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1"/>
  </p:sldMasterIdLst>
  <p:notesMasterIdLst>
    <p:notesMasterId r:id="rId3"/>
  </p:notesMasterIdLst>
  <p:handoutMasterIdLst>
    <p:handoutMasterId r:id="rId4"/>
  </p:handoutMasterIdLst>
  <p:sldIdLst>
    <p:sldId id="257" r:id="rId2"/>
  </p:sldIdLst>
  <p:sldSz cx="29260800" cy="21945600"/>
  <p:notesSz cx="9124950" cy="14782800"/>
  <p:defaultTextStyle>
    <a:defPPr>
      <a:defRPr lang="en-US"/>
    </a:defPPr>
    <a:lvl1pPr algn="l" defTabSz="2220516" rtl="0" fontAlgn="base">
      <a:spcBef>
        <a:spcPct val="0"/>
      </a:spcBef>
      <a:spcAft>
        <a:spcPct val="0"/>
      </a:spcAft>
      <a:defRPr sz="4376" kern="1200">
        <a:solidFill>
          <a:schemeClr val="tx1"/>
        </a:solidFill>
        <a:latin typeface="Calibri" pitchFamily="34" charset="0"/>
        <a:ea typeface="+mn-ea"/>
        <a:cs typeface="Arial" charset="0"/>
      </a:defRPr>
    </a:lvl1pPr>
    <a:lvl2pPr marL="1109266" indent="-537766" algn="l" defTabSz="2220516" rtl="0" fontAlgn="base">
      <a:spcBef>
        <a:spcPct val="0"/>
      </a:spcBef>
      <a:spcAft>
        <a:spcPct val="0"/>
      </a:spcAft>
      <a:defRPr sz="4376" kern="1200">
        <a:solidFill>
          <a:schemeClr val="tx1"/>
        </a:solidFill>
        <a:latin typeface="Calibri" pitchFamily="34" charset="0"/>
        <a:ea typeface="+mn-ea"/>
        <a:cs typeface="Arial" charset="0"/>
      </a:defRPr>
    </a:lvl2pPr>
    <a:lvl3pPr marL="2220516" indent="-1077516" algn="l" defTabSz="2220516" rtl="0" fontAlgn="base">
      <a:spcBef>
        <a:spcPct val="0"/>
      </a:spcBef>
      <a:spcAft>
        <a:spcPct val="0"/>
      </a:spcAft>
      <a:defRPr sz="4376" kern="1200">
        <a:solidFill>
          <a:schemeClr val="tx1"/>
        </a:solidFill>
        <a:latin typeface="Calibri" pitchFamily="34" charset="0"/>
        <a:ea typeface="+mn-ea"/>
        <a:cs typeface="Arial" charset="0"/>
      </a:defRPr>
    </a:lvl3pPr>
    <a:lvl4pPr marL="3329782" indent="-1615282" algn="l" defTabSz="2220516" rtl="0" fontAlgn="base">
      <a:spcBef>
        <a:spcPct val="0"/>
      </a:spcBef>
      <a:spcAft>
        <a:spcPct val="0"/>
      </a:spcAft>
      <a:defRPr sz="4376" kern="1200">
        <a:solidFill>
          <a:schemeClr val="tx1"/>
        </a:solidFill>
        <a:latin typeface="Calibri" pitchFamily="34" charset="0"/>
        <a:ea typeface="+mn-ea"/>
        <a:cs typeface="Arial" charset="0"/>
      </a:defRPr>
    </a:lvl4pPr>
    <a:lvl5pPr marL="4441032" indent="-2155032" algn="l" defTabSz="2220516" rtl="0" fontAlgn="base">
      <a:spcBef>
        <a:spcPct val="0"/>
      </a:spcBef>
      <a:spcAft>
        <a:spcPct val="0"/>
      </a:spcAft>
      <a:defRPr sz="4376" kern="1200">
        <a:solidFill>
          <a:schemeClr val="tx1"/>
        </a:solidFill>
        <a:latin typeface="Calibri" pitchFamily="34" charset="0"/>
        <a:ea typeface="+mn-ea"/>
        <a:cs typeface="Arial" charset="0"/>
      </a:defRPr>
    </a:lvl5pPr>
    <a:lvl6pPr marL="2857500" algn="l" defTabSz="1143000" rtl="0" eaLnBrk="1" latinLnBrk="0" hangingPunct="1">
      <a:defRPr sz="4376" kern="1200">
        <a:solidFill>
          <a:schemeClr val="tx1"/>
        </a:solidFill>
        <a:latin typeface="Calibri" pitchFamily="34" charset="0"/>
        <a:ea typeface="+mn-ea"/>
        <a:cs typeface="Arial" charset="0"/>
      </a:defRPr>
    </a:lvl6pPr>
    <a:lvl7pPr marL="3429000" algn="l" defTabSz="1143000" rtl="0" eaLnBrk="1" latinLnBrk="0" hangingPunct="1">
      <a:defRPr sz="4376" kern="1200">
        <a:solidFill>
          <a:schemeClr val="tx1"/>
        </a:solidFill>
        <a:latin typeface="Calibri" pitchFamily="34" charset="0"/>
        <a:ea typeface="+mn-ea"/>
        <a:cs typeface="Arial" charset="0"/>
      </a:defRPr>
    </a:lvl7pPr>
    <a:lvl8pPr marL="4000500" algn="l" defTabSz="1143000" rtl="0" eaLnBrk="1" latinLnBrk="0" hangingPunct="1">
      <a:defRPr sz="4376" kern="1200">
        <a:solidFill>
          <a:schemeClr val="tx1"/>
        </a:solidFill>
        <a:latin typeface="Calibri" pitchFamily="34" charset="0"/>
        <a:ea typeface="+mn-ea"/>
        <a:cs typeface="Arial" charset="0"/>
      </a:defRPr>
    </a:lvl8pPr>
    <a:lvl9pPr marL="4572000" algn="l" defTabSz="1143000" rtl="0" eaLnBrk="1" latinLnBrk="0" hangingPunct="1">
      <a:defRPr sz="4376"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6973" userDrawn="1">
          <p15:clr>
            <a:srgbClr val="A4A3A4"/>
          </p15:clr>
        </p15:guide>
        <p15:guide id="2" orient="horz" pos="1008" userDrawn="1">
          <p15:clr>
            <a:srgbClr val="A4A3A4"/>
          </p15:clr>
        </p15:guide>
        <p15:guide id="3" orient="horz" pos="12357" userDrawn="1">
          <p15:clr>
            <a:srgbClr val="A4A3A4"/>
          </p15:clr>
        </p15:guide>
        <p15:guide id="4" orient="horz" pos="3960" userDrawn="1">
          <p15:clr>
            <a:srgbClr val="A4A3A4"/>
          </p15:clr>
        </p15:guide>
        <p15:guide id="6" orient="horz" pos="2424" userDrawn="1">
          <p15:clr>
            <a:srgbClr val="A4A3A4"/>
          </p15:clr>
        </p15:guide>
        <p15:guide id="7" pos="9216" userDrawn="1">
          <p15:clr>
            <a:srgbClr val="A4A3A4"/>
          </p15:clr>
        </p15:guide>
        <p15:guide id="8" pos="1399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redith MacPherson" initials="MM" lastIdx="2" clrIdx="0"/>
  <p:cmAuthor id="1" name="Rajni Parthasarathy" initials="RP" lastIdx="12" clrIdx="1">
    <p:extLst>
      <p:ext uri="{19B8F6BF-5375-455C-9EA6-DF929625EA0E}">
        <p15:presenceInfo xmlns:p15="http://schemas.microsoft.com/office/powerpoint/2012/main" userId="S::rparthasarathy@medthinkscicom.com::b7cfac83-7bb0-4eeb-a9bc-61c18f569aec" providerId="AD"/>
      </p:ext>
    </p:extLst>
  </p:cmAuthor>
  <p:cmAuthor id="2" name="Jennifer Rossi" initials="JR" lastIdx="19" clrIdx="2">
    <p:extLst>
      <p:ext uri="{19B8F6BF-5375-455C-9EA6-DF929625EA0E}">
        <p15:presenceInfo xmlns:p15="http://schemas.microsoft.com/office/powerpoint/2012/main" userId="S::jrossi@medthinkscicom.com::986ed99f-6de7-401d-9fde-6a0e458d502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30042"/>
    <a:srgbClr val="071D49"/>
    <a:srgbClr val="E31836"/>
    <a:srgbClr val="EAEAEA"/>
    <a:srgbClr val="071D17"/>
    <a:srgbClr val="008790"/>
    <a:srgbClr val="919194"/>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4963" autoAdjust="0"/>
    <p:restoredTop sz="96357" autoAdjust="0"/>
  </p:normalViewPr>
  <p:slideViewPr>
    <p:cSldViewPr snapToGrid="0" showGuides="1">
      <p:cViewPr varScale="1">
        <p:scale>
          <a:sx n="26" d="100"/>
          <a:sy n="26" d="100"/>
        </p:scale>
        <p:origin x="1978" y="82"/>
      </p:cViewPr>
      <p:guideLst>
        <p:guide orient="horz" pos="6973"/>
        <p:guide orient="horz" pos="1008"/>
        <p:guide orient="horz" pos="12357"/>
        <p:guide orient="horz" pos="3960"/>
        <p:guide orient="horz" pos="2424"/>
        <p:guide pos="9216"/>
        <p:guide pos="13992"/>
      </p:guideLst>
    </p:cSldViewPr>
  </p:slideViewPr>
  <p:outlineViewPr>
    <p:cViewPr>
      <p:scale>
        <a:sx n="33" d="100"/>
        <a:sy n="33" d="100"/>
      </p:scale>
      <p:origin x="0" y="0"/>
    </p:cViewPr>
  </p:outlineViewPr>
  <p:notesTextViewPr>
    <p:cViewPr>
      <p:scale>
        <a:sx n="400" d="100"/>
        <a:sy n="400" d="100"/>
      </p:scale>
      <p:origin x="0" y="0"/>
    </p:cViewPr>
  </p:notesTextViewPr>
  <p:sorterViewPr>
    <p:cViewPr>
      <p:scale>
        <a:sx n="200" d="100"/>
        <a:sy n="200" d="100"/>
      </p:scale>
      <p:origin x="0" y="0"/>
    </p:cViewPr>
  </p:sorterViewPr>
  <p:notesViewPr>
    <p:cSldViewPr snapToGrid="0" showGuides="1">
      <p:cViewPr varScale="1">
        <p:scale>
          <a:sx n="65" d="100"/>
          <a:sy n="65" d="100"/>
        </p:scale>
        <p:origin x="385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54463" cy="741363"/>
          </a:xfrm>
          <a:prstGeom prst="rect">
            <a:avLst/>
          </a:prstGeom>
        </p:spPr>
        <p:txBody>
          <a:bodyPr vert="horz" lIns="91440" tIns="45720" rIns="91440" bIns="45720" rtlCol="0"/>
          <a:lstStyle>
            <a:lvl1pPr algn="l">
              <a:defRPr sz="1200"/>
            </a:lvl1pPr>
          </a:lstStyle>
          <a:p>
            <a:endParaRPr lang="en-GB" dirty="0">
              <a:latin typeface="+mn-lt"/>
            </a:endParaRPr>
          </a:p>
        </p:txBody>
      </p:sp>
      <p:sp>
        <p:nvSpPr>
          <p:cNvPr id="3" name="Date Placeholder 2"/>
          <p:cNvSpPr>
            <a:spLocks noGrp="1"/>
          </p:cNvSpPr>
          <p:nvPr>
            <p:ph type="dt" sz="quarter" idx="1"/>
          </p:nvPr>
        </p:nvSpPr>
        <p:spPr>
          <a:xfrm>
            <a:off x="5168900" y="0"/>
            <a:ext cx="3954463" cy="741363"/>
          </a:xfrm>
          <a:prstGeom prst="rect">
            <a:avLst/>
          </a:prstGeom>
        </p:spPr>
        <p:txBody>
          <a:bodyPr vert="horz" lIns="91440" tIns="45720" rIns="91440" bIns="45720" rtlCol="0"/>
          <a:lstStyle>
            <a:lvl1pPr algn="r">
              <a:defRPr sz="1200"/>
            </a:lvl1pPr>
          </a:lstStyle>
          <a:p>
            <a:fld id="{575D5211-BB38-4D1A-A3BF-BB103CA88478}" type="datetimeFigureOut">
              <a:rPr lang="en-GB" smtClean="0">
                <a:latin typeface="+mn-lt"/>
              </a:rPr>
              <a:t>02/07/2020</a:t>
            </a:fld>
            <a:endParaRPr lang="en-GB" dirty="0">
              <a:latin typeface="+mn-lt"/>
            </a:endParaRPr>
          </a:p>
        </p:txBody>
      </p:sp>
      <p:sp>
        <p:nvSpPr>
          <p:cNvPr id="4" name="Footer Placeholder 3"/>
          <p:cNvSpPr>
            <a:spLocks noGrp="1"/>
          </p:cNvSpPr>
          <p:nvPr>
            <p:ph type="ftr" sz="quarter" idx="2"/>
          </p:nvPr>
        </p:nvSpPr>
        <p:spPr>
          <a:xfrm>
            <a:off x="0" y="14041438"/>
            <a:ext cx="3954463" cy="741362"/>
          </a:xfrm>
          <a:prstGeom prst="rect">
            <a:avLst/>
          </a:prstGeom>
        </p:spPr>
        <p:txBody>
          <a:bodyPr vert="horz" lIns="91440" tIns="45720" rIns="91440" bIns="45720" rtlCol="0" anchor="b"/>
          <a:lstStyle>
            <a:lvl1pPr algn="l">
              <a:defRPr sz="1200"/>
            </a:lvl1pPr>
          </a:lstStyle>
          <a:p>
            <a:endParaRPr lang="en-GB" dirty="0">
              <a:latin typeface="+mn-lt"/>
            </a:endParaRPr>
          </a:p>
        </p:txBody>
      </p:sp>
      <p:sp>
        <p:nvSpPr>
          <p:cNvPr id="5" name="Slide Number Placeholder 4"/>
          <p:cNvSpPr>
            <a:spLocks noGrp="1"/>
          </p:cNvSpPr>
          <p:nvPr>
            <p:ph type="sldNum" sz="quarter" idx="3"/>
          </p:nvPr>
        </p:nvSpPr>
        <p:spPr>
          <a:xfrm>
            <a:off x="5168900" y="14041438"/>
            <a:ext cx="3954463" cy="741362"/>
          </a:xfrm>
          <a:prstGeom prst="rect">
            <a:avLst/>
          </a:prstGeom>
        </p:spPr>
        <p:txBody>
          <a:bodyPr vert="horz" lIns="91440" tIns="45720" rIns="91440" bIns="45720" rtlCol="0" anchor="b"/>
          <a:lstStyle>
            <a:lvl1pPr algn="r">
              <a:defRPr sz="1200"/>
            </a:lvl1pPr>
          </a:lstStyle>
          <a:p>
            <a:fld id="{1A068BAA-E970-4ABC-AB2E-888A6F3FCC3B}" type="slidenum">
              <a:rPr lang="en-GB" smtClean="0">
                <a:latin typeface="+mn-lt"/>
              </a:rPr>
              <a:t>‹#›</a:t>
            </a:fld>
            <a:endParaRPr lang="en-GB" dirty="0">
              <a:latin typeface="+mn-lt"/>
            </a:endParaRPr>
          </a:p>
        </p:txBody>
      </p:sp>
    </p:spTree>
    <p:extLst>
      <p:ext uri="{BB962C8B-B14F-4D97-AF65-F5344CB8AC3E}">
        <p14:creationId xmlns:p14="http://schemas.microsoft.com/office/powerpoint/2010/main" val="3609138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3954767" cy="738661"/>
          </a:xfrm>
          <a:prstGeom prst="rect">
            <a:avLst/>
          </a:prstGeom>
        </p:spPr>
        <p:txBody>
          <a:bodyPr vert="horz" lIns="88867" tIns="44435" rIns="88867" bIns="44435" rtlCol="0"/>
          <a:lstStyle>
            <a:lvl1pPr algn="l" defTabSz="1726889"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5168623" y="2"/>
            <a:ext cx="3954767" cy="738661"/>
          </a:xfrm>
          <a:prstGeom prst="rect">
            <a:avLst/>
          </a:prstGeom>
        </p:spPr>
        <p:txBody>
          <a:bodyPr vert="horz" lIns="88867" tIns="44435" rIns="88867" bIns="44435" rtlCol="0"/>
          <a:lstStyle>
            <a:lvl1pPr algn="r" defTabSz="1726889" fontAlgn="auto">
              <a:spcBef>
                <a:spcPts val="0"/>
              </a:spcBef>
              <a:spcAft>
                <a:spcPts val="0"/>
              </a:spcAft>
              <a:defRPr sz="1200">
                <a:latin typeface="+mn-lt"/>
                <a:cs typeface="+mn-cs"/>
              </a:defRPr>
            </a:lvl1pPr>
          </a:lstStyle>
          <a:p>
            <a:pPr>
              <a:defRPr/>
            </a:pPr>
            <a:fld id="{5EAA5379-45F0-4C66-ABBD-4C1EF5F32571}" type="datetimeFigureOut">
              <a:rPr lang="en-US"/>
              <a:pPr>
                <a:defRPr/>
              </a:pPr>
              <a:t>7/2/2020</a:t>
            </a:fld>
            <a:endParaRPr lang="en-US" dirty="0"/>
          </a:p>
        </p:txBody>
      </p:sp>
      <p:sp>
        <p:nvSpPr>
          <p:cNvPr id="4" name="Slide Image Placeholder 3"/>
          <p:cNvSpPr>
            <a:spLocks noGrp="1" noRot="1" noChangeAspect="1"/>
          </p:cNvSpPr>
          <p:nvPr>
            <p:ph type="sldImg" idx="2"/>
          </p:nvPr>
        </p:nvSpPr>
        <p:spPr>
          <a:xfrm>
            <a:off x="866775" y="1108075"/>
            <a:ext cx="7391400" cy="5543550"/>
          </a:xfrm>
          <a:prstGeom prst="rect">
            <a:avLst/>
          </a:prstGeom>
          <a:noFill/>
          <a:ln w="12700">
            <a:solidFill>
              <a:prstClr val="black"/>
            </a:solidFill>
          </a:ln>
        </p:spPr>
        <p:txBody>
          <a:bodyPr vert="horz" lIns="88867" tIns="44435" rIns="88867" bIns="44435" rtlCol="0" anchor="ctr"/>
          <a:lstStyle/>
          <a:p>
            <a:pPr lvl="0"/>
            <a:endParaRPr lang="en-US" noProof="0" dirty="0"/>
          </a:p>
        </p:txBody>
      </p:sp>
      <p:sp>
        <p:nvSpPr>
          <p:cNvPr id="5" name="Notes Placeholder 4"/>
          <p:cNvSpPr>
            <a:spLocks noGrp="1"/>
          </p:cNvSpPr>
          <p:nvPr>
            <p:ph type="body" sz="quarter" idx="3"/>
          </p:nvPr>
        </p:nvSpPr>
        <p:spPr>
          <a:xfrm>
            <a:off x="913119" y="7021275"/>
            <a:ext cx="7298713" cy="6652738"/>
          </a:xfrm>
          <a:prstGeom prst="rect">
            <a:avLst/>
          </a:prstGeom>
        </p:spPr>
        <p:txBody>
          <a:bodyPr vert="horz" lIns="88867" tIns="44435" rIns="88867" bIns="44435"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3" y="14040949"/>
            <a:ext cx="3954767" cy="738661"/>
          </a:xfrm>
          <a:prstGeom prst="rect">
            <a:avLst/>
          </a:prstGeom>
        </p:spPr>
        <p:txBody>
          <a:bodyPr vert="horz" lIns="88867" tIns="44435" rIns="88867" bIns="44435" rtlCol="0" anchor="b"/>
          <a:lstStyle>
            <a:lvl1pPr algn="l" defTabSz="1726889"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5168623" y="14040949"/>
            <a:ext cx="3954767" cy="738661"/>
          </a:xfrm>
          <a:prstGeom prst="rect">
            <a:avLst/>
          </a:prstGeom>
        </p:spPr>
        <p:txBody>
          <a:bodyPr vert="horz" lIns="88867" tIns="44435" rIns="88867" bIns="44435" rtlCol="0" anchor="b"/>
          <a:lstStyle>
            <a:lvl1pPr algn="r" defTabSz="1726889" fontAlgn="auto">
              <a:spcBef>
                <a:spcPts val="0"/>
              </a:spcBef>
              <a:spcAft>
                <a:spcPts val="0"/>
              </a:spcAft>
              <a:defRPr sz="1200">
                <a:latin typeface="+mn-lt"/>
                <a:cs typeface="+mn-cs"/>
              </a:defRPr>
            </a:lvl1pPr>
          </a:lstStyle>
          <a:p>
            <a:pPr>
              <a:defRPr/>
            </a:pPr>
            <a:fld id="{8D0FC859-09C7-4CF4-9D3C-FEC1A292C1B7}" type="slidenum">
              <a:rPr lang="en-US"/>
              <a:pPr>
                <a:defRPr/>
              </a:pPr>
              <a:t>‹#›</a:t>
            </a:fld>
            <a:endParaRPr lang="en-US" dirty="0"/>
          </a:p>
        </p:txBody>
      </p:sp>
    </p:spTree>
    <p:extLst>
      <p:ext uri="{BB962C8B-B14F-4D97-AF65-F5344CB8AC3E}">
        <p14:creationId xmlns:p14="http://schemas.microsoft.com/office/powerpoint/2010/main" val="24415365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500" kern="1200">
        <a:solidFill>
          <a:schemeClr val="tx1"/>
        </a:solidFill>
        <a:latin typeface="+mn-lt"/>
        <a:ea typeface="+mn-ea"/>
        <a:cs typeface="+mn-cs"/>
      </a:defRPr>
    </a:lvl1pPr>
    <a:lvl2pPr marL="571500" algn="l" rtl="0" eaLnBrk="0" fontAlgn="base" hangingPunct="0">
      <a:spcBef>
        <a:spcPct val="30000"/>
      </a:spcBef>
      <a:spcAft>
        <a:spcPct val="0"/>
      </a:spcAft>
      <a:defRPr sz="1500" kern="1200">
        <a:solidFill>
          <a:schemeClr val="tx1"/>
        </a:solidFill>
        <a:latin typeface="+mn-lt"/>
        <a:ea typeface="+mn-ea"/>
        <a:cs typeface="+mn-cs"/>
      </a:defRPr>
    </a:lvl2pPr>
    <a:lvl3pPr marL="1143000" algn="l" rtl="0" eaLnBrk="0" fontAlgn="base" hangingPunct="0">
      <a:spcBef>
        <a:spcPct val="30000"/>
      </a:spcBef>
      <a:spcAft>
        <a:spcPct val="0"/>
      </a:spcAft>
      <a:defRPr sz="1500" kern="1200">
        <a:solidFill>
          <a:schemeClr val="tx1"/>
        </a:solidFill>
        <a:latin typeface="+mn-lt"/>
        <a:ea typeface="+mn-ea"/>
        <a:cs typeface="+mn-cs"/>
      </a:defRPr>
    </a:lvl3pPr>
    <a:lvl4pPr marL="1714500" algn="l" rtl="0" eaLnBrk="0" fontAlgn="base" hangingPunct="0">
      <a:spcBef>
        <a:spcPct val="30000"/>
      </a:spcBef>
      <a:spcAft>
        <a:spcPct val="0"/>
      </a:spcAft>
      <a:defRPr sz="1500" kern="1200">
        <a:solidFill>
          <a:schemeClr val="tx1"/>
        </a:solidFill>
        <a:latin typeface="+mn-lt"/>
        <a:ea typeface="+mn-ea"/>
        <a:cs typeface="+mn-cs"/>
      </a:defRPr>
    </a:lvl4pPr>
    <a:lvl5pPr marL="2286000" algn="l" rtl="0" eaLnBrk="0" fontAlgn="base" hangingPunct="0">
      <a:spcBef>
        <a:spcPct val="30000"/>
      </a:spcBef>
      <a:spcAft>
        <a:spcPct val="0"/>
      </a:spcAft>
      <a:defRPr sz="1500" kern="1200">
        <a:solidFill>
          <a:schemeClr val="tx1"/>
        </a:solidFill>
        <a:latin typeface="+mn-lt"/>
        <a:ea typeface="+mn-ea"/>
        <a:cs typeface="+mn-cs"/>
      </a:defRPr>
    </a:lvl5pPr>
    <a:lvl6pPr marL="2857500" algn="l" defTabSz="1143000" rtl="0" eaLnBrk="1" latinLnBrk="0" hangingPunct="1">
      <a:defRPr sz="1500" kern="1200">
        <a:solidFill>
          <a:schemeClr val="tx1"/>
        </a:solidFill>
        <a:latin typeface="+mn-lt"/>
        <a:ea typeface="+mn-ea"/>
        <a:cs typeface="+mn-cs"/>
      </a:defRPr>
    </a:lvl6pPr>
    <a:lvl7pPr marL="3429000" algn="l" defTabSz="1143000" rtl="0" eaLnBrk="1" latinLnBrk="0" hangingPunct="1">
      <a:defRPr sz="1500" kern="1200">
        <a:solidFill>
          <a:schemeClr val="tx1"/>
        </a:solidFill>
        <a:latin typeface="+mn-lt"/>
        <a:ea typeface="+mn-ea"/>
        <a:cs typeface="+mn-cs"/>
      </a:defRPr>
    </a:lvl7pPr>
    <a:lvl8pPr marL="4000500" algn="l" defTabSz="1143000" rtl="0" eaLnBrk="1" latinLnBrk="0" hangingPunct="1">
      <a:defRPr sz="1500" kern="1200">
        <a:solidFill>
          <a:schemeClr val="tx1"/>
        </a:solidFill>
        <a:latin typeface="+mn-lt"/>
        <a:ea typeface="+mn-ea"/>
        <a:cs typeface="+mn-cs"/>
      </a:defRPr>
    </a:lvl8pPr>
    <a:lvl9pPr marL="4572000" algn="l" defTabSz="1143000" rtl="0" eaLnBrk="1" latinLnBrk="0" hangingPunct="1">
      <a:defRPr sz="15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xfrm>
            <a:off x="866775" y="1108075"/>
            <a:ext cx="7391400" cy="55435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12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3400">
                <a:solidFill>
                  <a:schemeClr val="tx1"/>
                </a:solidFill>
                <a:latin typeface="Calibri" pitchFamily="34" charset="0"/>
              </a:defRPr>
            </a:lvl1pPr>
            <a:lvl2pPr marL="722204" indent="-277771">
              <a:defRPr sz="3400">
                <a:solidFill>
                  <a:schemeClr val="tx1"/>
                </a:solidFill>
                <a:latin typeface="Calibri" pitchFamily="34" charset="0"/>
              </a:defRPr>
            </a:lvl2pPr>
            <a:lvl3pPr marL="1111083" indent="-222218">
              <a:defRPr sz="3400">
                <a:solidFill>
                  <a:schemeClr val="tx1"/>
                </a:solidFill>
                <a:latin typeface="Calibri" pitchFamily="34" charset="0"/>
              </a:defRPr>
            </a:lvl3pPr>
            <a:lvl4pPr marL="1555518" indent="-222218">
              <a:defRPr sz="3400">
                <a:solidFill>
                  <a:schemeClr val="tx1"/>
                </a:solidFill>
                <a:latin typeface="Calibri" pitchFamily="34" charset="0"/>
              </a:defRPr>
            </a:lvl4pPr>
            <a:lvl5pPr marL="1999951" indent="-222218">
              <a:defRPr sz="3400">
                <a:solidFill>
                  <a:schemeClr val="tx1"/>
                </a:solidFill>
                <a:latin typeface="Calibri" pitchFamily="34" charset="0"/>
              </a:defRPr>
            </a:lvl5pPr>
            <a:lvl6pPr marL="2444384" indent="-222218" defTabSz="1726810" fontAlgn="base">
              <a:spcBef>
                <a:spcPct val="0"/>
              </a:spcBef>
              <a:spcAft>
                <a:spcPct val="0"/>
              </a:spcAft>
              <a:defRPr sz="3400">
                <a:solidFill>
                  <a:schemeClr val="tx1"/>
                </a:solidFill>
                <a:latin typeface="Calibri" pitchFamily="34" charset="0"/>
              </a:defRPr>
            </a:lvl6pPr>
            <a:lvl7pPr marL="2888818" indent="-222218" defTabSz="1726810" fontAlgn="base">
              <a:spcBef>
                <a:spcPct val="0"/>
              </a:spcBef>
              <a:spcAft>
                <a:spcPct val="0"/>
              </a:spcAft>
              <a:defRPr sz="3400">
                <a:solidFill>
                  <a:schemeClr val="tx1"/>
                </a:solidFill>
                <a:latin typeface="Calibri" pitchFamily="34" charset="0"/>
              </a:defRPr>
            </a:lvl7pPr>
            <a:lvl8pPr marL="3333250" indent="-222218" defTabSz="1726810" fontAlgn="base">
              <a:spcBef>
                <a:spcPct val="0"/>
              </a:spcBef>
              <a:spcAft>
                <a:spcPct val="0"/>
              </a:spcAft>
              <a:defRPr sz="3400">
                <a:solidFill>
                  <a:schemeClr val="tx1"/>
                </a:solidFill>
                <a:latin typeface="Calibri" pitchFamily="34" charset="0"/>
              </a:defRPr>
            </a:lvl8pPr>
            <a:lvl9pPr marL="3777684" indent="-222218" defTabSz="1726810" fontAlgn="base">
              <a:spcBef>
                <a:spcPct val="0"/>
              </a:spcBef>
              <a:spcAft>
                <a:spcPct val="0"/>
              </a:spcAft>
              <a:defRPr sz="3400">
                <a:solidFill>
                  <a:schemeClr val="tx1"/>
                </a:solidFill>
                <a:latin typeface="Calibri" pitchFamily="34" charset="0"/>
              </a:defRPr>
            </a:lvl9pPr>
          </a:lstStyle>
          <a:p>
            <a:pPr defTabSz="1726810" fontAlgn="base">
              <a:spcBef>
                <a:spcPct val="0"/>
              </a:spcBef>
              <a:spcAft>
                <a:spcPct val="0"/>
              </a:spcAft>
              <a:defRPr/>
            </a:pPr>
            <a:fld id="{5CF752FE-A773-4593-8BDF-1C71A1E2633B}" type="slidenum">
              <a:rPr lang="en-US" sz="1200"/>
              <a:pPr defTabSz="1726810" fontAlgn="base">
                <a:spcBef>
                  <a:spcPct val="0"/>
                </a:spcBef>
                <a:spcAft>
                  <a:spcPct val="0"/>
                </a:spcAft>
                <a:defRPr/>
              </a:pPr>
              <a:t>1</a:t>
            </a:fld>
            <a:endParaRPr lang="en-US" sz="1200" dirty="0"/>
          </a:p>
        </p:txBody>
      </p:sp>
    </p:spTree>
    <p:extLst>
      <p:ext uri="{BB962C8B-B14F-4D97-AF65-F5344CB8AC3E}">
        <p14:creationId xmlns:p14="http://schemas.microsoft.com/office/powerpoint/2010/main" val="3552790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Body">
    <p:spTree>
      <p:nvGrpSpPr>
        <p:cNvPr id="1" name=""/>
        <p:cNvGrpSpPr/>
        <p:nvPr/>
      </p:nvGrpSpPr>
      <p:grpSpPr>
        <a:xfrm>
          <a:off x="0" y="0"/>
          <a:ext cx="0" cy="0"/>
          <a:chOff x="0" y="0"/>
          <a:chExt cx="0" cy="0"/>
        </a:xfrm>
      </p:grpSpPr>
      <p:sp>
        <p:nvSpPr>
          <p:cNvPr id="17" name="Text Placeholder 9">
            <a:extLst>
              <a:ext uri="{FF2B5EF4-FFF2-40B4-BE49-F238E27FC236}">
                <a16:creationId xmlns:a16="http://schemas.microsoft.com/office/drawing/2014/main" id="{BAA16279-3F8D-496A-8E20-C4BBD3E2F231}"/>
              </a:ext>
            </a:extLst>
          </p:cNvPr>
          <p:cNvSpPr>
            <a:spLocks noGrp="1"/>
          </p:cNvSpPr>
          <p:nvPr>
            <p:ph type="body" sz="quarter" idx="20" hasCustomPrompt="1"/>
          </p:nvPr>
        </p:nvSpPr>
        <p:spPr>
          <a:xfrm>
            <a:off x="21945600" y="18639072"/>
            <a:ext cx="6617114" cy="672556"/>
          </a:xfrm>
        </p:spPr>
        <p:txBody>
          <a:bodyPr wrap="square">
            <a:spAutoFit/>
          </a:bodyPr>
          <a:lstStyle>
            <a:lvl1pPr>
              <a:lnSpc>
                <a:spcPct val="100000"/>
              </a:lnSpc>
              <a:spcAft>
                <a:spcPts val="0"/>
              </a:spcAft>
              <a:defRPr kumimoji="0" lang="en-US" sz="1348" b="1" i="0" u="none" strike="noStrike" kern="1200" cap="none" spc="0" normalizeH="0" baseline="0" dirty="0">
                <a:ln>
                  <a:noFill/>
                </a:ln>
                <a:solidFill>
                  <a:schemeClr val="tx1"/>
                </a:solidFill>
                <a:effectLst/>
                <a:uLnTx/>
                <a:uFillTx/>
                <a:latin typeface="Arial"/>
                <a:ea typeface="+mn-ea"/>
                <a:cs typeface="Arial" panose="020B0604020202020204" pitchFamily="34" charset="0"/>
              </a:defRPr>
            </a:lvl1pPr>
            <a:lvl2pPr marL="0" marR="0" indent="0" algn="l" defTabSz="1540032" rtl="0" eaLnBrk="1" fontAlgn="auto" latinLnBrk="0" hangingPunct="1">
              <a:lnSpc>
                <a:spcPct val="100000"/>
              </a:lnSpc>
              <a:spcBef>
                <a:spcPts val="336"/>
              </a:spcBef>
              <a:spcAft>
                <a:spcPts val="168"/>
              </a:spcAft>
              <a:buClrTx/>
              <a:buSzTx/>
              <a:buFont typeface="Arial" panose="020B0604020202020204" pitchFamily="34" charset="0"/>
              <a:buNone/>
              <a:tabLst/>
              <a:defRPr kumimoji="0" lang="en-US" sz="1178"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a:defRPr sz="1852" i="1">
                <a:solidFill>
                  <a:schemeClr val="tx1"/>
                </a:solidFill>
              </a:defRPr>
            </a:lvl3pPr>
            <a:lvl4pPr>
              <a:defRPr sz="1852" i="1">
                <a:solidFill>
                  <a:schemeClr val="tx1"/>
                </a:solidFill>
              </a:defRPr>
            </a:lvl4pPr>
            <a:lvl5pPr>
              <a:defRPr sz="1684" i="1">
                <a:solidFill>
                  <a:schemeClr val="tx1"/>
                </a:solidFill>
              </a:defRPr>
            </a:lvl5pPr>
            <a:lvl6pPr>
              <a:defRPr i="1" baseline="0">
                <a:solidFill>
                  <a:schemeClr val="tx1"/>
                </a:solidFill>
              </a:defRPr>
            </a:lvl6pPr>
            <a:lvl7pPr>
              <a:defRPr i="1" baseline="0">
                <a:solidFill>
                  <a:schemeClr val="tx1"/>
                </a:solidFill>
              </a:defRPr>
            </a:lvl7pPr>
          </a:lstStyle>
          <a:p>
            <a:pPr marL="0" marR="0" lvl="0" indent="0" algn="l" defTabSz="1540052" rtl="0" eaLnBrk="1" fontAlgn="auto" latinLnBrk="0" hangingPunct="1">
              <a:lnSpc>
                <a:spcPct val="100000"/>
              </a:lnSpc>
              <a:spcBef>
                <a:spcPts val="1010"/>
              </a:spcBef>
              <a:spcAft>
                <a:spcPts val="0"/>
              </a:spcAft>
              <a:buClrTx/>
              <a:buSzTx/>
              <a:buFont typeface="Arial" panose="020B0604020202020204" pitchFamily="34" charset="0"/>
              <a:buNone/>
              <a:tabLst/>
              <a:defRPr/>
            </a:pPr>
            <a:r>
              <a:rPr lang="en-US" dirty="0"/>
              <a:t>Click to add Acknowledgments</a:t>
            </a:r>
          </a:p>
          <a:p>
            <a:pPr marL="0" marR="0" lvl="1" indent="0" algn="l" defTabSz="1540032" rtl="0" eaLnBrk="1" fontAlgn="auto" latinLnBrk="0" hangingPunct="1">
              <a:lnSpc>
                <a:spcPct val="100000"/>
              </a:lnSpc>
              <a:spcBef>
                <a:spcPts val="336"/>
              </a:spcBef>
              <a:spcAft>
                <a:spcPts val="168"/>
              </a:spcAft>
              <a:buClrTx/>
              <a:buSzTx/>
              <a:buFont typeface="Arial" panose="020B0604020202020204" pitchFamily="34" charset="0"/>
              <a:buNone/>
              <a:tabLst/>
              <a:defRPr/>
            </a:pPr>
            <a:r>
              <a:rPr lang="en-US" dirty="0"/>
              <a:t>Click to add Acknowledgments</a:t>
            </a:r>
          </a:p>
          <a:p>
            <a:pPr lvl="1"/>
            <a:endParaRPr lang="en-US" dirty="0"/>
          </a:p>
        </p:txBody>
      </p:sp>
      <p:sp>
        <p:nvSpPr>
          <p:cNvPr id="18" name="Text Placeholder 9">
            <a:extLst>
              <a:ext uri="{FF2B5EF4-FFF2-40B4-BE49-F238E27FC236}">
                <a16:creationId xmlns:a16="http://schemas.microsoft.com/office/drawing/2014/main" id="{3D845D20-A67E-4285-A9D9-F49B901F7B9A}"/>
              </a:ext>
            </a:extLst>
          </p:cNvPr>
          <p:cNvSpPr>
            <a:spLocks noGrp="1"/>
          </p:cNvSpPr>
          <p:nvPr>
            <p:ph type="body" sz="quarter" idx="21" hasCustomPrompt="1"/>
          </p:nvPr>
        </p:nvSpPr>
        <p:spPr>
          <a:xfrm>
            <a:off x="21945600" y="20067832"/>
            <a:ext cx="6629400" cy="646908"/>
          </a:xfrm>
        </p:spPr>
        <p:txBody>
          <a:bodyPr wrap="square">
            <a:spAutoFit/>
          </a:bodyPr>
          <a:lstStyle>
            <a:lvl1pPr>
              <a:lnSpc>
                <a:spcPct val="100000"/>
              </a:lnSpc>
              <a:spcBef>
                <a:spcPts val="0"/>
              </a:spcBef>
              <a:spcAft>
                <a:spcPts val="0"/>
              </a:spcAft>
              <a:defRPr kumimoji="0" lang="en-US" sz="1348" b="1" i="0" u="none" strike="noStrike" kern="1200" cap="none" spc="0" normalizeH="0" baseline="0" dirty="0">
                <a:ln>
                  <a:noFill/>
                </a:ln>
                <a:solidFill>
                  <a:schemeClr val="tx1"/>
                </a:solidFill>
                <a:effectLst/>
                <a:uLnTx/>
                <a:uFillTx/>
                <a:latin typeface="Arial"/>
                <a:ea typeface="+mn-ea"/>
                <a:cs typeface="Arial" panose="020B0604020202020204" pitchFamily="34" charset="0"/>
              </a:defRPr>
            </a:lvl1pPr>
            <a:lvl2pPr marL="0" marR="0" indent="0" algn="l" defTabSz="1540032" rtl="0" eaLnBrk="1" fontAlgn="auto" latinLnBrk="0" hangingPunct="1">
              <a:lnSpc>
                <a:spcPct val="100000"/>
              </a:lnSpc>
              <a:spcBef>
                <a:spcPts val="336"/>
              </a:spcBef>
              <a:spcAft>
                <a:spcPts val="0"/>
              </a:spcAft>
              <a:buClrTx/>
              <a:buSzTx/>
              <a:buFont typeface="Arial" panose="020B0604020202020204" pitchFamily="34" charset="0"/>
              <a:buNone/>
              <a:tabLst/>
              <a:defRPr kumimoji="0" lang="en-US" sz="1178"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a:defRPr sz="1852" i="1">
                <a:solidFill>
                  <a:schemeClr val="tx1"/>
                </a:solidFill>
              </a:defRPr>
            </a:lvl3pPr>
            <a:lvl4pPr>
              <a:defRPr sz="1852" i="1">
                <a:solidFill>
                  <a:schemeClr val="tx1"/>
                </a:solidFill>
              </a:defRPr>
            </a:lvl4pPr>
            <a:lvl5pPr>
              <a:defRPr sz="1684" i="1">
                <a:solidFill>
                  <a:schemeClr val="tx1"/>
                </a:solidFill>
              </a:defRPr>
            </a:lvl5pPr>
            <a:lvl6pPr>
              <a:defRPr i="1" baseline="0">
                <a:solidFill>
                  <a:schemeClr val="tx1"/>
                </a:solidFill>
              </a:defRPr>
            </a:lvl6pPr>
            <a:lvl7pPr>
              <a:defRPr i="1" baseline="0">
                <a:solidFill>
                  <a:schemeClr val="tx1"/>
                </a:solidFill>
              </a:defRPr>
            </a:lvl7pPr>
          </a:lstStyle>
          <a:p>
            <a:pPr marL="0" marR="0" lvl="0" indent="0" algn="l" defTabSz="1540052"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Click to add References</a:t>
            </a:r>
          </a:p>
          <a:p>
            <a:pPr marL="242524" marR="0" lvl="1" indent="-242524" algn="l" defTabSz="1540032" rtl="0" eaLnBrk="1" fontAlgn="auto" latinLnBrk="0" hangingPunct="1">
              <a:lnSpc>
                <a:spcPct val="100000"/>
              </a:lnSpc>
              <a:spcBef>
                <a:spcPts val="336"/>
              </a:spcBef>
              <a:spcAft>
                <a:spcPts val="0"/>
              </a:spcAft>
              <a:buClrTx/>
              <a:buSzTx/>
              <a:buFont typeface="Arial" panose="020B0604020202020204" pitchFamily="34" charset="0"/>
              <a:buNone/>
              <a:tabLst/>
              <a:defRPr/>
            </a:pPr>
            <a:r>
              <a:rPr lang="en-US" dirty="0"/>
              <a:t>Click to add References</a:t>
            </a:r>
          </a:p>
          <a:p>
            <a:pPr lvl="1"/>
            <a:endParaRPr lang="en-US" dirty="0"/>
          </a:p>
        </p:txBody>
      </p:sp>
      <p:sp>
        <p:nvSpPr>
          <p:cNvPr id="27" name="Text Placeholder 22">
            <a:extLst>
              <a:ext uri="{FF2B5EF4-FFF2-40B4-BE49-F238E27FC236}">
                <a16:creationId xmlns:a16="http://schemas.microsoft.com/office/drawing/2014/main" id="{A2083432-A93A-4CA8-96C8-CF85823A0331}"/>
              </a:ext>
            </a:extLst>
          </p:cNvPr>
          <p:cNvSpPr>
            <a:spLocks noGrp="1"/>
          </p:cNvSpPr>
          <p:nvPr>
            <p:ph type="body" sz="quarter" idx="25"/>
          </p:nvPr>
        </p:nvSpPr>
        <p:spPr>
          <a:xfrm>
            <a:off x="694236" y="3789973"/>
            <a:ext cx="6582864"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a:buClr>
                <a:srgbClr val="E30042"/>
              </a:buClr>
              <a:defRPr>
                <a:latin typeface="+mn-lt"/>
              </a:defRPr>
            </a:lvl5pPr>
            <a:lvl6pPr>
              <a:buClr>
                <a:srgbClr val="E30042"/>
              </a:buClr>
              <a:defRPr/>
            </a:lvl6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endParaRPr lang="en-GB" dirty="0"/>
          </a:p>
        </p:txBody>
      </p:sp>
      <p:sp>
        <p:nvSpPr>
          <p:cNvPr id="28" name="Text Placeholder 31">
            <a:extLst>
              <a:ext uri="{FF2B5EF4-FFF2-40B4-BE49-F238E27FC236}">
                <a16:creationId xmlns:a16="http://schemas.microsoft.com/office/drawing/2014/main" id="{414036EB-2776-48D4-A0FE-CE9A9EDB8577}"/>
              </a:ext>
            </a:extLst>
          </p:cNvPr>
          <p:cNvSpPr>
            <a:spLocks noGrp="1"/>
          </p:cNvSpPr>
          <p:nvPr>
            <p:ph type="body" sz="quarter" idx="32"/>
          </p:nvPr>
        </p:nvSpPr>
        <p:spPr>
          <a:xfrm>
            <a:off x="21945600" y="14663358"/>
            <a:ext cx="6601682" cy="3029648"/>
          </a:xfrm>
          <a:solidFill>
            <a:srgbClr val="E7E6E6"/>
          </a:solidFill>
        </p:spPr>
        <p:txBody>
          <a:bodyPr vert="horz" wrap="square" lIns="144000" tIns="108000" rIns="144000" bIns="108000" numCol="1" spcCol="274320" rtlCol="0">
            <a:noAutofit/>
          </a:bodyPr>
          <a:lstStyle>
            <a:lvl1pPr>
              <a:defRPr lang="en-US" dirty="0">
                <a:solidFill>
                  <a:schemeClr val="tx2"/>
                </a:solidFill>
              </a:defRPr>
            </a:lvl1pPr>
            <a:lvl2pPr>
              <a:defRPr lang="en-US" dirty="0"/>
            </a:lvl2pPr>
            <a:lvl3pPr>
              <a:defRPr lang="en-US" dirty="0"/>
            </a:lvl3pPr>
            <a:lvl4pPr>
              <a:defRPr lang="en-US" dirty="0"/>
            </a:lvl4pPr>
            <a:lvl5pPr>
              <a:defRPr lang="en-GB" dirty="0"/>
            </a:lvl5pPr>
          </a:lstStyle>
          <a:p>
            <a:pPr marR="0" lvl="0" fontAlgn="auto">
              <a:lnSpc>
                <a:spcPct val="100000"/>
              </a:lnSpc>
              <a:spcAft>
                <a:spcPts val="0"/>
              </a:spcAft>
              <a:buClrTx/>
              <a:buSzTx/>
              <a:tabLst/>
            </a:pPr>
            <a:r>
              <a:rPr lang="en-US" dirty="0"/>
              <a:t>Click to edit Master text styles</a:t>
            </a:r>
          </a:p>
          <a:p>
            <a:pPr marR="0" lvl="1" fontAlgn="auto">
              <a:lnSpc>
                <a:spcPct val="100000"/>
              </a:lnSpc>
              <a:spcAft>
                <a:spcPts val="0"/>
              </a:spcAft>
              <a:buClrTx/>
              <a:buSzTx/>
              <a:tabLst/>
            </a:pPr>
            <a:r>
              <a:rPr lang="en-US" dirty="0"/>
              <a:t>Second level</a:t>
            </a:r>
          </a:p>
          <a:p>
            <a:pPr marR="0" lvl="2" fontAlgn="auto">
              <a:lnSpc>
                <a:spcPct val="100000"/>
              </a:lnSpc>
              <a:spcAft>
                <a:spcPts val="0"/>
              </a:spcAft>
              <a:buClr>
                <a:srgbClr val="E30046"/>
              </a:buClr>
              <a:tabLst/>
            </a:pPr>
            <a:r>
              <a:rPr lang="en-US" dirty="0"/>
              <a:t>Third level</a:t>
            </a:r>
          </a:p>
          <a:p>
            <a:pPr marR="0" lvl="3" fontAlgn="auto">
              <a:lnSpc>
                <a:spcPct val="100000"/>
              </a:lnSpc>
              <a:spcAft>
                <a:spcPts val="0"/>
              </a:spcAft>
              <a:buClr>
                <a:srgbClr val="E30046"/>
              </a:buClr>
              <a:tabLst/>
            </a:pPr>
            <a:r>
              <a:rPr lang="en-US" dirty="0"/>
              <a:t>Fourth level</a:t>
            </a:r>
          </a:p>
          <a:p>
            <a:pPr marR="0" lvl="4" fontAlgn="auto">
              <a:lnSpc>
                <a:spcPct val="100000"/>
              </a:lnSpc>
              <a:spcAft>
                <a:spcPts val="0"/>
              </a:spcAft>
              <a:buClr>
                <a:srgbClr val="E30046"/>
              </a:buClr>
              <a:tabLst/>
            </a:pPr>
            <a:r>
              <a:rPr lang="en-US" dirty="0"/>
              <a:t>Fifth level</a:t>
            </a:r>
            <a:endParaRPr lang="en-GB" dirty="0"/>
          </a:p>
        </p:txBody>
      </p:sp>
      <p:sp>
        <p:nvSpPr>
          <p:cNvPr id="29" name="Text Placeholder 22">
            <a:extLst>
              <a:ext uri="{FF2B5EF4-FFF2-40B4-BE49-F238E27FC236}">
                <a16:creationId xmlns:a16="http://schemas.microsoft.com/office/drawing/2014/main" id="{7490D6BC-B72A-4C6F-8A87-522DDF65DEF6}"/>
              </a:ext>
            </a:extLst>
          </p:cNvPr>
          <p:cNvSpPr>
            <a:spLocks noGrp="1"/>
          </p:cNvSpPr>
          <p:nvPr>
            <p:ph type="body" sz="quarter" idx="33"/>
          </p:nvPr>
        </p:nvSpPr>
        <p:spPr>
          <a:xfrm>
            <a:off x="696884" y="8838490"/>
            <a:ext cx="6580216"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pPr>
            <a:r>
              <a:rPr lang="en-US" dirty="0"/>
              <a:t>Sixth level</a:t>
            </a:r>
            <a:endParaRPr lang="en-GB" dirty="0"/>
          </a:p>
          <a:p>
            <a:pPr lvl="4"/>
            <a:endParaRPr lang="en-GB" dirty="0"/>
          </a:p>
        </p:txBody>
      </p:sp>
      <p:sp>
        <p:nvSpPr>
          <p:cNvPr id="30" name="Text Placeholder 22">
            <a:extLst>
              <a:ext uri="{FF2B5EF4-FFF2-40B4-BE49-F238E27FC236}">
                <a16:creationId xmlns:a16="http://schemas.microsoft.com/office/drawing/2014/main" id="{B6AE490D-C336-4AA4-B810-847E4C8C58E8}"/>
              </a:ext>
            </a:extLst>
          </p:cNvPr>
          <p:cNvSpPr>
            <a:spLocks noGrp="1"/>
          </p:cNvSpPr>
          <p:nvPr>
            <p:ph type="body" sz="quarter" idx="35"/>
          </p:nvPr>
        </p:nvSpPr>
        <p:spPr>
          <a:xfrm>
            <a:off x="7758113" y="3868344"/>
            <a:ext cx="6605587"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pPr>
            <a:r>
              <a:rPr lang="en-US" dirty="0"/>
              <a:t>Sixth level</a:t>
            </a:r>
            <a:endParaRPr lang="en-GB" dirty="0"/>
          </a:p>
          <a:p>
            <a:pPr lvl="4"/>
            <a:endParaRPr lang="en-GB" dirty="0"/>
          </a:p>
        </p:txBody>
      </p:sp>
      <p:sp>
        <p:nvSpPr>
          <p:cNvPr id="31" name="Text Placeholder 22">
            <a:extLst>
              <a:ext uri="{FF2B5EF4-FFF2-40B4-BE49-F238E27FC236}">
                <a16:creationId xmlns:a16="http://schemas.microsoft.com/office/drawing/2014/main" id="{A21AE772-DBEC-477F-98F3-0F9BAC4E4C2C}"/>
              </a:ext>
            </a:extLst>
          </p:cNvPr>
          <p:cNvSpPr>
            <a:spLocks noGrp="1"/>
          </p:cNvSpPr>
          <p:nvPr>
            <p:ph type="body" sz="quarter" idx="36"/>
          </p:nvPr>
        </p:nvSpPr>
        <p:spPr>
          <a:xfrm>
            <a:off x="7758113" y="17900187"/>
            <a:ext cx="6605587"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pPr>
            <a:r>
              <a:rPr lang="en-US" dirty="0"/>
              <a:t>Sixth level</a:t>
            </a:r>
            <a:endParaRPr lang="en-GB" dirty="0"/>
          </a:p>
          <a:p>
            <a:pPr lvl="4"/>
            <a:endParaRPr lang="en-GB" dirty="0"/>
          </a:p>
        </p:txBody>
      </p:sp>
      <p:sp>
        <p:nvSpPr>
          <p:cNvPr id="13" name="Text Placeholder 22">
            <a:extLst>
              <a:ext uri="{FF2B5EF4-FFF2-40B4-BE49-F238E27FC236}">
                <a16:creationId xmlns:a16="http://schemas.microsoft.com/office/drawing/2014/main" id="{01040B02-C1EB-4AB9-8C7C-AC263C7CDB1B}"/>
              </a:ext>
            </a:extLst>
          </p:cNvPr>
          <p:cNvSpPr>
            <a:spLocks noGrp="1"/>
          </p:cNvSpPr>
          <p:nvPr>
            <p:ph type="body" sz="quarter" idx="37"/>
          </p:nvPr>
        </p:nvSpPr>
        <p:spPr>
          <a:xfrm>
            <a:off x="14897102" y="3789973"/>
            <a:ext cx="6605587"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pPr>
            <a:r>
              <a:rPr lang="en-US" dirty="0"/>
              <a:t>Sixth level</a:t>
            </a:r>
            <a:endParaRPr lang="en-GB" dirty="0"/>
          </a:p>
          <a:p>
            <a:pPr lvl="4"/>
            <a:r>
              <a:rPr lang="en-GB" dirty="0"/>
              <a:t>0</a:t>
            </a:r>
          </a:p>
        </p:txBody>
      </p:sp>
      <p:sp>
        <p:nvSpPr>
          <p:cNvPr id="14" name="Text Placeholder 5">
            <a:extLst>
              <a:ext uri="{FF2B5EF4-FFF2-40B4-BE49-F238E27FC236}">
                <a16:creationId xmlns:a16="http://schemas.microsoft.com/office/drawing/2014/main" id="{5D6C7AB6-5923-48FB-A830-7EBFE0CE4711}"/>
              </a:ext>
            </a:extLst>
          </p:cNvPr>
          <p:cNvSpPr>
            <a:spLocks noGrp="1"/>
          </p:cNvSpPr>
          <p:nvPr>
            <p:ph type="body" sz="quarter" idx="18" hasCustomPrompt="1"/>
          </p:nvPr>
        </p:nvSpPr>
        <p:spPr>
          <a:xfrm>
            <a:off x="21257875" y="2585538"/>
            <a:ext cx="7249362" cy="547552"/>
          </a:xfrm>
          <a:prstGeom prst="rect">
            <a:avLst/>
          </a:prstGeom>
        </p:spPr>
        <p:txBody>
          <a:bodyPr lIns="0" tIns="0" rIns="0" bIns="0">
            <a:noAutofit/>
          </a:bodyPr>
          <a:lstStyle>
            <a:lvl1pPr marL="0" indent="0" algn="r">
              <a:buNone/>
              <a:defRPr sz="3032" b="1">
                <a:solidFill>
                  <a:schemeClr val="bg1"/>
                </a:solidFill>
                <a:effectLst/>
                <a:latin typeface="+mn-lt"/>
                <a:cs typeface="Arial" pitchFamily="34" charset="0"/>
              </a:defRPr>
            </a:lvl1pPr>
            <a:lvl2pPr marL="1495988" indent="0">
              <a:buNone/>
              <a:defRPr/>
            </a:lvl2pPr>
            <a:lvl3pPr marL="2991974" indent="0">
              <a:buNone/>
              <a:defRPr/>
            </a:lvl3pPr>
            <a:lvl4pPr marL="4487964" indent="0">
              <a:buNone/>
              <a:defRPr/>
            </a:lvl4pPr>
            <a:lvl5pPr marL="5983950" indent="0">
              <a:buNone/>
              <a:defRPr/>
            </a:lvl5pPr>
          </a:lstStyle>
          <a:p>
            <a:pPr lvl="0"/>
            <a:r>
              <a:rPr lang="en-US" dirty="0"/>
              <a:t>Poster #</a:t>
            </a:r>
          </a:p>
        </p:txBody>
      </p:sp>
      <p:sp>
        <p:nvSpPr>
          <p:cNvPr id="19" name="Text Placeholder 9">
            <a:extLst>
              <a:ext uri="{FF2B5EF4-FFF2-40B4-BE49-F238E27FC236}">
                <a16:creationId xmlns:a16="http://schemas.microsoft.com/office/drawing/2014/main" id="{C04F75BD-660B-4EC0-923E-A29D8D8BB1B8}"/>
              </a:ext>
            </a:extLst>
          </p:cNvPr>
          <p:cNvSpPr>
            <a:spLocks noGrp="1"/>
          </p:cNvSpPr>
          <p:nvPr>
            <p:ph type="body" sz="quarter" idx="19" hasCustomPrompt="1"/>
          </p:nvPr>
        </p:nvSpPr>
        <p:spPr>
          <a:xfrm>
            <a:off x="4330428" y="2315502"/>
            <a:ext cx="21600000" cy="817588"/>
          </a:xfrm>
        </p:spPr>
        <p:txBody>
          <a:bodyPr>
            <a:noAutofit/>
          </a:bodyPr>
          <a:lstStyle>
            <a:lvl1pPr>
              <a:defRPr kumimoji="0" lang="en-US" sz="2358" b="1" i="0" u="none" strike="noStrike" kern="1200" cap="none" spc="0" normalizeH="0" baseline="0" dirty="0">
                <a:ln>
                  <a:noFill/>
                </a:ln>
                <a:solidFill>
                  <a:schemeClr val="tx1"/>
                </a:solidFill>
                <a:effectLst/>
                <a:uLnTx/>
                <a:uFillTx/>
                <a:latin typeface="Arial"/>
                <a:ea typeface="+mn-ea"/>
                <a:cs typeface="Arial" panose="020B0604020202020204" pitchFamily="34" charset="0"/>
              </a:defRPr>
            </a:lvl1pPr>
            <a:lvl2pPr>
              <a:defRPr kumimoji="0" lang="en-US" sz="1852"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a:defRPr sz="1852" i="1">
                <a:solidFill>
                  <a:schemeClr val="tx1"/>
                </a:solidFill>
              </a:defRPr>
            </a:lvl3pPr>
            <a:lvl4pPr>
              <a:defRPr sz="1852" i="1">
                <a:solidFill>
                  <a:schemeClr val="tx1"/>
                </a:solidFill>
              </a:defRPr>
            </a:lvl4pPr>
            <a:lvl5pPr>
              <a:defRPr sz="1684" i="1">
                <a:solidFill>
                  <a:schemeClr val="tx1"/>
                </a:solidFill>
              </a:defRPr>
            </a:lvl5pPr>
            <a:lvl6pPr>
              <a:defRPr i="1" baseline="0">
                <a:solidFill>
                  <a:schemeClr val="tx1"/>
                </a:solidFill>
              </a:defRPr>
            </a:lvl6pPr>
            <a:lvl7pPr>
              <a:defRPr i="1" baseline="0">
                <a:solidFill>
                  <a:schemeClr val="tx1"/>
                </a:solidFill>
              </a:defRPr>
            </a:lvl7pPr>
          </a:lstStyle>
          <a:p>
            <a:pPr marL="0" marR="0" lvl="0" indent="0" algn="l" defTabSz="1540052" rtl="0" eaLnBrk="1" fontAlgn="auto" latinLnBrk="0" hangingPunct="1">
              <a:lnSpc>
                <a:spcPct val="100000"/>
              </a:lnSpc>
              <a:spcBef>
                <a:spcPts val="1010"/>
              </a:spcBef>
              <a:spcAft>
                <a:spcPts val="0"/>
              </a:spcAft>
              <a:buClrTx/>
              <a:buSzTx/>
              <a:buFont typeface="Arial" panose="020B0604020202020204" pitchFamily="34" charset="0"/>
              <a:buNone/>
              <a:tabLst/>
              <a:defRPr/>
            </a:pPr>
            <a:r>
              <a:rPr lang="en-US" dirty="0"/>
              <a:t>Click to add Authors</a:t>
            </a:r>
          </a:p>
          <a:p>
            <a:pPr marL="0" marR="0" lvl="1" indent="0" algn="l" defTabSz="1540052" rtl="0" eaLnBrk="1" fontAlgn="auto" latinLnBrk="0" hangingPunct="1">
              <a:lnSpc>
                <a:spcPct val="100000"/>
              </a:lnSpc>
              <a:spcBef>
                <a:spcPts val="504"/>
              </a:spcBef>
              <a:spcAft>
                <a:spcPts val="0"/>
              </a:spcAft>
              <a:buClrTx/>
              <a:buSzTx/>
              <a:buFont typeface="Arial" panose="020B0604020202020204" pitchFamily="34" charset="0"/>
              <a:buNone/>
              <a:tabLst/>
              <a:defRPr/>
            </a:pPr>
            <a:r>
              <a:rPr lang="en-US" dirty="0"/>
              <a:t>Click to add Affiliations</a:t>
            </a:r>
          </a:p>
        </p:txBody>
      </p:sp>
      <p:sp>
        <p:nvSpPr>
          <p:cNvPr id="20" name="Title 1">
            <a:extLst>
              <a:ext uri="{FF2B5EF4-FFF2-40B4-BE49-F238E27FC236}">
                <a16:creationId xmlns:a16="http://schemas.microsoft.com/office/drawing/2014/main" id="{98502BF4-D2F3-4EAF-9439-DECDD3C62604}"/>
              </a:ext>
            </a:extLst>
          </p:cNvPr>
          <p:cNvSpPr>
            <a:spLocks noGrp="1"/>
          </p:cNvSpPr>
          <p:nvPr>
            <p:ph type="title" hasCustomPrompt="1"/>
          </p:nvPr>
        </p:nvSpPr>
        <p:spPr>
          <a:xfrm>
            <a:off x="4330428" y="661755"/>
            <a:ext cx="21600000" cy="1746886"/>
          </a:xfrm>
        </p:spPr>
        <p:txBody>
          <a:bodyPr/>
          <a:lstStyle>
            <a:lvl1pPr>
              <a:lnSpc>
                <a:spcPts val="5400"/>
              </a:lnSpc>
              <a:defRPr/>
            </a:lvl1pPr>
          </a:lstStyle>
          <a:p>
            <a:r>
              <a:rPr lang="en-US" dirty="0"/>
              <a:t>CLICK TO EDIT MASTER TITLE STYLE</a:t>
            </a:r>
            <a:endParaRPr lang="en-GB" dirty="0"/>
          </a:p>
        </p:txBody>
      </p:sp>
      <p:cxnSp>
        <p:nvCxnSpPr>
          <p:cNvPr id="21" name="Straight Connector 20">
            <a:extLst>
              <a:ext uri="{FF2B5EF4-FFF2-40B4-BE49-F238E27FC236}">
                <a16:creationId xmlns:a16="http://schemas.microsoft.com/office/drawing/2014/main" id="{D888D518-8332-4FC7-9E72-10F3B8DBC2FE}"/>
              </a:ext>
            </a:extLst>
          </p:cNvPr>
          <p:cNvCxnSpPr/>
          <p:nvPr userDrawn="1"/>
        </p:nvCxnSpPr>
        <p:spPr>
          <a:xfrm rot="1200000">
            <a:off x="2750824" y="-712525"/>
            <a:ext cx="0" cy="478155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1910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tructions for Use">
    <p:spTree>
      <p:nvGrpSpPr>
        <p:cNvPr id="1" name=""/>
        <p:cNvGrpSpPr/>
        <p:nvPr/>
      </p:nvGrpSpPr>
      <p:grpSpPr>
        <a:xfrm>
          <a:off x="0" y="0"/>
          <a:ext cx="0" cy="0"/>
          <a:chOff x="0" y="0"/>
          <a:chExt cx="0" cy="0"/>
        </a:xfrm>
      </p:grpSpPr>
      <p:sp>
        <p:nvSpPr>
          <p:cNvPr id="2" name="Title 1"/>
          <p:cNvSpPr>
            <a:spLocks noGrp="1"/>
          </p:cNvSpPr>
          <p:nvPr>
            <p:ph type="title"/>
          </p:nvPr>
        </p:nvSpPr>
        <p:spPr>
          <a:xfrm>
            <a:off x="4809700" y="843996"/>
            <a:ext cx="14400000" cy="1003549"/>
          </a:xfrm>
          <a:prstGeom prst="rect">
            <a:avLst/>
          </a:prstGeom>
        </p:spPr>
        <p:txBody>
          <a:bodyPr/>
          <a:lstStyle/>
          <a:p>
            <a:r>
              <a:rPr lang="en-US"/>
              <a:t>Click to edit Master title style</a:t>
            </a:r>
            <a:endParaRPr lang="en-GB"/>
          </a:p>
        </p:txBody>
      </p:sp>
      <p:sp>
        <p:nvSpPr>
          <p:cNvPr id="5" name="Text Placeholder 4"/>
          <p:cNvSpPr>
            <a:spLocks noGrp="1"/>
          </p:cNvSpPr>
          <p:nvPr>
            <p:ph type="body" sz="quarter" idx="11"/>
          </p:nvPr>
        </p:nvSpPr>
        <p:spPr>
          <a:xfrm>
            <a:off x="3725334" y="5354058"/>
            <a:ext cx="21712768" cy="2550957"/>
          </a:xfrm>
          <a:prstGeom prst="rect">
            <a:avLst/>
          </a:prstGeom>
        </p:spPr>
        <p:txBody>
          <a:bodyPr/>
          <a:lstStyle>
            <a:lvl1pPr>
              <a:defRPr>
                <a:latin typeface="+mn-lt"/>
              </a:defRPr>
            </a:lvl1pPr>
            <a:lvl2pPr>
              <a:spcAft>
                <a:spcPts val="504"/>
              </a:spcAft>
              <a:defRPr>
                <a:latin typeface="+mn-lt"/>
              </a:defRPr>
            </a:lvl2pPr>
            <a:lvl3pPr>
              <a:defRPr>
                <a:latin typeface="+mn-lt"/>
              </a:defRPr>
            </a:lvl3pPr>
            <a:lvl4pPr>
              <a:defRPr>
                <a:latin typeface="+mn-lt"/>
              </a:defRPr>
            </a:lvl4pPr>
            <a:lvl5pPr>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2649622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3" name="Text Placeholder 2">
            <a:extLst>
              <a:ext uri="{FF2B5EF4-FFF2-40B4-BE49-F238E27FC236}">
                <a16:creationId xmlns:a16="http://schemas.microsoft.com/office/drawing/2014/main" id="{0D0BD131-48F9-478B-8B79-C928AA9EF2F4}"/>
              </a:ext>
            </a:extLst>
          </p:cNvPr>
          <p:cNvSpPr>
            <a:spLocks noGrp="1"/>
          </p:cNvSpPr>
          <p:nvPr>
            <p:ph type="body" idx="1"/>
          </p:nvPr>
        </p:nvSpPr>
        <p:spPr>
          <a:xfrm>
            <a:off x="720655" y="4050873"/>
            <a:ext cx="6556445" cy="3275256"/>
          </a:xfrm>
          <a:prstGeom prst="rect">
            <a:avLst/>
          </a:prstGeom>
        </p:spPr>
        <p:txBody>
          <a:bodyPr vert="horz" wrap="square" lIns="0" tIns="0" rIns="0" bIns="0" numCol="1" spcCol="274320" rtlCol="0">
            <a:noAutofit/>
          </a:bodyPr>
          <a:lstStyle/>
          <a:p>
            <a:pPr lvl="0"/>
            <a:r>
              <a:rPr lang="en-US" dirty="0"/>
              <a:t>Click to edit Master text styles</a:t>
            </a:r>
          </a:p>
          <a:p>
            <a:pPr marL="0" marR="0" lvl="1" indent="0" algn="l" defTabSz="1540052" rtl="0" eaLnBrk="1" fontAlgn="auto" latinLnBrk="0" hangingPunct="1">
              <a:lnSpc>
                <a:spcPct val="100000"/>
              </a:lnSpc>
              <a:spcBef>
                <a:spcPts val="504"/>
              </a:spcBef>
              <a:spcAft>
                <a:spcPts val="0"/>
              </a:spcAft>
              <a:buClrTx/>
              <a:buSzTx/>
              <a:buFont typeface="Arial" panose="020B0604020202020204" pitchFamily="34" charset="0"/>
              <a:buNone/>
              <a:tabLst/>
              <a:defRPr/>
            </a:pPr>
            <a:r>
              <a:rPr lang="en-US" dirty="0"/>
              <a:t>Second level</a:t>
            </a:r>
          </a:p>
          <a:p>
            <a:pPr marL="0" marR="0" lvl="2" indent="0" algn="l" defTabSz="1540052" rtl="0" eaLnBrk="1" fontAlgn="auto" latinLnBrk="0" hangingPunct="1">
              <a:lnSpc>
                <a:spcPct val="100000"/>
              </a:lnSpc>
              <a:spcBef>
                <a:spcPts val="1010"/>
              </a:spcBef>
              <a:spcAft>
                <a:spcPts val="0"/>
              </a:spcAft>
              <a:buClr>
                <a:srgbClr val="E30046"/>
              </a:buClr>
              <a:buSzPct val="120000"/>
              <a:buFont typeface="Arial" panose="020B0604020202020204" pitchFamily="34" charset="0"/>
              <a:buNone/>
              <a:tabLst/>
              <a:defRPr/>
            </a:pPr>
            <a:r>
              <a:rPr lang="en-US" dirty="0"/>
              <a:t>Third level</a:t>
            </a:r>
          </a:p>
          <a:p>
            <a:pPr marL="242528" marR="0" lvl="3" indent="-242528" algn="l" defTabSz="1540052" rtl="0" eaLnBrk="1" fontAlgn="auto" latinLnBrk="0" hangingPunct="1">
              <a:lnSpc>
                <a:spcPct val="100000"/>
              </a:lnSpc>
              <a:spcBef>
                <a:spcPts val="504"/>
              </a:spcBef>
              <a:spcAft>
                <a:spcPts val="0"/>
              </a:spcAft>
              <a:buClr>
                <a:srgbClr val="E30046"/>
              </a:buClr>
              <a:buSzPct val="120000"/>
              <a:buFont typeface="Arial" panose="020B0604020202020204" pitchFamily="34" charset="0"/>
              <a:buChar char="•"/>
              <a:tabLst/>
              <a:defRPr/>
            </a:pPr>
            <a:r>
              <a:rPr lang="en-US" dirty="0"/>
              <a:t>Fourth level</a:t>
            </a:r>
          </a:p>
          <a:p>
            <a:pPr marL="492816" marR="0" lvl="4" indent="-242528" algn="l" defTabSz="1540052" rtl="0" eaLnBrk="1" fontAlgn="auto" latinLnBrk="0" hangingPunct="1">
              <a:lnSpc>
                <a:spcPct val="100000"/>
              </a:lnSpc>
              <a:spcBef>
                <a:spcPts val="504"/>
              </a:spcBef>
              <a:spcAft>
                <a:spcPts val="0"/>
              </a:spcAft>
              <a:buClr>
                <a:srgbClr val="E30046"/>
              </a:buClr>
              <a:buSzPct val="110000"/>
              <a:buFont typeface="Arial" panose="020B0604020202020204" pitchFamily="34" charset="0"/>
              <a:buChar char="•"/>
              <a:tabLst/>
              <a:defRPr/>
            </a:pPr>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6"/>
              </a:buClr>
              <a:buSzTx/>
              <a:buFont typeface="Arial" panose="020B0604020202020204" pitchFamily="34" charset="0"/>
              <a:buChar char="•"/>
              <a:tabLst/>
              <a:defRPr/>
            </a:pPr>
            <a:r>
              <a:rPr lang="en-US" dirty="0"/>
              <a:t>Sixth level</a:t>
            </a:r>
          </a:p>
          <a:p>
            <a:pPr lvl="5"/>
            <a:endParaRPr lang="en-US" dirty="0"/>
          </a:p>
        </p:txBody>
      </p:sp>
      <p:cxnSp>
        <p:nvCxnSpPr>
          <p:cNvPr id="38" name="Straight Connector 37">
            <a:extLst>
              <a:ext uri="{FF2B5EF4-FFF2-40B4-BE49-F238E27FC236}">
                <a16:creationId xmlns:a16="http://schemas.microsoft.com/office/drawing/2014/main" id="{162BD43B-973C-4749-8D99-16F95FC92852}"/>
              </a:ext>
            </a:extLst>
          </p:cNvPr>
          <p:cNvCxnSpPr/>
          <p:nvPr userDrawn="1"/>
        </p:nvCxnSpPr>
        <p:spPr>
          <a:xfrm rot="1200000">
            <a:off x="2750824" y="-950033"/>
            <a:ext cx="0" cy="6375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FD0F05-643C-4638-8A6D-DC8FB20F3823}"/>
              </a:ext>
            </a:extLst>
          </p:cNvPr>
          <p:cNvSpPr txBox="1"/>
          <p:nvPr userDrawn="1"/>
        </p:nvSpPr>
        <p:spPr>
          <a:xfrm>
            <a:off x="731928" y="21291500"/>
            <a:ext cx="27843072" cy="400110"/>
          </a:xfrm>
          <a:prstGeom prst="rect">
            <a:avLst/>
          </a:prstGeom>
          <a:noFill/>
        </p:spPr>
        <p:txBody>
          <a:bodyPr wrap="square" rtlCol="0">
            <a:spAutoFit/>
          </a:bodyPr>
          <a:lstStyle/>
          <a:p>
            <a:pPr algn="ctr"/>
            <a:r>
              <a:rPr lang="en-US" sz="2000" baseline="0" dirty="0">
                <a:solidFill>
                  <a:schemeClr val="tx1"/>
                </a:solidFill>
                <a:latin typeface="Arial Bold" panose="020B0704020202020204" pitchFamily="34" charset="0"/>
                <a:cs typeface="Arial Bold" panose="020B0704020202020204" pitchFamily="34" charset="0"/>
              </a:rPr>
              <a:t>23rd International AIDS Conference; July 6-10, 2020; Virtual</a:t>
            </a:r>
          </a:p>
        </p:txBody>
      </p:sp>
      <p:cxnSp>
        <p:nvCxnSpPr>
          <p:cNvPr id="10" name="Straight Connector 9">
            <a:extLst>
              <a:ext uri="{FF2B5EF4-FFF2-40B4-BE49-F238E27FC236}">
                <a16:creationId xmlns:a16="http://schemas.microsoft.com/office/drawing/2014/main" id="{6FC14C4A-78E3-4075-8B17-0A5009E9F06C}"/>
              </a:ext>
            </a:extLst>
          </p:cNvPr>
          <p:cNvCxnSpPr>
            <a:cxnSpLocks/>
          </p:cNvCxnSpPr>
          <p:nvPr userDrawn="1"/>
        </p:nvCxnSpPr>
        <p:spPr>
          <a:xfrm>
            <a:off x="695752" y="21135695"/>
            <a:ext cx="27889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E5A431CD-2BC6-4842-BE8A-F3A557FB0FE6}"/>
              </a:ext>
            </a:extLst>
          </p:cNvPr>
          <p:cNvSpPr/>
          <p:nvPr userDrawn="1"/>
        </p:nvSpPr>
        <p:spPr>
          <a:xfrm>
            <a:off x="0" y="-4338"/>
            <a:ext cx="29260800" cy="3434120"/>
          </a:xfrm>
          <a:prstGeom prst="rect">
            <a:avLst/>
          </a:prstGeom>
          <a:solidFill>
            <a:schemeClr val="tx2"/>
          </a:solidFill>
          <a:ln w="25400" cap="flat" cmpd="sng" algn="ctr">
            <a:noFill/>
            <a:prstDash val="solid"/>
          </a:ln>
          <a:effectLst/>
        </p:spPr>
        <p:txBody>
          <a:bodyPr rtlCol="0" anchor="ctr"/>
          <a:lstStyle/>
          <a:p>
            <a:pPr marL="0" marR="0" lvl="0" indent="0" algn="ctr" defTabSz="1828800" eaLnBrk="1" fontAlgn="auto" latinLnBrk="0" hangingPunct="1">
              <a:lnSpc>
                <a:spcPct val="100000"/>
              </a:lnSpc>
              <a:spcBef>
                <a:spcPts val="0"/>
              </a:spcBef>
              <a:spcAft>
                <a:spcPts val="0"/>
              </a:spcAft>
              <a:buClrTx/>
              <a:buSzTx/>
              <a:buFontTx/>
              <a:buNone/>
              <a:tabLst/>
            </a:pPr>
            <a:endParaRPr kumimoji="0" lang="en-US" sz="5894" b="0" i="0" u="none" strike="noStrike" kern="0" cap="none" spc="0" normalizeH="0" baseline="0" dirty="0">
              <a:ln>
                <a:noFill/>
              </a:ln>
              <a:solidFill>
                <a:srgbClr val="FFFFFF"/>
              </a:solidFill>
              <a:effectLst/>
              <a:uLnTx/>
              <a:uFillTx/>
              <a:latin typeface="Arial"/>
              <a:cs typeface="Arial" panose="020B0604020202020204" pitchFamily="34" charset="0"/>
            </a:endParaRPr>
          </a:p>
        </p:txBody>
      </p:sp>
      <p:sp>
        <p:nvSpPr>
          <p:cNvPr id="11" name="Title Placeholder 1">
            <a:extLst>
              <a:ext uri="{FF2B5EF4-FFF2-40B4-BE49-F238E27FC236}">
                <a16:creationId xmlns:a16="http://schemas.microsoft.com/office/drawing/2014/main" id="{71D989B1-65FD-4BB2-8666-28CDB4F9D378}"/>
              </a:ext>
            </a:extLst>
          </p:cNvPr>
          <p:cNvSpPr>
            <a:spLocks noGrp="1"/>
          </p:cNvSpPr>
          <p:nvPr>
            <p:ph type="title"/>
          </p:nvPr>
        </p:nvSpPr>
        <p:spPr>
          <a:xfrm>
            <a:off x="4433454" y="1056304"/>
            <a:ext cx="23604971" cy="1338064"/>
          </a:xfrm>
          <a:prstGeom prst="rect">
            <a:avLst/>
          </a:prstGeom>
        </p:spPr>
        <p:txBody>
          <a:bodyPr vert="horz" lIns="0" tIns="0" rIns="0" bIns="0" rtlCol="0" anchor="t">
            <a:noAutofit/>
          </a:bodyPr>
          <a:lstStyle/>
          <a:p>
            <a:r>
              <a:rPr lang="en-US" dirty="0"/>
              <a:t>CLICK TO EDIT MASTER TITLE STYLE</a:t>
            </a:r>
          </a:p>
        </p:txBody>
      </p:sp>
      <p:pic>
        <p:nvPicPr>
          <p:cNvPr id="12" name="Picture 11">
            <a:extLst>
              <a:ext uri="{FF2B5EF4-FFF2-40B4-BE49-F238E27FC236}">
                <a16:creationId xmlns:a16="http://schemas.microsoft.com/office/drawing/2014/main" id="{B27B00F1-85A2-421A-92F5-D115756B3F3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31928" y="564313"/>
            <a:ext cx="1332000" cy="1148410"/>
          </a:xfrm>
          <a:prstGeom prst="rect">
            <a:avLst/>
          </a:prstGeom>
        </p:spPr>
      </p:pic>
    </p:spTree>
    <p:extLst>
      <p:ext uri="{BB962C8B-B14F-4D97-AF65-F5344CB8AC3E}">
        <p14:creationId xmlns:p14="http://schemas.microsoft.com/office/powerpoint/2010/main" val="2177361588"/>
      </p:ext>
    </p:extLst>
  </p:cSld>
  <p:clrMap bg1="lt1" tx1="dk1" bg2="lt2" tx2="dk2" accent1="accent1" accent2="accent2" accent3="accent3" accent4="accent4" accent5="accent5" accent6="accent6" hlink="hlink" folHlink="folHlink"/>
  <p:sldLayoutIdLst>
    <p:sldLayoutId id="2147483657" r:id="rId1"/>
    <p:sldLayoutId id="2147483658" r:id="rId2"/>
  </p:sldLayoutIdLst>
  <p:hf sldNum="0" hdr="0" dt="0"/>
  <p:txStyles>
    <p:titleStyle>
      <a:lvl1pPr algn="l" defTabSz="1540052" rtl="0" eaLnBrk="1" latinLnBrk="0" hangingPunct="1">
        <a:lnSpc>
          <a:spcPts val="5120"/>
        </a:lnSpc>
        <a:spcBef>
          <a:spcPct val="0"/>
        </a:spcBef>
        <a:buNone/>
        <a:defRPr sz="6400" b="1" kern="1200">
          <a:solidFill>
            <a:schemeClr val="bg1"/>
          </a:solidFill>
          <a:effectLst/>
          <a:latin typeface="Arial Narrow" panose="020B0606020202030204" pitchFamily="34" charset="0"/>
          <a:ea typeface="+mj-ea"/>
          <a:cs typeface="Arial" panose="020B0604020202020204" pitchFamily="34" charset="0"/>
        </a:defRPr>
      </a:lvl1pPr>
    </p:titleStyle>
    <p:bodyStyle>
      <a:lvl1pPr marL="0" indent="0" algn="l" defTabSz="1540052" rtl="0" eaLnBrk="1" latinLnBrk="0" hangingPunct="1">
        <a:spcBef>
          <a:spcPts val="1010"/>
        </a:spcBef>
        <a:buFont typeface="Arial" panose="020B0604020202020204" pitchFamily="34" charset="0"/>
        <a:buNone/>
        <a:defRPr kumimoji="0" lang="en-US" sz="2200" b="1" i="0" u="none" strike="noStrike" kern="1200" cap="none" spc="0" normalizeH="0" baseline="0" dirty="0">
          <a:ln>
            <a:noFill/>
          </a:ln>
          <a:solidFill>
            <a:schemeClr val="tx2"/>
          </a:solidFill>
          <a:effectLst/>
          <a:uLnTx/>
          <a:uFillTx/>
          <a:latin typeface="Arial"/>
          <a:ea typeface="+mn-ea"/>
          <a:cs typeface="Arial" panose="020B0604020202020204" pitchFamily="34" charset="0"/>
        </a:defRPr>
      </a:lvl1pPr>
      <a:lvl2pPr marL="0" indent="0" algn="l" defTabSz="1540052" rtl="0" eaLnBrk="1" latinLnBrk="0" hangingPunct="1">
        <a:spcBef>
          <a:spcPts val="504"/>
        </a:spcBef>
        <a:buFont typeface="Arial" panose="020B0604020202020204" pitchFamily="34" charset="0"/>
        <a:buNone/>
        <a:defRPr kumimoji="0" lang="en-US" sz="15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marL="0" indent="0" algn="l" defTabSz="1540052" rtl="0" eaLnBrk="1" latinLnBrk="0" hangingPunct="1">
        <a:spcBef>
          <a:spcPts val="1010"/>
        </a:spcBef>
        <a:buClr>
          <a:schemeClr val="accent1"/>
        </a:buClr>
        <a:buSzPct val="120000"/>
        <a:buFont typeface="Arial" panose="020B0604020202020204" pitchFamily="34" charset="0"/>
        <a:buNone/>
        <a:defRPr kumimoji="0" lang="en-US" sz="1500" b="1" i="0" u="none" strike="noStrike" kern="1200" cap="none" spc="0" normalizeH="0" baseline="0" dirty="0">
          <a:ln>
            <a:noFill/>
          </a:ln>
          <a:solidFill>
            <a:schemeClr val="tx2"/>
          </a:solidFill>
          <a:effectLst/>
          <a:uLnTx/>
          <a:uFillTx/>
          <a:latin typeface="Arial"/>
          <a:ea typeface="+mn-ea"/>
          <a:cs typeface="Arial" panose="020B0604020202020204" pitchFamily="34" charset="0"/>
        </a:defRPr>
      </a:lvl3pPr>
      <a:lvl4pPr marL="242528" indent="-242528" algn="l" defTabSz="1540052" rtl="0" eaLnBrk="1" latinLnBrk="0" hangingPunct="1">
        <a:spcBef>
          <a:spcPts val="600"/>
        </a:spcBef>
        <a:buClr>
          <a:schemeClr val="tx2"/>
        </a:buClr>
        <a:buSzPct val="120000"/>
        <a:buFont typeface="Arial" panose="020B0604020202020204" pitchFamily="34" charset="0"/>
        <a:buChar char="•"/>
        <a:defRPr kumimoji="0" lang="en-US" sz="15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4pPr>
      <a:lvl5pPr marL="492816" indent="-242528" algn="l" defTabSz="1540052" rtl="0" eaLnBrk="1" latinLnBrk="0" hangingPunct="1">
        <a:spcBef>
          <a:spcPts val="400"/>
        </a:spcBef>
        <a:buClr>
          <a:schemeClr val="tx2"/>
        </a:buClr>
        <a:buSzPct val="110000"/>
        <a:buFont typeface="Arial" panose="020B0604020202020204" pitchFamily="34" charset="0"/>
        <a:buChar char="•"/>
        <a:defRPr kumimoji="0" lang="en-US" sz="13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5pPr>
      <a:lvl6pPr marL="739228" indent="-242528" algn="l" defTabSz="1540052" rtl="0" eaLnBrk="1" latinLnBrk="0" hangingPunct="1">
        <a:spcBef>
          <a:spcPts val="400"/>
        </a:spcBef>
        <a:buClr>
          <a:schemeClr val="tx2"/>
        </a:buClr>
        <a:buFont typeface="Arial" panose="020B0604020202020204" pitchFamily="34" charset="0"/>
        <a:buChar char="•"/>
        <a:defRPr kumimoji="0" lang="en-US" sz="11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6pPr>
      <a:lvl7pPr marL="581370" indent="-288760" algn="l" defTabSz="1540052" rtl="0" eaLnBrk="1" latinLnBrk="0" hangingPunct="1">
        <a:spcBef>
          <a:spcPts val="1010"/>
        </a:spcBef>
        <a:buClr>
          <a:schemeClr val="accent1"/>
        </a:buClr>
        <a:buFont typeface="Arial" panose="020B0604020202020204" pitchFamily="34" charset="0"/>
        <a:buChar char="•"/>
        <a:defRPr sz="1348" b="0" kern="1200">
          <a:solidFill>
            <a:schemeClr val="accent2"/>
          </a:solidFill>
          <a:latin typeface="Arial" panose="020B0604020202020204" pitchFamily="34" charset="0"/>
          <a:ea typeface="+mn-ea"/>
          <a:cs typeface="Arial" panose="020B0604020202020204" pitchFamily="34" charset="0"/>
        </a:defRPr>
      </a:lvl7pPr>
      <a:lvl8pPr marL="5775194"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8pPr>
      <a:lvl9pPr marL="6545220"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9pPr>
    </p:bodyStyle>
    <p:otherStyle>
      <a:defPPr>
        <a:defRPr lang="en-US"/>
      </a:defPPr>
      <a:lvl1pPr marL="0" algn="l" defTabSz="1540052" rtl="0" eaLnBrk="1" latinLnBrk="0" hangingPunct="1">
        <a:defRPr sz="3032" kern="1200">
          <a:solidFill>
            <a:schemeClr val="tx1"/>
          </a:solidFill>
          <a:latin typeface="+mn-lt"/>
          <a:ea typeface="+mn-ea"/>
          <a:cs typeface="+mn-cs"/>
        </a:defRPr>
      </a:lvl1pPr>
      <a:lvl2pPr marL="770026" algn="l" defTabSz="1540052" rtl="0" eaLnBrk="1" latinLnBrk="0" hangingPunct="1">
        <a:defRPr sz="3032" kern="1200">
          <a:solidFill>
            <a:schemeClr val="tx1"/>
          </a:solidFill>
          <a:latin typeface="+mn-lt"/>
          <a:ea typeface="+mn-ea"/>
          <a:cs typeface="+mn-cs"/>
        </a:defRPr>
      </a:lvl2pPr>
      <a:lvl3pPr marL="1540052" algn="l" defTabSz="1540052" rtl="0" eaLnBrk="1" latinLnBrk="0" hangingPunct="1">
        <a:defRPr sz="3032" kern="1200">
          <a:solidFill>
            <a:schemeClr val="tx1"/>
          </a:solidFill>
          <a:latin typeface="+mn-lt"/>
          <a:ea typeface="+mn-ea"/>
          <a:cs typeface="+mn-cs"/>
        </a:defRPr>
      </a:lvl3pPr>
      <a:lvl4pPr marL="2310076" algn="l" defTabSz="1540052" rtl="0" eaLnBrk="1" latinLnBrk="0" hangingPunct="1">
        <a:defRPr sz="3032" kern="1200">
          <a:solidFill>
            <a:schemeClr val="tx1"/>
          </a:solidFill>
          <a:latin typeface="+mn-lt"/>
          <a:ea typeface="+mn-ea"/>
          <a:cs typeface="+mn-cs"/>
        </a:defRPr>
      </a:lvl4pPr>
      <a:lvl5pPr marL="3080102" algn="l" defTabSz="1540052" rtl="0" eaLnBrk="1" latinLnBrk="0" hangingPunct="1">
        <a:defRPr sz="3032" kern="1200">
          <a:solidFill>
            <a:schemeClr val="tx1"/>
          </a:solidFill>
          <a:latin typeface="+mn-lt"/>
          <a:ea typeface="+mn-ea"/>
          <a:cs typeface="+mn-cs"/>
        </a:defRPr>
      </a:lvl5pPr>
      <a:lvl6pPr marL="3850132" algn="l" defTabSz="1540052" rtl="0" eaLnBrk="1" latinLnBrk="0" hangingPunct="1">
        <a:defRPr sz="3032" kern="1200">
          <a:solidFill>
            <a:schemeClr val="tx1"/>
          </a:solidFill>
          <a:latin typeface="+mn-lt"/>
          <a:ea typeface="+mn-ea"/>
          <a:cs typeface="+mn-cs"/>
        </a:defRPr>
      </a:lvl6pPr>
      <a:lvl7pPr marL="4620158" algn="l" defTabSz="1540052" rtl="0" eaLnBrk="1" latinLnBrk="0" hangingPunct="1">
        <a:defRPr sz="3032" kern="1200">
          <a:solidFill>
            <a:schemeClr val="tx1"/>
          </a:solidFill>
          <a:latin typeface="+mn-lt"/>
          <a:ea typeface="+mn-ea"/>
          <a:cs typeface="+mn-cs"/>
        </a:defRPr>
      </a:lvl7pPr>
      <a:lvl8pPr marL="5390182" algn="l" defTabSz="1540052" rtl="0" eaLnBrk="1" latinLnBrk="0" hangingPunct="1">
        <a:defRPr sz="3032" kern="1200">
          <a:solidFill>
            <a:schemeClr val="tx1"/>
          </a:solidFill>
          <a:latin typeface="+mn-lt"/>
          <a:ea typeface="+mn-ea"/>
          <a:cs typeface="+mn-cs"/>
        </a:defRPr>
      </a:lvl8pPr>
      <a:lvl9pPr marL="6160208" algn="l" defTabSz="1540052" rtl="0" eaLnBrk="1" latinLnBrk="0" hangingPunct="1">
        <a:defRPr sz="3032"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912" userDrawn="1">
          <p15:clr>
            <a:srgbClr val="F26B43"/>
          </p15:clr>
        </p15:guide>
        <p15:guide id="2" pos="4887" userDrawn="1">
          <p15:clr>
            <a:srgbClr val="F26B43"/>
          </p15:clr>
        </p15:guide>
        <p15:guide id="3" pos="432" userDrawn="1">
          <p15:clr>
            <a:srgbClr val="F26B43"/>
          </p15:clr>
        </p15:guide>
        <p15:guide id="5" orient="horz" pos="208" userDrawn="1">
          <p15:clr>
            <a:srgbClr val="F26B43"/>
          </p15:clr>
        </p15:guide>
        <p15:guide id="6" orient="horz" pos="13517" userDrawn="1">
          <p15:clr>
            <a:srgbClr val="F26B43"/>
          </p15:clr>
        </p15:guide>
        <p15:guide id="7" pos="4584" userDrawn="1">
          <p15:clr>
            <a:srgbClr val="F26B43"/>
          </p15:clr>
        </p15:guide>
        <p15:guide id="8" pos="13520" userDrawn="1">
          <p15:clr>
            <a:srgbClr val="F26B43"/>
          </p15:clr>
        </p15:guide>
        <p15:guide id="9" pos="15082" userDrawn="1">
          <p15:clr>
            <a:srgbClr val="F26B43"/>
          </p15:clr>
        </p15:guide>
        <p15:guide id="10" pos="9248" userDrawn="1">
          <p15:clr>
            <a:srgbClr val="F26B43"/>
          </p15:clr>
        </p15:guide>
        <p15:guide id="11" pos="18000" userDrawn="1">
          <p15:clr>
            <a:srgbClr val="F26B43"/>
          </p15:clr>
        </p15:guide>
        <p15:guide id="13" pos="13824" userDrawn="1">
          <p15:clr>
            <a:srgbClr val="F26B43"/>
          </p15:clr>
        </p15:guide>
        <p15:guide id="14" pos="9048" userDrawn="1">
          <p15:clr>
            <a:srgbClr val="F26B43"/>
          </p15:clr>
        </p15:guide>
        <p15:guide id="15" pos="938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5">
            <a:extLst>
              <a:ext uri="{FF2B5EF4-FFF2-40B4-BE49-F238E27FC236}">
                <a16:creationId xmlns:a16="http://schemas.microsoft.com/office/drawing/2014/main" id="{BC202C5D-2295-4C46-A888-72481348E34A}"/>
              </a:ext>
            </a:extLst>
          </p:cNvPr>
          <p:cNvPicPr>
            <a:picLocks noChangeAspect="1"/>
          </p:cNvPicPr>
          <p:nvPr/>
        </p:nvPicPr>
        <p:blipFill>
          <a:blip r:embed="rId3"/>
          <a:srcRect/>
          <a:stretch/>
        </p:blipFill>
        <p:spPr>
          <a:xfrm>
            <a:off x="7842452" y="13370549"/>
            <a:ext cx="13672008" cy="6017945"/>
          </a:xfrm>
          <a:prstGeom prst="rect">
            <a:avLst/>
          </a:prstGeom>
        </p:spPr>
      </p:pic>
      <p:sp>
        <p:nvSpPr>
          <p:cNvPr id="2096" name="Text Placeholder 2095"/>
          <p:cNvSpPr>
            <a:spLocks noGrp="1"/>
          </p:cNvSpPr>
          <p:nvPr>
            <p:ph type="body" sz="quarter" idx="20"/>
          </p:nvPr>
        </p:nvSpPr>
        <p:spPr>
          <a:xfrm>
            <a:off x="21957475" y="19581187"/>
            <a:ext cx="6558114" cy="615553"/>
          </a:xfrm>
        </p:spPr>
        <p:txBody>
          <a:bodyPr/>
          <a:lstStyle/>
          <a:p>
            <a:pPr lvl="1"/>
            <a:r>
              <a:rPr lang="en-US" sz="1000" b="1" dirty="0">
                <a:solidFill>
                  <a:srgbClr val="071D49"/>
                </a:solidFill>
              </a:rPr>
              <a:t>Acknowledgments: </a:t>
            </a:r>
            <a:r>
              <a:rPr lang="en-US" sz="1000" dirty="0">
                <a:solidFill>
                  <a:srgbClr val="071D49"/>
                </a:solidFill>
              </a:rPr>
              <a:t>This study was funded by ViiV Healthcare. The authors would like to acknowledge Annie Cameron and Charles Maurer from GSK for their involvement in this program. Editorial assistance and graphic design support for this poster were provided under the direction of the authors by MedThink SciCom and funded by ViiV Healthcare.</a:t>
            </a:r>
            <a:endParaRPr lang="en-GB" sz="1000" dirty="0">
              <a:solidFill>
                <a:srgbClr val="071D49"/>
              </a:solidFill>
            </a:endParaRPr>
          </a:p>
        </p:txBody>
      </p:sp>
      <p:sp>
        <p:nvSpPr>
          <p:cNvPr id="2097" name="Text Placeholder 2096"/>
          <p:cNvSpPr>
            <a:spLocks noGrp="1"/>
          </p:cNvSpPr>
          <p:nvPr>
            <p:ph type="body" sz="quarter" idx="21"/>
          </p:nvPr>
        </p:nvSpPr>
        <p:spPr>
          <a:xfrm>
            <a:off x="21957475" y="20260210"/>
            <a:ext cx="6674085" cy="743793"/>
          </a:xfrm>
        </p:spPr>
        <p:txBody>
          <a:bodyPr/>
          <a:lstStyle/>
          <a:p>
            <a:pPr lvl="1"/>
            <a:r>
              <a:rPr lang="en-GB" sz="1000" b="1" dirty="0">
                <a:solidFill>
                  <a:srgbClr val="071D49"/>
                </a:solidFill>
              </a:rPr>
              <a:t>References: 1. </a:t>
            </a:r>
            <a:r>
              <a:rPr lang="en-GB" sz="1000" dirty="0">
                <a:solidFill>
                  <a:srgbClr val="071D49"/>
                </a:solidFill>
              </a:rPr>
              <a:t>Swindells et al. </a:t>
            </a:r>
            <a:r>
              <a:rPr lang="en-GB" sz="1000" i="1" dirty="0">
                <a:solidFill>
                  <a:srgbClr val="071D49"/>
                </a:solidFill>
              </a:rPr>
              <a:t>N Engl J Med. </a:t>
            </a:r>
            <a:r>
              <a:rPr lang="en-GB" sz="1000" dirty="0">
                <a:solidFill>
                  <a:srgbClr val="071D49"/>
                </a:solidFill>
              </a:rPr>
              <a:t>2020;382:1112-1123. </a:t>
            </a:r>
            <a:r>
              <a:rPr lang="en-GB" sz="1000" b="1" dirty="0">
                <a:solidFill>
                  <a:srgbClr val="071D49"/>
                </a:solidFill>
              </a:rPr>
              <a:t>2.</a:t>
            </a:r>
            <a:r>
              <a:rPr lang="en-GB" sz="1000" dirty="0">
                <a:solidFill>
                  <a:srgbClr val="071D49"/>
                </a:solidFill>
              </a:rPr>
              <a:t> Orkin et al. </a:t>
            </a:r>
            <a:r>
              <a:rPr lang="en-GB" sz="1000" i="1" dirty="0">
                <a:solidFill>
                  <a:srgbClr val="071D49"/>
                </a:solidFill>
              </a:rPr>
              <a:t>N Engl J Med. </a:t>
            </a:r>
            <a:r>
              <a:rPr lang="en-GB" sz="1000" dirty="0">
                <a:solidFill>
                  <a:srgbClr val="071D49"/>
                </a:solidFill>
              </a:rPr>
              <a:t>2020;382:1124-1135. </a:t>
            </a:r>
            <a:br>
              <a:rPr lang="en-GB" sz="1000" dirty="0">
                <a:solidFill>
                  <a:srgbClr val="071D49"/>
                </a:solidFill>
              </a:rPr>
            </a:br>
            <a:r>
              <a:rPr lang="en-GB" sz="1000" b="1" dirty="0">
                <a:solidFill>
                  <a:srgbClr val="071D49"/>
                </a:solidFill>
              </a:rPr>
              <a:t>3. </a:t>
            </a:r>
            <a:r>
              <a:rPr lang="en-GB" sz="1000" dirty="0">
                <a:solidFill>
                  <a:srgbClr val="071D49"/>
                </a:solidFill>
              </a:rPr>
              <a:t>Overton et al. CROI 2020; Boston, MA. Slides 3334.</a:t>
            </a:r>
          </a:p>
          <a:p>
            <a:pPr lvl="1">
              <a:spcBef>
                <a:spcPts val="500"/>
              </a:spcBef>
            </a:pPr>
            <a:r>
              <a:rPr lang="en-GB" sz="1000" dirty="0">
                <a:solidFill>
                  <a:srgbClr val="071D49"/>
                </a:solidFill>
              </a:rPr>
              <a:t>Data have been updated since the abstract was submitted.</a:t>
            </a:r>
          </a:p>
          <a:p>
            <a:pPr lvl="1">
              <a:spcBef>
                <a:spcPts val="500"/>
              </a:spcBef>
            </a:pPr>
            <a:r>
              <a:rPr lang="en-GB" sz="1000" b="1" dirty="0">
                <a:solidFill>
                  <a:srgbClr val="071D49"/>
                </a:solidFill>
              </a:rPr>
              <a:t>Corresponding author: </a:t>
            </a:r>
            <a:r>
              <a:rPr lang="en-GB" sz="1000" dirty="0">
                <a:solidFill>
                  <a:srgbClr val="071D49"/>
                </a:solidFill>
              </a:rPr>
              <a:t>Ronald D’Amico; ronald.d.damico@viivhealthcare.com</a:t>
            </a:r>
          </a:p>
        </p:txBody>
      </p:sp>
      <p:sp>
        <p:nvSpPr>
          <p:cNvPr id="2059" name="Text Placeholder 2058"/>
          <p:cNvSpPr>
            <a:spLocks noGrp="1"/>
          </p:cNvSpPr>
          <p:nvPr>
            <p:ph type="body" sz="quarter" idx="25"/>
          </p:nvPr>
        </p:nvSpPr>
        <p:spPr>
          <a:xfrm>
            <a:off x="694236" y="3782022"/>
            <a:ext cx="6582864" cy="2448021"/>
          </a:xfrm>
        </p:spPr>
        <p:txBody>
          <a:bodyPr/>
          <a:lstStyle/>
          <a:p>
            <a:r>
              <a:rPr lang="en-GB" dirty="0"/>
              <a:t>Introduction</a:t>
            </a:r>
          </a:p>
          <a:p>
            <a:pPr lvl="3">
              <a:spcBef>
                <a:spcPts val="400"/>
              </a:spcBef>
            </a:pPr>
            <a:r>
              <a:rPr lang="en-US" dirty="0"/>
              <a:t>Cabotegravir (CAB) and rilpivirine (RPV) are a novel 2-drug long-acting (LA) therapeutic regimen for the maintenance of HIV-1 virologic suppression</a:t>
            </a:r>
            <a:r>
              <a:rPr lang="en-US" baseline="30000" dirty="0"/>
              <a:t>1,2</a:t>
            </a:r>
          </a:p>
          <a:p>
            <a:pPr lvl="4"/>
            <a:r>
              <a:rPr lang="en-US" dirty="0"/>
              <a:t>Phase 3 studies in adults with HIV-1 demonstrated non-inferiority of IM CAB + RPV LA every 4 weeks (Q4W) to daily oral standard of care at 48 weeks (ATLAS</a:t>
            </a:r>
            <a:r>
              <a:rPr lang="en-US" baseline="30000" dirty="0"/>
              <a:t>1</a:t>
            </a:r>
            <a:r>
              <a:rPr lang="en-US" dirty="0"/>
              <a:t> [NCT02951052] and FLAIR</a:t>
            </a:r>
            <a:r>
              <a:rPr lang="en-US" baseline="30000" dirty="0"/>
              <a:t>2</a:t>
            </a:r>
            <a:r>
              <a:rPr lang="en-US" dirty="0"/>
              <a:t> [NCT02938520])</a:t>
            </a:r>
          </a:p>
          <a:p>
            <a:pPr lvl="4"/>
            <a:r>
              <a:rPr lang="en-US" spc="-20" dirty="0"/>
              <a:t>CAB + RPV LA dosed Q8W (ATLAS-2M [NCT03299049]) was non-inferior to </a:t>
            </a:r>
            <a:br>
              <a:rPr lang="en-US" spc="-20" dirty="0"/>
            </a:br>
            <a:r>
              <a:rPr lang="en-US" spc="-20" dirty="0"/>
              <a:t>Q4W dosing</a:t>
            </a:r>
            <a:r>
              <a:rPr lang="en-US" spc="-20" baseline="30000" dirty="0"/>
              <a:t>3</a:t>
            </a:r>
          </a:p>
          <a:p>
            <a:pPr lvl="3"/>
            <a:r>
              <a:rPr lang="en-US" dirty="0"/>
              <a:t>An inherent responsibility of drug development is allowing early access to medications in late-stage development to patients in need of life-sustaining therapies before regulatory approval</a:t>
            </a:r>
          </a:p>
          <a:p>
            <a:pPr lvl="3"/>
            <a:r>
              <a:rPr lang="en-US" spc="-10" dirty="0"/>
              <a:t>The present analysis aims to examine efficacy and safety in adult patients with HIV-1 infection who were provided access to CAB + RPV LA through a compassionate use (CU) program</a:t>
            </a:r>
          </a:p>
          <a:p>
            <a:pPr lvl="5"/>
            <a:endParaRPr lang="en-GB" dirty="0"/>
          </a:p>
        </p:txBody>
      </p:sp>
      <p:sp>
        <p:nvSpPr>
          <p:cNvPr id="2099" name="Text Placeholder 2098"/>
          <p:cNvSpPr>
            <a:spLocks noGrp="1"/>
          </p:cNvSpPr>
          <p:nvPr>
            <p:ph type="body" sz="quarter" idx="32"/>
          </p:nvPr>
        </p:nvSpPr>
        <p:spPr>
          <a:xfrm>
            <a:off x="21950485" y="15636318"/>
            <a:ext cx="6629399" cy="3752176"/>
          </a:xfrm>
        </p:spPr>
        <p:txBody>
          <a:bodyPr lIns="228600" tIns="109728"/>
          <a:lstStyle/>
          <a:p>
            <a:r>
              <a:rPr lang="en-GB" dirty="0"/>
              <a:t>Conclusions</a:t>
            </a:r>
          </a:p>
          <a:p>
            <a:pPr lvl="3">
              <a:lnSpc>
                <a:spcPts val="1700"/>
              </a:lnSpc>
              <a:spcBef>
                <a:spcPts val="300"/>
              </a:spcBef>
            </a:pPr>
            <a:r>
              <a:rPr lang="en-US" dirty="0"/>
              <a:t>Among patients having severe adherence challenges with oral therapy for various psychological reasons or issues related to malabsorption or other GI pathology, most achieved or maintained virologic suppression on CAB + RPV LA Q4W</a:t>
            </a:r>
          </a:p>
          <a:p>
            <a:pPr lvl="4">
              <a:lnSpc>
                <a:spcPts val="1700"/>
              </a:lnSpc>
              <a:spcBef>
                <a:spcPts val="300"/>
              </a:spcBef>
            </a:pPr>
            <a:r>
              <a:rPr lang="en-US" dirty="0"/>
              <a:t>CAB + RPV LA was used successfully to treat a cohort of perinatally infected individuals (30% of this cohort), with 82% achieving or maintaining virologic suppression in this compassionate use setting </a:t>
            </a:r>
          </a:p>
          <a:p>
            <a:pPr lvl="3">
              <a:lnSpc>
                <a:spcPts val="1700"/>
              </a:lnSpc>
              <a:spcBef>
                <a:spcPts val="400"/>
              </a:spcBef>
            </a:pPr>
            <a:r>
              <a:rPr lang="en-US" dirty="0"/>
              <a:t>CAB + RPV LA Q4W was generally well tolerated in the majority </a:t>
            </a:r>
            <a:br>
              <a:rPr lang="en-US" dirty="0"/>
            </a:br>
            <a:r>
              <a:rPr lang="en-US" dirty="0"/>
              <a:t>of individuals</a:t>
            </a:r>
          </a:p>
          <a:p>
            <a:pPr lvl="4">
              <a:lnSpc>
                <a:spcPts val="1500"/>
              </a:lnSpc>
            </a:pPr>
            <a:r>
              <a:rPr lang="en-US" dirty="0"/>
              <a:t>Of the few SAEs that were reported</a:t>
            </a:r>
            <a:r>
              <a:rPr lang="en-US"/>
              <a:t>, 1 </a:t>
            </a:r>
            <a:r>
              <a:rPr lang="en-US" dirty="0"/>
              <a:t>was considered possibly related </a:t>
            </a:r>
            <a:br>
              <a:rPr lang="en-US" dirty="0"/>
            </a:br>
            <a:r>
              <a:rPr lang="en-US" dirty="0"/>
              <a:t>to treatment</a:t>
            </a:r>
          </a:p>
          <a:p>
            <a:pPr lvl="3">
              <a:lnSpc>
                <a:spcPts val="1700"/>
              </a:lnSpc>
              <a:spcBef>
                <a:spcPts val="400"/>
              </a:spcBef>
            </a:pPr>
            <a:r>
              <a:rPr lang="en-US" dirty="0"/>
              <a:t>Overall, CAB + RPV LA CU access has been a valuable treatment option for individuals with co-morbidities or other issues preventing enteral administration of antiretroviral drugs</a:t>
            </a:r>
          </a:p>
        </p:txBody>
      </p:sp>
      <p:sp>
        <p:nvSpPr>
          <p:cNvPr id="2061" name="Text Placeholder 2060"/>
          <p:cNvSpPr>
            <a:spLocks noGrp="1"/>
          </p:cNvSpPr>
          <p:nvPr>
            <p:ph type="body" sz="quarter" idx="33"/>
          </p:nvPr>
        </p:nvSpPr>
        <p:spPr>
          <a:xfrm>
            <a:off x="694236" y="7562767"/>
            <a:ext cx="6601120" cy="2448021"/>
          </a:xfrm>
        </p:spPr>
        <p:txBody>
          <a:bodyPr/>
          <a:lstStyle/>
          <a:p>
            <a:r>
              <a:rPr lang="en-GB" dirty="0"/>
              <a:t>Methods</a:t>
            </a:r>
          </a:p>
          <a:p>
            <a:pPr lvl="3">
              <a:spcBef>
                <a:spcPts val="400"/>
              </a:spcBef>
            </a:pPr>
            <a:r>
              <a:rPr lang="en-US" dirty="0"/>
              <a:t>Physicians could request CU under an expanded access program, supported by both ViiV Healthcare and Janssen</a:t>
            </a:r>
          </a:p>
          <a:p>
            <a:pPr lvl="4">
              <a:spcBef>
                <a:spcPts val="400"/>
              </a:spcBef>
            </a:pPr>
            <a:r>
              <a:rPr lang="en-US" dirty="0"/>
              <a:t>Each request was separately reviewed and approved by a committee of senior physicians at both companies</a:t>
            </a:r>
          </a:p>
          <a:p>
            <a:pPr lvl="3"/>
            <a:r>
              <a:rPr lang="en-US" dirty="0"/>
              <a:t>Key criteria for granting requests included need for parenteral therapy, advanced disease, absence of key mutations associated with resistance to CAB or RPV, and established retention in care</a:t>
            </a:r>
          </a:p>
          <a:p>
            <a:pPr lvl="3"/>
            <a:r>
              <a:rPr lang="en-US" dirty="0"/>
              <a:t>A 1-month oral lead-in (OLI) phase consisting of CAB (30 mg daily) + RPV (25 mg daily) was recommended for most patients but this could be omitted when underlying clinical conditions prevented the use of oral medication</a:t>
            </a:r>
          </a:p>
          <a:p>
            <a:pPr lvl="3"/>
            <a:r>
              <a:rPr lang="en-US" dirty="0"/>
              <a:t>All patients received a loading dose of CAB (600 mg) + RPV (900 mg) LA followed by Q4W maintenance dosing of CAB 400 mg + RPV 600 mg LA</a:t>
            </a:r>
          </a:p>
          <a:p>
            <a:pPr lvl="3"/>
            <a:r>
              <a:rPr lang="en-US" dirty="0"/>
              <a:t>Data were obtained from standardized CU applications and quarterly clinical updates from treating physicians, with the data extracted and compiled by the lead CU physician </a:t>
            </a:r>
          </a:p>
          <a:p>
            <a:pPr lvl="4">
              <a:spcBef>
                <a:spcPts val="400"/>
              </a:spcBef>
            </a:pPr>
            <a:r>
              <a:rPr lang="en-US" dirty="0"/>
              <a:t>Data extracted included viral load (VL), CD4+ cell count, resistance profile, number of injections, and tolerability, including injection site reactions (ISRs), if reported by the treating physician </a:t>
            </a:r>
            <a:endParaRPr lang="en-US" strike="sngStrike" dirty="0"/>
          </a:p>
          <a:p>
            <a:pPr lvl="4">
              <a:spcBef>
                <a:spcPts val="400"/>
              </a:spcBef>
            </a:pPr>
            <a:r>
              <a:rPr lang="en-US" dirty="0"/>
              <a:t>Local physicians were accountable for the monitoring of patient safety, including timely reporting of pregnancies and adverse events (AEs) and serious AEs (SAEs) leading to withdrawal to GSK/ViiV and Janssen</a:t>
            </a:r>
          </a:p>
        </p:txBody>
      </p:sp>
      <p:sp>
        <p:nvSpPr>
          <p:cNvPr id="2062" name="Text Placeholder 2061"/>
          <p:cNvSpPr>
            <a:spLocks noGrp="1"/>
          </p:cNvSpPr>
          <p:nvPr>
            <p:ph type="body" sz="quarter" idx="35"/>
          </p:nvPr>
        </p:nvSpPr>
        <p:spPr>
          <a:xfrm>
            <a:off x="689769" y="13056801"/>
            <a:ext cx="6605587" cy="2448021"/>
          </a:xfrm>
        </p:spPr>
        <p:txBody>
          <a:bodyPr/>
          <a:lstStyle/>
          <a:p>
            <a:r>
              <a:rPr lang="en-GB" dirty="0"/>
              <a:t>Results</a:t>
            </a:r>
          </a:p>
          <a:p>
            <a:pPr lvl="3">
              <a:spcBef>
                <a:spcPts val="400"/>
              </a:spcBef>
            </a:pPr>
            <a:r>
              <a:rPr lang="en-US" dirty="0"/>
              <a:t>Available efficacy and safety data for 35 patients from 10 countries who received CAB + RPV LA are presented from the start of the program in February 2016</a:t>
            </a:r>
          </a:p>
          <a:p>
            <a:pPr lvl="4">
              <a:spcBef>
                <a:spcPts val="400"/>
              </a:spcBef>
            </a:pPr>
            <a:r>
              <a:rPr lang="en-US" dirty="0"/>
              <a:t>The geographical distribution of patients is as follows: 12 patients from the United Kingdom; 11 from the United States; 2 each from Belgium, Canada, Netherlands, and Switzerland; and 1 each from Portugal, Italy, South Korea, and Spain</a:t>
            </a:r>
          </a:p>
          <a:p>
            <a:pPr lvl="5">
              <a:spcBef>
                <a:spcPts val="600"/>
              </a:spcBef>
            </a:pPr>
            <a:r>
              <a:rPr lang="en-US" dirty="0"/>
              <a:t>12 patients from France received CU but are not included in the present analysis</a:t>
            </a:r>
          </a:p>
          <a:p>
            <a:pPr lvl="3"/>
            <a:r>
              <a:rPr lang="en-US" dirty="0"/>
              <a:t>Patient demographics and clinical characteristics at start of CU are shown in Table 1</a:t>
            </a:r>
          </a:p>
          <a:p>
            <a:pPr lvl="4">
              <a:spcBef>
                <a:spcPts val="400"/>
              </a:spcBef>
            </a:pPr>
            <a:r>
              <a:rPr lang="en-US" dirty="0"/>
              <a:t>CU requests primarily involved patients with chronic poor adherence due to psychological conditions </a:t>
            </a:r>
          </a:p>
          <a:p>
            <a:pPr lvl="2">
              <a:spcBef>
                <a:spcPts val="1100"/>
              </a:spcBef>
            </a:pPr>
            <a:r>
              <a:rPr lang="en-US" dirty="0"/>
              <a:t>Efficacy</a:t>
            </a:r>
          </a:p>
          <a:p>
            <a:pPr lvl="3">
              <a:lnSpc>
                <a:spcPct val="100000"/>
              </a:lnSpc>
            </a:pPr>
            <a:r>
              <a:rPr lang="en-US" dirty="0"/>
              <a:t>28/35 (80%) patients entered the CU program (10 without OLI) with detectable viremia (median [range] CD4+ cell count, 61.5 [3-691] cells/mm³), and at the time of this analysis, 16/28 (57%, 4/10 without OLI) achieved virologic suppression (&lt;50 c/mL) with CAB + RPV LA</a:t>
            </a:r>
          </a:p>
          <a:p>
            <a:pPr lvl="4">
              <a:spcBef>
                <a:spcPts val="400"/>
              </a:spcBef>
            </a:pPr>
            <a:r>
              <a:rPr lang="en-US" dirty="0">
                <a:solidFill>
                  <a:srgbClr val="071D49"/>
                </a:solidFill>
              </a:rPr>
              <a:t>Median </a:t>
            </a:r>
            <a:r>
              <a:rPr lang="en-US" dirty="0"/>
              <a:t>(range) duration of follow-up was 11 months (1-47; Figure 1)</a:t>
            </a:r>
          </a:p>
          <a:p>
            <a:pPr lvl="4">
              <a:spcBef>
                <a:spcPts val="400"/>
              </a:spcBef>
            </a:pPr>
            <a:r>
              <a:rPr lang="en-US" dirty="0"/>
              <a:t>Median (IQR) time to virologic suppression as reflected in the quarterly clinical updates was 6 months (1-31)</a:t>
            </a:r>
          </a:p>
          <a:p>
            <a:pPr lvl="3">
              <a:lnSpc>
                <a:spcPct val="100000"/>
              </a:lnSpc>
            </a:pPr>
            <a:r>
              <a:rPr lang="en-US" dirty="0"/>
              <a:t>7/35 patients had virologic suppression at initiation of oral CAB + RPV</a:t>
            </a:r>
          </a:p>
          <a:p>
            <a:pPr lvl="4">
              <a:spcBef>
                <a:spcPts val="400"/>
              </a:spcBef>
            </a:pPr>
            <a:r>
              <a:rPr lang="en-US" dirty="0"/>
              <a:t>1/7 (patient no. 9) withdrew from the program and was suppressed on a </a:t>
            </a:r>
            <a:br>
              <a:rPr lang="en-US" dirty="0"/>
            </a:br>
            <a:r>
              <a:rPr lang="en-US" dirty="0"/>
              <a:t>different regimen</a:t>
            </a:r>
          </a:p>
          <a:p>
            <a:pPr lvl="4">
              <a:spcBef>
                <a:spcPts val="400"/>
              </a:spcBef>
            </a:pPr>
            <a:r>
              <a:rPr lang="en-US" dirty="0"/>
              <a:t>6/7 maintained suppression on CAB + RPV LA at their last physician visit</a:t>
            </a:r>
          </a:p>
          <a:p>
            <a:pPr lvl="3">
              <a:lnSpc>
                <a:spcPct val="100000"/>
              </a:lnSpc>
            </a:pPr>
            <a:r>
              <a:rPr lang="en-US" dirty="0"/>
              <a:t>At the last follow-up, 22 (63%) patients were virologically suppressed on CAB + RPV LA (&lt;50 c/mL)</a:t>
            </a:r>
          </a:p>
          <a:p>
            <a:pPr lvl="4">
              <a:spcBef>
                <a:spcPts val="400"/>
              </a:spcBef>
            </a:pPr>
            <a:r>
              <a:rPr lang="en-US" dirty="0"/>
              <a:t>2/13 (15%) patients (patient nos. 30 and 32) had not received injections until the last follow-up; hence, data are unavailable</a:t>
            </a:r>
          </a:p>
          <a:p>
            <a:pPr lvl="4">
              <a:spcBef>
                <a:spcPts val="400"/>
              </a:spcBef>
            </a:pPr>
            <a:r>
              <a:rPr lang="en-US" dirty="0"/>
              <a:t>3/13 (23%) patients (patient nos. 25, 26, and 29) started the program within the last 4 months; hence, adequate duration for full viral suppression was not yet achieved</a:t>
            </a:r>
          </a:p>
          <a:p>
            <a:pPr lvl="4">
              <a:spcBef>
                <a:spcPts val="400"/>
              </a:spcBef>
            </a:pPr>
            <a:r>
              <a:rPr lang="en-US" spc="-20" dirty="0"/>
              <a:t>5/13 (38%) patients (Table 2) withdrew from the program, 2 of whom (patient nos. 9 and 35) became suppressed (&lt;50 c/mL) on other drugs after stopping CAB + RPV LA</a:t>
            </a:r>
          </a:p>
        </p:txBody>
      </p:sp>
      <p:sp>
        <p:nvSpPr>
          <p:cNvPr id="2063" name="Text Placeholder 2062"/>
          <p:cNvSpPr>
            <a:spLocks noGrp="1"/>
          </p:cNvSpPr>
          <p:nvPr>
            <p:ph type="body" sz="quarter" idx="36"/>
          </p:nvPr>
        </p:nvSpPr>
        <p:spPr>
          <a:xfrm>
            <a:off x="21963617" y="3812292"/>
            <a:ext cx="6644984" cy="2448021"/>
          </a:xfrm>
        </p:spPr>
        <p:txBody>
          <a:bodyPr/>
          <a:lstStyle/>
          <a:p>
            <a:pPr lvl="2"/>
            <a:r>
              <a:rPr lang="en-US" dirty="0"/>
              <a:t>Safety (As Reflected and Extracted From Quarterly Updates) </a:t>
            </a:r>
          </a:p>
          <a:p>
            <a:pPr lvl="3">
              <a:lnSpc>
                <a:spcPts val="1700"/>
              </a:lnSpc>
              <a:spcBef>
                <a:spcPts val="300"/>
              </a:spcBef>
            </a:pPr>
            <a:r>
              <a:rPr lang="en-GB" dirty="0"/>
              <a:t>The most common AE was ISRs, with</a:t>
            </a:r>
            <a:r>
              <a:rPr lang="en-US" dirty="0"/>
              <a:t> t</a:t>
            </a:r>
            <a:r>
              <a:rPr lang="en-GB" dirty="0"/>
              <a:t>he most common being pain (31%; n=11) and nodule formation (9%; n=3); however, not all quarterly updates commented on AEs or ISRs</a:t>
            </a:r>
            <a:endParaRPr lang="en-US" dirty="0"/>
          </a:p>
          <a:p>
            <a:pPr lvl="3">
              <a:lnSpc>
                <a:spcPts val="1700"/>
              </a:lnSpc>
              <a:spcBef>
                <a:spcPts val="400"/>
              </a:spcBef>
            </a:pPr>
            <a:r>
              <a:rPr lang="en-GB" dirty="0"/>
              <a:t>No patients stopped CAB + RPV LA treatment because of ISRs </a:t>
            </a:r>
            <a:endParaRPr lang="en-US" dirty="0"/>
          </a:p>
          <a:p>
            <a:pPr lvl="3">
              <a:lnSpc>
                <a:spcPts val="1700"/>
              </a:lnSpc>
              <a:spcBef>
                <a:spcPts val="400"/>
              </a:spcBef>
            </a:pPr>
            <a:r>
              <a:rPr lang="en-GB" dirty="0"/>
              <a:t>3 deaths occurred that were not related to treatment</a:t>
            </a:r>
          </a:p>
          <a:p>
            <a:pPr lvl="3">
              <a:lnSpc>
                <a:spcPts val="1700"/>
              </a:lnSpc>
              <a:spcBef>
                <a:spcPts val="400"/>
              </a:spcBef>
            </a:pPr>
            <a:r>
              <a:rPr lang="en-US" dirty="0">
                <a:solidFill>
                  <a:srgbClr val="071D49"/>
                </a:solidFill>
              </a:rPr>
              <a:t>5 patients reported SAEs, 1 </a:t>
            </a:r>
            <a:r>
              <a:rPr lang="en-US" dirty="0"/>
              <a:t>of which was treatment related; all continued CAB + RPV LA treatment </a:t>
            </a:r>
            <a:r>
              <a:rPr lang="en-US" dirty="0">
                <a:solidFill>
                  <a:srgbClr val="071D49"/>
                </a:solidFill>
              </a:rPr>
              <a:t>(Table 3)</a:t>
            </a:r>
            <a:endParaRPr lang="en-GB" dirty="0">
              <a:solidFill>
                <a:schemeClr val="tx2"/>
              </a:solidFill>
            </a:endParaRPr>
          </a:p>
          <a:p>
            <a:pPr lvl="3"/>
            <a:endParaRPr lang="en-US" dirty="0"/>
          </a:p>
          <a:p>
            <a:pPr lvl="2"/>
            <a:endParaRPr lang="en-GB" dirty="0"/>
          </a:p>
        </p:txBody>
      </p:sp>
      <p:sp>
        <p:nvSpPr>
          <p:cNvPr id="2094" name="Text Placeholder 2093"/>
          <p:cNvSpPr>
            <a:spLocks noGrp="1"/>
          </p:cNvSpPr>
          <p:nvPr>
            <p:ph type="body" sz="quarter" idx="18"/>
          </p:nvPr>
        </p:nvSpPr>
        <p:spPr/>
        <p:txBody>
          <a:bodyPr/>
          <a:lstStyle/>
          <a:p>
            <a:r>
              <a:rPr lang="en-GB" dirty="0"/>
              <a:t>PEB0263</a:t>
            </a:r>
          </a:p>
        </p:txBody>
      </p:sp>
      <p:sp>
        <p:nvSpPr>
          <p:cNvPr id="2095" name="Text Placeholder 2094"/>
          <p:cNvSpPr>
            <a:spLocks noGrp="1"/>
          </p:cNvSpPr>
          <p:nvPr>
            <p:ph type="body" sz="quarter" idx="19"/>
          </p:nvPr>
        </p:nvSpPr>
        <p:spPr>
          <a:xfrm>
            <a:off x="4330428" y="2066118"/>
            <a:ext cx="21600000" cy="817588"/>
          </a:xfrm>
        </p:spPr>
        <p:txBody>
          <a:bodyPr/>
          <a:lstStyle/>
          <a:p>
            <a:r>
              <a:rPr lang="en-GB" sz="2000" u="sng" dirty="0"/>
              <a:t>Ronald D’Amico</a:t>
            </a:r>
            <a:r>
              <a:rPr lang="en-GB" sz="2000" dirty="0"/>
              <a:t>,</a:t>
            </a:r>
            <a:r>
              <a:rPr lang="en-GB" sz="2000" baseline="30000" dirty="0"/>
              <a:t>1</a:t>
            </a:r>
            <a:r>
              <a:rPr lang="en-GB" sz="2000" dirty="0"/>
              <a:t> Riya Moodley,</a:t>
            </a:r>
            <a:r>
              <a:rPr lang="en-GB" sz="2000" baseline="30000" dirty="0"/>
              <a:t>2</a:t>
            </a:r>
            <a:r>
              <a:rPr lang="en-GB" sz="2000" dirty="0"/>
              <a:t> Erika van Landuyt,</a:t>
            </a:r>
            <a:r>
              <a:rPr lang="en-GB" sz="2000" baseline="30000" dirty="0"/>
              <a:t>3</a:t>
            </a:r>
            <a:r>
              <a:rPr lang="en-GB" sz="2000" dirty="0"/>
              <a:t> Rodica Van Solingen-Ristea,</a:t>
            </a:r>
            <a:r>
              <a:rPr lang="en-GB" sz="2000" baseline="30000" dirty="0"/>
              <a:t>3</a:t>
            </a:r>
            <a:r>
              <a:rPr lang="en-GB" sz="2000" dirty="0"/>
              <a:t> Bryan Baugh,</a:t>
            </a:r>
            <a:r>
              <a:rPr lang="en-GB" sz="2000" baseline="30000" dirty="0"/>
              <a:t>4</a:t>
            </a:r>
            <a:r>
              <a:rPr lang="en-GB" sz="2000" dirty="0"/>
              <a:t> Veerle Van Eygen,</a:t>
            </a:r>
            <a:r>
              <a:rPr lang="en-GB" sz="2000" baseline="30000" dirty="0"/>
              <a:t>3</a:t>
            </a:r>
            <a:r>
              <a:rPr lang="en-GB" sz="2000" dirty="0"/>
              <a:t> Sherene Min,</a:t>
            </a:r>
            <a:r>
              <a:rPr lang="en-GB" sz="2000" baseline="30000" dirty="0"/>
              <a:t>1</a:t>
            </a:r>
            <a:r>
              <a:rPr lang="en-GB" sz="2000" dirty="0"/>
              <a:t> Annemiek de Ruiter,</a:t>
            </a:r>
            <a:r>
              <a:rPr lang="en-GB" sz="2000" baseline="30000" dirty="0"/>
              <a:t>2</a:t>
            </a:r>
            <a:r>
              <a:rPr lang="en-GB" sz="2000" dirty="0"/>
              <a:t> </a:t>
            </a:r>
            <a:br>
              <a:rPr lang="en-GB" sz="2000" dirty="0"/>
            </a:br>
            <a:r>
              <a:rPr lang="en-GB" sz="2000" dirty="0"/>
              <a:t>Amy Cutrell,</a:t>
            </a:r>
            <a:r>
              <a:rPr lang="en-GB" sz="2000" baseline="30000" dirty="0"/>
              <a:t>1</a:t>
            </a:r>
            <a:r>
              <a:rPr lang="en-GB" sz="2000" dirty="0"/>
              <a:t> Mark Shaefer,</a:t>
            </a:r>
            <a:r>
              <a:rPr lang="en-GB" sz="2000" baseline="30000" dirty="0"/>
              <a:t>1</a:t>
            </a:r>
            <a:r>
              <a:rPr lang="en-GB" sz="2000" dirty="0"/>
              <a:t> Caroline Foster,</a:t>
            </a:r>
            <a:r>
              <a:rPr lang="en-GB" sz="2000" baseline="30000" dirty="0"/>
              <a:t>5</a:t>
            </a:r>
            <a:r>
              <a:rPr lang="en-GB" sz="2000" dirty="0"/>
              <a:t> Daniella Chilton,</a:t>
            </a:r>
            <a:r>
              <a:rPr lang="en-GB" sz="2000" baseline="30000" dirty="0"/>
              <a:t>6</a:t>
            </a:r>
            <a:r>
              <a:rPr lang="en-GB" sz="2000" dirty="0"/>
              <a:t> Sabine Allard,</a:t>
            </a:r>
            <a:r>
              <a:rPr lang="en-GB" sz="2000" baseline="30000" dirty="0"/>
              <a:t>7</a:t>
            </a:r>
            <a:r>
              <a:rPr lang="en-GB" sz="2000" dirty="0"/>
              <a:t> David Margolis</a:t>
            </a:r>
            <a:r>
              <a:rPr lang="en-GB" sz="2000" baseline="30000" dirty="0"/>
              <a:t>1</a:t>
            </a:r>
          </a:p>
          <a:p>
            <a:pPr lvl="1">
              <a:lnSpc>
                <a:spcPts val="2000"/>
              </a:lnSpc>
            </a:pPr>
            <a:r>
              <a:rPr lang="en-GB" sz="1800" i="1" baseline="30000" dirty="0"/>
              <a:t>1</a:t>
            </a:r>
            <a:r>
              <a:rPr lang="en-GB" sz="1800" i="1" dirty="0"/>
              <a:t>ViiV Healthcare, Research Triangle Park, NC, USA; </a:t>
            </a:r>
            <a:r>
              <a:rPr lang="en-GB" sz="1800" i="1" baseline="30000" dirty="0"/>
              <a:t>2</a:t>
            </a:r>
            <a:r>
              <a:rPr lang="en-GB" sz="1800" i="1" dirty="0"/>
              <a:t>ViiV Healthcare, Brentford, UK; </a:t>
            </a:r>
            <a:r>
              <a:rPr lang="en-GB" sz="1800" i="1" baseline="30000" dirty="0"/>
              <a:t>3</a:t>
            </a:r>
            <a:r>
              <a:rPr lang="en-GB" sz="1800" i="1" dirty="0"/>
              <a:t>Janssen Pharmaceutica, Beerse, Belgium; </a:t>
            </a:r>
            <a:r>
              <a:rPr lang="en-GB" sz="1800" i="1" baseline="30000" dirty="0"/>
              <a:t>4</a:t>
            </a:r>
            <a:r>
              <a:rPr lang="en-GB" sz="1800" i="1" dirty="0"/>
              <a:t>Janssen Pharmaceutica, Raritan, NJ, USA; </a:t>
            </a:r>
            <a:br>
              <a:rPr lang="en-GB" sz="1800" i="1" dirty="0"/>
            </a:br>
            <a:r>
              <a:rPr lang="en-GB" sz="1800" i="1" baseline="30000" dirty="0"/>
              <a:t>5</a:t>
            </a:r>
            <a:r>
              <a:rPr lang="en-GB" sz="1800" i="1" dirty="0"/>
              <a:t>Imperial College NHS Healthcare Trust, London, UK; </a:t>
            </a:r>
            <a:r>
              <a:rPr lang="en-GB" sz="1800" i="1" baseline="30000" dirty="0"/>
              <a:t>6</a:t>
            </a:r>
            <a:r>
              <a:rPr lang="en-GB" sz="1800" i="1" dirty="0"/>
              <a:t>Guys and St Thomas NHS Healthcare Trust, London, UK; </a:t>
            </a:r>
            <a:r>
              <a:rPr lang="en-GB" sz="1800" i="1" baseline="30000" dirty="0"/>
              <a:t>7</a:t>
            </a:r>
            <a:r>
              <a:rPr lang="en-GB" sz="1800" i="1" dirty="0"/>
              <a:t>HIV Reference Center Universitaire Ziekenhuis Brussel, Brussels, Belgium</a:t>
            </a:r>
          </a:p>
        </p:txBody>
      </p:sp>
      <p:sp>
        <p:nvSpPr>
          <p:cNvPr id="2093" name="Title 2092"/>
          <p:cNvSpPr>
            <a:spLocks noGrp="1"/>
          </p:cNvSpPr>
          <p:nvPr>
            <p:ph type="title"/>
          </p:nvPr>
        </p:nvSpPr>
        <p:spPr>
          <a:xfrm>
            <a:off x="4330428" y="505532"/>
            <a:ext cx="24930372" cy="1746886"/>
          </a:xfrm>
        </p:spPr>
        <p:txBody>
          <a:bodyPr/>
          <a:lstStyle/>
          <a:p>
            <a:r>
              <a:rPr lang="en-US" sz="5500" dirty="0"/>
              <a:t>COMPASSIONATE USE OF LONG-ACTING (LA) CABOTEGRAVIR (CAB) AND RILPIVIRINE (RPV) FOR PATIENTS IN NEED OF PARENTERAL ANTIRETROVIRAL THERAPY </a:t>
            </a:r>
            <a:endParaRPr lang="en-GB" sz="5500" dirty="0"/>
          </a:p>
        </p:txBody>
      </p:sp>
      <p:sp>
        <p:nvSpPr>
          <p:cNvPr id="2065" name="Text Placeholder 2064"/>
          <p:cNvSpPr>
            <a:spLocks noGrp="1"/>
          </p:cNvSpPr>
          <p:nvPr>
            <p:ph type="body" sz="quarter" idx="4294967295"/>
          </p:nvPr>
        </p:nvSpPr>
        <p:spPr>
          <a:xfrm>
            <a:off x="21950485" y="11302563"/>
            <a:ext cx="6582864" cy="3371850"/>
          </a:xfrm>
          <a:prstGeom prst="rect">
            <a:avLst/>
          </a:prstGeom>
        </p:spPr>
        <p:txBody>
          <a:bodyPr/>
          <a:lstStyle/>
          <a:p>
            <a:pPr lvl="2" fontAlgn="auto">
              <a:spcAft>
                <a:spcPts val="0"/>
              </a:spcAft>
            </a:pPr>
            <a:r>
              <a:rPr lang="en-US" dirty="0"/>
              <a:t>Case Narrative: On-Treatment Pregnancy (Patient No. 21)</a:t>
            </a:r>
          </a:p>
          <a:p>
            <a:pPr lvl="3" fontAlgn="auto">
              <a:lnSpc>
                <a:spcPts val="1700"/>
              </a:lnSpc>
              <a:spcBef>
                <a:spcPts val="300"/>
              </a:spcBef>
              <a:spcAft>
                <a:spcPts val="0"/>
              </a:spcAft>
            </a:pPr>
            <a:r>
              <a:rPr lang="en-US" dirty="0"/>
              <a:t>A 22-year-old female patient (BMI, 40 kg/m</a:t>
            </a:r>
            <a:r>
              <a:rPr lang="en-US" baseline="30000" dirty="0"/>
              <a:t>2</a:t>
            </a:r>
            <a:r>
              <a:rPr lang="en-US" dirty="0"/>
              <a:t>) with perinatally acquired HIV infection and a history of chronic oral non-adherence since childhood was approved for CU and received OLI followed by LA therapy</a:t>
            </a:r>
          </a:p>
          <a:p>
            <a:pPr lvl="3" fontAlgn="auto">
              <a:lnSpc>
                <a:spcPts val="1700"/>
              </a:lnSpc>
              <a:spcBef>
                <a:spcPts val="400"/>
              </a:spcBef>
              <a:spcAft>
                <a:spcPts val="0"/>
              </a:spcAft>
            </a:pPr>
            <a:r>
              <a:rPr lang="en-US" dirty="0"/>
              <a:t>She had an unplanned pregnancy while receiving LA therapy and, after informed consent, opted to continue CAB + RPV LA</a:t>
            </a:r>
          </a:p>
          <a:p>
            <a:pPr lvl="4"/>
            <a:r>
              <a:rPr lang="en-US" dirty="0"/>
              <a:t>Prophylactic low-molecular-weight heparin during pregnancy was prescribed </a:t>
            </a:r>
          </a:p>
          <a:p>
            <a:pPr lvl="3">
              <a:lnSpc>
                <a:spcPts val="1700"/>
              </a:lnSpc>
              <a:spcBef>
                <a:spcPts val="400"/>
              </a:spcBef>
            </a:pPr>
            <a:r>
              <a:rPr lang="en-US" dirty="0"/>
              <a:t>Detectable viremia was observed despite timely injections</a:t>
            </a:r>
            <a:r>
              <a:rPr lang="en-US" strike="sngStrike" dirty="0"/>
              <a:t> </a:t>
            </a:r>
          </a:p>
          <a:p>
            <a:pPr lvl="3">
              <a:lnSpc>
                <a:spcPts val="1700"/>
              </a:lnSpc>
              <a:spcBef>
                <a:spcPts val="400"/>
              </a:spcBef>
            </a:pPr>
            <a:r>
              <a:rPr lang="en-US" dirty="0"/>
              <a:t>After VL increase from 333 to 1500 c/mL, genotypic resistance results showed wild-type virus  </a:t>
            </a:r>
          </a:p>
          <a:p>
            <a:pPr lvl="4"/>
            <a:r>
              <a:rPr lang="en-US" dirty="0"/>
              <a:t>Oral DRV/c + TAF/FTC was added and subsequent VLs improved (ranging from 113-183 c/mL) although not undetectable despite detectable plasma DRV levels</a:t>
            </a:r>
          </a:p>
          <a:p>
            <a:pPr lvl="3" fontAlgn="auto">
              <a:lnSpc>
                <a:spcPts val="1700"/>
              </a:lnSpc>
              <a:spcBef>
                <a:spcPts val="400"/>
              </a:spcBef>
              <a:spcAft>
                <a:spcPts val="0"/>
              </a:spcAft>
            </a:pPr>
            <a:r>
              <a:rPr lang="en-US" dirty="0"/>
              <a:t>She had a late miscarriage at 23 weeks + 1 day with maternal results negative for congenital infections and COVID-19 </a:t>
            </a:r>
          </a:p>
          <a:p>
            <a:pPr lvl="3" fontAlgn="auto">
              <a:lnSpc>
                <a:spcPts val="1700"/>
              </a:lnSpc>
              <a:spcBef>
                <a:spcPts val="400"/>
              </a:spcBef>
              <a:spcAft>
                <a:spcPts val="0"/>
              </a:spcAft>
            </a:pPr>
            <a:r>
              <a:rPr lang="en-US" dirty="0"/>
              <a:t>The patient continues CU of CAB + RPV LA with DRV/c + TAF/FTC as of June 2020 but DRV therapeutic drug monitoring level was zero, suggesting oral non-adherence; most recent VL was 133 c/mL</a:t>
            </a:r>
          </a:p>
          <a:p>
            <a:pPr marL="0" lvl="3" indent="0" fontAlgn="auto">
              <a:spcAft>
                <a:spcPts val="0"/>
              </a:spcAft>
              <a:buNone/>
            </a:pPr>
            <a:endParaRPr lang="en-US" dirty="0"/>
          </a:p>
          <a:p>
            <a:pPr lvl="2" fontAlgn="auto">
              <a:spcAft>
                <a:spcPts val="0"/>
              </a:spcAft>
            </a:pPr>
            <a:endParaRPr lang="en-US" dirty="0"/>
          </a:p>
        </p:txBody>
      </p:sp>
      <p:sp>
        <p:nvSpPr>
          <p:cNvPr id="41" name="Text Placeholder 49">
            <a:extLst>
              <a:ext uri="{FF2B5EF4-FFF2-40B4-BE49-F238E27FC236}">
                <a16:creationId xmlns:a16="http://schemas.microsoft.com/office/drawing/2014/main" id="{F14777DA-D7C3-47CE-81A2-F019F740A4B0}"/>
              </a:ext>
            </a:extLst>
          </p:cNvPr>
          <p:cNvSpPr txBox="1">
            <a:spLocks/>
          </p:cNvSpPr>
          <p:nvPr/>
        </p:nvSpPr>
        <p:spPr>
          <a:xfrm>
            <a:off x="7766787" y="5675416"/>
            <a:ext cx="4919612" cy="425697"/>
          </a:xfrm>
          <a:prstGeom prst="rect">
            <a:avLst/>
          </a:prstGeom>
        </p:spPr>
        <p:txBody>
          <a:bodyPr vert="horz" wrap="square" lIns="0" tIns="0" rIns="0" bIns="0" numCol="1" spcCol="274320" rtlCol="0">
            <a:noAutofit/>
          </a:bodyPr>
          <a:lstStyle>
            <a:lvl1pPr marL="0" indent="0" algn="l" defTabSz="770026" rtl="0" eaLnBrk="1" latinLnBrk="0" hangingPunct="1">
              <a:spcBef>
                <a:spcPts val="505"/>
              </a:spcBef>
              <a:buFont typeface="Arial" panose="020B0604020202020204" pitchFamily="34" charset="0"/>
              <a:buNone/>
              <a:defRPr sz="1179" b="1" kern="1200">
                <a:solidFill>
                  <a:schemeClr val="accent1"/>
                </a:solidFill>
                <a:latin typeface="Arial" panose="020B0604020202020204" pitchFamily="34" charset="0"/>
                <a:ea typeface="+mn-ea"/>
                <a:cs typeface="Arial" panose="020B0604020202020204" pitchFamily="34" charset="0"/>
              </a:defRPr>
            </a:lvl1pPr>
            <a:lvl2pPr marL="0" indent="0" algn="l" defTabSz="770026" rtl="0" eaLnBrk="1" latinLnBrk="0" hangingPunct="1">
              <a:spcBef>
                <a:spcPts val="252"/>
              </a:spcBef>
              <a:buFont typeface="Arial" panose="020B0604020202020204" pitchFamily="34" charset="0"/>
              <a:buNone/>
              <a:defRPr sz="926" b="0" kern="1200">
                <a:solidFill>
                  <a:schemeClr val="accent2"/>
                </a:solidFill>
                <a:latin typeface="Arial" panose="020B0604020202020204" pitchFamily="34" charset="0"/>
                <a:ea typeface="+mn-ea"/>
                <a:cs typeface="Arial" panose="020B0604020202020204" pitchFamily="34" charset="0"/>
              </a:defRPr>
            </a:lvl2pPr>
            <a:lvl3pPr marL="0" indent="0" algn="l" defTabSz="770026" rtl="0" eaLnBrk="1" latinLnBrk="0" hangingPunct="1">
              <a:spcBef>
                <a:spcPts val="505"/>
              </a:spcBef>
              <a:buClr>
                <a:schemeClr val="accent1"/>
              </a:buClr>
              <a:buSzPct val="120000"/>
              <a:buFont typeface="Arial" panose="020B0604020202020204" pitchFamily="34" charset="0"/>
              <a:buNone/>
              <a:defRPr sz="926" b="1" kern="1200">
                <a:solidFill>
                  <a:schemeClr val="accent1"/>
                </a:solidFill>
                <a:latin typeface="Arial" panose="020B0604020202020204" pitchFamily="34" charset="0"/>
                <a:ea typeface="+mn-ea"/>
                <a:cs typeface="Arial" panose="020B0604020202020204" pitchFamily="34" charset="0"/>
              </a:defRPr>
            </a:lvl3pPr>
            <a:lvl4pPr marL="121264" indent="-121264" algn="l" defTabSz="770026" rtl="0" eaLnBrk="1" latinLnBrk="0" hangingPunct="1">
              <a:spcBef>
                <a:spcPts val="252"/>
              </a:spcBef>
              <a:buClr>
                <a:schemeClr val="accent1"/>
              </a:buClr>
              <a:buSzPct val="120000"/>
              <a:buFont typeface="Arial" panose="020B0604020202020204" pitchFamily="34" charset="0"/>
              <a:buChar char="•"/>
              <a:defRPr sz="926" kern="1200">
                <a:solidFill>
                  <a:schemeClr val="accent2"/>
                </a:solidFill>
                <a:latin typeface="Arial" panose="020B0604020202020204" pitchFamily="34" charset="0"/>
                <a:ea typeface="+mn-ea"/>
                <a:cs typeface="Arial" panose="020B0604020202020204" pitchFamily="34" charset="0"/>
              </a:defRPr>
            </a:lvl4pPr>
            <a:lvl5pPr marL="246408" indent="-121264" algn="l" defTabSz="770026" rtl="0" eaLnBrk="1" latinLnBrk="0" hangingPunct="1">
              <a:spcBef>
                <a:spcPts val="252"/>
              </a:spcBef>
              <a:buClr>
                <a:schemeClr val="accent1"/>
              </a:buClr>
              <a:buSzPct val="110000"/>
              <a:buFont typeface="Arial" panose="020B0604020202020204" pitchFamily="34" charset="0"/>
              <a:buChar char="•"/>
              <a:defRPr sz="843" kern="1200" baseline="0">
                <a:solidFill>
                  <a:schemeClr val="accent2"/>
                </a:solidFill>
                <a:latin typeface="Arial" panose="020B0604020202020204" pitchFamily="34" charset="0"/>
                <a:ea typeface="+mn-ea"/>
                <a:cs typeface="Arial" panose="020B0604020202020204" pitchFamily="34" charset="0"/>
              </a:defRPr>
            </a:lvl5pPr>
            <a:lvl6pPr marL="369614" indent="-121264" algn="l" defTabSz="770026" rtl="0" eaLnBrk="1" latinLnBrk="0" hangingPunct="1">
              <a:spcBef>
                <a:spcPts val="252"/>
              </a:spcBef>
              <a:buClr>
                <a:schemeClr val="accent1"/>
              </a:buClr>
              <a:buFont typeface="Arial" panose="020B0604020202020204" pitchFamily="34" charset="0"/>
              <a:buChar char="•"/>
              <a:defRPr sz="757" kern="1200">
                <a:solidFill>
                  <a:schemeClr val="accent2"/>
                </a:solidFill>
                <a:latin typeface="Arial" panose="020B0604020202020204" pitchFamily="34" charset="0"/>
                <a:ea typeface="+mn-ea"/>
                <a:cs typeface="Arial" panose="020B0604020202020204" pitchFamily="34" charset="0"/>
              </a:defRPr>
            </a:lvl6pPr>
            <a:lvl7pPr marL="290685" indent="-144380" algn="l" defTabSz="770026" rtl="0" eaLnBrk="1" latinLnBrk="0" hangingPunct="1">
              <a:spcBef>
                <a:spcPts val="505"/>
              </a:spcBef>
              <a:buClr>
                <a:schemeClr val="accent1"/>
              </a:buClr>
              <a:buFont typeface="Arial" panose="020B0604020202020204" pitchFamily="34" charset="0"/>
              <a:buChar char="•"/>
              <a:defRPr sz="674" b="0" kern="1200">
                <a:solidFill>
                  <a:schemeClr val="accent2"/>
                </a:solidFill>
                <a:latin typeface="Arial" panose="020B0604020202020204" pitchFamily="34" charset="0"/>
                <a:ea typeface="+mn-ea"/>
                <a:cs typeface="Arial" panose="020B0604020202020204" pitchFamily="34" charset="0"/>
              </a:defRPr>
            </a:lvl7pPr>
            <a:lvl8pPr marL="2887597"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8pPr>
            <a:lvl9pPr marL="3272610"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9pPr>
          </a:lstStyle>
          <a:p>
            <a:pPr lvl="2" fontAlgn="auto">
              <a:spcAft>
                <a:spcPts val="0"/>
              </a:spcAft>
            </a:pPr>
            <a:r>
              <a:rPr lang="en-US" sz="1500" dirty="0">
                <a:solidFill>
                  <a:schemeClr val="tx2"/>
                </a:solidFill>
                <a:latin typeface="+mn-lt"/>
              </a:rPr>
              <a:t>Table 1. Patient Demographics and Clinical Characteristics at Start of CU Program</a:t>
            </a:r>
          </a:p>
        </p:txBody>
      </p:sp>
      <p:graphicFrame>
        <p:nvGraphicFramePr>
          <p:cNvPr id="21" name="Table 20">
            <a:extLst>
              <a:ext uri="{FF2B5EF4-FFF2-40B4-BE49-F238E27FC236}">
                <a16:creationId xmlns:a16="http://schemas.microsoft.com/office/drawing/2014/main" id="{752F2005-6561-4C20-9FF0-0DE97713725E}"/>
              </a:ext>
            </a:extLst>
          </p:cNvPr>
          <p:cNvGraphicFramePr>
            <a:graphicFrameLocks noGrp="1"/>
          </p:cNvGraphicFramePr>
          <p:nvPr>
            <p:extLst>
              <p:ext uri="{D42A27DB-BD31-4B8C-83A1-F6EECF244321}">
                <p14:modId xmlns:p14="http://schemas.microsoft.com/office/powerpoint/2010/main" val="243064592"/>
              </p:ext>
            </p:extLst>
          </p:nvPr>
        </p:nvGraphicFramePr>
        <p:xfrm>
          <a:off x="7764439" y="6292936"/>
          <a:ext cx="4910737" cy="6226810"/>
        </p:xfrm>
        <a:graphic>
          <a:graphicData uri="http://schemas.openxmlformats.org/drawingml/2006/table">
            <a:tbl>
              <a:tblPr firstRow="1" firstCol="1" bandRow="1">
                <a:tableStyleId>{5C22544A-7EE6-4342-B048-85BDC9FD1C3A}</a:tableStyleId>
              </a:tblPr>
              <a:tblGrid>
                <a:gridCol w="3560618">
                  <a:extLst>
                    <a:ext uri="{9D8B030D-6E8A-4147-A177-3AD203B41FA5}">
                      <a16:colId xmlns:a16="http://schemas.microsoft.com/office/drawing/2014/main" val="2263417361"/>
                    </a:ext>
                  </a:extLst>
                </a:gridCol>
                <a:gridCol w="1350119">
                  <a:extLst>
                    <a:ext uri="{9D8B030D-6E8A-4147-A177-3AD203B41FA5}">
                      <a16:colId xmlns:a16="http://schemas.microsoft.com/office/drawing/2014/main" val="2169721584"/>
                    </a:ext>
                  </a:extLst>
                </a:gridCol>
              </a:tblGrid>
              <a:tr h="276800">
                <a:tc>
                  <a:txBody>
                    <a:bodyPr/>
                    <a:lstStyle/>
                    <a:p>
                      <a:pPr marL="0" marR="0">
                        <a:lnSpc>
                          <a:spcPct val="100000"/>
                        </a:lnSpc>
                        <a:spcBef>
                          <a:spcPts val="0"/>
                        </a:spcBef>
                        <a:spcAft>
                          <a:spcPts val="800"/>
                        </a:spcAft>
                      </a:pPr>
                      <a:r>
                        <a:rPr lang="en-US" sz="1400" b="1" dirty="0">
                          <a:solidFill>
                            <a:schemeClr val="bg1"/>
                          </a:solidFill>
                          <a:effectLst/>
                        </a:rPr>
                        <a:t>Characteristic</a:t>
                      </a:r>
                      <a:endParaRPr lang="en-US"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R="43294" marT="73152" marB="64008" anchor="b">
                    <a:lnR w="12700" cap="flat" cmpd="sng" algn="ctr">
                      <a:noFill/>
                      <a:prstDash val="solid"/>
                      <a:round/>
                      <a:headEnd type="none" w="med" len="med"/>
                      <a:tailEnd type="none" w="med" len="med"/>
                    </a:lnR>
                    <a:lnB w="12700" cap="flat" cmpd="sng" algn="ctr">
                      <a:noFill/>
                      <a:prstDash val="solid"/>
                      <a:round/>
                      <a:headEnd type="none" w="med" len="med"/>
                      <a:tailEnd type="none" w="med" len="med"/>
                    </a:lnB>
                    <a:solidFill>
                      <a:schemeClr val="tx2"/>
                    </a:solidFill>
                  </a:tcPr>
                </a:tc>
                <a:tc>
                  <a:txBody>
                    <a:bodyPr/>
                    <a:lstStyle/>
                    <a:p>
                      <a:pPr marL="0" marR="0" algn="ctr">
                        <a:lnSpc>
                          <a:spcPct val="100000"/>
                        </a:lnSpc>
                        <a:spcBef>
                          <a:spcPts val="0"/>
                        </a:spcBef>
                        <a:spcAft>
                          <a:spcPts val="800"/>
                        </a:spcAft>
                      </a:pPr>
                      <a:r>
                        <a:rPr lang="en-US" sz="1400" b="1" dirty="0">
                          <a:solidFill>
                            <a:schemeClr val="bg1"/>
                          </a:solidFill>
                          <a:effectLst/>
                        </a:rPr>
                        <a:t>N=35</a:t>
                      </a:r>
                      <a:endParaRPr lang="en-US"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73152" marB="64008" anchor="b">
                    <a:lnL w="12700" cap="flat" cmpd="sng" algn="ctr">
                      <a:noFill/>
                      <a:prstDash val="solid"/>
                      <a:round/>
                      <a:headEnd type="none" w="med" len="med"/>
                      <a:tailEnd type="none" w="med" len="med"/>
                    </a:lnL>
                    <a:lnB w="12700" cap="flat" cmpd="sng" algn="ctr">
                      <a:noFill/>
                      <a:prstDash val="solid"/>
                      <a:round/>
                      <a:headEnd type="none" w="med" len="med"/>
                      <a:tailEnd type="none" w="med" len="med"/>
                    </a:lnB>
                    <a:solidFill>
                      <a:schemeClr val="tx2"/>
                    </a:solidFill>
                  </a:tcPr>
                </a:tc>
                <a:extLst>
                  <a:ext uri="{0D108BD9-81ED-4DB2-BD59-A6C34878D82A}">
                    <a16:rowId xmlns:a16="http://schemas.microsoft.com/office/drawing/2014/main" val="4026287332"/>
                  </a:ext>
                </a:extLst>
              </a:tr>
              <a:tr h="0">
                <a:tc>
                  <a:txBody>
                    <a:bodyPr/>
                    <a:lstStyle/>
                    <a:p>
                      <a:pPr marL="0" marR="0">
                        <a:lnSpc>
                          <a:spcPct val="100000"/>
                        </a:lnSpc>
                        <a:spcBef>
                          <a:spcPts val="0"/>
                        </a:spcBef>
                        <a:spcAft>
                          <a:spcPts val="800"/>
                        </a:spcAft>
                      </a:pPr>
                      <a:r>
                        <a:rPr lang="en-US" sz="1400" b="0" dirty="0">
                          <a:solidFill>
                            <a:schemeClr val="tx1"/>
                          </a:solidFill>
                          <a:effectLst/>
                        </a:rPr>
                        <a:t>Female, n (%)</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R="43294" marT="73152" marB="64008" anchor="b">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ctr">
                        <a:lnSpc>
                          <a:spcPct val="100000"/>
                        </a:lnSpc>
                        <a:spcBef>
                          <a:spcPts val="0"/>
                        </a:spcBef>
                        <a:spcAft>
                          <a:spcPts val="800"/>
                        </a:spcAft>
                      </a:pPr>
                      <a:r>
                        <a:rPr lang="en-US" sz="1400" b="0" dirty="0">
                          <a:solidFill>
                            <a:schemeClr val="tx1"/>
                          </a:solidFill>
                          <a:effectLst/>
                        </a:rPr>
                        <a:t>20 (57)*</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73152" marB="64008" anchor="b">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324826173"/>
                  </a:ext>
                </a:extLst>
              </a:tr>
              <a:tr h="0">
                <a:tc>
                  <a:txBody>
                    <a:bodyPr/>
                    <a:lstStyle/>
                    <a:p>
                      <a:pPr marL="0" marR="0">
                        <a:lnSpc>
                          <a:spcPct val="100000"/>
                        </a:lnSpc>
                        <a:spcBef>
                          <a:spcPts val="0"/>
                        </a:spcBef>
                        <a:spcAft>
                          <a:spcPts val="800"/>
                        </a:spcAft>
                      </a:pPr>
                      <a:r>
                        <a:rPr lang="en-US" sz="1400" b="0" dirty="0">
                          <a:solidFill>
                            <a:schemeClr val="tx1"/>
                          </a:solidFill>
                          <a:effectLst/>
                        </a:rPr>
                        <a:t>Perinatally infected, n (%)</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R="43294" marT="73152" marB="64008" anchor="b">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6E6"/>
                    </a:solidFill>
                  </a:tcPr>
                </a:tc>
                <a:tc>
                  <a:txBody>
                    <a:bodyPr/>
                    <a:lstStyle/>
                    <a:p>
                      <a:pPr marL="0" marR="0" algn="ctr">
                        <a:lnSpc>
                          <a:spcPct val="100000"/>
                        </a:lnSpc>
                        <a:spcBef>
                          <a:spcPts val="0"/>
                        </a:spcBef>
                        <a:spcAft>
                          <a:spcPts val="800"/>
                        </a:spcAft>
                      </a:pPr>
                      <a:r>
                        <a:rPr lang="en-US" sz="1400" b="0" dirty="0">
                          <a:solidFill>
                            <a:schemeClr val="tx1"/>
                          </a:solidFill>
                          <a:effectLst/>
                        </a:rPr>
                        <a:t>11 (31)</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73152" marB="64008" anchor="b">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6E6"/>
                    </a:solidFill>
                  </a:tcPr>
                </a:tc>
                <a:extLst>
                  <a:ext uri="{0D108BD9-81ED-4DB2-BD59-A6C34878D82A}">
                    <a16:rowId xmlns:a16="http://schemas.microsoft.com/office/drawing/2014/main" val="1187824473"/>
                  </a:ext>
                </a:extLst>
              </a:tr>
              <a:tr h="170336">
                <a:tc>
                  <a:txBody>
                    <a:bodyPr/>
                    <a:lstStyle/>
                    <a:p>
                      <a:pPr marL="0" marR="0">
                        <a:lnSpc>
                          <a:spcPct val="100000"/>
                        </a:lnSpc>
                        <a:spcBef>
                          <a:spcPts val="0"/>
                        </a:spcBef>
                        <a:spcAft>
                          <a:spcPts val="800"/>
                        </a:spcAft>
                      </a:pPr>
                      <a:r>
                        <a:rPr lang="en-US" sz="1400" b="0" dirty="0">
                          <a:solidFill>
                            <a:schemeClr val="tx1"/>
                          </a:solidFill>
                          <a:effectLst/>
                        </a:rPr>
                        <a:t>Age, median (range), y</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R="43294" marT="73152" marB="64008" anchor="b">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ctr">
                        <a:lnSpc>
                          <a:spcPct val="100000"/>
                        </a:lnSpc>
                        <a:spcBef>
                          <a:spcPts val="0"/>
                        </a:spcBef>
                        <a:spcAft>
                          <a:spcPts val="800"/>
                        </a:spcAft>
                      </a:pPr>
                      <a:r>
                        <a:rPr lang="en-US" sz="1400" b="0" dirty="0">
                          <a:solidFill>
                            <a:schemeClr val="tx1"/>
                          </a:solidFill>
                          <a:effectLst/>
                        </a:rPr>
                        <a:t>36 (20-67)</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73152" marB="64008" anchor="b">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93182535"/>
                  </a:ext>
                </a:extLst>
              </a:tr>
              <a:tr h="170336">
                <a:tc>
                  <a:txBody>
                    <a:bodyPr/>
                    <a:lstStyle/>
                    <a:p>
                      <a:pPr marL="0" marR="0">
                        <a:lnSpc>
                          <a:spcPct val="100000"/>
                        </a:lnSpc>
                        <a:spcBef>
                          <a:spcPts val="0"/>
                        </a:spcBef>
                        <a:spcAft>
                          <a:spcPts val="800"/>
                        </a:spcAft>
                      </a:pPr>
                      <a:r>
                        <a:rPr lang="en-US" sz="14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BMI, median (range), kg/m</a:t>
                      </a:r>
                      <a:r>
                        <a:rPr lang="en-US" sz="1400" b="0" baseline="30000" dirty="0">
                          <a:solidFill>
                            <a:schemeClr val="tx1"/>
                          </a:solidFill>
                          <a:effectLst/>
                          <a:latin typeface="Arial" panose="020B0604020202020204" pitchFamily="34" charset="0"/>
                          <a:ea typeface="Calibri" panose="020F0502020204030204" pitchFamily="34" charset="0"/>
                          <a:cs typeface="Arial" panose="020B0604020202020204" pitchFamily="34" charset="0"/>
                        </a:rPr>
                        <a:t>2</a:t>
                      </a:r>
                    </a:p>
                  </a:txBody>
                  <a:tcPr marR="43294" marT="73152" marB="64008" anchor="b">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6E6"/>
                    </a:solidFill>
                  </a:tcPr>
                </a:tc>
                <a:tc>
                  <a:txBody>
                    <a:bodyPr/>
                    <a:lstStyle/>
                    <a:p>
                      <a:pPr marL="0" marR="0" algn="ctr">
                        <a:lnSpc>
                          <a:spcPct val="100000"/>
                        </a:lnSpc>
                        <a:spcBef>
                          <a:spcPts val="0"/>
                        </a:spcBef>
                        <a:spcAft>
                          <a:spcPts val="800"/>
                        </a:spcAft>
                      </a:pPr>
                      <a:r>
                        <a:rPr lang="en-US" sz="1400" b="0" kern="1200" dirty="0">
                          <a:solidFill>
                            <a:schemeClr val="tx1"/>
                          </a:solidFill>
                          <a:effectLst/>
                          <a:latin typeface="+mn-lt"/>
                          <a:ea typeface="+mn-ea"/>
                          <a:cs typeface="+mn-cs"/>
                        </a:rPr>
                        <a:t>21 (16-38)</a:t>
                      </a:r>
                    </a:p>
                  </a:txBody>
                  <a:tcPr marL="43294" marR="43294" marT="73152" marB="64008" anchor="b">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6E6"/>
                    </a:solidFill>
                  </a:tcPr>
                </a:tc>
                <a:extLst>
                  <a:ext uri="{0D108BD9-81ED-4DB2-BD59-A6C34878D82A}">
                    <a16:rowId xmlns:a16="http://schemas.microsoft.com/office/drawing/2014/main" val="2338697822"/>
                  </a:ext>
                </a:extLst>
              </a:tr>
              <a:tr h="170336">
                <a:tc>
                  <a:txBody>
                    <a:bodyPr/>
                    <a:lstStyle/>
                    <a:p>
                      <a:pPr marL="0" marR="0">
                        <a:lnSpc>
                          <a:spcPct val="100000"/>
                        </a:lnSpc>
                        <a:spcBef>
                          <a:spcPts val="0"/>
                        </a:spcBef>
                        <a:spcAft>
                          <a:spcPts val="800"/>
                        </a:spcAft>
                      </a:pPr>
                      <a:r>
                        <a:rPr lang="en-US" sz="1400" b="0" dirty="0">
                          <a:solidFill>
                            <a:schemeClr val="tx1"/>
                          </a:solidFill>
                          <a:effectLst/>
                        </a:rPr>
                        <a:t>AIDS diagnosis, n (%)</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R="43294" marT="73152" marB="64008" anchor="b">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800"/>
                        </a:spcAft>
                      </a:pPr>
                      <a:r>
                        <a:rPr lang="en-US" sz="1400" b="0" dirty="0">
                          <a:solidFill>
                            <a:schemeClr val="tx1"/>
                          </a:solidFill>
                          <a:effectLst/>
                        </a:rPr>
                        <a:t>23 (66)</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73152" marB="64008" anchor="b">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2800441876"/>
                  </a:ext>
                </a:extLst>
              </a:tr>
              <a:tr h="170336">
                <a:tc>
                  <a:txBody>
                    <a:bodyPr/>
                    <a:lstStyle/>
                    <a:p>
                      <a:pPr marL="0" marR="0">
                        <a:lnSpc>
                          <a:spcPct val="100000"/>
                        </a:lnSpc>
                        <a:spcBef>
                          <a:spcPts val="0"/>
                        </a:spcBef>
                        <a:spcAft>
                          <a:spcPts val="800"/>
                        </a:spcAft>
                      </a:pPr>
                      <a:r>
                        <a:rPr lang="en-US" sz="1400" b="0" dirty="0">
                          <a:solidFill>
                            <a:schemeClr val="tx1"/>
                          </a:solidFill>
                          <a:effectLst/>
                        </a:rPr>
                        <a:t>No. of regimens before CU, median (range)</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R="43294" marT="73152" marB="64008" anchor="b">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marL="0" marR="0" algn="ctr">
                        <a:lnSpc>
                          <a:spcPct val="100000"/>
                        </a:lnSpc>
                        <a:spcBef>
                          <a:spcPts val="0"/>
                        </a:spcBef>
                        <a:spcAft>
                          <a:spcPts val="800"/>
                        </a:spcAft>
                      </a:pPr>
                      <a:r>
                        <a:rPr lang="en-US" sz="1400" b="0" dirty="0">
                          <a:solidFill>
                            <a:schemeClr val="tx1"/>
                          </a:solidFill>
                          <a:effectLst/>
                        </a:rPr>
                        <a:t>4 (1-10)</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73152" marB="64008" anchor="b">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extLst>
                  <a:ext uri="{0D108BD9-81ED-4DB2-BD59-A6C34878D82A}">
                    <a16:rowId xmlns:a16="http://schemas.microsoft.com/office/drawing/2014/main" val="51447878"/>
                  </a:ext>
                </a:extLst>
              </a:tr>
              <a:tr h="170336">
                <a:tc>
                  <a:txBody>
                    <a:bodyPr/>
                    <a:lstStyle/>
                    <a:p>
                      <a:pPr marL="0" marR="0">
                        <a:lnSpc>
                          <a:spcPct val="100000"/>
                        </a:lnSpc>
                        <a:spcBef>
                          <a:spcPts val="0"/>
                        </a:spcBef>
                        <a:spcAft>
                          <a:spcPts val="800"/>
                        </a:spcAft>
                      </a:pPr>
                      <a:r>
                        <a:rPr lang="en-US" sz="1400" b="0" dirty="0">
                          <a:solidFill>
                            <a:schemeClr val="tx1"/>
                          </a:solidFill>
                          <a:effectLst/>
                        </a:rPr>
                        <a:t>Detectable viremia, n (%)</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R="43294" marT="73152" marB="64008" anchor="b">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800"/>
                        </a:spcAft>
                      </a:pPr>
                      <a:r>
                        <a:rPr lang="en-US" sz="1400" b="0" dirty="0">
                          <a:solidFill>
                            <a:schemeClr val="tx1"/>
                          </a:solidFill>
                          <a:effectLst/>
                        </a:rPr>
                        <a:t>28 (80)</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73152" marB="64008" anchor="b">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2217416714"/>
                  </a:ext>
                </a:extLst>
              </a:tr>
              <a:tr h="170336">
                <a:tc>
                  <a:txBody>
                    <a:bodyPr/>
                    <a:lstStyle/>
                    <a:p>
                      <a:pPr marL="0" marR="0">
                        <a:lnSpc>
                          <a:spcPct val="100000"/>
                        </a:lnSpc>
                        <a:spcBef>
                          <a:spcPts val="0"/>
                        </a:spcBef>
                        <a:spcAft>
                          <a:spcPts val="800"/>
                        </a:spcAft>
                      </a:pPr>
                      <a:r>
                        <a:rPr lang="en-US" sz="1400" b="0" dirty="0">
                          <a:solidFill>
                            <a:schemeClr val="tx1"/>
                          </a:solidFill>
                          <a:effectLst/>
                        </a:rPr>
                        <a:t>CD4+ cell count, median (range), </a:t>
                      </a:r>
                      <a:r>
                        <a:rPr lang="en-GB" sz="1400" b="0" dirty="0">
                          <a:solidFill>
                            <a:schemeClr val="tx1"/>
                          </a:solidFill>
                          <a:effectLst/>
                        </a:rPr>
                        <a:t>cells/mm</a:t>
                      </a:r>
                      <a:r>
                        <a:rPr lang="en-US" sz="1400" b="0" dirty="0">
                          <a:solidFill>
                            <a:schemeClr val="tx1"/>
                          </a:solidFill>
                          <a:effectLst/>
                        </a:rPr>
                        <a:t>³</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R="43294" marT="73152" marB="64008" anchor="b">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marL="0" marR="0" algn="ctr">
                        <a:lnSpc>
                          <a:spcPct val="100000"/>
                        </a:lnSpc>
                        <a:spcBef>
                          <a:spcPts val="0"/>
                        </a:spcBef>
                        <a:spcAft>
                          <a:spcPts val="800"/>
                        </a:spcAft>
                      </a:pPr>
                      <a:r>
                        <a:rPr lang="en-GB" sz="1400" b="0" dirty="0">
                          <a:solidFill>
                            <a:schemeClr val="tx1"/>
                          </a:solidFill>
                          <a:effectLst/>
                        </a:rPr>
                        <a:t>100 (3-918)</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73152" marB="64008" anchor="b">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extLst>
                  <a:ext uri="{0D108BD9-81ED-4DB2-BD59-A6C34878D82A}">
                    <a16:rowId xmlns:a16="http://schemas.microsoft.com/office/drawing/2014/main" val="918311879"/>
                  </a:ext>
                </a:extLst>
              </a:tr>
              <a:tr h="170336">
                <a:tc>
                  <a:txBody>
                    <a:bodyPr/>
                    <a:lstStyle/>
                    <a:p>
                      <a:pPr marL="0" marR="0">
                        <a:lnSpc>
                          <a:spcPct val="100000"/>
                        </a:lnSpc>
                        <a:spcBef>
                          <a:spcPts val="0"/>
                        </a:spcBef>
                        <a:spcAft>
                          <a:spcPts val="800"/>
                        </a:spcAft>
                      </a:pPr>
                      <a:r>
                        <a:rPr lang="en-US" sz="1400" b="0" dirty="0">
                          <a:solidFill>
                            <a:schemeClr val="tx1"/>
                          </a:solidFill>
                          <a:effectLst/>
                        </a:rPr>
                        <a:t>Initiation of injections without OLI, n (%)</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R="43294" marT="73152" marB="64008" anchor="b">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800"/>
                        </a:spcAft>
                      </a:pPr>
                      <a:r>
                        <a:rPr lang="en-US" sz="1400" b="0" kern="1200" dirty="0">
                          <a:solidFill>
                            <a:schemeClr val="tx1"/>
                          </a:solidFill>
                          <a:effectLst/>
                          <a:latin typeface="+mn-lt"/>
                          <a:ea typeface="+mn-ea"/>
                          <a:cs typeface="+mn-cs"/>
                        </a:rPr>
                        <a:t>12 (34)</a:t>
                      </a:r>
                    </a:p>
                  </a:txBody>
                  <a:tcPr marL="43294" marR="43294" marT="73152" marB="64008" anchor="b">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3639605287"/>
                  </a:ext>
                </a:extLst>
              </a:tr>
              <a:tr h="170336">
                <a:tc>
                  <a:txBody>
                    <a:bodyPr/>
                    <a:lstStyle/>
                    <a:p>
                      <a:pPr marL="0" marR="0">
                        <a:lnSpc>
                          <a:spcPct val="100000"/>
                        </a:lnSpc>
                        <a:spcBef>
                          <a:spcPts val="0"/>
                        </a:spcBef>
                        <a:spcAft>
                          <a:spcPts val="800"/>
                        </a:spcAft>
                      </a:pPr>
                      <a:r>
                        <a:rPr lang="en-US" sz="1400" b="0" dirty="0">
                          <a:solidFill>
                            <a:schemeClr val="tx1"/>
                          </a:solidFill>
                          <a:effectLst/>
                        </a:rPr>
                        <a:t>Primary reason for CU request, n</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R="43294" marT="73152" marB="64008" anchor="b">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marL="0" marR="0" algn="ctr">
                        <a:lnSpc>
                          <a:spcPct val="100000"/>
                        </a:lnSpc>
                        <a:spcBef>
                          <a:spcPts val="0"/>
                        </a:spcBef>
                        <a:spcAft>
                          <a:spcPts val="800"/>
                        </a:spcAft>
                      </a:pPr>
                      <a:r>
                        <a:rPr lang="en-US" sz="1400" b="0" dirty="0">
                          <a:solidFill>
                            <a:schemeClr val="tx1"/>
                          </a:solidFill>
                          <a:effectLst/>
                        </a:rPr>
                        <a:t> </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73152" marB="64008" anchor="b">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extLst>
                  <a:ext uri="{0D108BD9-81ED-4DB2-BD59-A6C34878D82A}">
                    <a16:rowId xmlns:a16="http://schemas.microsoft.com/office/drawing/2014/main" val="1016109744"/>
                  </a:ext>
                </a:extLst>
              </a:tr>
              <a:tr h="170336">
                <a:tc>
                  <a:txBody>
                    <a:bodyPr/>
                    <a:lstStyle/>
                    <a:p>
                      <a:pPr marL="287020" marR="0">
                        <a:lnSpc>
                          <a:spcPct val="100000"/>
                        </a:lnSpc>
                        <a:spcBef>
                          <a:spcPts val="0"/>
                        </a:spcBef>
                        <a:spcAft>
                          <a:spcPts val="800"/>
                        </a:spcAft>
                      </a:pPr>
                      <a:r>
                        <a:rPr lang="en-US" sz="1400" b="0" dirty="0">
                          <a:solidFill>
                            <a:schemeClr val="tx1"/>
                          </a:solidFill>
                          <a:effectLst/>
                        </a:rPr>
                        <a:t>Psychological</a:t>
                      </a:r>
                      <a:r>
                        <a:rPr lang="en-US" sz="1400" b="0" baseline="30000" dirty="0">
                          <a:solidFill>
                            <a:schemeClr val="tx1"/>
                          </a:solidFill>
                          <a:effectLst/>
                        </a:rPr>
                        <a:t>†</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R="43294" marT="73152" marB="64008" anchor="b">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marL="0" marR="0" algn="ctr">
                        <a:lnSpc>
                          <a:spcPct val="100000"/>
                        </a:lnSpc>
                        <a:spcBef>
                          <a:spcPts val="0"/>
                        </a:spcBef>
                        <a:spcAft>
                          <a:spcPts val="800"/>
                        </a:spcAft>
                      </a:pPr>
                      <a:r>
                        <a:rPr lang="en-US" sz="1400" b="0" dirty="0">
                          <a:solidFill>
                            <a:schemeClr val="tx1"/>
                          </a:solidFill>
                          <a:effectLst/>
                        </a:rPr>
                        <a:t>15</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73152" marB="64008" anchor="b">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extLst>
                  <a:ext uri="{0D108BD9-81ED-4DB2-BD59-A6C34878D82A}">
                    <a16:rowId xmlns:a16="http://schemas.microsoft.com/office/drawing/2014/main" val="2821451046"/>
                  </a:ext>
                </a:extLst>
              </a:tr>
              <a:tr h="0">
                <a:tc>
                  <a:txBody>
                    <a:bodyPr/>
                    <a:lstStyle/>
                    <a:p>
                      <a:pPr marL="287020" marR="0">
                        <a:lnSpc>
                          <a:spcPct val="100000"/>
                        </a:lnSpc>
                        <a:spcBef>
                          <a:spcPts val="0"/>
                        </a:spcBef>
                        <a:spcAft>
                          <a:spcPts val="800"/>
                        </a:spcAft>
                      </a:pPr>
                      <a:r>
                        <a:rPr lang="en-US" sz="1400" b="0" dirty="0">
                          <a:solidFill>
                            <a:schemeClr val="tx1"/>
                          </a:solidFill>
                          <a:effectLst/>
                        </a:rPr>
                        <a:t>Physical challenges</a:t>
                      </a:r>
                      <a:r>
                        <a:rPr lang="en-US" sz="1400" b="0" baseline="30000" dirty="0">
                          <a:solidFill>
                            <a:schemeClr val="tx1"/>
                          </a:solidFill>
                          <a:effectLst/>
                        </a:rPr>
                        <a:t>‡</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R="43294" marT="73152" marB="64008" anchor="b">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marL="0" marR="0" algn="ctr">
                        <a:lnSpc>
                          <a:spcPct val="100000"/>
                        </a:lnSpc>
                        <a:spcBef>
                          <a:spcPts val="0"/>
                        </a:spcBef>
                        <a:spcAft>
                          <a:spcPts val="800"/>
                        </a:spcAft>
                      </a:pPr>
                      <a:r>
                        <a:rPr lang="en-US" sz="1400" b="0" dirty="0">
                          <a:solidFill>
                            <a:schemeClr val="tx1"/>
                          </a:solidFill>
                          <a:effectLst/>
                        </a:rPr>
                        <a:t>8</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73152" marB="64008" anchor="b">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extLst>
                  <a:ext uri="{0D108BD9-81ED-4DB2-BD59-A6C34878D82A}">
                    <a16:rowId xmlns:a16="http://schemas.microsoft.com/office/drawing/2014/main" val="614935566"/>
                  </a:ext>
                </a:extLst>
              </a:tr>
              <a:tr h="0">
                <a:tc>
                  <a:txBody>
                    <a:bodyPr/>
                    <a:lstStyle/>
                    <a:p>
                      <a:pPr marL="287020" marR="0">
                        <a:lnSpc>
                          <a:spcPct val="100000"/>
                        </a:lnSpc>
                        <a:spcBef>
                          <a:spcPts val="0"/>
                        </a:spcBef>
                        <a:spcAft>
                          <a:spcPts val="800"/>
                        </a:spcAft>
                      </a:pPr>
                      <a:r>
                        <a:rPr lang="en-US" sz="1400" b="0" dirty="0">
                          <a:solidFill>
                            <a:schemeClr val="tx1"/>
                          </a:solidFill>
                          <a:effectLst/>
                        </a:rPr>
                        <a:t>Malabsorption </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R="43294" marT="73152" marB="64008" anchor="b">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marL="0" marR="0" algn="ctr">
                        <a:lnSpc>
                          <a:spcPct val="100000"/>
                        </a:lnSpc>
                        <a:spcBef>
                          <a:spcPts val="0"/>
                        </a:spcBef>
                        <a:spcAft>
                          <a:spcPts val="800"/>
                        </a:spcAft>
                      </a:pPr>
                      <a:r>
                        <a:rPr lang="en-US" sz="1400" b="0" dirty="0">
                          <a:solidFill>
                            <a:schemeClr val="tx1"/>
                          </a:solidFill>
                          <a:effectLst/>
                        </a:rPr>
                        <a:t>6</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73152" marB="64008" anchor="b">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extLst>
                  <a:ext uri="{0D108BD9-81ED-4DB2-BD59-A6C34878D82A}">
                    <a16:rowId xmlns:a16="http://schemas.microsoft.com/office/drawing/2014/main" val="3917725756"/>
                  </a:ext>
                </a:extLst>
              </a:tr>
              <a:tr h="190437">
                <a:tc>
                  <a:txBody>
                    <a:bodyPr/>
                    <a:lstStyle/>
                    <a:p>
                      <a:pPr marL="287020" marR="0">
                        <a:lnSpc>
                          <a:spcPct val="100000"/>
                        </a:lnSpc>
                        <a:spcBef>
                          <a:spcPts val="0"/>
                        </a:spcBef>
                        <a:spcAft>
                          <a:spcPts val="800"/>
                        </a:spcAft>
                      </a:pPr>
                      <a:r>
                        <a:rPr lang="en-US" sz="1400" b="0" dirty="0">
                          <a:solidFill>
                            <a:schemeClr val="tx1"/>
                          </a:solidFill>
                          <a:effectLst/>
                        </a:rPr>
                        <a:t>Dysphagia</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R="43294" marT="73152" marB="64008" anchor="b">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marL="0" marR="0" algn="ctr">
                        <a:lnSpc>
                          <a:spcPct val="100000"/>
                        </a:lnSpc>
                        <a:spcBef>
                          <a:spcPts val="0"/>
                        </a:spcBef>
                        <a:spcAft>
                          <a:spcPts val="800"/>
                        </a:spcAft>
                      </a:pPr>
                      <a:r>
                        <a:rPr lang="en-US" sz="1400" b="0" dirty="0">
                          <a:solidFill>
                            <a:schemeClr val="tx1"/>
                          </a:solidFill>
                          <a:effectLst/>
                        </a:rPr>
                        <a:t>3</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73152" marB="64008" anchor="b">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extLst>
                  <a:ext uri="{0D108BD9-81ED-4DB2-BD59-A6C34878D82A}">
                    <a16:rowId xmlns:a16="http://schemas.microsoft.com/office/drawing/2014/main" val="900030465"/>
                  </a:ext>
                </a:extLst>
              </a:tr>
              <a:tr h="0">
                <a:tc>
                  <a:txBody>
                    <a:bodyPr/>
                    <a:lstStyle/>
                    <a:p>
                      <a:pPr marL="287020" marR="0">
                        <a:lnSpc>
                          <a:spcPct val="100000"/>
                        </a:lnSpc>
                        <a:spcBef>
                          <a:spcPts val="0"/>
                        </a:spcBef>
                        <a:spcAft>
                          <a:spcPts val="800"/>
                        </a:spcAft>
                      </a:pPr>
                      <a:r>
                        <a:rPr lang="en-US" sz="1400" b="0" dirty="0">
                          <a:solidFill>
                            <a:schemeClr val="tx1"/>
                          </a:solidFill>
                          <a:effectLst/>
                        </a:rPr>
                        <a:t>Limited cognitive skills </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R="43294" marT="73152" marB="64008" anchor="b">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lnSpc>
                          <a:spcPct val="100000"/>
                        </a:lnSpc>
                        <a:spcBef>
                          <a:spcPts val="0"/>
                        </a:spcBef>
                        <a:spcAft>
                          <a:spcPts val="800"/>
                        </a:spcAft>
                      </a:pPr>
                      <a:r>
                        <a:rPr lang="en-US" sz="1400" b="0" dirty="0">
                          <a:solidFill>
                            <a:schemeClr val="tx1"/>
                          </a:solidFill>
                          <a:effectLst/>
                        </a:rPr>
                        <a:t>3</a:t>
                      </a:r>
                      <a:endPar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73152" marB="64008" anchor="b">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882185160"/>
                  </a:ext>
                </a:extLst>
              </a:tr>
              <a:tr h="523173">
                <a:tc gridSpan="2">
                  <a:txBody>
                    <a:bodyPr/>
                    <a:lstStyle/>
                    <a:p>
                      <a:pPr marL="0" marR="0">
                        <a:lnSpc>
                          <a:spcPts val="1000"/>
                        </a:lnSpc>
                        <a:spcBef>
                          <a:spcPts val="0"/>
                        </a:spcBef>
                        <a:spcAft>
                          <a:spcPts val="0"/>
                        </a:spcAft>
                      </a:pPr>
                      <a:r>
                        <a:rPr lang="en-GB" sz="1000" b="0" dirty="0">
                          <a:solidFill>
                            <a:schemeClr val="tx1"/>
                          </a:solidFill>
                          <a:effectLst/>
                        </a:rPr>
                        <a:t>*1 patient is a transgender male who was female at birth.</a:t>
                      </a:r>
                      <a:r>
                        <a:rPr lang="en-GB" sz="1000" b="0" baseline="30000" dirty="0">
                          <a:solidFill>
                            <a:schemeClr val="tx1"/>
                          </a:solidFill>
                          <a:effectLst/>
                        </a:rPr>
                        <a:t> </a:t>
                      </a:r>
                      <a:r>
                        <a:rPr lang="en-US" sz="1000" b="0" baseline="30000" dirty="0">
                          <a:solidFill>
                            <a:schemeClr val="tx1"/>
                          </a:solidFill>
                          <a:effectLst/>
                        </a:rPr>
                        <a:t>†</a:t>
                      </a:r>
                      <a:r>
                        <a:rPr lang="en-US" sz="1000" b="0" dirty="0">
                          <a:solidFill>
                            <a:schemeClr val="tx1"/>
                          </a:solidFill>
                          <a:effectLst/>
                        </a:rPr>
                        <a:t>Includes issues with swallowing pills, pill fatigue, chronic poor oral adherence, and stigma. </a:t>
                      </a:r>
                      <a:r>
                        <a:rPr lang="en-US" sz="1000" b="0" baseline="30000" dirty="0">
                          <a:solidFill>
                            <a:schemeClr val="tx1"/>
                          </a:solidFill>
                          <a:effectLst/>
                        </a:rPr>
                        <a:t>‡</a:t>
                      </a:r>
                      <a:r>
                        <a:rPr lang="en-US" sz="1000" b="0" dirty="0">
                          <a:solidFill>
                            <a:schemeClr val="tx1"/>
                          </a:solidFill>
                          <a:effectLst/>
                        </a:rPr>
                        <a:t>Includes issues such as chronic diarrhea, incarcerated ventral hernia, severe mucositis, pancreatic insufficiency, intractable vomiting, and dumping syndrome.</a:t>
                      </a:r>
                      <a:endParaRPr lang="en-US"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R="43294" marT="82296" marB="27432">
                    <a:lnT w="12700" cap="flat" cmpd="sng" algn="ctr">
                      <a:solidFill>
                        <a:schemeClr val="tx1"/>
                      </a:solidFill>
                      <a:prstDash val="solid"/>
                      <a:round/>
                      <a:headEnd type="none" w="med" len="med"/>
                      <a:tailEnd type="none" w="med" len="med"/>
                    </a:lnT>
                    <a:noFill/>
                  </a:tcPr>
                </a:tc>
                <a:tc hMerge="1">
                  <a:txBody>
                    <a:bodyPr/>
                    <a:lstStyle/>
                    <a:p>
                      <a:endParaRPr lang="en-US"/>
                    </a:p>
                  </a:txBody>
                  <a:tcPr/>
                </a:tc>
                <a:extLst>
                  <a:ext uri="{0D108BD9-81ED-4DB2-BD59-A6C34878D82A}">
                    <a16:rowId xmlns:a16="http://schemas.microsoft.com/office/drawing/2014/main" val="162758746"/>
                  </a:ext>
                </a:extLst>
              </a:tr>
            </a:tbl>
          </a:graphicData>
        </a:graphic>
      </p:graphicFrame>
      <p:sp>
        <p:nvSpPr>
          <p:cNvPr id="22" name="TextBox 21">
            <a:extLst>
              <a:ext uri="{FF2B5EF4-FFF2-40B4-BE49-F238E27FC236}">
                <a16:creationId xmlns:a16="http://schemas.microsoft.com/office/drawing/2014/main" id="{40B788B9-37BE-4026-B157-3243CCBB99D6}"/>
              </a:ext>
            </a:extLst>
          </p:cNvPr>
          <p:cNvSpPr txBox="1"/>
          <p:nvPr/>
        </p:nvSpPr>
        <p:spPr>
          <a:xfrm>
            <a:off x="7770958" y="20654036"/>
            <a:ext cx="13743502" cy="153888"/>
          </a:xfrm>
          <a:prstGeom prst="rect">
            <a:avLst/>
          </a:prstGeom>
          <a:noFill/>
        </p:spPr>
        <p:txBody>
          <a:bodyPr wrap="square" lIns="0" tIns="0" rIns="0" bIns="0" rtlCol="0">
            <a:spAutoFit/>
          </a:bodyPr>
          <a:lstStyle/>
          <a:p>
            <a:r>
              <a:rPr lang="en-US" sz="1000" dirty="0">
                <a:latin typeface="+mn-lt"/>
                <a:ea typeface="Raleway" charset="0"/>
                <a:cs typeface="Arial" panose="020B0604020202020204" pitchFamily="34" charset="0"/>
              </a:rPr>
              <a:t>FU, follow-up; VL, viral load. </a:t>
            </a:r>
            <a:r>
              <a:rPr lang="en-US" sz="1000" dirty="0">
                <a:latin typeface="+mn-lt"/>
                <a:ea typeface="Calibri" panose="020F0502020204030204" pitchFamily="34" charset="0"/>
                <a:cs typeface="Times New Roman" panose="02020603050405020304" pitchFamily="18" charset="0"/>
              </a:rPr>
              <a:t>Patient numbers shown in red text were not virologically suppressed at the last visit. *VL = 10,000,000. </a:t>
            </a:r>
            <a:r>
              <a:rPr lang="en-US" sz="1000" baseline="30000" dirty="0">
                <a:latin typeface="+mn-lt"/>
                <a:ea typeface="Calibri" panose="020F0502020204030204" pitchFamily="34" charset="0"/>
                <a:cs typeface="Times New Roman" panose="02020603050405020304" pitchFamily="18" charset="0"/>
              </a:rPr>
              <a:t>†</a:t>
            </a:r>
            <a:r>
              <a:rPr lang="en-US" sz="1000" dirty="0">
                <a:latin typeface="+mn-lt"/>
                <a:ea typeface="Calibri" panose="020F0502020204030204" pitchFamily="34" charset="0"/>
                <a:cs typeface="Times New Roman" panose="02020603050405020304" pitchFamily="18" charset="0"/>
              </a:rPr>
              <a:t>Patients suppressed on other drugs after discontinuation of CAB + RPV LA. </a:t>
            </a:r>
            <a:r>
              <a:rPr lang="en-US" sz="1000" baseline="30000" dirty="0">
                <a:latin typeface="+mn-lt"/>
                <a:ea typeface="Calibri" panose="020F0502020204030204" pitchFamily="34" charset="0"/>
                <a:cs typeface="Times New Roman" panose="02020603050405020304" pitchFamily="18" charset="0"/>
              </a:rPr>
              <a:t>‡</a:t>
            </a:r>
            <a:r>
              <a:rPr lang="en-US" sz="1000" dirty="0">
                <a:latin typeface="+mn-lt"/>
                <a:ea typeface="Calibri" panose="020F0502020204030204" pitchFamily="34" charset="0"/>
                <a:cs typeface="Times New Roman" panose="02020603050405020304" pitchFamily="18" charset="0"/>
              </a:rPr>
              <a:t>Data unavailable at last FU.  </a:t>
            </a:r>
            <a:endParaRPr lang="en-US" sz="1000" dirty="0">
              <a:latin typeface="+mn-lt"/>
              <a:cs typeface="Arial" panose="020B0604020202020204" pitchFamily="34" charset="0"/>
            </a:endParaRPr>
          </a:p>
        </p:txBody>
      </p:sp>
      <p:sp>
        <p:nvSpPr>
          <p:cNvPr id="23" name="Text Placeholder 2063">
            <a:extLst>
              <a:ext uri="{FF2B5EF4-FFF2-40B4-BE49-F238E27FC236}">
                <a16:creationId xmlns:a16="http://schemas.microsoft.com/office/drawing/2014/main" id="{F57A38C3-3C77-4020-93C8-26383B70D270}"/>
              </a:ext>
            </a:extLst>
          </p:cNvPr>
          <p:cNvSpPr txBox="1">
            <a:spLocks/>
          </p:cNvSpPr>
          <p:nvPr/>
        </p:nvSpPr>
        <p:spPr>
          <a:xfrm>
            <a:off x="7772311" y="12916126"/>
            <a:ext cx="13584661" cy="817588"/>
          </a:xfrm>
          <a:prstGeom prst="rect">
            <a:avLst/>
          </a:prstGeom>
        </p:spPr>
        <p:txBody>
          <a:bodyPr vert="horz" wrap="square" lIns="0" tIns="0" rIns="0" bIns="0" numCol="1" spcCol="274320" rtlCol="0">
            <a:noAutofit/>
          </a:bodyPr>
          <a:lstStyle>
            <a:lvl1pPr marL="0" indent="0" algn="l" defTabSz="1540052" rtl="0" eaLnBrk="1" latinLnBrk="0" hangingPunct="1">
              <a:spcBef>
                <a:spcPts val="1010"/>
              </a:spcBef>
              <a:buFont typeface="Arial" panose="020B0604020202020204" pitchFamily="34" charset="0"/>
              <a:buNone/>
              <a:defRPr kumimoji="0" lang="en-US" sz="2200" b="1" i="0" u="none" strike="noStrike" kern="1200" cap="none" spc="0" normalizeH="0" baseline="0">
                <a:ln>
                  <a:noFill/>
                </a:ln>
                <a:solidFill>
                  <a:schemeClr val="tx2"/>
                </a:solidFill>
                <a:effectLst/>
                <a:uLnTx/>
                <a:uFillTx/>
                <a:latin typeface="+mn-lt"/>
                <a:ea typeface="+mn-ea"/>
                <a:cs typeface="Arial" panose="020B0604020202020204" pitchFamily="34" charset="0"/>
              </a:defRPr>
            </a:lvl1pPr>
            <a:lvl2pPr marL="0" indent="0" algn="l" defTabSz="1540052" rtl="0" eaLnBrk="1" latinLnBrk="0" hangingPunct="1">
              <a:spcBef>
                <a:spcPts val="504"/>
              </a:spcBef>
              <a:buFont typeface="Arial" panose="020B0604020202020204" pitchFamily="34" charset="0"/>
              <a:buNone/>
              <a:defRPr kumimoji="0" lang="en-US" sz="1600" b="0" i="0" u="none" strike="noStrike" kern="1200" cap="none" spc="0" normalizeH="0" baseline="0">
                <a:ln>
                  <a:noFill/>
                </a:ln>
                <a:solidFill>
                  <a:schemeClr val="tx1"/>
                </a:solidFill>
                <a:effectLst/>
                <a:uLnTx/>
                <a:uFillTx/>
                <a:latin typeface="+mn-lt"/>
                <a:ea typeface="+mn-ea"/>
                <a:cs typeface="Arial" panose="020B0604020202020204" pitchFamily="34" charset="0"/>
              </a:defRPr>
            </a:lvl2pPr>
            <a:lvl3pPr marL="0" indent="0" algn="l" defTabSz="1540052" rtl="0" eaLnBrk="1" latinLnBrk="0" hangingPunct="1">
              <a:spcBef>
                <a:spcPts val="1010"/>
              </a:spcBef>
              <a:buClr>
                <a:schemeClr val="accent1"/>
              </a:buClr>
              <a:buSzPct val="120000"/>
              <a:buFont typeface="Arial" panose="020B0604020202020204" pitchFamily="34" charset="0"/>
              <a:buNone/>
              <a:defRPr kumimoji="0" lang="en-US" sz="1600" b="1" i="0" u="none" strike="noStrike" kern="1200" cap="none" spc="0" normalizeH="0" baseline="0">
                <a:ln>
                  <a:noFill/>
                </a:ln>
                <a:solidFill>
                  <a:schemeClr val="tx2"/>
                </a:solidFill>
                <a:effectLst/>
                <a:uLnTx/>
                <a:uFillTx/>
                <a:latin typeface="+mn-lt"/>
                <a:ea typeface="+mn-ea"/>
                <a:cs typeface="Arial" panose="020B0604020202020204" pitchFamily="34" charset="0"/>
              </a:defRPr>
            </a:lvl3pPr>
            <a:lvl4pPr marL="242528" indent="-242528" algn="l" defTabSz="1540052" rtl="0" eaLnBrk="1" latinLnBrk="0" hangingPunct="1">
              <a:lnSpc>
                <a:spcPts val="1800"/>
              </a:lnSpc>
              <a:spcBef>
                <a:spcPts val="300"/>
              </a:spcBef>
              <a:buClr>
                <a:srgbClr val="E30042"/>
              </a:buClr>
              <a:buSzPct val="120000"/>
              <a:buFont typeface="Arial" panose="020B0604020202020204" pitchFamily="34" charset="0"/>
              <a:buChar char="•"/>
              <a:defRPr kumimoji="0" lang="en-US" sz="1600" b="0" i="0" u="none" strike="noStrike" kern="1200" cap="none" spc="0" normalizeH="0" baseline="0">
                <a:ln>
                  <a:noFill/>
                </a:ln>
                <a:solidFill>
                  <a:schemeClr val="tx1"/>
                </a:solidFill>
                <a:effectLst/>
                <a:uLnTx/>
                <a:uFillTx/>
                <a:latin typeface="+mn-lt"/>
                <a:ea typeface="+mn-ea"/>
                <a:cs typeface="Arial" panose="020B0604020202020204" pitchFamily="34" charset="0"/>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kumimoji="0" lang="en-US" sz="1400" b="0" i="0" u="none" strike="noStrike" kern="1200" cap="none" spc="0" normalizeH="0" baseline="0">
                <a:ln>
                  <a:noFill/>
                </a:ln>
                <a:solidFill>
                  <a:schemeClr val="tx1"/>
                </a:solidFill>
                <a:effectLst/>
                <a:uLnTx/>
                <a:uFillTx/>
                <a:latin typeface="+mn-lt"/>
                <a:ea typeface="+mn-ea"/>
                <a:cs typeface="Arial" panose="020B0604020202020204" pitchFamily="34" charset="0"/>
              </a:defRPr>
            </a:lvl5pPr>
            <a:lvl6pPr marL="739228" indent="-242528" algn="l" defTabSz="1540052" rtl="0" eaLnBrk="1" latinLnBrk="0" hangingPunct="1">
              <a:lnSpc>
                <a:spcPts val="1400"/>
              </a:lnSpc>
              <a:spcBef>
                <a:spcPts val="300"/>
              </a:spcBef>
              <a:buClr>
                <a:schemeClr val="tx2"/>
              </a:buClr>
              <a:buFont typeface="Arial" panose="020B0604020202020204" pitchFamily="34" charset="0"/>
              <a:buChar char="•"/>
              <a:defRPr kumimoji="0" lang="en-US" sz="12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6pPr>
            <a:lvl7pPr marL="581370" indent="-288760" algn="l" defTabSz="1540052" rtl="0" eaLnBrk="1" latinLnBrk="0" hangingPunct="1">
              <a:spcBef>
                <a:spcPts val="1010"/>
              </a:spcBef>
              <a:buClr>
                <a:schemeClr val="accent1"/>
              </a:buClr>
              <a:buFont typeface="Arial" panose="020B0604020202020204" pitchFamily="34" charset="0"/>
              <a:buChar char="•"/>
              <a:defRPr sz="1348" b="0" kern="1200">
                <a:solidFill>
                  <a:schemeClr val="accent2"/>
                </a:solidFill>
                <a:latin typeface="Arial" panose="020B0604020202020204" pitchFamily="34" charset="0"/>
                <a:ea typeface="+mn-ea"/>
                <a:cs typeface="Arial" panose="020B0604020202020204" pitchFamily="34" charset="0"/>
              </a:defRPr>
            </a:lvl7pPr>
            <a:lvl8pPr marL="5775194"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8pPr>
            <a:lvl9pPr marL="6545220"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9pPr>
          </a:lstStyle>
          <a:p>
            <a:pPr lvl="2" fontAlgn="auto">
              <a:spcAft>
                <a:spcPts val="0"/>
              </a:spcAft>
            </a:pPr>
            <a:r>
              <a:rPr lang="en-US" sz="1500" dirty="0"/>
              <a:t>Figure 1. Patient-Level Data for Change in Viral Load and CD4+ Cell Count </a:t>
            </a:r>
            <a:endParaRPr lang="en-GB" sz="1500" dirty="0"/>
          </a:p>
        </p:txBody>
      </p:sp>
      <p:graphicFrame>
        <p:nvGraphicFramePr>
          <p:cNvPr id="24" name="Table 23">
            <a:extLst>
              <a:ext uri="{FF2B5EF4-FFF2-40B4-BE49-F238E27FC236}">
                <a16:creationId xmlns:a16="http://schemas.microsoft.com/office/drawing/2014/main" id="{B7F40AC6-1637-4DFE-B071-940FE837CE53}"/>
              </a:ext>
            </a:extLst>
          </p:cNvPr>
          <p:cNvGraphicFramePr>
            <a:graphicFrameLocks noGrp="1"/>
          </p:cNvGraphicFramePr>
          <p:nvPr>
            <p:extLst>
              <p:ext uri="{D42A27DB-BD31-4B8C-83A1-F6EECF244321}">
                <p14:modId xmlns:p14="http://schemas.microsoft.com/office/powerpoint/2010/main" val="1728258317"/>
              </p:ext>
            </p:extLst>
          </p:nvPr>
        </p:nvGraphicFramePr>
        <p:xfrm>
          <a:off x="7740073" y="18812118"/>
          <a:ext cx="12576076" cy="1594041"/>
        </p:xfrm>
        <a:graphic>
          <a:graphicData uri="http://schemas.openxmlformats.org/drawingml/2006/table">
            <a:tbl>
              <a:tblPr firstRow="1" firstCol="1" bandRow="1">
                <a:tableStyleId>{5C22544A-7EE6-4342-B048-85BDC9FD1C3A}</a:tableStyleId>
              </a:tblPr>
              <a:tblGrid>
                <a:gridCol w="971652">
                  <a:extLst>
                    <a:ext uri="{9D8B030D-6E8A-4147-A177-3AD203B41FA5}">
                      <a16:colId xmlns:a16="http://schemas.microsoft.com/office/drawing/2014/main" val="3620887147"/>
                    </a:ext>
                  </a:extLst>
                </a:gridCol>
                <a:gridCol w="331555">
                  <a:extLst>
                    <a:ext uri="{9D8B030D-6E8A-4147-A177-3AD203B41FA5}">
                      <a16:colId xmlns:a16="http://schemas.microsoft.com/office/drawing/2014/main" val="531661046"/>
                    </a:ext>
                  </a:extLst>
                </a:gridCol>
                <a:gridCol w="331555">
                  <a:extLst>
                    <a:ext uri="{9D8B030D-6E8A-4147-A177-3AD203B41FA5}">
                      <a16:colId xmlns:a16="http://schemas.microsoft.com/office/drawing/2014/main" val="3158545815"/>
                    </a:ext>
                  </a:extLst>
                </a:gridCol>
                <a:gridCol w="331555">
                  <a:extLst>
                    <a:ext uri="{9D8B030D-6E8A-4147-A177-3AD203B41FA5}">
                      <a16:colId xmlns:a16="http://schemas.microsoft.com/office/drawing/2014/main" val="1408530323"/>
                    </a:ext>
                  </a:extLst>
                </a:gridCol>
                <a:gridCol w="331555">
                  <a:extLst>
                    <a:ext uri="{9D8B030D-6E8A-4147-A177-3AD203B41FA5}">
                      <a16:colId xmlns:a16="http://schemas.microsoft.com/office/drawing/2014/main" val="3239629299"/>
                    </a:ext>
                  </a:extLst>
                </a:gridCol>
                <a:gridCol w="331555">
                  <a:extLst>
                    <a:ext uri="{9D8B030D-6E8A-4147-A177-3AD203B41FA5}">
                      <a16:colId xmlns:a16="http://schemas.microsoft.com/office/drawing/2014/main" val="2585955021"/>
                    </a:ext>
                  </a:extLst>
                </a:gridCol>
                <a:gridCol w="331555">
                  <a:extLst>
                    <a:ext uri="{9D8B030D-6E8A-4147-A177-3AD203B41FA5}">
                      <a16:colId xmlns:a16="http://schemas.microsoft.com/office/drawing/2014/main" val="3420330398"/>
                    </a:ext>
                  </a:extLst>
                </a:gridCol>
                <a:gridCol w="331555">
                  <a:extLst>
                    <a:ext uri="{9D8B030D-6E8A-4147-A177-3AD203B41FA5}">
                      <a16:colId xmlns:a16="http://schemas.microsoft.com/office/drawing/2014/main" val="1640460878"/>
                    </a:ext>
                  </a:extLst>
                </a:gridCol>
                <a:gridCol w="331555">
                  <a:extLst>
                    <a:ext uri="{9D8B030D-6E8A-4147-A177-3AD203B41FA5}">
                      <a16:colId xmlns:a16="http://schemas.microsoft.com/office/drawing/2014/main" val="3752353217"/>
                    </a:ext>
                  </a:extLst>
                </a:gridCol>
                <a:gridCol w="331555">
                  <a:extLst>
                    <a:ext uri="{9D8B030D-6E8A-4147-A177-3AD203B41FA5}">
                      <a16:colId xmlns:a16="http://schemas.microsoft.com/office/drawing/2014/main" val="2088909217"/>
                    </a:ext>
                  </a:extLst>
                </a:gridCol>
                <a:gridCol w="331555">
                  <a:extLst>
                    <a:ext uri="{9D8B030D-6E8A-4147-A177-3AD203B41FA5}">
                      <a16:colId xmlns:a16="http://schemas.microsoft.com/office/drawing/2014/main" val="4151709629"/>
                    </a:ext>
                  </a:extLst>
                </a:gridCol>
                <a:gridCol w="303269">
                  <a:extLst>
                    <a:ext uri="{9D8B030D-6E8A-4147-A177-3AD203B41FA5}">
                      <a16:colId xmlns:a16="http://schemas.microsoft.com/office/drawing/2014/main" val="3401926254"/>
                    </a:ext>
                  </a:extLst>
                </a:gridCol>
                <a:gridCol w="359841">
                  <a:extLst>
                    <a:ext uri="{9D8B030D-6E8A-4147-A177-3AD203B41FA5}">
                      <a16:colId xmlns:a16="http://schemas.microsoft.com/office/drawing/2014/main" val="2751531089"/>
                    </a:ext>
                  </a:extLst>
                </a:gridCol>
                <a:gridCol w="268232">
                  <a:extLst>
                    <a:ext uri="{9D8B030D-6E8A-4147-A177-3AD203B41FA5}">
                      <a16:colId xmlns:a16="http://schemas.microsoft.com/office/drawing/2014/main" val="1905414473"/>
                    </a:ext>
                  </a:extLst>
                </a:gridCol>
                <a:gridCol w="394878">
                  <a:extLst>
                    <a:ext uri="{9D8B030D-6E8A-4147-A177-3AD203B41FA5}">
                      <a16:colId xmlns:a16="http://schemas.microsoft.com/office/drawing/2014/main" val="2476024541"/>
                    </a:ext>
                  </a:extLst>
                </a:gridCol>
                <a:gridCol w="270140">
                  <a:extLst>
                    <a:ext uri="{9D8B030D-6E8A-4147-A177-3AD203B41FA5}">
                      <a16:colId xmlns:a16="http://schemas.microsoft.com/office/drawing/2014/main" val="2873976415"/>
                    </a:ext>
                  </a:extLst>
                </a:gridCol>
                <a:gridCol w="392970">
                  <a:extLst>
                    <a:ext uri="{9D8B030D-6E8A-4147-A177-3AD203B41FA5}">
                      <a16:colId xmlns:a16="http://schemas.microsoft.com/office/drawing/2014/main" val="334197517"/>
                    </a:ext>
                  </a:extLst>
                </a:gridCol>
                <a:gridCol w="302905">
                  <a:extLst>
                    <a:ext uri="{9D8B030D-6E8A-4147-A177-3AD203B41FA5}">
                      <a16:colId xmlns:a16="http://schemas.microsoft.com/office/drawing/2014/main" val="3873115470"/>
                    </a:ext>
                  </a:extLst>
                </a:gridCol>
                <a:gridCol w="387917">
                  <a:extLst>
                    <a:ext uri="{9D8B030D-6E8A-4147-A177-3AD203B41FA5}">
                      <a16:colId xmlns:a16="http://schemas.microsoft.com/office/drawing/2014/main" val="2388255499"/>
                    </a:ext>
                  </a:extLst>
                </a:gridCol>
                <a:gridCol w="303843">
                  <a:extLst>
                    <a:ext uri="{9D8B030D-6E8A-4147-A177-3AD203B41FA5}">
                      <a16:colId xmlns:a16="http://schemas.microsoft.com/office/drawing/2014/main" val="3894019390"/>
                    </a:ext>
                  </a:extLst>
                </a:gridCol>
                <a:gridCol w="284147">
                  <a:extLst>
                    <a:ext uri="{9D8B030D-6E8A-4147-A177-3AD203B41FA5}">
                      <a16:colId xmlns:a16="http://schemas.microsoft.com/office/drawing/2014/main" val="2588495716"/>
                    </a:ext>
                  </a:extLst>
                </a:gridCol>
                <a:gridCol w="341745">
                  <a:extLst>
                    <a:ext uri="{9D8B030D-6E8A-4147-A177-3AD203B41FA5}">
                      <a16:colId xmlns:a16="http://schemas.microsoft.com/office/drawing/2014/main" val="3071325546"/>
                    </a:ext>
                  </a:extLst>
                </a:gridCol>
                <a:gridCol w="314037">
                  <a:extLst>
                    <a:ext uri="{9D8B030D-6E8A-4147-A177-3AD203B41FA5}">
                      <a16:colId xmlns:a16="http://schemas.microsoft.com/office/drawing/2014/main" val="1630111563"/>
                    </a:ext>
                  </a:extLst>
                </a:gridCol>
                <a:gridCol w="386291">
                  <a:extLst>
                    <a:ext uri="{9D8B030D-6E8A-4147-A177-3AD203B41FA5}">
                      <a16:colId xmlns:a16="http://schemas.microsoft.com/office/drawing/2014/main" val="1679854341"/>
                    </a:ext>
                  </a:extLst>
                </a:gridCol>
                <a:gridCol w="291480">
                  <a:extLst>
                    <a:ext uri="{9D8B030D-6E8A-4147-A177-3AD203B41FA5}">
                      <a16:colId xmlns:a16="http://schemas.microsoft.com/office/drawing/2014/main" val="2204955725"/>
                    </a:ext>
                  </a:extLst>
                </a:gridCol>
                <a:gridCol w="387917">
                  <a:extLst>
                    <a:ext uri="{9D8B030D-6E8A-4147-A177-3AD203B41FA5}">
                      <a16:colId xmlns:a16="http://schemas.microsoft.com/office/drawing/2014/main" val="305351293"/>
                    </a:ext>
                  </a:extLst>
                </a:gridCol>
                <a:gridCol w="264348">
                  <a:extLst>
                    <a:ext uri="{9D8B030D-6E8A-4147-A177-3AD203B41FA5}">
                      <a16:colId xmlns:a16="http://schemas.microsoft.com/office/drawing/2014/main" val="4174639735"/>
                    </a:ext>
                  </a:extLst>
                </a:gridCol>
                <a:gridCol w="382474">
                  <a:extLst>
                    <a:ext uri="{9D8B030D-6E8A-4147-A177-3AD203B41FA5}">
                      <a16:colId xmlns:a16="http://schemas.microsoft.com/office/drawing/2014/main" val="1109454511"/>
                    </a:ext>
                  </a:extLst>
                </a:gridCol>
                <a:gridCol w="273308">
                  <a:extLst>
                    <a:ext uri="{9D8B030D-6E8A-4147-A177-3AD203B41FA5}">
                      <a16:colId xmlns:a16="http://schemas.microsoft.com/office/drawing/2014/main" val="3496197915"/>
                    </a:ext>
                  </a:extLst>
                </a:gridCol>
                <a:gridCol w="389802">
                  <a:extLst>
                    <a:ext uri="{9D8B030D-6E8A-4147-A177-3AD203B41FA5}">
                      <a16:colId xmlns:a16="http://schemas.microsoft.com/office/drawing/2014/main" val="4271950004"/>
                    </a:ext>
                  </a:extLst>
                </a:gridCol>
                <a:gridCol w="238270">
                  <a:extLst>
                    <a:ext uri="{9D8B030D-6E8A-4147-A177-3AD203B41FA5}">
                      <a16:colId xmlns:a16="http://schemas.microsoft.com/office/drawing/2014/main" val="526519786"/>
                    </a:ext>
                  </a:extLst>
                </a:gridCol>
                <a:gridCol w="452584">
                  <a:extLst>
                    <a:ext uri="{9D8B030D-6E8A-4147-A177-3AD203B41FA5}">
                      <a16:colId xmlns:a16="http://schemas.microsoft.com/office/drawing/2014/main" val="1872555525"/>
                    </a:ext>
                  </a:extLst>
                </a:gridCol>
                <a:gridCol w="295563">
                  <a:extLst>
                    <a:ext uri="{9D8B030D-6E8A-4147-A177-3AD203B41FA5}">
                      <a16:colId xmlns:a16="http://schemas.microsoft.com/office/drawing/2014/main" val="148486915"/>
                    </a:ext>
                  </a:extLst>
                </a:gridCol>
                <a:gridCol w="249381">
                  <a:extLst>
                    <a:ext uri="{9D8B030D-6E8A-4147-A177-3AD203B41FA5}">
                      <a16:colId xmlns:a16="http://schemas.microsoft.com/office/drawing/2014/main" val="1811357747"/>
                    </a:ext>
                  </a:extLst>
                </a:gridCol>
                <a:gridCol w="487219">
                  <a:extLst>
                    <a:ext uri="{9D8B030D-6E8A-4147-A177-3AD203B41FA5}">
                      <a16:colId xmlns:a16="http://schemas.microsoft.com/office/drawing/2014/main" val="2332783209"/>
                    </a:ext>
                  </a:extLst>
                </a:gridCol>
                <a:gridCol w="266313">
                  <a:extLst>
                    <a:ext uri="{9D8B030D-6E8A-4147-A177-3AD203B41FA5}">
                      <a16:colId xmlns:a16="http://schemas.microsoft.com/office/drawing/2014/main" val="2415768764"/>
                    </a:ext>
                  </a:extLst>
                </a:gridCol>
              </a:tblGrid>
              <a:tr h="0">
                <a:tc>
                  <a:txBody>
                    <a:bodyPr/>
                    <a:lstStyle/>
                    <a:p>
                      <a:pPr marL="0" marR="0" algn="l">
                        <a:lnSpc>
                          <a:spcPct val="107000"/>
                        </a:lnSpc>
                        <a:spcBef>
                          <a:spcPts val="0"/>
                        </a:spcBef>
                        <a:spcAft>
                          <a:spcPts val="0"/>
                        </a:spcAft>
                      </a:pPr>
                      <a:r>
                        <a:rPr lang="en-US" sz="1200" dirty="0">
                          <a:solidFill>
                            <a:schemeClr val="tx1"/>
                          </a:solidFill>
                          <a:effectLst/>
                          <a:latin typeface="+mn-lt"/>
                          <a:ea typeface="Calibri" panose="020F0502020204030204" pitchFamily="34" charset="0"/>
                          <a:cs typeface="Times New Roman" panose="02020603050405020304" pitchFamily="18" charset="0"/>
                        </a:rPr>
                        <a:t>Patient                                </a:t>
                      </a:r>
                    </a:p>
                  </a:txBody>
                  <a:tcPr marL="52747" marR="0" marT="52747"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latin typeface="+mn-lt"/>
                          <a:ea typeface="Calibri" panose="020F0502020204030204" pitchFamily="34" charset="0"/>
                          <a:cs typeface="Times New Roman" panose="02020603050405020304" pitchFamily="18" charset="0"/>
                        </a:rPr>
                        <a:t>1</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latin typeface="+mn-lt"/>
                          <a:ea typeface="Calibri" panose="020F0502020204030204" pitchFamily="34" charset="0"/>
                          <a:cs typeface="Times New Roman" panose="02020603050405020304" pitchFamily="18" charset="0"/>
                        </a:rPr>
                        <a:t>2</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latin typeface="+mn-lt"/>
                          <a:ea typeface="Calibri" panose="020F0502020204030204" pitchFamily="34" charset="0"/>
                          <a:cs typeface="Times New Roman" panose="02020603050405020304" pitchFamily="18" charset="0"/>
                        </a:rPr>
                        <a:t>3</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latin typeface="+mn-lt"/>
                          <a:ea typeface="Calibri" panose="020F0502020204030204" pitchFamily="34" charset="0"/>
                          <a:cs typeface="Times New Roman" panose="02020603050405020304" pitchFamily="18" charset="0"/>
                        </a:rPr>
                        <a:t>4</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latin typeface="+mn-lt"/>
                          <a:ea typeface="Calibri" panose="020F0502020204030204" pitchFamily="34" charset="0"/>
                          <a:cs typeface="Times New Roman" panose="02020603050405020304" pitchFamily="18" charset="0"/>
                        </a:rPr>
                        <a:t>5</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latin typeface="+mn-lt"/>
                          <a:ea typeface="Calibri" panose="020F0502020204030204" pitchFamily="34" charset="0"/>
                          <a:cs typeface="Times New Roman" panose="02020603050405020304" pitchFamily="18" charset="0"/>
                        </a:rPr>
                        <a:t>6</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latin typeface="+mn-lt"/>
                          <a:ea typeface="Calibri" panose="020F0502020204030204" pitchFamily="34" charset="0"/>
                          <a:cs typeface="Times New Roman" panose="02020603050405020304" pitchFamily="18" charset="0"/>
                        </a:rPr>
                        <a:t>7</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latin typeface="+mn-lt"/>
                          <a:ea typeface="Calibri" panose="020F0502020204030204" pitchFamily="34" charset="0"/>
                          <a:cs typeface="Times New Roman" panose="02020603050405020304" pitchFamily="18" charset="0"/>
                        </a:rPr>
                        <a:t>8</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latin typeface="+mn-lt"/>
                          <a:ea typeface="Calibri" panose="020F0502020204030204" pitchFamily="34" charset="0"/>
                          <a:cs typeface="Times New Roman" panose="02020603050405020304" pitchFamily="18" charset="0"/>
                        </a:rPr>
                        <a:t>9</a:t>
                      </a:r>
                      <a:r>
                        <a:rPr lang="en-US" sz="1200" baseline="30000" dirty="0">
                          <a:solidFill>
                            <a:schemeClr val="tx1"/>
                          </a:solidFill>
                          <a:effectLst/>
                          <a:latin typeface="+mn-lt"/>
                          <a:ea typeface="Calibri" panose="020F0502020204030204" pitchFamily="34" charset="0"/>
                          <a:cs typeface="Times New Roman" panose="02020603050405020304" pitchFamily="18" charset="0"/>
                        </a:rPr>
                        <a:t>†</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latin typeface="+mn-lt"/>
                          <a:ea typeface="Calibri" panose="020F0502020204030204" pitchFamily="34" charset="0"/>
                          <a:cs typeface="Times New Roman" panose="02020603050405020304" pitchFamily="18" charset="0"/>
                        </a:rPr>
                        <a:t>10</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latin typeface="+mn-lt"/>
                          <a:ea typeface="Calibri" panose="020F0502020204030204" pitchFamily="34" charset="0"/>
                          <a:cs typeface="Times New Roman" panose="02020603050405020304" pitchFamily="18" charset="0"/>
                        </a:rPr>
                        <a:t>11</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2"/>
                          </a:solidFill>
                          <a:effectLst/>
                          <a:latin typeface="+mn-lt"/>
                          <a:ea typeface="Calibri" panose="020F0502020204030204" pitchFamily="34" charset="0"/>
                          <a:cs typeface="Times New Roman" panose="02020603050405020304" pitchFamily="18" charset="0"/>
                        </a:rPr>
                        <a:t>12</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latin typeface="+mn-lt"/>
                          <a:ea typeface="Calibri" panose="020F0502020204030204" pitchFamily="34" charset="0"/>
                          <a:cs typeface="Times New Roman" panose="02020603050405020304" pitchFamily="18" charset="0"/>
                        </a:rPr>
                        <a:t>13</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2"/>
                          </a:solidFill>
                          <a:effectLst/>
                          <a:latin typeface="+mn-lt"/>
                          <a:ea typeface="Calibri" panose="020F0502020204030204" pitchFamily="34" charset="0"/>
                          <a:cs typeface="Times New Roman" panose="02020603050405020304" pitchFamily="18" charset="0"/>
                        </a:rPr>
                        <a:t>14</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latin typeface="+mn-lt"/>
                          <a:ea typeface="Calibri" panose="020F0502020204030204" pitchFamily="34" charset="0"/>
                          <a:cs typeface="Times New Roman" panose="02020603050405020304" pitchFamily="18" charset="0"/>
                        </a:rPr>
                        <a:t>15</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latin typeface="+mn-lt"/>
                          <a:ea typeface="Calibri" panose="020F0502020204030204" pitchFamily="34" charset="0"/>
                          <a:cs typeface="Times New Roman" panose="02020603050405020304" pitchFamily="18" charset="0"/>
                        </a:rPr>
                        <a:t>16</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latin typeface="+mn-lt"/>
                          <a:ea typeface="Calibri" panose="020F0502020204030204" pitchFamily="34" charset="0"/>
                          <a:cs typeface="Times New Roman" panose="02020603050405020304" pitchFamily="18" charset="0"/>
                        </a:rPr>
                        <a:t>17</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2"/>
                          </a:solidFill>
                          <a:effectLst/>
                          <a:latin typeface="+mn-lt"/>
                          <a:ea typeface="Calibri" panose="020F0502020204030204" pitchFamily="34" charset="0"/>
                          <a:cs typeface="Times New Roman" panose="02020603050405020304" pitchFamily="18" charset="0"/>
                        </a:rPr>
                        <a:t>18</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latin typeface="+mn-lt"/>
                          <a:ea typeface="Calibri" panose="020F0502020204030204" pitchFamily="34" charset="0"/>
                          <a:cs typeface="Times New Roman" panose="02020603050405020304" pitchFamily="18" charset="0"/>
                        </a:rPr>
                        <a:t>19</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latin typeface="+mn-lt"/>
                          <a:ea typeface="Calibri" panose="020F0502020204030204" pitchFamily="34" charset="0"/>
                          <a:cs typeface="Times New Roman" panose="02020603050405020304" pitchFamily="18" charset="0"/>
                        </a:rPr>
                        <a:t>20</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2"/>
                          </a:solidFill>
                          <a:effectLst/>
                          <a:latin typeface="+mn-lt"/>
                          <a:ea typeface="Calibri" panose="020F0502020204030204" pitchFamily="34" charset="0"/>
                          <a:cs typeface="Times New Roman" panose="02020603050405020304" pitchFamily="18" charset="0"/>
                        </a:rPr>
                        <a:t>21</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2"/>
                          </a:solidFill>
                          <a:effectLst/>
                          <a:latin typeface="+mn-lt"/>
                          <a:ea typeface="Calibri" panose="020F0502020204030204" pitchFamily="34" charset="0"/>
                          <a:cs typeface="Times New Roman" panose="02020603050405020304" pitchFamily="18" charset="0"/>
                        </a:rPr>
                        <a:t>22</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latin typeface="+mn-lt"/>
                          <a:ea typeface="Calibri" panose="020F0502020204030204" pitchFamily="34" charset="0"/>
                          <a:cs typeface="Times New Roman" panose="02020603050405020304" pitchFamily="18" charset="0"/>
                        </a:rPr>
                        <a:t>23</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latin typeface="+mn-lt"/>
                          <a:ea typeface="Calibri" panose="020F0502020204030204" pitchFamily="34" charset="0"/>
                          <a:cs typeface="Times New Roman" panose="02020603050405020304" pitchFamily="18" charset="0"/>
                        </a:rPr>
                        <a:t>24</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2"/>
                          </a:solidFill>
                          <a:effectLst/>
                          <a:latin typeface="+mn-lt"/>
                          <a:ea typeface="Calibri" panose="020F0502020204030204" pitchFamily="34" charset="0"/>
                          <a:cs typeface="Times New Roman" panose="02020603050405020304" pitchFamily="18" charset="0"/>
                        </a:rPr>
                        <a:t>25</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2"/>
                          </a:solidFill>
                          <a:effectLst/>
                          <a:latin typeface="+mn-lt"/>
                          <a:ea typeface="Calibri" panose="020F0502020204030204" pitchFamily="34" charset="0"/>
                          <a:cs typeface="Times New Roman" panose="02020603050405020304" pitchFamily="18" charset="0"/>
                        </a:rPr>
                        <a:t>26</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latin typeface="+mn-lt"/>
                          <a:ea typeface="Calibri" panose="020F0502020204030204" pitchFamily="34" charset="0"/>
                          <a:cs typeface="Times New Roman" panose="02020603050405020304" pitchFamily="18" charset="0"/>
                        </a:rPr>
                        <a:t>27</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latin typeface="+mn-lt"/>
                          <a:ea typeface="Calibri" panose="020F0502020204030204" pitchFamily="34" charset="0"/>
                          <a:cs typeface="Times New Roman" panose="02020603050405020304" pitchFamily="18" charset="0"/>
                        </a:rPr>
                        <a:t>28</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2"/>
                          </a:solidFill>
                          <a:effectLst/>
                          <a:latin typeface="+mn-lt"/>
                          <a:ea typeface="Calibri" panose="020F0502020204030204" pitchFamily="34" charset="0"/>
                          <a:cs typeface="Times New Roman" panose="02020603050405020304" pitchFamily="18" charset="0"/>
                        </a:rPr>
                        <a:t>29</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latin typeface="+mn-lt"/>
                          <a:ea typeface="Calibri" panose="020F0502020204030204" pitchFamily="34" charset="0"/>
                          <a:cs typeface="Times New Roman" panose="02020603050405020304" pitchFamily="18" charset="0"/>
                        </a:rPr>
                        <a:t>30</a:t>
                      </a:r>
                      <a:r>
                        <a:rPr lang="en-US" sz="1200" baseline="30000" dirty="0">
                          <a:solidFill>
                            <a:schemeClr val="tx1"/>
                          </a:solidFill>
                          <a:effectLst/>
                          <a:latin typeface="+mn-lt"/>
                          <a:ea typeface="Calibri" panose="020F0502020204030204" pitchFamily="34" charset="0"/>
                          <a:cs typeface="Times New Roman" panose="02020603050405020304" pitchFamily="18" charset="0"/>
                        </a:rPr>
                        <a:t>‡</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latin typeface="+mn-lt"/>
                          <a:ea typeface="Calibri" panose="020F0502020204030204" pitchFamily="34" charset="0"/>
                          <a:cs typeface="Times New Roman" panose="02020603050405020304" pitchFamily="18" charset="0"/>
                        </a:rPr>
                        <a:t>31</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latin typeface="+mn-lt"/>
                          <a:ea typeface="Calibri" panose="020F0502020204030204" pitchFamily="34" charset="0"/>
                          <a:cs typeface="Times New Roman" panose="02020603050405020304" pitchFamily="18" charset="0"/>
                        </a:rPr>
                        <a:t>32</a:t>
                      </a:r>
                      <a:r>
                        <a:rPr lang="en-US" sz="1200" baseline="30000" dirty="0">
                          <a:solidFill>
                            <a:schemeClr val="tx1"/>
                          </a:solidFill>
                          <a:effectLst/>
                          <a:latin typeface="+mn-lt"/>
                          <a:ea typeface="Calibri" panose="020F0502020204030204" pitchFamily="34" charset="0"/>
                          <a:cs typeface="Times New Roman" panose="02020603050405020304" pitchFamily="18" charset="0"/>
                        </a:rPr>
                        <a:t>‡</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0" marR="27432"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latin typeface="+mn-lt"/>
                          <a:ea typeface="Calibri" panose="020F0502020204030204" pitchFamily="34" charset="0"/>
                          <a:cs typeface="Times New Roman" panose="02020603050405020304" pitchFamily="18" charset="0"/>
                        </a:rPr>
                        <a:t>33</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2"/>
                          </a:solidFill>
                          <a:effectLst/>
                          <a:latin typeface="+mn-lt"/>
                          <a:ea typeface="Calibri" panose="020F0502020204030204" pitchFamily="34" charset="0"/>
                          <a:cs typeface="Times New Roman" panose="02020603050405020304" pitchFamily="18" charset="0"/>
                        </a:rPr>
                        <a:t>34</a:t>
                      </a: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latin typeface="+mn-lt"/>
                          <a:ea typeface="Calibri" panose="020F0502020204030204" pitchFamily="34" charset="0"/>
                          <a:cs typeface="Times New Roman" panose="02020603050405020304" pitchFamily="18" charset="0"/>
                        </a:rPr>
                        <a:t>35</a:t>
                      </a:r>
                      <a:r>
                        <a:rPr lang="en-US" sz="1200" baseline="30000" dirty="0">
                          <a:solidFill>
                            <a:schemeClr val="tx1"/>
                          </a:solidFill>
                          <a:effectLst/>
                          <a:latin typeface="+mn-lt"/>
                          <a:ea typeface="Calibri" panose="020F0502020204030204" pitchFamily="34" charset="0"/>
                          <a:cs typeface="Times New Roman" panose="02020603050405020304" pitchFamily="18" charset="0"/>
                        </a:rPr>
                        <a:t>†</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0" marR="0" marT="54864" marB="146304"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1651487"/>
                  </a:ext>
                </a:extLst>
              </a:tr>
              <a:tr h="325416">
                <a:tc>
                  <a:txBody>
                    <a:bodyPr/>
                    <a:lstStyle/>
                    <a:p>
                      <a:pPr marL="0" marR="0" algn="l">
                        <a:lnSpc>
                          <a:spcPct val="102000"/>
                        </a:lnSpc>
                        <a:spcBef>
                          <a:spcPts val="0"/>
                        </a:spcBef>
                        <a:spcAft>
                          <a:spcPts val="0"/>
                        </a:spcAft>
                      </a:pPr>
                      <a:r>
                        <a:rPr lang="en-US" sz="1050" dirty="0">
                          <a:solidFill>
                            <a:schemeClr val="tx1"/>
                          </a:solidFill>
                          <a:effectLst/>
                          <a:latin typeface="+mn-lt"/>
                        </a:rPr>
                        <a:t>VL at last FU</a:t>
                      </a:r>
                      <a:endParaRPr lang="en-US" sz="1050" dirty="0">
                        <a:solidFill>
                          <a:schemeClr val="accent6">
                            <a:lumMod val="75000"/>
                          </a:schemeClr>
                        </a:solidFill>
                        <a:effectLst/>
                        <a:latin typeface="+mn-lt"/>
                        <a:ea typeface="Calibri" panose="020F0502020204030204" pitchFamily="34" charset="0"/>
                        <a:cs typeface="Times New Roman" panose="02020603050405020304" pitchFamily="18" charset="0"/>
                      </a:endParaRPr>
                    </a:p>
                  </a:txBody>
                  <a:tcPr marL="52747"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&lt;40</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&lt;20</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&lt;20</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540052" rtl="0" eaLnBrk="1" fontAlgn="auto" latinLnBrk="0" hangingPunct="1">
                        <a:lnSpc>
                          <a:spcPct val="102000"/>
                        </a:lnSpc>
                        <a:spcBef>
                          <a:spcPts val="0"/>
                        </a:spcBef>
                        <a:spcAft>
                          <a:spcPts val="0"/>
                        </a:spcAft>
                        <a:buClrTx/>
                        <a:buSzTx/>
                        <a:buFontTx/>
                        <a:buNone/>
                        <a:tabLst/>
                        <a:defRPr/>
                      </a:pPr>
                      <a:r>
                        <a:rPr kumimoji="0" lang="en-US" sz="1050" b="0" i="0" u="none" strike="noStrike" kern="1200" cap="none" spc="0" normalizeH="0" baseline="0" noProof="0" dirty="0">
                          <a:ln>
                            <a:noFill/>
                          </a:ln>
                          <a:solidFill>
                            <a:srgbClr val="071D49"/>
                          </a:solidFill>
                          <a:effectLst/>
                          <a:uLnTx/>
                          <a:uFillTx/>
                          <a:latin typeface="Arial"/>
                          <a:ea typeface="Calibri" panose="020F0502020204030204" pitchFamily="34" charset="0"/>
                          <a:cs typeface="Times New Roman" panose="02020603050405020304" pitchFamily="18" charset="0"/>
                        </a:rPr>
                        <a:t>&lt;20</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540052" rtl="0" eaLnBrk="1" fontAlgn="auto" latinLnBrk="0" hangingPunct="1">
                        <a:lnSpc>
                          <a:spcPct val="102000"/>
                        </a:lnSpc>
                        <a:spcBef>
                          <a:spcPts val="0"/>
                        </a:spcBef>
                        <a:spcAft>
                          <a:spcPts val="0"/>
                        </a:spcAft>
                        <a:buClrTx/>
                        <a:buSzTx/>
                        <a:buFontTx/>
                        <a:buNone/>
                        <a:tabLst/>
                        <a:defRPr/>
                      </a:pPr>
                      <a:r>
                        <a:rPr kumimoji="0" lang="en-US" sz="1050" b="0" i="0" u="none" strike="noStrike" kern="1200" cap="none" spc="0" normalizeH="0" baseline="0" noProof="0" dirty="0">
                          <a:ln>
                            <a:noFill/>
                          </a:ln>
                          <a:solidFill>
                            <a:srgbClr val="071D49"/>
                          </a:solidFill>
                          <a:effectLst/>
                          <a:uLnTx/>
                          <a:uFillTx/>
                          <a:latin typeface="Arial"/>
                          <a:ea typeface="Calibri" panose="020F0502020204030204" pitchFamily="34" charset="0"/>
                          <a:cs typeface="Times New Roman" panose="02020603050405020304" pitchFamily="18" charset="0"/>
                        </a:rPr>
                        <a:t>&lt;20</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540052" rtl="0" eaLnBrk="1" fontAlgn="auto" latinLnBrk="0" hangingPunct="1">
                        <a:lnSpc>
                          <a:spcPct val="102000"/>
                        </a:lnSpc>
                        <a:spcBef>
                          <a:spcPts val="0"/>
                        </a:spcBef>
                        <a:spcAft>
                          <a:spcPts val="0"/>
                        </a:spcAft>
                        <a:buClrTx/>
                        <a:buSzTx/>
                        <a:buFontTx/>
                        <a:buNone/>
                        <a:tabLst/>
                        <a:defRPr/>
                      </a:pPr>
                      <a:r>
                        <a:rPr kumimoji="0" lang="en-US" sz="1050" b="0" i="0" u="none" strike="noStrike" kern="1200" cap="none" spc="0" normalizeH="0" baseline="0" noProof="0" dirty="0">
                          <a:ln>
                            <a:noFill/>
                          </a:ln>
                          <a:solidFill>
                            <a:srgbClr val="071D49"/>
                          </a:solidFill>
                          <a:effectLst/>
                          <a:uLnTx/>
                          <a:uFillTx/>
                          <a:latin typeface="Arial"/>
                          <a:ea typeface="Calibri" panose="020F0502020204030204" pitchFamily="34" charset="0"/>
                          <a:cs typeface="Times New Roman" panose="02020603050405020304" pitchFamily="18" charset="0"/>
                        </a:rPr>
                        <a:t>&lt;20</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&lt;50</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&lt;20</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&lt;40</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540052" rtl="0" eaLnBrk="1" fontAlgn="auto" latinLnBrk="0" hangingPunct="1">
                        <a:lnSpc>
                          <a:spcPct val="102000"/>
                        </a:lnSpc>
                        <a:spcBef>
                          <a:spcPts val="0"/>
                        </a:spcBef>
                        <a:spcAft>
                          <a:spcPts val="0"/>
                        </a:spcAft>
                        <a:buClrTx/>
                        <a:buSzTx/>
                        <a:buFontTx/>
                        <a:buNone/>
                        <a:tabLst/>
                        <a:defRPr/>
                      </a:pPr>
                      <a:r>
                        <a:rPr kumimoji="0" lang="en-US" sz="1050" b="0" i="0" u="none" strike="noStrike" kern="1200" cap="none" spc="0" normalizeH="0" baseline="0" noProof="0" dirty="0">
                          <a:ln>
                            <a:noFill/>
                          </a:ln>
                          <a:solidFill>
                            <a:srgbClr val="071D49"/>
                          </a:solidFill>
                          <a:effectLst/>
                          <a:uLnTx/>
                          <a:uFillTx/>
                          <a:latin typeface="Arial"/>
                          <a:ea typeface="Calibri" panose="020F0502020204030204" pitchFamily="34" charset="0"/>
                          <a:cs typeface="Times New Roman" panose="02020603050405020304" pitchFamily="18" charset="0"/>
                        </a:rPr>
                        <a:t>&lt;20</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540052" rtl="0" eaLnBrk="1" fontAlgn="auto" latinLnBrk="0" hangingPunct="1">
                        <a:lnSpc>
                          <a:spcPct val="102000"/>
                        </a:lnSpc>
                        <a:spcBef>
                          <a:spcPts val="0"/>
                        </a:spcBef>
                        <a:spcAft>
                          <a:spcPts val="0"/>
                        </a:spcAft>
                        <a:buClrTx/>
                        <a:buSzTx/>
                        <a:buFontTx/>
                        <a:buNone/>
                        <a:tabLst/>
                        <a:defRPr/>
                      </a:pPr>
                      <a:r>
                        <a:rPr kumimoji="0" lang="en-US" sz="1050" b="0" i="0" u="none" strike="noStrike" kern="1200" cap="none" spc="0" normalizeH="0" baseline="0" noProof="0" dirty="0">
                          <a:ln>
                            <a:noFill/>
                          </a:ln>
                          <a:solidFill>
                            <a:srgbClr val="071D49"/>
                          </a:solidFill>
                          <a:effectLst/>
                          <a:uLnTx/>
                          <a:uFillTx/>
                          <a:latin typeface="Arial"/>
                          <a:ea typeface="Calibri" panose="020F0502020204030204" pitchFamily="34" charset="0"/>
                          <a:cs typeface="Times New Roman" panose="02020603050405020304" pitchFamily="18" charset="0"/>
                        </a:rPr>
                        <a:t>&lt;20</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defTabSz="914400" rtl="0" eaLnBrk="1" latinLnBrk="0" hangingPunct="1">
                        <a:lnSpc>
                          <a:spcPct val="102000"/>
                        </a:lnSpc>
                        <a:spcBef>
                          <a:spcPts val="0"/>
                        </a:spcBef>
                        <a:spcAft>
                          <a:spcPts val="0"/>
                        </a:spcAft>
                      </a:pPr>
                      <a:r>
                        <a:rPr lang="en-US" sz="1050" kern="1200" dirty="0">
                          <a:solidFill>
                            <a:schemeClr val="tx1"/>
                          </a:solidFill>
                          <a:effectLst/>
                          <a:latin typeface="+mn-lt"/>
                          <a:ea typeface="Calibri" panose="020F0502020204030204" pitchFamily="34" charset="0"/>
                          <a:cs typeface="Times New Roman" panose="02020603050405020304" pitchFamily="18" charset="0"/>
                        </a:rPr>
                        <a:t>262</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&lt;20</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defTabSz="914400" rtl="0" eaLnBrk="1" latinLnBrk="0" hangingPunct="1">
                        <a:lnSpc>
                          <a:spcPct val="102000"/>
                        </a:lnSpc>
                        <a:spcBef>
                          <a:spcPts val="0"/>
                        </a:spcBef>
                        <a:spcAft>
                          <a:spcPts val="0"/>
                        </a:spcAft>
                      </a:pPr>
                      <a:r>
                        <a:rPr lang="en-US" sz="1050" kern="1200" dirty="0">
                          <a:solidFill>
                            <a:schemeClr val="tx1"/>
                          </a:solidFill>
                          <a:effectLst/>
                          <a:latin typeface="+mn-lt"/>
                          <a:ea typeface="Calibri" panose="020F0502020204030204" pitchFamily="34" charset="0"/>
                          <a:cs typeface="Times New Roman" panose="02020603050405020304" pitchFamily="18" charset="0"/>
                        </a:rPr>
                        <a:t>86</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&lt;30</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&lt;30</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&lt;20</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defTabSz="914400" rtl="0" eaLnBrk="1" latinLnBrk="0" hangingPunct="1">
                        <a:lnSpc>
                          <a:spcPct val="102000"/>
                        </a:lnSpc>
                        <a:spcBef>
                          <a:spcPts val="0"/>
                        </a:spcBef>
                        <a:spcAft>
                          <a:spcPts val="0"/>
                        </a:spcAft>
                      </a:pPr>
                      <a:r>
                        <a:rPr lang="en-US" sz="1000" kern="1200" dirty="0">
                          <a:solidFill>
                            <a:schemeClr val="tx1"/>
                          </a:solidFill>
                          <a:effectLst/>
                          <a:latin typeface="+mn-lt"/>
                          <a:ea typeface="Calibri" panose="020F0502020204030204" pitchFamily="34" charset="0"/>
                          <a:cs typeface="Times New Roman" panose="02020603050405020304" pitchFamily="18" charset="0"/>
                        </a:rPr>
                        <a:t>13,300</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&lt;40</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&lt;40</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defTabSz="914400" rtl="0" eaLnBrk="1" latinLnBrk="0" hangingPunct="1">
                        <a:lnSpc>
                          <a:spcPct val="102000"/>
                        </a:lnSpc>
                        <a:spcBef>
                          <a:spcPts val="0"/>
                        </a:spcBef>
                        <a:spcAft>
                          <a:spcPts val="0"/>
                        </a:spcAft>
                      </a:pPr>
                      <a:r>
                        <a:rPr lang="en-US" sz="1050" kern="1200" dirty="0">
                          <a:solidFill>
                            <a:schemeClr val="tx1"/>
                          </a:solidFill>
                          <a:effectLst/>
                          <a:latin typeface="+mn-lt"/>
                          <a:ea typeface="Calibri" panose="020F0502020204030204" pitchFamily="34" charset="0"/>
                          <a:cs typeface="Times New Roman" panose="02020603050405020304" pitchFamily="18" charset="0"/>
                        </a:rPr>
                        <a:t>133</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1170</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defTabSz="914400" rtl="0" eaLnBrk="1" latinLnBrk="0" hangingPunct="1">
                        <a:lnSpc>
                          <a:spcPct val="102000"/>
                        </a:lnSpc>
                        <a:spcBef>
                          <a:spcPts val="0"/>
                        </a:spcBef>
                        <a:spcAft>
                          <a:spcPts val="0"/>
                        </a:spcAft>
                      </a:pPr>
                      <a:r>
                        <a:rPr lang="en-US" sz="1050" kern="1200" dirty="0">
                          <a:solidFill>
                            <a:schemeClr val="tx1"/>
                          </a:solidFill>
                          <a:effectLst/>
                          <a:latin typeface="+mn-lt"/>
                          <a:ea typeface="Calibri" panose="020F0502020204030204" pitchFamily="34" charset="0"/>
                          <a:cs typeface="Times New Roman" panose="02020603050405020304" pitchFamily="18" charset="0"/>
                        </a:rPr>
                        <a:t>&lt;50</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&lt;40 </a:t>
                      </a:r>
                    </a:p>
                  </a:txBody>
                  <a:tcPr marL="0" marR="27432"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540052" rtl="0" eaLnBrk="1" fontAlgn="auto" latinLnBrk="0" hangingPunct="1">
                        <a:lnSpc>
                          <a:spcPct val="107000"/>
                        </a:lnSpc>
                        <a:spcBef>
                          <a:spcPts val="0"/>
                        </a:spcBef>
                        <a:spcAft>
                          <a:spcPts val="0"/>
                        </a:spcAft>
                        <a:buClrTx/>
                        <a:buSzTx/>
                        <a:buFontTx/>
                        <a:buNone/>
                        <a:tabLst/>
                        <a:defRPr/>
                      </a:pPr>
                      <a:r>
                        <a:rPr lang="en-US" sz="1000" kern="1200" dirty="0">
                          <a:solidFill>
                            <a:schemeClr val="tx1"/>
                          </a:solidFill>
                          <a:effectLst/>
                          <a:latin typeface="+mn-lt"/>
                          <a:ea typeface="Calibri" panose="020F0502020204030204" pitchFamily="34" charset="0"/>
                          <a:cs typeface="Times New Roman" panose="02020603050405020304" pitchFamily="18" charset="0"/>
                        </a:rPr>
                        <a:t>26,703</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defTabSz="914400" rtl="0" eaLnBrk="1" latinLnBrk="0" hangingPunct="1">
                        <a:lnSpc>
                          <a:spcPct val="102000"/>
                        </a:lnSpc>
                        <a:spcBef>
                          <a:spcPts val="0"/>
                        </a:spcBef>
                        <a:spcAft>
                          <a:spcPts val="0"/>
                        </a:spcAft>
                      </a:pPr>
                      <a:r>
                        <a:rPr lang="en-US" sz="1050" kern="1200" dirty="0">
                          <a:solidFill>
                            <a:schemeClr val="tx1"/>
                          </a:solidFill>
                          <a:effectLst/>
                          <a:latin typeface="+mn-lt"/>
                          <a:ea typeface="Calibri" panose="020F0502020204030204" pitchFamily="34" charset="0"/>
                          <a:cs typeface="Times New Roman" panose="02020603050405020304" pitchFamily="18" charset="0"/>
                        </a:rPr>
                        <a:t>70</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540052" rtl="0" eaLnBrk="1" fontAlgn="auto" latinLnBrk="0" hangingPunct="1">
                        <a:lnSpc>
                          <a:spcPct val="102000"/>
                        </a:lnSpc>
                        <a:spcBef>
                          <a:spcPts val="0"/>
                        </a:spcBef>
                        <a:spcAft>
                          <a:spcPts val="0"/>
                        </a:spcAft>
                        <a:buClrTx/>
                        <a:buSzTx/>
                        <a:buFontTx/>
                        <a:buNone/>
                        <a:tabLst/>
                        <a:defRPr/>
                      </a:pPr>
                      <a:r>
                        <a:rPr kumimoji="0" lang="en-US" sz="1050" b="0" i="0" u="none" strike="noStrike" kern="1200" cap="none" spc="0" normalizeH="0" baseline="0" noProof="0" dirty="0">
                          <a:ln>
                            <a:noFill/>
                          </a:ln>
                          <a:solidFill>
                            <a:srgbClr val="071D49"/>
                          </a:solidFill>
                          <a:effectLst/>
                          <a:uLnTx/>
                          <a:uFillTx/>
                          <a:latin typeface="Arial"/>
                          <a:ea typeface="Calibri" panose="020F0502020204030204" pitchFamily="34" charset="0"/>
                          <a:cs typeface="Times New Roman" panose="02020603050405020304" pitchFamily="18" charset="0"/>
                        </a:rPr>
                        <a:t>&lt;20</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540052" rtl="0" eaLnBrk="1" fontAlgn="auto" latinLnBrk="0" hangingPunct="1">
                        <a:lnSpc>
                          <a:spcPct val="102000"/>
                        </a:lnSpc>
                        <a:spcBef>
                          <a:spcPts val="0"/>
                        </a:spcBef>
                        <a:spcAft>
                          <a:spcPts val="0"/>
                        </a:spcAft>
                        <a:buClrTx/>
                        <a:buSzTx/>
                        <a:buFontTx/>
                        <a:buNone/>
                        <a:tabLst/>
                        <a:defRPr/>
                      </a:pPr>
                      <a:r>
                        <a:rPr kumimoji="0" lang="en-US" sz="1050" b="0" i="0" u="none" strike="noStrike" kern="1200" cap="none" spc="0" normalizeH="0" baseline="0" noProof="0" dirty="0">
                          <a:ln>
                            <a:noFill/>
                          </a:ln>
                          <a:solidFill>
                            <a:srgbClr val="071D49"/>
                          </a:solidFill>
                          <a:effectLst/>
                          <a:uLnTx/>
                          <a:uFillTx/>
                          <a:latin typeface="Arial"/>
                          <a:ea typeface="Calibri" panose="020F0502020204030204" pitchFamily="34" charset="0"/>
                          <a:cs typeface="Times New Roman" panose="02020603050405020304" pitchFamily="18" charset="0"/>
                        </a:rPr>
                        <a:t>&lt;20</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97</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&lt;20</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a:t>
                      </a:r>
                    </a:p>
                  </a:txBody>
                  <a:tcPr marL="0" marR="27432"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&lt;20</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18,000</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41</a:t>
                      </a:r>
                    </a:p>
                  </a:txBody>
                  <a:tcPr marL="0" marR="0" marT="274320" marB="0" anchor="ctr">
                    <a:lnL w="12700" cmpd="sng">
                      <a:noFill/>
                    </a:lnL>
                    <a:lnR w="12700" cmpd="sng">
                      <a:noFill/>
                    </a:lnR>
                    <a:lnT w="381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75712039"/>
                  </a:ext>
                </a:extLst>
              </a:tr>
              <a:tr h="0">
                <a:tc>
                  <a:txBody>
                    <a:bodyPr/>
                    <a:lstStyle/>
                    <a:p>
                      <a:pPr marL="0" marR="0" algn="l">
                        <a:lnSpc>
                          <a:spcPct val="102000"/>
                        </a:lnSpc>
                        <a:spcBef>
                          <a:spcPts val="0"/>
                        </a:spcBef>
                        <a:spcAft>
                          <a:spcPts val="0"/>
                        </a:spcAft>
                      </a:pPr>
                      <a:r>
                        <a:rPr lang="en-US" sz="1050" dirty="0">
                          <a:solidFill>
                            <a:schemeClr val="tx1"/>
                          </a:solidFill>
                          <a:effectLst/>
                          <a:latin typeface="+mn-lt"/>
                        </a:rPr>
                        <a:t>Injection visits, n</a:t>
                      </a:r>
                      <a:endParaRPr lang="en-US" sz="1050" dirty="0">
                        <a:solidFill>
                          <a:schemeClr val="tx1"/>
                        </a:solidFill>
                        <a:effectLst/>
                        <a:latin typeface="+mn-lt"/>
                        <a:ea typeface="Calibri" panose="020F0502020204030204" pitchFamily="34" charset="0"/>
                        <a:cs typeface="Times New Roman" panose="02020603050405020304" pitchFamily="18" charset="0"/>
                      </a:endParaRPr>
                    </a:p>
                  </a:txBody>
                  <a:tcPr marL="52747"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47</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23</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27</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31</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8</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22</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19</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21</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15</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22</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18</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21</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15</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15</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8</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14</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11</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9</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11</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10</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6</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11</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4</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7</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4</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4</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5</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6</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2</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0</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2</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1</a:t>
                      </a:r>
                    </a:p>
                  </a:txBody>
                  <a:tcPr marL="0" marR="27432"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7</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2</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2</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33435564"/>
                  </a:ext>
                </a:extLst>
              </a:tr>
              <a:tr h="324899">
                <a:tc>
                  <a:txBody>
                    <a:bodyPr/>
                    <a:lstStyle/>
                    <a:p>
                      <a:pPr marL="0" marR="0" algn="l">
                        <a:lnSpc>
                          <a:spcPts val="1100"/>
                        </a:lnSpc>
                        <a:spcBef>
                          <a:spcPts val="0"/>
                        </a:spcBef>
                        <a:spcAft>
                          <a:spcPts val="0"/>
                        </a:spcAft>
                      </a:pPr>
                      <a:r>
                        <a:rPr lang="en-US" sz="1050" dirty="0">
                          <a:solidFill>
                            <a:schemeClr val="tx1"/>
                          </a:solidFill>
                          <a:effectLst/>
                          <a:latin typeface="+mn-lt"/>
                        </a:rPr>
                        <a:t>Prior </a:t>
                      </a:r>
                      <a:br>
                        <a:rPr lang="en-US" sz="1050" dirty="0">
                          <a:solidFill>
                            <a:schemeClr val="tx1"/>
                          </a:solidFill>
                          <a:effectLst/>
                          <a:latin typeface="+mn-lt"/>
                        </a:rPr>
                      </a:br>
                      <a:r>
                        <a:rPr lang="en-US" sz="1050" dirty="0">
                          <a:solidFill>
                            <a:schemeClr val="tx1"/>
                          </a:solidFill>
                          <a:effectLst/>
                          <a:latin typeface="+mn-lt"/>
                        </a:rPr>
                        <a:t>regimens, n</a:t>
                      </a:r>
                      <a:endParaRPr lang="en-US" sz="1050" dirty="0">
                        <a:solidFill>
                          <a:schemeClr val="tx1"/>
                        </a:solidFill>
                        <a:effectLst/>
                        <a:latin typeface="+mn-lt"/>
                        <a:ea typeface="Calibri" panose="020F0502020204030204" pitchFamily="34" charset="0"/>
                        <a:cs typeface="Times New Roman" panose="02020603050405020304" pitchFamily="18" charset="0"/>
                      </a:endParaRPr>
                    </a:p>
                  </a:txBody>
                  <a:tcPr marL="52747"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3</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5</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3</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1</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5</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10</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4</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5</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3</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2</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2</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4</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5</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7</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1</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2</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10</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7</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9</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2</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8</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5</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5</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2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4</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3</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4</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4</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3</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4</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2</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6</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3</a:t>
                      </a:r>
                    </a:p>
                  </a:txBody>
                  <a:tcPr marL="0" marR="27432"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7</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8</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050" dirty="0">
                          <a:solidFill>
                            <a:schemeClr val="tx1"/>
                          </a:solidFill>
                          <a:effectLst/>
                          <a:latin typeface="+mn-lt"/>
                          <a:ea typeface="Calibri" panose="020F0502020204030204" pitchFamily="34" charset="0"/>
                          <a:cs typeface="Times New Roman" panose="02020603050405020304" pitchFamily="18" charset="0"/>
                        </a:rPr>
                        <a:t>8</a:t>
                      </a:r>
                    </a:p>
                  </a:txBody>
                  <a:tcPr marL="0" marR="0" marT="9144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62574381"/>
                  </a:ext>
                </a:extLst>
              </a:tr>
            </a:tbl>
          </a:graphicData>
        </a:graphic>
      </p:graphicFrame>
      <p:sp>
        <p:nvSpPr>
          <p:cNvPr id="27" name="TextBox 26">
            <a:extLst>
              <a:ext uri="{FF2B5EF4-FFF2-40B4-BE49-F238E27FC236}">
                <a16:creationId xmlns:a16="http://schemas.microsoft.com/office/drawing/2014/main" id="{74A08829-D5C9-4A23-AC09-784FBEF7651C}"/>
              </a:ext>
            </a:extLst>
          </p:cNvPr>
          <p:cNvSpPr txBox="1"/>
          <p:nvPr/>
        </p:nvSpPr>
        <p:spPr>
          <a:xfrm>
            <a:off x="8862533" y="13521921"/>
            <a:ext cx="171450" cy="307777"/>
          </a:xfrm>
          <a:prstGeom prst="rect">
            <a:avLst/>
          </a:prstGeom>
          <a:noFill/>
        </p:spPr>
        <p:txBody>
          <a:bodyPr wrap="square" rtlCol="0">
            <a:spAutoFit/>
          </a:bodyPr>
          <a:lstStyle/>
          <a:p>
            <a:pPr algn="ctr"/>
            <a:r>
              <a:rPr lang="en-US" sz="1400" dirty="0">
                <a:latin typeface="Arial" panose="020B0604020202020204" pitchFamily="34" charset="0"/>
                <a:cs typeface="Arial" panose="020B0604020202020204" pitchFamily="34" charset="0"/>
              </a:rPr>
              <a:t>*</a:t>
            </a:r>
          </a:p>
        </p:txBody>
      </p:sp>
      <p:graphicFrame>
        <p:nvGraphicFramePr>
          <p:cNvPr id="29" name="Table 28">
            <a:extLst>
              <a:ext uri="{FF2B5EF4-FFF2-40B4-BE49-F238E27FC236}">
                <a16:creationId xmlns:a16="http://schemas.microsoft.com/office/drawing/2014/main" id="{513438F0-0694-4F53-835C-7C8A8080E0BC}"/>
              </a:ext>
            </a:extLst>
          </p:cNvPr>
          <p:cNvGraphicFramePr>
            <a:graphicFrameLocks noGrp="1"/>
          </p:cNvGraphicFramePr>
          <p:nvPr>
            <p:extLst>
              <p:ext uri="{D42A27DB-BD31-4B8C-83A1-F6EECF244321}">
                <p14:modId xmlns:p14="http://schemas.microsoft.com/office/powerpoint/2010/main" val="481205081"/>
              </p:ext>
            </p:extLst>
          </p:nvPr>
        </p:nvGraphicFramePr>
        <p:xfrm>
          <a:off x="21953219" y="6208728"/>
          <a:ext cx="6629399" cy="4917440"/>
        </p:xfrm>
        <a:graphic>
          <a:graphicData uri="http://schemas.openxmlformats.org/drawingml/2006/table">
            <a:tbl>
              <a:tblPr firstRow="1" firstCol="1" bandRow="1">
                <a:tableStyleId>{5C22544A-7EE6-4342-B048-85BDC9FD1C3A}</a:tableStyleId>
              </a:tblPr>
              <a:tblGrid>
                <a:gridCol w="1358043">
                  <a:extLst>
                    <a:ext uri="{9D8B030D-6E8A-4147-A177-3AD203B41FA5}">
                      <a16:colId xmlns:a16="http://schemas.microsoft.com/office/drawing/2014/main" val="3395507129"/>
                    </a:ext>
                  </a:extLst>
                </a:gridCol>
                <a:gridCol w="5271356">
                  <a:extLst>
                    <a:ext uri="{9D8B030D-6E8A-4147-A177-3AD203B41FA5}">
                      <a16:colId xmlns:a16="http://schemas.microsoft.com/office/drawing/2014/main" val="417431138"/>
                    </a:ext>
                  </a:extLst>
                </a:gridCol>
              </a:tblGrid>
              <a:tr h="0">
                <a:tc>
                  <a:txBody>
                    <a:bodyPr/>
                    <a:lstStyle/>
                    <a:p>
                      <a:pPr marL="0" marR="0">
                        <a:lnSpc>
                          <a:spcPts val="1400"/>
                        </a:lnSpc>
                        <a:spcBef>
                          <a:spcPts val="0"/>
                        </a:spcBef>
                        <a:spcAft>
                          <a:spcPts val="0"/>
                        </a:spcAft>
                      </a:pPr>
                      <a:r>
                        <a:rPr lang="en-GB" sz="1300" b="1" dirty="0">
                          <a:solidFill>
                            <a:schemeClr val="bg1"/>
                          </a:solidFill>
                          <a:effectLst/>
                        </a:rPr>
                        <a:t>SAE</a:t>
                      </a:r>
                      <a:endParaRPr lang="en-US" sz="13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R="27432" marT="18288" marB="1828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tx2"/>
                    </a:solidFill>
                  </a:tcPr>
                </a:tc>
                <a:tc>
                  <a:txBody>
                    <a:bodyPr/>
                    <a:lstStyle/>
                    <a:p>
                      <a:pPr marL="0" marR="0" algn="ctr">
                        <a:lnSpc>
                          <a:spcPts val="1400"/>
                        </a:lnSpc>
                        <a:spcBef>
                          <a:spcPts val="0"/>
                        </a:spcBef>
                        <a:spcAft>
                          <a:spcPts val="0"/>
                        </a:spcAft>
                      </a:pPr>
                      <a:r>
                        <a:rPr lang="en-GB" sz="1300" b="1" dirty="0">
                          <a:solidFill>
                            <a:schemeClr val="bg1"/>
                          </a:solidFill>
                          <a:effectLst/>
                        </a:rPr>
                        <a:t>Description</a:t>
                      </a:r>
                      <a:endParaRPr lang="en-US" sz="13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21504" marR="27432" marT="18288" marB="1828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tx2"/>
                    </a:solidFill>
                  </a:tcPr>
                </a:tc>
                <a:extLst>
                  <a:ext uri="{0D108BD9-81ED-4DB2-BD59-A6C34878D82A}">
                    <a16:rowId xmlns:a16="http://schemas.microsoft.com/office/drawing/2014/main" val="2421835063"/>
                  </a:ext>
                </a:extLst>
              </a:tr>
              <a:tr h="0">
                <a:tc>
                  <a:txBody>
                    <a:bodyPr/>
                    <a:lstStyle/>
                    <a:p>
                      <a:pPr marL="0" marR="0">
                        <a:lnSpc>
                          <a:spcPts val="1400"/>
                        </a:lnSpc>
                        <a:spcBef>
                          <a:spcPts val="300"/>
                        </a:spcBef>
                        <a:spcAft>
                          <a:spcPts val="0"/>
                        </a:spcAft>
                      </a:pPr>
                      <a:r>
                        <a:rPr lang="en-GB" sz="1300" b="0" dirty="0">
                          <a:solidFill>
                            <a:schemeClr val="tx1"/>
                          </a:solidFill>
                          <a:effectLst/>
                        </a:rPr>
                        <a:t>Incarcerated hernia</a:t>
                      </a:r>
                      <a:endParaRPr lang="en-US" sz="13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R="2150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137160" marR="0" lvl="0" indent="-137160">
                        <a:lnSpc>
                          <a:spcPts val="1400"/>
                        </a:lnSpc>
                        <a:spcBef>
                          <a:spcPts val="300"/>
                        </a:spcBef>
                        <a:spcAft>
                          <a:spcPts val="0"/>
                        </a:spcAft>
                        <a:buClr>
                          <a:schemeClr val="tx2"/>
                        </a:buClr>
                        <a:buFont typeface="Symbol" panose="05050102010706020507" pitchFamily="18" charset="2"/>
                        <a:buChar char=""/>
                      </a:pPr>
                      <a:r>
                        <a:rPr lang="en-GB" sz="1300" b="0" dirty="0">
                          <a:solidFill>
                            <a:schemeClr val="tx1"/>
                          </a:solidFill>
                          <a:effectLst/>
                        </a:rPr>
                        <a:t>History of inguinal hernia; worsened during treatment; led to hospitalization/surgery </a:t>
                      </a:r>
                      <a:endParaRPr lang="en-US" sz="1300" b="0" dirty="0">
                        <a:solidFill>
                          <a:schemeClr val="tx1"/>
                        </a:solidFill>
                        <a:effectLst/>
                      </a:endParaRPr>
                    </a:p>
                    <a:p>
                      <a:pPr marL="137160" marR="0" lvl="0" indent="-137160">
                        <a:lnSpc>
                          <a:spcPts val="1400"/>
                        </a:lnSpc>
                        <a:spcBef>
                          <a:spcPts val="300"/>
                        </a:spcBef>
                        <a:spcAft>
                          <a:spcPts val="0"/>
                        </a:spcAft>
                        <a:buClr>
                          <a:schemeClr val="tx2"/>
                        </a:buClr>
                        <a:buFont typeface="Symbol" panose="05050102010706020507" pitchFamily="18" charset="2"/>
                        <a:buChar char=""/>
                      </a:pPr>
                      <a:r>
                        <a:rPr lang="en-GB" sz="1300" b="0" dirty="0">
                          <a:solidFill>
                            <a:schemeClr val="tx1"/>
                          </a:solidFill>
                          <a:effectLst/>
                        </a:rPr>
                        <a:t>SAE not related to treatment and patient recovered</a:t>
                      </a:r>
                      <a:endParaRPr lang="en-US" sz="13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576" marR="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118533828"/>
                  </a:ext>
                </a:extLst>
              </a:tr>
              <a:tr h="0">
                <a:tc>
                  <a:txBody>
                    <a:bodyPr/>
                    <a:lstStyle/>
                    <a:p>
                      <a:pPr marL="0" marR="0">
                        <a:lnSpc>
                          <a:spcPts val="1400"/>
                        </a:lnSpc>
                        <a:spcBef>
                          <a:spcPts val="300"/>
                        </a:spcBef>
                        <a:spcAft>
                          <a:spcPts val="0"/>
                        </a:spcAft>
                      </a:pPr>
                      <a:r>
                        <a:rPr lang="en-GB" sz="1300" b="0" dirty="0">
                          <a:solidFill>
                            <a:schemeClr val="tx1"/>
                          </a:solidFill>
                          <a:effectLst/>
                        </a:rPr>
                        <a:t>Cryptococcal meningitis/IRIS</a:t>
                      </a:r>
                      <a:endParaRPr lang="en-US" sz="13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R="2150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marL="137160" marR="0" lvl="0" indent="-137160">
                        <a:lnSpc>
                          <a:spcPts val="1400"/>
                        </a:lnSpc>
                        <a:spcBef>
                          <a:spcPts val="300"/>
                        </a:spcBef>
                        <a:spcAft>
                          <a:spcPts val="0"/>
                        </a:spcAft>
                        <a:buClr>
                          <a:schemeClr val="tx2"/>
                        </a:buClr>
                        <a:buFont typeface="Symbol" panose="05050102010706020507" pitchFamily="18" charset="2"/>
                        <a:buChar char=""/>
                      </a:pPr>
                      <a:r>
                        <a:rPr lang="en-GB" sz="1300" b="0" dirty="0">
                          <a:solidFill>
                            <a:schemeClr val="tx1"/>
                          </a:solidFill>
                          <a:effectLst/>
                        </a:rPr>
                        <a:t>AIDS and history of cryptococcal meningitis and atypical mycobacterial infection</a:t>
                      </a:r>
                    </a:p>
                    <a:p>
                      <a:pPr marL="137160" marR="0" lvl="0" indent="-137160">
                        <a:lnSpc>
                          <a:spcPts val="1400"/>
                        </a:lnSpc>
                        <a:spcBef>
                          <a:spcPts val="300"/>
                        </a:spcBef>
                        <a:spcAft>
                          <a:spcPts val="0"/>
                        </a:spcAft>
                        <a:buClr>
                          <a:schemeClr val="tx2"/>
                        </a:buClr>
                        <a:buFont typeface="Symbol" panose="05050102010706020507" pitchFamily="18" charset="2"/>
                        <a:buChar char=""/>
                      </a:pPr>
                      <a:r>
                        <a:rPr lang="en-GB" sz="1300" b="0" dirty="0">
                          <a:solidFill>
                            <a:schemeClr val="tx1"/>
                          </a:solidFill>
                          <a:effectLst/>
                        </a:rPr>
                        <a:t>Hospitalized 85 days after starting CU; evaluated by treating physician as IRIS</a:t>
                      </a:r>
                      <a:endParaRPr lang="en-US" sz="1300" b="0" dirty="0">
                        <a:solidFill>
                          <a:schemeClr val="tx1"/>
                        </a:solidFill>
                        <a:effectLst/>
                      </a:endParaRPr>
                    </a:p>
                    <a:p>
                      <a:pPr marL="137160" marR="0" lvl="0" indent="-137160">
                        <a:lnSpc>
                          <a:spcPts val="1400"/>
                        </a:lnSpc>
                        <a:spcBef>
                          <a:spcPts val="300"/>
                        </a:spcBef>
                        <a:spcAft>
                          <a:spcPts val="0"/>
                        </a:spcAft>
                        <a:buClr>
                          <a:schemeClr val="tx2"/>
                        </a:buClr>
                        <a:buFont typeface="Symbol" panose="05050102010706020507" pitchFamily="18" charset="2"/>
                        <a:buChar char=""/>
                      </a:pPr>
                      <a:r>
                        <a:rPr lang="en-GB" sz="1300" b="0" dirty="0">
                          <a:solidFill>
                            <a:schemeClr val="tx1"/>
                          </a:solidFill>
                          <a:effectLst/>
                        </a:rPr>
                        <a:t>SAE not related to treatment </a:t>
                      </a:r>
                      <a:endParaRPr lang="en-US" sz="13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576" marR="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extLst>
                  <a:ext uri="{0D108BD9-81ED-4DB2-BD59-A6C34878D82A}">
                    <a16:rowId xmlns:a16="http://schemas.microsoft.com/office/drawing/2014/main" val="1065578930"/>
                  </a:ext>
                </a:extLst>
              </a:tr>
              <a:tr h="0">
                <a:tc>
                  <a:txBody>
                    <a:bodyPr/>
                    <a:lstStyle/>
                    <a:p>
                      <a:pPr marL="0" marR="0">
                        <a:lnSpc>
                          <a:spcPts val="1400"/>
                        </a:lnSpc>
                        <a:spcBef>
                          <a:spcPts val="300"/>
                        </a:spcBef>
                        <a:spcAft>
                          <a:spcPts val="0"/>
                        </a:spcAft>
                      </a:pPr>
                      <a:r>
                        <a:rPr lang="en-GB" sz="1300" b="0" dirty="0">
                          <a:solidFill>
                            <a:schemeClr val="tx1"/>
                          </a:solidFill>
                          <a:effectLst/>
                        </a:rPr>
                        <a:t>Loss of consciousness</a:t>
                      </a:r>
                      <a:endParaRPr lang="en-US" sz="13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R="2150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137160" marR="0" lvl="0" indent="-137160">
                        <a:lnSpc>
                          <a:spcPts val="1400"/>
                        </a:lnSpc>
                        <a:spcBef>
                          <a:spcPts val="300"/>
                        </a:spcBef>
                        <a:spcAft>
                          <a:spcPts val="0"/>
                        </a:spcAft>
                        <a:buClr>
                          <a:schemeClr val="tx2"/>
                        </a:buClr>
                        <a:buFont typeface="Symbol" panose="05050102010706020507" pitchFamily="18" charset="2"/>
                        <a:buChar char=""/>
                      </a:pPr>
                      <a:r>
                        <a:rPr lang="en-GB" sz="1300" b="0" dirty="0">
                          <a:solidFill>
                            <a:schemeClr val="tx1"/>
                          </a:solidFill>
                          <a:effectLst/>
                        </a:rPr>
                        <a:t>Past medical history of loss of consciousness, pneumonia, and herpes zoster</a:t>
                      </a:r>
                      <a:endParaRPr lang="en-US" sz="1300" b="0" dirty="0">
                        <a:solidFill>
                          <a:schemeClr val="tx1"/>
                        </a:solidFill>
                        <a:effectLst/>
                      </a:endParaRPr>
                    </a:p>
                    <a:p>
                      <a:pPr marL="137160" marR="0" lvl="0" indent="-137160">
                        <a:lnSpc>
                          <a:spcPts val="1400"/>
                        </a:lnSpc>
                        <a:spcBef>
                          <a:spcPts val="300"/>
                        </a:spcBef>
                        <a:spcAft>
                          <a:spcPts val="0"/>
                        </a:spcAft>
                        <a:buClr>
                          <a:schemeClr val="tx2"/>
                        </a:buClr>
                        <a:buFont typeface="Symbol" panose="05050102010706020507" pitchFamily="18" charset="2"/>
                        <a:buChar char=""/>
                      </a:pPr>
                      <a:r>
                        <a:rPr lang="en-GB" sz="1300" b="0" dirty="0">
                          <a:solidFill>
                            <a:schemeClr val="tx1"/>
                          </a:solidFill>
                          <a:effectLst/>
                        </a:rPr>
                        <a:t>Episode of loss of consciousness 30 days after receiving the first loading dose and 2 days after the first maintenance dose of CAB + RPV LA</a:t>
                      </a:r>
                      <a:endParaRPr lang="en-US" sz="1300" b="0" dirty="0">
                        <a:solidFill>
                          <a:schemeClr val="tx1"/>
                        </a:solidFill>
                        <a:effectLst/>
                      </a:endParaRPr>
                    </a:p>
                    <a:p>
                      <a:pPr marL="137160" marR="0" lvl="0" indent="-137160">
                        <a:lnSpc>
                          <a:spcPts val="1400"/>
                        </a:lnSpc>
                        <a:spcBef>
                          <a:spcPts val="300"/>
                        </a:spcBef>
                        <a:spcAft>
                          <a:spcPts val="0"/>
                        </a:spcAft>
                        <a:buClr>
                          <a:schemeClr val="tx2"/>
                        </a:buClr>
                        <a:buFont typeface="Symbol" panose="05050102010706020507" pitchFamily="18" charset="2"/>
                        <a:buChar char=""/>
                      </a:pPr>
                      <a:r>
                        <a:rPr lang="en-GB" sz="1300" b="0" dirty="0">
                          <a:solidFill>
                            <a:schemeClr val="tx1"/>
                          </a:solidFill>
                          <a:effectLst/>
                        </a:rPr>
                        <a:t>SAE possibly related to treatment; patient recovered</a:t>
                      </a:r>
                      <a:endParaRPr lang="en-US" sz="13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576" marR="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77019712"/>
                  </a:ext>
                </a:extLst>
              </a:tr>
              <a:tr h="0">
                <a:tc>
                  <a:txBody>
                    <a:bodyPr/>
                    <a:lstStyle/>
                    <a:p>
                      <a:pPr marL="0" marR="0">
                        <a:lnSpc>
                          <a:spcPts val="1400"/>
                        </a:lnSpc>
                        <a:spcBef>
                          <a:spcPts val="300"/>
                        </a:spcBef>
                        <a:spcAft>
                          <a:spcPts val="0"/>
                        </a:spcAft>
                      </a:pPr>
                      <a:r>
                        <a:rPr lang="en-GB" sz="1300" b="0" dirty="0">
                          <a:solidFill>
                            <a:schemeClr val="tx1"/>
                          </a:solidFill>
                          <a:effectLst/>
                        </a:rPr>
                        <a:t>Right inguinal abscess</a:t>
                      </a:r>
                      <a:endParaRPr lang="en-US" sz="13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R="2150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marL="137160" marR="0" lvl="0" indent="-137160">
                        <a:lnSpc>
                          <a:spcPts val="1400"/>
                        </a:lnSpc>
                        <a:spcBef>
                          <a:spcPts val="300"/>
                        </a:spcBef>
                        <a:spcAft>
                          <a:spcPts val="0"/>
                        </a:spcAft>
                        <a:buClr>
                          <a:schemeClr val="tx2"/>
                        </a:buClr>
                        <a:buFont typeface="Symbol" panose="05050102010706020507" pitchFamily="18" charset="2"/>
                        <a:buChar char=""/>
                      </a:pPr>
                      <a:r>
                        <a:rPr lang="en-GB" sz="1300" b="0" dirty="0">
                          <a:solidFill>
                            <a:schemeClr val="tx1"/>
                          </a:solidFill>
                          <a:effectLst/>
                        </a:rPr>
                        <a:t>History of grade 3 vaginal, anal, and vulva intraepithelial neoplasia; developed severe grade 3 groin abscess</a:t>
                      </a:r>
                      <a:endParaRPr lang="en-US" sz="1300" b="0" dirty="0">
                        <a:solidFill>
                          <a:schemeClr val="tx1"/>
                        </a:solidFill>
                        <a:effectLst/>
                      </a:endParaRPr>
                    </a:p>
                    <a:p>
                      <a:pPr marL="137160" marR="0" lvl="0" indent="-137160">
                        <a:lnSpc>
                          <a:spcPts val="1400"/>
                        </a:lnSpc>
                        <a:spcBef>
                          <a:spcPts val="300"/>
                        </a:spcBef>
                        <a:spcAft>
                          <a:spcPts val="0"/>
                        </a:spcAft>
                        <a:buClr>
                          <a:schemeClr val="tx2"/>
                        </a:buClr>
                        <a:buFont typeface="Symbol" panose="05050102010706020507" pitchFamily="18" charset="2"/>
                        <a:buChar char=""/>
                      </a:pPr>
                      <a:r>
                        <a:rPr lang="en-GB" sz="1300" b="0" dirty="0">
                          <a:solidFill>
                            <a:schemeClr val="tx1"/>
                          </a:solidFill>
                          <a:effectLst/>
                        </a:rPr>
                        <a:t>SAE not related to treatment and patient recovered</a:t>
                      </a:r>
                      <a:endParaRPr lang="en-US" sz="13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576" marR="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extLst>
                  <a:ext uri="{0D108BD9-81ED-4DB2-BD59-A6C34878D82A}">
                    <a16:rowId xmlns:a16="http://schemas.microsoft.com/office/drawing/2014/main" val="3954769063"/>
                  </a:ext>
                </a:extLst>
              </a:tr>
              <a:tr h="0">
                <a:tc>
                  <a:txBody>
                    <a:bodyPr/>
                    <a:lstStyle/>
                    <a:p>
                      <a:pPr marL="0" marR="0">
                        <a:lnSpc>
                          <a:spcPts val="1400"/>
                        </a:lnSpc>
                        <a:spcBef>
                          <a:spcPts val="300"/>
                        </a:spcBef>
                        <a:spcAft>
                          <a:spcPts val="0"/>
                        </a:spcAft>
                      </a:pPr>
                      <a:r>
                        <a:rPr lang="en-GB" sz="1300" b="0" dirty="0">
                          <a:solidFill>
                            <a:schemeClr val="tx1"/>
                          </a:solidFill>
                          <a:effectLst/>
                        </a:rPr>
                        <a:t>Right nasal (nares) vestibulitis</a:t>
                      </a:r>
                      <a:endParaRPr lang="en-US" sz="13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R="2150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37160" marR="0" lvl="0" indent="-137160">
                        <a:lnSpc>
                          <a:spcPts val="1400"/>
                        </a:lnSpc>
                        <a:spcBef>
                          <a:spcPts val="300"/>
                        </a:spcBef>
                        <a:spcAft>
                          <a:spcPts val="0"/>
                        </a:spcAft>
                        <a:buClr>
                          <a:schemeClr val="tx2"/>
                        </a:buClr>
                        <a:buFont typeface="Symbol" panose="05050102010706020507" pitchFamily="18" charset="2"/>
                        <a:buChar char=""/>
                      </a:pPr>
                      <a:r>
                        <a:rPr lang="en-GB" sz="1300" b="0" dirty="0">
                          <a:solidFill>
                            <a:schemeClr val="tx1"/>
                          </a:solidFill>
                          <a:effectLst/>
                        </a:rPr>
                        <a:t>Significant history of diabetes mellitus</a:t>
                      </a:r>
                    </a:p>
                    <a:p>
                      <a:pPr marL="137160" marR="0" lvl="0" indent="-137160">
                        <a:lnSpc>
                          <a:spcPts val="1400"/>
                        </a:lnSpc>
                        <a:spcBef>
                          <a:spcPts val="300"/>
                        </a:spcBef>
                        <a:spcAft>
                          <a:spcPts val="0"/>
                        </a:spcAft>
                        <a:buClr>
                          <a:schemeClr val="tx2"/>
                        </a:buClr>
                        <a:buFont typeface="Symbol" panose="05050102010706020507" pitchFamily="18" charset="2"/>
                        <a:buChar char=""/>
                      </a:pPr>
                      <a:r>
                        <a:rPr lang="en-GB" sz="1300" b="0" dirty="0">
                          <a:solidFill>
                            <a:schemeClr val="tx1"/>
                          </a:solidFill>
                          <a:effectLst/>
                        </a:rPr>
                        <a:t>Developed grade 2 nasal vestibulitis on CU; treated with amoxicillin + clavulanate potassium; CAB + RPV LA continued with no change</a:t>
                      </a:r>
                      <a:endParaRPr lang="en-US" sz="1300" b="0" dirty="0">
                        <a:solidFill>
                          <a:schemeClr val="tx1"/>
                        </a:solidFill>
                        <a:effectLst/>
                      </a:endParaRPr>
                    </a:p>
                    <a:p>
                      <a:pPr marL="137160" marR="0" lvl="0" indent="-137160">
                        <a:lnSpc>
                          <a:spcPts val="1400"/>
                        </a:lnSpc>
                        <a:spcBef>
                          <a:spcPts val="300"/>
                        </a:spcBef>
                        <a:spcAft>
                          <a:spcPts val="0"/>
                        </a:spcAft>
                        <a:buClr>
                          <a:schemeClr val="tx2"/>
                        </a:buClr>
                        <a:buFont typeface="Symbol" panose="05050102010706020507" pitchFamily="18" charset="2"/>
                        <a:buChar char=""/>
                      </a:pPr>
                      <a:r>
                        <a:rPr lang="en-GB" sz="1300" b="0" dirty="0">
                          <a:solidFill>
                            <a:schemeClr val="tx1"/>
                          </a:solidFill>
                          <a:effectLst/>
                        </a:rPr>
                        <a:t>SAE not related to treatment and patient recovered</a:t>
                      </a:r>
                      <a:endParaRPr lang="en-US" sz="13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576" marR="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58835085"/>
                  </a:ext>
                </a:extLst>
              </a:tr>
              <a:tr h="0">
                <a:tc gridSpan="2">
                  <a:txBody>
                    <a:bodyPr/>
                    <a:lstStyle/>
                    <a:p>
                      <a:pPr marL="0" marR="0" algn="l">
                        <a:lnSpc>
                          <a:spcPct val="100000"/>
                        </a:lnSpc>
                        <a:spcBef>
                          <a:spcPts val="0"/>
                        </a:spcBef>
                        <a:spcAft>
                          <a:spcPts val="0"/>
                        </a:spcAft>
                      </a:pPr>
                      <a:r>
                        <a:rPr lang="fr-FR" sz="1000" b="0" dirty="0">
                          <a:solidFill>
                            <a:schemeClr val="tx1"/>
                          </a:solidFill>
                          <a:effectLst/>
                        </a:rPr>
                        <a:t>IRIS, immune reconstitution inflammatory syndrome.</a:t>
                      </a:r>
                      <a:endParaRPr lang="en-US"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R="21504" marT="36576"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011460108"/>
                  </a:ext>
                </a:extLst>
              </a:tr>
            </a:tbl>
          </a:graphicData>
        </a:graphic>
      </p:graphicFrame>
      <p:sp>
        <p:nvSpPr>
          <p:cNvPr id="30" name="Text Placeholder 2063">
            <a:extLst>
              <a:ext uri="{FF2B5EF4-FFF2-40B4-BE49-F238E27FC236}">
                <a16:creationId xmlns:a16="http://schemas.microsoft.com/office/drawing/2014/main" id="{38326684-8682-4053-9165-38AE09E9D532}"/>
              </a:ext>
            </a:extLst>
          </p:cNvPr>
          <p:cNvSpPr txBox="1">
            <a:spLocks/>
          </p:cNvSpPr>
          <p:nvPr/>
        </p:nvSpPr>
        <p:spPr>
          <a:xfrm>
            <a:off x="21949935" y="5906755"/>
            <a:ext cx="6570661" cy="558304"/>
          </a:xfrm>
          <a:prstGeom prst="rect">
            <a:avLst/>
          </a:prstGeom>
        </p:spPr>
        <p:txBody>
          <a:bodyPr vert="horz" wrap="square" lIns="0" tIns="0" rIns="0" bIns="0" numCol="1" spcCol="274320" rtlCol="0">
            <a:noAutofit/>
          </a:bodyPr>
          <a:lstStyle>
            <a:lvl1pPr marL="0" indent="0" algn="l" defTabSz="1540052" rtl="0" eaLnBrk="1" latinLnBrk="0" hangingPunct="1">
              <a:lnSpc>
                <a:spcPct val="100000"/>
              </a:lnSpc>
              <a:spcBef>
                <a:spcPts val="1010"/>
              </a:spcBef>
              <a:buFont typeface="Arial" panose="020B0604020202020204" pitchFamily="34" charset="0"/>
              <a:buNone/>
              <a:defRPr kumimoji="0" lang="en-US" sz="1800" b="1" i="0" u="none" strike="noStrike" kern="1200" cap="none" spc="0" normalizeH="0" baseline="0">
                <a:ln>
                  <a:noFill/>
                </a:ln>
                <a:solidFill>
                  <a:schemeClr val="tx2"/>
                </a:solidFill>
                <a:effectLst/>
                <a:uLnTx/>
                <a:uFillTx/>
                <a:latin typeface="+mn-lt"/>
                <a:ea typeface="+mn-ea"/>
                <a:cs typeface="Arial" panose="020B0604020202020204" pitchFamily="34" charset="0"/>
              </a:defRPr>
            </a:lvl1pPr>
            <a:lvl2pPr marL="0" indent="0" algn="l" defTabSz="1540052" rtl="0" eaLnBrk="1" latinLnBrk="0" hangingPunct="1">
              <a:lnSpc>
                <a:spcPct val="100000"/>
              </a:lnSpc>
              <a:spcBef>
                <a:spcPts val="504"/>
              </a:spcBef>
              <a:buFont typeface="Arial" panose="020B0604020202020204" pitchFamily="34" charset="0"/>
              <a:buNone/>
              <a:defRPr kumimoji="0" lang="en-US" sz="1200" b="0" i="0" u="none" strike="noStrike" kern="1200" cap="none" spc="0" normalizeH="0" baseline="0">
                <a:ln>
                  <a:noFill/>
                </a:ln>
                <a:solidFill>
                  <a:schemeClr val="tx1"/>
                </a:solidFill>
                <a:effectLst/>
                <a:uLnTx/>
                <a:uFillTx/>
                <a:latin typeface="+mn-lt"/>
                <a:ea typeface="+mn-ea"/>
                <a:cs typeface="Arial" panose="020B0604020202020204" pitchFamily="34" charset="0"/>
              </a:defRPr>
            </a:lvl2pPr>
            <a:lvl3pPr marL="0" indent="0" algn="l" defTabSz="1540052" rtl="0" eaLnBrk="1" latinLnBrk="0" hangingPunct="1">
              <a:lnSpc>
                <a:spcPct val="100000"/>
              </a:lnSpc>
              <a:spcBef>
                <a:spcPts val="1010"/>
              </a:spcBef>
              <a:buClr>
                <a:schemeClr val="accent1"/>
              </a:buClr>
              <a:buSzPct val="120000"/>
              <a:buFont typeface="Arial" panose="020B0604020202020204" pitchFamily="34" charset="0"/>
              <a:buNone/>
              <a:defRPr kumimoji="0" lang="en-US" sz="1200" b="1" i="0" u="none" strike="noStrike" kern="1200" cap="none" spc="0" normalizeH="0" baseline="0">
                <a:ln>
                  <a:noFill/>
                </a:ln>
                <a:solidFill>
                  <a:schemeClr val="tx2"/>
                </a:solidFill>
                <a:effectLst/>
                <a:uLnTx/>
                <a:uFillTx/>
                <a:latin typeface="+mn-lt"/>
                <a:ea typeface="+mn-ea"/>
                <a:cs typeface="Arial" panose="020B0604020202020204" pitchFamily="34" charset="0"/>
              </a:defRPr>
            </a:lvl3pPr>
            <a:lvl4pPr marL="182880" indent="-182880" algn="l" defTabSz="1540052" rtl="0" eaLnBrk="1" latinLnBrk="0" hangingPunct="1">
              <a:lnSpc>
                <a:spcPct val="100000"/>
              </a:lnSpc>
              <a:spcBef>
                <a:spcPts val="200"/>
              </a:spcBef>
              <a:buClr>
                <a:srgbClr val="E30042"/>
              </a:buClr>
              <a:buSzPct val="120000"/>
              <a:buFont typeface="Arial" panose="020B0604020202020204" pitchFamily="34" charset="0"/>
              <a:buChar char="•"/>
              <a:defRPr kumimoji="0" lang="en-US" sz="1200" b="0" i="0" u="none" strike="noStrike" kern="1200" cap="none" spc="0" normalizeH="0" baseline="0">
                <a:ln>
                  <a:noFill/>
                </a:ln>
                <a:solidFill>
                  <a:schemeClr val="tx1"/>
                </a:solidFill>
                <a:effectLst/>
                <a:uLnTx/>
                <a:uFillTx/>
                <a:latin typeface="+mn-lt"/>
                <a:ea typeface="+mn-ea"/>
                <a:cs typeface="Arial" panose="020B0604020202020204" pitchFamily="34" charset="0"/>
              </a:defRPr>
            </a:lvl4pPr>
            <a:lvl5pPr marL="365760" marR="0" indent="-182880" algn="l" defTabSz="1540052" rtl="0" eaLnBrk="1" fontAlgn="auto" latinLnBrk="0" hangingPunct="1">
              <a:lnSpc>
                <a:spcPct val="100000"/>
              </a:lnSpc>
              <a:spcBef>
                <a:spcPts val="200"/>
              </a:spcBef>
              <a:spcAft>
                <a:spcPts val="0"/>
              </a:spcAft>
              <a:buClr>
                <a:srgbClr val="E30042"/>
              </a:buClr>
              <a:buSzPct val="110000"/>
              <a:buFont typeface="Arial" panose="020B0604020202020204" pitchFamily="34" charset="0"/>
              <a:buChar char="•"/>
              <a:tabLst/>
              <a:defRPr kumimoji="0" lang="en-US" sz="1100" b="0" i="0" u="none" strike="noStrike" kern="1200" cap="none" spc="0" normalizeH="0" baseline="0">
                <a:ln>
                  <a:noFill/>
                </a:ln>
                <a:solidFill>
                  <a:schemeClr val="tx1"/>
                </a:solidFill>
                <a:effectLst/>
                <a:uLnTx/>
                <a:uFillTx/>
                <a:latin typeface="+mn-lt"/>
                <a:ea typeface="+mn-ea"/>
                <a:cs typeface="Arial" panose="020B0604020202020204" pitchFamily="34" charset="0"/>
              </a:defRPr>
            </a:lvl5pPr>
            <a:lvl6pPr marL="548640" indent="-182880" algn="l" defTabSz="1540052" rtl="0" eaLnBrk="1" latinLnBrk="0" hangingPunct="1">
              <a:lnSpc>
                <a:spcPct val="100000"/>
              </a:lnSpc>
              <a:spcBef>
                <a:spcPts val="200"/>
              </a:spcBef>
              <a:buClr>
                <a:schemeClr val="tx2"/>
              </a:buClr>
              <a:buFont typeface="Arial" panose="020B0604020202020204" pitchFamily="34" charset="0"/>
              <a:buChar char="•"/>
              <a:defRPr kumimoji="0" lang="en-US" sz="9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6pPr>
            <a:lvl7pPr marL="581370" indent="-288760" algn="l" defTabSz="1540052" rtl="0" eaLnBrk="1" latinLnBrk="0" hangingPunct="1">
              <a:spcBef>
                <a:spcPts val="1010"/>
              </a:spcBef>
              <a:buClr>
                <a:schemeClr val="accent1"/>
              </a:buClr>
              <a:buFont typeface="Arial" panose="020B0604020202020204" pitchFamily="34" charset="0"/>
              <a:buChar char="•"/>
              <a:defRPr sz="1348" b="0" kern="1200">
                <a:solidFill>
                  <a:schemeClr val="accent2"/>
                </a:solidFill>
                <a:latin typeface="Arial" panose="020B0604020202020204" pitchFamily="34" charset="0"/>
                <a:ea typeface="+mn-ea"/>
                <a:cs typeface="Arial" panose="020B0604020202020204" pitchFamily="34" charset="0"/>
              </a:defRPr>
            </a:lvl7pPr>
            <a:lvl8pPr marL="5775194"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8pPr>
            <a:lvl9pPr marL="6545220"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9pPr>
          </a:lstStyle>
          <a:p>
            <a:pPr lvl="2" fontAlgn="auto">
              <a:spcAft>
                <a:spcPts val="0"/>
              </a:spcAft>
            </a:pPr>
            <a:r>
              <a:rPr lang="en-US" sz="1500" dirty="0"/>
              <a:t>Table 3. Summary of SAEs</a:t>
            </a:r>
            <a:endParaRPr lang="en-GB" sz="1500" dirty="0"/>
          </a:p>
        </p:txBody>
      </p:sp>
      <p:sp>
        <p:nvSpPr>
          <p:cNvPr id="31" name="Text Placeholder 2060">
            <a:extLst>
              <a:ext uri="{FF2B5EF4-FFF2-40B4-BE49-F238E27FC236}">
                <a16:creationId xmlns:a16="http://schemas.microsoft.com/office/drawing/2014/main" id="{3495C6A1-C33C-442E-B805-D70240FB6C02}"/>
              </a:ext>
            </a:extLst>
          </p:cNvPr>
          <p:cNvSpPr txBox="1">
            <a:spLocks/>
          </p:cNvSpPr>
          <p:nvPr/>
        </p:nvSpPr>
        <p:spPr>
          <a:xfrm>
            <a:off x="13191488" y="3805841"/>
            <a:ext cx="6582864" cy="418897"/>
          </a:xfrm>
          <a:prstGeom prst="rect">
            <a:avLst/>
          </a:prstGeom>
        </p:spPr>
        <p:txBody>
          <a:bodyPr vert="horz" wrap="square" lIns="0" tIns="0" rIns="0" bIns="0" numCol="1" spcCol="274320" rtlCol="0">
            <a:noAutofit/>
          </a:bodyPr>
          <a:lstStyle>
            <a:lvl1pPr marL="0" indent="0" algn="l" defTabSz="1540052" rtl="0" eaLnBrk="1" latinLnBrk="0" hangingPunct="1">
              <a:lnSpc>
                <a:spcPct val="100000"/>
              </a:lnSpc>
              <a:spcBef>
                <a:spcPts val="1010"/>
              </a:spcBef>
              <a:buFont typeface="Arial" panose="020B0604020202020204" pitchFamily="34" charset="0"/>
              <a:buNone/>
              <a:defRPr kumimoji="0" lang="en-US" sz="1800" b="1" i="0" u="none" strike="noStrike" kern="1200" cap="none" spc="0" normalizeH="0" baseline="0">
                <a:ln>
                  <a:noFill/>
                </a:ln>
                <a:solidFill>
                  <a:schemeClr val="tx2"/>
                </a:solidFill>
                <a:effectLst/>
                <a:uLnTx/>
                <a:uFillTx/>
                <a:latin typeface="+mn-lt"/>
                <a:ea typeface="+mn-ea"/>
                <a:cs typeface="Arial" panose="020B0604020202020204" pitchFamily="34" charset="0"/>
              </a:defRPr>
            </a:lvl1pPr>
            <a:lvl2pPr marL="0" indent="0" algn="l" defTabSz="1540052" rtl="0" eaLnBrk="1" latinLnBrk="0" hangingPunct="1">
              <a:lnSpc>
                <a:spcPct val="100000"/>
              </a:lnSpc>
              <a:spcBef>
                <a:spcPts val="504"/>
              </a:spcBef>
              <a:buFont typeface="Arial" panose="020B0604020202020204" pitchFamily="34" charset="0"/>
              <a:buNone/>
              <a:defRPr kumimoji="0" lang="en-US" sz="1200" b="0" i="0" u="none" strike="noStrike" kern="1200" cap="none" spc="0" normalizeH="0" baseline="0">
                <a:ln>
                  <a:noFill/>
                </a:ln>
                <a:solidFill>
                  <a:schemeClr val="tx1"/>
                </a:solidFill>
                <a:effectLst/>
                <a:uLnTx/>
                <a:uFillTx/>
                <a:latin typeface="+mn-lt"/>
                <a:ea typeface="+mn-ea"/>
                <a:cs typeface="Arial" panose="020B0604020202020204" pitchFamily="34" charset="0"/>
              </a:defRPr>
            </a:lvl2pPr>
            <a:lvl3pPr marL="0" indent="0" algn="l" defTabSz="1540052" rtl="0" eaLnBrk="1" latinLnBrk="0" hangingPunct="1">
              <a:lnSpc>
                <a:spcPct val="100000"/>
              </a:lnSpc>
              <a:spcBef>
                <a:spcPts val="1010"/>
              </a:spcBef>
              <a:buClr>
                <a:schemeClr val="accent1"/>
              </a:buClr>
              <a:buSzPct val="120000"/>
              <a:buFont typeface="Arial" panose="020B0604020202020204" pitchFamily="34" charset="0"/>
              <a:buNone/>
              <a:defRPr kumimoji="0" lang="en-US" sz="1200" b="1" i="0" u="none" strike="noStrike" kern="1200" cap="none" spc="0" normalizeH="0" baseline="0">
                <a:ln>
                  <a:noFill/>
                </a:ln>
                <a:solidFill>
                  <a:schemeClr val="tx2"/>
                </a:solidFill>
                <a:effectLst/>
                <a:uLnTx/>
                <a:uFillTx/>
                <a:latin typeface="+mn-lt"/>
                <a:ea typeface="+mn-ea"/>
                <a:cs typeface="Arial" panose="020B0604020202020204" pitchFamily="34" charset="0"/>
              </a:defRPr>
            </a:lvl3pPr>
            <a:lvl4pPr marL="182880" indent="-182880" algn="l" defTabSz="1540052" rtl="0" eaLnBrk="1" latinLnBrk="0" hangingPunct="1">
              <a:lnSpc>
                <a:spcPct val="100000"/>
              </a:lnSpc>
              <a:spcBef>
                <a:spcPts val="200"/>
              </a:spcBef>
              <a:buClr>
                <a:srgbClr val="E30042"/>
              </a:buClr>
              <a:buSzPct val="120000"/>
              <a:buFont typeface="Arial" panose="020B0604020202020204" pitchFamily="34" charset="0"/>
              <a:buChar char="•"/>
              <a:defRPr kumimoji="0" lang="en-US" sz="1200" b="0" i="0" u="none" strike="noStrike" kern="1200" cap="none" spc="0" normalizeH="0" baseline="0">
                <a:ln>
                  <a:noFill/>
                </a:ln>
                <a:solidFill>
                  <a:schemeClr val="tx1"/>
                </a:solidFill>
                <a:effectLst/>
                <a:uLnTx/>
                <a:uFillTx/>
                <a:latin typeface="+mn-lt"/>
                <a:ea typeface="+mn-ea"/>
                <a:cs typeface="Arial" panose="020B0604020202020204" pitchFamily="34" charset="0"/>
              </a:defRPr>
            </a:lvl4pPr>
            <a:lvl5pPr marL="365760" marR="0" indent="-182880" algn="l" defTabSz="1540052" rtl="0" eaLnBrk="1" fontAlgn="auto" latinLnBrk="0" hangingPunct="1">
              <a:lnSpc>
                <a:spcPct val="100000"/>
              </a:lnSpc>
              <a:spcBef>
                <a:spcPts val="200"/>
              </a:spcBef>
              <a:spcAft>
                <a:spcPts val="0"/>
              </a:spcAft>
              <a:buClr>
                <a:srgbClr val="E30042"/>
              </a:buClr>
              <a:buSzPct val="110000"/>
              <a:buFont typeface="Arial" panose="020B0604020202020204" pitchFamily="34" charset="0"/>
              <a:buChar char="•"/>
              <a:tabLst/>
              <a:defRPr kumimoji="0" lang="en-US" sz="1100" b="0" i="0" u="none" strike="noStrike" kern="1200" cap="none" spc="0" normalizeH="0" baseline="0">
                <a:ln>
                  <a:noFill/>
                </a:ln>
                <a:solidFill>
                  <a:schemeClr val="tx1"/>
                </a:solidFill>
                <a:effectLst/>
                <a:uLnTx/>
                <a:uFillTx/>
                <a:latin typeface="+mn-lt"/>
                <a:ea typeface="+mn-ea"/>
                <a:cs typeface="Arial" panose="020B0604020202020204" pitchFamily="34" charset="0"/>
              </a:defRPr>
            </a:lvl5pPr>
            <a:lvl6pPr marL="548640" indent="-182880" algn="l" defTabSz="1540052" rtl="0" eaLnBrk="1" latinLnBrk="0" hangingPunct="1">
              <a:lnSpc>
                <a:spcPct val="100000"/>
              </a:lnSpc>
              <a:spcBef>
                <a:spcPts val="200"/>
              </a:spcBef>
              <a:buClr>
                <a:schemeClr val="tx2"/>
              </a:buClr>
              <a:buFont typeface="Arial" panose="020B0604020202020204" pitchFamily="34" charset="0"/>
              <a:buChar char="•"/>
              <a:defRPr kumimoji="0" lang="en-US" sz="900" b="0" i="0" u="none" strike="noStrike" kern="1200" cap="none" spc="0" normalizeH="0" baseline="0">
                <a:ln>
                  <a:noFill/>
                </a:ln>
                <a:solidFill>
                  <a:schemeClr val="tx1"/>
                </a:solidFill>
                <a:effectLst/>
                <a:uLnTx/>
                <a:uFillTx/>
                <a:latin typeface="Arial"/>
                <a:ea typeface="+mn-ea"/>
                <a:cs typeface="Arial" panose="020B0604020202020204" pitchFamily="34" charset="0"/>
              </a:defRPr>
            </a:lvl6pPr>
            <a:lvl7pPr marL="581370" indent="-288760" algn="l" defTabSz="1540052" rtl="0" eaLnBrk="1" latinLnBrk="0" hangingPunct="1">
              <a:spcBef>
                <a:spcPts val="1010"/>
              </a:spcBef>
              <a:buClr>
                <a:schemeClr val="accent1"/>
              </a:buClr>
              <a:buFont typeface="Arial" panose="020B0604020202020204" pitchFamily="34" charset="0"/>
              <a:buChar char="•"/>
              <a:defRPr sz="1348" b="0" kern="1200">
                <a:solidFill>
                  <a:schemeClr val="accent2"/>
                </a:solidFill>
                <a:latin typeface="Arial" panose="020B0604020202020204" pitchFamily="34" charset="0"/>
                <a:ea typeface="+mn-ea"/>
                <a:cs typeface="Arial" panose="020B0604020202020204" pitchFamily="34" charset="0"/>
              </a:defRPr>
            </a:lvl7pPr>
            <a:lvl8pPr marL="5775194"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8pPr>
            <a:lvl9pPr marL="6545220"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9pPr>
          </a:lstStyle>
          <a:p>
            <a:pPr lvl="2" fontAlgn="auto">
              <a:spcAft>
                <a:spcPts val="0"/>
              </a:spcAft>
            </a:pPr>
            <a:r>
              <a:rPr lang="en-GB" sz="1500" dirty="0"/>
              <a:t>Table 2. Incomplete Virologic Responses Leading to Withdrawal  </a:t>
            </a:r>
          </a:p>
        </p:txBody>
      </p:sp>
      <p:graphicFrame>
        <p:nvGraphicFramePr>
          <p:cNvPr id="32" name="Table 31">
            <a:extLst>
              <a:ext uri="{FF2B5EF4-FFF2-40B4-BE49-F238E27FC236}">
                <a16:creationId xmlns:a16="http://schemas.microsoft.com/office/drawing/2014/main" id="{C1B4C48F-3379-4AE9-998E-A0752D5CFFF9}"/>
              </a:ext>
            </a:extLst>
          </p:cNvPr>
          <p:cNvGraphicFramePr>
            <a:graphicFrameLocks noGrp="1"/>
          </p:cNvGraphicFramePr>
          <p:nvPr>
            <p:extLst>
              <p:ext uri="{D42A27DB-BD31-4B8C-83A1-F6EECF244321}">
                <p14:modId xmlns:p14="http://schemas.microsoft.com/office/powerpoint/2010/main" val="2426754736"/>
              </p:ext>
            </p:extLst>
          </p:nvPr>
        </p:nvGraphicFramePr>
        <p:xfrm>
          <a:off x="13182580" y="4149101"/>
          <a:ext cx="8280422" cy="8476488"/>
        </p:xfrm>
        <a:graphic>
          <a:graphicData uri="http://schemas.openxmlformats.org/drawingml/2006/table">
            <a:tbl>
              <a:tblPr firstRow="1" firstCol="1" bandRow="1">
                <a:tableStyleId>{5C22544A-7EE6-4342-B048-85BDC9FD1C3A}</a:tableStyleId>
              </a:tblPr>
              <a:tblGrid>
                <a:gridCol w="928275">
                  <a:extLst>
                    <a:ext uri="{9D8B030D-6E8A-4147-A177-3AD203B41FA5}">
                      <a16:colId xmlns:a16="http://schemas.microsoft.com/office/drawing/2014/main" val="2569914035"/>
                    </a:ext>
                  </a:extLst>
                </a:gridCol>
                <a:gridCol w="1565699">
                  <a:extLst>
                    <a:ext uri="{9D8B030D-6E8A-4147-A177-3AD203B41FA5}">
                      <a16:colId xmlns:a16="http://schemas.microsoft.com/office/drawing/2014/main" val="2038425538"/>
                    </a:ext>
                  </a:extLst>
                </a:gridCol>
                <a:gridCol w="1446612">
                  <a:extLst>
                    <a:ext uri="{9D8B030D-6E8A-4147-A177-3AD203B41FA5}">
                      <a16:colId xmlns:a16="http://schemas.microsoft.com/office/drawing/2014/main" val="2053763316"/>
                    </a:ext>
                  </a:extLst>
                </a:gridCol>
                <a:gridCol w="1446612">
                  <a:extLst>
                    <a:ext uri="{9D8B030D-6E8A-4147-A177-3AD203B41FA5}">
                      <a16:colId xmlns:a16="http://schemas.microsoft.com/office/drawing/2014/main" val="1595876519"/>
                    </a:ext>
                  </a:extLst>
                </a:gridCol>
                <a:gridCol w="1446612">
                  <a:extLst>
                    <a:ext uri="{9D8B030D-6E8A-4147-A177-3AD203B41FA5}">
                      <a16:colId xmlns:a16="http://schemas.microsoft.com/office/drawing/2014/main" val="2578680034"/>
                    </a:ext>
                  </a:extLst>
                </a:gridCol>
                <a:gridCol w="1446612">
                  <a:extLst>
                    <a:ext uri="{9D8B030D-6E8A-4147-A177-3AD203B41FA5}">
                      <a16:colId xmlns:a16="http://schemas.microsoft.com/office/drawing/2014/main" val="1444178190"/>
                    </a:ext>
                  </a:extLst>
                </a:gridCol>
              </a:tblGrid>
              <a:tr h="0">
                <a:tc>
                  <a:txBody>
                    <a:bodyPr/>
                    <a:lstStyle/>
                    <a:p>
                      <a:pPr marL="0" marR="0" algn="l">
                        <a:lnSpc>
                          <a:spcPts val="1500"/>
                        </a:lnSpc>
                        <a:spcBef>
                          <a:spcPts val="300"/>
                        </a:spcBef>
                        <a:spcAft>
                          <a:spcPts val="0"/>
                        </a:spcAft>
                      </a:pPr>
                      <a:r>
                        <a:rPr lang="en-GB" sz="1300" b="1" dirty="0">
                          <a:solidFill>
                            <a:schemeClr val="tx1"/>
                          </a:solidFill>
                          <a:effectLst/>
                          <a:latin typeface="+mn-lt"/>
                        </a:rPr>
                        <a:t>Patient description and reason for CU</a:t>
                      </a:r>
                      <a:endParaRPr lang="en-US" sz="1300" b="1" dirty="0">
                        <a:solidFill>
                          <a:schemeClr val="tx1"/>
                        </a:solidFill>
                        <a:effectLst/>
                        <a:latin typeface="+mn-lt"/>
                        <a:ea typeface="Calibri" panose="020F0502020204030204" pitchFamily="34" charset="0"/>
                        <a:cs typeface="Times New Roman" panose="02020603050405020304" pitchFamily="18" charset="0"/>
                      </a:endParaRPr>
                    </a:p>
                  </a:txBody>
                  <a:tcPr marL="9144" marR="0"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137160" marR="0" lvl="0" indent="-137160" algn="l">
                        <a:lnSpc>
                          <a:spcPts val="1500"/>
                        </a:lnSpc>
                        <a:spcBef>
                          <a:spcPts val="300"/>
                        </a:spcBef>
                        <a:spcAft>
                          <a:spcPts val="0"/>
                        </a:spcAft>
                        <a:buClr>
                          <a:schemeClr val="tx2"/>
                        </a:buClr>
                        <a:buFont typeface="Symbol" panose="05050102010706020507" pitchFamily="18" charset="2"/>
                        <a:buChar char=""/>
                      </a:pPr>
                      <a:r>
                        <a:rPr lang="en-US" sz="1300" b="0" dirty="0">
                          <a:solidFill>
                            <a:schemeClr val="tx1"/>
                          </a:solidFill>
                          <a:effectLst/>
                          <a:latin typeface="+mn-lt"/>
                        </a:rPr>
                        <a:t>Patient no. 9</a:t>
                      </a:r>
                    </a:p>
                    <a:p>
                      <a:pPr marL="137160" marR="0" lvl="0" indent="-137160" algn="l">
                        <a:lnSpc>
                          <a:spcPts val="1500"/>
                        </a:lnSpc>
                        <a:spcBef>
                          <a:spcPts val="300"/>
                        </a:spcBef>
                        <a:spcAft>
                          <a:spcPts val="0"/>
                        </a:spcAft>
                        <a:buClr>
                          <a:schemeClr val="tx2"/>
                        </a:buClr>
                        <a:buFont typeface="Symbol" panose="05050102010706020507" pitchFamily="18" charset="2"/>
                        <a:buChar char=""/>
                      </a:pPr>
                      <a:r>
                        <a:rPr lang="en-US" sz="1300" b="0" dirty="0">
                          <a:solidFill>
                            <a:schemeClr val="tx1"/>
                          </a:solidFill>
                          <a:effectLst/>
                          <a:latin typeface="+mn-lt"/>
                        </a:rPr>
                        <a:t>62 y, female</a:t>
                      </a:r>
                    </a:p>
                    <a:p>
                      <a:pPr marL="137160" marR="0" lvl="0" indent="-137160" algn="l">
                        <a:lnSpc>
                          <a:spcPts val="1500"/>
                        </a:lnSpc>
                        <a:spcBef>
                          <a:spcPts val="300"/>
                        </a:spcBef>
                        <a:spcAft>
                          <a:spcPts val="0"/>
                        </a:spcAft>
                        <a:buClr>
                          <a:schemeClr val="tx2"/>
                        </a:buClr>
                        <a:buFont typeface="Symbol" panose="05050102010706020507" pitchFamily="18" charset="2"/>
                        <a:buChar char=""/>
                      </a:pPr>
                      <a:r>
                        <a:rPr lang="en-US" sz="1300" b="0" dirty="0">
                          <a:solidFill>
                            <a:schemeClr val="tx1"/>
                          </a:solidFill>
                          <a:effectLst/>
                          <a:latin typeface="+mn-lt"/>
                        </a:rPr>
                        <a:t>Extensive small bowel resection</a:t>
                      </a:r>
                      <a:endParaRPr lang="en-US" sz="1300" b="0" dirty="0">
                        <a:solidFill>
                          <a:schemeClr val="tx1"/>
                        </a:solidFill>
                        <a:effectLst/>
                        <a:latin typeface="+mn-lt"/>
                        <a:ea typeface="Calibri" panose="020F0502020204030204" pitchFamily="34" charset="0"/>
                        <a:cs typeface="Times New Roman" panose="02020603050405020304" pitchFamily="18" charset="0"/>
                      </a:endParaRPr>
                    </a:p>
                  </a:txBody>
                  <a:tcPr marL="64008"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137160" marR="0" lvl="0" indent="-137160" algn="l">
                        <a:lnSpc>
                          <a:spcPts val="1500"/>
                        </a:lnSpc>
                        <a:spcBef>
                          <a:spcPts val="300"/>
                        </a:spcBef>
                        <a:spcAft>
                          <a:spcPts val="0"/>
                        </a:spcAft>
                        <a:buClr>
                          <a:schemeClr val="tx2"/>
                        </a:buClr>
                        <a:buFont typeface="Symbol" panose="05050102010706020507" pitchFamily="18" charset="2"/>
                        <a:buChar char=""/>
                      </a:pPr>
                      <a:r>
                        <a:rPr lang="en-US" sz="1300" b="0" dirty="0">
                          <a:solidFill>
                            <a:schemeClr val="tx1"/>
                          </a:solidFill>
                          <a:effectLst/>
                          <a:latin typeface="+mn-lt"/>
                        </a:rPr>
                        <a:t>Patient no. 18</a:t>
                      </a:r>
                    </a:p>
                    <a:p>
                      <a:pPr marL="137160" marR="0" lvl="0" indent="-137160" algn="l">
                        <a:lnSpc>
                          <a:spcPts val="1500"/>
                        </a:lnSpc>
                        <a:spcBef>
                          <a:spcPts val="300"/>
                        </a:spcBef>
                        <a:spcAft>
                          <a:spcPts val="0"/>
                        </a:spcAft>
                        <a:buClr>
                          <a:schemeClr val="tx2"/>
                        </a:buClr>
                        <a:buFont typeface="Symbol" panose="05050102010706020507" pitchFamily="18" charset="2"/>
                        <a:buChar char=""/>
                      </a:pPr>
                      <a:r>
                        <a:rPr lang="en-US" sz="1300" b="0" dirty="0">
                          <a:solidFill>
                            <a:schemeClr val="tx1"/>
                          </a:solidFill>
                          <a:effectLst/>
                          <a:latin typeface="+mn-lt"/>
                        </a:rPr>
                        <a:t>34 y, female</a:t>
                      </a:r>
                    </a:p>
                    <a:p>
                      <a:pPr marL="137160" marR="0" lvl="0" indent="-137160" algn="l">
                        <a:lnSpc>
                          <a:spcPts val="1500"/>
                        </a:lnSpc>
                        <a:spcBef>
                          <a:spcPts val="300"/>
                        </a:spcBef>
                        <a:spcAft>
                          <a:spcPts val="0"/>
                        </a:spcAft>
                        <a:buClr>
                          <a:schemeClr val="tx2"/>
                        </a:buClr>
                        <a:buFont typeface="Symbol" panose="05050102010706020507" pitchFamily="18" charset="2"/>
                        <a:buChar char=""/>
                      </a:pPr>
                      <a:r>
                        <a:rPr lang="en-US" sz="1300" b="0" dirty="0">
                          <a:solidFill>
                            <a:schemeClr val="tx1"/>
                          </a:solidFill>
                          <a:effectLst/>
                          <a:latin typeface="+mn-lt"/>
                        </a:rPr>
                        <a:t>History of </a:t>
                      </a:r>
                      <a:br>
                        <a:rPr lang="en-US" sz="1300" b="0" dirty="0">
                          <a:solidFill>
                            <a:schemeClr val="tx1"/>
                          </a:solidFill>
                          <a:effectLst/>
                          <a:latin typeface="+mn-lt"/>
                        </a:rPr>
                      </a:br>
                      <a:r>
                        <a:rPr lang="en-US" sz="1300" b="0" dirty="0">
                          <a:solidFill>
                            <a:schemeClr val="tx1"/>
                          </a:solidFill>
                          <a:effectLst/>
                          <a:latin typeface="+mn-lt"/>
                        </a:rPr>
                        <a:t>non-adherence </a:t>
                      </a:r>
                      <a:br>
                        <a:rPr lang="en-US" sz="1300" b="0" dirty="0">
                          <a:solidFill>
                            <a:schemeClr val="tx1"/>
                          </a:solidFill>
                          <a:effectLst/>
                          <a:latin typeface="+mn-lt"/>
                        </a:rPr>
                      </a:br>
                      <a:r>
                        <a:rPr lang="en-US" sz="1300" b="0" dirty="0">
                          <a:solidFill>
                            <a:schemeClr val="tx1"/>
                          </a:solidFill>
                          <a:effectLst/>
                          <a:latin typeface="+mn-lt"/>
                        </a:rPr>
                        <a:t>due to trauma</a:t>
                      </a:r>
                      <a:endParaRPr lang="en-US" sz="1300" b="0" dirty="0">
                        <a:solidFill>
                          <a:schemeClr val="tx1"/>
                        </a:solidFill>
                        <a:effectLst/>
                        <a:latin typeface="+mn-lt"/>
                        <a:ea typeface="Calibri" panose="020F0502020204030204" pitchFamily="34" charset="0"/>
                        <a:cs typeface="Times New Roman" panose="02020603050405020304" pitchFamily="18" charset="0"/>
                      </a:endParaRPr>
                    </a:p>
                  </a:txBody>
                  <a:tcPr marL="27432"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137160" marR="0" lvl="0" indent="-137160" algn="l">
                        <a:lnSpc>
                          <a:spcPts val="1500"/>
                        </a:lnSpc>
                        <a:spcBef>
                          <a:spcPts val="300"/>
                        </a:spcBef>
                        <a:spcAft>
                          <a:spcPts val="0"/>
                        </a:spcAft>
                        <a:buClr>
                          <a:schemeClr val="tx2"/>
                        </a:buClr>
                        <a:buFont typeface="Symbol" panose="05050102010706020507" pitchFamily="18" charset="2"/>
                        <a:buChar char=""/>
                      </a:pPr>
                      <a:r>
                        <a:rPr lang="en-US" sz="1300" b="0" dirty="0">
                          <a:solidFill>
                            <a:schemeClr val="tx1"/>
                          </a:solidFill>
                          <a:effectLst/>
                          <a:latin typeface="+mn-lt"/>
                          <a:ea typeface="Calibri" panose="020F0502020204030204" pitchFamily="34" charset="0"/>
                          <a:cs typeface="Times New Roman" panose="02020603050405020304" pitchFamily="18" charset="0"/>
                        </a:rPr>
                        <a:t>Patient no. 22</a:t>
                      </a:r>
                    </a:p>
                    <a:p>
                      <a:pPr marL="137160" marR="0" lvl="0" indent="-137160" algn="l">
                        <a:lnSpc>
                          <a:spcPts val="1500"/>
                        </a:lnSpc>
                        <a:spcBef>
                          <a:spcPts val="300"/>
                        </a:spcBef>
                        <a:spcAft>
                          <a:spcPts val="0"/>
                        </a:spcAft>
                        <a:buClr>
                          <a:schemeClr val="tx2"/>
                        </a:buClr>
                        <a:buFont typeface="Symbol" panose="05050102010706020507" pitchFamily="18" charset="2"/>
                        <a:buChar char=""/>
                      </a:pPr>
                      <a:r>
                        <a:rPr lang="en-US" sz="1300" b="0" dirty="0">
                          <a:solidFill>
                            <a:schemeClr val="tx1"/>
                          </a:solidFill>
                          <a:effectLst/>
                          <a:latin typeface="+mn-lt"/>
                          <a:ea typeface="Calibri" panose="020F0502020204030204" pitchFamily="34" charset="0"/>
                          <a:cs typeface="Times New Roman" panose="02020603050405020304" pitchFamily="18" charset="0"/>
                        </a:rPr>
                        <a:t>48 y, obese female</a:t>
                      </a:r>
                    </a:p>
                    <a:p>
                      <a:pPr marL="137160" marR="0" lvl="0" indent="-137160" algn="l">
                        <a:lnSpc>
                          <a:spcPts val="1500"/>
                        </a:lnSpc>
                        <a:spcBef>
                          <a:spcPts val="300"/>
                        </a:spcBef>
                        <a:spcAft>
                          <a:spcPts val="0"/>
                        </a:spcAft>
                        <a:buClr>
                          <a:schemeClr val="tx2"/>
                        </a:buClr>
                        <a:buFont typeface="Symbol" panose="05050102010706020507" pitchFamily="18" charset="2"/>
                        <a:buChar char=""/>
                      </a:pPr>
                      <a:r>
                        <a:rPr lang="en-US" sz="1300" b="0" dirty="0">
                          <a:solidFill>
                            <a:schemeClr val="tx1"/>
                          </a:solidFill>
                          <a:effectLst/>
                          <a:latin typeface="+mn-lt"/>
                          <a:ea typeface="Calibri" panose="020F0502020204030204" pitchFamily="34" charset="0"/>
                          <a:cs typeface="Times New Roman" panose="02020603050405020304" pitchFamily="18" charset="0"/>
                        </a:rPr>
                        <a:t>Non-adherence (cognitive impairment)</a:t>
                      </a:r>
                    </a:p>
                  </a:txBody>
                  <a:tcPr marL="27432"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137160" marR="0" lvl="0" indent="-137160" algn="l">
                        <a:lnSpc>
                          <a:spcPts val="1500"/>
                        </a:lnSpc>
                        <a:spcBef>
                          <a:spcPts val="300"/>
                        </a:spcBef>
                        <a:spcAft>
                          <a:spcPts val="0"/>
                        </a:spcAft>
                        <a:buClr>
                          <a:schemeClr val="tx2"/>
                        </a:buClr>
                        <a:buFont typeface="Symbol" panose="05050102010706020507" pitchFamily="18" charset="2"/>
                        <a:buChar char=""/>
                      </a:pPr>
                      <a:r>
                        <a:rPr lang="en-GB" sz="1300" b="0" dirty="0">
                          <a:solidFill>
                            <a:schemeClr val="tx1"/>
                          </a:solidFill>
                          <a:effectLst/>
                          <a:latin typeface="+mn-lt"/>
                        </a:rPr>
                        <a:t>Patient no. 34</a:t>
                      </a:r>
                    </a:p>
                    <a:p>
                      <a:pPr marL="137160" marR="0" lvl="0" indent="-137160" algn="l">
                        <a:lnSpc>
                          <a:spcPts val="1500"/>
                        </a:lnSpc>
                        <a:spcBef>
                          <a:spcPts val="300"/>
                        </a:spcBef>
                        <a:spcAft>
                          <a:spcPts val="0"/>
                        </a:spcAft>
                        <a:buClr>
                          <a:schemeClr val="tx2"/>
                        </a:buClr>
                        <a:buFont typeface="Symbol" panose="05050102010706020507" pitchFamily="18" charset="2"/>
                        <a:buChar char=""/>
                      </a:pPr>
                      <a:r>
                        <a:rPr lang="en-GB" sz="1300" b="0" dirty="0">
                          <a:solidFill>
                            <a:schemeClr val="tx1"/>
                          </a:solidFill>
                          <a:effectLst/>
                          <a:latin typeface="+mn-lt"/>
                        </a:rPr>
                        <a:t>39 y, female </a:t>
                      </a:r>
                      <a:endParaRPr lang="en-US" sz="1300" b="0" dirty="0">
                        <a:solidFill>
                          <a:schemeClr val="tx1"/>
                        </a:solidFill>
                        <a:effectLst/>
                        <a:latin typeface="+mn-lt"/>
                      </a:endParaRPr>
                    </a:p>
                    <a:p>
                      <a:pPr marL="137160" marR="0" lvl="0" indent="-137160" algn="l">
                        <a:lnSpc>
                          <a:spcPts val="1500"/>
                        </a:lnSpc>
                        <a:spcBef>
                          <a:spcPts val="300"/>
                        </a:spcBef>
                        <a:spcAft>
                          <a:spcPts val="0"/>
                        </a:spcAft>
                        <a:buClr>
                          <a:schemeClr val="tx2"/>
                        </a:buClr>
                        <a:buFont typeface="Symbol" panose="05050102010706020507" pitchFamily="18" charset="2"/>
                        <a:buChar char=""/>
                      </a:pPr>
                      <a:r>
                        <a:rPr lang="en-GB" sz="1300" b="0" dirty="0">
                          <a:solidFill>
                            <a:schemeClr val="tx1"/>
                          </a:solidFill>
                          <a:effectLst/>
                          <a:latin typeface="+mn-lt"/>
                        </a:rPr>
                        <a:t>Pill phobia</a:t>
                      </a:r>
                      <a:endParaRPr lang="en-US" sz="1300" b="0" dirty="0">
                        <a:solidFill>
                          <a:schemeClr val="tx1"/>
                        </a:solidFill>
                        <a:effectLst/>
                        <a:latin typeface="+mn-lt"/>
                        <a:ea typeface="Calibri" panose="020F0502020204030204" pitchFamily="34" charset="0"/>
                        <a:cs typeface="Times New Roman" panose="02020603050405020304" pitchFamily="18" charset="0"/>
                      </a:endParaRPr>
                    </a:p>
                  </a:txBody>
                  <a:tcPr marL="27432"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137160" marR="0" lvl="0" indent="-137160" algn="l">
                        <a:lnSpc>
                          <a:spcPts val="1500"/>
                        </a:lnSpc>
                        <a:spcBef>
                          <a:spcPts val="300"/>
                        </a:spcBef>
                        <a:spcAft>
                          <a:spcPts val="0"/>
                        </a:spcAft>
                        <a:buClr>
                          <a:schemeClr val="tx2"/>
                        </a:buClr>
                        <a:buFont typeface="Symbol" panose="05050102010706020507" pitchFamily="18" charset="2"/>
                        <a:buChar char=""/>
                      </a:pPr>
                      <a:r>
                        <a:rPr lang="en-GB" sz="1300" b="0" dirty="0">
                          <a:solidFill>
                            <a:schemeClr val="tx1"/>
                          </a:solidFill>
                          <a:effectLst/>
                          <a:latin typeface="+mn-lt"/>
                        </a:rPr>
                        <a:t>Patient no. 35</a:t>
                      </a:r>
                    </a:p>
                    <a:p>
                      <a:pPr marL="137160" marR="0" lvl="0" indent="-137160" algn="l">
                        <a:lnSpc>
                          <a:spcPts val="1500"/>
                        </a:lnSpc>
                        <a:spcBef>
                          <a:spcPts val="300"/>
                        </a:spcBef>
                        <a:spcAft>
                          <a:spcPts val="0"/>
                        </a:spcAft>
                        <a:buClr>
                          <a:schemeClr val="tx2"/>
                        </a:buClr>
                        <a:buFont typeface="Symbol" panose="05050102010706020507" pitchFamily="18" charset="2"/>
                        <a:buChar char=""/>
                      </a:pPr>
                      <a:r>
                        <a:rPr lang="en-GB" sz="1300" b="0" dirty="0">
                          <a:solidFill>
                            <a:schemeClr val="tx1"/>
                          </a:solidFill>
                          <a:effectLst/>
                          <a:latin typeface="+mn-lt"/>
                        </a:rPr>
                        <a:t>24 y, female </a:t>
                      </a:r>
                      <a:endParaRPr lang="en-US" sz="1300" b="0" dirty="0">
                        <a:solidFill>
                          <a:schemeClr val="tx1"/>
                        </a:solidFill>
                        <a:effectLst/>
                        <a:latin typeface="+mn-lt"/>
                      </a:endParaRPr>
                    </a:p>
                    <a:p>
                      <a:pPr marL="137160" marR="0" lvl="0" indent="-137160" algn="l">
                        <a:lnSpc>
                          <a:spcPts val="1500"/>
                        </a:lnSpc>
                        <a:spcBef>
                          <a:spcPts val="300"/>
                        </a:spcBef>
                        <a:spcAft>
                          <a:spcPts val="0"/>
                        </a:spcAft>
                        <a:buClr>
                          <a:schemeClr val="tx2"/>
                        </a:buClr>
                        <a:buFont typeface="Symbol" panose="05050102010706020507" pitchFamily="18" charset="2"/>
                        <a:buChar char=""/>
                      </a:pPr>
                      <a:r>
                        <a:rPr lang="en-GB" sz="1300" b="0" dirty="0">
                          <a:solidFill>
                            <a:schemeClr val="tx1"/>
                          </a:solidFill>
                          <a:effectLst/>
                          <a:latin typeface="+mn-lt"/>
                        </a:rPr>
                        <a:t>Poor adherence (cognitive impairment)</a:t>
                      </a:r>
                      <a:endParaRPr lang="en-US" sz="1300" b="0" dirty="0">
                        <a:solidFill>
                          <a:schemeClr val="tx1"/>
                        </a:solidFill>
                        <a:effectLst/>
                        <a:latin typeface="+mn-lt"/>
                        <a:ea typeface="Calibri" panose="020F0502020204030204" pitchFamily="34" charset="0"/>
                        <a:cs typeface="Times New Roman" panose="02020603050405020304" pitchFamily="18" charset="0"/>
                      </a:endParaRPr>
                    </a:p>
                  </a:txBody>
                  <a:tcPr marL="27432"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161116441"/>
                  </a:ext>
                </a:extLst>
              </a:tr>
              <a:tr h="0">
                <a:tc>
                  <a:txBody>
                    <a:bodyPr/>
                    <a:lstStyle/>
                    <a:p>
                      <a:pPr marL="0" marR="0" algn="l">
                        <a:lnSpc>
                          <a:spcPts val="1500"/>
                        </a:lnSpc>
                        <a:spcBef>
                          <a:spcPts val="300"/>
                        </a:spcBef>
                        <a:spcAft>
                          <a:spcPts val="0"/>
                        </a:spcAft>
                      </a:pPr>
                      <a:r>
                        <a:rPr lang="en-GB" sz="1300" b="1" dirty="0">
                          <a:solidFill>
                            <a:schemeClr val="tx1"/>
                          </a:solidFill>
                          <a:effectLst/>
                          <a:latin typeface="+mn-lt"/>
                        </a:rPr>
                        <a:t>VL at CU start</a:t>
                      </a:r>
                      <a:endParaRPr lang="en-US" sz="1300" b="1" dirty="0">
                        <a:solidFill>
                          <a:schemeClr val="tx1"/>
                        </a:solidFill>
                        <a:effectLst/>
                        <a:latin typeface="+mn-lt"/>
                        <a:ea typeface="Calibri" panose="020F0502020204030204" pitchFamily="34" charset="0"/>
                        <a:cs typeface="Times New Roman" panose="02020603050405020304" pitchFamily="18" charset="0"/>
                      </a:endParaRPr>
                    </a:p>
                  </a:txBody>
                  <a:tcPr marL="9144" marR="0"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marL="114300" marR="0" indent="-114300" algn="ctr" defTabSz="1540052" rtl="0" eaLnBrk="1" latinLnBrk="0" hangingPunct="1">
                        <a:lnSpc>
                          <a:spcPts val="1500"/>
                        </a:lnSpc>
                        <a:spcBef>
                          <a:spcPts val="300"/>
                        </a:spcBef>
                        <a:spcAft>
                          <a:spcPts val="0"/>
                        </a:spcAft>
                      </a:pPr>
                      <a:r>
                        <a:rPr lang="en-US" sz="1300" b="0" kern="1200" dirty="0">
                          <a:solidFill>
                            <a:schemeClr val="tx1"/>
                          </a:solidFill>
                          <a:effectLst/>
                          <a:latin typeface="+mn-lt"/>
                          <a:ea typeface="+mn-ea"/>
                          <a:cs typeface="+mn-cs"/>
                        </a:rPr>
                        <a:t>&lt;40 c/mL</a:t>
                      </a:r>
                    </a:p>
                  </a:txBody>
                  <a:tcPr marL="64008"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marL="114300" marR="0" indent="-114300" algn="ctr" defTabSz="1540052" rtl="0" eaLnBrk="1" latinLnBrk="0" hangingPunct="1">
                        <a:lnSpc>
                          <a:spcPts val="1500"/>
                        </a:lnSpc>
                        <a:spcBef>
                          <a:spcPts val="300"/>
                        </a:spcBef>
                        <a:spcAft>
                          <a:spcPts val="0"/>
                        </a:spcAft>
                      </a:pPr>
                      <a:r>
                        <a:rPr lang="en-GB" sz="1300" b="0" kern="1200" dirty="0">
                          <a:solidFill>
                            <a:schemeClr val="tx1"/>
                          </a:solidFill>
                          <a:effectLst/>
                          <a:latin typeface="+mn-lt"/>
                          <a:ea typeface="+mn-ea"/>
                          <a:cs typeface="+mn-cs"/>
                        </a:rPr>
                        <a:t>61,600 c/mL</a:t>
                      </a:r>
                      <a:endParaRPr lang="en-US" sz="1300" b="0" kern="1200" dirty="0">
                        <a:solidFill>
                          <a:schemeClr val="tx1"/>
                        </a:solidFill>
                        <a:effectLst/>
                        <a:latin typeface="+mn-lt"/>
                        <a:ea typeface="+mn-ea"/>
                        <a:cs typeface="+mn-cs"/>
                      </a:endParaRPr>
                    </a:p>
                  </a:txBody>
                  <a:tcPr marL="27432"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marL="114300" marR="0" indent="-114300" algn="ctr" defTabSz="1540052" rtl="0" eaLnBrk="1" latinLnBrk="0" hangingPunct="1">
                        <a:lnSpc>
                          <a:spcPts val="1500"/>
                        </a:lnSpc>
                        <a:spcBef>
                          <a:spcPts val="300"/>
                        </a:spcBef>
                        <a:spcAft>
                          <a:spcPts val="0"/>
                        </a:spcAft>
                      </a:pPr>
                      <a:r>
                        <a:rPr lang="en-US" sz="1300" b="0" kern="1200" dirty="0">
                          <a:solidFill>
                            <a:schemeClr val="tx1"/>
                          </a:solidFill>
                          <a:effectLst/>
                          <a:latin typeface="+mn-lt"/>
                          <a:ea typeface="+mn-ea"/>
                          <a:cs typeface="+mn-cs"/>
                        </a:rPr>
                        <a:t>32,000 c/mL</a:t>
                      </a:r>
                    </a:p>
                  </a:txBody>
                  <a:tcPr marL="27432"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marL="158115" marR="0" indent="-158115" algn="ctr">
                        <a:lnSpc>
                          <a:spcPts val="1500"/>
                        </a:lnSpc>
                        <a:spcBef>
                          <a:spcPts val="300"/>
                        </a:spcBef>
                        <a:spcAft>
                          <a:spcPts val="0"/>
                        </a:spcAft>
                      </a:pPr>
                      <a:r>
                        <a:rPr lang="en-US" sz="1300" b="0" dirty="0">
                          <a:solidFill>
                            <a:schemeClr val="tx1"/>
                          </a:solidFill>
                          <a:effectLst/>
                          <a:latin typeface="+mn-lt"/>
                        </a:rPr>
                        <a:t>205,000 c/mL</a:t>
                      </a:r>
                      <a:endParaRPr lang="en-US" sz="1300" b="0" dirty="0">
                        <a:solidFill>
                          <a:schemeClr val="tx1"/>
                        </a:solidFill>
                        <a:effectLst/>
                        <a:latin typeface="+mn-lt"/>
                        <a:ea typeface="Calibri" panose="020F0502020204030204" pitchFamily="34" charset="0"/>
                        <a:cs typeface="Times New Roman" panose="02020603050405020304" pitchFamily="18" charset="0"/>
                      </a:endParaRPr>
                    </a:p>
                  </a:txBody>
                  <a:tcPr marL="27432"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marL="158750" marR="0" indent="-147320" algn="ctr">
                        <a:lnSpc>
                          <a:spcPts val="1500"/>
                        </a:lnSpc>
                        <a:spcBef>
                          <a:spcPts val="300"/>
                        </a:spcBef>
                        <a:spcAft>
                          <a:spcPts val="0"/>
                        </a:spcAft>
                      </a:pPr>
                      <a:r>
                        <a:rPr lang="en-GB" sz="1300" b="0" dirty="0">
                          <a:solidFill>
                            <a:schemeClr val="tx1"/>
                          </a:solidFill>
                          <a:effectLst/>
                          <a:latin typeface="+mn-lt"/>
                        </a:rPr>
                        <a:t>1,639,794 c/mL</a:t>
                      </a:r>
                      <a:endParaRPr lang="en-US" sz="1300" b="0" dirty="0">
                        <a:solidFill>
                          <a:schemeClr val="tx1"/>
                        </a:solidFill>
                        <a:effectLst/>
                        <a:latin typeface="+mn-lt"/>
                        <a:ea typeface="Calibri" panose="020F0502020204030204" pitchFamily="34" charset="0"/>
                        <a:cs typeface="Times New Roman" panose="02020603050405020304" pitchFamily="18" charset="0"/>
                      </a:endParaRPr>
                    </a:p>
                  </a:txBody>
                  <a:tcPr marL="27432"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extLst>
                  <a:ext uri="{0D108BD9-81ED-4DB2-BD59-A6C34878D82A}">
                    <a16:rowId xmlns:a16="http://schemas.microsoft.com/office/drawing/2014/main" val="156843199"/>
                  </a:ext>
                </a:extLst>
              </a:tr>
              <a:tr h="0">
                <a:tc>
                  <a:txBody>
                    <a:bodyPr/>
                    <a:lstStyle/>
                    <a:p>
                      <a:pPr marL="0" marR="0" algn="l">
                        <a:lnSpc>
                          <a:spcPts val="1500"/>
                        </a:lnSpc>
                        <a:spcBef>
                          <a:spcPts val="300"/>
                        </a:spcBef>
                        <a:spcAft>
                          <a:spcPts val="0"/>
                        </a:spcAft>
                      </a:pPr>
                      <a:r>
                        <a:rPr lang="en-GB" sz="1300" b="1" dirty="0">
                          <a:solidFill>
                            <a:schemeClr val="tx1"/>
                          </a:solidFill>
                          <a:effectLst/>
                          <a:latin typeface="+mn-lt"/>
                        </a:rPr>
                        <a:t>VL at failure</a:t>
                      </a:r>
                      <a:endParaRPr lang="en-US" sz="1300" b="1" dirty="0">
                        <a:solidFill>
                          <a:schemeClr val="tx1"/>
                        </a:solidFill>
                        <a:effectLst/>
                        <a:latin typeface="+mn-lt"/>
                        <a:ea typeface="Calibri" panose="020F0502020204030204" pitchFamily="34" charset="0"/>
                        <a:cs typeface="Times New Roman" panose="02020603050405020304" pitchFamily="18" charset="0"/>
                      </a:endParaRPr>
                    </a:p>
                  </a:txBody>
                  <a:tcPr marL="9144" marR="0"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137160" marR="0" lvl="0" indent="-137160" algn="l" defTabSz="1540052" rtl="0" eaLnBrk="1" fontAlgn="auto" latinLnBrk="0" hangingPunct="1">
                        <a:lnSpc>
                          <a:spcPts val="1500"/>
                        </a:lnSpc>
                        <a:spcBef>
                          <a:spcPts val="300"/>
                        </a:spcBef>
                        <a:spcAft>
                          <a:spcPts val="0"/>
                        </a:spcAft>
                        <a:buClr>
                          <a:schemeClr val="tx2"/>
                        </a:buClr>
                        <a:buSzTx/>
                        <a:buFont typeface="Symbol" panose="05050102010706020507" pitchFamily="18" charset="2"/>
                        <a:buChar char=""/>
                        <a:tabLst/>
                        <a:defRPr/>
                      </a:pPr>
                      <a:r>
                        <a:rPr lang="en-GB" sz="1300" b="0" kern="1200" dirty="0">
                          <a:solidFill>
                            <a:schemeClr val="tx1"/>
                          </a:solidFill>
                          <a:effectLst/>
                          <a:latin typeface="+mn-lt"/>
                          <a:ea typeface="+mn-ea"/>
                          <a:cs typeface="+mn-cs"/>
                        </a:rPr>
                        <a:t> VL blip (55 c/mL) with no change in adherence; </a:t>
                      </a:r>
                      <a:r>
                        <a:rPr lang="en-US" sz="1300" b="0" kern="1200" dirty="0">
                          <a:solidFill>
                            <a:schemeClr val="tx1"/>
                          </a:solidFill>
                          <a:effectLst/>
                          <a:latin typeface="+mn-lt"/>
                          <a:ea typeface="+mn-ea"/>
                          <a:cs typeface="+mn-cs"/>
                        </a:rPr>
                        <a:t>repeat</a:t>
                      </a:r>
                      <a:r>
                        <a:rPr lang="en-GB" sz="1300" b="0" kern="1200" dirty="0">
                          <a:solidFill>
                            <a:schemeClr val="tx1"/>
                          </a:solidFill>
                          <a:effectLst/>
                          <a:latin typeface="+mn-lt"/>
                          <a:ea typeface="+mn-ea"/>
                          <a:cs typeface="+mn-cs"/>
                        </a:rPr>
                        <a:t> VL &lt;40 c/mL</a:t>
                      </a:r>
                      <a:endParaRPr lang="en-US" sz="1300" b="0" kern="1200" dirty="0">
                        <a:solidFill>
                          <a:schemeClr val="tx1"/>
                        </a:solidFill>
                        <a:effectLst/>
                        <a:latin typeface="+mn-lt"/>
                        <a:ea typeface="+mn-ea"/>
                        <a:cs typeface="+mn-cs"/>
                      </a:endParaRPr>
                    </a:p>
                  </a:txBody>
                  <a:tcPr marL="64008" marR="0"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114300" marR="0" indent="-114300" algn="ctr">
                        <a:lnSpc>
                          <a:spcPts val="1500"/>
                        </a:lnSpc>
                        <a:spcBef>
                          <a:spcPts val="300"/>
                        </a:spcBef>
                        <a:spcAft>
                          <a:spcPts val="0"/>
                        </a:spcAft>
                      </a:pPr>
                      <a:r>
                        <a:rPr lang="en-GB" sz="1300" b="0" dirty="0">
                          <a:solidFill>
                            <a:schemeClr val="tx1"/>
                          </a:solidFill>
                          <a:effectLst/>
                          <a:latin typeface="+mn-lt"/>
                        </a:rPr>
                        <a:t>Not available </a:t>
                      </a:r>
                      <a:endParaRPr lang="en-US" sz="1300" b="0" dirty="0">
                        <a:solidFill>
                          <a:schemeClr val="tx1"/>
                        </a:solidFill>
                        <a:effectLst/>
                        <a:latin typeface="+mn-lt"/>
                        <a:ea typeface="Calibri" panose="020F0502020204030204" pitchFamily="34" charset="0"/>
                        <a:cs typeface="Times New Roman" panose="02020603050405020304" pitchFamily="18" charset="0"/>
                      </a:endParaRPr>
                    </a:p>
                  </a:txBody>
                  <a:tcPr marL="27432"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ctr" defTabSz="1540052" rtl="0" eaLnBrk="1" fontAlgn="auto" latinLnBrk="0" hangingPunct="1">
                        <a:lnSpc>
                          <a:spcPts val="1500"/>
                        </a:lnSpc>
                        <a:spcBef>
                          <a:spcPts val="300"/>
                        </a:spcBef>
                        <a:spcAft>
                          <a:spcPts val="0"/>
                        </a:spcAft>
                        <a:buClr>
                          <a:schemeClr val="tx2"/>
                        </a:buClr>
                        <a:buSzTx/>
                        <a:buFont typeface="Symbol" panose="05050102010706020507" pitchFamily="18" charset="2"/>
                        <a:buNone/>
                        <a:tabLst/>
                        <a:defRPr/>
                      </a:pPr>
                      <a:r>
                        <a:rPr lang="en-US" sz="1300" b="0" kern="1200" dirty="0">
                          <a:solidFill>
                            <a:schemeClr val="tx1"/>
                          </a:solidFill>
                          <a:effectLst/>
                          <a:latin typeface="+mn-lt"/>
                          <a:ea typeface="+mn-ea"/>
                          <a:cs typeface="+mn-cs"/>
                        </a:rPr>
                        <a:t>799 c/mL</a:t>
                      </a:r>
                    </a:p>
                  </a:txBody>
                  <a:tcPr marL="27432"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158115" marR="0" indent="-158115" algn="ctr">
                        <a:lnSpc>
                          <a:spcPts val="1500"/>
                        </a:lnSpc>
                        <a:spcBef>
                          <a:spcPts val="300"/>
                        </a:spcBef>
                        <a:spcAft>
                          <a:spcPts val="0"/>
                        </a:spcAft>
                      </a:pPr>
                      <a:r>
                        <a:rPr lang="en-US" sz="1300" b="0" dirty="0">
                          <a:solidFill>
                            <a:schemeClr val="tx1"/>
                          </a:solidFill>
                          <a:effectLst/>
                          <a:latin typeface="+mn-lt"/>
                        </a:rPr>
                        <a:t>186,972 c/mL</a:t>
                      </a:r>
                      <a:endParaRPr lang="en-US" sz="1300" b="0" dirty="0">
                        <a:solidFill>
                          <a:schemeClr val="tx1"/>
                        </a:solidFill>
                        <a:effectLst/>
                        <a:latin typeface="+mn-lt"/>
                        <a:ea typeface="Calibri" panose="020F0502020204030204" pitchFamily="34" charset="0"/>
                        <a:cs typeface="Times New Roman" panose="02020603050405020304" pitchFamily="18" charset="0"/>
                      </a:endParaRPr>
                    </a:p>
                  </a:txBody>
                  <a:tcPr marL="27432"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158750" marR="0" indent="-147320" algn="ctr">
                        <a:lnSpc>
                          <a:spcPts val="1500"/>
                        </a:lnSpc>
                        <a:spcBef>
                          <a:spcPts val="300"/>
                        </a:spcBef>
                        <a:spcAft>
                          <a:spcPts val="0"/>
                        </a:spcAft>
                      </a:pPr>
                      <a:r>
                        <a:rPr lang="en-GB" sz="1300" b="0" dirty="0">
                          <a:solidFill>
                            <a:schemeClr val="tx1"/>
                          </a:solidFill>
                          <a:effectLst/>
                          <a:latin typeface="+mn-lt"/>
                        </a:rPr>
                        <a:t>66,000 </a:t>
                      </a:r>
                      <a:r>
                        <a:rPr lang="en-US" sz="1300" b="0" dirty="0">
                          <a:solidFill>
                            <a:schemeClr val="tx1"/>
                          </a:solidFill>
                          <a:effectLst/>
                          <a:latin typeface="+mn-lt"/>
                        </a:rPr>
                        <a:t>c/mL</a:t>
                      </a:r>
                      <a:endParaRPr lang="en-US" sz="1300" b="0" dirty="0">
                        <a:solidFill>
                          <a:schemeClr val="tx1"/>
                        </a:solidFill>
                        <a:effectLst/>
                        <a:latin typeface="+mn-lt"/>
                        <a:ea typeface="Calibri" panose="020F0502020204030204" pitchFamily="34" charset="0"/>
                        <a:cs typeface="Times New Roman" panose="02020603050405020304" pitchFamily="18" charset="0"/>
                      </a:endParaRPr>
                    </a:p>
                  </a:txBody>
                  <a:tcPr marL="27432"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467461305"/>
                  </a:ext>
                </a:extLst>
              </a:tr>
              <a:tr h="0">
                <a:tc>
                  <a:txBody>
                    <a:bodyPr/>
                    <a:lstStyle/>
                    <a:p>
                      <a:pPr marL="0" marR="0" algn="l">
                        <a:lnSpc>
                          <a:spcPts val="1500"/>
                        </a:lnSpc>
                        <a:spcBef>
                          <a:spcPts val="300"/>
                        </a:spcBef>
                        <a:spcAft>
                          <a:spcPts val="0"/>
                        </a:spcAft>
                      </a:pPr>
                      <a:r>
                        <a:rPr lang="en-GB" sz="1300" b="1" dirty="0">
                          <a:solidFill>
                            <a:schemeClr val="tx1"/>
                          </a:solidFill>
                          <a:effectLst/>
                          <a:latin typeface="+mn-lt"/>
                        </a:rPr>
                        <a:t>Mutations at CU start</a:t>
                      </a:r>
                      <a:endParaRPr lang="en-US" sz="1300" b="1" dirty="0">
                        <a:solidFill>
                          <a:schemeClr val="tx1"/>
                        </a:solidFill>
                        <a:effectLst/>
                        <a:latin typeface="+mn-lt"/>
                        <a:ea typeface="Calibri" panose="020F0502020204030204" pitchFamily="34" charset="0"/>
                        <a:cs typeface="Times New Roman" panose="02020603050405020304" pitchFamily="18" charset="0"/>
                      </a:endParaRPr>
                    </a:p>
                  </a:txBody>
                  <a:tcPr marL="9144" marR="0"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marL="0" marR="0" indent="0" algn="ctr">
                        <a:lnSpc>
                          <a:spcPts val="1500"/>
                        </a:lnSpc>
                        <a:spcBef>
                          <a:spcPts val="300"/>
                        </a:spcBef>
                        <a:spcAft>
                          <a:spcPts val="0"/>
                        </a:spcAft>
                      </a:pPr>
                      <a:r>
                        <a:rPr lang="en-GB" sz="1300" b="0" dirty="0">
                          <a:solidFill>
                            <a:schemeClr val="tx1"/>
                          </a:solidFill>
                          <a:effectLst/>
                          <a:latin typeface="+mn-lt"/>
                        </a:rPr>
                        <a:t> </a:t>
                      </a:r>
                      <a:endParaRPr lang="en-US" sz="1300" b="0" dirty="0">
                        <a:solidFill>
                          <a:schemeClr val="tx1"/>
                        </a:solidFill>
                        <a:effectLst/>
                        <a:latin typeface="+mn-lt"/>
                        <a:ea typeface="Calibri" panose="020F0502020204030204" pitchFamily="34" charset="0"/>
                        <a:cs typeface="Times New Roman" panose="02020603050405020304" pitchFamily="18" charset="0"/>
                      </a:endParaRPr>
                    </a:p>
                  </a:txBody>
                  <a:tcPr marL="64008"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marL="0" marR="0" indent="0" algn="ctr">
                        <a:lnSpc>
                          <a:spcPts val="1500"/>
                        </a:lnSpc>
                        <a:spcBef>
                          <a:spcPts val="300"/>
                        </a:spcBef>
                        <a:spcAft>
                          <a:spcPts val="0"/>
                        </a:spcAft>
                      </a:pPr>
                      <a:r>
                        <a:rPr lang="en-GB" sz="1300" b="0" dirty="0">
                          <a:solidFill>
                            <a:schemeClr val="tx1"/>
                          </a:solidFill>
                          <a:effectLst/>
                          <a:latin typeface="+mn-lt"/>
                        </a:rPr>
                        <a:t>RT: M184V, K219E, E138G</a:t>
                      </a:r>
                      <a:endParaRPr lang="en-US" sz="1300" b="0" dirty="0">
                        <a:solidFill>
                          <a:schemeClr val="tx1"/>
                        </a:solidFill>
                        <a:effectLst/>
                        <a:latin typeface="+mn-lt"/>
                        <a:ea typeface="Calibri" panose="020F0502020204030204" pitchFamily="34" charset="0"/>
                        <a:cs typeface="Times New Roman" panose="02020603050405020304" pitchFamily="18" charset="0"/>
                      </a:endParaRPr>
                    </a:p>
                  </a:txBody>
                  <a:tcPr marL="27432"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marL="0" marR="0" indent="0" algn="ctr">
                        <a:lnSpc>
                          <a:spcPts val="1500"/>
                        </a:lnSpc>
                        <a:spcBef>
                          <a:spcPts val="300"/>
                        </a:spcBef>
                        <a:spcAft>
                          <a:spcPts val="0"/>
                        </a:spcAft>
                      </a:pPr>
                      <a:r>
                        <a:rPr lang="en-US" sz="1300" b="0" dirty="0">
                          <a:solidFill>
                            <a:schemeClr val="tx1"/>
                          </a:solidFill>
                          <a:effectLst/>
                          <a:latin typeface="+mn-lt"/>
                          <a:ea typeface="Calibri" panose="020F0502020204030204" pitchFamily="34" charset="0"/>
                          <a:cs typeface="Times New Roman" panose="02020603050405020304" pitchFamily="18" charset="0"/>
                        </a:rPr>
                        <a:t>RT: K238K/R, E138G</a:t>
                      </a:r>
                    </a:p>
                  </a:txBody>
                  <a:tcPr marL="27432"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marL="0" marR="0" indent="0" algn="ctr">
                        <a:lnSpc>
                          <a:spcPts val="1500"/>
                        </a:lnSpc>
                        <a:spcBef>
                          <a:spcPts val="300"/>
                        </a:spcBef>
                        <a:spcAft>
                          <a:spcPts val="0"/>
                        </a:spcAft>
                      </a:pPr>
                      <a:r>
                        <a:rPr lang="en-GB" sz="1300" b="0" dirty="0">
                          <a:solidFill>
                            <a:schemeClr val="tx1"/>
                          </a:solidFill>
                          <a:effectLst/>
                          <a:latin typeface="+mn-lt"/>
                        </a:rPr>
                        <a:t> </a:t>
                      </a:r>
                      <a:endParaRPr lang="en-US" sz="1300" b="0" dirty="0">
                        <a:solidFill>
                          <a:schemeClr val="tx1"/>
                        </a:solidFill>
                        <a:effectLst/>
                        <a:latin typeface="+mn-lt"/>
                        <a:ea typeface="Calibri" panose="020F0502020204030204" pitchFamily="34" charset="0"/>
                        <a:cs typeface="Times New Roman" panose="02020603050405020304" pitchFamily="18" charset="0"/>
                      </a:endParaRPr>
                    </a:p>
                  </a:txBody>
                  <a:tcPr marL="27432"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marL="0" marR="0" indent="0" algn="ctr">
                        <a:lnSpc>
                          <a:spcPts val="1500"/>
                        </a:lnSpc>
                        <a:spcBef>
                          <a:spcPts val="300"/>
                        </a:spcBef>
                        <a:spcAft>
                          <a:spcPts val="0"/>
                        </a:spcAft>
                      </a:pPr>
                      <a:r>
                        <a:rPr lang="en-US" sz="1300" b="0" dirty="0">
                          <a:solidFill>
                            <a:schemeClr val="tx1"/>
                          </a:solidFill>
                          <a:effectLst/>
                          <a:latin typeface="+mn-lt"/>
                        </a:rPr>
                        <a:t>RT: K103N</a:t>
                      </a:r>
                      <a:endParaRPr lang="en-US" sz="1300" b="0" dirty="0">
                        <a:solidFill>
                          <a:schemeClr val="tx1"/>
                        </a:solidFill>
                        <a:effectLst/>
                        <a:latin typeface="+mn-lt"/>
                        <a:ea typeface="Calibri" panose="020F0502020204030204" pitchFamily="34" charset="0"/>
                        <a:cs typeface="Times New Roman" panose="02020603050405020304" pitchFamily="18" charset="0"/>
                      </a:endParaRPr>
                    </a:p>
                  </a:txBody>
                  <a:tcPr marL="27432"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extLst>
                  <a:ext uri="{0D108BD9-81ED-4DB2-BD59-A6C34878D82A}">
                    <a16:rowId xmlns:a16="http://schemas.microsoft.com/office/drawing/2014/main" val="2945798101"/>
                  </a:ext>
                </a:extLst>
              </a:tr>
              <a:tr h="0">
                <a:tc>
                  <a:txBody>
                    <a:bodyPr/>
                    <a:lstStyle/>
                    <a:p>
                      <a:pPr marL="0" marR="0" algn="l">
                        <a:lnSpc>
                          <a:spcPts val="1500"/>
                        </a:lnSpc>
                        <a:spcBef>
                          <a:spcPts val="300"/>
                        </a:spcBef>
                        <a:spcAft>
                          <a:spcPts val="0"/>
                        </a:spcAft>
                      </a:pPr>
                      <a:r>
                        <a:rPr lang="en-GB" sz="1300" b="1" dirty="0">
                          <a:solidFill>
                            <a:schemeClr val="tx1"/>
                          </a:solidFill>
                          <a:effectLst/>
                          <a:latin typeface="+mn-lt"/>
                        </a:rPr>
                        <a:t>Mutations </a:t>
                      </a:r>
                      <a:br>
                        <a:rPr lang="en-GB" sz="1300" b="1" dirty="0">
                          <a:solidFill>
                            <a:schemeClr val="tx1"/>
                          </a:solidFill>
                          <a:effectLst/>
                          <a:latin typeface="+mn-lt"/>
                        </a:rPr>
                      </a:br>
                      <a:r>
                        <a:rPr lang="en-GB" sz="1300" b="1" dirty="0">
                          <a:solidFill>
                            <a:schemeClr val="tx1"/>
                          </a:solidFill>
                          <a:effectLst/>
                          <a:latin typeface="+mn-lt"/>
                        </a:rPr>
                        <a:t>at VF</a:t>
                      </a:r>
                      <a:endParaRPr lang="en-US" sz="1300" b="1" dirty="0">
                        <a:solidFill>
                          <a:schemeClr val="tx1"/>
                        </a:solidFill>
                        <a:effectLst/>
                        <a:latin typeface="+mn-lt"/>
                        <a:ea typeface="Calibri" panose="020F0502020204030204" pitchFamily="34" charset="0"/>
                        <a:cs typeface="Times New Roman" panose="02020603050405020304" pitchFamily="18" charset="0"/>
                      </a:endParaRPr>
                    </a:p>
                  </a:txBody>
                  <a:tcPr marL="9144" marR="0"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a:lnSpc>
                          <a:spcPts val="1500"/>
                        </a:lnSpc>
                        <a:spcBef>
                          <a:spcPts val="300"/>
                        </a:spcBef>
                        <a:spcAft>
                          <a:spcPts val="0"/>
                        </a:spcAft>
                      </a:pPr>
                      <a:r>
                        <a:rPr lang="en-GB" sz="1300" b="0" dirty="0">
                          <a:solidFill>
                            <a:schemeClr val="tx1"/>
                          </a:solidFill>
                          <a:effectLst/>
                          <a:latin typeface="+mn-lt"/>
                        </a:rPr>
                        <a:t>IN: G118G/R</a:t>
                      </a:r>
                      <a:endParaRPr lang="en-US" sz="1300" b="0" dirty="0">
                        <a:solidFill>
                          <a:schemeClr val="tx1"/>
                        </a:solidFill>
                        <a:effectLst/>
                        <a:latin typeface="+mn-lt"/>
                        <a:ea typeface="Calibri" panose="020F0502020204030204" pitchFamily="34" charset="0"/>
                        <a:cs typeface="Times New Roman" panose="02020603050405020304" pitchFamily="18" charset="0"/>
                      </a:endParaRPr>
                    </a:p>
                  </a:txBody>
                  <a:tcPr marL="64008"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a:lnSpc>
                          <a:spcPts val="1500"/>
                        </a:lnSpc>
                        <a:spcBef>
                          <a:spcPts val="300"/>
                        </a:spcBef>
                        <a:spcAft>
                          <a:spcPts val="0"/>
                        </a:spcAft>
                      </a:pPr>
                      <a:r>
                        <a:rPr lang="en-GB" sz="1300" b="0" dirty="0">
                          <a:solidFill>
                            <a:schemeClr val="tx1"/>
                          </a:solidFill>
                          <a:effectLst/>
                          <a:latin typeface="+mn-lt"/>
                        </a:rPr>
                        <a:t>RT: E138E/K</a:t>
                      </a:r>
                      <a:endParaRPr lang="en-US" sz="1300" b="0" dirty="0">
                        <a:solidFill>
                          <a:schemeClr val="tx1"/>
                        </a:solidFill>
                        <a:effectLst/>
                        <a:latin typeface="+mn-lt"/>
                        <a:ea typeface="Calibri" panose="020F0502020204030204" pitchFamily="34" charset="0"/>
                        <a:cs typeface="Times New Roman" panose="02020603050405020304" pitchFamily="18" charset="0"/>
                      </a:endParaRPr>
                    </a:p>
                  </a:txBody>
                  <a:tcPr marL="27432"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a:lnSpc>
                          <a:spcPts val="1500"/>
                        </a:lnSpc>
                        <a:spcBef>
                          <a:spcPts val="300"/>
                        </a:spcBef>
                        <a:spcAft>
                          <a:spcPts val="0"/>
                        </a:spcAft>
                      </a:pPr>
                      <a:r>
                        <a:rPr lang="pt-BR" sz="1300" b="0" dirty="0">
                          <a:solidFill>
                            <a:schemeClr val="tx1"/>
                          </a:solidFill>
                          <a:effectLst/>
                          <a:latin typeface="+mn-lt"/>
                          <a:ea typeface="Calibri" panose="020F0502020204030204" pitchFamily="34" charset="0"/>
                          <a:cs typeface="Times New Roman" panose="02020603050405020304" pitchFamily="18" charset="0"/>
                        </a:rPr>
                        <a:t>RT: E138G, M230L; </a:t>
                      </a:r>
                      <a:br>
                        <a:rPr lang="pt-BR" sz="1300" b="0" dirty="0">
                          <a:solidFill>
                            <a:schemeClr val="tx1"/>
                          </a:solidFill>
                          <a:effectLst/>
                          <a:latin typeface="+mn-lt"/>
                          <a:ea typeface="Calibri" panose="020F0502020204030204" pitchFamily="34" charset="0"/>
                          <a:cs typeface="Times New Roman" panose="02020603050405020304" pitchFamily="18" charset="0"/>
                        </a:rPr>
                      </a:br>
                      <a:r>
                        <a:rPr lang="pt-BR" sz="1300" b="0" dirty="0">
                          <a:solidFill>
                            <a:schemeClr val="tx1"/>
                          </a:solidFill>
                          <a:effectLst/>
                          <a:latin typeface="+mn-lt"/>
                          <a:ea typeface="Calibri" panose="020F0502020204030204" pitchFamily="34" charset="0"/>
                          <a:cs typeface="Times New Roman" panose="02020603050405020304" pitchFamily="18" charset="0"/>
                        </a:rPr>
                        <a:t>IN: Q148R, N155H</a:t>
                      </a:r>
                      <a:endParaRPr lang="en-US" sz="1300" b="0" dirty="0">
                        <a:solidFill>
                          <a:schemeClr val="tx1"/>
                        </a:solidFill>
                        <a:effectLst/>
                        <a:latin typeface="+mn-lt"/>
                        <a:ea typeface="Calibri" panose="020F0502020204030204" pitchFamily="34" charset="0"/>
                        <a:cs typeface="Times New Roman" panose="02020603050405020304" pitchFamily="18" charset="0"/>
                      </a:endParaRPr>
                    </a:p>
                  </a:txBody>
                  <a:tcPr marL="27432"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a:lnSpc>
                          <a:spcPts val="1500"/>
                        </a:lnSpc>
                        <a:spcBef>
                          <a:spcPts val="300"/>
                        </a:spcBef>
                        <a:spcAft>
                          <a:spcPts val="0"/>
                        </a:spcAft>
                      </a:pPr>
                      <a:r>
                        <a:rPr lang="en-US" sz="1300" b="0" dirty="0">
                          <a:solidFill>
                            <a:schemeClr val="tx1"/>
                          </a:solidFill>
                          <a:effectLst/>
                          <a:latin typeface="+mn-lt"/>
                        </a:rPr>
                        <a:t>RT: K101E, Y181Y/C</a:t>
                      </a:r>
                      <a:endParaRPr lang="en-US" sz="1300" b="0" dirty="0">
                        <a:solidFill>
                          <a:schemeClr val="tx1"/>
                        </a:solidFill>
                        <a:effectLst/>
                        <a:latin typeface="+mn-lt"/>
                        <a:ea typeface="Calibri" panose="020F0502020204030204" pitchFamily="34" charset="0"/>
                        <a:cs typeface="Times New Roman" panose="02020603050405020304" pitchFamily="18" charset="0"/>
                      </a:endParaRPr>
                    </a:p>
                  </a:txBody>
                  <a:tcPr marL="27432"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a:lnSpc>
                          <a:spcPts val="1500"/>
                        </a:lnSpc>
                        <a:spcBef>
                          <a:spcPts val="300"/>
                        </a:spcBef>
                        <a:spcAft>
                          <a:spcPts val="0"/>
                        </a:spcAft>
                      </a:pPr>
                      <a:r>
                        <a:rPr lang="en-GB" sz="1300" b="0" dirty="0">
                          <a:solidFill>
                            <a:schemeClr val="tx1"/>
                          </a:solidFill>
                          <a:effectLst/>
                          <a:latin typeface="+mn-lt"/>
                        </a:rPr>
                        <a:t>RT: Y181C, K219N</a:t>
                      </a:r>
                      <a:endParaRPr lang="en-US" sz="1300" b="0" dirty="0">
                        <a:solidFill>
                          <a:schemeClr val="tx1"/>
                        </a:solidFill>
                        <a:effectLst/>
                        <a:latin typeface="+mn-lt"/>
                        <a:ea typeface="Calibri" panose="020F0502020204030204" pitchFamily="34" charset="0"/>
                        <a:cs typeface="Times New Roman" panose="02020603050405020304" pitchFamily="18" charset="0"/>
                      </a:endParaRPr>
                    </a:p>
                  </a:txBody>
                  <a:tcPr marL="27432"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906456070"/>
                  </a:ext>
                </a:extLst>
              </a:tr>
              <a:tr h="0">
                <a:tc>
                  <a:txBody>
                    <a:bodyPr/>
                    <a:lstStyle/>
                    <a:p>
                      <a:pPr marL="0" marR="0" algn="l">
                        <a:lnSpc>
                          <a:spcPts val="1500"/>
                        </a:lnSpc>
                        <a:spcBef>
                          <a:spcPts val="300"/>
                        </a:spcBef>
                        <a:spcAft>
                          <a:spcPts val="0"/>
                        </a:spcAft>
                      </a:pPr>
                      <a:r>
                        <a:rPr lang="en-GB" sz="1300" b="1" dirty="0">
                          <a:solidFill>
                            <a:schemeClr val="tx1"/>
                          </a:solidFill>
                          <a:effectLst/>
                          <a:latin typeface="+mn-lt"/>
                        </a:rPr>
                        <a:t>Treatment regimen</a:t>
                      </a:r>
                      <a:endParaRPr lang="en-US" sz="1300" b="1" dirty="0">
                        <a:solidFill>
                          <a:schemeClr val="tx1"/>
                        </a:solidFill>
                        <a:effectLst/>
                        <a:latin typeface="+mn-lt"/>
                        <a:ea typeface="Calibri" panose="020F0502020204030204" pitchFamily="34" charset="0"/>
                        <a:cs typeface="Times New Roman" panose="02020603050405020304" pitchFamily="18" charset="0"/>
                      </a:endParaRPr>
                    </a:p>
                  </a:txBody>
                  <a:tcPr marL="9144" marR="0"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marL="137160" marR="0" lvl="0" indent="-137160" algn="l">
                        <a:lnSpc>
                          <a:spcPts val="1500"/>
                        </a:lnSpc>
                        <a:spcBef>
                          <a:spcPts val="300"/>
                        </a:spcBef>
                        <a:spcAft>
                          <a:spcPts val="0"/>
                        </a:spcAft>
                        <a:buClr>
                          <a:schemeClr val="tx2"/>
                        </a:buClr>
                        <a:buFont typeface="Symbol" panose="05050102010706020507" pitchFamily="18" charset="2"/>
                        <a:buChar char=""/>
                      </a:pPr>
                      <a:r>
                        <a:rPr lang="en-GB" sz="1300" b="0" dirty="0">
                          <a:solidFill>
                            <a:schemeClr val="tx1"/>
                          </a:solidFill>
                          <a:effectLst/>
                          <a:latin typeface="+mn-lt"/>
                        </a:rPr>
                        <a:t>Discontinued </a:t>
                      </a:r>
                      <a:br>
                        <a:rPr lang="en-GB" sz="1300" b="0" dirty="0">
                          <a:solidFill>
                            <a:schemeClr val="tx1"/>
                          </a:solidFill>
                          <a:effectLst/>
                          <a:latin typeface="+mn-lt"/>
                        </a:rPr>
                      </a:br>
                      <a:r>
                        <a:rPr lang="en-GB" sz="1300" b="0" dirty="0">
                          <a:solidFill>
                            <a:schemeClr val="tx1"/>
                          </a:solidFill>
                          <a:effectLst/>
                          <a:latin typeface="+mn-lt"/>
                        </a:rPr>
                        <a:t>CAB + RPV LA and changed to double-dosed DRV/r + </a:t>
                      </a:r>
                      <a:r>
                        <a:rPr lang="en-US" sz="1300" b="0" dirty="0">
                          <a:solidFill>
                            <a:schemeClr val="tx1"/>
                          </a:solidFill>
                          <a:effectLst/>
                          <a:latin typeface="+mn-lt"/>
                        </a:rPr>
                        <a:t>TAF/FTC</a:t>
                      </a:r>
                      <a:endParaRPr lang="en-US" sz="1300" b="0" dirty="0">
                        <a:solidFill>
                          <a:schemeClr val="tx1"/>
                        </a:solidFill>
                        <a:effectLst/>
                        <a:latin typeface="+mn-lt"/>
                        <a:ea typeface="Calibri" panose="020F0502020204030204" pitchFamily="34" charset="0"/>
                        <a:cs typeface="Times New Roman" panose="02020603050405020304" pitchFamily="18" charset="0"/>
                      </a:endParaRPr>
                    </a:p>
                  </a:txBody>
                  <a:tcPr marL="64008"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marL="137160" marR="0" lvl="0" indent="-137160" algn="l">
                        <a:lnSpc>
                          <a:spcPts val="1500"/>
                        </a:lnSpc>
                        <a:spcBef>
                          <a:spcPts val="300"/>
                        </a:spcBef>
                        <a:spcAft>
                          <a:spcPts val="0"/>
                        </a:spcAft>
                        <a:buClr>
                          <a:schemeClr val="tx2"/>
                        </a:buClr>
                        <a:buFont typeface="Symbol" panose="05050102010706020507" pitchFamily="18" charset="2"/>
                        <a:buChar char=""/>
                      </a:pPr>
                      <a:r>
                        <a:rPr lang="en-GB" sz="1300" b="0" dirty="0">
                          <a:solidFill>
                            <a:schemeClr val="tx1"/>
                          </a:solidFill>
                          <a:effectLst/>
                          <a:latin typeface="+mn-lt"/>
                        </a:rPr>
                        <a:t>No OLI, LA dosing initiated with detectable viremia</a:t>
                      </a:r>
                      <a:endParaRPr lang="en-US" sz="1300" b="0" dirty="0">
                        <a:solidFill>
                          <a:schemeClr val="tx1"/>
                        </a:solidFill>
                        <a:effectLst/>
                        <a:latin typeface="+mn-lt"/>
                        <a:ea typeface="Calibri" panose="020F0502020204030204" pitchFamily="34" charset="0"/>
                        <a:cs typeface="Times New Roman" panose="02020603050405020304" pitchFamily="18" charset="0"/>
                      </a:endParaRPr>
                    </a:p>
                  </a:txBody>
                  <a:tcPr marL="27432"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marL="137160" marR="0" lvl="0" indent="-137160" algn="l">
                        <a:lnSpc>
                          <a:spcPts val="1500"/>
                        </a:lnSpc>
                        <a:spcBef>
                          <a:spcPts val="300"/>
                        </a:spcBef>
                        <a:spcAft>
                          <a:spcPts val="0"/>
                        </a:spcAft>
                        <a:buClr>
                          <a:schemeClr val="tx2"/>
                        </a:buClr>
                        <a:buFont typeface="Symbol" panose="05050102010706020507" pitchFamily="18" charset="2"/>
                        <a:buChar char=""/>
                      </a:pPr>
                      <a:r>
                        <a:rPr lang="en-US" sz="1300" b="0" kern="1200" dirty="0">
                          <a:solidFill>
                            <a:schemeClr val="tx1"/>
                          </a:solidFill>
                          <a:effectLst/>
                          <a:latin typeface="+mn-lt"/>
                          <a:ea typeface="Calibri" panose="020F0502020204030204" pitchFamily="34" charset="0"/>
                          <a:cs typeface="Times New Roman" panose="02020603050405020304" pitchFamily="18" charset="0"/>
                        </a:rPr>
                        <a:t>No OLI</a:t>
                      </a:r>
                    </a:p>
                    <a:p>
                      <a:pPr marL="137160" marR="0" lvl="0" indent="-137160" algn="l">
                        <a:lnSpc>
                          <a:spcPts val="1500"/>
                        </a:lnSpc>
                        <a:spcBef>
                          <a:spcPts val="300"/>
                        </a:spcBef>
                        <a:spcAft>
                          <a:spcPts val="0"/>
                        </a:spcAft>
                        <a:buClr>
                          <a:schemeClr val="tx2"/>
                        </a:buClr>
                        <a:buFont typeface="Symbol" panose="05050102010706020507" pitchFamily="18" charset="2"/>
                        <a:buChar char=""/>
                      </a:pPr>
                      <a:r>
                        <a:rPr lang="en-US" sz="1300" b="0" kern="1200" dirty="0">
                          <a:solidFill>
                            <a:schemeClr val="tx1"/>
                          </a:solidFill>
                          <a:effectLst/>
                          <a:latin typeface="+mn-lt"/>
                          <a:ea typeface="Calibri" panose="020F0502020204030204" pitchFamily="34" charset="0"/>
                          <a:cs typeface="Times New Roman" panose="02020603050405020304" pitchFamily="18" charset="0"/>
                        </a:rPr>
                        <a:t>VL &lt;50 c/mL </a:t>
                      </a:r>
                      <a:br>
                        <a:rPr lang="en-US" sz="1300" b="0" kern="1200" dirty="0">
                          <a:solidFill>
                            <a:schemeClr val="tx1"/>
                          </a:solidFill>
                          <a:effectLst/>
                          <a:latin typeface="+mn-lt"/>
                          <a:ea typeface="Calibri" panose="020F0502020204030204" pitchFamily="34" charset="0"/>
                          <a:cs typeface="Times New Roman" panose="02020603050405020304" pitchFamily="18" charset="0"/>
                        </a:rPr>
                      </a:br>
                      <a:r>
                        <a:rPr lang="en-US" sz="1300" b="0" kern="1200" dirty="0">
                          <a:solidFill>
                            <a:schemeClr val="tx1"/>
                          </a:solidFill>
                          <a:effectLst/>
                          <a:latin typeface="+mn-lt"/>
                          <a:ea typeface="Calibri" panose="020F0502020204030204" pitchFamily="34" charset="0"/>
                          <a:cs typeface="Times New Roman" panose="02020603050405020304" pitchFamily="18" charset="0"/>
                        </a:rPr>
                        <a:t>4 wk after first injection and remained </a:t>
                      </a:r>
                      <a:br>
                        <a:rPr lang="en-US" sz="1300" b="0" kern="1200" dirty="0">
                          <a:solidFill>
                            <a:schemeClr val="tx1"/>
                          </a:solidFill>
                          <a:effectLst/>
                          <a:latin typeface="+mn-lt"/>
                          <a:ea typeface="Calibri" panose="020F0502020204030204" pitchFamily="34" charset="0"/>
                          <a:cs typeface="Times New Roman" panose="02020603050405020304" pitchFamily="18" charset="0"/>
                        </a:rPr>
                      </a:br>
                      <a:r>
                        <a:rPr lang="en-US" sz="1300" b="0" kern="1200" dirty="0">
                          <a:solidFill>
                            <a:schemeClr val="tx1"/>
                          </a:solidFill>
                          <a:effectLst/>
                          <a:latin typeface="+mn-lt"/>
                          <a:ea typeface="Calibri" panose="020F0502020204030204" pitchFamily="34" charset="0"/>
                          <a:cs typeface="Times New Roman" panose="02020603050405020304" pitchFamily="18" charset="0"/>
                        </a:rPr>
                        <a:t>&lt;50 c/mL for </a:t>
                      </a:r>
                      <a:br>
                        <a:rPr lang="en-US" sz="1300" b="0" kern="1200" dirty="0">
                          <a:solidFill>
                            <a:schemeClr val="tx1"/>
                          </a:solidFill>
                          <a:effectLst/>
                          <a:latin typeface="+mn-lt"/>
                          <a:ea typeface="Calibri" panose="020F0502020204030204" pitchFamily="34" charset="0"/>
                          <a:cs typeface="Times New Roman" panose="02020603050405020304" pitchFamily="18" charset="0"/>
                        </a:rPr>
                      </a:br>
                      <a:r>
                        <a:rPr lang="en-US" sz="1300" b="0" kern="1200" dirty="0">
                          <a:solidFill>
                            <a:schemeClr val="tx1"/>
                          </a:solidFill>
                          <a:effectLst/>
                          <a:latin typeface="+mn-lt"/>
                          <a:ea typeface="Calibri" panose="020F0502020204030204" pitchFamily="34" charset="0"/>
                          <a:cs typeface="Times New Roman" panose="02020603050405020304" pitchFamily="18" charset="0"/>
                        </a:rPr>
                        <a:t>up to 5 mo</a:t>
                      </a:r>
                    </a:p>
                  </a:txBody>
                  <a:tcPr marL="27432"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marL="137160" marR="0" lvl="0" indent="-137160" algn="l">
                        <a:lnSpc>
                          <a:spcPts val="1500"/>
                        </a:lnSpc>
                        <a:spcBef>
                          <a:spcPts val="300"/>
                        </a:spcBef>
                        <a:spcAft>
                          <a:spcPts val="0"/>
                        </a:spcAft>
                        <a:buClr>
                          <a:schemeClr val="tx2"/>
                        </a:buClr>
                        <a:buFont typeface="Symbol" panose="05050102010706020507" pitchFamily="18" charset="2"/>
                        <a:buChar char=""/>
                      </a:pPr>
                      <a:r>
                        <a:rPr lang="en-GB" sz="1300" b="0" dirty="0">
                          <a:solidFill>
                            <a:schemeClr val="tx1"/>
                          </a:solidFill>
                          <a:effectLst/>
                          <a:latin typeface="+mn-lt"/>
                        </a:rPr>
                        <a:t>Virologic suppression after 4-wk OLI</a:t>
                      </a:r>
                      <a:endParaRPr lang="en-US" sz="1300" b="0" dirty="0">
                        <a:solidFill>
                          <a:schemeClr val="tx1"/>
                        </a:solidFill>
                        <a:effectLst/>
                        <a:latin typeface="+mn-lt"/>
                      </a:endParaRPr>
                    </a:p>
                    <a:p>
                      <a:pPr marL="137160" marR="0" lvl="0" indent="-137160" algn="l">
                        <a:lnSpc>
                          <a:spcPts val="1500"/>
                        </a:lnSpc>
                        <a:spcBef>
                          <a:spcPts val="300"/>
                        </a:spcBef>
                        <a:spcAft>
                          <a:spcPts val="0"/>
                        </a:spcAft>
                        <a:buClr>
                          <a:schemeClr val="tx2"/>
                        </a:buClr>
                        <a:buFont typeface="Symbol" panose="05050102010706020507" pitchFamily="18" charset="2"/>
                        <a:buChar char=""/>
                      </a:pPr>
                      <a:r>
                        <a:rPr lang="en-GB" sz="1300" b="0" dirty="0">
                          <a:solidFill>
                            <a:schemeClr val="tx1"/>
                          </a:solidFill>
                          <a:effectLst/>
                          <a:latin typeface="+mn-lt"/>
                        </a:rPr>
                        <a:t>VF after first maintenance injection </a:t>
                      </a:r>
                      <a:endParaRPr lang="en-US" sz="1300" b="0" dirty="0">
                        <a:solidFill>
                          <a:schemeClr val="tx1"/>
                        </a:solidFill>
                        <a:effectLst/>
                        <a:latin typeface="+mn-lt"/>
                        <a:ea typeface="Calibri" panose="020F0502020204030204" pitchFamily="34" charset="0"/>
                        <a:cs typeface="Times New Roman" panose="02020603050405020304" pitchFamily="18" charset="0"/>
                      </a:endParaRPr>
                    </a:p>
                  </a:txBody>
                  <a:tcPr marL="27432"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marL="137160" marR="0" lvl="0" indent="-137160" algn="l">
                        <a:lnSpc>
                          <a:spcPts val="1500"/>
                        </a:lnSpc>
                        <a:spcBef>
                          <a:spcPts val="300"/>
                        </a:spcBef>
                        <a:spcAft>
                          <a:spcPts val="0"/>
                        </a:spcAft>
                        <a:buClr>
                          <a:schemeClr val="tx2"/>
                        </a:buClr>
                        <a:buFont typeface="Symbol" panose="05050102010706020507" pitchFamily="18" charset="2"/>
                        <a:buChar char=""/>
                      </a:pPr>
                      <a:r>
                        <a:rPr lang="en-GB" sz="1300" b="0" dirty="0">
                          <a:solidFill>
                            <a:schemeClr val="tx1"/>
                          </a:solidFill>
                          <a:effectLst/>
                          <a:latin typeface="+mn-lt"/>
                        </a:rPr>
                        <a:t>VL 512,000 c/mL</a:t>
                      </a:r>
                      <a:r>
                        <a:rPr lang="en-US" sz="1300" b="0" dirty="0">
                          <a:solidFill>
                            <a:schemeClr val="tx1"/>
                          </a:solidFill>
                          <a:effectLst/>
                          <a:latin typeface="+mn-lt"/>
                        </a:rPr>
                        <a:t> </a:t>
                      </a:r>
                      <a:r>
                        <a:rPr lang="en-GB" sz="1300" b="0" dirty="0">
                          <a:solidFill>
                            <a:schemeClr val="tx1"/>
                          </a:solidFill>
                          <a:effectLst/>
                          <a:latin typeface="+mn-lt"/>
                        </a:rPr>
                        <a:t>after </a:t>
                      </a:r>
                      <a:br>
                        <a:rPr lang="en-GB" sz="1300" b="0" dirty="0">
                          <a:solidFill>
                            <a:schemeClr val="tx1"/>
                          </a:solidFill>
                          <a:effectLst/>
                          <a:latin typeface="+mn-lt"/>
                        </a:rPr>
                      </a:br>
                      <a:r>
                        <a:rPr lang="en-GB" sz="1300" b="0" dirty="0">
                          <a:solidFill>
                            <a:schemeClr val="tx1"/>
                          </a:solidFill>
                          <a:effectLst/>
                          <a:latin typeface="+mn-lt"/>
                        </a:rPr>
                        <a:t>4-wk OLI</a:t>
                      </a:r>
                      <a:endParaRPr lang="en-US" sz="1300" b="0" dirty="0">
                        <a:solidFill>
                          <a:schemeClr val="tx1"/>
                        </a:solidFill>
                        <a:effectLst/>
                        <a:latin typeface="+mn-lt"/>
                      </a:endParaRPr>
                    </a:p>
                    <a:p>
                      <a:pPr marL="137160" marR="0" lvl="0" indent="-137160" algn="l">
                        <a:lnSpc>
                          <a:spcPts val="1500"/>
                        </a:lnSpc>
                        <a:spcBef>
                          <a:spcPts val="300"/>
                        </a:spcBef>
                        <a:spcAft>
                          <a:spcPts val="0"/>
                        </a:spcAft>
                        <a:buClr>
                          <a:schemeClr val="tx2"/>
                        </a:buClr>
                        <a:buFont typeface="Symbol" panose="05050102010706020507" pitchFamily="18" charset="2"/>
                        <a:buChar char=""/>
                      </a:pPr>
                      <a:r>
                        <a:rPr lang="en-GB" sz="1300" b="0" dirty="0">
                          <a:solidFill>
                            <a:schemeClr val="tx1"/>
                          </a:solidFill>
                          <a:effectLst/>
                          <a:latin typeface="+mn-lt"/>
                        </a:rPr>
                        <a:t>VF </a:t>
                      </a:r>
                      <a:r>
                        <a:rPr lang="en-US" sz="1300" b="0" dirty="0">
                          <a:solidFill>
                            <a:schemeClr val="tx1"/>
                          </a:solidFill>
                          <a:effectLst/>
                          <a:latin typeface="+mn-lt"/>
                        </a:rPr>
                        <a:t>after second injection</a:t>
                      </a:r>
                      <a:endParaRPr lang="en-US" sz="1300" b="0" dirty="0">
                        <a:solidFill>
                          <a:schemeClr val="tx1"/>
                        </a:solidFill>
                        <a:effectLst/>
                        <a:latin typeface="+mn-lt"/>
                        <a:ea typeface="Calibri" panose="020F0502020204030204" pitchFamily="34" charset="0"/>
                        <a:cs typeface="Times New Roman" panose="02020603050405020304" pitchFamily="18" charset="0"/>
                      </a:endParaRPr>
                    </a:p>
                  </a:txBody>
                  <a:tcPr marL="27432"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extLst>
                  <a:ext uri="{0D108BD9-81ED-4DB2-BD59-A6C34878D82A}">
                    <a16:rowId xmlns:a16="http://schemas.microsoft.com/office/drawing/2014/main" val="3958541712"/>
                  </a:ext>
                </a:extLst>
              </a:tr>
              <a:tr h="0">
                <a:tc>
                  <a:txBody>
                    <a:bodyPr/>
                    <a:lstStyle/>
                    <a:p>
                      <a:pPr marL="0" marR="0" algn="l">
                        <a:lnSpc>
                          <a:spcPts val="1500"/>
                        </a:lnSpc>
                        <a:spcBef>
                          <a:spcPts val="300"/>
                        </a:spcBef>
                        <a:spcAft>
                          <a:spcPts val="0"/>
                        </a:spcAft>
                      </a:pPr>
                      <a:r>
                        <a:rPr lang="en-GB" sz="1300" b="1" dirty="0">
                          <a:solidFill>
                            <a:schemeClr val="tx1"/>
                          </a:solidFill>
                          <a:effectLst/>
                          <a:latin typeface="+mn-lt"/>
                        </a:rPr>
                        <a:t>Outcome</a:t>
                      </a:r>
                      <a:endParaRPr lang="en-US" sz="1300" b="1" dirty="0">
                        <a:solidFill>
                          <a:schemeClr val="tx1"/>
                        </a:solidFill>
                        <a:effectLst/>
                        <a:latin typeface="+mn-lt"/>
                        <a:ea typeface="Calibri" panose="020F0502020204030204" pitchFamily="34" charset="0"/>
                        <a:cs typeface="Times New Roman" panose="02020603050405020304" pitchFamily="18" charset="0"/>
                      </a:endParaRPr>
                    </a:p>
                  </a:txBody>
                  <a:tcPr marL="9144" marR="0"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137160" marR="0" lvl="0" indent="-137160" algn="l">
                        <a:lnSpc>
                          <a:spcPts val="1500"/>
                        </a:lnSpc>
                        <a:spcBef>
                          <a:spcPts val="300"/>
                        </a:spcBef>
                        <a:spcAft>
                          <a:spcPts val="0"/>
                        </a:spcAft>
                        <a:buClr>
                          <a:schemeClr val="tx2"/>
                        </a:buClr>
                        <a:buFont typeface="Symbol" panose="05050102010706020507" pitchFamily="18" charset="2"/>
                        <a:buChar char=""/>
                      </a:pPr>
                      <a:r>
                        <a:rPr lang="en-GB" sz="1300" b="0" dirty="0">
                          <a:solidFill>
                            <a:schemeClr val="tx1"/>
                          </a:solidFill>
                          <a:effectLst/>
                          <a:latin typeface="+mn-lt"/>
                        </a:rPr>
                        <a:t>Tolerating new regimen (</a:t>
                      </a:r>
                      <a:r>
                        <a:rPr lang="en-US" sz="1300" b="0" dirty="0">
                          <a:solidFill>
                            <a:schemeClr val="tx1"/>
                          </a:solidFill>
                          <a:effectLst/>
                          <a:latin typeface="+mn-lt"/>
                        </a:rPr>
                        <a:t>DRV/r </a:t>
                      </a:r>
                      <a:br>
                        <a:rPr lang="en-US" sz="1300" b="0" dirty="0">
                          <a:solidFill>
                            <a:schemeClr val="tx1"/>
                          </a:solidFill>
                          <a:effectLst/>
                          <a:latin typeface="+mn-lt"/>
                        </a:rPr>
                      </a:br>
                      <a:r>
                        <a:rPr lang="en-US" sz="1300" b="0" dirty="0">
                          <a:solidFill>
                            <a:schemeClr val="tx1"/>
                          </a:solidFill>
                          <a:effectLst/>
                          <a:latin typeface="+mn-lt"/>
                        </a:rPr>
                        <a:t>+ TAF/FTC) </a:t>
                      </a:r>
                      <a:r>
                        <a:rPr lang="en-GB" sz="1300" b="0" dirty="0">
                          <a:solidFill>
                            <a:schemeClr val="tx1"/>
                          </a:solidFill>
                          <a:effectLst/>
                          <a:latin typeface="+mn-lt"/>
                        </a:rPr>
                        <a:t>with no concerns </a:t>
                      </a:r>
                      <a:br>
                        <a:rPr lang="en-GB" sz="1300" b="0" dirty="0">
                          <a:solidFill>
                            <a:schemeClr val="tx1"/>
                          </a:solidFill>
                          <a:effectLst/>
                          <a:latin typeface="+mn-lt"/>
                        </a:rPr>
                      </a:br>
                      <a:r>
                        <a:rPr lang="en-GB" sz="1300" b="0" dirty="0">
                          <a:solidFill>
                            <a:schemeClr val="tx1"/>
                          </a:solidFill>
                          <a:effectLst/>
                          <a:latin typeface="+mn-lt"/>
                        </a:rPr>
                        <a:t>or issues</a:t>
                      </a:r>
                      <a:endParaRPr lang="en-US" sz="1300" b="0" dirty="0">
                        <a:solidFill>
                          <a:schemeClr val="tx1"/>
                        </a:solidFill>
                        <a:effectLst/>
                        <a:latin typeface="+mn-lt"/>
                        <a:ea typeface="Calibri" panose="020F0502020204030204" pitchFamily="34" charset="0"/>
                        <a:cs typeface="Times New Roman" panose="02020603050405020304" pitchFamily="18" charset="0"/>
                      </a:endParaRPr>
                    </a:p>
                  </a:txBody>
                  <a:tcPr marL="64008"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137160" marR="0" lvl="0" indent="-137160" algn="l">
                        <a:lnSpc>
                          <a:spcPts val="1500"/>
                        </a:lnSpc>
                        <a:spcBef>
                          <a:spcPts val="300"/>
                        </a:spcBef>
                        <a:spcAft>
                          <a:spcPts val="0"/>
                        </a:spcAft>
                        <a:buClr>
                          <a:schemeClr val="tx2"/>
                        </a:buClr>
                        <a:buFont typeface="Symbol" panose="05050102010706020507" pitchFamily="18" charset="2"/>
                        <a:buChar char=""/>
                      </a:pPr>
                      <a:r>
                        <a:rPr lang="en-GB" sz="1300" b="0" dirty="0">
                          <a:solidFill>
                            <a:schemeClr val="tx1"/>
                          </a:solidFill>
                          <a:effectLst/>
                          <a:latin typeface="+mn-lt"/>
                        </a:rPr>
                        <a:t>On day of scheduled dose, trough PK for </a:t>
                      </a:r>
                      <a:br>
                        <a:rPr lang="en-GB" sz="1300" b="0" dirty="0">
                          <a:solidFill>
                            <a:schemeClr val="tx1"/>
                          </a:solidFill>
                          <a:effectLst/>
                          <a:latin typeface="+mn-lt"/>
                        </a:rPr>
                      </a:br>
                      <a:r>
                        <a:rPr lang="en-GB" sz="1300" b="0" dirty="0">
                          <a:solidFill>
                            <a:schemeClr val="tx1"/>
                          </a:solidFill>
                          <a:effectLst/>
                          <a:latin typeface="+mn-lt"/>
                        </a:rPr>
                        <a:t>CAB 6500 ng/mL; trough PK for RPV, </a:t>
                      </a:r>
                      <a:br>
                        <a:rPr lang="en-GB" sz="1300" b="0" dirty="0">
                          <a:solidFill>
                            <a:schemeClr val="tx1"/>
                          </a:solidFill>
                          <a:effectLst/>
                          <a:latin typeface="+mn-lt"/>
                        </a:rPr>
                      </a:br>
                      <a:r>
                        <a:rPr lang="en-GB" sz="1300" b="0" dirty="0">
                          <a:solidFill>
                            <a:schemeClr val="tx1"/>
                          </a:solidFill>
                          <a:effectLst/>
                          <a:latin typeface="+mn-lt"/>
                        </a:rPr>
                        <a:t>94.2 ng/mL</a:t>
                      </a:r>
                      <a:endParaRPr lang="en-US" sz="1300" b="0" dirty="0">
                        <a:solidFill>
                          <a:srgbClr val="C00000"/>
                        </a:solidFill>
                        <a:effectLst/>
                        <a:latin typeface="+mn-lt"/>
                        <a:cs typeface="Times New Roman" panose="02020603050405020304" pitchFamily="18" charset="0"/>
                      </a:endParaRPr>
                    </a:p>
                    <a:p>
                      <a:pPr marL="137160" marR="0" lvl="0" indent="-137160" algn="l">
                        <a:lnSpc>
                          <a:spcPts val="1500"/>
                        </a:lnSpc>
                        <a:spcBef>
                          <a:spcPts val="300"/>
                        </a:spcBef>
                        <a:spcAft>
                          <a:spcPts val="0"/>
                        </a:spcAft>
                        <a:buClr>
                          <a:schemeClr val="tx2"/>
                        </a:buClr>
                        <a:buFont typeface="Symbol" panose="05050102010706020507" pitchFamily="18" charset="2"/>
                        <a:buChar char=""/>
                      </a:pPr>
                      <a:r>
                        <a:rPr lang="en-US" sz="1300" b="0" dirty="0">
                          <a:solidFill>
                            <a:schemeClr val="tx1"/>
                          </a:solidFill>
                          <a:effectLst/>
                          <a:latin typeface="+mn-lt"/>
                          <a:cs typeface="Times New Roman" panose="02020603050405020304" pitchFamily="18" charset="0"/>
                        </a:rPr>
                        <a:t>Final regimen: DRV/c + CAB + RPV LA</a:t>
                      </a:r>
                      <a:endParaRPr lang="en-US" sz="1300" b="0" dirty="0">
                        <a:solidFill>
                          <a:schemeClr val="tx1"/>
                        </a:solidFill>
                        <a:effectLst/>
                        <a:latin typeface="+mn-lt"/>
                      </a:endParaRPr>
                    </a:p>
                  </a:txBody>
                  <a:tcPr marL="27432"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137160" marR="0" lvl="0" indent="-137160" algn="l">
                        <a:lnSpc>
                          <a:spcPts val="1500"/>
                        </a:lnSpc>
                        <a:spcBef>
                          <a:spcPts val="300"/>
                        </a:spcBef>
                        <a:spcAft>
                          <a:spcPts val="0"/>
                        </a:spcAft>
                        <a:buClr>
                          <a:schemeClr val="tx2"/>
                        </a:buClr>
                        <a:buFont typeface="Symbol" panose="05050102010706020507" pitchFamily="18" charset="2"/>
                        <a:buChar char=""/>
                      </a:pPr>
                      <a:r>
                        <a:rPr lang="en-US" sz="1300" b="0" dirty="0">
                          <a:solidFill>
                            <a:schemeClr val="tx1"/>
                          </a:solidFill>
                          <a:effectLst/>
                          <a:latin typeface="+mn-lt"/>
                          <a:ea typeface="Calibri" panose="020F0502020204030204" pitchFamily="34" charset="0"/>
                          <a:cs typeface="Times New Roman" panose="02020603050405020304" pitchFamily="18" charset="0"/>
                        </a:rPr>
                        <a:t>Treatment failure </a:t>
                      </a:r>
                      <a:r>
                        <a:rPr lang="en-US" sz="1300" b="0" strike="noStrike" dirty="0">
                          <a:solidFill>
                            <a:schemeClr val="tx1"/>
                          </a:solidFill>
                          <a:effectLst/>
                          <a:latin typeface="+mn-lt"/>
                          <a:ea typeface="Calibri" panose="020F0502020204030204" pitchFamily="34" charset="0"/>
                          <a:cs typeface="Times New Roman" panose="02020603050405020304" pitchFamily="18" charset="0"/>
                        </a:rPr>
                        <a:t>with </a:t>
                      </a:r>
                      <a:r>
                        <a:rPr lang="en-US" sz="1300" b="0" dirty="0">
                          <a:solidFill>
                            <a:schemeClr val="tx1"/>
                          </a:solidFill>
                          <a:effectLst/>
                          <a:latin typeface="+mn-lt"/>
                          <a:ea typeface="Calibri" panose="020F0502020204030204" pitchFamily="34" charset="0"/>
                          <a:cs typeface="Times New Roman" panose="02020603050405020304" pitchFamily="18" charset="0"/>
                        </a:rPr>
                        <a:t>morbid obesity (BMI increase from </a:t>
                      </a:r>
                      <a:br>
                        <a:rPr lang="en-US" sz="1300" b="0" dirty="0">
                          <a:solidFill>
                            <a:schemeClr val="tx1"/>
                          </a:solidFill>
                          <a:effectLst/>
                          <a:latin typeface="+mn-lt"/>
                          <a:ea typeface="Calibri" panose="020F0502020204030204" pitchFamily="34" charset="0"/>
                          <a:cs typeface="Times New Roman" panose="02020603050405020304" pitchFamily="18" charset="0"/>
                        </a:rPr>
                      </a:br>
                      <a:r>
                        <a:rPr lang="en-US" sz="1300" b="0" dirty="0">
                          <a:solidFill>
                            <a:schemeClr val="tx1"/>
                          </a:solidFill>
                          <a:effectLst/>
                          <a:latin typeface="+mn-lt"/>
                          <a:ea typeface="Calibri" panose="020F0502020204030204" pitchFamily="34" charset="0"/>
                          <a:cs typeface="Times New Roman" panose="02020603050405020304" pitchFamily="18" charset="0"/>
                        </a:rPr>
                        <a:t>35 to 43 kg/m</a:t>
                      </a:r>
                      <a:r>
                        <a:rPr lang="en-US" sz="1300" b="0" baseline="30000" dirty="0">
                          <a:solidFill>
                            <a:schemeClr val="tx1"/>
                          </a:solidFill>
                          <a:effectLst/>
                          <a:latin typeface="+mn-lt"/>
                          <a:ea typeface="Calibri" panose="020F0502020204030204" pitchFamily="34" charset="0"/>
                          <a:cs typeface="Times New Roman" panose="02020603050405020304" pitchFamily="18" charset="0"/>
                        </a:rPr>
                        <a:t>2</a:t>
                      </a:r>
                      <a:r>
                        <a:rPr lang="en-US" sz="1300" b="0" baseline="0" dirty="0">
                          <a:solidFill>
                            <a:schemeClr val="tx1"/>
                          </a:solidFill>
                          <a:effectLst/>
                          <a:latin typeface="+mn-lt"/>
                          <a:ea typeface="Calibri" panose="020F0502020204030204" pitchFamily="34" charset="0"/>
                          <a:cs typeface="Times New Roman" panose="02020603050405020304" pitchFamily="18" charset="0"/>
                        </a:rPr>
                        <a:t> since start </a:t>
                      </a:r>
                      <a:br>
                        <a:rPr lang="en-US" sz="1300" b="0" baseline="0" dirty="0">
                          <a:solidFill>
                            <a:schemeClr val="tx1"/>
                          </a:solidFill>
                          <a:effectLst/>
                          <a:latin typeface="+mn-lt"/>
                          <a:ea typeface="Calibri" panose="020F0502020204030204" pitchFamily="34" charset="0"/>
                          <a:cs typeface="Times New Roman" panose="02020603050405020304" pitchFamily="18" charset="0"/>
                        </a:rPr>
                      </a:br>
                      <a:r>
                        <a:rPr lang="en-US" sz="1300" b="0" baseline="0" dirty="0">
                          <a:solidFill>
                            <a:schemeClr val="tx1"/>
                          </a:solidFill>
                          <a:effectLst/>
                          <a:latin typeface="+mn-lt"/>
                          <a:ea typeface="Calibri" panose="020F0502020204030204" pitchFamily="34" charset="0"/>
                          <a:cs typeface="Times New Roman" panose="02020603050405020304" pitchFamily="18" charset="0"/>
                        </a:rPr>
                        <a:t>of CU</a:t>
                      </a:r>
                      <a:r>
                        <a:rPr lang="en-US" sz="1300" b="0" dirty="0">
                          <a:solidFill>
                            <a:schemeClr val="tx1"/>
                          </a:solidFill>
                          <a:effectLst/>
                          <a:latin typeface="+mn-lt"/>
                          <a:ea typeface="Calibri" panose="020F0502020204030204" pitchFamily="34" charset="0"/>
                          <a:cs typeface="Times New Roman" panose="02020603050405020304" pitchFamily="18" charset="0"/>
                        </a:rPr>
                        <a:t>)</a:t>
                      </a:r>
                    </a:p>
                    <a:p>
                      <a:pPr marL="137160" marR="0" lvl="0" indent="-137160" algn="l">
                        <a:lnSpc>
                          <a:spcPts val="1500"/>
                        </a:lnSpc>
                        <a:spcBef>
                          <a:spcPts val="300"/>
                        </a:spcBef>
                        <a:spcAft>
                          <a:spcPts val="0"/>
                        </a:spcAft>
                        <a:buClr>
                          <a:schemeClr val="tx2"/>
                        </a:buClr>
                        <a:buFont typeface="Symbol" panose="05050102010706020507" pitchFamily="18" charset="2"/>
                        <a:buChar char=""/>
                      </a:pPr>
                      <a:r>
                        <a:rPr lang="en-US" sz="1300" b="0" dirty="0">
                          <a:solidFill>
                            <a:schemeClr val="tx1"/>
                          </a:solidFill>
                          <a:effectLst/>
                          <a:latin typeface="+mn-lt"/>
                          <a:ea typeface="Calibri" panose="020F0502020204030204" pitchFamily="34" charset="0"/>
                          <a:cs typeface="Times New Roman" panose="02020603050405020304" pitchFamily="18" charset="0"/>
                        </a:rPr>
                        <a:t>Switch to DRV/r/TAF/FTC</a:t>
                      </a:r>
                    </a:p>
                  </a:txBody>
                  <a:tcPr marL="27432"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137160" marR="0" lvl="0" indent="-137160" algn="l">
                        <a:lnSpc>
                          <a:spcPts val="1500"/>
                        </a:lnSpc>
                        <a:spcBef>
                          <a:spcPts val="300"/>
                        </a:spcBef>
                        <a:spcAft>
                          <a:spcPts val="0"/>
                        </a:spcAft>
                        <a:buClr>
                          <a:schemeClr val="tx2"/>
                        </a:buClr>
                        <a:buFont typeface="Symbol" panose="05050102010706020507" pitchFamily="18" charset="2"/>
                        <a:buChar char=""/>
                      </a:pPr>
                      <a:r>
                        <a:rPr lang="en-GB" sz="1300" b="0" dirty="0">
                          <a:solidFill>
                            <a:schemeClr val="tx1"/>
                          </a:solidFill>
                          <a:effectLst/>
                          <a:latin typeface="+mn-lt"/>
                        </a:rPr>
                        <a:t>Withdrawn from CU program and restarted DRV/r + TDF/FTC</a:t>
                      </a:r>
                      <a:endParaRPr lang="en-US" sz="1300" b="0" dirty="0">
                        <a:solidFill>
                          <a:schemeClr val="tx1"/>
                        </a:solidFill>
                        <a:effectLst/>
                        <a:latin typeface="+mn-lt"/>
                      </a:endParaRPr>
                    </a:p>
                    <a:p>
                      <a:pPr marL="137160" marR="0" lvl="0" indent="-137160" algn="l">
                        <a:lnSpc>
                          <a:spcPts val="1500"/>
                        </a:lnSpc>
                        <a:spcBef>
                          <a:spcPts val="300"/>
                        </a:spcBef>
                        <a:spcAft>
                          <a:spcPts val="0"/>
                        </a:spcAft>
                        <a:buClr>
                          <a:schemeClr val="tx2"/>
                        </a:buClr>
                        <a:buFont typeface="Symbol" panose="05050102010706020507" pitchFamily="18" charset="2"/>
                        <a:buChar char=""/>
                      </a:pPr>
                      <a:r>
                        <a:rPr lang="en-GB" sz="1300" b="0" dirty="0">
                          <a:solidFill>
                            <a:schemeClr val="tx1"/>
                          </a:solidFill>
                          <a:effectLst/>
                          <a:latin typeface="+mn-lt"/>
                        </a:rPr>
                        <a:t>Still struggling with adherence issues</a:t>
                      </a:r>
                      <a:endParaRPr lang="en-US" sz="1300" b="0" dirty="0">
                        <a:solidFill>
                          <a:schemeClr val="tx1"/>
                        </a:solidFill>
                        <a:effectLst/>
                        <a:latin typeface="+mn-lt"/>
                        <a:ea typeface="Calibri" panose="020F0502020204030204" pitchFamily="34" charset="0"/>
                        <a:cs typeface="Times New Roman" panose="02020603050405020304" pitchFamily="18" charset="0"/>
                      </a:endParaRPr>
                    </a:p>
                  </a:txBody>
                  <a:tcPr marL="27432"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137160" marR="0" lvl="0" indent="-137160" algn="l">
                        <a:lnSpc>
                          <a:spcPts val="1500"/>
                        </a:lnSpc>
                        <a:spcBef>
                          <a:spcPts val="300"/>
                        </a:spcBef>
                        <a:spcAft>
                          <a:spcPts val="0"/>
                        </a:spcAft>
                        <a:buClr>
                          <a:schemeClr val="tx2"/>
                        </a:buClr>
                        <a:buFont typeface="Symbol" panose="05050102010706020507" pitchFamily="18" charset="2"/>
                        <a:buChar char=""/>
                      </a:pPr>
                      <a:r>
                        <a:rPr lang="en-GB" sz="1300" b="0" dirty="0">
                          <a:solidFill>
                            <a:schemeClr val="tx1"/>
                          </a:solidFill>
                          <a:effectLst/>
                          <a:latin typeface="+mn-lt"/>
                        </a:rPr>
                        <a:t>Withdrawn </a:t>
                      </a:r>
                      <a:br>
                        <a:rPr lang="en-GB" sz="1300" b="0" dirty="0">
                          <a:solidFill>
                            <a:schemeClr val="tx1"/>
                          </a:solidFill>
                          <a:effectLst/>
                          <a:latin typeface="+mn-lt"/>
                        </a:rPr>
                      </a:br>
                      <a:r>
                        <a:rPr lang="en-GB" sz="1300" b="0" dirty="0">
                          <a:solidFill>
                            <a:schemeClr val="tx1"/>
                          </a:solidFill>
                          <a:effectLst/>
                          <a:latin typeface="+mn-lt"/>
                        </a:rPr>
                        <a:t>from CU program and started on </a:t>
                      </a:r>
                      <a:br>
                        <a:rPr lang="en-GB" sz="1300" b="0" dirty="0">
                          <a:solidFill>
                            <a:schemeClr val="tx1"/>
                          </a:solidFill>
                          <a:effectLst/>
                          <a:latin typeface="+mn-lt"/>
                        </a:rPr>
                      </a:br>
                      <a:r>
                        <a:rPr lang="en-GB" sz="1300" b="0" dirty="0">
                          <a:solidFill>
                            <a:schemeClr val="tx1"/>
                          </a:solidFill>
                          <a:effectLst/>
                          <a:latin typeface="+mn-lt"/>
                        </a:rPr>
                        <a:t>oral DRV/c/</a:t>
                      </a:r>
                      <a:br>
                        <a:rPr lang="en-GB" sz="1300" b="0" dirty="0">
                          <a:solidFill>
                            <a:schemeClr val="tx1"/>
                          </a:solidFill>
                          <a:effectLst/>
                          <a:latin typeface="+mn-lt"/>
                        </a:rPr>
                      </a:br>
                      <a:r>
                        <a:rPr lang="en-GB" sz="1300" b="0" dirty="0">
                          <a:solidFill>
                            <a:schemeClr val="tx1"/>
                          </a:solidFill>
                          <a:effectLst/>
                          <a:latin typeface="+mn-lt"/>
                        </a:rPr>
                        <a:t>TAF/FTC</a:t>
                      </a:r>
                      <a:endParaRPr lang="en-US" sz="1300" b="0" dirty="0">
                        <a:solidFill>
                          <a:schemeClr val="tx1"/>
                        </a:solidFill>
                        <a:effectLst/>
                        <a:latin typeface="+mn-lt"/>
                        <a:ea typeface="Calibri" panose="020F0502020204030204" pitchFamily="34" charset="0"/>
                        <a:cs typeface="Times New Roman" panose="02020603050405020304" pitchFamily="18" charset="0"/>
                      </a:endParaRPr>
                    </a:p>
                  </a:txBody>
                  <a:tcPr marL="27432"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213997923"/>
                  </a:ext>
                </a:extLst>
              </a:tr>
              <a:tr h="417129">
                <a:tc>
                  <a:txBody>
                    <a:bodyPr/>
                    <a:lstStyle/>
                    <a:p>
                      <a:pPr marL="0" marR="0" algn="l">
                        <a:lnSpc>
                          <a:spcPts val="1500"/>
                        </a:lnSpc>
                        <a:spcBef>
                          <a:spcPts val="300"/>
                        </a:spcBef>
                        <a:spcAft>
                          <a:spcPts val="0"/>
                        </a:spcAft>
                      </a:pPr>
                      <a:r>
                        <a:rPr lang="en-GB" sz="1300" b="1" dirty="0">
                          <a:solidFill>
                            <a:schemeClr val="tx1"/>
                          </a:solidFill>
                          <a:effectLst/>
                          <a:latin typeface="+mn-lt"/>
                        </a:rPr>
                        <a:t>Most recent VL and CD4+ cell count*</a:t>
                      </a:r>
                      <a:endParaRPr lang="en-US" sz="1300" b="1" dirty="0">
                        <a:solidFill>
                          <a:schemeClr val="tx1"/>
                        </a:solidFill>
                        <a:effectLst/>
                        <a:latin typeface="+mn-lt"/>
                        <a:ea typeface="Calibri" panose="020F0502020204030204" pitchFamily="34" charset="0"/>
                        <a:cs typeface="Times New Roman" panose="02020603050405020304" pitchFamily="18" charset="0"/>
                      </a:endParaRPr>
                    </a:p>
                  </a:txBody>
                  <a:tcPr marL="9144" marR="0"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137160" marR="0" lvl="0" indent="-137160" algn="l">
                        <a:lnSpc>
                          <a:spcPts val="1500"/>
                        </a:lnSpc>
                        <a:spcBef>
                          <a:spcPts val="300"/>
                        </a:spcBef>
                        <a:spcAft>
                          <a:spcPts val="0"/>
                        </a:spcAft>
                        <a:buClr>
                          <a:schemeClr val="tx2"/>
                        </a:buClr>
                        <a:buFont typeface="Symbol" panose="05050102010706020507" pitchFamily="18" charset="2"/>
                        <a:buChar char=""/>
                      </a:pPr>
                      <a:r>
                        <a:rPr lang="en-US" sz="1300" b="0" dirty="0">
                          <a:solidFill>
                            <a:schemeClr val="tx1"/>
                          </a:solidFill>
                          <a:effectLst/>
                          <a:latin typeface="+mn-lt"/>
                        </a:rPr>
                        <a:t>Last VL obtained </a:t>
                      </a:r>
                      <a:br>
                        <a:rPr lang="en-US" sz="1300" b="0" dirty="0">
                          <a:solidFill>
                            <a:schemeClr val="tx1"/>
                          </a:solidFill>
                          <a:effectLst/>
                          <a:latin typeface="+mn-lt"/>
                        </a:rPr>
                      </a:br>
                      <a:r>
                        <a:rPr lang="en-US" sz="1300" b="0" dirty="0">
                          <a:solidFill>
                            <a:schemeClr val="tx1"/>
                          </a:solidFill>
                          <a:effectLst/>
                          <a:latin typeface="+mn-lt"/>
                        </a:rPr>
                        <a:t>2 wk after starting DRV/r + TAF/FTC was &lt;40 c/mL</a:t>
                      </a:r>
                      <a:endParaRPr lang="en-US" sz="1300" b="0" dirty="0">
                        <a:solidFill>
                          <a:schemeClr val="tx1"/>
                        </a:solidFill>
                        <a:effectLst/>
                        <a:latin typeface="+mn-lt"/>
                        <a:ea typeface="Calibri" panose="020F0502020204030204" pitchFamily="34" charset="0"/>
                        <a:cs typeface="Times New Roman" panose="02020603050405020304" pitchFamily="18" charset="0"/>
                      </a:endParaRPr>
                    </a:p>
                  </a:txBody>
                  <a:tcPr marL="64008"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137160" marR="0" lvl="0" indent="-137160" algn="l">
                        <a:lnSpc>
                          <a:spcPts val="1500"/>
                        </a:lnSpc>
                        <a:spcBef>
                          <a:spcPts val="300"/>
                        </a:spcBef>
                        <a:spcAft>
                          <a:spcPts val="0"/>
                        </a:spcAft>
                        <a:buClr>
                          <a:schemeClr val="tx2"/>
                        </a:buClr>
                        <a:buFont typeface="Symbol" panose="05050102010706020507" pitchFamily="18" charset="2"/>
                        <a:buChar char=""/>
                      </a:pPr>
                      <a:r>
                        <a:rPr lang="en-GB" sz="1300" b="0" dirty="0">
                          <a:solidFill>
                            <a:schemeClr val="tx1"/>
                          </a:solidFill>
                          <a:effectLst/>
                          <a:latin typeface="+mn-lt"/>
                        </a:rPr>
                        <a:t>VL, 13,300 c/mL</a:t>
                      </a:r>
                      <a:endParaRPr lang="en-US" sz="1300" b="0" dirty="0">
                        <a:solidFill>
                          <a:schemeClr val="tx1"/>
                        </a:solidFill>
                        <a:effectLst/>
                        <a:latin typeface="+mn-lt"/>
                      </a:endParaRPr>
                    </a:p>
                    <a:p>
                      <a:pPr marL="137160" marR="0" lvl="0" indent="-137160" algn="l">
                        <a:lnSpc>
                          <a:spcPts val="1500"/>
                        </a:lnSpc>
                        <a:spcBef>
                          <a:spcPts val="300"/>
                        </a:spcBef>
                        <a:spcAft>
                          <a:spcPts val="0"/>
                        </a:spcAft>
                        <a:buClr>
                          <a:schemeClr val="tx2"/>
                        </a:buClr>
                        <a:buFont typeface="Symbol" panose="05050102010706020507" pitchFamily="18" charset="2"/>
                        <a:buChar char=""/>
                      </a:pPr>
                      <a:r>
                        <a:rPr lang="en-GB" sz="1300" b="0" dirty="0">
                          <a:solidFill>
                            <a:schemeClr val="tx1"/>
                          </a:solidFill>
                          <a:effectLst/>
                          <a:latin typeface="+mn-lt"/>
                        </a:rPr>
                        <a:t>CD4+ cell count, </a:t>
                      </a:r>
                      <a:br>
                        <a:rPr lang="en-GB" sz="1300" b="0" dirty="0">
                          <a:solidFill>
                            <a:schemeClr val="tx1"/>
                          </a:solidFill>
                          <a:effectLst/>
                          <a:latin typeface="+mn-lt"/>
                        </a:rPr>
                      </a:br>
                      <a:r>
                        <a:rPr lang="en-GB" sz="1300" b="0" dirty="0">
                          <a:solidFill>
                            <a:schemeClr val="tx1"/>
                          </a:solidFill>
                          <a:effectLst/>
                          <a:latin typeface="+mn-lt"/>
                        </a:rPr>
                        <a:t>220 cells/mm</a:t>
                      </a:r>
                      <a:r>
                        <a:rPr lang="en-GB" sz="1300" b="0" baseline="30000" dirty="0">
                          <a:solidFill>
                            <a:schemeClr val="tx1"/>
                          </a:solidFill>
                          <a:effectLst/>
                          <a:latin typeface="+mn-lt"/>
                        </a:rPr>
                        <a:t>3</a:t>
                      </a:r>
                      <a:endParaRPr lang="en-US" sz="1300" b="0" dirty="0">
                        <a:solidFill>
                          <a:schemeClr val="tx1"/>
                        </a:solidFill>
                        <a:effectLst/>
                        <a:latin typeface="+mn-lt"/>
                        <a:ea typeface="Calibri" panose="020F0502020204030204" pitchFamily="34" charset="0"/>
                        <a:cs typeface="Times New Roman" panose="02020603050405020304" pitchFamily="18" charset="0"/>
                      </a:endParaRPr>
                    </a:p>
                  </a:txBody>
                  <a:tcPr marL="27432"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114300" marR="0" indent="-114300" algn="ctr">
                        <a:lnSpc>
                          <a:spcPts val="1500"/>
                        </a:lnSpc>
                        <a:spcBef>
                          <a:spcPts val="300"/>
                        </a:spcBef>
                        <a:spcAft>
                          <a:spcPts val="0"/>
                        </a:spcAft>
                      </a:pPr>
                      <a:r>
                        <a:rPr lang="en-GB" sz="1300" b="0" dirty="0">
                          <a:solidFill>
                            <a:schemeClr val="tx1"/>
                          </a:solidFill>
                          <a:effectLst/>
                          <a:latin typeface="+mn-lt"/>
                          <a:ea typeface="Calibri" panose="020F0502020204030204" pitchFamily="34" charset="0"/>
                          <a:cs typeface="Times New Roman" panose="02020603050405020304" pitchFamily="18" charset="0"/>
                        </a:rPr>
                        <a:t>VL, 1170 c/mL</a:t>
                      </a:r>
                      <a:endParaRPr lang="en-US" sz="1300" b="0" dirty="0">
                        <a:solidFill>
                          <a:schemeClr val="tx1"/>
                        </a:solidFill>
                        <a:effectLst/>
                        <a:latin typeface="+mn-lt"/>
                        <a:ea typeface="Calibri" panose="020F0502020204030204" pitchFamily="34" charset="0"/>
                        <a:cs typeface="Times New Roman" panose="02020603050405020304" pitchFamily="18" charset="0"/>
                      </a:endParaRPr>
                    </a:p>
                  </a:txBody>
                  <a:tcPr marL="27432"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137160" marR="0" lvl="0" indent="-137160" algn="l">
                        <a:lnSpc>
                          <a:spcPts val="1500"/>
                        </a:lnSpc>
                        <a:spcBef>
                          <a:spcPts val="300"/>
                        </a:spcBef>
                        <a:spcAft>
                          <a:spcPts val="0"/>
                        </a:spcAft>
                        <a:buClr>
                          <a:schemeClr val="tx2"/>
                        </a:buClr>
                        <a:buFont typeface="Symbol" panose="05050102010706020507" pitchFamily="18" charset="2"/>
                        <a:buChar char=""/>
                      </a:pPr>
                      <a:r>
                        <a:rPr lang="en-GB" sz="1300" b="0" dirty="0">
                          <a:solidFill>
                            <a:schemeClr val="tx1"/>
                          </a:solidFill>
                          <a:effectLst/>
                          <a:latin typeface="+mn-lt"/>
                        </a:rPr>
                        <a:t>VL, 18,000 c/mL</a:t>
                      </a:r>
                      <a:endParaRPr lang="en-US" sz="1300" b="0" dirty="0">
                        <a:solidFill>
                          <a:schemeClr val="tx1"/>
                        </a:solidFill>
                        <a:effectLst/>
                        <a:latin typeface="+mn-lt"/>
                      </a:endParaRPr>
                    </a:p>
                    <a:p>
                      <a:pPr marL="137160" marR="0" lvl="0" indent="-137160" algn="l">
                        <a:lnSpc>
                          <a:spcPts val="1500"/>
                        </a:lnSpc>
                        <a:spcBef>
                          <a:spcPts val="300"/>
                        </a:spcBef>
                        <a:spcAft>
                          <a:spcPts val="0"/>
                        </a:spcAft>
                        <a:buClr>
                          <a:schemeClr val="tx2"/>
                        </a:buClr>
                        <a:buFont typeface="Symbol" panose="05050102010706020507" pitchFamily="18" charset="2"/>
                        <a:buChar char=""/>
                      </a:pPr>
                      <a:r>
                        <a:rPr lang="en-GB" sz="1300" b="0" dirty="0">
                          <a:solidFill>
                            <a:schemeClr val="tx1"/>
                          </a:solidFill>
                          <a:effectLst/>
                          <a:latin typeface="+mn-lt"/>
                        </a:rPr>
                        <a:t>CD4+ cell count, </a:t>
                      </a:r>
                      <a:br>
                        <a:rPr lang="en-GB" sz="1300" b="0" dirty="0">
                          <a:solidFill>
                            <a:schemeClr val="tx1"/>
                          </a:solidFill>
                          <a:effectLst/>
                          <a:latin typeface="+mn-lt"/>
                        </a:rPr>
                      </a:br>
                      <a:r>
                        <a:rPr lang="en-GB" sz="1300" b="0" dirty="0">
                          <a:solidFill>
                            <a:schemeClr val="tx1"/>
                          </a:solidFill>
                          <a:effectLst/>
                          <a:latin typeface="+mn-lt"/>
                        </a:rPr>
                        <a:t>170 cells/mm</a:t>
                      </a:r>
                      <a:r>
                        <a:rPr lang="en-GB" sz="1300" b="0" baseline="30000" dirty="0">
                          <a:solidFill>
                            <a:schemeClr val="tx1"/>
                          </a:solidFill>
                          <a:effectLst/>
                          <a:latin typeface="+mn-lt"/>
                        </a:rPr>
                        <a:t>3</a:t>
                      </a:r>
                      <a:endParaRPr lang="en-US" sz="1300" b="0" dirty="0">
                        <a:solidFill>
                          <a:schemeClr val="tx1"/>
                        </a:solidFill>
                        <a:effectLst/>
                        <a:latin typeface="+mn-lt"/>
                        <a:ea typeface="Calibri" panose="020F0502020204030204" pitchFamily="34" charset="0"/>
                        <a:cs typeface="Times New Roman" panose="02020603050405020304" pitchFamily="18" charset="0"/>
                      </a:endParaRPr>
                    </a:p>
                  </a:txBody>
                  <a:tcPr marL="27432"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137160" marR="0" lvl="0" indent="-137160" algn="l">
                        <a:lnSpc>
                          <a:spcPts val="1500"/>
                        </a:lnSpc>
                        <a:spcBef>
                          <a:spcPts val="300"/>
                        </a:spcBef>
                        <a:spcAft>
                          <a:spcPts val="0"/>
                        </a:spcAft>
                        <a:buClr>
                          <a:schemeClr val="tx2"/>
                        </a:buClr>
                        <a:buFont typeface="Symbol" panose="05050102010706020507" pitchFamily="18" charset="2"/>
                        <a:buChar char=""/>
                      </a:pPr>
                      <a:r>
                        <a:rPr lang="en-GB" sz="1300" b="0" kern="1200" dirty="0">
                          <a:solidFill>
                            <a:schemeClr val="tx1"/>
                          </a:solidFill>
                          <a:effectLst/>
                          <a:latin typeface="+mn-lt"/>
                          <a:ea typeface="+mn-ea"/>
                          <a:cs typeface="+mn-cs"/>
                        </a:rPr>
                        <a:t>Last VL obtained was 41 c/mL after starting DRV/c/TAF/FTC</a:t>
                      </a:r>
                      <a:endParaRPr lang="en-US" sz="1300" b="0" kern="1200" dirty="0">
                        <a:solidFill>
                          <a:schemeClr val="tx1"/>
                        </a:solidFill>
                        <a:effectLst/>
                        <a:latin typeface="+mn-lt"/>
                        <a:ea typeface="+mn-ea"/>
                        <a:cs typeface="+mn-cs"/>
                      </a:endParaRPr>
                    </a:p>
                  </a:txBody>
                  <a:tcPr marL="27432" marR="27432" marT="5486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4099682329"/>
                  </a:ext>
                </a:extLst>
              </a:tr>
              <a:tr h="0">
                <a:tc gridSpan="5">
                  <a:txBody>
                    <a:bodyPr/>
                    <a:lstStyle/>
                    <a:p>
                      <a:pPr marL="0" marR="0" indent="14605" algn="l">
                        <a:lnSpc>
                          <a:spcPct val="100000"/>
                        </a:lnSpc>
                        <a:spcBef>
                          <a:spcPts val="300"/>
                        </a:spcBef>
                        <a:spcAft>
                          <a:spcPts val="0"/>
                        </a:spcAft>
                      </a:pPr>
                      <a:r>
                        <a:rPr lang="en-US" sz="1000" b="0" dirty="0">
                          <a:solidFill>
                            <a:schemeClr val="tx1"/>
                          </a:solidFill>
                          <a:effectLst/>
                        </a:rPr>
                        <a:t>*Most recent as of June 2020.</a:t>
                      </a: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144" marR="0" marT="91440"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lnL w="12700" cmpd="sng">
                      <a:noFill/>
                    </a:lnL>
                    <a:lnT w="12700" cap="flat" cmpd="sng" algn="ctr">
                      <a:solidFill>
                        <a:schemeClr val="tx1"/>
                      </a:solidFill>
                      <a:prstDash val="solid"/>
                      <a:round/>
                      <a:headEnd type="none" w="med" len="med"/>
                      <a:tailEnd type="none" w="med" len="med"/>
                    </a:lnT>
                  </a:tcPr>
                </a:tc>
                <a:tc hMerge="1">
                  <a:txBody>
                    <a:bodyPr/>
                    <a:lstStyle/>
                    <a:p>
                      <a:endParaRPr lang="en-US"/>
                    </a:p>
                  </a:txBody>
                  <a:tcPr/>
                </a:tc>
                <a:tc>
                  <a:txBody>
                    <a:bodyPr/>
                    <a:lstStyle/>
                    <a:p>
                      <a:pPr marL="0" marR="0" indent="14605" algn="l">
                        <a:lnSpc>
                          <a:spcPct val="100000"/>
                        </a:lnSpc>
                        <a:spcBef>
                          <a:spcPts val="300"/>
                        </a:spcBef>
                        <a:spcAft>
                          <a:spcPts val="0"/>
                        </a:spcAft>
                      </a:pPr>
                      <a:endParaRPr lang="en-US"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144" marR="0" marT="36576" marB="36576">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833808308"/>
                  </a:ext>
                </a:extLst>
              </a:tr>
            </a:tbl>
          </a:graphicData>
        </a:graphic>
      </p:graphicFrame>
      <p:sp>
        <p:nvSpPr>
          <p:cNvPr id="28" name="Text Placeholder 2061">
            <a:extLst>
              <a:ext uri="{FF2B5EF4-FFF2-40B4-BE49-F238E27FC236}">
                <a16:creationId xmlns:a16="http://schemas.microsoft.com/office/drawing/2014/main" id="{3B4B90D5-62D0-4F0D-9EE6-129790B8A6D0}"/>
              </a:ext>
            </a:extLst>
          </p:cNvPr>
          <p:cNvSpPr txBox="1">
            <a:spLocks/>
          </p:cNvSpPr>
          <p:nvPr/>
        </p:nvSpPr>
        <p:spPr>
          <a:xfrm>
            <a:off x="7754659" y="3838479"/>
            <a:ext cx="4940438" cy="2448021"/>
          </a:xfrm>
          <a:prstGeom prst="rect">
            <a:avLst/>
          </a:prstGeom>
        </p:spPr>
        <p:txBody>
          <a:bodyPr vert="horz" wrap="square" lIns="0" tIns="0" rIns="0" bIns="0" numCol="1" spcCol="274320" rtlCol="0">
            <a:noAutofit/>
          </a:bodyPr>
          <a:lstStyle>
            <a:lvl1pPr marL="0" indent="0" algn="l" defTabSz="1540052" rtl="0" eaLnBrk="1" latinLnBrk="0" hangingPunct="1">
              <a:spcBef>
                <a:spcPts val="1010"/>
              </a:spcBef>
              <a:buFont typeface="Arial" panose="020B0604020202020204" pitchFamily="34" charset="0"/>
              <a:buNone/>
              <a:defRPr kumimoji="0" lang="en-US" sz="2200" b="1" i="0" u="none" strike="noStrike" kern="1200" cap="none" spc="0" normalizeH="0" baseline="0">
                <a:ln>
                  <a:noFill/>
                </a:ln>
                <a:solidFill>
                  <a:schemeClr val="tx2"/>
                </a:solidFill>
                <a:effectLst/>
                <a:uLnTx/>
                <a:uFillTx/>
                <a:latin typeface="+mn-lt"/>
                <a:ea typeface="+mn-ea"/>
                <a:cs typeface="Arial" panose="020B0604020202020204" pitchFamily="34" charset="0"/>
              </a:defRPr>
            </a:lvl1pPr>
            <a:lvl2pPr marL="0" indent="0" algn="l" defTabSz="1540052" rtl="0" eaLnBrk="1" latinLnBrk="0" hangingPunct="1">
              <a:spcBef>
                <a:spcPts val="504"/>
              </a:spcBef>
              <a:buFont typeface="Arial" panose="020B0604020202020204" pitchFamily="34" charset="0"/>
              <a:buNone/>
              <a:defRPr kumimoji="0" lang="en-US" sz="1500" b="0" i="0" u="none" strike="noStrike" kern="1200" cap="none" spc="0" normalizeH="0" baseline="0">
                <a:ln>
                  <a:noFill/>
                </a:ln>
                <a:solidFill>
                  <a:schemeClr val="tx1"/>
                </a:solidFill>
                <a:effectLst/>
                <a:uLnTx/>
                <a:uFillTx/>
                <a:latin typeface="+mn-lt"/>
                <a:ea typeface="+mn-ea"/>
                <a:cs typeface="Arial" panose="020B0604020202020204" pitchFamily="34" charset="0"/>
              </a:defRPr>
            </a:lvl2pPr>
            <a:lvl3pPr marL="0" indent="0" algn="l" defTabSz="1540052" rtl="0" eaLnBrk="1" latinLnBrk="0" hangingPunct="1">
              <a:spcBef>
                <a:spcPts val="1010"/>
              </a:spcBef>
              <a:buClr>
                <a:schemeClr val="accent1"/>
              </a:buClr>
              <a:buSzPct val="120000"/>
              <a:buFont typeface="Arial" panose="020B0604020202020204" pitchFamily="34" charset="0"/>
              <a:buNone/>
              <a:defRPr kumimoji="0" lang="en-US" sz="1500" b="1" i="0" u="none" strike="noStrike" kern="1200" cap="none" spc="0" normalizeH="0" baseline="0">
                <a:ln>
                  <a:noFill/>
                </a:ln>
                <a:solidFill>
                  <a:schemeClr val="tx2"/>
                </a:solidFill>
                <a:effectLst/>
                <a:uLnTx/>
                <a:uFillTx/>
                <a:latin typeface="+mn-lt"/>
                <a:ea typeface="+mn-ea"/>
                <a:cs typeface="Arial" panose="020B0604020202020204" pitchFamily="34" charset="0"/>
              </a:defRPr>
            </a:lvl3pPr>
            <a:lvl4pPr marL="242528" indent="-242528" algn="l" defTabSz="1540052" rtl="0" eaLnBrk="1" latinLnBrk="0" hangingPunct="1">
              <a:spcBef>
                <a:spcPts val="600"/>
              </a:spcBef>
              <a:buClr>
                <a:srgbClr val="E30042"/>
              </a:buClr>
              <a:buSzPct val="120000"/>
              <a:buFont typeface="Arial" panose="020B0604020202020204" pitchFamily="34" charset="0"/>
              <a:buChar char="•"/>
              <a:defRPr kumimoji="0" lang="en-US" sz="1500" b="0" i="0" u="none" strike="noStrike" kern="1200" cap="none" spc="0" normalizeH="0" baseline="0">
                <a:ln>
                  <a:noFill/>
                </a:ln>
                <a:solidFill>
                  <a:schemeClr val="tx1"/>
                </a:solidFill>
                <a:effectLst/>
                <a:uLnTx/>
                <a:uFillTx/>
                <a:latin typeface="+mn-lt"/>
                <a:ea typeface="+mn-ea"/>
                <a:cs typeface="Arial" panose="020B0604020202020204" pitchFamily="34" charset="0"/>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kumimoji="0" lang="en-US" sz="1300" b="0" i="0" u="none" strike="noStrike" kern="1200" cap="none" spc="0" normalizeH="0" baseline="0">
                <a:ln>
                  <a:noFill/>
                </a:ln>
                <a:solidFill>
                  <a:schemeClr val="tx1"/>
                </a:solidFill>
                <a:effectLst/>
                <a:uLnTx/>
                <a:uFillTx/>
                <a:latin typeface="+mn-lt"/>
                <a:ea typeface="+mn-ea"/>
                <a:cs typeface="Arial" panose="020B0604020202020204" pitchFamily="34" charset="0"/>
              </a:defRPr>
            </a:lvl5pPr>
            <a:lvl6pPr marL="739228" indent="-242528" algn="l" defTabSz="1540052" rtl="0" eaLnBrk="1" latinLnBrk="0" hangingPunct="1">
              <a:spcBef>
                <a:spcPts val="400"/>
              </a:spcBef>
              <a:buClr>
                <a:schemeClr val="tx2"/>
              </a:buClr>
              <a:buFont typeface="Arial" panose="020B0604020202020204" pitchFamily="34" charset="0"/>
              <a:buChar char="•"/>
              <a:defRPr kumimoji="0" lang="en-US" sz="11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6pPr>
            <a:lvl7pPr marL="581370" indent="-288760" algn="l" defTabSz="1540052" rtl="0" eaLnBrk="1" latinLnBrk="0" hangingPunct="1">
              <a:spcBef>
                <a:spcPts val="1010"/>
              </a:spcBef>
              <a:buClr>
                <a:schemeClr val="accent1"/>
              </a:buClr>
              <a:buFont typeface="Arial" panose="020B0604020202020204" pitchFamily="34" charset="0"/>
              <a:buChar char="•"/>
              <a:defRPr sz="1348" b="0" kern="1200">
                <a:solidFill>
                  <a:schemeClr val="accent2"/>
                </a:solidFill>
                <a:latin typeface="Arial" panose="020B0604020202020204" pitchFamily="34" charset="0"/>
                <a:ea typeface="+mn-ea"/>
                <a:cs typeface="Arial" panose="020B0604020202020204" pitchFamily="34" charset="0"/>
              </a:defRPr>
            </a:lvl7pPr>
            <a:lvl8pPr marL="5775194"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8pPr>
            <a:lvl9pPr marL="6545220"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9pPr>
          </a:lstStyle>
          <a:p>
            <a:pPr lvl="2" fontAlgn="auto">
              <a:spcBef>
                <a:spcPts val="900"/>
              </a:spcBef>
              <a:spcAft>
                <a:spcPts val="0"/>
              </a:spcAft>
              <a:buClr>
                <a:srgbClr val="E30042"/>
              </a:buClr>
            </a:pPr>
            <a:r>
              <a:rPr lang="en-US" dirty="0"/>
              <a:t>Incomplete Virologic Responses Leading </a:t>
            </a:r>
            <a:br>
              <a:rPr lang="en-US" dirty="0"/>
            </a:br>
            <a:r>
              <a:rPr lang="en-US" dirty="0"/>
              <a:t>to Withdrawal </a:t>
            </a:r>
          </a:p>
          <a:p>
            <a:pPr lvl="3" fontAlgn="auto">
              <a:spcAft>
                <a:spcPts val="0"/>
              </a:spcAft>
            </a:pPr>
            <a:r>
              <a:rPr lang="en-US" dirty="0"/>
              <a:t>5 (14%) patients had incomplete virologic responses and stopped CAB + RPV LA treatment (Table 2)</a:t>
            </a:r>
          </a:p>
          <a:p>
            <a:pPr lvl="4">
              <a:spcBef>
                <a:spcPts val="600"/>
              </a:spcBef>
            </a:pPr>
            <a:r>
              <a:rPr lang="en-US" dirty="0"/>
              <a:t>4 patients had NNRTI resistance-associated mutations at failure and 2 had INI resistance-associated mutations</a:t>
            </a:r>
          </a:p>
          <a:p>
            <a:pPr marL="0" lvl="3" indent="0" fontAlgn="auto">
              <a:spcAft>
                <a:spcPts val="0"/>
              </a:spcAft>
              <a:buFont typeface="Arial" panose="020B0604020202020204" pitchFamily="34" charset="0"/>
              <a:buNone/>
            </a:pPr>
            <a:endParaRPr lang="en-US" dirty="0"/>
          </a:p>
          <a:p>
            <a:pPr lvl="4"/>
            <a:endParaRPr lang="en-US" dirty="0"/>
          </a:p>
        </p:txBody>
      </p:sp>
    </p:spTree>
  </p:cSld>
  <p:clrMapOvr>
    <a:masterClrMapping/>
  </p:clrMapOvr>
</p:sld>
</file>

<file path=ppt/theme/theme1.xml><?xml version="1.0" encoding="utf-8"?>
<a:theme xmlns:a="http://schemas.openxmlformats.org/drawingml/2006/main" name="Custom Design">
  <a:themeElements>
    <a:clrScheme name="ViiV CAB 2020 Theme Colors">
      <a:dk1>
        <a:srgbClr val="071D49"/>
      </a:dk1>
      <a:lt1>
        <a:srgbClr val="FFFFFF"/>
      </a:lt1>
      <a:dk2>
        <a:srgbClr val="E40046"/>
      </a:dk2>
      <a:lt2>
        <a:srgbClr val="E7E6E6"/>
      </a:lt2>
      <a:accent1>
        <a:srgbClr val="00A779"/>
      </a:accent1>
      <a:accent2>
        <a:srgbClr val="970096"/>
      </a:accent2>
      <a:accent3>
        <a:srgbClr val="F05A05"/>
      </a:accent3>
      <a:accent4>
        <a:srgbClr val="5BC2E7"/>
      </a:accent4>
      <a:accent5>
        <a:srgbClr val="D0D3D4"/>
      </a:accent5>
      <a:accent6>
        <a:srgbClr val="FF3399"/>
      </a:accent6>
      <a:hlink>
        <a:srgbClr val="702082"/>
      </a:hlink>
      <a:folHlink>
        <a:srgbClr val="541761"/>
      </a:folHlink>
    </a:clrScheme>
    <a:fontScheme name="ViiV revised">
      <a:majorFont>
        <a:latin typeface="Breakthrough"/>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l">
          <a:defRPr sz="930" dirty="0">
            <a:solidFill>
              <a:schemeClr val="accent2"/>
            </a:solidFill>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Office Theme">
  <a:themeElements>
    <a:clrScheme name="ViiV (16x9)">
      <a:dk1>
        <a:srgbClr val="000000"/>
      </a:dk1>
      <a:lt1>
        <a:srgbClr val="FFFFFF"/>
      </a:lt1>
      <a:dk2>
        <a:srgbClr val="44546A"/>
      </a:dk2>
      <a:lt2>
        <a:srgbClr val="E7E6E6"/>
      </a:lt2>
      <a:accent1>
        <a:srgbClr val="E30046"/>
      </a:accent1>
      <a:accent2>
        <a:srgbClr val="071D49"/>
      </a:accent2>
      <a:accent3>
        <a:srgbClr val="702082"/>
      </a:accent3>
      <a:accent4>
        <a:srgbClr val="5BC2E7"/>
      </a:accent4>
      <a:accent5>
        <a:srgbClr val="D0D3D3"/>
      </a:accent5>
      <a:accent6>
        <a:srgbClr val="FFFFFF"/>
      </a:accent6>
      <a:hlink>
        <a:srgbClr val="0563C1"/>
      </a:hlink>
      <a:folHlink>
        <a:srgbClr val="954F72"/>
      </a:folHlink>
    </a:clrScheme>
    <a:fontScheme name="ViiV revised">
      <a:majorFont>
        <a:latin typeface="Breakthrough"/>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ViiV (16x9)">
      <a:dk1>
        <a:srgbClr val="000000"/>
      </a:dk1>
      <a:lt1>
        <a:srgbClr val="FFFFFF"/>
      </a:lt1>
      <a:dk2>
        <a:srgbClr val="44546A"/>
      </a:dk2>
      <a:lt2>
        <a:srgbClr val="E7E6E6"/>
      </a:lt2>
      <a:accent1>
        <a:srgbClr val="E30046"/>
      </a:accent1>
      <a:accent2>
        <a:srgbClr val="071D49"/>
      </a:accent2>
      <a:accent3>
        <a:srgbClr val="702082"/>
      </a:accent3>
      <a:accent4>
        <a:srgbClr val="5BC2E7"/>
      </a:accent4>
      <a:accent5>
        <a:srgbClr val="D0D3D3"/>
      </a:accent5>
      <a:accent6>
        <a:srgbClr val="FFFFFF"/>
      </a:accent6>
      <a:hlink>
        <a:srgbClr val="0563C1"/>
      </a:hlink>
      <a:folHlink>
        <a:srgbClr val="954F72"/>
      </a:folHlink>
    </a:clrScheme>
    <a:fontScheme name="ViiV revised">
      <a:majorFont>
        <a:latin typeface="Breakthrough"/>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5137</TotalTime>
  <Words>2652</Words>
  <Application>Microsoft Office PowerPoint</Application>
  <PresentationFormat>Custom</PresentationFormat>
  <Paragraphs>335</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Bold</vt:lpstr>
      <vt:lpstr>Arial Narrow</vt:lpstr>
      <vt:lpstr>Calibri</vt:lpstr>
      <vt:lpstr>Symbol</vt:lpstr>
      <vt:lpstr>Custom Design</vt:lpstr>
      <vt:lpstr>COMPASSIONATE USE OF LONG-ACTING (LA) CABOTEGRAVIR (CAB) AND RILPIVIRINE (RPV) FOR PATIENTS IN NEED OF PARENTERAL ANTIRETROVIRAL THERAPY </vt:lpstr>
    </vt:vector>
  </TitlesOfParts>
  <Company>MedThink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 Arial Narrow Bold Caps heads</dc:title>
  <dc:creator>vcribb</dc:creator>
  <cp:lastModifiedBy>MedThink SciCom</cp:lastModifiedBy>
  <cp:revision>622</cp:revision>
  <cp:lastPrinted>2015-09-03T18:01:37Z</cp:lastPrinted>
  <dcterms:created xsi:type="dcterms:W3CDTF">2012-06-27T15:53:13Z</dcterms:created>
  <dcterms:modified xsi:type="dcterms:W3CDTF">2020-07-02T17:30:36Z</dcterms:modified>
</cp:coreProperties>
</file>