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</p:sldIdLst>
  <p:sldSz cx="42803763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ence Brunet" initials="LB" lastIdx="3" clrIdx="0">
    <p:extLst>
      <p:ext uri="{19B8F6BF-5375-455C-9EA6-DF929625EA0E}">
        <p15:presenceInfo xmlns:p15="http://schemas.microsoft.com/office/powerpoint/2012/main" userId="S::laurence.brunet@epividian.com::c2061fef-bfda-46f4-bcd4-c34a928896ce" providerId="AD"/>
      </p:ext>
    </p:extLst>
  </p:cmAuthor>
  <p:cmAuthor id="2" name="Tiffany Carpenter" initials="TC" lastIdx="12" clrIdx="1">
    <p:extLst>
      <p:ext uri="{19B8F6BF-5375-455C-9EA6-DF929625EA0E}">
        <p15:presenceInfo xmlns:p15="http://schemas.microsoft.com/office/powerpoint/2012/main" userId="Tiffany Carpent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D84206"/>
    <a:srgbClr val="003399"/>
    <a:srgbClr val="990033"/>
    <a:srgbClr val="EA0000"/>
    <a:srgbClr val="05AFF0"/>
    <a:srgbClr val="E2F4FF"/>
    <a:srgbClr val="F5FCFF"/>
    <a:srgbClr val="E722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408" autoAdjust="0"/>
    <p:restoredTop sz="96327" autoAdjust="0"/>
  </p:normalViewPr>
  <p:slideViewPr>
    <p:cSldViewPr snapToGrid="0">
      <p:cViewPr varScale="1">
        <p:scale>
          <a:sx n="18" d="100"/>
          <a:sy n="18" d="100"/>
        </p:scale>
        <p:origin x="1997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0282" y="4954765"/>
            <a:ext cx="36383199" cy="10540259"/>
          </a:xfrm>
        </p:spPr>
        <p:txBody>
          <a:bodyPr anchor="b"/>
          <a:lstStyle>
            <a:lvl1pPr algn="ctr">
              <a:defRPr sz="264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50471" y="15901497"/>
            <a:ext cx="32102822" cy="7309499"/>
          </a:xfrm>
        </p:spPr>
        <p:txBody>
          <a:bodyPr/>
          <a:lstStyle>
            <a:lvl1pPr marL="0" indent="0" algn="ctr">
              <a:buNone/>
              <a:defRPr sz="10595"/>
            </a:lvl1pPr>
            <a:lvl2pPr marL="2018355" indent="0" algn="ctr">
              <a:buNone/>
              <a:defRPr sz="8829"/>
            </a:lvl2pPr>
            <a:lvl3pPr marL="4036710" indent="0" algn="ctr">
              <a:buNone/>
              <a:defRPr sz="7946"/>
            </a:lvl3pPr>
            <a:lvl4pPr marL="6055065" indent="0" algn="ctr">
              <a:buNone/>
              <a:defRPr sz="7063"/>
            </a:lvl4pPr>
            <a:lvl5pPr marL="8073420" indent="0" algn="ctr">
              <a:buNone/>
              <a:defRPr sz="7063"/>
            </a:lvl5pPr>
            <a:lvl6pPr marL="10091776" indent="0" algn="ctr">
              <a:buNone/>
              <a:defRPr sz="7063"/>
            </a:lvl6pPr>
            <a:lvl7pPr marL="12110131" indent="0" algn="ctr">
              <a:buNone/>
              <a:defRPr sz="7063"/>
            </a:lvl7pPr>
            <a:lvl8pPr marL="14128486" indent="0" algn="ctr">
              <a:buNone/>
              <a:defRPr sz="7063"/>
            </a:lvl8pPr>
            <a:lvl9pPr marL="16146841" indent="0" algn="ctr">
              <a:buNone/>
              <a:defRPr sz="706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4DE8-AE3D-40A8-90B8-FB90AC599C3D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4D90-E909-4F87-A3D0-77D3250A7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5549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4DE8-AE3D-40A8-90B8-FB90AC599C3D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4D90-E909-4F87-A3D0-77D3250A7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552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631445" y="1611875"/>
            <a:ext cx="9229561" cy="256568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42761" y="1611875"/>
            <a:ext cx="27153637" cy="256568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4DE8-AE3D-40A8-90B8-FB90AC599C3D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4D90-E909-4F87-A3D0-77D3250A7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80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4DE8-AE3D-40A8-90B8-FB90AC599C3D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4D90-E909-4F87-A3D0-77D3250A7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094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0467" y="7547788"/>
            <a:ext cx="36918246" cy="12593645"/>
          </a:xfrm>
        </p:spPr>
        <p:txBody>
          <a:bodyPr anchor="b"/>
          <a:lstStyle>
            <a:lvl1pPr>
              <a:defRPr sz="264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20467" y="20260574"/>
            <a:ext cx="36918246" cy="6622701"/>
          </a:xfrm>
        </p:spPr>
        <p:txBody>
          <a:bodyPr/>
          <a:lstStyle>
            <a:lvl1pPr marL="0" indent="0">
              <a:buNone/>
              <a:defRPr sz="10595">
                <a:solidFill>
                  <a:schemeClr val="tx1"/>
                </a:solidFill>
              </a:defRPr>
            </a:lvl1pPr>
            <a:lvl2pPr marL="2018355" indent="0">
              <a:buNone/>
              <a:defRPr sz="8829">
                <a:solidFill>
                  <a:schemeClr val="tx1">
                    <a:tint val="75000"/>
                  </a:schemeClr>
                </a:solidFill>
              </a:defRPr>
            </a:lvl2pPr>
            <a:lvl3pPr marL="4036710" indent="0">
              <a:buNone/>
              <a:defRPr sz="7946">
                <a:solidFill>
                  <a:schemeClr val="tx1">
                    <a:tint val="75000"/>
                  </a:schemeClr>
                </a:solidFill>
              </a:defRPr>
            </a:lvl3pPr>
            <a:lvl4pPr marL="6055065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4pPr>
            <a:lvl5pPr marL="8073420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5pPr>
            <a:lvl6pPr marL="10091776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6pPr>
            <a:lvl7pPr marL="12110131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7pPr>
            <a:lvl8pPr marL="14128486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8pPr>
            <a:lvl9pPr marL="16146841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4DE8-AE3D-40A8-90B8-FB90AC599C3D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4D90-E909-4F87-A3D0-77D3250A7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1230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42759" y="8059374"/>
            <a:ext cx="18191599" cy="1920934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669405" y="8059374"/>
            <a:ext cx="18191599" cy="1920934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4DE8-AE3D-40A8-90B8-FB90AC599C3D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4D90-E909-4F87-A3D0-77D3250A7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162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1611882"/>
            <a:ext cx="36918246" cy="58518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8339" y="7421634"/>
            <a:ext cx="18107995" cy="3637228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355" indent="0">
              <a:buNone/>
              <a:defRPr sz="8829" b="1"/>
            </a:lvl2pPr>
            <a:lvl3pPr marL="4036710" indent="0">
              <a:buNone/>
              <a:defRPr sz="7946" b="1"/>
            </a:lvl3pPr>
            <a:lvl4pPr marL="6055065" indent="0">
              <a:buNone/>
              <a:defRPr sz="7063" b="1"/>
            </a:lvl4pPr>
            <a:lvl5pPr marL="8073420" indent="0">
              <a:buNone/>
              <a:defRPr sz="7063" b="1"/>
            </a:lvl5pPr>
            <a:lvl6pPr marL="10091776" indent="0">
              <a:buNone/>
              <a:defRPr sz="7063" b="1"/>
            </a:lvl6pPr>
            <a:lvl7pPr marL="12110131" indent="0">
              <a:buNone/>
              <a:defRPr sz="7063" b="1"/>
            </a:lvl7pPr>
            <a:lvl8pPr marL="14128486" indent="0">
              <a:buNone/>
              <a:defRPr sz="7063" b="1"/>
            </a:lvl8pPr>
            <a:lvl9pPr marL="16146841" indent="0">
              <a:buNone/>
              <a:defRPr sz="706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48339" y="11058863"/>
            <a:ext cx="18107995" cy="162659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669408" y="7421634"/>
            <a:ext cx="18197174" cy="3637228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355" indent="0">
              <a:buNone/>
              <a:defRPr sz="8829" b="1"/>
            </a:lvl2pPr>
            <a:lvl3pPr marL="4036710" indent="0">
              <a:buNone/>
              <a:defRPr sz="7946" b="1"/>
            </a:lvl3pPr>
            <a:lvl4pPr marL="6055065" indent="0">
              <a:buNone/>
              <a:defRPr sz="7063" b="1"/>
            </a:lvl4pPr>
            <a:lvl5pPr marL="8073420" indent="0">
              <a:buNone/>
              <a:defRPr sz="7063" b="1"/>
            </a:lvl5pPr>
            <a:lvl6pPr marL="10091776" indent="0">
              <a:buNone/>
              <a:defRPr sz="7063" b="1"/>
            </a:lvl6pPr>
            <a:lvl7pPr marL="12110131" indent="0">
              <a:buNone/>
              <a:defRPr sz="7063" b="1"/>
            </a:lvl7pPr>
            <a:lvl8pPr marL="14128486" indent="0">
              <a:buNone/>
              <a:defRPr sz="7063" b="1"/>
            </a:lvl8pPr>
            <a:lvl9pPr marL="16146841" indent="0">
              <a:buNone/>
              <a:defRPr sz="706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669408" y="11058863"/>
            <a:ext cx="18197174" cy="162659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4DE8-AE3D-40A8-90B8-FB90AC599C3D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4D90-E909-4F87-A3D0-77D3250A7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520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4DE8-AE3D-40A8-90B8-FB90AC599C3D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4D90-E909-4F87-A3D0-77D3250A7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877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4DE8-AE3D-40A8-90B8-FB90AC599C3D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4D90-E909-4F87-A3D0-77D3250A7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4518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2018348"/>
            <a:ext cx="13805328" cy="7064216"/>
          </a:xfrm>
        </p:spPr>
        <p:txBody>
          <a:bodyPr anchor="b"/>
          <a:lstStyle>
            <a:lvl1pPr>
              <a:defRPr sz="141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97174" y="4359077"/>
            <a:ext cx="21669405" cy="21515024"/>
          </a:xfrm>
        </p:spPr>
        <p:txBody>
          <a:bodyPr/>
          <a:lstStyle>
            <a:lvl1pPr>
              <a:defRPr sz="14127"/>
            </a:lvl1pPr>
            <a:lvl2pPr>
              <a:defRPr sz="12361"/>
            </a:lvl2pPr>
            <a:lvl3pPr>
              <a:defRPr sz="10595"/>
            </a:lvl3pPr>
            <a:lvl4pPr>
              <a:defRPr sz="8829"/>
            </a:lvl4pPr>
            <a:lvl5pPr>
              <a:defRPr sz="8829"/>
            </a:lvl5pPr>
            <a:lvl6pPr>
              <a:defRPr sz="8829"/>
            </a:lvl6pPr>
            <a:lvl7pPr>
              <a:defRPr sz="8829"/>
            </a:lvl7pPr>
            <a:lvl8pPr>
              <a:defRPr sz="8829"/>
            </a:lvl8pPr>
            <a:lvl9pPr>
              <a:defRPr sz="882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34" y="9082564"/>
            <a:ext cx="13805328" cy="16826573"/>
          </a:xfrm>
        </p:spPr>
        <p:txBody>
          <a:bodyPr/>
          <a:lstStyle>
            <a:lvl1pPr marL="0" indent="0">
              <a:buNone/>
              <a:defRPr sz="7063"/>
            </a:lvl1pPr>
            <a:lvl2pPr marL="2018355" indent="0">
              <a:buNone/>
              <a:defRPr sz="6180"/>
            </a:lvl2pPr>
            <a:lvl3pPr marL="4036710" indent="0">
              <a:buNone/>
              <a:defRPr sz="5298"/>
            </a:lvl3pPr>
            <a:lvl4pPr marL="6055065" indent="0">
              <a:buNone/>
              <a:defRPr sz="4415"/>
            </a:lvl4pPr>
            <a:lvl5pPr marL="8073420" indent="0">
              <a:buNone/>
              <a:defRPr sz="4415"/>
            </a:lvl5pPr>
            <a:lvl6pPr marL="10091776" indent="0">
              <a:buNone/>
              <a:defRPr sz="4415"/>
            </a:lvl6pPr>
            <a:lvl7pPr marL="12110131" indent="0">
              <a:buNone/>
              <a:defRPr sz="4415"/>
            </a:lvl7pPr>
            <a:lvl8pPr marL="14128486" indent="0">
              <a:buNone/>
              <a:defRPr sz="4415"/>
            </a:lvl8pPr>
            <a:lvl9pPr marL="16146841" indent="0">
              <a:buNone/>
              <a:defRPr sz="441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4DE8-AE3D-40A8-90B8-FB90AC599C3D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4D90-E909-4F87-A3D0-77D3250A7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820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2018348"/>
            <a:ext cx="13805328" cy="7064216"/>
          </a:xfrm>
        </p:spPr>
        <p:txBody>
          <a:bodyPr anchor="b"/>
          <a:lstStyle>
            <a:lvl1pPr>
              <a:defRPr sz="141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197174" y="4359077"/>
            <a:ext cx="21669405" cy="21515024"/>
          </a:xfrm>
        </p:spPr>
        <p:txBody>
          <a:bodyPr anchor="t"/>
          <a:lstStyle>
            <a:lvl1pPr marL="0" indent="0">
              <a:buNone/>
              <a:defRPr sz="14127"/>
            </a:lvl1pPr>
            <a:lvl2pPr marL="2018355" indent="0">
              <a:buNone/>
              <a:defRPr sz="12361"/>
            </a:lvl2pPr>
            <a:lvl3pPr marL="4036710" indent="0">
              <a:buNone/>
              <a:defRPr sz="10595"/>
            </a:lvl3pPr>
            <a:lvl4pPr marL="6055065" indent="0">
              <a:buNone/>
              <a:defRPr sz="8829"/>
            </a:lvl4pPr>
            <a:lvl5pPr marL="8073420" indent="0">
              <a:buNone/>
              <a:defRPr sz="8829"/>
            </a:lvl5pPr>
            <a:lvl6pPr marL="10091776" indent="0">
              <a:buNone/>
              <a:defRPr sz="8829"/>
            </a:lvl6pPr>
            <a:lvl7pPr marL="12110131" indent="0">
              <a:buNone/>
              <a:defRPr sz="8829"/>
            </a:lvl7pPr>
            <a:lvl8pPr marL="14128486" indent="0">
              <a:buNone/>
              <a:defRPr sz="8829"/>
            </a:lvl8pPr>
            <a:lvl9pPr marL="16146841" indent="0">
              <a:buNone/>
              <a:defRPr sz="882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34" y="9082564"/>
            <a:ext cx="13805328" cy="16826573"/>
          </a:xfrm>
        </p:spPr>
        <p:txBody>
          <a:bodyPr/>
          <a:lstStyle>
            <a:lvl1pPr marL="0" indent="0">
              <a:buNone/>
              <a:defRPr sz="7063"/>
            </a:lvl1pPr>
            <a:lvl2pPr marL="2018355" indent="0">
              <a:buNone/>
              <a:defRPr sz="6180"/>
            </a:lvl2pPr>
            <a:lvl3pPr marL="4036710" indent="0">
              <a:buNone/>
              <a:defRPr sz="5298"/>
            </a:lvl3pPr>
            <a:lvl4pPr marL="6055065" indent="0">
              <a:buNone/>
              <a:defRPr sz="4415"/>
            </a:lvl4pPr>
            <a:lvl5pPr marL="8073420" indent="0">
              <a:buNone/>
              <a:defRPr sz="4415"/>
            </a:lvl5pPr>
            <a:lvl6pPr marL="10091776" indent="0">
              <a:buNone/>
              <a:defRPr sz="4415"/>
            </a:lvl6pPr>
            <a:lvl7pPr marL="12110131" indent="0">
              <a:buNone/>
              <a:defRPr sz="4415"/>
            </a:lvl7pPr>
            <a:lvl8pPr marL="14128486" indent="0">
              <a:buNone/>
              <a:defRPr sz="4415"/>
            </a:lvl8pPr>
            <a:lvl9pPr marL="16146841" indent="0">
              <a:buNone/>
              <a:defRPr sz="441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4DE8-AE3D-40A8-90B8-FB90AC599C3D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4D90-E909-4F87-A3D0-77D3250A7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7608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42759" y="1611882"/>
            <a:ext cx="36918246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2759" y="8059374"/>
            <a:ext cx="36918246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42759" y="28060644"/>
            <a:ext cx="963084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44DE8-AE3D-40A8-90B8-FB90AC599C3D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178747" y="28060644"/>
            <a:ext cx="14446270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230157" y="28060644"/>
            <a:ext cx="963084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EC4D90-E909-4F87-A3D0-77D3250A7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5667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036710" rtl="0" eaLnBrk="1" latinLnBrk="0" hangingPunct="1">
        <a:lnSpc>
          <a:spcPct val="90000"/>
        </a:lnSpc>
        <a:spcBef>
          <a:spcPct val="0"/>
        </a:spcBef>
        <a:buNone/>
        <a:defRPr sz="194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09178" indent="-1009178" algn="l" defTabSz="4036710" rtl="0" eaLnBrk="1" latinLnBrk="0" hangingPunct="1">
        <a:lnSpc>
          <a:spcPct val="90000"/>
        </a:lnSpc>
        <a:spcBef>
          <a:spcPts val="4415"/>
        </a:spcBef>
        <a:buFont typeface="Arial" panose="020B0604020202020204" pitchFamily="34" charset="0"/>
        <a:buChar char="•"/>
        <a:defRPr sz="12361" kern="1200">
          <a:solidFill>
            <a:schemeClr val="tx1"/>
          </a:solidFill>
          <a:latin typeface="+mn-lt"/>
          <a:ea typeface="+mn-ea"/>
          <a:cs typeface="+mn-cs"/>
        </a:defRPr>
      </a:lvl1pPr>
      <a:lvl2pPr marL="302753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10595" kern="1200">
          <a:solidFill>
            <a:schemeClr val="tx1"/>
          </a:solidFill>
          <a:latin typeface="+mn-lt"/>
          <a:ea typeface="+mn-ea"/>
          <a:cs typeface="+mn-cs"/>
        </a:defRPr>
      </a:lvl2pPr>
      <a:lvl3pPr marL="504588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8829" kern="1200">
          <a:solidFill>
            <a:schemeClr val="tx1"/>
          </a:solidFill>
          <a:latin typeface="+mn-lt"/>
          <a:ea typeface="+mn-ea"/>
          <a:cs typeface="+mn-cs"/>
        </a:defRPr>
      </a:lvl3pPr>
      <a:lvl4pPr marL="706424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4pPr>
      <a:lvl5pPr marL="908259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5pPr>
      <a:lvl6pPr marL="1110095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6pPr>
      <a:lvl7pPr marL="1311930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7pPr>
      <a:lvl8pPr marL="1513766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8pPr>
      <a:lvl9pPr marL="17156019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1pPr>
      <a:lvl2pPr marL="2018355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403671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3pPr>
      <a:lvl4pPr marL="6055065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4pPr>
      <a:lvl5pPr marL="807342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5pPr>
      <a:lvl6pPr marL="10091776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6pPr>
      <a:lvl7pPr marL="12110131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7pPr>
      <a:lvl8pPr marL="14128486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8pPr>
      <a:lvl9pPr marL="16146841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060FBE04-47D8-45C3-A139-8CF08512CDE4}"/>
              </a:ext>
            </a:extLst>
          </p:cNvPr>
          <p:cNvGrpSpPr/>
          <p:nvPr/>
        </p:nvGrpSpPr>
        <p:grpSpPr>
          <a:xfrm>
            <a:off x="21528947" y="15453100"/>
            <a:ext cx="7534131" cy="5506719"/>
            <a:chOff x="21528947" y="15453100"/>
            <a:chExt cx="7534131" cy="5506719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4B774D3C-13EF-4E1F-B7F4-C3EB757C16A8}"/>
                </a:ext>
              </a:extLst>
            </p:cNvPr>
            <p:cNvGrpSpPr/>
            <p:nvPr/>
          </p:nvGrpSpPr>
          <p:grpSpPr>
            <a:xfrm>
              <a:off x="21528947" y="15453100"/>
              <a:ext cx="7534131" cy="5506719"/>
              <a:chOff x="21528947" y="14664104"/>
              <a:chExt cx="7534131" cy="5506719"/>
            </a:xfrm>
          </p:grpSpPr>
          <p:pic>
            <p:nvPicPr>
              <p:cNvPr id="112" name="Picture 111" descr="A screenshot of a social media post&#10;&#10;Description automatically generated">
                <a:extLst>
                  <a:ext uri="{FF2B5EF4-FFF2-40B4-BE49-F238E27FC236}">
                    <a16:creationId xmlns:a16="http://schemas.microsoft.com/office/drawing/2014/main" id="{E11FB0AD-8881-4F11-9CE0-D84FA857A9D8}"/>
                  </a:ext>
                </a:extLst>
              </p:cNvPr>
              <p:cNvPicPr>
                <a:picLocks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19" t="11989" r="815" b="5603"/>
              <a:stretch/>
            </p:blipFill>
            <p:spPr bwMode="auto">
              <a:xfrm>
                <a:off x="21747878" y="14664104"/>
                <a:ext cx="7315200" cy="5486400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39795AD7-BF73-48FD-8E1F-48ADA95FEFEF}"/>
                  </a:ext>
                </a:extLst>
              </p:cNvPr>
              <p:cNvGrpSpPr/>
              <p:nvPr/>
            </p:nvGrpSpPr>
            <p:grpSpPr>
              <a:xfrm>
                <a:off x="21528947" y="19649494"/>
                <a:ext cx="925253" cy="521329"/>
                <a:chOff x="14085966" y="18059391"/>
                <a:chExt cx="925253" cy="521329"/>
              </a:xfrm>
            </p:grpSpPr>
            <p:sp>
              <p:nvSpPr>
                <p:cNvPr id="19" name="Rectangle 18">
                  <a:extLst>
                    <a:ext uri="{FF2B5EF4-FFF2-40B4-BE49-F238E27FC236}">
                      <a16:creationId xmlns:a16="http://schemas.microsoft.com/office/drawing/2014/main" id="{4CD460CA-458F-4EF7-A282-FCDF4F4CCB70}"/>
                    </a:ext>
                  </a:extLst>
                </p:cNvPr>
                <p:cNvSpPr/>
                <p:nvPr/>
              </p:nvSpPr>
              <p:spPr>
                <a:xfrm>
                  <a:off x="14548593" y="18146447"/>
                  <a:ext cx="291719" cy="360817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A9DFF93B-E0D1-4703-B26F-86AB16CD5D3A}"/>
                    </a:ext>
                  </a:extLst>
                </p:cNvPr>
                <p:cNvSpPr txBox="1"/>
                <p:nvPr/>
              </p:nvSpPr>
              <p:spPr>
                <a:xfrm>
                  <a:off x="14493917" y="18059391"/>
                  <a:ext cx="513282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dirty="0">
                      <a:solidFill>
                        <a:srgbClr val="FF0000"/>
                      </a:solidFill>
                    </a:rPr>
                    <a:t>HTE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78" name="TextBox 77">
                  <a:extLst>
                    <a:ext uri="{FF2B5EF4-FFF2-40B4-BE49-F238E27FC236}">
                      <a16:creationId xmlns:a16="http://schemas.microsoft.com/office/drawing/2014/main" id="{D80B6461-244D-4EEC-9772-BF1F2224211C}"/>
                    </a:ext>
                  </a:extLst>
                </p:cNvPr>
                <p:cNvSpPr txBox="1"/>
                <p:nvPr/>
              </p:nvSpPr>
              <p:spPr>
                <a:xfrm>
                  <a:off x="14085966" y="18242166"/>
                  <a:ext cx="925253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dirty="0">
                      <a:solidFill>
                        <a:srgbClr val="0000FF"/>
                      </a:solidFill>
                    </a:rPr>
                    <a:t>Non-HTE</a:t>
                  </a:r>
                  <a:endParaRPr lang="en-US" dirty="0">
                    <a:solidFill>
                      <a:srgbClr val="0000FF"/>
                    </a:solidFill>
                  </a:endParaRPr>
                </a:p>
              </p:txBody>
            </p:sp>
          </p:grp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89713E63-ED48-4E37-837D-DE8EEC76029C}"/>
                  </a:ext>
                </a:extLst>
              </p:cNvPr>
              <p:cNvSpPr/>
              <p:nvPr/>
            </p:nvSpPr>
            <p:spPr>
              <a:xfrm>
                <a:off x="25986458" y="18283374"/>
                <a:ext cx="2946047" cy="68142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54A7F1C4-BFDD-4697-8C23-8228F4F2FBB8}"/>
                </a:ext>
              </a:extLst>
            </p:cNvPr>
            <p:cNvSpPr txBox="1"/>
            <p:nvPr/>
          </p:nvSpPr>
          <p:spPr>
            <a:xfrm>
              <a:off x="23957280" y="20127276"/>
              <a:ext cx="3570514" cy="25391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Months with viral load &lt;200</a:t>
              </a:r>
            </a:p>
          </p:txBody>
        </p: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71103FF0-A778-4DFF-B580-1EE5A230FE1D}"/>
                </a:ext>
              </a:extLst>
            </p:cNvPr>
            <p:cNvSpPr txBox="1"/>
            <p:nvPr/>
          </p:nvSpPr>
          <p:spPr>
            <a:xfrm rot="16200000">
              <a:off x="20391877" y="17488226"/>
              <a:ext cx="3031599" cy="25391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Cumulative probability of remaining suppressed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0" y="28863607"/>
            <a:ext cx="42803763" cy="1411605"/>
          </a:xfrm>
          <a:prstGeom prst="rect">
            <a:avLst/>
          </a:prstGeom>
          <a:solidFill>
            <a:srgbClr val="E72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64"/>
          </a:p>
        </p:txBody>
      </p:sp>
      <p:sp>
        <p:nvSpPr>
          <p:cNvPr id="14" name="TextBox 13"/>
          <p:cNvSpPr txBox="1"/>
          <p:nvPr/>
        </p:nvSpPr>
        <p:spPr>
          <a:xfrm>
            <a:off x="275770" y="29178175"/>
            <a:ext cx="8348516" cy="820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365" b="1" dirty="0">
                <a:solidFill>
                  <a:schemeClr val="bg1"/>
                </a:solidFill>
                <a:latin typeface="Century Gothic" panose="020B0502020202020204" pitchFamily="34" charset="0"/>
              </a:rPr>
              <a:t>PRESENTED AT THE 23</a:t>
            </a:r>
            <a:r>
              <a:rPr lang="en-GB" sz="2365" b="1" baseline="30000" dirty="0">
                <a:solidFill>
                  <a:schemeClr val="bg1"/>
                </a:solidFill>
                <a:latin typeface="Century Gothic" panose="020B0502020202020204" pitchFamily="34" charset="0"/>
              </a:rPr>
              <a:t>RD</a:t>
            </a:r>
            <a:r>
              <a:rPr lang="en-GB" sz="2365" b="1" dirty="0">
                <a:solidFill>
                  <a:schemeClr val="bg1"/>
                </a:solidFill>
                <a:latin typeface="Century Gothic" panose="020B0502020202020204" pitchFamily="34" charset="0"/>
              </a:rPr>
              <a:t> INTERNATIONAL AIDS CONFERENCE (AIDS 2020) </a:t>
            </a:r>
            <a:r>
              <a:rPr lang="es-ES" sz="2365" b="1" dirty="0">
                <a:solidFill>
                  <a:schemeClr val="bg1"/>
                </a:solidFill>
                <a:latin typeface="Century Gothic" panose="020B0502020202020204" pitchFamily="34" charset="0"/>
              </a:rPr>
              <a:t>| 6-10 JULY 2020</a:t>
            </a:r>
            <a:endParaRPr lang="en-GB" sz="2365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92854" y="29111273"/>
            <a:ext cx="5430051" cy="916274"/>
          </a:xfrm>
          <a:prstGeom prst="rect">
            <a:avLst/>
          </a:prstGeom>
        </p:spPr>
      </p:pic>
      <p:sp>
        <p:nvSpPr>
          <p:cNvPr id="48" name="Text Box 7">
            <a:extLst>
              <a:ext uri="{FF2B5EF4-FFF2-40B4-BE49-F238E27FC236}">
                <a16:creationId xmlns:a16="http://schemas.microsoft.com/office/drawing/2014/main" id="{ECC2BE9B-A9D5-48AE-AA7D-8E82B3B516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09061" y="2027813"/>
            <a:ext cx="16985641" cy="853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57B6B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21024" tIns="21024" rIns="21024" bIns="21024" numCol="1" anchor="t" anchorCtr="0" compatLnSpc="1">
            <a:prstTxWarp prst="textNoShape">
              <a:avLst/>
            </a:prstTxWarp>
          </a:bodyPr>
          <a:lstStyle/>
          <a:p>
            <a:pPr algn="ctr" defTabSz="52557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300" dirty="0">
                <a:solidFill>
                  <a:schemeClr val="bg1"/>
                </a:solidFill>
                <a:latin typeface="Arial" panose="020B0604020202020204" pitchFamily="34" charset="0"/>
              </a:rPr>
              <a:t>Author, Author and Author</a:t>
            </a:r>
          </a:p>
          <a:p>
            <a:pPr algn="ctr" defTabSz="52557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300" dirty="0">
                <a:solidFill>
                  <a:schemeClr val="bg1"/>
                </a:solidFill>
                <a:latin typeface="Arial" panose="020B0604020202020204" pitchFamily="34" charset="0"/>
              </a:rPr>
              <a:t>Affiliation and address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72CC489-9347-4F1E-A0BF-00A4F24AC1EB}"/>
              </a:ext>
            </a:extLst>
          </p:cNvPr>
          <p:cNvSpPr/>
          <p:nvPr/>
        </p:nvSpPr>
        <p:spPr>
          <a:xfrm>
            <a:off x="3272820" y="935822"/>
            <a:ext cx="32503080" cy="2941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6600" dirty="0">
                <a:solidFill>
                  <a:srgbClr val="003399"/>
                </a:solidFill>
              </a:rPr>
              <a:t>Clinical outcomes of heavily treatment experienced individuals in the OPERA Cohort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600" b="1" dirty="0">
                <a:solidFill>
                  <a:srgbClr val="003399"/>
                </a:solidFill>
              </a:rPr>
              <a:t>Ricky Hsu</a:t>
            </a:r>
            <a:r>
              <a:rPr lang="en-US" sz="3600" b="1" baseline="30000" dirty="0">
                <a:solidFill>
                  <a:srgbClr val="003399"/>
                </a:solidFill>
              </a:rPr>
              <a:t>1,2</a:t>
            </a:r>
            <a:r>
              <a:rPr lang="en-US" sz="3600" b="1" dirty="0">
                <a:solidFill>
                  <a:srgbClr val="003399"/>
                </a:solidFill>
              </a:rPr>
              <a:t>, Jennifer Fusco</a:t>
            </a:r>
            <a:r>
              <a:rPr lang="en-US" sz="3600" b="1" baseline="30000" dirty="0">
                <a:solidFill>
                  <a:srgbClr val="003399"/>
                </a:solidFill>
              </a:rPr>
              <a:t>3</a:t>
            </a:r>
            <a:r>
              <a:rPr lang="en-US" sz="3600" b="1" dirty="0">
                <a:solidFill>
                  <a:srgbClr val="003399"/>
                </a:solidFill>
              </a:rPr>
              <a:t>, Cassidy Henegar</a:t>
            </a:r>
            <a:r>
              <a:rPr lang="en-US" sz="3600" b="1" baseline="30000" dirty="0">
                <a:solidFill>
                  <a:srgbClr val="003399"/>
                </a:solidFill>
              </a:rPr>
              <a:t>4</a:t>
            </a:r>
            <a:r>
              <a:rPr lang="en-US" sz="3600" b="1" dirty="0">
                <a:solidFill>
                  <a:srgbClr val="003399"/>
                </a:solidFill>
              </a:rPr>
              <a:t>, Vani Vannappagari</a:t>
            </a:r>
            <a:r>
              <a:rPr lang="en-US" sz="3600" b="1" baseline="30000" dirty="0">
                <a:solidFill>
                  <a:srgbClr val="003399"/>
                </a:solidFill>
              </a:rPr>
              <a:t>4</a:t>
            </a:r>
            <a:r>
              <a:rPr lang="en-US" sz="3600" b="1" dirty="0">
                <a:solidFill>
                  <a:srgbClr val="003399"/>
                </a:solidFill>
              </a:rPr>
              <a:t>, Cyril Llamoso</a:t>
            </a:r>
            <a:r>
              <a:rPr lang="en-US" sz="3600" b="1" baseline="30000" dirty="0">
                <a:solidFill>
                  <a:srgbClr val="003399"/>
                </a:solidFill>
              </a:rPr>
              <a:t>5</a:t>
            </a:r>
            <a:r>
              <a:rPr lang="en-US" sz="3600" b="1" dirty="0">
                <a:solidFill>
                  <a:srgbClr val="003399"/>
                </a:solidFill>
              </a:rPr>
              <a:t>, Laurence Brunet</a:t>
            </a:r>
            <a:r>
              <a:rPr lang="en-US" sz="3600" b="1" baseline="30000" dirty="0">
                <a:solidFill>
                  <a:srgbClr val="003399"/>
                </a:solidFill>
              </a:rPr>
              <a:t>3</a:t>
            </a:r>
            <a:r>
              <a:rPr lang="en-US" sz="3600" b="1" dirty="0">
                <a:solidFill>
                  <a:srgbClr val="003399"/>
                </a:solidFill>
              </a:rPr>
              <a:t>, Philip Lackey</a:t>
            </a:r>
            <a:r>
              <a:rPr lang="en-US" sz="3600" b="1" baseline="30000" dirty="0">
                <a:solidFill>
                  <a:srgbClr val="003399"/>
                </a:solidFill>
              </a:rPr>
              <a:t>6</a:t>
            </a:r>
            <a:r>
              <a:rPr lang="en-US" sz="3600" b="1" dirty="0">
                <a:solidFill>
                  <a:srgbClr val="003399"/>
                </a:solidFill>
              </a:rPr>
              <a:t>, Gerald Pierone</a:t>
            </a:r>
            <a:r>
              <a:rPr lang="en-US" sz="3600" b="1" baseline="30000" dirty="0">
                <a:solidFill>
                  <a:srgbClr val="003399"/>
                </a:solidFill>
              </a:rPr>
              <a:t>7</a:t>
            </a:r>
            <a:r>
              <a:rPr lang="en-US" sz="3600" b="1" dirty="0">
                <a:solidFill>
                  <a:srgbClr val="003399"/>
                </a:solidFill>
              </a:rPr>
              <a:t>, and Gregory Fusco</a:t>
            </a:r>
            <a:r>
              <a:rPr lang="en-US" sz="3600" b="1" baseline="30000" dirty="0">
                <a:solidFill>
                  <a:srgbClr val="003399"/>
                </a:solidFill>
              </a:rPr>
              <a:t>3</a:t>
            </a:r>
            <a:r>
              <a:rPr lang="en-US" sz="3600" b="1" dirty="0">
                <a:solidFill>
                  <a:srgbClr val="003399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3600" b="1" baseline="30000" dirty="0">
              <a:solidFill>
                <a:srgbClr val="003399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800"/>
              </a:spcAft>
            </a:pPr>
            <a:r>
              <a:rPr lang="en-US" sz="2800" baseline="30000" dirty="0">
                <a:solidFill>
                  <a:srgbClr val="003399"/>
                </a:solidFill>
              </a:rPr>
              <a:t>1</a:t>
            </a:r>
            <a:r>
              <a:rPr lang="en-US" sz="2800" dirty="0">
                <a:solidFill>
                  <a:srgbClr val="003399"/>
                </a:solidFill>
              </a:rPr>
              <a:t>NYU Langone Health Center, New York, NY; </a:t>
            </a:r>
            <a:r>
              <a:rPr lang="en-US" sz="2800" baseline="30000" dirty="0">
                <a:solidFill>
                  <a:srgbClr val="003399"/>
                </a:solidFill>
              </a:rPr>
              <a:t>2</a:t>
            </a:r>
            <a:r>
              <a:rPr lang="en-US" sz="2800" dirty="0">
                <a:solidFill>
                  <a:srgbClr val="003399"/>
                </a:solidFill>
              </a:rPr>
              <a:t>AIDS Healthcare Foundation, New York, NY; </a:t>
            </a:r>
            <a:r>
              <a:rPr lang="en-US" sz="2800" baseline="30000" dirty="0">
                <a:solidFill>
                  <a:srgbClr val="003399"/>
                </a:solidFill>
              </a:rPr>
              <a:t>3</a:t>
            </a:r>
            <a:r>
              <a:rPr lang="en-US" sz="2800" dirty="0">
                <a:solidFill>
                  <a:srgbClr val="003399"/>
                </a:solidFill>
              </a:rPr>
              <a:t>Epividian, Inc., Durham, NC; </a:t>
            </a:r>
            <a:r>
              <a:rPr lang="en-US" sz="2800" baseline="30000" dirty="0">
                <a:solidFill>
                  <a:srgbClr val="003399"/>
                </a:solidFill>
              </a:rPr>
              <a:t>4</a:t>
            </a:r>
            <a:r>
              <a:rPr lang="en-US" sz="2800" dirty="0">
                <a:solidFill>
                  <a:srgbClr val="003399"/>
                </a:solidFill>
              </a:rPr>
              <a:t>ViiV Healthcare, Research Triangle Park, NC; </a:t>
            </a:r>
          </a:p>
          <a:p>
            <a:pPr algn="ctr">
              <a:spcAft>
                <a:spcPts val="800"/>
              </a:spcAft>
            </a:pPr>
            <a:r>
              <a:rPr lang="en-US" sz="2800" baseline="30000" dirty="0">
                <a:solidFill>
                  <a:srgbClr val="003399"/>
                </a:solidFill>
              </a:rPr>
              <a:t>5</a:t>
            </a:r>
            <a:r>
              <a:rPr lang="en-US" sz="2800" dirty="0">
                <a:solidFill>
                  <a:srgbClr val="003399"/>
                </a:solidFill>
              </a:rPr>
              <a:t>ViiV Healthcare, Branford, CT; </a:t>
            </a:r>
            <a:r>
              <a:rPr lang="en-US" sz="2800" baseline="30000" dirty="0">
                <a:solidFill>
                  <a:srgbClr val="003399"/>
                </a:solidFill>
              </a:rPr>
              <a:t>6</a:t>
            </a:r>
            <a:r>
              <a:rPr lang="en-US" sz="2800" dirty="0">
                <a:solidFill>
                  <a:srgbClr val="003399"/>
                </a:solidFill>
              </a:rPr>
              <a:t>Signature Healthcare, Charlotte, NC; </a:t>
            </a:r>
            <a:r>
              <a:rPr lang="en-US" sz="2800" baseline="30000" dirty="0">
                <a:solidFill>
                  <a:srgbClr val="003399"/>
                </a:solidFill>
              </a:rPr>
              <a:t>7</a:t>
            </a:r>
            <a:r>
              <a:rPr lang="en-US" sz="2800" dirty="0">
                <a:solidFill>
                  <a:srgbClr val="003399"/>
                </a:solidFill>
              </a:rPr>
              <a:t>Whole Family Health Center, Fort Pierce, FL</a:t>
            </a:r>
            <a:endParaRPr lang="en-US" sz="6600" dirty="0">
              <a:solidFill>
                <a:srgbClr val="00339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A2D2F32A-9671-4201-BA76-214353AF5C46}"/>
              </a:ext>
            </a:extLst>
          </p:cNvPr>
          <p:cNvGrpSpPr/>
          <p:nvPr/>
        </p:nvGrpSpPr>
        <p:grpSpPr>
          <a:xfrm>
            <a:off x="901821" y="4444240"/>
            <a:ext cx="11305493" cy="2902006"/>
            <a:chOff x="1630164" y="5897105"/>
            <a:chExt cx="15021775" cy="2902006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60792A97-47F2-480B-9161-4E43D72DFB93}"/>
                </a:ext>
              </a:extLst>
            </p:cNvPr>
            <p:cNvSpPr/>
            <p:nvPr/>
          </p:nvSpPr>
          <p:spPr>
            <a:xfrm>
              <a:off x="1630164" y="5897105"/>
              <a:ext cx="7008533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400" b="1" dirty="0">
                  <a:solidFill>
                    <a:srgbClr val="003399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Background</a:t>
              </a:r>
              <a:endParaRPr lang="en-US" sz="4400" dirty="0">
                <a:solidFill>
                  <a:srgbClr val="003399"/>
                </a:solidFill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E0424185-1F5B-430B-BDF8-D179F311FC89}"/>
                </a:ext>
              </a:extLst>
            </p:cNvPr>
            <p:cNvSpPr/>
            <p:nvPr/>
          </p:nvSpPr>
          <p:spPr>
            <a:xfrm>
              <a:off x="1630171" y="6938409"/>
              <a:ext cx="15021768" cy="186070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57200" indent="-457200">
                <a:lnSpc>
                  <a:spcPct val="107000"/>
                </a:lnSpc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r>
                <a:rPr lang="en-US" sz="2400" dirty="0">
                  <a:cs typeface="Arial" panose="020B0604020202020204" pitchFamily="34" charset="0"/>
                </a:rPr>
                <a:t>N</a:t>
              </a:r>
              <a:r>
                <a:rPr lang="en-US" sz="2400" dirty="0"/>
                <a:t>o single accepted definition of heavily treatment experienced (HTE)</a:t>
              </a:r>
            </a:p>
            <a:p>
              <a:pPr marL="457200" indent="-457200">
                <a:lnSpc>
                  <a:spcPct val="107000"/>
                </a:lnSpc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r>
                <a:rPr lang="en-US" sz="2400" dirty="0"/>
                <a:t>Prevalence of HTE based on different definitions in the absence of resistance data were previously evaluated in OPERA </a:t>
              </a:r>
              <a:r>
                <a:rPr lang="en-US" sz="2400" baseline="30000" dirty="0"/>
                <a:t>1,2</a:t>
              </a:r>
            </a:p>
            <a:p>
              <a:pPr marL="457200" indent="-457200">
                <a:lnSpc>
                  <a:spcPct val="107000"/>
                </a:lnSpc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r>
                <a:rPr lang="en-US" sz="2400" dirty="0"/>
                <a:t>Few studies have evaluated clinical outcomes of HTE in people living with HIV (PLWH)</a:t>
              </a: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BBDEED7B-5B4D-4CBA-83DF-D4692E38ED29}"/>
              </a:ext>
            </a:extLst>
          </p:cNvPr>
          <p:cNvGrpSpPr/>
          <p:nvPr/>
        </p:nvGrpSpPr>
        <p:grpSpPr>
          <a:xfrm>
            <a:off x="901821" y="11624314"/>
            <a:ext cx="11297256" cy="5431199"/>
            <a:chOff x="-5351300" y="6087939"/>
            <a:chExt cx="15684887" cy="3217622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820D55A5-5524-4F25-993F-5C21AB6A4B1B}"/>
                </a:ext>
              </a:extLst>
            </p:cNvPr>
            <p:cNvSpPr/>
            <p:nvPr/>
          </p:nvSpPr>
          <p:spPr>
            <a:xfrm>
              <a:off x="-5351300" y="6087939"/>
              <a:ext cx="5419986" cy="4278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400" b="1" dirty="0">
                  <a:solidFill>
                    <a:srgbClr val="003399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Methods</a:t>
              </a:r>
              <a:endParaRPr lang="en-US" sz="7200" dirty="0">
                <a:solidFill>
                  <a:srgbClr val="003399"/>
                </a:solidFill>
              </a:endParaRP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1444D5AA-FA77-4F37-B05E-5A76EB2106CB}"/>
                </a:ext>
              </a:extLst>
            </p:cNvPr>
            <p:cNvSpPr/>
            <p:nvPr/>
          </p:nvSpPr>
          <p:spPr>
            <a:xfrm>
              <a:off x="-5351297" y="6515779"/>
              <a:ext cx="15684884" cy="2789782"/>
            </a:xfrm>
            <a:prstGeom prst="rect">
              <a:avLst/>
            </a:prstGeom>
          </p:spPr>
          <p:txBody>
            <a:bodyPr wrap="square" numCol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2400" b="1" dirty="0">
                  <a:solidFill>
                    <a:srgbClr val="003399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Study </a:t>
              </a:r>
              <a:r>
                <a:rPr lang="en-US" sz="2400" b="1" dirty="0">
                  <a:solidFill>
                    <a:srgbClr val="003399"/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population</a:t>
              </a:r>
              <a:r>
                <a:rPr lang="en-US" sz="2400" b="1" dirty="0">
                  <a:solidFill>
                    <a:srgbClr val="1C6DB5"/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	</a:t>
              </a:r>
              <a:endParaRPr lang="en-US" sz="2400" dirty="0">
                <a:solidFill>
                  <a:srgbClr val="1C6DB5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en-US" sz="2400" dirty="0"/>
                <a:t>ART-experienced HIV-1 positive, HIV-2 negative, ≥18 years of age, active in care, prescribed ART as of 31Dec2016</a:t>
              </a:r>
            </a:p>
            <a:p>
              <a:pPr marL="914400" lvl="1" indent="-457200">
                <a:buFont typeface="Courier New" panose="02070309020205020404" pitchFamily="49" charset="0"/>
                <a:buChar char="o"/>
              </a:pPr>
              <a:r>
                <a:rPr lang="en-US" sz="2400" dirty="0"/>
                <a:t>HTE: </a:t>
              </a:r>
            </a:p>
            <a:p>
              <a:pPr marL="1257300" lvl="2" indent="-342900">
                <a:buFont typeface="Wingdings" panose="05000000000000000000" pitchFamily="2" charset="2"/>
                <a:buChar char="§"/>
              </a:pPr>
              <a:r>
                <a:rPr lang="en-US" sz="2400" dirty="0"/>
                <a:t>Discontinued core agent from ≥ 3 classes of ART</a:t>
              </a:r>
            </a:p>
            <a:p>
              <a:pPr lvl="2"/>
              <a:r>
                <a:rPr lang="en-US" sz="2400" dirty="0"/>
                <a:t>or</a:t>
              </a:r>
            </a:p>
            <a:p>
              <a:pPr marL="1257300" lvl="2" indent="-342900">
                <a:buFont typeface="Wingdings" panose="05000000000000000000" pitchFamily="2" charset="2"/>
                <a:buChar char="§"/>
              </a:pPr>
              <a:r>
                <a:rPr lang="en-US" sz="2400" dirty="0"/>
                <a:t>Prescribed a regimen containing (a) dolutegravir (DTG) twice daily, (b) darunavir (DRV) twice daily, (c) etravirine (ETR), (d) integrase strand transfer inhibitor (INSTI) + protease inhibitor (PI), (e) maraviroc (MVC), or (f) enfuvirtide (ENF)</a:t>
              </a:r>
            </a:p>
            <a:p>
              <a:pPr marL="914400" lvl="1" indent="-457200">
                <a:buFont typeface="Courier New" panose="02070309020205020404" pitchFamily="49" charset="0"/>
                <a:buChar char="o"/>
              </a:pPr>
              <a:r>
                <a:rPr lang="en-US" sz="2400" dirty="0"/>
                <a:t>Non-HTE: </a:t>
              </a:r>
            </a:p>
            <a:p>
              <a:pPr marL="1371600" lvl="2" indent="-457200">
                <a:buFont typeface="Wingdings" panose="05000000000000000000" pitchFamily="2" charset="2"/>
                <a:buChar char="§"/>
              </a:pPr>
              <a:r>
                <a:rPr lang="en-US" sz="2400" dirty="0"/>
                <a:t>1 core agent + 2 NRTIs, not meeting the definition of HTE</a:t>
              </a:r>
              <a:endParaRPr lang="en-US" sz="2400" b="1" dirty="0">
                <a:solidFill>
                  <a:srgbClr val="1C6DB5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8" name="Rectangle 57">
            <a:extLst>
              <a:ext uri="{FF2B5EF4-FFF2-40B4-BE49-F238E27FC236}">
                <a16:creationId xmlns:a16="http://schemas.microsoft.com/office/drawing/2014/main" id="{CA8747F6-58C2-4835-8027-6919F6D1C0DE}"/>
              </a:ext>
            </a:extLst>
          </p:cNvPr>
          <p:cNvSpPr/>
          <p:nvPr/>
        </p:nvSpPr>
        <p:spPr>
          <a:xfrm>
            <a:off x="901826" y="7897364"/>
            <a:ext cx="11305488" cy="3113032"/>
          </a:xfrm>
          <a:prstGeom prst="rect">
            <a:avLst/>
          </a:prstGeom>
          <a:solidFill>
            <a:srgbClr val="00B0F0"/>
          </a:solidFill>
          <a:ln w="63500">
            <a:solidFill>
              <a:srgbClr val="00B0F0"/>
            </a:solidFill>
          </a:ln>
        </p:spPr>
        <p:txBody>
          <a:bodyPr wrap="square" lIns="457200" tIns="365760" rIns="457200" bIns="54864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400" b="1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Objective</a:t>
            </a:r>
            <a:endParaRPr lang="en-US" sz="4400" b="1" dirty="0">
              <a:solidFill>
                <a:schemeClr val="bg1"/>
              </a:solidFill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</a:rPr>
              <a:t>To compare clinical outcomes among heavily treatment-experienced (HTE) people living with HIV (PLWH) and non-HTE, treatment-experienced PLWH in care in the United States. </a:t>
            </a:r>
            <a:endParaRPr lang="en-US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B1814E5D-B1D8-4269-B28B-FFCFBABFB99D}"/>
              </a:ext>
            </a:extLst>
          </p:cNvPr>
          <p:cNvSpPr/>
          <p:nvPr/>
        </p:nvSpPr>
        <p:spPr>
          <a:xfrm>
            <a:off x="14127327" y="4444240"/>
            <a:ext cx="238734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Results</a:t>
            </a:r>
            <a:endParaRPr lang="en-US" sz="6600" dirty="0">
              <a:solidFill>
                <a:srgbClr val="003399"/>
              </a:solidFill>
            </a:endParaRP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8CE98F20-EAAA-45E1-B5C1-BF0559C53583}"/>
              </a:ext>
            </a:extLst>
          </p:cNvPr>
          <p:cNvGrpSpPr/>
          <p:nvPr/>
        </p:nvGrpSpPr>
        <p:grpSpPr>
          <a:xfrm>
            <a:off x="30324201" y="11264450"/>
            <a:ext cx="11190133" cy="5964861"/>
            <a:chOff x="38234647" y="3370722"/>
            <a:chExt cx="17501286" cy="4182460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74EBE7FB-458D-4A19-B8EF-2181BB1A2B89}"/>
                </a:ext>
              </a:extLst>
            </p:cNvPr>
            <p:cNvSpPr/>
            <p:nvPr/>
          </p:nvSpPr>
          <p:spPr>
            <a:xfrm>
              <a:off x="38234647" y="3370722"/>
              <a:ext cx="9064517" cy="5395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400" b="1" dirty="0">
                  <a:solidFill>
                    <a:srgbClr val="003399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Discussion</a:t>
              </a:r>
              <a:endParaRPr lang="en-US" sz="6600" dirty="0">
                <a:solidFill>
                  <a:srgbClr val="003399"/>
                </a:solidFill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BEA1010E-46B1-4E0E-A98F-93F9292B6DE3}"/>
                </a:ext>
              </a:extLst>
            </p:cNvPr>
            <p:cNvSpPr/>
            <p:nvPr/>
          </p:nvSpPr>
          <p:spPr>
            <a:xfrm>
              <a:off x="38683123" y="3959848"/>
              <a:ext cx="17052810" cy="359333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57200" indent="-457200">
                <a:lnSpc>
                  <a:spcPct val="107000"/>
                </a:lnSpc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r>
                <a:rPr lang="en-US" sz="2400" dirty="0"/>
                <a:t>The HTE population was older, with higher viral loads and lower CD4 counts at baseline than the non-HTE population; the HTE population had also been diagnosed with HIV a significantly longer time before baseline </a:t>
              </a:r>
            </a:p>
            <a:p>
              <a:pPr marL="457200" indent="-457200">
                <a:lnSpc>
                  <a:spcPct val="107000"/>
                </a:lnSpc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r>
                <a:rPr lang="en-US" sz="2400" dirty="0"/>
                <a:t>While the non-HTE PLWH fared slightly better, HTE PLWH had 80% cumulative probability of suppressing to viral loads &lt; 50 copies/mL and of maintaining their regimen at 24 months</a:t>
              </a:r>
            </a:p>
            <a:p>
              <a:pPr marL="457200" indent="-457200">
                <a:lnSpc>
                  <a:spcPct val="107000"/>
                </a:lnSpc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r>
                <a:rPr lang="en-US" sz="2400" dirty="0"/>
                <a:t>The HTE population experienced a high burden of AIDS-defining conditions, concomitant medications, and comorbid conditions at baseline; they were also more likely to develop new comorbid conditions and die over follow up than the non-HTE population</a:t>
              </a:r>
            </a:p>
            <a:p>
              <a:pPr marL="457200" indent="-457200">
                <a:lnSpc>
                  <a:spcPct val="107000"/>
                </a:lnSpc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r>
                <a:rPr lang="en-US" sz="2400" dirty="0"/>
                <a:t>Non-HTE PLWH were more likely to remain virologically suppressed and maintain their CD4 count above 200 cells/µL</a:t>
              </a:r>
            </a:p>
          </p:txBody>
        </p:sp>
      </p:grpSp>
      <p:sp>
        <p:nvSpPr>
          <p:cNvPr id="63" name="Rectangle 62">
            <a:extLst>
              <a:ext uri="{FF2B5EF4-FFF2-40B4-BE49-F238E27FC236}">
                <a16:creationId xmlns:a16="http://schemas.microsoft.com/office/drawing/2014/main" id="{993FAD12-0FB9-499C-B4F1-FDA873EE79F5}"/>
              </a:ext>
            </a:extLst>
          </p:cNvPr>
          <p:cNvSpPr/>
          <p:nvPr/>
        </p:nvSpPr>
        <p:spPr>
          <a:xfrm>
            <a:off x="30610959" y="17695378"/>
            <a:ext cx="10903394" cy="3473964"/>
          </a:xfrm>
          <a:prstGeom prst="rect">
            <a:avLst/>
          </a:prstGeom>
          <a:solidFill>
            <a:srgbClr val="00B0F0"/>
          </a:solidFill>
          <a:ln w="63500">
            <a:solidFill>
              <a:srgbClr val="00B0F0"/>
            </a:solidFill>
          </a:ln>
        </p:spPr>
        <p:txBody>
          <a:bodyPr wrap="square" lIns="457200" tIns="365760" rIns="457200" bIns="54864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400" b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Key Findings</a:t>
            </a:r>
            <a:endParaRPr lang="en-US" sz="4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HTE PLWH were less likely to maintain their CD4 count above 200 cells/µL or to remain virologically stable, and at greater risk of death than non-HTE PLWH, suggesting additional therapeutic options are needed for this vulnerable population.</a:t>
            </a:r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C281A381-8DA3-40A3-9B71-836694C08F6B}"/>
              </a:ext>
            </a:extLst>
          </p:cNvPr>
          <p:cNvGrpSpPr/>
          <p:nvPr/>
        </p:nvGrpSpPr>
        <p:grpSpPr>
          <a:xfrm>
            <a:off x="30577436" y="24252391"/>
            <a:ext cx="10936909" cy="1479051"/>
            <a:chOff x="39561013" y="4689601"/>
            <a:chExt cx="16155721" cy="1053108"/>
          </a:xfrm>
        </p:grpSpPr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891B7B0F-37A7-4ADF-B384-78795EDED2F1}"/>
                </a:ext>
              </a:extLst>
            </p:cNvPr>
            <p:cNvSpPr/>
            <p:nvPr/>
          </p:nvSpPr>
          <p:spPr>
            <a:xfrm>
              <a:off x="39561013" y="4689601"/>
              <a:ext cx="13271507" cy="3725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b="1" dirty="0">
                  <a:solidFill>
                    <a:srgbClr val="003399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Acknowledgements</a:t>
              </a:r>
              <a:endParaRPr lang="en-US" sz="6600" dirty="0">
                <a:solidFill>
                  <a:srgbClr val="003399"/>
                </a:solidFill>
              </a:endParaRP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BD7E7157-9402-4A82-BEC2-0B89620F32E5}"/>
                </a:ext>
              </a:extLst>
            </p:cNvPr>
            <p:cNvSpPr/>
            <p:nvPr/>
          </p:nvSpPr>
          <p:spPr>
            <a:xfrm>
              <a:off x="39610532" y="5053279"/>
              <a:ext cx="16106202" cy="6894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This research would not be possible without the generosity of people living with HIV and their OPERA caregivers. Additionally, we are grateful for the following individuals: Robin Beckerman (SAS programming), Jeff </a:t>
              </a:r>
              <a:r>
                <a:rPr lang="en-US" dirty="0" err="1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Briney</a:t>
              </a:r>
              <a:r>
                <a:rPr lang="en-US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(QA), Bernie </a:t>
              </a:r>
              <a:r>
                <a:rPr lang="en-US" dirty="0" err="1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Stooks</a:t>
              </a:r>
              <a:r>
                <a:rPr lang="en-US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(Database </a:t>
              </a:r>
              <a:r>
                <a:rPr lang="en-US" dirty="0" err="1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Mgmt</a:t>
              </a:r>
              <a:r>
                <a:rPr lang="en-US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), Judy Johnson (Med Terminology Classification), Rodney Mood (Site Support) </a:t>
              </a: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6B91EB65-1943-4678-AB3D-B5A54E3E06A8}"/>
              </a:ext>
            </a:extLst>
          </p:cNvPr>
          <p:cNvGrpSpPr/>
          <p:nvPr/>
        </p:nvGrpSpPr>
        <p:grpSpPr>
          <a:xfrm>
            <a:off x="30577436" y="25923074"/>
            <a:ext cx="10943489" cy="893922"/>
            <a:chOff x="40477367" y="3878470"/>
            <a:chExt cx="2988714" cy="893922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04EFF107-F99C-4C91-BDFF-D65693040AFE}"/>
                </a:ext>
              </a:extLst>
            </p:cNvPr>
            <p:cNvSpPr/>
            <p:nvPr/>
          </p:nvSpPr>
          <p:spPr>
            <a:xfrm>
              <a:off x="40477367" y="3878470"/>
              <a:ext cx="2350861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b="1" dirty="0">
                  <a:solidFill>
                    <a:srgbClr val="003399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Support</a:t>
              </a:r>
              <a:endParaRPr lang="en-US" sz="6600" dirty="0">
                <a:solidFill>
                  <a:srgbClr val="003399"/>
                </a:solidFill>
              </a:endParaRP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54DA6540-B98F-4720-BDA6-7B37A3C7B0A8}"/>
                </a:ext>
              </a:extLst>
            </p:cNvPr>
            <p:cNvSpPr/>
            <p:nvPr/>
          </p:nvSpPr>
          <p:spPr>
            <a:xfrm>
              <a:off x="40477367" y="4396840"/>
              <a:ext cx="2988714" cy="375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This research was sponsored by </a:t>
              </a:r>
              <a:r>
                <a:rPr lang="en-US" dirty="0" err="1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ViiV</a:t>
              </a:r>
              <a:r>
                <a:rPr lang="en-US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Healthcare</a:t>
              </a: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F1A632D1-0564-4FB8-B0C2-C5A7F6AC7DF7}"/>
              </a:ext>
            </a:extLst>
          </p:cNvPr>
          <p:cNvGrpSpPr/>
          <p:nvPr/>
        </p:nvGrpSpPr>
        <p:grpSpPr>
          <a:xfrm>
            <a:off x="30610960" y="21781385"/>
            <a:ext cx="10903384" cy="2279375"/>
            <a:chOff x="40838256" y="4022530"/>
            <a:chExt cx="13530261" cy="1770864"/>
          </a:xfrm>
        </p:grpSpPr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7E20C664-A874-45D3-9705-97D1DCBE0192}"/>
                </a:ext>
              </a:extLst>
            </p:cNvPr>
            <p:cNvSpPr/>
            <p:nvPr/>
          </p:nvSpPr>
          <p:spPr>
            <a:xfrm>
              <a:off x="40846414" y="4022530"/>
              <a:ext cx="3685012" cy="4064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b="1" dirty="0">
                  <a:solidFill>
                    <a:srgbClr val="003399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References</a:t>
              </a:r>
              <a:endParaRPr lang="en-US" sz="6600" dirty="0">
                <a:solidFill>
                  <a:srgbClr val="003399"/>
                </a:solidFill>
              </a:endParaRP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4F07F40F-EA3C-4959-80A7-7447C8EB6F9F}"/>
                </a:ext>
              </a:extLst>
            </p:cNvPr>
            <p:cNvSpPr/>
            <p:nvPr/>
          </p:nvSpPr>
          <p:spPr>
            <a:xfrm>
              <a:off x="40838256" y="4430445"/>
              <a:ext cx="13530261" cy="136294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lvl="0" indent="-342900">
                <a:buFont typeface="+mj-lt"/>
                <a:buAutoNum type="arabicPeriod"/>
              </a:pPr>
              <a:r>
                <a:rPr lang="en-US" dirty="0" err="1"/>
                <a:t>Henegar</a:t>
              </a:r>
              <a:r>
                <a:rPr lang="en-US" dirty="0"/>
                <a:t> C, Fusco J, </a:t>
              </a:r>
              <a:r>
                <a:rPr lang="en-US" dirty="0" err="1"/>
                <a:t>Vannappagari</a:t>
              </a:r>
              <a:r>
                <a:rPr lang="en-US" dirty="0"/>
                <a:t> V, </a:t>
              </a:r>
              <a:r>
                <a:rPr lang="en-US" dirty="0" err="1"/>
                <a:t>FuscoG</a:t>
              </a:r>
              <a:r>
                <a:rPr lang="en-US" dirty="0"/>
                <a:t>. Evaluation of the Prevalence, Treatment, and Demographic Characteristics of the Heavily Treatment-Experienced (HTE) HIV-Positive Patient Population in the OPERA® Cohort Study Report. January 15, 2018 (updated April 5, 2018).</a:t>
              </a:r>
            </a:p>
            <a:p>
              <a:pPr marL="342900" lvl="0" indent="-342900">
                <a:buFont typeface="+mj-lt"/>
                <a:buAutoNum type="arabicPeriod"/>
              </a:pPr>
              <a:r>
                <a:rPr lang="en-US" dirty="0"/>
                <a:t>Hsu R, </a:t>
              </a:r>
              <a:r>
                <a:rPr lang="en-US" dirty="0" err="1"/>
                <a:t>Henegar</a:t>
              </a:r>
              <a:r>
                <a:rPr lang="en-US" dirty="0"/>
                <a:t> C, Fusco J, </a:t>
              </a:r>
              <a:r>
                <a:rPr lang="en-US" dirty="0" err="1"/>
                <a:t>Vannappagari</a:t>
              </a:r>
              <a:r>
                <a:rPr lang="en-US" dirty="0"/>
                <a:t> V, </a:t>
              </a:r>
              <a:r>
                <a:rPr lang="en-US" dirty="0" err="1"/>
                <a:t>Llamoso</a:t>
              </a:r>
              <a:r>
                <a:rPr lang="en-US" dirty="0"/>
                <a:t> C, Lackey P, </a:t>
              </a:r>
              <a:r>
                <a:rPr lang="en-US" dirty="0" err="1"/>
                <a:t>Pierone</a:t>
              </a:r>
              <a:r>
                <a:rPr lang="en-US" dirty="0"/>
                <a:t> G, Fusco G</a:t>
              </a:r>
              <a:r>
                <a:rPr lang="en-US" i="1" dirty="0"/>
                <a:t>. </a:t>
              </a:r>
              <a:r>
                <a:rPr lang="en-US" dirty="0"/>
                <a:t>Identifying heavily treatment experienced patients in the OPERA cohort. 22</a:t>
              </a:r>
              <a:r>
                <a:rPr lang="en-US" baseline="30000" dirty="0"/>
                <a:t>nd</a:t>
              </a:r>
              <a:r>
                <a:rPr lang="en-US" dirty="0"/>
                <a:t> International AIDS Conference (AIDS). Abstract A-899-0141-05163. Amsterdam, Netherlands; July 23-27, 2018.</a:t>
              </a:r>
            </a:p>
          </p:txBody>
        </p:sp>
      </p:grpSp>
      <p:sp>
        <p:nvSpPr>
          <p:cNvPr id="73" name="Rectangle 72">
            <a:extLst>
              <a:ext uri="{FF2B5EF4-FFF2-40B4-BE49-F238E27FC236}">
                <a16:creationId xmlns:a16="http://schemas.microsoft.com/office/drawing/2014/main" id="{9EE7FCB1-41F4-4876-917F-53AC02DA61A4}"/>
              </a:ext>
            </a:extLst>
          </p:cNvPr>
          <p:cNvSpPr/>
          <p:nvPr/>
        </p:nvSpPr>
        <p:spPr>
          <a:xfrm>
            <a:off x="901826" y="938729"/>
            <a:ext cx="2197228" cy="293853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Poster</a:t>
            </a:r>
          </a:p>
          <a:p>
            <a:pPr algn="ctr"/>
            <a:r>
              <a:rPr lang="en-US" sz="3200" dirty="0"/>
              <a:t> PEB0234</a:t>
            </a: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F0A4DA00-768F-4B6B-BA8B-E4A85C34CEA8}"/>
              </a:ext>
            </a:extLst>
          </p:cNvPr>
          <p:cNvCxnSpPr/>
          <p:nvPr/>
        </p:nvCxnSpPr>
        <p:spPr>
          <a:xfrm flipV="1">
            <a:off x="13250882" y="4438889"/>
            <a:ext cx="0" cy="23939926"/>
          </a:xfrm>
          <a:prstGeom prst="line">
            <a:avLst/>
          </a:prstGeom>
          <a:ln w="19050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12BB2836-6A95-4AD3-8FA1-0EB30E16135B}"/>
              </a:ext>
            </a:extLst>
          </p:cNvPr>
          <p:cNvCxnSpPr/>
          <p:nvPr/>
        </p:nvCxnSpPr>
        <p:spPr>
          <a:xfrm flipV="1">
            <a:off x="29741082" y="4562368"/>
            <a:ext cx="0" cy="23939926"/>
          </a:xfrm>
          <a:prstGeom prst="line">
            <a:avLst/>
          </a:prstGeom>
          <a:ln w="19050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>
            <a:extLst>
              <a:ext uri="{FF2B5EF4-FFF2-40B4-BE49-F238E27FC236}">
                <a16:creationId xmlns:a16="http://schemas.microsoft.com/office/drawing/2014/main" id="{F0BB9906-82C0-4E4B-A0DD-14ABC330B88D}"/>
              </a:ext>
            </a:extLst>
          </p:cNvPr>
          <p:cNvSpPr/>
          <p:nvPr/>
        </p:nvSpPr>
        <p:spPr>
          <a:xfrm>
            <a:off x="35939185" y="2618303"/>
            <a:ext cx="55136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3399"/>
                </a:solidFill>
              </a:rPr>
              <a:t>Contact Information: </a:t>
            </a:r>
            <a:endParaRPr lang="en-US" sz="2400" dirty="0">
              <a:solidFill>
                <a:srgbClr val="003399"/>
              </a:solidFill>
            </a:endParaRPr>
          </a:p>
          <a:p>
            <a:r>
              <a:rPr lang="en-US" sz="2400" dirty="0">
                <a:solidFill>
                  <a:srgbClr val="003399"/>
                </a:solidFill>
              </a:rPr>
              <a:t> Jennifer S. Fusco</a:t>
            </a:r>
          </a:p>
          <a:p>
            <a:r>
              <a:rPr lang="en-US" sz="2400" dirty="0">
                <a:solidFill>
                  <a:srgbClr val="003399"/>
                </a:solidFill>
              </a:rPr>
              <a:t>@: jennifer.fusco@epividian.com</a:t>
            </a:r>
          </a:p>
        </p:txBody>
      </p:sp>
      <p:graphicFrame>
        <p:nvGraphicFramePr>
          <p:cNvPr id="79" name="Table 47">
            <a:extLst>
              <a:ext uri="{FF2B5EF4-FFF2-40B4-BE49-F238E27FC236}">
                <a16:creationId xmlns:a16="http://schemas.microsoft.com/office/drawing/2014/main" id="{35587720-F746-45A7-82E9-6B61EF0FFE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832535"/>
              </p:ext>
            </p:extLst>
          </p:nvPr>
        </p:nvGraphicFramePr>
        <p:xfrm>
          <a:off x="14127327" y="5974418"/>
          <a:ext cx="14561966" cy="6823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72245">
                  <a:extLst>
                    <a:ext uri="{9D8B030D-6E8A-4147-A177-3AD203B41FA5}">
                      <a16:colId xmlns:a16="http://schemas.microsoft.com/office/drawing/2014/main" val="2195667605"/>
                    </a:ext>
                  </a:extLst>
                </a:gridCol>
                <a:gridCol w="2721935">
                  <a:extLst>
                    <a:ext uri="{9D8B030D-6E8A-4147-A177-3AD203B41FA5}">
                      <a16:colId xmlns:a16="http://schemas.microsoft.com/office/drawing/2014/main" val="581245209"/>
                    </a:ext>
                  </a:extLst>
                </a:gridCol>
                <a:gridCol w="2977116">
                  <a:extLst>
                    <a:ext uri="{9D8B030D-6E8A-4147-A177-3AD203B41FA5}">
                      <a16:colId xmlns:a16="http://schemas.microsoft.com/office/drawing/2014/main" val="379865866"/>
                    </a:ext>
                  </a:extLst>
                </a:gridCol>
                <a:gridCol w="2490670">
                  <a:extLst>
                    <a:ext uri="{9D8B030D-6E8A-4147-A177-3AD203B41FA5}">
                      <a16:colId xmlns:a16="http://schemas.microsoft.com/office/drawing/2014/main" val="3607322217"/>
                    </a:ext>
                  </a:extLst>
                </a:gridCol>
              </a:tblGrid>
              <a:tr h="69695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400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HTE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Population</a:t>
                      </a:r>
                      <a:br>
                        <a:rPr lang="en-US" sz="2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N=2,277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Non-HTE</a:t>
                      </a:r>
                      <a:br>
                        <a:rPr lang="en-US" sz="2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Population</a:t>
                      </a:r>
                      <a:br>
                        <a:rPr lang="en-US" sz="2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N=21,906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p-</a:t>
                      </a:r>
                      <a:r>
                        <a:rPr lang="en-US" sz="2400" b="1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value</a:t>
                      </a:r>
                      <a:r>
                        <a:rPr lang="en-US" sz="2400" b="1" baseline="300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174781"/>
                  </a:ext>
                </a:extLst>
              </a:tr>
              <a:tr h="5105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Age, median (IQR)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 (42, 56)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 (33, 52)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b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&lt;.0001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solidFill>
                      <a:srgbClr val="00B0F0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714505"/>
                  </a:ext>
                </a:extLst>
              </a:tr>
              <a:tr h="5105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Female, n (%)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431 (19%)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solidFill>
                      <a:srgbClr val="00B0F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3615 (17%)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solidFill>
                      <a:srgbClr val="00B0F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b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0.0068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solidFill>
                      <a:srgbClr val="00B0F0">
                        <a:alpha val="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049816"/>
                  </a:ext>
                </a:extLst>
              </a:tr>
              <a:tr h="5105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Black Race, n (%)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906 (40%)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8612 (39%)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0.0610</a:t>
                      </a:r>
                      <a:endParaRPr lang="en-US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solidFill>
                      <a:srgbClr val="00B0F0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421987"/>
                  </a:ext>
                </a:extLst>
              </a:tr>
              <a:tr h="5105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Hispanic Ethnicity, n (%)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572 (25%)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solidFill>
                      <a:srgbClr val="00B0F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5626 (26%)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solidFill>
                      <a:srgbClr val="00B0F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b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0.2142</a:t>
                      </a:r>
                      <a:endParaRPr lang="en-US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solidFill>
                      <a:srgbClr val="00B0F0">
                        <a:alpha val="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80619"/>
                  </a:ext>
                </a:extLst>
              </a:tr>
              <a:tr h="5105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MSM, n (%)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1190 (52%)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12798 (58%)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&lt;.0001</a:t>
                      </a:r>
                      <a:endParaRPr lang="en-US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solidFill>
                      <a:srgbClr val="00B0F0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710740"/>
                  </a:ext>
                </a:extLst>
              </a:tr>
              <a:tr h="5105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Years since HIV Diagnosis, median (IQR)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15.3 (7.0, 21.8)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solidFill>
                      <a:srgbClr val="00B0F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7.1 (2.5, 14.5)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solidFill>
                      <a:srgbClr val="00B0F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&lt;.0001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solidFill>
                      <a:srgbClr val="00B0F0">
                        <a:alpha val="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076367"/>
                  </a:ext>
                </a:extLst>
              </a:tr>
              <a:tr h="5105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Viral Load log</a:t>
                      </a:r>
                      <a:r>
                        <a:rPr lang="en-US" sz="2400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copies/mL, median (IQR)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2.0 (1.3, 4.2)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 (1.3, 2.0)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&lt;.0001</a:t>
                      </a:r>
                      <a:endParaRPr lang="en-US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solidFill>
                      <a:srgbClr val="00B0F0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176362"/>
                  </a:ext>
                </a:extLst>
              </a:tr>
              <a:tr h="5105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CD4 Count cells/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uL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median (IQR)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412 (209, 636)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solidFill>
                      <a:srgbClr val="00B0F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587 (396, 801)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solidFill>
                      <a:srgbClr val="00B0F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&lt;.0001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solidFill>
                      <a:srgbClr val="00B0F0">
                        <a:alpha val="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6801609"/>
                  </a:ext>
                </a:extLst>
              </a:tr>
              <a:tr h="5105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AIDS defining events (ADE), n (%) </a:t>
                      </a:r>
                    </a:p>
                  </a:txBody>
                  <a:tcPr anchor="ctr"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1221 (54%)</a:t>
                      </a:r>
                    </a:p>
                  </a:txBody>
                  <a:tcPr marL="25400" marR="25400" marT="0" marB="0" anchor="ctr"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6294 (29%)</a:t>
                      </a:r>
                    </a:p>
                  </a:txBody>
                  <a:tcPr marL="25400" marR="25400" marT="0" marB="0" anchor="ctr"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&lt;.0001</a:t>
                      </a:r>
                    </a:p>
                  </a:txBody>
                  <a:tcPr marL="25400" marR="25400" marT="0" marB="0" anchor="ctr">
                    <a:solidFill>
                      <a:srgbClr val="00B0F0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91530"/>
                  </a:ext>
                </a:extLst>
              </a:tr>
              <a:tr h="510540">
                <a:tc>
                  <a:txBody>
                    <a:bodyPr/>
                    <a:lstStyle/>
                    <a:p>
                      <a:pPr marL="0" marR="0" lvl="0" indent="0" algn="l" defTabSz="4036710" rtl="0" eaLnBrk="1" fontAlgn="auto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Any comorbid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condition,</a:t>
                      </a:r>
                      <a:r>
                        <a:rPr lang="en-US" sz="2400" baseline="300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 (%)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1823 (80%)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solidFill>
                      <a:srgbClr val="00B0F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15132 (69%)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solidFill>
                      <a:srgbClr val="00B0F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&lt;.0001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solidFill>
                      <a:srgbClr val="00B0F0">
                        <a:alpha val="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169470"/>
                  </a:ext>
                </a:extLst>
              </a:tr>
              <a:tr h="5105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Any concomitant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medications,</a:t>
                      </a:r>
                      <a:r>
                        <a:rPr lang="en-US" sz="2400" baseline="300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 (%)</a:t>
                      </a:r>
                    </a:p>
                  </a:txBody>
                  <a:tcPr anchor="ctr"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1477 (65%)</a:t>
                      </a:r>
                    </a:p>
                  </a:txBody>
                  <a:tcPr marL="25400" marR="25400" marT="0" marB="0" anchor="ctr"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11071 (51%)</a:t>
                      </a:r>
                    </a:p>
                  </a:txBody>
                  <a:tcPr marL="25400" marR="25400" marT="0" marB="0" anchor="ctr"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&lt;.0001</a:t>
                      </a:r>
                    </a:p>
                  </a:txBody>
                  <a:tcPr marL="25400" marR="25400" marT="0" marB="0" anchor="ctr">
                    <a:solidFill>
                      <a:srgbClr val="00B0F0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7370989"/>
                  </a:ext>
                </a:extLst>
              </a:tr>
            </a:tbl>
          </a:graphicData>
        </a:graphic>
      </p:graphicFrame>
      <p:sp>
        <p:nvSpPr>
          <p:cNvPr id="81" name="Rectangle 80">
            <a:extLst>
              <a:ext uri="{FF2B5EF4-FFF2-40B4-BE49-F238E27FC236}">
                <a16:creationId xmlns:a16="http://schemas.microsoft.com/office/drawing/2014/main" id="{A98963A0-3200-43A8-8368-CB97FD11BABC}"/>
              </a:ext>
            </a:extLst>
          </p:cNvPr>
          <p:cNvSpPr/>
          <p:nvPr/>
        </p:nvSpPr>
        <p:spPr>
          <a:xfrm>
            <a:off x="14127327" y="5477023"/>
            <a:ext cx="11050554" cy="4616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3399"/>
                </a:solidFill>
              </a:rPr>
              <a:t>Table 1. Baseline characteristics of HTE and non-HTE PLWH 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46B52F8A-5DB0-487A-A702-C047694B2CC5}"/>
              </a:ext>
            </a:extLst>
          </p:cNvPr>
          <p:cNvSpPr/>
          <p:nvPr/>
        </p:nvSpPr>
        <p:spPr>
          <a:xfrm>
            <a:off x="881452" y="26347738"/>
            <a:ext cx="11325862" cy="1860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solidFill>
                  <a:srgbClr val="003399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Statistical analyses</a:t>
            </a:r>
            <a:endParaRPr lang="en-US" sz="2400" dirty="0">
              <a:solidFill>
                <a:srgbClr val="003399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a typeface="Calibri" panose="020F0502020204030204" pitchFamily="34" charset="0"/>
                <a:cs typeface="Arial" panose="020B0604020202020204" pitchFamily="34" charset="0"/>
              </a:rPr>
              <a:t>Baseline pairwise comparison: </a:t>
            </a:r>
            <a:r>
              <a:rPr lang="en-US" sz="2400" dirty="0"/>
              <a:t>Pearson Chi-Square test (categorical variables), Fisher’s exact test (few events), Wilcoxon Rank Sum test (continuous variables)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Time to event, comparison of survival distributions: Kaplan-Meier, log-rank tests</a:t>
            </a:r>
            <a:endParaRPr lang="en-US" sz="2400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26CA2D0F-83E9-4D05-86C5-E72EDC6139C4}"/>
              </a:ext>
            </a:extLst>
          </p:cNvPr>
          <p:cNvSpPr/>
          <p:nvPr/>
        </p:nvSpPr>
        <p:spPr>
          <a:xfrm>
            <a:off x="14497353" y="28108075"/>
            <a:ext cx="14561949" cy="3440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ea typeface="Calibri" panose="020F0502020204030204" pitchFamily="34" charset="0"/>
                <a:cs typeface="Arial" panose="020B0604020202020204" pitchFamily="34" charset="0"/>
              </a:rPr>
              <a:t>* HTE = heavily treatment experienced; MSM = men who have sex with men; VL = viral load 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F7FC202-4B9B-C74E-904C-53083F1912AA}"/>
              </a:ext>
            </a:extLst>
          </p:cNvPr>
          <p:cNvSpPr/>
          <p:nvPr/>
        </p:nvSpPr>
        <p:spPr>
          <a:xfrm>
            <a:off x="926312" y="22618016"/>
            <a:ext cx="11297254" cy="3495656"/>
          </a:xfrm>
          <a:prstGeom prst="rect">
            <a:avLst/>
          </a:prstGeom>
        </p:spPr>
        <p:txBody>
          <a:bodyPr wrap="square" numCol="1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Outcomes</a:t>
            </a:r>
            <a:r>
              <a:rPr lang="en-US" sz="2400" b="1" dirty="0">
                <a:solidFill>
                  <a:srgbClr val="1C6DB5"/>
                </a:solidFill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Virologic suppression: Among viremic PLWH, achieve a VL &lt; 50 copies/mL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Virologic failure: Among PLWH who suppress, failure to maintain VL &lt; 200 copies/mL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Immunologic preservation: Among PLWH with CD4 count ≥200 cells/µL, maintenance of CD4 count ≥200 cells/µL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Regimen discontinuation: Any change to the core agents of the regimen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Morbidity &amp; mortality: A new AIDS defining illness or death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D749EC88-D91B-429F-B751-003E0AB96F6D}"/>
              </a:ext>
            </a:extLst>
          </p:cNvPr>
          <p:cNvGrpSpPr/>
          <p:nvPr/>
        </p:nvGrpSpPr>
        <p:grpSpPr>
          <a:xfrm>
            <a:off x="922195" y="17130487"/>
            <a:ext cx="10515184" cy="5200079"/>
            <a:chOff x="922195" y="17421986"/>
            <a:chExt cx="10515184" cy="5200079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9DDEAFDB-E599-420D-B6EA-4C1A21B2FC17}"/>
                </a:ext>
              </a:extLst>
            </p:cNvPr>
            <p:cNvSpPr/>
            <p:nvPr/>
          </p:nvSpPr>
          <p:spPr>
            <a:xfrm>
              <a:off x="922195" y="17421986"/>
              <a:ext cx="601029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dirty="0">
                  <a:solidFill>
                    <a:srgbClr val="003399"/>
                  </a:solidFill>
                </a:rPr>
                <a:t>Figure 1. HTE and Non-HTE Study Populations 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72E68016-7B11-4029-BA8C-C1361C90ADE2}"/>
                </a:ext>
              </a:extLst>
            </p:cNvPr>
            <p:cNvGrpSpPr/>
            <p:nvPr/>
          </p:nvGrpSpPr>
          <p:grpSpPr>
            <a:xfrm>
              <a:off x="1218050" y="18042111"/>
              <a:ext cx="10219329" cy="4579954"/>
              <a:chOff x="1218050" y="17879124"/>
              <a:chExt cx="10219329" cy="4579954"/>
            </a:xfrm>
          </p:grpSpPr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3CB4FE56-F23B-1548-8244-E011997CD10E}"/>
                  </a:ext>
                </a:extLst>
              </p:cNvPr>
              <p:cNvSpPr/>
              <p:nvPr/>
            </p:nvSpPr>
            <p:spPr>
              <a:xfrm>
                <a:off x="7322579" y="18344278"/>
                <a:ext cx="4114800" cy="4114800"/>
              </a:xfrm>
              <a:prstGeom prst="ellipse">
                <a:avLst/>
              </a:prstGeom>
              <a:solidFill>
                <a:srgbClr val="0000FF">
                  <a:alpha val="15000"/>
                </a:srgbClr>
              </a:solidFill>
              <a:ln w="38100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55E9DA9-08E0-DE48-874B-B95E8982E2B4}"/>
                  </a:ext>
                </a:extLst>
              </p:cNvPr>
              <p:cNvSpPr txBox="1"/>
              <p:nvPr/>
            </p:nvSpPr>
            <p:spPr>
              <a:xfrm>
                <a:off x="8285233" y="17879124"/>
                <a:ext cx="218949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ea typeface="Calibri" panose="020F0502020204030204" pitchFamily="34" charset="0"/>
                    <a:cs typeface="Arial" panose="020B0604020202020204" pitchFamily="34" charset="0"/>
                  </a:rPr>
                  <a:t>Non-HTE (N=21,906)</a:t>
                </a:r>
                <a:endParaRPr lang="en-US" b="1" dirty="0"/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178CF95-39E4-5F46-BA07-38027D5D59B6}"/>
                  </a:ext>
                </a:extLst>
              </p:cNvPr>
              <p:cNvSpPr txBox="1"/>
              <p:nvPr/>
            </p:nvSpPr>
            <p:spPr>
              <a:xfrm>
                <a:off x="2998071" y="17879124"/>
                <a:ext cx="160144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HTE (N=2,277)</a:t>
                </a:r>
              </a:p>
            </p:txBody>
          </p: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AB8C0274-1BEF-4338-A892-0183660F01A1}"/>
                  </a:ext>
                </a:extLst>
              </p:cNvPr>
              <p:cNvGrpSpPr/>
              <p:nvPr/>
            </p:nvGrpSpPr>
            <p:grpSpPr>
              <a:xfrm>
                <a:off x="1218050" y="19387451"/>
                <a:ext cx="5161485" cy="2180118"/>
                <a:chOff x="1218050" y="19387451"/>
                <a:chExt cx="5161485" cy="2180118"/>
              </a:xfrm>
            </p:grpSpPr>
            <p:sp>
              <p:nvSpPr>
                <p:cNvPr id="4" name="Oval 3">
                  <a:extLst>
                    <a:ext uri="{FF2B5EF4-FFF2-40B4-BE49-F238E27FC236}">
                      <a16:creationId xmlns:a16="http://schemas.microsoft.com/office/drawing/2014/main" id="{E0B9724E-06F3-9C4D-99DB-8EDA831246DC}"/>
                    </a:ext>
                  </a:extLst>
                </p:cNvPr>
                <p:cNvSpPr/>
                <p:nvPr/>
              </p:nvSpPr>
              <p:spPr>
                <a:xfrm>
                  <a:off x="2383907" y="19387451"/>
                  <a:ext cx="1105763" cy="1109913"/>
                </a:xfrm>
                <a:prstGeom prst="ellipse">
                  <a:avLst/>
                </a:prstGeom>
                <a:solidFill>
                  <a:srgbClr val="FF0000">
                    <a:alpha val="40000"/>
                  </a:srgbClr>
                </a:solidFill>
                <a:ln w="38100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" name="Oval 4">
                  <a:extLst>
                    <a:ext uri="{FF2B5EF4-FFF2-40B4-BE49-F238E27FC236}">
                      <a16:creationId xmlns:a16="http://schemas.microsoft.com/office/drawing/2014/main" id="{D6A509C8-6931-3741-87F0-24632C19F897}"/>
                    </a:ext>
                  </a:extLst>
                </p:cNvPr>
                <p:cNvSpPr/>
                <p:nvPr/>
              </p:nvSpPr>
              <p:spPr>
                <a:xfrm>
                  <a:off x="3305028" y="19430784"/>
                  <a:ext cx="1675787" cy="1599928"/>
                </a:xfrm>
                <a:prstGeom prst="ellipse">
                  <a:avLst/>
                </a:prstGeom>
                <a:solidFill>
                  <a:srgbClr val="C00000">
                    <a:alpha val="40000"/>
                  </a:srgbClr>
                </a:solidFill>
                <a:ln w="3810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F70F51BF-DABB-7646-A307-C9406D4AF6E2}"/>
                    </a:ext>
                  </a:extLst>
                </p:cNvPr>
                <p:cNvSpPr txBox="1"/>
                <p:nvPr/>
              </p:nvSpPr>
              <p:spPr>
                <a:xfrm>
                  <a:off x="1218050" y="19674445"/>
                  <a:ext cx="1025035" cy="1477328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/>
                    <a:t>≥ 3 core agent classes</a:t>
                  </a:r>
                </a:p>
                <a:p>
                  <a:pPr algn="ctr"/>
                  <a:r>
                    <a:rPr lang="en-US" dirty="0"/>
                    <a:t>only (n=707)</a:t>
                  </a:r>
                </a:p>
              </p:txBody>
            </p:sp>
            <p:cxnSp>
              <p:nvCxnSpPr>
                <p:cNvPr id="12" name="Straight Connector 11">
                  <a:extLst>
                    <a:ext uri="{FF2B5EF4-FFF2-40B4-BE49-F238E27FC236}">
                      <a16:creationId xmlns:a16="http://schemas.microsoft.com/office/drawing/2014/main" id="{5550841C-89BE-5742-BEEE-3CD89F2335F2}"/>
                    </a:ext>
                  </a:extLst>
                </p:cNvPr>
                <p:cNvCxnSpPr>
                  <a:stCxn id="10" idx="3"/>
                </p:cNvCxnSpPr>
                <p:nvPr/>
              </p:nvCxnSpPr>
              <p:spPr>
                <a:xfrm flipV="1">
                  <a:off x="2243085" y="20166038"/>
                  <a:ext cx="138923" cy="24707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>
                  <a:extLst>
                    <a:ext uri="{FF2B5EF4-FFF2-40B4-BE49-F238E27FC236}">
                      <a16:creationId xmlns:a16="http://schemas.microsoft.com/office/drawing/2014/main" id="{07D9EB7C-9875-CE46-AAE2-8B651A96B5A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099054" y="20203309"/>
                  <a:ext cx="241385" cy="717929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85479F87-28E9-7C43-B8A7-046472A86E5F}"/>
                    </a:ext>
                  </a:extLst>
                </p:cNvPr>
                <p:cNvSpPr txBox="1"/>
                <p:nvPr/>
              </p:nvSpPr>
              <p:spPr>
                <a:xfrm>
                  <a:off x="2721935" y="20921238"/>
                  <a:ext cx="935665" cy="646331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/>
                    <a:t>Both</a:t>
                  </a:r>
                </a:p>
                <a:p>
                  <a:pPr algn="ctr"/>
                  <a:r>
                    <a:rPr lang="en-US" dirty="0"/>
                    <a:t>(n=73)</a:t>
                  </a:r>
                </a:p>
              </p:txBody>
            </p:sp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B59E51D7-419F-BC47-8ACB-CF82037A2A1B}"/>
                    </a:ext>
                  </a:extLst>
                </p:cNvPr>
                <p:cNvSpPr txBox="1"/>
                <p:nvPr/>
              </p:nvSpPr>
              <p:spPr>
                <a:xfrm>
                  <a:off x="5295014" y="19674445"/>
                  <a:ext cx="1084521" cy="1477328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/>
                    <a:t>Regimen indicative of HTE  only (n=1,497)</a:t>
                  </a:r>
                </a:p>
              </p:txBody>
            </p:sp>
            <p:cxnSp>
              <p:nvCxnSpPr>
                <p:cNvPr id="23" name="Straight Connector 22">
                  <a:extLst>
                    <a:ext uri="{FF2B5EF4-FFF2-40B4-BE49-F238E27FC236}">
                      <a16:creationId xmlns:a16="http://schemas.microsoft.com/office/drawing/2014/main" id="{92CF1549-914A-4240-A564-64A4E6E35F42}"/>
                    </a:ext>
                  </a:extLst>
                </p:cNvPr>
                <p:cNvCxnSpPr>
                  <a:stCxn id="5" idx="6"/>
                </p:cNvCxnSpPr>
                <p:nvPr/>
              </p:nvCxnSpPr>
              <p:spPr>
                <a:xfrm>
                  <a:off x="4980815" y="20230748"/>
                  <a:ext cx="314199" cy="22704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A087243F-6948-4143-B7D5-AFD8B03A3528}"/>
              </a:ext>
            </a:extLst>
          </p:cNvPr>
          <p:cNvSpPr txBox="1"/>
          <p:nvPr/>
        </p:nvSpPr>
        <p:spPr>
          <a:xfrm>
            <a:off x="30324200" y="7322522"/>
            <a:ext cx="109033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3399"/>
                </a:solidFill>
              </a:rPr>
              <a:t>Table 2. 	Clinical outcomes in HTE and non-HTE PLWH</a:t>
            </a:r>
            <a:endParaRPr lang="en-US" dirty="0"/>
          </a:p>
        </p:txBody>
      </p:sp>
      <p:pic>
        <p:nvPicPr>
          <p:cNvPr id="90" name="Picture 89" descr="A picture containing drawing&#10;&#10;Description automatically generated">
            <a:extLst>
              <a:ext uri="{FF2B5EF4-FFF2-40B4-BE49-F238E27FC236}">
                <a16:creationId xmlns:a16="http://schemas.microsoft.com/office/drawing/2014/main" id="{DE3FA9AC-D4E4-F942-93A5-E7BA2B76F0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70702" y="26897507"/>
            <a:ext cx="1463238" cy="1263944"/>
          </a:xfrm>
          <a:prstGeom prst="rect">
            <a:avLst/>
          </a:prstGeom>
        </p:spPr>
      </p:pic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99A7EE0C-5DDD-7B43-B5D9-6B83AAADF6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268781"/>
              </p:ext>
            </p:extLst>
          </p:nvPr>
        </p:nvGraphicFramePr>
        <p:xfrm>
          <a:off x="30324200" y="7838504"/>
          <a:ext cx="11347816" cy="3230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3240">
                  <a:extLst>
                    <a:ext uri="{9D8B030D-6E8A-4147-A177-3AD203B41FA5}">
                      <a16:colId xmlns:a16="http://schemas.microsoft.com/office/drawing/2014/main" val="1320492653"/>
                    </a:ext>
                  </a:extLst>
                </a:gridCol>
                <a:gridCol w="2648721">
                  <a:extLst>
                    <a:ext uri="{9D8B030D-6E8A-4147-A177-3AD203B41FA5}">
                      <a16:colId xmlns:a16="http://schemas.microsoft.com/office/drawing/2014/main" val="448082038"/>
                    </a:ext>
                  </a:extLst>
                </a:gridCol>
                <a:gridCol w="2443405">
                  <a:extLst>
                    <a:ext uri="{9D8B030D-6E8A-4147-A177-3AD203B41FA5}">
                      <a16:colId xmlns:a16="http://schemas.microsoft.com/office/drawing/2014/main" val="2412763228"/>
                    </a:ext>
                  </a:extLst>
                </a:gridCol>
                <a:gridCol w="1672450">
                  <a:extLst>
                    <a:ext uri="{9D8B030D-6E8A-4147-A177-3AD203B41FA5}">
                      <a16:colId xmlns:a16="http://schemas.microsoft.com/office/drawing/2014/main" val="506757911"/>
                    </a:ext>
                  </a:extLst>
                </a:gridCol>
              </a:tblGrid>
              <a:tr h="104435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400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5A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HTE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Population</a:t>
                      </a:r>
                      <a:br>
                        <a:rPr lang="en-US" sz="2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N=2,277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5A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Non-HTE</a:t>
                      </a:r>
                      <a:br>
                        <a:rPr lang="en-US" sz="2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Population</a:t>
                      </a:r>
                      <a:br>
                        <a:rPr lang="en-US" sz="2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N=21,906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5A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p-value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5A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934257"/>
                  </a:ext>
                </a:extLst>
              </a:tr>
              <a:tr h="643932">
                <a:tc>
                  <a:txBody>
                    <a:bodyPr/>
                    <a:lstStyle/>
                    <a:p>
                      <a:r>
                        <a:rPr lang="en-US" sz="2400" dirty="0"/>
                        <a:t>New ADEs</a:t>
                      </a:r>
                    </a:p>
                  </a:txBody>
                  <a:tcPr anchor="ctr">
                    <a:solidFill>
                      <a:srgbClr val="E2F4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 (5%)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E2F4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506 (2%)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E2F4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&lt;.0001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E2F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785765"/>
                  </a:ext>
                </a:extLst>
              </a:tr>
              <a:tr h="6439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New non-ADE comorbid conditions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5F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1,026 (45%)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5F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7,608 (35%)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5F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&lt;.0001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5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349246"/>
                  </a:ext>
                </a:extLst>
              </a:tr>
              <a:tr h="6439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Deaths</a:t>
                      </a:r>
                    </a:p>
                  </a:txBody>
                  <a:tcPr anchor="ctr">
                    <a:solidFill>
                      <a:srgbClr val="E2F4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 (2%)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E2F4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163 (1%)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E2F4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&lt;.0001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E2F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460729"/>
                  </a:ext>
                </a:extLst>
              </a:tr>
            </a:tbl>
          </a:graphicData>
        </a:graphic>
      </p:graphicFrame>
      <p:sp>
        <p:nvSpPr>
          <p:cNvPr id="82" name="Rectangle 81">
            <a:extLst>
              <a:ext uri="{FF2B5EF4-FFF2-40B4-BE49-F238E27FC236}">
                <a16:creationId xmlns:a16="http://schemas.microsoft.com/office/drawing/2014/main" id="{2617D2E4-D265-425C-A9B0-13FEF7B1CD7C}"/>
              </a:ext>
            </a:extLst>
          </p:cNvPr>
          <p:cNvSpPr/>
          <p:nvPr/>
        </p:nvSpPr>
        <p:spPr>
          <a:xfrm>
            <a:off x="13932654" y="14284195"/>
            <a:ext cx="724293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3399"/>
                </a:solidFill>
              </a:rPr>
              <a:t>Figure 2.	Cumulative probability of virologic</a:t>
            </a:r>
          </a:p>
          <a:p>
            <a:r>
              <a:rPr lang="en-US" sz="2400" dirty="0">
                <a:solidFill>
                  <a:srgbClr val="003399"/>
                </a:solidFill>
              </a:rPr>
              <a:t>			suppression to VL &lt; 50 copies/mL </a:t>
            </a:r>
          </a:p>
          <a:p>
            <a:r>
              <a:rPr lang="en-US" sz="2000" dirty="0">
                <a:solidFill>
                  <a:srgbClr val="003399"/>
                </a:solidFill>
              </a:rPr>
              <a:t>			(Among viremic PLWH at baseline)	</a:t>
            </a:r>
            <a:endParaRPr lang="en-US" sz="2400" dirty="0">
              <a:solidFill>
                <a:srgbClr val="003399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790A8B7-7948-A540-A055-D5335AA10140}"/>
              </a:ext>
            </a:extLst>
          </p:cNvPr>
          <p:cNvSpPr txBox="1"/>
          <p:nvPr/>
        </p:nvSpPr>
        <p:spPr>
          <a:xfrm>
            <a:off x="21744109" y="14284195"/>
            <a:ext cx="789605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3399"/>
                </a:solidFill>
              </a:rPr>
              <a:t>Figure 3.	Cumulative probability of remaining virologically </a:t>
            </a:r>
          </a:p>
          <a:p>
            <a:pPr lvl="3"/>
            <a:r>
              <a:rPr lang="en-US" sz="2400" dirty="0">
                <a:solidFill>
                  <a:srgbClr val="003399"/>
                </a:solidFill>
              </a:rPr>
              <a:t>suppressed to VL &lt; 200 copies/mL </a:t>
            </a:r>
          </a:p>
          <a:p>
            <a:pPr lvl="3"/>
            <a:r>
              <a:rPr lang="en-US" sz="2000" dirty="0">
                <a:solidFill>
                  <a:srgbClr val="003399"/>
                </a:solidFill>
              </a:rPr>
              <a:t>(Among PLWH who achieved suppression)</a:t>
            </a:r>
            <a:endParaRPr lang="en-US" sz="2400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FD638DAE-9AE4-4686-905A-464DC8538CD9}"/>
              </a:ext>
            </a:extLst>
          </p:cNvPr>
          <p:cNvSpPr/>
          <p:nvPr/>
        </p:nvSpPr>
        <p:spPr>
          <a:xfrm>
            <a:off x="13932654" y="21249771"/>
            <a:ext cx="7343849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3399"/>
                </a:solidFill>
              </a:rPr>
              <a:t>Figure 4.	Cumulative probability of maintaining CD4 cell </a:t>
            </a:r>
          </a:p>
          <a:p>
            <a:pPr lvl="3"/>
            <a:r>
              <a:rPr lang="en-US" sz="2400" dirty="0">
                <a:solidFill>
                  <a:srgbClr val="003399"/>
                </a:solidFill>
              </a:rPr>
              <a:t>count ≥200 cells/µL</a:t>
            </a:r>
          </a:p>
          <a:p>
            <a:pPr lvl="3"/>
            <a:r>
              <a:rPr lang="en-US" sz="2000" dirty="0">
                <a:solidFill>
                  <a:srgbClr val="003399"/>
                </a:solidFill>
              </a:rPr>
              <a:t>(Among PLWH with baseline CD4 ≥200)	</a:t>
            </a:r>
            <a:endParaRPr lang="en-US" sz="2400" dirty="0">
              <a:solidFill>
                <a:srgbClr val="003399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8C82F8A-CFEF-F643-857B-944129746453}"/>
              </a:ext>
            </a:extLst>
          </p:cNvPr>
          <p:cNvSpPr txBox="1"/>
          <p:nvPr/>
        </p:nvSpPr>
        <p:spPr>
          <a:xfrm>
            <a:off x="21744109" y="21249771"/>
            <a:ext cx="73151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3399"/>
                </a:solidFill>
              </a:rPr>
              <a:t>Figure 5.	Cumulative probability of remaining on the</a:t>
            </a:r>
          </a:p>
          <a:p>
            <a:r>
              <a:rPr lang="en-US" sz="2400" dirty="0">
                <a:solidFill>
                  <a:srgbClr val="003399"/>
                </a:solidFill>
              </a:rPr>
              <a:t>			regimen of interest</a:t>
            </a:r>
          </a:p>
          <a:p>
            <a:r>
              <a:rPr lang="en-US" sz="2400" dirty="0">
                <a:solidFill>
                  <a:srgbClr val="003399"/>
                </a:solidFill>
              </a:rPr>
              <a:t>			</a:t>
            </a:r>
            <a:r>
              <a:rPr lang="en-US" sz="2000" dirty="0">
                <a:solidFill>
                  <a:srgbClr val="003399"/>
                </a:solidFill>
              </a:rPr>
              <a:t>(Among all PLWH)</a:t>
            </a:r>
            <a:endParaRPr lang="en-US" dirty="0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965B068F-F718-40A4-AF34-990200F0402A}"/>
              </a:ext>
            </a:extLst>
          </p:cNvPr>
          <p:cNvSpPr/>
          <p:nvPr/>
        </p:nvSpPr>
        <p:spPr>
          <a:xfrm>
            <a:off x="14127328" y="12698892"/>
            <a:ext cx="1455551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aseline="30000" dirty="0"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US" sz="1600" dirty="0">
                <a:ea typeface="Calibri" panose="020F0502020204030204" pitchFamily="34" charset="0"/>
                <a:cs typeface="Arial" panose="020B0604020202020204" pitchFamily="34" charset="0"/>
              </a:rPr>
              <a:t> Autoimmune disease, cardiovascular disease, invasive cancers, endocrine disorders, mental health disorders, liver diseases, bone disorders, peripheral neuropathy, renal disease, hypertension</a:t>
            </a:r>
          </a:p>
          <a:p>
            <a:r>
              <a:rPr lang="en-US" sz="1600" baseline="30000" dirty="0"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en-US" sz="1600" dirty="0">
                <a:ea typeface="Calibri" panose="020F0502020204030204" pitchFamily="34" charset="0"/>
                <a:cs typeface="Arial" panose="020B0604020202020204" pitchFamily="34" charset="0"/>
              </a:rPr>
              <a:t> DAA, antidepressants, NSAIDS, immune modulators, antibiotics, anxiolytics, hypnotics, sedatives, lipid lowering agents, anti-diabetics</a:t>
            </a:r>
          </a:p>
          <a:p>
            <a:r>
              <a:rPr lang="en-US" sz="1600" baseline="30000" dirty="0">
                <a:ea typeface="Calibri" panose="020F0502020204030204" pitchFamily="34" charset="0"/>
                <a:cs typeface="Arial" panose="020B0604020202020204" pitchFamily="34" charset="0"/>
              </a:rPr>
              <a:t>c </a:t>
            </a:r>
            <a:r>
              <a:rPr lang="en-US" sz="1600" dirty="0"/>
              <a:t>Caution: Due to large sample size, clinically insignificant differences could be statistically significant for some baseline variables </a:t>
            </a:r>
            <a:endParaRPr lang="en-US" sz="1600" baseline="30000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3" name="Picture 32" descr="A close up of a logo&#10;&#10;Description automatically generated">
            <a:extLst>
              <a:ext uri="{FF2B5EF4-FFF2-40B4-BE49-F238E27FC236}">
                <a16:creationId xmlns:a16="http://schemas.microsoft.com/office/drawing/2014/main" id="{A0BFE9F6-97D3-4A53-82C6-251397B661D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75901" y="808474"/>
            <a:ext cx="5738434" cy="1840630"/>
          </a:xfrm>
          <a:prstGeom prst="rect">
            <a:avLst/>
          </a:prstGeom>
        </p:spPr>
      </p:pic>
      <p:pic>
        <p:nvPicPr>
          <p:cNvPr id="34" name="Picture 33" descr="A close up of a logo&#10;&#10;Description automatically generated">
            <a:extLst>
              <a:ext uri="{FF2B5EF4-FFF2-40B4-BE49-F238E27FC236}">
                <a16:creationId xmlns:a16="http://schemas.microsoft.com/office/drawing/2014/main" id="{B53DE50F-E2BE-4E70-B7A5-7886F1B8C18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86903" y="26899031"/>
            <a:ext cx="4766033" cy="1828800"/>
          </a:xfrm>
          <a:prstGeom prst="rect">
            <a:avLst/>
          </a:prstGeom>
        </p:spPr>
      </p:pic>
      <p:graphicFrame>
        <p:nvGraphicFramePr>
          <p:cNvPr id="99" name="Table 36">
            <a:extLst>
              <a:ext uri="{FF2B5EF4-FFF2-40B4-BE49-F238E27FC236}">
                <a16:creationId xmlns:a16="http://schemas.microsoft.com/office/drawing/2014/main" id="{5ABE7229-8557-421B-A729-A06D35A4E1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721733"/>
              </p:ext>
            </p:extLst>
          </p:nvPr>
        </p:nvGraphicFramePr>
        <p:xfrm>
          <a:off x="24659917" y="18195014"/>
          <a:ext cx="4236722" cy="1483360"/>
        </p:xfrm>
        <a:graphic>
          <a:graphicData uri="http://schemas.openxmlformats.org/drawingml/2006/table">
            <a:tbl>
              <a:tblPr bandRow="1">
                <a:tableStyleId>{F2DE63D5-997A-4646-A377-4702673A728D}</a:tableStyleId>
              </a:tblPr>
              <a:tblGrid>
                <a:gridCol w="863918">
                  <a:extLst>
                    <a:ext uri="{9D8B030D-6E8A-4147-A177-3AD203B41FA5}">
                      <a16:colId xmlns:a16="http://schemas.microsoft.com/office/drawing/2014/main" val="1697246136"/>
                    </a:ext>
                  </a:extLst>
                </a:gridCol>
                <a:gridCol w="1124268">
                  <a:extLst>
                    <a:ext uri="{9D8B030D-6E8A-4147-A177-3AD203B41FA5}">
                      <a16:colId xmlns:a16="http://schemas.microsoft.com/office/drawing/2014/main" val="1480824452"/>
                    </a:ext>
                  </a:extLst>
                </a:gridCol>
                <a:gridCol w="1124268">
                  <a:extLst>
                    <a:ext uri="{9D8B030D-6E8A-4147-A177-3AD203B41FA5}">
                      <a16:colId xmlns:a16="http://schemas.microsoft.com/office/drawing/2014/main" val="2665342478"/>
                    </a:ext>
                  </a:extLst>
                </a:gridCol>
                <a:gridCol w="1124268">
                  <a:extLst>
                    <a:ext uri="{9D8B030D-6E8A-4147-A177-3AD203B41FA5}">
                      <a16:colId xmlns:a16="http://schemas.microsoft.com/office/drawing/2014/main" val="39574714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Cumulative probability, % (95% CI)</a:t>
                      </a: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30325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12-month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24-month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48-month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686501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HTE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93% (91, 95)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86% (83, 88)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75% (71, 78)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4868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00FF"/>
                          </a:solidFill>
                        </a:rPr>
                        <a:t>Non-HTE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95% (94, 95)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88% (87, 89)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79% (78, 81)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5652248"/>
                  </a:ext>
                </a:extLst>
              </a:tr>
            </a:tbl>
          </a:graphicData>
        </a:graphic>
      </p:graphicFrame>
      <p:grpSp>
        <p:nvGrpSpPr>
          <p:cNvPr id="43" name="Group 42">
            <a:extLst>
              <a:ext uri="{FF2B5EF4-FFF2-40B4-BE49-F238E27FC236}">
                <a16:creationId xmlns:a16="http://schemas.microsoft.com/office/drawing/2014/main" id="{16C2E7D1-700C-477B-A3DD-B88A0DBF60EC}"/>
              </a:ext>
            </a:extLst>
          </p:cNvPr>
          <p:cNvGrpSpPr/>
          <p:nvPr/>
        </p:nvGrpSpPr>
        <p:grpSpPr>
          <a:xfrm>
            <a:off x="21555910" y="22438405"/>
            <a:ext cx="7507168" cy="5552528"/>
            <a:chOff x="21555910" y="22438405"/>
            <a:chExt cx="7507168" cy="5552528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5E1A228B-EEBB-4E49-9C10-6762F784D8D8}"/>
                </a:ext>
              </a:extLst>
            </p:cNvPr>
            <p:cNvGrpSpPr/>
            <p:nvPr/>
          </p:nvGrpSpPr>
          <p:grpSpPr>
            <a:xfrm>
              <a:off x="21555910" y="22438405"/>
              <a:ext cx="7507168" cy="5552528"/>
              <a:chOff x="21555910" y="21953774"/>
              <a:chExt cx="7507168" cy="5552528"/>
            </a:xfrm>
          </p:grpSpPr>
          <p:pic>
            <p:nvPicPr>
              <p:cNvPr id="114" name="Picture 113" descr="A screenshot of a map&#10;&#10;Description automatically generated">
                <a:extLst>
                  <a:ext uri="{FF2B5EF4-FFF2-40B4-BE49-F238E27FC236}">
                    <a16:creationId xmlns:a16="http://schemas.microsoft.com/office/drawing/2014/main" id="{0C3B3034-3B01-4B5E-91BE-56152619C0FE}"/>
                  </a:ext>
                </a:extLst>
              </p:cNvPr>
              <p:cNvPicPr/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56" t="9014" r="493" b="5889"/>
              <a:stretch/>
            </p:blipFill>
            <p:spPr bwMode="auto">
              <a:xfrm>
                <a:off x="21747878" y="21953774"/>
                <a:ext cx="7315200" cy="548640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B8CEF429-AD8E-459D-85E8-F98E3D65933B}"/>
                  </a:ext>
                </a:extLst>
              </p:cNvPr>
              <p:cNvSpPr/>
              <p:nvPr/>
            </p:nvSpPr>
            <p:spPr>
              <a:xfrm>
                <a:off x="22422821" y="25645456"/>
                <a:ext cx="2946047" cy="68142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5" name="Group 94">
                <a:extLst>
                  <a:ext uri="{FF2B5EF4-FFF2-40B4-BE49-F238E27FC236}">
                    <a16:creationId xmlns:a16="http://schemas.microsoft.com/office/drawing/2014/main" id="{00037730-2471-427F-8DCF-F16F748D6DDA}"/>
                  </a:ext>
                </a:extLst>
              </p:cNvPr>
              <p:cNvGrpSpPr/>
              <p:nvPr/>
            </p:nvGrpSpPr>
            <p:grpSpPr>
              <a:xfrm>
                <a:off x="21555910" y="26984973"/>
                <a:ext cx="925253" cy="521329"/>
                <a:chOff x="14085966" y="18059391"/>
                <a:chExt cx="925253" cy="521329"/>
              </a:xfrm>
            </p:grpSpPr>
            <p:sp>
              <p:nvSpPr>
                <p:cNvPr id="96" name="Rectangle 95">
                  <a:extLst>
                    <a:ext uri="{FF2B5EF4-FFF2-40B4-BE49-F238E27FC236}">
                      <a16:creationId xmlns:a16="http://schemas.microsoft.com/office/drawing/2014/main" id="{BF1AF2FE-3A00-469D-9E5F-189192FBD9D5}"/>
                    </a:ext>
                  </a:extLst>
                </p:cNvPr>
                <p:cNvSpPr/>
                <p:nvPr/>
              </p:nvSpPr>
              <p:spPr>
                <a:xfrm>
                  <a:off x="14548593" y="18146447"/>
                  <a:ext cx="291719" cy="360817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7" name="TextBox 96">
                  <a:extLst>
                    <a:ext uri="{FF2B5EF4-FFF2-40B4-BE49-F238E27FC236}">
                      <a16:creationId xmlns:a16="http://schemas.microsoft.com/office/drawing/2014/main" id="{06804A00-55D9-4876-B3D9-82C7E3704479}"/>
                    </a:ext>
                  </a:extLst>
                </p:cNvPr>
                <p:cNvSpPr txBox="1"/>
                <p:nvPr/>
              </p:nvSpPr>
              <p:spPr>
                <a:xfrm>
                  <a:off x="14493917" y="18059391"/>
                  <a:ext cx="513282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dirty="0">
                      <a:solidFill>
                        <a:srgbClr val="FF0000"/>
                      </a:solidFill>
                    </a:rPr>
                    <a:t>HTE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98" name="TextBox 97">
                  <a:extLst>
                    <a:ext uri="{FF2B5EF4-FFF2-40B4-BE49-F238E27FC236}">
                      <a16:creationId xmlns:a16="http://schemas.microsoft.com/office/drawing/2014/main" id="{F1373B57-613C-4609-B0A1-77FFEDCA40B9}"/>
                    </a:ext>
                  </a:extLst>
                </p:cNvPr>
                <p:cNvSpPr txBox="1"/>
                <p:nvPr/>
              </p:nvSpPr>
              <p:spPr>
                <a:xfrm>
                  <a:off x="14085966" y="18242166"/>
                  <a:ext cx="925253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dirty="0">
                      <a:solidFill>
                        <a:srgbClr val="0000FF"/>
                      </a:solidFill>
                    </a:rPr>
                    <a:t>Non-HTE</a:t>
                  </a:r>
                  <a:endParaRPr lang="en-US" dirty="0">
                    <a:solidFill>
                      <a:srgbClr val="0000FF"/>
                    </a:solidFill>
                  </a:endParaRPr>
                </a:p>
              </p:txBody>
            </p:sp>
          </p:grpSp>
        </p:grp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4DCA37FA-1B9E-4B8B-9278-A9DEAD4A300B}"/>
                </a:ext>
              </a:extLst>
            </p:cNvPr>
            <p:cNvSpPr txBox="1"/>
            <p:nvPr/>
          </p:nvSpPr>
          <p:spPr>
            <a:xfrm>
              <a:off x="24940451" y="27165339"/>
              <a:ext cx="1532574" cy="25391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Months on regimen</a:t>
              </a: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92338C6B-FE47-4986-9C67-50B7C4102B87}"/>
                </a:ext>
              </a:extLst>
            </p:cNvPr>
            <p:cNvSpPr txBox="1"/>
            <p:nvPr/>
          </p:nvSpPr>
          <p:spPr>
            <a:xfrm rot="16200000">
              <a:off x="20382725" y="24575445"/>
              <a:ext cx="2919390" cy="25391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Cumulative probability of maintaining regimen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370E7057-4DA1-4BC2-A19C-08E28A23D21E}"/>
              </a:ext>
            </a:extLst>
          </p:cNvPr>
          <p:cNvGrpSpPr/>
          <p:nvPr/>
        </p:nvGrpSpPr>
        <p:grpSpPr>
          <a:xfrm>
            <a:off x="13757858" y="22454184"/>
            <a:ext cx="7489996" cy="5486400"/>
            <a:chOff x="13757858" y="22454184"/>
            <a:chExt cx="7489996" cy="5486400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EE445395-BB5A-4F4F-ACBB-A98A63CBE756}"/>
                </a:ext>
              </a:extLst>
            </p:cNvPr>
            <p:cNvGrpSpPr/>
            <p:nvPr/>
          </p:nvGrpSpPr>
          <p:grpSpPr>
            <a:xfrm>
              <a:off x="13757858" y="22454184"/>
              <a:ext cx="7489996" cy="5486400"/>
              <a:chOff x="13757858" y="21969553"/>
              <a:chExt cx="7489996" cy="5486400"/>
            </a:xfrm>
          </p:grpSpPr>
          <p:pic>
            <p:nvPicPr>
              <p:cNvPr id="113" name="Picture 112" descr="A screenshot of a social media post&#10;&#10;Description automatically generated">
                <a:extLst>
                  <a:ext uri="{FF2B5EF4-FFF2-40B4-BE49-F238E27FC236}">
                    <a16:creationId xmlns:a16="http://schemas.microsoft.com/office/drawing/2014/main" id="{396196BB-6FE5-4A40-845B-265EAA3341DF}"/>
                  </a:ext>
                </a:extLst>
              </p:cNvPr>
              <p:cNvPicPr/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90" t="11864" r="460" b="5078"/>
              <a:stretch/>
            </p:blipFill>
            <p:spPr bwMode="auto">
              <a:xfrm>
                <a:off x="13932654" y="21969553"/>
                <a:ext cx="7315200" cy="548640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AA4E0A74-BBF1-4494-ACDB-DBD7BBE37E44}"/>
                  </a:ext>
                </a:extLst>
              </p:cNvPr>
              <p:cNvSpPr/>
              <p:nvPr/>
            </p:nvSpPr>
            <p:spPr>
              <a:xfrm>
                <a:off x="18150100" y="25582614"/>
                <a:ext cx="2946047" cy="68142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1" name="Group 90">
                <a:extLst>
                  <a:ext uri="{FF2B5EF4-FFF2-40B4-BE49-F238E27FC236}">
                    <a16:creationId xmlns:a16="http://schemas.microsoft.com/office/drawing/2014/main" id="{C5FBF5C2-B62F-49E9-90D9-38196AB392E1}"/>
                  </a:ext>
                </a:extLst>
              </p:cNvPr>
              <p:cNvGrpSpPr/>
              <p:nvPr/>
            </p:nvGrpSpPr>
            <p:grpSpPr>
              <a:xfrm>
                <a:off x="13757858" y="26934624"/>
                <a:ext cx="925253" cy="521329"/>
                <a:chOff x="14085966" y="18059391"/>
                <a:chExt cx="925253" cy="521329"/>
              </a:xfrm>
            </p:grpSpPr>
            <p:sp>
              <p:nvSpPr>
                <p:cNvPr id="92" name="Rectangle 91">
                  <a:extLst>
                    <a:ext uri="{FF2B5EF4-FFF2-40B4-BE49-F238E27FC236}">
                      <a16:creationId xmlns:a16="http://schemas.microsoft.com/office/drawing/2014/main" id="{03620C88-B8DF-4DC5-A3C9-463DD4AB3884}"/>
                    </a:ext>
                  </a:extLst>
                </p:cNvPr>
                <p:cNvSpPr/>
                <p:nvPr/>
              </p:nvSpPr>
              <p:spPr>
                <a:xfrm>
                  <a:off x="14548593" y="18146447"/>
                  <a:ext cx="291719" cy="360817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" name="TextBox 92">
                  <a:extLst>
                    <a:ext uri="{FF2B5EF4-FFF2-40B4-BE49-F238E27FC236}">
                      <a16:creationId xmlns:a16="http://schemas.microsoft.com/office/drawing/2014/main" id="{E0A5E3B8-164B-4E29-B835-C444525B056D}"/>
                    </a:ext>
                  </a:extLst>
                </p:cNvPr>
                <p:cNvSpPr txBox="1"/>
                <p:nvPr/>
              </p:nvSpPr>
              <p:spPr>
                <a:xfrm>
                  <a:off x="14493917" y="18059391"/>
                  <a:ext cx="513282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dirty="0">
                      <a:solidFill>
                        <a:srgbClr val="FF0000"/>
                      </a:solidFill>
                    </a:rPr>
                    <a:t>HTE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94" name="TextBox 93">
                  <a:extLst>
                    <a:ext uri="{FF2B5EF4-FFF2-40B4-BE49-F238E27FC236}">
                      <a16:creationId xmlns:a16="http://schemas.microsoft.com/office/drawing/2014/main" id="{A10AFF10-E684-4DC8-A5D3-E5D835DB35E3}"/>
                    </a:ext>
                  </a:extLst>
                </p:cNvPr>
                <p:cNvSpPr txBox="1"/>
                <p:nvPr/>
              </p:nvSpPr>
              <p:spPr>
                <a:xfrm>
                  <a:off x="14085966" y="18242166"/>
                  <a:ext cx="925253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dirty="0">
                      <a:solidFill>
                        <a:srgbClr val="0000FF"/>
                      </a:solidFill>
                    </a:rPr>
                    <a:t>Non-HTE</a:t>
                  </a:r>
                  <a:endParaRPr lang="en-US" dirty="0">
                    <a:solidFill>
                      <a:srgbClr val="0000FF"/>
                    </a:solidFill>
                  </a:endParaRPr>
                </a:p>
              </p:txBody>
            </p:sp>
          </p:grpSp>
        </p:grp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9A2001A4-C944-48D5-9D85-C970B02946E3}"/>
                </a:ext>
              </a:extLst>
            </p:cNvPr>
            <p:cNvSpPr txBox="1"/>
            <p:nvPr/>
          </p:nvSpPr>
          <p:spPr>
            <a:xfrm>
              <a:off x="16808059" y="27133105"/>
              <a:ext cx="2012049" cy="25391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Months with CD4 ≥200</a:t>
              </a:r>
            </a:p>
          </p:txBody>
        </p:sp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8005AA4C-60CF-42C1-B8D8-4F21A1FF710E}"/>
                </a:ext>
              </a:extLst>
            </p:cNvPr>
            <p:cNvSpPr txBox="1"/>
            <p:nvPr/>
          </p:nvSpPr>
          <p:spPr>
            <a:xfrm rot="16200000">
              <a:off x="12581180" y="24516134"/>
              <a:ext cx="3038011" cy="25391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Cumulative probability of maintaining CD4 ≥200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0171E598-F5EB-4ED3-AAB1-D0A4B495BFFB}"/>
              </a:ext>
            </a:extLst>
          </p:cNvPr>
          <p:cNvGrpSpPr/>
          <p:nvPr/>
        </p:nvGrpSpPr>
        <p:grpSpPr>
          <a:xfrm>
            <a:off x="13897036" y="15445283"/>
            <a:ext cx="7350818" cy="5522570"/>
            <a:chOff x="13897036" y="15445283"/>
            <a:chExt cx="7350818" cy="5522570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21262EB1-7842-4732-8E6F-E3C3D42C0177}"/>
                </a:ext>
              </a:extLst>
            </p:cNvPr>
            <p:cNvGrpSpPr/>
            <p:nvPr/>
          </p:nvGrpSpPr>
          <p:grpSpPr>
            <a:xfrm>
              <a:off x="13897036" y="15445283"/>
              <a:ext cx="7350818" cy="5522570"/>
              <a:chOff x="13897036" y="14656287"/>
              <a:chExt cx="7350818" cy="5522570"/>
            </a:xfrm>
          </p:grpSpPr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7E9A67F6-0BC7-4605-8F7A-9F671ECE0A54}"/>
                  </a:ext>
                </a:extLst>
              </p:cNvPr>
              <p:cNvGrpSpPr/>
              <p:nvPr/>
            </p:nvGrpSpPr>
            <p:grpSpPr>
              <a:xfrm>
                <a:off x="13897036" y="14656287"/>
                <a:ext cx="7350818" cy="5522570"/>
                <a:chOff x="13897036" y="14656287"/>
                <a:chExt cx="7350818" cy="5522570"/>
              </a:xfrm>
            </p:grpSpPr>
            <p:pic>
              <p:nvPicPr>
                <p:cNvPr id="111" name="Picture 110" descr="A screenshot of a cell phone&#10;&#10;Description automatically generated">
                  <a:extLst>
                    <a:ext uri="{FF2B5EF4-FFF2-40B4-BE49-F238E27FC236}">
                      <a16:creationId xmlns:a16="http://schemas.microsoft.com/office/drawing/2014/main" id="{53F334DC-3651-4A7E-9786-85B8CB916891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570" t="12281" r="965" b="5312"/>
                <a:stretch/>
              </p:blipFill>
              <p:spPr bwMode="auto">
                <a:xfrm>
                  <a:off x="13932654" y="14656287"/>
                  <a:ext cx="7315200" cy="548640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grpSp>
              <p:nvGrpSpPr>
                <p:cNvPr id="103" name="Group 102">
                  <a:extLst>
                    <a:ext uri="{FF2B5EF4-FFF2-40B4-BE49-F238E27FC236}">
                      <a16:creationId xmlns:a16="http://schemas.microsoft.com/office/drawing/2014/main" id="{6B0B6E7E-5EB8-4E72-B2A6-5093C2176ED1}"/>
                    </a:ext>
                  </a:extLst>
                </p:cNvPr>
                <p:cNvGrpSpPr/>
                <p:nvPr/>
              </p:nvGrpSpPr>
              <p:grpSpPr>
                <a:xfrm>
                  <a:off x="13897036" y="19657528"/>
                  <a:ext cx="925253" cy="521329"/>
                  <a:chOff x="14085966" y="18059391"/>
                  <a:chExt cx="925253" cy="521329"/>
                </a:xfrm>
              </p:grpSpPr>
              <p:sp>
                <p:nvSpPr>
                  <p:cNvPr id="104" name="Rectangle 103">
                    <a:extLst>
                      <a:ext uri="{FF2B5EF4-FFF2-40B4-BE49-F238E27FC236}">
                        <a16:creationId xmlns:a16="http://schemas.microsoft.com/office/drawing/2014/main" id="{921A5054-B667-4D4F-A2D8-545068CFD5C3}"/>
                      </a:ext>
                    </a:extLst>
                  </p:cNvPr>
                  <p:cNvSpPr/>
                  <p:nvPr/>
                </p:nvSpPr>
                <p:spPr>
                  <a:xfrm>
                    <a:off x="14548593" y="18146447"/>
                    <a:ext cx="291719" cy="360817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5" name="TextBox 104">
                    <a:extLst>
                      <a:ext uri="{FF2B5EF4-FFF2-40B4-BE49-F238E27FC236}">
                        <a16:creationId xmlns:a16="http://schemas.microsoft.com/office/drawing/2014/main" id="{2234AEE2-3ACB-4CC5-94BC-AE5A64535F02}"/>
                      </a:ext>
                    </a:extLst>
                  </p:cNvPr>
                  <p:cNvSpPr txBox="1"/>
                  <p:nvPr/>
                </p:nvSpPr>
                <p:spPr>
                  <a:xfrm>
                    <a:off x="14493917" y="18059391"/>
                    <a:ext cx="513282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600" dirty="0">
                        <a:solidFill>
                          <a:srgbClr val="FF0000"/>
                        </a:solidFill>
                      </a:rPr>
                      <a:t>HTE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106" name="TextBox 105">
                    <a:extLst>
                      <a:ext uri="{FF2B5EF4-FFF2-40B4-BE49-F238E27FC236}">
                        <a16:creationId xmlns:a16="http://schemas.microsoft.com/office/drawing/2014/main" id="{89924A08-899D-4120-841C-1BF85EECE10D}"/>
                      </a:ext>
                    </a:extLst>
                  </p:cNvPr>
                  <p:cNvSpPr txBox="1"/>
                  <p:nvPr/>
                </p:nvSpPr>
                <p:spPr>
                  <a:xfrm>
                    <a:off x="14085966" y="18242166"/>
                    <a:ext cx="925253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600" dirty="0">
                        <a:solidFill>
                          <a:srgbClr val="0000FF"/>
                        </a:solidFill>
                      </a:rPr>
                      <a:t>Non-HTE</a:t>
                    </a:r>
                    <a:endParaRPr lang="en-US" dirty="0">
                      <a:solidFill>
                        <a:srgbClr val="0000FF"/>
                      </a:solidFill>
                    </a:endParaRPr>
                  </a:p>
                </p:txBody>
              </p:sp>
            </p:grpSp>
          </p:grp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C40281C6-A5DE-4773-8B30-9FC8C850533A}"/>
                  </a:ext>
                </a:extLst>
              </p:cNvPr>
              <p:cNvSpPr/>
              <p:nvPr/>
            </p:nvSpPr>
            <p:spPr>
              <a:xfrm>
                <a:off x="18218711" y="18288000"/>
                <a:ext cx="2946047" cy="68142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F165DCDA-D185-4602-871A-0A042282F8F4}"/>
                </a:ext>
              </a:extLst>
            </p:cNvPr>
            <p:cNvSpPr txBox="1"/>
            <p:nvPr/>
          </p:nvSpPr>
          <p:spPr>
            <a:xfrm>
              <a:off x="16716077" y="20148657"/>
              <a:ext cx="2708366" cy="25391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Months to viral load &lt;50</a:t>
              </a:r>
            </a:p>
          </p:txBody>
        </p: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CBB8D7FD-D951-4552-A27B-D789EAD69B13}"/>
                </a:ext>
              </a:extLst>
            </p:cNvPr>
            <p:cNvSpPr txBox="1"/>
            <p:nvPr/>
          </p:nvSpPr>
          <p:spPr>
            <a:xfrm rot="16200000">
              <a:off x="12651702" y="17570256"/>
              <a:ext cx="2964274" cy="25391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Cumulative probability of virologic suppression</a:t>
              </a:r>
            </a:p>
          </p:txBody>
        </p:sp>
      </p:grpSp>
      <p:graphicFrame>
        <p:nvGraphicFramePr>
          <p:cNvPr id="36" name="Table 36">
            <a:extLst>
              <a:ext uri="{FF2B5EF4-FFF2-40B4-BE49-F238E27FC236}">
                <a16:creationId xmlns:a16="http://schemas.microsoft.com/office/drawing/2014/main" id="{3ED02D4E-1CF2-4B59-ACE8-CA1D4BACDC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307119"/>
              </p:ext>
            </p:extLst>
          </p:nvPr>
        </p:nvGraphicFramePr>
        <p:xfrm>
          <a:off x="16859425" y="18196300"/>
          <a:ext cx="4236722" cy="1483360"/>
        </p:xfrm>
        <a:graphic>
          <a:graphicData uri="http://schemas.openxmlformats.org/drawingml/2006/table">
            <a:tbl>
              <a:tblPr bandRow="1">
                <a:tableStyleId>{F2DE63D5-997A-4646-A377-4702673A728D}</a:tableStyleId>
              </a:tblPr>
              <a:tblGrid>
                <a:gridCol w="863918">
                  <a:extLst>
                    <a:ext uri="{9D8B030D-6E8A-4147-A177-3AD203B41FA5}">
                      <a16:colId xmlns:a16="http://schemas.microsoft.com/office/drawing/2014/main" val="1697246136"/>
                    </a:ext>
                  </a:extLst>
                </a:gridCol>
                <a:gridCol w="1124268">
                  <a:extLst>
                    <a:ext uri="{9D8B030D-6E8A-4147-A177-3AD203B41FA5}">
                      <a16:colId xmlns:a16="http://schemas.microsoft.com/office/drawing/2014/main" val="1480824452"/>
                    </a:ext>
                  </a:extLst>
                </a:gridCol>
                <a:gridCol w="1124268">
                  <a:extLst>
                    <a:ext uri="{9D8B030D-6E8A-4147-A177-3AD203B41FA5}">
                      <a16:colId xmlns:a16="http://schemas.microsoft.com/office/drawing/2014/main" val="2665342478"/>
                    </a:ext>
                  </a:extLst>
                </a:gridCol>
                <a:gridCol w="1124268">
                  <a:extLst>
                    <a:ext uri="{9D8B030D-6E8A-4147-A177-3AD203B41FA5}">
                      <a16:colId xmlns:a16="http://schemas.microsoft.com/office/drawing/2014/main" val="39574714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Cumulative probability, % (95% CI)</a:t>
                      </a: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30325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12-month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24-month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48-month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686501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HTE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69% (66, 72)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80% (77, 82)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91% (88, 94)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4868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00FF"/>
                          </a:solidFill>
                        </a:rPr>
                        <a:t>Non-HTE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76% (75, 77)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85% (84, 86)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91% (90, 93)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5652248"/>
                  </a:ext>
                </a:extLst>
              </a:tr>
            </a:tbl>
          </a:graphicData>
        </a:graphic>
      </p:graphicFrame>
      <p:graphicFrame>
        <p:nvGraphicFramePr>
          <p:cNvPr id="100" name="Table 36">
            <a:extLst>
              <a:ext uri="{FF2B5EF4-FFF2-40B4-BE49-F238E27FC236}">
                <a16:creationId xmlns:a16="http://schemas.microsoft.com/office/drawing/2014/main" id="{62FF0E32-C7D6-4337-B4F0-3C32E9E9EA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885365"/>
              </p:ext>
            </p:extLst>
          </p:nvPr>
        </p:nvGraphicFramePr>
        <p:xfrm>
          <a:off x="16859425" y="25201505"/>
          <a:ext cx="4236722" cy="1483360"/>
        </p:xfrm>
        <a:graphic>
          <a:graphicData uri="http://schemas.openxmlformats.org/drawingml/2006/table">
            <a:tbl>
              <a:tblPr bandRow="1">
                <a:tableStyleId>{F2DE63D5-997A-4646-A377-4702673A728D}</a:tableStyleId>
              </a:tblPr>
              <a:tblGrid>
                <a:gridCol w="863918">
                  <a:extLst>
                    <a:ext uri="{9D8B030D-6E8A-4147-A177-3AD203B41FA5}">
                      <a16:colId xmlns:a16="http://schemas.microsoft.com/office/drawing/2014/main" val="1697246136"/>
                    </a:ext>
                  </a:extLst>
                </a:gridCol>
                <a:gridCol w="1124268">
                  <a:extLst>
                    <a:ext uri="{9D8B030D-6E8A-4147-A177-3AD203B41FA5}">
                      <a16:colId xmlns:a16="http://schemas.microsoft.com/office/drawing/2014/main" val="1480824452"/>
                    </a:ext>
                  </a:extLst>
                </a:gridCol>
                <a:gridCol w="1124268">
                  <a:extLst>
                    <a:ext uri="{9D8B030D-6E8A-4147-A177-3AD203B41FA5}">
                      <a16:colId xmlns:a16="http://schemas.microsoft.com/office/drawing/2014/main" val="2665342478"/>
                    </a:ext>
                  </a:extLst>
                </a:gridCol>
                <a:gridCol w="1124268">
                  <a:extLst>
                    <a:ext uri="{9D8B030D-6E8A-4147-A177-3AD203B41FA5}">
                      <a16:colId xmlns:a16="http://schemas.microsoft.com/office/drawing/2014/main" val="39574714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Cumulative probability, % (95% CI)</a:t>
                      </a: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30325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12-month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24-month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48-month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686501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HTE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95% (93, 96)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92% (90, 93)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90% (88, 91)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4868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00FF"/>
                          </a:solidFill>
                        </a:rPr>
                        <a:t>Non-HTE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98% (98, 98)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97% (97, 97)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95% (95, 96)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5652248"/>
                  </a:ext>
                </a:extLst>
              </a:tr>
            </a:tbl>
          </a:graphicData>
        </a:graphic>
      </p:graphicFrame>
      <p:graphicFrame>
        <p:nvGraphicFramePr>
          <p:cNvPr id="101" name="Table 36">
            <a:extLst>
              <a:ext uri="{FF2B5EF4-FFF2-40B4-BE49-F238E27FC236}">
                <a16:creationId xmlns:a16="http://schemas.microsoft.com/office/drawing/2014/main" id="{F5C54D49-E085-41C1-96FC-5567C9039B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2366842"/>
              </p:ext>
            </p:extLst>
          </p:nvPr>
        </p:nvGraphicFramePr>
        <p:xfrm>
          <a:off x="24653572" y="22853412"/>
          <a:ext cx="4236722" cy="1483360"/>
        </p:xfrm>
        <a:graphic>
          <a:graphicData uri="http://schemas.openxmlformats.org/drawingml/2006/table">
            <a:tbl>
              <a:tblPr bandRow="1">
                <a:tableStyleId>{F2DE63D5-997A-4646-A377-4702673A728D}</a:tableStyleId>
              </a:tblPr>
              <a:tblGrid>
                <a:gridCol w="863918">
                  <a:extLst>
                    <a:ext uri="{9D8B030D-6E8A-4147-A177-3AD203B41FA5}">
                      <a16:colId xmlns:a16="http://schemas.microsoft.com/office/drawing/2014/main" val="1697246136"/>
                    </a:ext>
                  </a:extLst>
                </a:gridCol>
                <a:gridCol w="1124268">
                  <a:extLst>
                    <a:ext uri="{9D8B030D-6E8A-4147-A177-3AD203B41FA5}">
                      <a16:colId xmlns:a16="http://schemas.microsoft.com/office/drawing/2014/main" val="1480824452"/>
                    </a:ext>
                  </a:extLst>
                </a:gridCol>
                <a:gridCol w="1124268">
                  <a:extLst>
                    <a:ext uri="{9D8B030D-6E8A-4147-A177-3AD203B41FA5}">
                      <a16:colId xmlns:a16="http://schemas.microsoft.com/office/drawing/2014/main" val="2665342478"/>
                    </a:ext>
                  </a:extLst>
                </a:gridCol>
                <a:gridCol w="1124268">
                  <a:extLst>
                    <a:ext uri="{9D8B030D-6E8A-4147-A177-3AD203B41FA5}">
                      <a16:colId xmlns:a16="http://schemas.microsoft.com/office/drawing/2014/main" val="39574714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Cumulative probability, % (95% CI)</a:t>
                      </a: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30325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12-month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24-month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48-month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686501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HTE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93% (91, 94)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80% (78, 82)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57% (55, 60)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4868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00FF"/>
                          </a:solidFill>
                        </a:rPr>
                        <a:t>Non-HTE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91% (91, 92)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77% (76, 78)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52% (51, 53)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5652248"/>
                  </a:ext>
                </a:extLst>
              </a:tr>
            </a:tbl>
          </a:graphicData>
        </a:graphic>
      </p:graphicFrame>
      <p:sp>
        <p:nvSpPr>
          <p:cNvPr id="118" name="Rectangle 117">
            <a:extLst>
              <a:ext uri="{FF2B5EF4-FFF2-40B4-BE49-F238E27FC236}">
                <a16:creationId xmlns:a16="http://schemas.microsoft.com/office/drawing/2014/main" id="{AF4DDD32-4088-44A0-9D5F-FE568C149F34}"/>
              </a:ext>
            </a:extLst>
          </p:cNvPr>
          <p:cNvSpPr/>
          <p:nvPr/>
        </p:nvSpPr>
        <p:spPr>
          <a:xfrm>
            <a:off x="30577437" y="4662862"/>
            <a:ext cx="10943485" cy="2548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Out of 1,527 HTE PLWH with follow-up VL (viremic: baseline VL ≥50 copies/mL: n=807, suppressed: &lt;50 copies/mL: n=720): 238 (15.6%) had VL ≥200 copies/mL at 12 months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Out of 15,199 non-HTE PLWH with follow-up VL (viremic: baseline VL ≥50 copies/mL: n=4,297, suppressed: &lt;50 copies/mL: n=10,902): 1,248 (8.2%) had VL ≥200 copies/mL at 12 months; p&lt;0.0001</a:t>
            </a:r>
          </a:p>
        </p:txBody>
      </p:sp>
    </p:spTree>
    <p:extLst>
      <p:ext uri="{BB962C8B-B14F-4D97-AF65-F5344CB8AC3E}">
        <p14:creationId xmlns:p14="http://schemas.microsoft.com/office/powerpoint/2010/main" val="1125118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E3C437ED13E949B041C7AC050F95BA" ma:contentTypeVersion="13" ma:contentTypeDescription="Create a new document." ma:contentTypeScope="" ma:versionID="7821f69761410aa0341ff924d1f0f775">
  <xsd:schema xmlns:xsd="http://www.w3.org/2001/XMLSchema" xmlns:xs="http://www.w3.org/2001/XMLSchema" xmlns:p="http://schemas.microsoft.com/office/2006/metadata/properties" xmlns:ns3="b14d1408-9fe6-4287-bf44-68ae98f3d2fc" xmlns:ns4="c15d03ad-0c7a-4cda-86a9-4dc6560f5450" targetNamespace="http://schemas.microsoft.com/office/2006/metadata/properties" ma:root="true" ma:fieldsID="461c32d17d1f6d1b0ac79080dcfcda5a" ns3:_="" ns4:_="">
    <xsd:import namespace="b14d1408-9fe6-4287-bf44-68ae98f3d2fc"/>
    <xsd:import namespace="c15d03ad-0c7a-4cda-86a9-4dc6560f545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d1408-9fe6-4287-bf44-68ae98f3d2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5d03ad-0c7a-4cda-86a9-4dc6560f545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34D12AF-2F99-4491-A63E-D5BD2EB124B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F893E91-48FE-43A8-BFDC-3A4C89EEF0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4d1408-9fe6-4287-bf44-68ae98f3d2fc"/>
    <ds:schemaRef ds:uri="c15d03ad-0c7a-4cda-86a9-4dc6560f54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E340F1C-D78A-4145-8A8C-AC15243DF8AB}">
  <ds:schemaRefs>
    <ds:schemaRef ds:uri="http://schemas.microsoft.com/office/2006/documentManagement/types"/>
    <ds:schemaRef ds:uri="http://schemas.microsoft.com/office/infopath/2007/PartnerControls"/>
    <ds:schemaRef ds:uri="b14d1408-9fe6-4287-bf44-68ae98f3d2fc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c15d03ad-0c7a-4cda-86a9-4dc6560f5450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4296</TotalTime>
  <Words>1706</Words>
  <Application>Microsoft Office PowerPoint</Application>
  <PresentationFormat>Custom</PresentationFormat>
  <Paragraphs>207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Courier New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Mona Dolan</dc:creator>
  <cp:lastModifiedBy>MedThink SciCom</cp:lastModifiedBy>
  <cp:revision>123</cp:revision>
  <dcterms:created xsi:type="dcterms:W3CDTF">2016-06-23T11:49:10Z</dcterms:created>
  <dcterms:modified xsi:type="dcterms:W3CDTF">2020-07-02T17:45:24Z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0x0101003AE3C437ED13E949B041C7AC050F95BA</vt:lpwstr>
  </property>
</Properties>
</file>