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134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ffany Carpenter" initials="TC" lastIdx="9" clrIdx="0">
    <p:extLst>
      <p:ext uri="{19B8F6BF-5375-455C-9EA6-DF929625EA0E}">
        <p15:presenceInfo xmlns:p15="http://schemas.microsoft.com/office/powerpoint/2012/main" userId="Tiffany Carpenter" providerId="None"/>
      </p:ext>
    </p:extLst>
  </p:cmAuthor>
  <p:cmAuthor id="2" name="kmounzer" initials="k" lastIdx="8" clrIdx="1"/>
  <p:cmAuthor id="3" name="Laurence Brunet" initials="LB" lastIdx="2" clrIdx="2">
    <p:extLst>
      <p:ext uri="{19B8F6BF-5375-455C-9EA6-DF929625EA0E}">
        <p15:presenceInfo xmlns:p15="http://schemas.microsoft.com/office/powerpoint/2012/main" userId="S::laurence.brunet@epividian.com::c2061fef-bfda-46f4-bcd4-c34a928896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94C8"/>
    <a:srgbClr val="FF6600"/>
    <a:srgbClr val="003399"/>
    <a:srgbClr val="FF6699"/>
    <a:srgbClr val="CC0066"/>
    <a:srgbClr val="33CCFF"/>
    <a:srgbClr val="53D2FF"/>
    <a:srgbClr val="256EFF"/>
    <a:srgbClr val="E7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937" autoAdjust="0"/>
    <p:restoredTop sz="94660"/>
  </p:normalViewPr>
  <p:slideViewPr>
    <p:cSldViewPr snapToGrid="0">
      <p:cViewPr varScale="1">
        <p:scale>
          <a:sx n="19" d="100"/>
          <a:sy n="19" d="100"/>
        </p:scale>
        <p:origin x="1877" y="77"/>
      </p:cViewPr>
      <p:guideLst>
        <p:guide orient="horz" pos="9535"/>
        <p:guide pos="1348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urence.brunet\Documents\Projects\ViiV\3TC%20RI\AIDS%202020\Poster\Figure\Figures%20Poster%20%203TC-R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ence.brunet\Documents\Projects\ViiV\3TC%20RI\AIDS%202020\Poster\Figure\Figures%20Poster%20%203TC-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Prevalence!$C$1</c:f>
              <c:strCache>
                <c:ptCount val="1"/>
                <c:pt idx="0">
                  <c:v>150mg (n=103)</c:v>
                </c:pt>
              </c:strCache>
            </c:strRef>
          </c:tx>
          <c:spPr>
            <a:solidFill>
              <a:srgbClr val="003399"/>
            </a:solidFill>
            <a:ln w="50800">
              <a:solidFill>
                <a:srgbClr val="003399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3399">
                  <a:alpha val="60000"/>
                </a:srgbClr>
              </a:solidFill>
              <a:ln w="50800">
                <a:solidFill>
                  <a:srgbClr val="00339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FC-4CC7-A673-8CD36E648AD2}"/>
              </c:ext>
            </c:extLst>
          </c:dPt>
          <c:dPt>
            <c:idx val="2"/>
            <c:invertIfNegative val="0"/>
            <c:bubble3D val="0"/>
            <c:spPr>
              <a:solidFill>
                <a:srgbClr val="003399">
                  <a:alpha val="60000"/>
                </a:srgbClr>
              </a:solidFill>
              <a:ln w="50800">
                <a:solidFill>
                  <a:srgbClr val="003399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FC-4CC7-A673-8CD36E648AD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 w="50800"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CFC-4CC7-A673-8CD36E648AD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>
                  <a:alpha val="50000"/>
                </a:srgbClr>
              </a:solidFill>
              <a:ln w="50800"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FC-4CC7-A673-8CD36E648AD2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>
                  <a:alpha val="50000"/>
                </a:srgbClr>
              </a:solidFill>
              <a:ln w="50800"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FC-4CC7-A673-8CD36E648AD2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>
                  <a:alpha val="50000"/>
                </a:srgbClr>
              </a:solidFill>
              <a:ln w="50800"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FC-4CC7-A673-8CD36E648A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Prevalence!$A$2:$B$8</c:f>
              <c:multiLvlStrCache>
                <c:ptCount val="7"/>
                <c:lvl>
                  <c:pt idx="0">
                    <c:v>Overall</c:v>
                  </c:pt>
                  <c:pt idx="1">
                    <c:v>Diagnosis</c:v>
                  </c:pt>
                  <c:pt idx="2">
                    <c:v>Grade 3-4 Lab</c:v>
                  </c:pt>
                  <c:pt idx="3">
                    <c:v>Overall</c:v>
                  </c:pt>
                  <c:pt idx="4">
                    <c:v>Diagnosis</c:v>
                  </c:pt>
                  <c:pt idx="5">
                    <c:v>Grade 2-4 Lab</c:v>
                  </c:pt>
                  <c:pt idx="6">
                    <c:v>GI symptoms</c:v>
                  </c:pt>
                </c:lvl>
                <c:lvl>
                  <c:pt idx="0">
                    <c:v>Composite 1</c:v>
                  </c:pt>
                  <c:pt idx="3">
                    <c:v>Composite 2 </c:v>
                  </c:pt>
                </c:lvl>
              </c:multiLvlStrCache>
            </c:multiLvlStrRef>
          </c:cat>
          <c:val>
            <c:numRef>
              <c:f>Prevalence!$C$2:$C$8</c:f>
              <c:numCache>
                <c:formatCode>0%</c:formatCode>
                <c:ptCount val="7"/>
                <c:pt idx="0">
                  <c:v>0.35</c:v>
                </c:pt>
                <c:pt idx="1">
                  <c:v>0.26200000000000001</c:v>
                </c:pt>
                <c:pt idx="2">
                  <c:v>0.23300000000000001</c:v>
                </c:pt>
                <c:pt idx="3">
                  <c:v>0.76700000000000002</c:v>
                </c:pt>
                <c:pt idx="4">
                  <c:v>0.26200000000000001</c:v>
                </c:pt>
                <c:pt idx="5">
                  <c:v>0.748</c:v>
                </c:pt>
                <c:pt idx="6">
                  <c:v>0.11700000000000001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CFC-4CC7-A673-8CD36E648AD2}"/>
            </c:ext>
          </c:extLst>
        </c:ser>
        <c:ser>
          <c:idx val="1"/>
          <c:order val="1"/>
          <c:tx>
            <c:strRef>
              <c:f>Prevalence!$D$1</c:f>
              <c:strCache>
                <c:ptCount val="1"/>
                <c:pt idx="0">
                  <c:v>300mg (n=436)</c:v>
                </c:pt>
              </c:strCache>
            </c:strRef>
          </c:tx>
          <c:spPr>
            <a:solidFill>
              <a:srgbClr val="FF6600"/>
            </a:solidFill>
            <a:ln w="50800">
              <a:solidFill>
                <a:srgbClr val="FF66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00"/>
              </a:solidFill>
              <a:ln w="50800">
                <a:solidFill>
                  <a:srgbClr val="FF66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CFC-4CC7-A673-8CD36E648AD2}"/>
              </c:ext>
            </c:extLst>
          </c:dPt>
          <c:dPt>
            <c:idx val="1"/>
            <c:invertIfNegative val="0"/>
            <c:bubble3D val="0"/>
            <c:spPr>
              <a:solidFill>
                <a:srgbClr val="FF6600">
                  <a:alpha val="60000"/>
                </a:srgbClr>
              </a:solidFill>
              <a:ln w="50800">
                <a:solidFill>
                  <a:srgbClr val="FF66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CFC-4CC7-A673-8CD36E648AD2}"/>
              </c:ext>
            </c:extLst>
          </c:dPt>
          <c:dPt>
            <c:idx val="2"/>
            <c:invertIfNegative val="0"/>
            <c:bubble3D val="0"/>
            <c:spPr>
              <a:solidFill>
                <a:srgbClr val="FF6600">
                  <a:alpha val="60000"/>
                </a:srgbClr>
              </a:solidFill>
              <a:ln w="50800">
                <a:solidFill>
                  <a:srgbClr val="FF66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CFC-4CC7-A673-8CD36E648AD2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508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CFC-4CC7-A673-8CD36E648AD2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>
                  <a:alpha val="50000"/>
                </a:srgbClr>
              </a:solidFill>
              <a:ln w="508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CFC-4CC7-A673-8CD36E648AD2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>
                  <a:alpha val="50000"/>
                </a:srgbClr>
              </a:solidFill>
              <a:ln w="508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5CFC-4CC7-A673-8CD36E648AD2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>
                  <a:alpha val="50000"/>
                </a:srgbClr>
              </a:solidFill>
              <a:ln w="508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CFC-4CC7-A673-8CD36E648A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Prevalence!$A$2:$B$8</c:f>
              <c:multiLvlStrCache>
                <c:ptCount val="7"/>
                <c:lvl>
                  <c:pt idx="0">
                    <c:v>Overall</c:v>
                  </c:pt>
                  <c:pt idx="1">
                    <c:v>Diagnosis</c:v>
                  </c:pt>
                  <c:pt idx="2">
                    <c:v>Grade 3-4 Lab</c:v>
                  </c:pt>
                  <c:pt idx="3">
                    <c:v>Overall</c:v>
                  </c:pt>
                  <c:pt idx="4">
                    <c:v>Diagnosis</c:v>
                  </c:pt>
                  <c:pt idx="5">
                    <c:v>Grade 2-4 Lab</c:v>
                  </c:pt>
                  <c:pt idx="6">
                    <c:v>GI symptoms</c:v>
                  </c:pt>
                </c:lvl>
                <c:lvl>
                  <c:pt idx="0">
                    <c:v>Composite 1</c:v>
                  </c:pt>
                  <c:pt idx="3">
                    <c:v>Composite 2 </c:v>
                  </c:pt>
                </c:lvl>
              </c:multiLvlStrCache>
            </c:multiLvlStrRef>
          </c:cat>
          <c:val>
            <c:numRef>
              <c:f>Prevalence!$D$2:$D$8</c:f>
              <c:numCache>
                <c:formatCode>0%</c:formatCode>
                <c:ptCount val="7"/>
                <c:pt idx="0">
                  <c:v>0.28399999999999997</c:v>
                </c:pt>
                <c:pt idx="1">
                  <c:v>0.21099999999999999</c:v>
                </c:pt>
                <c:pt idx="2">
                  <c:v>0.13100000000000001</c:v>
                </c:pt>
                <c:pt idx="3">
                  <c:v>0.80500000000000005</c:v>
                </c:pt>
                <c:pt idx="4">
                  <c:v>0.20599999999999999</c:v>
                </c:pt>
                <c:pt idx="5">
                  <c:v>0.76400000000000001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CFC-4CC7-A673-8CD36E648A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3181808"/>
        <c:axId val="443183776"/>
      </c:barChart>
      <c:catAx>
        <c:axId val="44318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183776"/>
        <c:crosses val="autoZero"/>
        <c:auto val="1"/>
        <c:lblAlgn val="ctr"/>
        <c:lblOffset val="100"/>
        <c:noMultiLvlLbl val="0"/>
      </c:catAx>
      <c:valAx>
        <c:axId val="443183776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Prevalence</a:t>
                </a:r>
                <a:r>
                  <a:rPr lang="en-US" sz="1800" baseline="0" dirty="0"/>
                  <a:t> (</a:t>
                </a:r>
                <a:r>
                  <a:rPr lang="en-US" sz="1800" dirty="0"/>
                  <a:t>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181808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6777516354084113"/>
          <c:y val="1.3070857254402966E-2"/>
          <c:w val="0.46706528287856047"/>
          <c:h val="6.57263425631539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920595533498761E-2"/>
          <c:y val="2.5462512674637474E-2"/>
          <c:w val="0.96018575958092089"/>
          <c:h val="0.86069939095958858"/>
        </c:manualLayout>
      </c:layout>
      <c:scatterChart>
        <c:scatterStyle val="lineMarker"/>
        <c:varyColors val="0"/>
        <c:ser>
          <c:idx val="0"/>
          <c:order val="0"/>
          <c:tx>
            <c:strRef>
              <c:f>'IRR (2)'!$E$2</c:f>
              <c:strCache>
                <c:ptCount val="1"/>
                <c:pt idx="0">
                  <c:v>IRR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25"/>
            <c:spPr>
              <a:solidFill>
                <a:schemeClr val="accent6"/>
              </a:solidFill>
              <a:ln w="63500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003399"/>
                </a:solidFill>
                <a:ln w="63500">
                  <a:solidFill>
                    <a:srgbClr val="0033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43B-4DEC-8D0E-6C44AF62E8F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843B-4DEC-8D0E-6C44AF62E8F4}"/>
              </c:ext>
            </c:extLst>
          </c:dPt>
          <c:dPt>
            <c:idx val="3"/>
            <c:marker>
              <c:spPr>
                <a:solidFill>
                  <a:schemeClr val="bg1"/>
                </a:solidFill>
                <a:ln w="63500">
                  <a:solidFill>
                    <a:srgbClr val="0033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43B-4DEC-8D0E-6C44AF62E8F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843B-4DEC-8D0E-6C44AF62E8F4}"/>
              </c:ext>
            </c:extLst>
          </c:dPt>
          <c:dPt>
            <c:idx val="6"/>
            <c:marker>
              <c:spPr>
                <a:solidFill>
                  <a:srgbClr val="00B0F0"/>
                </a:solidFill>
                <a:ln w="63500">
                  <a:solidFill>
                    <a:srgbClr val="00B0F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43B-4DEC-8D0E-6C44AF62E8F4}"/>
              </c:ext>
            </c:extLst>
          </c:dPt>
          <c:dLbls>
            <c:delete val="1"/>
          </c:dLbls>
          <c:errBars>
            <c:errDir val="x"/>
            <c:errBarType val="both"/>
            <c:errValType val="cust"/>
            <c:noEndCap val="1"/>
            <c:plus>
              <c:numRef>
                <c:f>'IRR (2)'!$I$6:$I$12</c:f>
                <c:numCache>
                  <c:formatCode>General</c:formatCode>
                  <c:ptCount val="7"/>
                  <c:pt idx="0">
                    <c:v>2.41</c:v>
                  </c:pt>
                  <c:pt idx="3">
                    <c:v>1.07</c:v>
                  </c:pt>
                  <c:pt idx="6">
                    <c:v>5.33</c:v>
                  </c:pt>
                </c:numCache>
              </c:numRef>
            </c:plus>
            <c:minus>
              <c:numRef>
                <c:f>'IRR (2)'!$H$6:$H$12</c:f>
                <c:numCache>
                  <c:formatCode>General</c:formatCode>
                  <c:ptCount val="7"/>
                  <c:pt idx="0">
                    <c:v>0.92</c:v>
                  </c:pt>
                  <c:pt idx="3">
                    <c:v>0.54999999999999993</c:v>
                  </c:pt>
                  <c:pt idx="6">
                    <c:v>1.9499999999999997</c:v>
                  </c:pt>
                </c:numCache>
              </c:numRef>
            </c:minus>
            <c:spPr>
              <a:noFill/>
              <a:ln w="95250" cap="flat" cmpd="sng" algn="ctr">
                <a:solidFill>
                  <a:schemeClr val="bg2">
                    <a:lumMod val="75000"/>
                  </a:schemeClr>
                </a:solidFill>
                <a:round/>
              </a:ln>
              <a:effectLst/>
            </c:spPr>
          </c:errBars>
          <c:xVal>
            <c:numRef>
              <c:f>'IRR (2)'!$E$6:$E$12</c:f>
              <c:numCache>
                <c:formatCode>General</c:formatCode>
                <c:ptCount val="7"/>
                <c:pt idx="0">
                  <c:v>1.51</c:v>
                </c:pt>
                <c:pt idx="3">
                  <c:v>1.1399999999999999</c:v>
                </c:pt>
                <c:pt idx="6">
                  <c:v>3.07</c:v>
                </c:pt>
              </c:numCache>
            </c:numRef>
          </c:xVal>
          <c:yVal>
            <c:numRef>
              <c:f>'IRR (2)'!$J$6:$J$12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43B-4DEC-8D0E-6C44AF62E8F4}"/>
            </c:ext>
          </c:extLst>
        </c:ser>
        <c:ser>
          <c:idx val="2"/>
          <c:order val="1"/>
          <c:tx>
            <c:strRef>
              <c:f>'IRR (2)'!$B$2</c:f>
              <c:strCache>
                <c:ptCount val="1"/>
                <c:pt idx="0">
                  <c:v>Analyis</c:v>
                </c:pt>
              </c:strCache>
            </c:strRef>
          </c:tx>
          <c:spPr>
            <a:ln w="12700" cap="rnd">
              <a:noFill/>
              <a:prstDash val="dash"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fld id="{77F4403C-5D09-4A4D-A264-944330D4668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843B-4DEC-8D0E-6C44AF62E8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68E8BCA-AEC2-48F9-8F23-BFFF02E1C4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843B-4DEC-8D0E-6C44AF62E8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43B-4DEC-8D0E-6C44AF62E8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90BA16E-FE3D-42A6-8147-CCE6011073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843B-4DEC-8D0E-6C44AF62E8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317BDA6-C641-4726-BE81-BA85073EB5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843B-4DEC-8D0E-6C44AF62E8F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43B-4DEC-8D0E-6C44AF62E8F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181C614-4EA3-4453-9342-BDB533BDFA0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843B-4DEC-8D0E-6C44AF62E8F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11F887F-95D4-4B18-9AEC-2207A276709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7DC-4964-8EE6-BC0762EBE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DataLabelsRange val="1"/>
                <c15:showLeaderLines val="1"/>
              </c:ext>
            </c:extLst>
          </c:dLbls>
          <c:xVal>
            <c:numRef>
              <c:f>'IRR (2)'!$A$5:$A$12</c:f>
              <c:numCache>
                <c:formatCode>General</c:formatCode>
                <c:ptCount val="8"/>
                <c:pt idx="0">
                  <c:v>0.08</c:v>
                </c:pt>
                <c:pt idx="1">
                  <c:v>0.08</c:v>
                </c:pt>
                <c:pt idx="3">
                  <c:v>0.08</c:v>
                </c:pt>
                <c:pt idx="4">
                  <c:v>0.08</c:v>
                </c:pt>
                <c:pt idx="6">
                  <c:v>0.08</c:v>
                </c:pt>
                <c:pt idx="7">
                  <c:v>0.08</c:v>
                </c:pt>
              </c:numCache>
            </c:numRef>
          </c:xVal>
          <c:yVal>
            <c:numRef>
              <c:f>'IRR (2)'!$J$5:$J$12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'IRR (2)'!$B$5:$B$12</c15:f>
                <c15:dlblRangeCache>
                  <c:ptCount val="8"/>
                  <c:pt idx="0">
                    <c:v>Composite 1</c:v>
                  </c:pt>
                  <c:pt idx="1">
                    <c:v>(Dx/Grade 3-4 Lab)</c:v>
                  </c:pt>
                  <c:pt idx="3">
                    <c:v>Composite 1, 
censored at out-of-range eGFR</c:v>
                  </c:pt>
                  <c:pt idx="4">
                    <c:v>(Dx/Grade 3-4 Lab)</c:v>
                  </c:pt>
                  <c:pt idx="6">
                    <c:v>Composite 2</c:v>
                  </c:pt>
                  <c:pt idx="7">
                    <c:v>(Dx/Grade 2-4 Lab/GI symptoms)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843B-4DEC-8D0E-6C44AF62E8F4}"/>
            </c:ext>
          </c:extLst>
        </c:ser>
        <c:ser>
          <c:idx val="3"/>
          <c:order val="2"/>
          <c:tx>
            <c:strRef>
              <c:f>'IRR (2)'!$D$2</c:f>
              <c:strCache>
                <c:ptCount val="1"/>
                <c:pt idx="0">
                  <c:v>IRR (95% CI)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E-843B-4DEC-8D0E-6C44AF62E8F4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2000" u="sng"/>
                    </a:pPr>
                    <a:fld id="{AC31BE70-8101-455B-A65D-40DB6C1D8B6B}" type="CELLRANGE">
                      <a:rPr lang="en-US"/>
                      <a:pPr algn="l">
                        <a:defRPr sz="2000" u="sng"/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843B-4DEC-8D0E-6C44AF62E8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43B-4DEC-8D0E-6C44AF62E8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03342EC-6D62-42A4-850D-080D9A348C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843B-4DEC-8D0E-6C44AF62E8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8ECBC01-5FFC-4FF4-A789-CE8C193E04C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843B-4DEC-8D0E-6C44AF62E8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43B-4DEC-8D0E-6C44AF62E8F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F8F6495-ACBC-4AE3-8B05-0D175D81E89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843B-4DEC-8D0E-6C44AF62E8F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2A73BE1-BBCD-465F-A85F-1D752E1C23A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843B-4DEC-8D0E-6C44AF62E8F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843B-4DEC-8D0E-6C44AF62E8F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991B66ED-0A2B-49BA-82E9-565C5B44D84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843B-4DEC-8D0E-6C44AF62E8F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2873B06-5C42-473D-8A3F-2E2863E4356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843B-4DEC-8D0E-6C44AF62E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2000"/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xVal>
            <c:numRef>
              <c:f>'IRR (2)'!$C$3:$C$12</c:f>
              <c:numCache>
                <c:formatCode>General</c:formatCode>
                <c:ptCount val="10"/>
                <c:pt idx="0">
                  <c:v>2000</c:v>
                </c:pt>
                <c:pt idx="2">
                  <c:v>2000</c:v>
                </c:pt>
                <c:pt idx="3">
                  <c:v>2000</c:v>
                </c:pt>
                <c:pt idx="5">
                  <c:v>2000</c:v>
                </c:pt>
                <c:pt idx="6">
                  <c:v>2000</c:v>
                </c:pt>
                <c:pt idx="8">
                  <c:v>2000</c:v>
                </c:pt>
                <c:pt idx="9">
                  <c:v>2000</c:v>
                </c:pt>
              </c:numCache>
            </c:numRef>
          </c:xVal>
          <c:yVal>
            <c:numRef>
              <c:f>'IRR (2)'!$J$3:$J$12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'IRR (2)'!$D$3:$D$12</c15:f>
                <c15:dlblRangeCache>
                  <c:ptCount val="10"/>
                  <c:pt idx="0">
                    <c:v>Adjusted IRR 
(95% CI)*</c:v>
                  </c:pt>
                  <c:pt idx="2">
                    <c:v>Ref.</c:v>
                  </c:pt>
                  <c:pt idx="3">
                    <c:v>1.51 (0.59, 3.92)</c:v>
                  </c:pt>
                  <c:pt idx="5">
                    <c:v>Ref.</c:v>
                  </c:pt>
                  <c:pt idx="6">
                    <c:v>1.14 (0.59, 2.21)</c:v>
                  </c:pt>
                  <c:pt idx="8">
                    <c:v>Ref.</c:v>
                  </c:pt>
                  <c:pt idx="9">
                    <c:v>3.07 (1.12, 8.40)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8-843B-4DEC-8D0E-6C44AF62E8F4}"/>
            </c:ext>
          </c:extLst>
        </c:ser>
        <c:ser>
          <c:idx val="4"/>
          <c:order val="3"/>
          <c:tx>
            <c:strRef>
              <c:f>'IRR (2)'!$M$2</c:f>
              <c:strCache>
                <c:ptCount val="1"/>
                <c:pt idx="0">
                  <c:v>ir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 rot="0" spcFirstLastPara="1" vertOverflow="ellipsis" vert="horz" wrap="none" lIns="38100" tIns="19050" rIns="38100" bIns="19050" anchor="ctr" anchorCtr="0">
                    <a:spAutoFit/>
                  </a:bodyPr>
                  <a:lstStyle/>
                  <a:p>
                    <a:pPr algn="l">
                      <a:defRPr sz="2000" b="0" i="0" u="sng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B0126A8-9C92-4D8D-AE43-54143ED497E2}" type="CELLRANGE">
                      <a:rPr lang="en-US"/>
                      <a:pPr algn="l">
                        <a:defRPr sz="2000" b="0" i="0" u="sng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843B-4DEC-8D0E-6C44AF62E8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843B-4DEC-8D0E-6C44AF62E8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8FA784C-A77D-4114-8FE2-1412187A074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843B-4DEC-8D0E-6C44AF62E8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D86C39F-B34F-47FD-83F8-E833990A495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843B-4DEC-8D0E-6C44AF62E8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843B-4DEC-8D0E-6C44AF62E8F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7D3DECF-117B-4C04-B4D1-A3A358D67CD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843B-4DEC-8D0E-6C44AF62E8F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88261D4-3236-4E0E-8DF8-535E17EE727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843B-4DEC-8D0E-6C44AF62E8F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843B-4DEC-8D0E-6C44AF62E8F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48B8AA9-3462-4DE4-A4A1-6A135395623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843B-4DEC-8D0E-6C44AF62E8F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13B868AE-1203-4F4D-8AA9-D22A4591588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843B-4DEC-8D0E-6C44AF62E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lIns="38100" tIns="19050" rIns="38100" bIns="19050" anchor="ctr" anchorCtr="0">
                <a:spAutoFit/>
              </a:bodyPr>
              <a:lstStyle/>
              <a:p>
                <a:pPr algn="l"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DataLabelsRange val="1"/>
                <c15:showLeaderLines val="0"/>
              </c:ext>
            </c:extLst>
          </c:dLbls>
          <c:xVal>
            <c:numRef>
              <c:f>'IRR (2)'!$L$3:$L$12</c:f>
              <c:numCache>
                <c:formatCode>General</c:formatCode>
                <c:ptCount val="10"/>
                <c:pt idx="0">
                  <c:v>80</c:v>
                </c:pt>
                <c:pt idx="2">
                  <c:v>80</c:v>
                </c:pt>
                <c:pt idx="3">
                  <c:v>80</c:v>
                </c:pt>
                <c:pt idx="5">
                  <c:v>80</c:v>
                </c:pt>
                <c:pt idx="6">
                  <c:v>80</c:v>
                </c:pt>
                <c:pt idx="8">
                  <c:v>80</c:v>
                </c:pt>
                <c:pt idx="9">
                  <c:v>80</c:v>
                </c:pt>
              </c:numCache>
            </c:numRef>
          </c:xVal>
          <c:yVal>
            <c:numRef>
              <c:f>'IRR (2)'!$J$3:$J$12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'IRR (2)'!$M$3:$M$12</c15:f>
                <c15:dlblRangeCache>
                  <c:ptCount val="10"/>
                  <c:pt idx="0">
                    <c:v>IR per 100 person-years 
(95% CI)</c:v>
                  </c:pt>
                  <c:pt idx="2">
                    <c:v>150 mg: 12.6 (5.2, 30.2)</c:v>
                  </c:pt>
                  <c:pt idx="3">
                    <c:v>300 mg: 19.6 (13.6, 28.2)</c:v>
                  </c:pt>
                  <c:pt idx="5">
                    <c:v>150 mg: 13.9 (7.5, 25.8)</c:v>
                  </c:pt>
                  <c:pt idx="6">
                    <c:v>300 mg: 16.2 (12.8, 20.4)</c:v>
                  </c:pt>
                  <c:pt idx="8">
                    <c:v>150 mg: 38.1 (17.1, 84.9)</c:v>
                  </c:pt>
                  <c:pt idx="9">
                    <c:v>300 mg: 80.2 (54.6, 117.8)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3-843B-4DEC-8D0E-6C44AF62E8F4}"/>
            </c:ext>
          </c:extLst>
        </c:ser>
        <c:ser>
          <c:idx val="1"/>
          <c:order val="4"/>
          <c:tx>
            <c:strRef>
              <c:f>'IRR (2)'!$N$2</c:f>
              <c:strCache>
                <c:ptCount val="1"/>
                <c:pt idx="0">
                  <c:v>dose</c:v>
                </c:pt>
              </c:strCache>
            </c:strRef>
          </c:tx>
          <c:spPr>
            <a:ln w="19050">
              <a:noFill/>
            </a:ln>
          </c:spPr>
          <c:marker>
            <c:symbol val="none"/>
          </c:marker>
          <c:dLbls>
            <c:dLbl>
              <c:idx val="0"/>
              <c:tx>
                <c:rich>
                  <a:bodyPr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2000" u="sng"/>
                    </a:pPr>
                    <a:fld id="{D83BE524-4C43-4BBF-B3CE-6D1124488588}" type="CELLRANGE">
                      <a:rPr lang="en-US"/>
                      <a:pPr algn="l">
                        <a:defRPr sz="2000" u="sng"/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843B-4DEC-8D0E-6C44AF62E8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5-843B-4DEC-8D0E-6C44AF62E8F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589A0E9-3F66-4271-99DE-F00B0BBC451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843B-4DEC-8D0E-6C44AF62E8F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3D137D5-FDA8-4414-9BC7-2E2F813F067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843B-4DEC-8D0E-6C44AF62E8F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8-843B-4DEC-8D0E-6C44AF62E8F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CA5C491-84C8-4D01-B807-03C3EF1E9D2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843B-4DEC-8D0E-6C44AF62E8F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2237919-7843-4C26-AEC0-44C61EB4666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843B-4DEC-8D0E-6C44AF62E8F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B-843B-4DEC-8D0E-6C44AF62E8F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24EEE78-49CD-4362-B78B-0A7E751134C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843B-4DEC-8D0E-6C44AF62E8F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B8EE753-1A51-4D95-A4AC-B3C25F9E51D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843B-4DEC-8D0E-6C44AF62E8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l">
                  <a:defRPr sz="2000"/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xVal>
            <c:numRef>
              <c:f>'IRR (2)'!$O$3:$O$12</c:f>
              <c:numCache>
                <c:formatCode>General</c:formatCode>
                <c:ptCount val="10"/>
                <c:pt idx="0">
                  <c:v>10</c:v>
                </c:pt>
                <c:pt idx="2">
                  <c:v>10</c:v>
                </c:pt>
                <c:pt idx="3">
                  <c:v>10</c:v>
                </c:pt>
                <c:pt idx="5">
                  <c:v>10</c:v>
                </c:pt>
                <c:pt idx="6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xVal>
          <c:yVal>
            <c:numRef>
              <c:f>'IRR (2)'!$J$3:$J$12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'IRR (2)'!$N$3:$N$12</c15:f>
                <c15:dlblRangeCache>
                  <c:ptCount val="10"/>
                  <c:pt idx="0">
                    <c:v>3TC dose
(# events/n)</c:v>
                  </c:pt>
                  <c:pt idx="2">
                    <c:v>150mg (5/67)</c:v>
                  </c:pt>
                  <c:pt idx="3">
                    <c:v>300mg (29/312)</c:v>
                  </c:pt>
                  <c:pt idx="5">
                    <c:v>150mg (10/67)</c:v>
                  </c:pt>
                  <c:pt idx="6">
                    <c:v>300mg (72/312)</c:v>
                  </c:pt>
                  <c:pt idx="8">
                    <c:v>150mg (6/24)</c:v>
                  </c:pt>
                  <c:pt idx="9">
                    <c:v>300mg (26/85)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E-843B-4DEC-8D0E-6C44AF62E8F4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245105480"/>
        <c:axId val="245100888"/>
      </c:scatterChart>
      <c:valAx>
        <c:axId val="245105480"/>
        <c:scaling>
          <c:logBase val="10"/>
          <c:orientation val="minMax"/>
          <c:max val="10000"/>
          <c:min val="1.0000000000000002E-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Adjusted Incidence Rate Ratio*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100888"/>
        <c:crosses val="autoZero"/>
        <c:crossBetween val="midCat"/>
        <c:majorUnit val="1"/>
      </c:valAx>
      <c:valAx>
        <c:axId val="245100888"/>
        <c:scaling>
          <c:orientation val="minMax"/>
          <c:max val="10"/>
          <c:min val="0"/>
        </c:scaling>
        <c:delete val="0"/>
        <c:axPos val="l"/>
        <c:majorGridlines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105480"/>
        <c:crosses val="autoZero"/>
        <c:crossBetween val="midCat"/>
        <c:majorUnit val="3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54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5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9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16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2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87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51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2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60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4DE8-AE3D-40A8-90B8-FB90AC599C3D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C4D90-E909-4F87-A3D0-77D3250A7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6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10" Type="http://schemas.openxmlformats.org/officeDocument/2006/relationships/chart" Target="../charts/chart2.xml"/><Relationship Id="rId4" Type="http://schemas.openxmlformats.org/officeDocument/2006/relationships/oleObject" Target="../embeddings/oleObject1.bin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09061" y="2027813"/>
            <a:ext cx="16985641" cy="853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57B6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21024" tIns="21024" rIns="21024" bIns="21024" numCol="1" anchor="t" anchorCtr="0" compatLnSpc="1">
            <a:prstTxWarp prst="textNoShape">
              <a:avLst/>
            </a:prstTxWarp>
          </a:bodyPr>
          <a:lstStyle/>
          <a:p>
            <a:pPr algn="ctr" defTabSz="5255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chemeClr val="bg1"/>
                </a:solidFill>
                <a:latin typeface="Arial" panose="020B0604020202020204" pitchFamily="34" charset="0"/>
              </a:rPr>
              <a:t>Author, Author and Author</a:t>
            </a:r>
          </a:p>
          <a:p>
            <a:pPr algn="ctr" defTabSz="52557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chemeClr val="bg1"/>
                </a:solidFill>
                <a:latin typeface="Arial" panose="020B0604020202020204" pitchFamily="34" charset="0"/>
              </a:rPr>
              <a:t>Affiliation and address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8863607"/>
            <a:ext cx="42803763" cy="1411605"/>
          </a:xfrm>
          <a:prstGeom prst="rect">
            <a:avLst/>
          </a:prstGeom>
          <a:solidFill>
            <a:srgbClr val="E72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64"/>
          </a:p>
        </p:txBody>
      </p:sp>
      <p:sp>
        <p:nvSpPr>
          <p:cNvPr id="14" name="TextBox 13"/>
          <p:cNvSpPr txBox="1"/>
          <p:nvPr/>
        </p:nvSpPr>
        <p:spPr>
          <a:xfrm>
            <a:off x="275770" y="29178175"/>
            <a:ext cx="8348516" cy="82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PRESENTED AT THE 23</a:t>
            </a:r>
            <a:r>
              <a:rPr lang="en-GB" sz="2365" b="1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RD</a:t>
            </a:r>
            <a:r>
              <a:rPr lang="en-GB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AIDS CONFERENCE (AIDS 2020) </a:t>
            </a:r>
            <a:r>
              <a:rPr lang="es-ES" sz="2365" b="1" dirty="0">
                <a:solidFill>
                  <a:schemeClr val="bg1"/>
                </a:solidFill>
                <a:latin typeface="Century Gothic" panose="020B0502020202020204" pitchFamily="34" charset="0"/>
              </a:rPr>
              <a:t>| 6-10 JULY 2020</a:t>
            </a:r>
            <a:endParaRPr lang="en-GB" sz="2365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2854" y="29111273"/>
            <a:ext cx="5430051" cy="91627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09B9DE6-EE2E-4DEE-8719-98425B1486DC}"/>
              </a:ext>
            </a:extLst>
          </p:cNvPr>
          <p:cNvSpPr/>
          <p:nvPr/>
        </p:nvSpPr>
        <p:spPr>
          <a:xfrm>
            <a:off x="3272820" y="935822"/>
            <a:ext cx="32503080" cy="2941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6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Dose-Adjust or Not to Dose-Adjust: 3TC Dose in Renal Impairment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Karam Mounzer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Laurence Brunet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Christina Wyatt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Jennifer Fusco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Vani Vannappagari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Allan Tenorio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Mark Shaefer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Leigh Ragone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Ricky Hsu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5,6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Gregory Fusco</a:t>
            </a:r>
            <a:r>
              <a:rPr lang="en-US" sz="3600" b="1" baseline="300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 algn="ctr">
              <a:spcAft>
                <a:spcPts val="800"/>
              </a:spcAft>
            </a:pPr>
            <a:r>
              <a:rPr lang="en-US" sz="28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Philadelphia FIGHT, Philadelphia, PA, USA; 2. Epividian, Durham, NC, USA; 3. Duke Department of Medicine, Durham, NC, USA; 4. ViiV Healthcare, Research Triangle Park, NC, USA;  </a:t>
            </a:r>
          </a:p>
          <a:p>
            <a:pPr algn="ctr">
              <a:spcAft>
                <a:spcPts val="800"/>
              </a:spcAft>
            </a:pPr>
            <a:r>
              <a:rPr lang="en-US" sz="2800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AIDS Healthcare Foundation; 6. NYU Langone Medical Center, New York, NY, USA</a:t>
            </a:r>
            <a:endParaRPr lang="en-US" sz="6600" dirty="0">
              <a:solidFill>
                <a:srgbClr val="0033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3EC11DB-905B-431E-8F11-42CA0A9768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644711"/>
              </p:ext>
            </p:extLst>
          </p:nvPr>
        </p:nvGraphicFramePr>
        <p:xfrm>
          <a:off x="36062656" y="934858"/>
          <a:ext cx="5839279" cy="187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Acrobat Document" r:id="rId4" imgW="9210669" imgH="2952614" progId="AcroExch.Document.DC">
                  <p:embed/>
                </p:oleObj>
              </mc:Choice>
              <mc:Fallback>
                <p:oleObj name="Acrobat Document" r:id="rId4" imgW="9210669" imgH="2952614" progId="AcroExch.Document.DC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3EC11DB-905B-431E-8F11-42CA0A9768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062656" y="934858"/>
                        <a:ext cx="5839279" cy="18719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C0EE325-AA04-4E57-B361-96B9AA727F77}"/>
              </a:ext>
            </a:extLst>
          </p:cNvPr>
          <p:cNvGrpSpPr/>
          <p:nvPr/>
        </p:nvGrpSpPr>
        <p:grpSpPr>
          <a:xfrm>
            <a:off x="901821" y="4444240"/>
            <a:ext cx="11305488" cy="4249406"/>
            <a:chOff x="1630164" y="5897105"/>
            <a:chExt cx="15021768" cy="424940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8B6D37B-05A1-451A-8888-06458C3EB731}"/>
                </a:ext>
              </a:extLst>
            </p:cNvPr>
            <p:cNvSpPr/>
            <p:nvPr/>
          </p:nvSpPr>
          <p:spPr>
            <a:xfrm>
              <a:off x="1630164" y="5897105"/>
              <a:ext cx="700853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Background</a:t>
              </a:r>
              <a:endParaRPr lang="en-US" sz="4400" dirty="0">
                <a:solidFill>
                  <a:srgbClr val="003399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DE480B8-3F16-4591-AD4E-91F388514056}"/>
                </a:ext>
              </a:extLst>
            </p:cNvPr>
            <p:cNvSpPr/>
            <p:nvPr/>
          </p:nvSpPr>
          <p:spPr>
            <a:xfrm>
              <a:off x="1630164" y="6895108"/>
              <a:ext cx="15021768" cy="3251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Lamivudine (3TC) is generally well tolerated</a:t>
              </a:r>
            </a:p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70% of oral 3TC is excreted by kidney</a:t>
              </a:r>
            </a:p>
            <a:p>
              <a:pPr marL="342900" indent="-3429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Current guidelines suggest 3TC dose adjustment (150mg daily vs. 300 mg daily) for PLWH with decreased renal function (eGFR ≥30 to &lt;50 mL/min/1.73 m</a:t>
              </a:r>
              <a:r>
                <a:rPr lang="en-US" sz="2400" baseline="30000" dirty="0">
                  <a:ea typeface="Calibri" panose="020F050202020403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Prevalence of estimated glomerular filtration </a:t>
              </a:r>
              <a:r>
                <a:rPr lang="en-US" sz="2400">
                  <a:ea typeface="Calibri" panose="020F0502020204030204" pitchFamily="34" charset="0"/>
                  <a:cs typeface="Arial" panose="020B0604020202020204" pitchFamily="34" charset="0"/>
                </a:rPr>
                <a:t>rate </a:t>
              </a: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(</a:t>
              </a:r>
              <a:r>
                <a:rPr lang="en-US" sz="2400">
                  <a:ea typeface="Calibri" panose="020F0502020204030204" pitchFamily="34" charset="0"/>
                  <a:cs typeface="Arial" panose="020B0604020202020204" pitchFamily="34" charset="0"/>
                </a:rPr>
                <a:t>eGFR</a:t>
              </a: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) ≤ 60 mL/min/1.73 m</a:t>
              </a:r>
              <a:r>
                <a:rPr lang="en-US" sz="2400" baseline="30000" dirty="0">
                  <a:ea typeface="Calibri" panose="020F050202020403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 in people living with HIV (PLWH): 4%-16% </a:t>
              </a:r>
              <a:r>
                <a:rPr lang="en-US" sz="2400" baseline="30000" dirty="0">
                  <a:ea typeface="Calibri" panose="020F0502020204030204" pitchFamily="34" charset="0"/>
                  <a:cs typeface="Arial" panose="020B0604020202020204" pitchFamily="34" charset="0"/>
                </a:rPr>
                <a:t>1-3</a:t>
              </a:r>
              <a:endParaRPr lang="en-US" sz="2400" dirty="0"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Incompatible with fixed-dose combinations 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8EEC5EA-54BA-4984-9C82-77D8533E9CED}"/>
              </a:ext>
            </a:extLst>
          </p:cNvPr>
          <p:cNvGrpSpPr/>
          <p:nvPr/>
        </p:nvGrpSpPr>
        <p:grpSpPr>
          <a:xfrm>
            <a:off x="901826" y="12107544"/>
            <a:ext cx="11297256" cy="5525170"/>
            <a:chOff x="-5351300" y="6087939"/>
            <a:chExt cx="15684887" cy="289261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E58879D-8380-45F0-AB1E-7CDE0DE51AC6}"/>
                </a:ext>
              </a:extLst>
            </p:cNvPr>
            <p:cNvSpPr/>
            <p:nvPr/>
          </p:nvSpPr>
          <p:spPr>
            <a:xfrm>
              <a:off x="-5351300" y="6087939"/>
              <a:ext cx="5419986" cy="4278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Methods</a:t>
              </a:r>
              <a:endParaRPr lang="en-US" sz="7200" dirty="0">
                <a:solidFill>
                  <a:srgbClr val="003399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E8E1A82-8A2F-4498-B16D-C6BE41954786}"/>
                </a:ext>
              </a:extLst>
            </p:cNvPr>
            <p:cNvSpPr/>
            <p:nvPr/>
          </p:nvSpPr>
          <p:spPr>
            <a:xfrm>
              <a:off x="-5351297" y="6515779"/>
              <a:ext cx="15684884" cy="2464776"/>
            </a:xfrm>
            <a:prstGeom prst="rect">
              <a:avLst/>
            </a:prstGeom>
          </p:spPr>
          <p:txBody>
            <a:bodyPr wrap="square" numCol="1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28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</a:t>
              </a:r>
              <a:r>
                <a:rPr lang="en-US" sz="2800" b="1" dirty="0">
                  <a:solidFill>
                    <a:srgbClr val="003399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population</a:t>
              </a:r>
              <a:r>
                <a:rPr lang="en-US" sz="2400" b="1" dirty="0">
                  <a:solidFill>
                    <a:srgbClr val="1C6DB5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	</a:t>
              </a:r>
              <a:endParaRPr lang="en-US" sz="2400" dirty="0">
                <a:solidFill>
                  <a:srgbClr val="1C6DB5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OPERA Cohort: Prospectively captured, routine clinical data from electronic health records (EHR) in the US (85 clinics, 19 states, 1 US territory)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Inclusion criteria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PLWH aged 13 years or older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Prescribed 3TC (150 mg or 300 mg daily dose) for the first time between 11/17/1995 and 12/31/2018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eGFR ≥ 30 to ≤ 49 ml/min/1.73m</a:t>
              </a:r>
              <a:r>
                <a:rPr lang="en-US" sz="2400" baseline="30000" dirty="0">
                  <a:ea typeface="Calibri" panose="020F050202020403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 at 3TC initiation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a typeface="Calibri" panose="020F0502020204030204" pitchFamily="34" charset="0"/>
                  <a:cs typeface="Arial" panose="020B0604020202020204" pitchFamily="34" charset="0"/>
                </a:rPr>
                <a:t>Person-time censored at 3TC discontinuation/dose change, loss-to-follow-up, death, 31Mar2019, or first out-of-range eGFR</a:t>
              </a:r>
              <a:endParaRPr lang="en-US" sz="2400" b="1" dirty="0">
                <a:solidFill>
                  <a:srgbClr val="1C6DB5"/>
                </a:solidFill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0E0E62BA-A1FC-4533-BA37-E9569FF4D35D}"/>
              </a:ext>
            </a:extLst>
          </p:cNvPr>
          <p:cNvSpPr/>
          <p:nvPr/>
        </p:nvSpPr>
        <p:spPr>
          <a:xfrm>
            <a:off x="922195" y="9045424"/>
            <a:ext cx="11305488" cy="2652008"/>
          </a:xfrm>
          <a:prstGeom prst="rect">
            <a:avLst/>
          </a:prstGeom>
          <a:solidFill>
            <a:srgbClr val="00B0F0"/>
          </a:solidFill>
          <a:ln w="63500">
            <a:solidFill>
              <a:srgbClr val="00B0F0"/>
            </a:solidFill>
          </a:ln>
        </p:spPr>
        <p:txBody>
          <a:bodyPr wrap="square" lIns="457200" tIns="457200" rIns="457200" bIns="457200" anchor="ctr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Objective</a:t>
            </a:r>
            <a:endParaRPr lang="en-US" sz="4400" b="1" dirty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assess the risks associated with the full (300mg) vs adjusted 3TC dose (150mg) in PLWH with eGFR ≥ 30 to ≤ 49 ml/min/1.73m</a:t>
            </a:r>
            <a:r>
              <a:rPr lang="en-US" sz="28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75BD4E-8FD4-4E8E-A82B-2928608E397C}"/>
              </a:ext>
            </a:extLst>
          </p:cNvPr>
          <p:cNvSpPr/>
          <p:nvPr/>
        </p:nvSpPr>
        <p:spPr>
          <a:xfrm>
            <a:off x="14127327" y="4444240"/>
            <a:ext cx="23873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</a:t>
            </a:r>
            <a:endParaRPr lang="en-US" sz="6600" dirty="0">
              <a:solidFill>
                <a:srgbClr val="003399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4469E90-76DF-443D-BA8D-FEE582E1C966}"/>
              </a:ext>
            </a:extLst>
          </p:cNvPr>
          <p:cNvGrpSpPr/>
          <p:nvPr/>
        </p:nvGrpSpPr>
        <p:grpSpPr>
          <a:xfrm>
            <a:off x="30617537" y="4444240"/>
            <a:ext cx="10903395" cy="10002199"/>
            <a:chOff x="38234647" y="3281672"/>
            <a:chExt cx="17052829" cy="6796834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5E8D482-FB90-479A-944D-599B05175A62}"/>
                </a:ext>
              </a:extLst>
            </p:cNvPr>
            <p:cNvSpPr/>
            <p:nvPr/>
          </p:nvSpPr>
          <p:spPr>
            <a:xfrm>
              <a:off x="38234647" y="3281672"/>
              <a:ext cx="9064516" cy="5228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rgbClr val="00339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Discussion</a:t>
              </a:r>
              <a:endParaRPr lang="en-US" sz="6600" dirty="0">
                <a:solidFill>
                  <a:srgbClr val="003399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55F910-1D6D-4769-BCC4-A0F92BCB5C5E}"/>
                </a:ext>
              </a:extLst>
            </p:cNvPr>
            <p:cNvSpPr/>
            <p:nvPr/>
          </p:nvSpPr>
          <p:spPr>
            <a:xfrm>
              <a:off x="38234649" y="3959849"/>
              <a:ext cx="17052827" cy="6118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Dose adjustment more frequently prescribed to women, African Americans, and sicker PLWH (Table 2)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Suggests that physicians weighed the risks and benefit of prescribing a full dose, including tradeoff between potential unintended events with the full dose vs. potentially lower adherence and effectiveness with the adjusted dose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Unintended events of interest were common at baseline (Figure 1) 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Grade 2 lab abnormalities were most prevalent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No statistically significant difference in select diagnoses/severe lab abnormalities with 300mg 3TC vs 150mg 3TC (Figure 2)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Robust to sensitivity analysis without censoring person-time at first out-of-range eGFR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Statistically significantly higher rate of select diagnoses/moderate lab abnormalities/GI symptoms with 300mg vs 150mg 3TC (Figure 2)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Dose adjustment may be considered for PLWH experiencing moderate lab abnormalities or GI symptoms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Frequency of 3TC discontinuation and dose modification did not differ by dose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OPERA cohort reflects routine clinical care in the U.S., where the 3TC dose-adjustment recommendation is not always followed in PLWH with renal impairment</a:t>
              </a:r>
            </a:p>
            <a:p>
              <a:pPr marL="914400" lvl="1" indent="-457200">
                <a:lnSpc>
                  <a:spcPct val="107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endPara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8E60ADFC-5350-4ECC-A195-417F482DE909}"/>
              </a:ext>
            </a:extLst>
          </p:cNvPr>
          <p:cNvSpPr/>
          <p:nvPr/>
        </p:nvSpPr>
        <p:spPr>
          <a:xfrm>
            <a:off x="30617538" y="14502333"/>
            <a:ext cx="10903394" cy="6186950"/>
          </a:xfrm>
          <a:prstGeom prst="rect">
            <a:avLst/>
          </a:prstGeom>
          <a:solidFill>
            <a:srgbClr val="00B0F0"/>
          </a:solidFill>
          <a:ln w="63500">
            <a:solidFill>
              <a:srgbClr val="00B0F0"/>
            </a:solidFill>
          </a:ln>
        </p:spPr>
        <p:txBody>
          <a:bodyPr wrap="square" lIns="457200" tIns="457200" rIns="457200" bIns="457200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Findings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Among PLWH with eGFR 30-49 ml/min/1.73m</a:t>
            </a:r>
            <a:r>
              <a:rPr lang="en-US" sz="28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statistical difference in risk of select incident diagnoses/severe lab abnormalities by daily 3TC dose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risk of incident GI symptoms/moderate lab abnormalities with full (300 mg) vs. adjusted (150 mg) 3TC dose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Clinical judgement is key in weighing the benefits of a single tablet regimen vs. the risks of mild/moderate unintended 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events without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dose adjustment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0B8C3BE-8AC1-4202-849C-B19C4A99883A}"/>
              </a:ext>
            </a:extLst>
          </p:cNvPr>
          <p:cNvGrpSpPr/>
          <p:nvPr/>
        </p:nvGrpSpPr>
        <p:grpSpPr>
          <a:xfrm>
            <a:off x="30617546" y="24526447"/>
            <a:ext cx="10903386" cy="1979772"/>
            <a:chOff x="39880396" y="3695627"/>
            <a:chExt cx="16106202" cy="140963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C4787FB-5CEE-4EF1-80CA-825AA91DE96E}"/>
                </a:ext>
              </a:extLst>
            </p:cNvPr>
            <p:cNvSpPr/>
            <p:nvPr/>
          </p:nvSpPr>
          <p:spPr>
            <a:xfrm>
              <a:off x="39880397" y="3695627"/>
              <a:ext cx="13271507" cy="460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Acknowledgements</a:t>
              </a:r>
              <a:endParaRPr lang="en-US" sz="8000" dirty="0">
                <a:solidFill>
                  <a:srgbClr val="003399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74A838D-2812-4D99-83AD-FD7E8E663B4B}"/>
                </a:ext>
              </a:extLst>
            </p:cNvPr>
            <p:cNvSpPr/>
            <p:nvPr/>
          </p:nvSpPr>
          <p:spPr>
            <a:xfrm>
              <a:off x="39880396" y="4111996"/>
              <a:ext cx="16106202" cy="993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This research would not be possible without the generosity of people living with HIV and their OPERA caregivers. Additionally, we are grateful for the following individuals: Robin Beckerman (SAS programming), Jeff Briney (QA), Ted </a:t>
              </a:r>
              <a:r>
                <a:rPr lang="en-US" sz="2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Ising</a:t>
              </a: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(Database Arch &amp; </a:t>
              </a:r>
              <a:r>
                <a:rPr lang="en-US" sz="2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Mgmt</a:t>
              </a: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), Bernie </a:t>
              </a:r>
              <a:r>
                <a:rPr lang="en-US" sz="2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Stooks</a:t>
              </a: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(Database </a:t>
              </a:r>
              <a:r>
                <a:rPr lang="en-US" sz="2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Mgmt</a:t>
              </a: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), Judy Johnson (Med Terminology Classification), Rodney Mood (Site Support) 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2438C00-6D37-48FC-8631-91FD2CFFE1DE}"/>
              </a:ext>
            </a:extLst>
          </p:cNvPr>
          <p:cNvGrpSpPr/>
          <p:nvPr/>
        </p:nvGrpSpPr>
        <p:grpSpPr>
          <a:xfrm>
            <a:off x="30764282" y="26722084"/>
            <a:ext cx="4707077" cy="1501436"/>
            <a:chOff x="40488317" y="3631759"/>
            <a:chExt cx="1246533" cy="1501436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7EBC196-4D79-4D08-AAA3-71819DC04C34}"/>
                </a:ext>
              </a:extLst>
            </p:cNvPr>
            <p:cNvSpPr/>
            <p:nvPr/>
          </p:nvSpPr>
          <p:spPr>
            <a:xfrm>
              <a:off x="40488319" y="3631759"/>
              <a:ext cx="62327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Support</a:t>
              </a:r>
              <a:endParaRPr lang="en-US" sz="8000" dirty="0">
                <a:solidFill>
                  <a:srgbClr val="003399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4322412-230D-4C6D-A8F5-CC3427D5FBC9}"/>
                </a:ext>
              </a:extLst>
            </p:cNvPr>
            <p:cNvSpPr/>
            <p:nvPr/>
          </p:nvSpPr>
          <p:spPr>
            <a:xfrm>
              <a:off x="40488317" y="4396840"/>
              <a:ext cx="1246533" cy="7363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This research was sponsored by: </a:t>
              </a:r>
            </a:p>
            <a:p>
              <a:pPr>
                <a:lnSpc>
                  <a:spcPct val="107000"/>
                </a:lnSpc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ViiV Healthcare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1C938A4-7001-45F4-A9A2-0E5D6DD6E192}"/>
              </a:ext>
            </a:extLst>
          </p:cNvPr>
          <p:cNvGrpSpPr/>
          <p:nvPr/>
        </p:nvGrpSpPr>
        <p:grpSpPr>
          <a:xfrm>
            <a:off x="30617546" y="21292991"/>
            <a:ext cx="10903386" cy="2915104"/>
            <a:chOff x="40846415" y="3753052"/>
            <a:chExt cx="13530264" cy="226476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05C8CA-A3EE-4134-9B2B-DA961368394B}"/>
                </a:ext>
              </a:extLst>
            </p:cNvPr>
            <p:cNvSpPr/>
            <p:nvPr/>
          </p:nvSpPr>
          <p:spPr>
            <a:xfrm>
              <a:off x="40846415" y="3753052"/>
              <a:ext cx="3685012" cy="5021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003399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References</a:t>
              </a:r>
              <a:endParaRPr lang="en-US" sz="7200" dirty="0">
                <a:solidFill>
                  <a:srgbClr val="003399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5DF97E7-CFE0-4925-B162-784C2C36F356}"/>
                </a:ext>
              </a:extLst>
            </p:cNvPr>
            <p:cNvSpPr/>
            <p:nvPr/>
          </p:nvSpPr>
          <p:spPr>
            <a:xfrm>
              <a:off x="40846415" y="4262921"/>
              <a:ext cx="13530264" cy="17548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n-US" sz="2000" dirty="0"/>
                <a:t>Petersen N, et al. Prevalence of impaired renal function in virologically suppressed people living with HIV compared with controls: the Copenhagen Comorbidity in HIV Infection (COCOMO) study*. HIV Medicine 2019.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n-US" sz="2000" dirty="0"/>
                <a:t>Mocroft A, et al. Estimated glomerular filtration rate, chronic kidney disease and antiretroviral drug use in HIV-positive patients. AIDS 2010.</a:t>
              </a:r>
            </a:p>
            <a:p>
              <a:pPr marL="457200" indent="-457200">
                <a:lnSpc>
                  <a:spcPct val="107000"/>
                </a:lnSpc>
                <a:spcAft>
                  <a:spcPts val="800"/>
                </a:spcAft>
                <a:buFont typeface="+mj-lt"/>
                <a:buAutoNum type="arabicPeriod"/>
              </a:pPr>
              <a:r>
                <a:rPr lang="en-US" sz="2000" dirty="0"/>
                <a:t>Wyatt CM, et al. Chronic kidney disease in HIV infection: an urban epidemic. AIDS 2007.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CA8F799A-A088-4E80-828A-ECE2B2E50618}"/>
              </a:ext>
            </a:extLst>
          </p:cNvPr>
          <p:cNvSpPr/>
          <p:nvPr/>
        </p:nvSpPr>
        <p:spPr>
          <a:xfrm>
            <a:off x="901826" y="938729"/>
            <a:ext cx="2197228" cy="29385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PEB0217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4BDE8DD-A299-4BC3-BFF3-3355054F88FA}"/>
              </a:ext>
            </a:extLst>
          </p:cNvPr>
          <p:cNvCxnSpPr/>
          <p:nvPr/>
        </p:nvCxnSpPr>
        <p:spPr>
          <a:xfrm flipV="1">
            <a:off x="13250882" y="4438889"/>
            <a:ext cx="0" cy="23939926"/>
          </a:xfrm>
          <a:prstGeom prst="line">
            <a:avLst/>
          </a:prstGeom>
          <a:ln w="1905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75049F1-A267-4519-AC11-8353FA9497D7}"/>
              </a:ext>
            </a:extLst>
          </p:cNvPr>
          <p:cNvCxnSpPr/>
          <p:nvPr/>
        </p:nvCxnSpPr>
        <p:spPr>
          <a:xfrm flipV="1">
            <a:off x="29741082" y="4562368"/>
            <a:ext cx="0" cy="23939926"/>
          </a:xfrm>
          <a:prstGeom prst="line">
            <a:avLst/>
          </a:prstGeom>
          <a:ln w="1905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4777756B-D1CF-4226-A69C-3C492FFE4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694621"/>
              </p:ext>
            </p:extLst>
          </p:nvPr>
        </p:nvGraphicFramePr>
        <p:xfrm>
          <a:off x="37656185" y="27033193"/>
          <a:ext cx="468630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Acrobat Document" r:id="rId6" imgW="4686071" imgH="1800225" progId="AcroExch.Document.DC">
                  <p:embed/>
                </p:oleObj>
              </mc:Choice>
              <mc:Fallback>
                <p:oleObj name="Acrobat Document" r:id="rId6" imgW="4686071" imgH="1800225" progId="AcroExch.Document.DC">
                  <p:embed/>
                  <p:pic>
                    <p:nvPicPr>
                      <p:cNvPr id="44" name="Object 43">
                        <a:extLst>
                          <a:ext uri="{FF2B5EF4-FFF2-40B4-BE49-F238E27FC236}">
                            <a16:creationId xmlns:a16="http://schemas.microsoft.com/office/drawing/2014/main" id="{4777756B-D1CF-4226-A69C-3C492FFE44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656185" y="27033193"/>
                        <a:ext cx="4686300" cy="180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>
            <a:extLst>
              <a:ext uri="{FF2B5EF4-FFF2-40B4-BE49-F238E27FC236}">
                <a16:creationId xmlns:a16="http://schemas.microsoft.com/office/drawing/2014/main" id="{E2C202DD-33EB-477A-A064-9D4A3F61CFDB}"/>
              </a:ext>
            </a:extLst>
          </p:cNvPr>
          <p:cNvSpPr/>
          <p:nvPr/>
        </p:nvSpPr>
        <p:spPr>
          <a:xfrm>
            <a:off x="36062656" y="2618303"/>
            <a:ext cx="5458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</a:rPr>
              <a:t>Contact Information: </a:t>
            </a:r>
            <a:endParaRPr lang="en-US" sz="2400" dirty="0">
              <a:solidFill>
                <a:srgbClr val="003399"/>
              </a:solidFill>
            </a:endParaRPr>
          </a:p>
          <a:p>
            <a:r>
              <a:rPr lang="en-US" sz="2400" dirty="0">
                <a:solidFill>
                  <a:srgbClr val="003399"/>
                </a:solidFill>
              </a:rPr>
              <a:t>Laurence Brunet</a:t>
            </a:r>
          </a:p>
          <a:p>
            <a:r>
              <a:rPr lang="en-US" sz="2400" dirty="0">
                <a:solidFill>
                  <a:srgbClr val="003399"/>
                </a:solidFill>
              </a:rPr>
              <a:t>@: laurence.brunet@epividian.com</a:t>
            </a:r>
          </a:p>
        </p:txBody>
      </p:sp>
      <p:graphicFrame>
        <p:nvGraphicFramePr>
          <p:cNvPr id="46" name="Table 47">
            <a:extLst>
              <a:ext uri="{FF2B5EF4-FFF2-40B4-BE49-F238E27FC236}">
                <a16:creationId xmlns:a16="http://schemas.microsoft.com/office/drawing/2014/main" id="{E0C1979D-273E-408A-B304-ED5B0F87B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14009"/>
              </p:ext>
            </p:extLst>
          </p:nvPr>
        </p:nvGraphicFramePr>
        <p:xfrm>
          <a:off x="901821" y="18753871"/>
          <a:ext cx="11325862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3556">
                  <a:extLst>
                    <a:ext uri="{9D8B030D-6E8A-4147-A177-3AD203B41FA5}">
                      <a16:colId xmlns:a16="http://schemas.microsoft.com/office/drawing/2014/main" val="2195667605"/>
                    </a:ext>
                  </a:extLst>
                </a:gridCol>
                <a:gridCol w="1927619">
                  <a:extLst>
                    <a:ext uri="{9D8B030D-6E8A-4147-A177-3AD203B41FA5}">
                      <a16:colId xmlns:a16="http://schemas.microsoft.com/office/drawing/2014/main" val="581245209"/>
                    </a:ext>
                  </a:extLst>
                </a:gridCol>
                <a:gridCol w="1914687">
                  <a:extLst>
                    <a:ext uri="{9D8B030D-6E8A-4147-A177-3AD203B41FA5}">
                      <a16:colId xmlns:a16="http://schemas.microsoft.com/office/drawing/2014/main" val="379865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Composite </a:t>
                      </a:r>
                    </a:p>
                    <a:p>
                      <a:pPr algn="ctr"/>
                      <a:r>
                        <a:rPr lang="en-US" sz="2400" dirty="0"/>
                        <a:t>Unintended </a:t>
                      </a:r>
                    </a:p>
                    <a:p>
                      <a:pPr algn="ctr"/>
                      <a:r>
                        <a:rPr lang="en-US" sz="2400" dirty="0"/>
                        <a:t>Events 1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Composite </a:t>
                      </a:r>
                    </a:p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Unintended </a:t>
                      </a:r>
                    </a:p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Events 2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174781"/>
                  </a:ext>
                </a:extLst>
              </a:tr>
              <a:tr h="588592"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Specific diagnoses of interest†</a:t>
                      </a:r>
                    </a:p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Lactic Acidosis; Paresthesia; Peripheral Neuropathy; Pancreatitis; Rhabdomyolysis; Anemia; Neutropenia; Thrombocytopenia; Nausea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1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Laboratory abnormalities</a:t>
                      </a:r>
                    </a:p>
                    <a:p>
                      <a:pPr algn="ctr"/>
                      <a:r>
                        <a:rPr lang="en-US" sz="2000" dirty="0"/>
                        <a:t>Neutrophils; Hemoglobin; Platelets; ALT; AST; Total bilirubin; Lactate + pH; Creatinine kinase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  <a:p>
                      <a:pPr algn="ctr"/>
                      <a:r>
                        <a:rPr lang="en-US" sz="2000" dirty="0"/>
                        <a:t>DAIDS </a:t>
                      </a:r>
                    </a:p>
                    <a:p>
                      <a:pPr algn="ctr"/>
                      <a:r>
                        <a:rPr lang="en-US" sz="2000" dirty="0"/>
                        <a:t>grade 3-4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  <a:p>
                      <a:pPr algn="ctr"/>
                      <a:r>
                        <a:rPr lang="en-US" sz="2000" dirty="0"/>
                        <a:t>DAIDS </a:t>
                      </a:r>
                    </a:p>
                    <a:p>
                      <a:pPr algn="ctr"/>
                      <a:r>
                        <a:rPr lang="en-US" sz="2000" dirty="0"/>
                        <a:t>grade 2-4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4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Laboratory abnormalities</a:t>
                      </a:r>
                    </a:p>
                    <a:p>
                      <a:pPr algn="ctr"/>
                      <a:r>
                        <a:rPr lang="en-US" sz="2000" dirty="0"/>
                        <a:t>Red blood count (</a:t>
                      </a:r>
                      <a:r>
                        <a:rPr lang="en-US" sz="20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♂:</a:t>
                      </a:r>
                      <a:r>
                        <a:rPr lang="en-US" sz="2000" dirty="0"/>
                        <a:t> &lt;4.52 x10</a:t>
                      </a:r>
                      <a:r>
                        <a:rPr lang="en-US" sz="2000" baseline="30000" dirty="0"/>
                        <a:t>12</a:t>
                      </a:r>
                      <a:r>
                        <a:rPr lang="en-US" sz="2000" dirty="0"/>
                        <a:t>/L, </a:t>
                      </a:r>
                      <a:r>
                        <a:rPr lang="en-US" sz="20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♀</a:t>
                      </a:r>
                      <a:r>
                        <a:rPr lang="en-US" sz="2000" dirty="0"/>
                        <a:t>: &lt;4.10 x10</a:t>
                      </a:r>
                      <a:r>
                        <a:rPr lang="en-US" sz="2000" baseline="30000" dirty="0"/>
                        <a:t>12</a:t>
                      </a:r>
                      <a:r>
                        <a:rPr lang="en-US" sz="2000" dirty="0"/>
                        <a:t>/L); </a:t>
                      </a:r>
                    </a:p>
                    <a:p>
                      <a:pPr algn="ctr"/>
                      <a:r>
                        <a:rPr lang="en-US" sz="2000" dirty="0"/>
                        <a:t>Mean corpuscular volume &gt; 96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✘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1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Diagnoses of gastrointestinal (GI) symptoms†</a:t>
                      </a:r>
                    </a:p>
                    <a:p>
                      <a:pPr algn="ctr"/>
                      <a:r>
                        <a:rPr lang="en-US" sz="2000" dirty="0"/>
                        <a:t>Hyperlactatemia; Nausea; Vomiting; </a:t>
                      </a:r>
                    </a:p>
                    <a:p>
                      <a:pPr algn="ctr"/>
                      <a:r>
                        <a:rPr lang="en-US" sz="2000" dirty="0"/>
                        <a:t>Abdominal Pain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✘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Symbola" panose="02020503060805020204" pitchFamily="18" charset="0"/>
                          <a:ea typeface="Symbola" panose="02020503060805020204" pitchFamily="18" charset="0"/>
                          <a:cs typeface="Symbola" panose="02020503060805020204" pitchFamily="18" charset="0"/>
                          <a:sym typeface="Wingdings" panose="05000000000000000000" pitchFamily="2" charset="2"/>
                        </a:rPr>
                        <a:t>✔</a:t>
                      </a:r>
                      <a:endParaRPr lang="en-US" sz="2800" dirty="0"/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0619"/>
                  </a:ext>
                </a:extLst>
              </a:tr>
            </a:tbl>
          </a:graphicData>
        </a:graphic>
      </p:graphicFrame>
      <p:graphicFrame>
        <p:nvGraphicFramePr>
          <p:cNvPr id="50" name="Table 47">
            <a:extLst>
              <a:ext uri="{FF2B5EF4-FFF2-40B4-BE49-F238E27FC236}">
                <a16:creationId xmlns:a16="http://schemas.microsoft.com/office/drawing/2014/main" id="{5C709B54-2E31-4E28-B92A-38480E582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94500"/>
              </p:ext>
            </p:extLst>
          </p:nvPr>
        </p:nvGraphicFramePr>
        <p:xfrm>
          <a:off x="14127327" y="5891316"/>
          <a:ext cx="14561966" cy="566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172">
                  <a:extLst>
                    <a:ext uri="{9D8B030D-6E8A-4147-A177-3AD203B41FA5}">
                      <a16:colId xmlns:a16="http://schemas.microsoft.com/office/drawing/2014/main" val="2195667605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581245209"/>
                    </a:ext>
                  </a:extLst>
                </a:gridCol>
                <a:gridCol w="3124194">
                  <a:extLst>
                    <a:ext uri="{9D8B030D-6E8A-4147-A177-3AD203B41FA5}">
                      <a16:colId xmlns:a16="http://schemas.microsoft.com/office/drawing/2014/main" val="379865866"/>
                    </a:ext>
                  </a:extLst>
                </a:gridCol>
              </a:tblGrid>
              <a:tr h="127070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n-lt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3TC Daily Dose: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 mg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n=103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3TC Daily Dose: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 mg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n=436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174781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Age, median (IQR)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(48, 61)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(47, 60)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14505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Female, n (%)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(39)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 (27)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049816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Black, n (%)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(65)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 (46)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21987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Hispanic, n (%)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(11)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(13)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0619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ART-naïve, n (%)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(12)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 (11)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710740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</a:t>
                      </a:r>
                      <a:r>
                        <a:rPr lang="en-US" sz="2400" baseline="-25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Viral load, median (IQR)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 (1.3, 4.5)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 (1.3, 2.9)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076367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eGFR, median (IQR)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 (36.4, 45.5)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43.3 (38.4, 46.5)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76362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Drug/alcohol abuse, n (%)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(27)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 (18)</a:t>
                      </a:r>
                    </a:p>
                  </a:txBody>
                  <a:tcPr anchor="ctr"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01609"/>
                  </a:ext>
                </a:extLst>
              </a:tr>
              <a:tr h="488731">
                <a:tc>
                  <a:txBody>
                    <a:bodyPr/>
                    <a:lstStyle/>
                    <a:p>
                      <a:pPr marL="0" marR="0" lvl="0" indent="0" algn="l" defTabSz="40367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 hemoglobin (female: &lt;8.5g/dL; male: &lt;9g/dL),  n (%)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(17)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(6)</a:t>
                      </a:r>
                    </a:p>
                  </a:txBody>
                  <a:tcPr anchor="ctr">
                    <a:solidFill>
                      <a:srgbClr val="00B0F0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91530"/>
                  </a:ext>
                </a:extLst>
              </a:tr>
            </a:tbl>
          </a:graphicData>
        </a:graphic>
      </p:graphicFrame>
      <p:sp>
        <p:nvSpPr>
          <p:cNvPr id="53" name="Rectangle 52">
            <a:extLst>
              <a:ext uri="{FF2B5EF4-FFF2-40B4-BE49-F238E27FC236}">
                <a16:creationId xmlns:a16="http://schemas.microsoft.com/office/drawing/2014/main" id="{12FD1C1D-650E-47B5-898F-A5C478A5D6A7}"/>
              </a:ext>
            </a:extLst>
          </p:cNvPr>
          <p:cNvSpPr/>
          <p:nvPr/>
        </p:nvSpPr>
        <p:spPr>
          <a:xfrm>
            <a:off x="14120897" y="5358899"/>
            <a:ext cx="8261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Table 2</a:t>
            </a:r>
            <a:r>
              <a:rPr lang="en-US" sz="2400">
                <a:solidFill>
                  <a:srgbClr val="003399"/>
                </a:solidFill>
              </a:rPr>
              <a:t>. Demographic and clinical characteristics at </a:t>
            </a:r>
            <a:r>
              <a:rPr lang="en-US" sz="2400" dirty="0">
                <a:solidFill>
                  <a:srgbClr val="003399"/>
                </a:solidFill>
              </a:rPr>
              <a:t>ART initiation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255C68-4EDD-4206-A2EF-BDE22CF29A18}"/>
              </a:ext>
            </a:extLst>
          </p:cNvPr>
          <p:cNvSpPr/>
          <p:nvPr/>
        </p:nvSpPr>
        <p:spPr>
          <a:xfrm>
            <a:off x="14127328" y="12213431"/>
            <a:ext cx="145619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1. Prevalence of unintended events within 12 months before or at 3TC initiation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4BB866-1AF0-430C-BE2A-80D02F054829}"/>
              </a:ext>
            </a:extLst>
          </p:cNvPr>
          <p:cNvSpPr/>
          <p:nvPr/>
        </p:nvSpPr>
        <p:spPr>
          <a:xfrm>
            <a:off x="14127328" y="19394382"/>
            <a:ext cx="14555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Figure 2. Incidence rates and rate ratios for unintended events by 3TC dose, excluding PLWH with prevalent events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87B8986-2CC5-437C-9AEC-5333A07947E1}"/>
              </a:ext>
            </a:extLst>
          </p:cNvPr>
          <p:cNvSpPr/>
          <p:nvPr/>
        </p:nvSpPr>
        <p:spPr>
          <a:xfrm>
            <a:off x="901821" y="25162856"/>
            <a:ext cx="11325862" cy="34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99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Statistical analyses</a:t>
            </a:r>
            <a:endParaRPr lang="en-US" sz="2800" dirty="0">
              <a:solidFill>
                <a:srgbClr val="003399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Prevalence of Unintended Events at baseline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Among PLWH without prevalent Unintended Events at baseline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Incidence rates of composite Unintended Events: Univariate Poisson regression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Association between 3TC dose and incident Unintended Events: Poisson regression adjusted for drug/alcohol abuse and hemoglobin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Sensitivity analysis: person-time not censored at first out-of-range eGFR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2A69591-7279-4812-97DD-713B5627D20E}"/>
              </a:ext>
            </a:extLst>
          </p:cNvPr>
          <p:cNvSpPr/>
          <p:nvPr/>
        </p:nvSpPr>
        <p:spPr>
          <a:xfrm>
            <a:off x="901821" y="18231174"/>
            <a:ext cx="6512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Table 1. Composite unintended events definitions*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99E2934-8827-46A2-8FCF-5740DD48C132}"/>
              </a:ext>
            </a:extLst>
          </p:cNvPr>
          <p:cNvSpPr/>
          <p:nvPr/>
        </p:nvSpPr>
        <p:spPr>
          <a:xfrm>
            <a:off x="14120897" y="28046396"/>
            <a:ext cx="14561949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* Adjusted for drug/alcohol abuse and hemoglobin level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93EC014-63B4-4C9D-8650-986925F885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4710" y="27025026"/>
            <a:ext cx="1463238" cy="126394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651059F-414E-4793-932A-0C195EF94622}"/>
              </a:ext>
            </a:extLst>
          </p:cNvPr>
          <p:cNvGrpSpPr/>
          <p:nvPr/>
        </p:nvGrpSpPr>
        <p:grpSpPr>
          <a:xfrm>
            <a:off x="14127327" y="12734433"/>
            <a:ext cx="14566392" cy="5829763"/>
            <a:chOff x="14127327" y="12734433"/>
            <a:chExt cx="14566392" cy="5829763"/>
          </a:xfrm>
        </p:grpSpPr>
        <p:graphicFrame>
          <p:nvGraphicFramePr>
            <p:cNvPr id="61" name="Chart 60">
              <a:extLst>
                <a:ext uri="{FF2B5EF4-FFF2-40B4-BE49-F238E27FC236}">
                  <a16:creationId xmlns:a16="http://schemas.microsoft.com/office/drawing/2014/main" id="{7F131863-0386-4FD9-9DD8-88B395E6DB0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3851032"/>
                </p:ext>
              </p:extLst>
            </p:nvPr>
          </p:nvGraphicFramePr>
          <p:xfrm>
            <a:off x="14127327" y="12734433"/>
            <a:ext cx="14566392" cy="58297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C84B438-1933-4D09-9C62-5A8AD9E4165C}"/>
                </a:ext>
              </a:extLst>
            </p:cNvPr>
            <p:cNvGrpSpPr/>
            <p:nvPr/>
          </p:nvGrpSpPr>
          <p:grpSpPr>
            <a:xfrm>
              <a:off x="18765478" y="12842460"/>
              <a:ext cx="3414254" cy="288851"/>
              <a:chOff x="18749980" y="13353980"/>
              <a:chExt cx="3414254" cy="246013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6779F663-273B-4797-8B85-B57E7D36FF0A}"/>
                  </a:ext>
                </a:extLst>
              </p:cNvPr>
              <p:cNvGrpSpPr/>
              <p:nvPr/>
            </p:nvGrpSpPr>
            <p:grpSpPr>
              <a:xfrm>
                <a:off x="18749980" y="13353980"/>
                <a:ext cx="548640" cy="233637"/>
                <a:chOff x="18749980" y="13353980"/>
                <a:chExt cx="548640" cy="233637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EC7A51A8-EC04-4084-9EC2-B4A14D261824}"/>
                    </a:ext>
                  </a:extLst>
                </p:cNvPr>
                <p:cNvSpPr/>
                <p:nvPr/>
              </p:nvSpPr>
              <p:spPr>
                <a:xfrm>
                  <a:off x="18749980" y="13353980"/>
                  <a:ext cx="274320" cy="233637"/>
                </a:xfrm>
                <a:prstGeom prst="rect">
                  <a:avLst/>
                </a:prstGeom>
                <a:solidFill>
                  <a:srgbClr val="003399"/>
                </a:solidFill>
                <a:ln>
                  <a:solidFill>
                    <a:srgbClr val="0033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6997ED3-1F28-48BA-9552-779EBE327519}"/>
                    </a:ext>
                  </a:extLst>
                </p:cNvPr>
                <p:cNvSpPr/>
                <p:nvPr/>
              </p:nvSpPr>
              <p:spPr>
                <a:xfrm>
                  <a:off x="19024300" y="13353980"/>
                  <a:ext cx="274320" cy="233637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3DB0545-9A6D-4D68-9C29-9E219EA8D7BE}"/>
                  </a:ext>
                </a:extLst>
              </p:cNvPr>
              <p:cNvGrpSpPr/>
              <p:nvPr/>
            </p:nvGrpSpPr>
            <p:grpSpPr>
              <a:xfrm>
                <a:off x="21615594" y="13366356"/>
                <a:ext cx="548640" cy="233637"/>
                <a:chOff x="19520859" y="13366356"/>
                <a:chExt cx="548640" cy="233637"/>
              </a:xfrm>
            </p:grpSpPr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1F796726-01EB-4ECB-BAB5-81DC2679E830}"/>
                    </a:ext>
                  </a:extLst>
                </p:cNvPr>
                <p:cNvSpPr/>
                <p:nvPr/>
              </p:nvSpPr>
              <p:spPr>
                <a:xfrm>
                  <a:off x="19520859" y="13366356"/>
                  <a:ext cx="274320" cy="233637"/>
                </a:xfrm>
                <a:prstGeom prst="rect">
                  <a:avLst/>
                </a:prstGeom>
                <a:solidFill>
                  <a:srgbClr val="FF6600"/>
                </a:solidFill>
                <a:ln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BCB152AF-6173-4CDF-A679-2A67DF64B851}"/>
                    </a:ext>
                  </a:extLst>
                </p:cNvPr>
                <p:cNvSpPr/>
                <p:nvPr/>
              </p:nvSpPr>
              <p:spPr>
                <a:xfrm>
                  <a:off x="19795179" y="13366356"/>
                  <a:ext cx="274320" cy="233637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D8E7572C-29E3-4680-AA62-3CC046A890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222593"/>
              </p:ext>
            </p:extLst>
          </p:nvPr>
        </p:nvGraphicFramePr>
        <p:xfrm>
          <a:off x="14120897" y="20088748"/>
          <a:ext cx="14740128" cy="809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A02A03E0-7E5F-46D7-A27E-68ADF2564799}"/>
              </a:ext>
            </a:extLst>
          </p:cNvPr>
          <p:cNvSpPr/>
          <p:nvPr/>
        </p:nvSpPr>
        <p:spPr>
          <a:xfrm>
            <a:off x="922196" y="24360741"/>
            <a:ext cx="11276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* Event present at first incident event listed during follow-up</a:t>
            </a:r>
          </a:p>
          <a:p>
            <a:pPr algn="r"/>
            <a:r>
              <a:rPr lang="en-US" dirty="0"/>
              <a:t>†</a:t>
            </a: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 Diagnosis codes used in conjunction with text searches of the diagnosis field of the electronic health records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CD9278F-EECA-49C4-9801-C67D6E5BE3F7}"/>
              </a:ext>
            </a:extLst>
          </p:cNvPr>
          <p:cNvSpPr/>
          <p:nvPr/>
        </p:nvSpPr>
        <p:spPr>
          <a:xfrm>
            <a:off x="901821" y="17744465"/>
            <a:ext cx="11297254" cy="53290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Outcomes</a:t>
            </a:r>
            <a:endParaRPr lang="en-US" sz="2400" b="1" dirty="0">
              <a:solidFill>
                <a:srgbClr val="1C6DB5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11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371FEFB705C043A191AF1D245A7EFC" ma:contentTypeVersion="9" ma:contentTypeDescription="Create a new document." ma:contentTypeScope="" ma:versionID="ca9c01499ebbae1e023a2f05fd13fe70">
  <xsd:schema xmlns:xsd="http://www.w3.org/2001/XMLSchema" xmlns:xs="http://www.w3.org/2001/XMLSchema" xmlns:p="http://schemas.microsoft.com/office/2006/metadata/properties" xmlns:ns3="f88c3a1f-d9bc-4b87-8e25-1c72da9e6b79" targetNamespace="http://schemas.microsoft.com/office/2006/metadata/properties" ma:root="true" ma:fieldsID="b19a24842f738336cda466b427ee6d3c" ns3:_="">
    <xsd:import namespace="f88c3a1f-d9bc-4b87-8e25-1c72da9e6b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c3a1f-d9bc-4b87-8e25-1c72da9e6b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998B1C-DE4D-4C26-9000-FE7FF33EC069}">
  <ds:schemaRefs>
    <ds:schemaRef ds:uri="http://schemas.openxmlformats.org/package/2006/metadata/core-properties"/>
    <ds:schemaRef ds:uri="f88c3a1f-d9bc-4b87-8e25-1c72da9e6b7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EE0BC3-46B9-4882-A3B8-BFF04C99E3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8c3a1f-d9bc-4b87-8e25-1c72da9e6b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6C636A-9B92-4873-94B2-FB3C79643B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854</TotalTime>
  <Words>1208</Words>
  <Application>Microsoft Office PowerPoint</Application>
  <PresentationFormat>Custom</PresentationFormat>
  <Paragraphs>130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Symbola</vt:lpstr>
      <vt:lpstr>Office Theme</vt:lpstr>
      <vt:lpstr>Acrobat 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Dolan</dc:creator>
  <cp:lastModifiedBy>MedThink SciCom</cp:lastModifiedBy>
  <cp:revision>90</cp:revision>
  <dcterms:created xsi:type="dcterms:W3CDTF">2016-06-23T11:49:10Z</dcterms:created>
  <dcterms:modified xsi:type="dcterms:W3CDTF">2020-07-02T17:15:47Z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0x0101008D371FEFB705C043A191AF1D245A7EFC</vt:lpwstr>
  </property>
</Properties>
</file>