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9260800" cy="21945600"/>
  <p:notesSz cx="9124950" cy="14782800"/>
  <p:defaultTextStyle>
    <a:defPPr>
      <a:defRPr lang="en-US"/>
    </a:defPPr>
    <a:lvl1pPr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1109266" indent="-537766"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2220516" indent="-1077516"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3329782" indent="-1615282"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4441032" indent="-2155032"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857500" algn="l" defTabSz="1143000" rtl="0" eaLnBrk="1" latinLnBrk="0" hangingPunct="1"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3429000" algn="l" defTabSz="1143000" rtl="0" eaLnBrk="1" latinLnBrk="0" hangingPunct="1"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4000500" algn="l" defTabSz="1143000" rtl="0" eaLnBrk="1" latinLnBrk="0" hangingPunct="1"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4572000" algn="l" defTabSz="1143000" rtl="0" eaLnBrk="1" latinLnBrk="0" hangingPunct="1"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973" userDrawn="1">
          <p15:clr>
            <a:srgbClr val="A4A3A4"/>
          </p15:clr>
        </p15:guide>
        <p15:guide id="2" orient="horz" pos="1040" userDrawn="1">
          <p15:clr>
            <a:srgbClr val="A4A3A4"/>
          </p15:clr>
        </p15:guide>
        <p15:guide id="3" orient="horz" pos="12357" userDrawn="1">
          <p15:clr>
            <a:srgbClr val="A4A3A4"/>
          </p15:clr>
        </p15:guide>
        <p15:guide id="4" orient="horz" pos="3960" userDrawn="1">
          <p15:clr>
            <a:srgbClr val="A4A3A4"/>
          </p15:clr>
        </p15:guide>
        <p15:guide id="6" orient="horz" pos="2424" userDrawn="1">
          <p15:clr>
            <a:srgbClr val="A4A3A4"/>
          </p15:clr>
        </p15:guide>
        <p15:guide id="7" pos="9840" userDrawn="1">
          <p15:clr>
            <a:srgbClr val="A4A3A4"/>
          </p15:clr>
        </p15:guide>
        <p15:guide id="8" pos="14664" userDrawn="1">
          <p15:clr>
            <a:srgbClr val="A4A3A4"/>
          </p15:clr>
        </p15:guide>
        <p15:guide id="9" pos="5498" userDrawn="1">
          <p15:clr>
            <a:srgbClr val="A4A3A4"/>
          </p15:clr>
        </p15:guide>
        <p15:guide id="10" pos="14232" userDrawn="1">
          <p15:clr>
            <a:srgbClr val="A4A3A4"/>
          </p15:clr>
        </p15:guide>
        <p15:guide id="11" pos="10320" userDrawn="1">
          <p15:clr>
            <a:srgbClr val="A4A3A4"/>
          </p15:clr>
        </p15:guide>
        <p15:guide id="12" pos="148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redith MacPherson" initials="MM" lastIdx="2" clrIdx="0"/>
  <p:cmAuthor id="1" name="Sherri Damlo" initials="SD" lastIdx="1" clrIdx="1">
    <p:extLst>
      <p:ext uri="{19B8F6BF-5375-455C-9EA6-DF929625EA0E}">
        <p15:presenceInfo xmlns:p15="http://schemas.microsoft.com/office/powerpoint/2012/main" userId="Sherri Dam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042"/>
    <a:srgbClr val="071D49"/>
    <a:srgbClr val="E31836"/>
    <a:srgbClr val="EAEAEA"/>
    <a:srgbClr val="071D17"/>
    <a:srgbClr val="008790"/>
    <a:srgbClr val="919194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269" autoAdjust="0"/>
    <p:restoredTop sz="95636" autoAdjust="0"/>
  </p:normalViewPr>
  <p:slideViewPr>
    <p:cSldViewPr snapToGrid="0" showGuides="1">
      <p:cViewPr varScale="1">
        <p:scale>
          <a:sx n="25" d="100"/>
          <a:sy n="25" d="100"/>
        </p:scale>
        <p:origin x="2054" y="14"/>
      </p:cViewPr>
      <p:guideLst>
        <p:guide orient="horz" pos="6973"/>
        <p:guide orient="horz" pos="1040"/>
        <p:guide orient="horz" pos="12357"/>
        <p:guide orient="horz" pos="3960"/>
        <p:guide orient="horz" pos="2424"/>
        <p:guide pos="9840"/>
        <p:guide pos="14664"/>
        <p:guide pos="5498"/>
        <p:guide pos="14232"/>
        <p:guide pos="10320"/>
        <p:guide pos="14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howGuides="1">
      <p:cViewPr varScale="1">
        <p:scale>
          <a:sx n="65" d="100"/>
          <a:sy n="65" d="100"/>
        </p:scale>
        <p:origin x="385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aku\OneDrive\Desktop\TRACKING\PP2%20Manuscripts%20underway\Aim%205\U=U\Figures%20for%20respons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aku\OneDrive\Desktop\TRACKING\PP2%20Manuscripts%20underway\Aim%205\U=U\Figures%20for%20respons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82813978255897"/>
          <c:y val="1.8238193152518033E-2"/>
          <c:w val="0.72997322303218637"/>
          <c:h val="0.8707049185678383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5969"/>
            </a:solidFill>
            <a:ln>
              <a:noFill/>
            </a:ln>
            <a:effectLst/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Sheet1!$A$1:$A$25</c:f>
              <c:strCache>
                <c:ptCount val="25"/>
                <c:pt idx="0">
                  <c:v>South Korea</c:v>
                </c:pt>
                <c:pt idx="1">
                  <c:v>China</c:v>
                </c:pt>
                <c:pt idx="2">
                  <c:v>Russia</c:v>
                </c:pt>
                <c:pt idx="3">
                  <c:v>Brazil</c:v>
                </c:pt>
                <c:pt idx="4">
                  <c:v>Canada</c:v>
                </c:pt>
                <c:pt idx="5">
                  <c:v>Poland</c:v>
                </c:pt>
                <c:pt idx="6">
                  <c:v>Japan</c:v>
                </c:pt>
                <c:pt idx="7">
                  <c:v>Mexico</c:v>
                </c:pt>
                <c:pt idx="8">
                  <c:v>Taiwan</c:v>
                </c:pt>
                <c:pt idx="9">
                  <c:v>Argentina</c:v>
                </c:pt>
                <c:pt idx="10">
                  <c:v>Spain</c:v>
                </c:pt>
                <c:pt idx="11">
                  <c:v>Italy</c:v>
                </c:pt>
                <c:pt idx="12">
                  <c:v>UK</c:v>
                </c:pt>
                <c:pt idx="13">
                  <c:v>South Africa</c:v>
                </c:pt>
                <c:pt idx="14">
                  <c:v>Chile</c:v>
                </c:pt>
                <c:pt idx="15">
                  <c:v>USA</c:v>
                </c:pt>
                <c:pt idx="16">
                  <c:v>France</c:v>
                </c:pt>
                <c:pt idx="17">
                  <c:v>Germany</c:v>
                </c:pt>
                <c:pt idx="18">
                  <c:v>Netherlands</c:v>
                </c:pt>
                <c:pt idx="19">
                  <c:v>Belgium</c:v>
                </c:pt>
                <c:pt idx="20">
                  <c:v>Ireland</c:v>
                </c:pt>
                <c:pt idx="21">
                  <c:v>Portugal</c:v>
                </c:pt>
                <c:pt idx="22">
                  <c:v>Australia</c:v>
                </c:pt>
                <c:pt idx="23">
                  <c:v>Austria</c:v>
                </c:pt>
                <c:pt idx="24">
                  <c:v>Switzerland</c:v>
                </c:pt>
              </c:strCache>
            </c:str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38</c:v>
                </c:pt>
                <c:pt idx="1">
                  <c:v>40</c:v>
                </c:pt>
                <c:pt idx="2">
                  <c:v>46</c:v>
                </c:pt>
                <c:pt idx="3">
                  <c:v>48.275860000000002</c:v>
                </c:pt>
                <c:pt idx="4">
                  <c:v>55.833329999999997</c:v>
                </c:pt>
                <c:pt idx="5">
                  <c:v>56</c:v>
                </c:pt>
                <c:pt idx="6">
                  <c:v>58.666670000000003</c:v>
                </c:pt>
                <c:pt idx="7">
                  <c:v>60.317459999999997</c:v>
                </c:pt>
                <c:pt idx="8">
                  <c:v>63.636360000000003</c:v>
                </c:pt>
                <c:pt idx="9">
                  <c:v>66</c:v>
                </c:pt>
                <c:pt idx="10">
                  <c:v>66.666669999999996</c:v>
                </c:pt>
                <c:pt idx="11">
                  <c:v>67.5</c:v>
                </c:pt>
                <c:pt idx="12">
                  <c:v>69.105689999999996</c:v>
                </c:pt>
                <c:pt idx="13">
                  <c:v>69.832400000000007</c:v>
                </c:pt>
                <c:pt idx="14">
                  <c:v>70</c:v>
                </c:pt>
                <c:pt idx="15">
                  <c:v>70.75</c:v>
                </c:pt>
                <c:pt idx="16">
                  <c:v>70.833330000000004</c:v>
                </c:pt>
                <c:pt idx="17">
                  <c:v>70.833330000000004</c:v>
                </c:pt>
                <c:pt idx="18">
                  <c:v>74.509799999999998</c:v>
                </c:pt>
                <c:pt idx="19">
                  <c:v>76</c:v>
                </c:pt>
                <c:pt idx="20">
                  <c:v>78</c:v>
                </c:pt>
                <c:pt idx="21">
                  <c:v>78.333330000000004</c:v>
                </c:pt>
                <c:pt idx="22">
                  <c:v>80</c:v>
                </c:pt>
                <c:pt idx="23">
                  <c:v>84</c:v>
                </c:pt>
                <c:pt idx="24">
                  <c:v>87.272729999999996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D9-4E1C-94FA-2B12B18E2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819394736"/>
        <c:axId val="1934562944"/>
      </c:barChart>
      <c:catAx>
        <c:axId val="1819394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562944"/>
        <c:crosses val="autoZero"/>
        <c:auto val="1"/>
        <c:lblAlgn val="ctr"/>
        <c:lblOffset val="100"/>
        <c:noMultiLvlLbl val="0"/>
      </c:catAx>
      <c:valAx>
        <c:axId val="1934562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PLHIV, %</a:t>
                </a:r>
              </a:p>
            </c:rich>
          </c:tx>
          <c:layout>
            <c:manualLayout>
              <c:xMode val="edge"/>
              <c:yMode val="edge"/>
              <c:x val="0.47510284611499842"/>
              <c:y val="0.931742015311553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9394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157697888081255"/>
          <c:y val="8.9982056139055466E-3"/>
          <c:w val="0.45381742713923096"/>
          <c:h val="0.942932298594212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'Figures for responses'!$C$1</c:f>
              <c:strCache>
                <c:ptCount val="1"/>
                <c:pt idx="0">
                  <c:v>prov_uu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EDB-4B85-97B8-672FA3CDEDCA}"/>
                </c:ext>
              </c:extLst>
            </c:dLbl>
            <c:numFmt formatCode="#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'Figures for responses'!$B$2:$B$52</c:f>
              <c:strCache>
                <c:ptCount val="51"/>
                <c:pt idx="0">
                  <c:v>OVERALL (2389)</c:v>
                </c:pt>
                <c:pt idx="2">
                  <c:v>EDUCATION *</c:v>
                </c:pt>
                <c:pt idx="3">
                  <c:v>≤ High school (532)</c:v>
                </c:pt>
                <c:pt idx="4">
                  <c:v>&gt; High school (1756)</c:v>
                </c:pt>
                <c:pt idx="5">
                  <c:v>Unknown (101)</c:v>
                </c:pt>
                <c:pt idx="7">
                  <c:v>GEOGRAPHIC REGION *</c:v>
                </c:pt>
                <c:pt idx="8">
                  <c:v>Northern America (520)</c:v>
                </c:pt>
                <c:pt idx="9">
                  <c:v>Europe (1119)</c:v>
                </c:pt>
                <c:pt idx="10">
                  <c:v>Latin America (221)</c:v>
                </c:pt>
                <c:pt idx="11">
                  <c:v>Asia (230)</c:v>
                </c:pt>
                <c:pt idx="12">
                  <c:v>Australia (120)</c:v>
                </c:pt>
                <c:pt idx="13">
                  <c:v>South Africa (179)</c:v>
                </c:pt>
                <c:pt idx="15">
                  <c:v>DOMICILE</c:v>
                </c:pt>
                <c:pt idx="16">
                  <c:v>Metropolitan (1335)</c:v>
                </c:pt>
                <c:pt idx="17">
                  <c:v>Nonmetropolitan (1054)</c:v>
                </c:pt>
                <c:pt idx="18">
                  <c:v> </c:v>
                </c:pt>
                <c:pt idx="19">
                  <c:v>AGE</c:v>
                </c:pt>
                <c:pt idx="20">
                  <c:v>&lt; 50 years (1690)</c:v>
                </c:pt>
                <c:pt idx="21">
                  <c:v>50+ years (699)</c:v>
                </c:pt>
                <c:pt idx="23">
                  <c:v>GENDER STATUS *</c:v>
                </c:pt>
                <c:pt idx="24">
                  <c:v>Men (1623)</c:v>
                </c:pt>
                <c:pt idx="25">
                  <c:v>Women (696)</c:v>
                </c:pt>
                <c:pt idx="26">
                  <c:v>Other (70)</c:v>
                </c:pt>
                <c:pt idx="28">
                  <c:v>GENDER IDENTITY </c:v>
                </c:pt>
                <c:pt idx="29">
                  <c:v>Cis-gender (2315)</c:v>
                </c:pt>
                <c:pt idx="30">
                  <c:v>Transgender (35)</c:v>
                </c:pt>
                <c:pt idx="31">
                  <c:v>Prefer not to say (39)</c:v>
                </c:pt>
                <c:pt idx="33">
                  <c:v>SEXUALITY *</c:v>
                </c:pt>
                <c:pt idx="34">
                  <c:v>Men who have sex with men (MSM, 1018)</c:v>
                </c:pt>
                <c:pt idx="35">
                  <c:v>Men who have sex with women (MSW, 479)</c:v>
                </c:pt>
                <c:pt idx="36">
                  <c:v>Women who have sex with men (WSM, 481)</c:v>
                </c:pt>
                <c:pt idx="37">
                  <c:v>Women who have sex with women (WSW, 62)</c:v>
                </c:pt>
                <c:pt idx="38">
                  <c:v>Unknown/other (349)</c:v>
                </c:pt>
                <c:pt idx="40">
                  <c:v>RELATIONSHIP STATUS *</c:v>
                </c:pt>
                <c:pt idx="41">
                  <c:v>No relationship (178)</c:v>
                </c:pt>
                <c:pt idx="42">
                  <c:v>Serious relationship (329)</c:v>
                </c:pt>
                <c:pt idx="43">
                  <c:v>Casual sex partners (336)</c:v>
                </c:pt>
                <c:pt idx="44">
                  <c:v>Multiple partners (1244)</c:v>
                </c:pt>
                <c:pt idx="45">
                  <c:v>Indeterminate (302)</c:v>
                </c:pt>
                <c:pt idx="47">
                  <c:v>HIV DIAGNOSIS YEAR</c:v>
                </c:pt>
                <c:pt idx="48">
                  <c:v>2017-19 (548)</c:v>
                </c:pt>
                <c:pt idx="49">
                  <c:v>2010-16 (913)</c:v>
                </c:pt>
                <c:pt idx="50">
                  <c:v>Pre-2010 (928)</c:v>
                </c:pt>
              </c:strCache>
            </c:strRef>
          </c:cat>
          <c:val>
            <c:numRef>
              <c:f>'Figures for responses'!$C$2:$C$52</c:f>
              <c:numCache>
                <c:formatCode>General</c:formatCode>
                <c:ptCount val="51"/>
                <c:pt idx="0">
                  <c:v>66.5</c:v>
                </c:pt>
                <c:pt idx="3">
                  <c:v>72.556389999999993</c:v>
                </c:pt>
                <c:pt idx="4">
                  <c:v>63.667430000000003</c:v>
                </c:pt>
                <c:pt idx="5">
                  <c:v>83.168319999999994</c:v>
                </c:pt>
                <c:pt idx="8">
                  <c:v>67.307689999999994</c:v>
                </c:pt>
                <c:pt idx="9">
                  <c:v>68.400000000000006</c:v>
                </c:pt>
                <c:pt idx="10">
                  <c:v>60.633479999999999</c:v>
                </c:pt>
                <c:pt idx="11">
                  <c:v>51.304349999999999</c:v>
                </c:pt>
                <c:pt idx="12">
                  <c:v>80</c:v>
                </c:pt>
                <c:pt idx="13">
                  <c:v>69.832400000000007</c:v>
                </c:pt>
                <c:pt idx="16">
                  <c:v>67.940070000000006</c:v>
                </c:pt>
                <c:pt idx="17">
                  <c:v>64.611009999999993</c:v>
                </c:pt>
                <c:pt idx="20">
                  <c:v>65.5</c:v>
                </c:pt>
                <c:pt idx="21">
                  <c:v>68.8</c:v>
                </c:pt>
                <c:pt idx="24">
                  <c:v>66.599999999999994</c:v>
                </c:pt>
                <c:pt idx="25">
                  <c:v>64.7</c:v>
                </c:pt>
                <c:pt idx="26">
                  <c:v>81.400000000000006</c:v>
                </c:pt>
                <c:pt idx="29">
                  <c:v>66</c:v>
                </c:pt>
                <c:pt idx="30">
                  <c:v>77.142859999999999</c:v>
                </c:pt>
                <c:pt idx="31">
                  <c:v>84.6</c:v>
                </c:pt>
                <c:pt idx="34">
                  <c:v>70.530450000000002</c:v>
                </c:pt>
                <c:pt idx="35">
                  <c:v>57.620040000000003</c:v>
                </c:pt>
                <c:pt idx="36">
                  <c:v>64.241159999999994</c:v>
                </c:pt>
                <c:pt idx="37">
                  <c:v>61.290320000000001</c:v>
                </c:pt>
                <c:pt idx="38">
                  <c:v>70.77364</c:v>
                </c:pt>
                <c:pt idx="41">
                  <c:v>68.539330000000007</c:v>
                </c:pt>
                <c:pt idx="42">
                  <c:v>64.437690000000003</c:v>
                </c:pt>
                <c:pt idx="43">
                  <c:v>75.297619999999995</c:v>
                </c:pt>
                <c:pt idx="44">
                  <c:v>65.916399999999996</c:v>
                </c:pt>
                <c:pt idx="45">
                  <c:v>59.933770000000003</c:v>
                </c:pt>
                <c:pt idx="48">
                  <c:v>67.3</c:v>
                </c:pt>
                <c:pt idx="49">
                  <c:v>66.2</c:v>
                </c:pt>
                <c:pt idx="50">
                  <c:v>66.3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DB-4B85-97B8-672FA3CDED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414505984"/>
        <c:axId val="509925296"/>
      </c:barChart>
      <c:catAx>
        <c:axId val="414505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925296"/>
        <c:crosses val="autoZero"/>
        <c:auto val="1"/>
        <c:lblAlgn val="ctr"/>
        <c:lblOffset val="100"/>
        <c:noMultiLvlLbl val="0"/>
      </c:catAx>
      <c:valAx>
        <c:axId val="509925296"/>
        <c:scaling>
          <c:orientation val="minMax"/>
          <c:max val="1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PLHIV, %</a:t>
                </a:r>
              </a:p>
            </c:rich>
          </c:tx>
          <c:layout>
            <c:manualLayout>
              <c:xMode val="edge"/>
              <c:yMode val="edge"/>
              <c:x val="0.66290929624139494"/>
              <c:y val="0.97249443251411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505984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Sheet5!$B$8</c:f>
              <c:strCache>
                <c:ptCount val="1"/>
                <c:pt idx="0">
                  <c:v>Not told of U=U by HCP (N = 801)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Sheet5!$A$9:$A$15</c:f>
              <c:strCache>
                <c:ptCount val="7"/>
                <c:pt idx="0">
                  <c:v>Optimal overall health</c:v>
                </c:pt>
                <c:pt idx="1">
                  <c:v>Optimal mental health</c:v>
                </c:pt>
                <c:pt idx="2">
                  <c:v>Optimal sexual health</c:v>
                </c:pt>
                <c:pt idx="3">
                  <c:v>Optimal adherence</c:v>
                </c:pt>
                <c:pt idx="4">
                  <c:v>Viral suppression</c:v>
                </c:pt>
                <c:pt idx="5">
                  <c:v>Treatment satisfaction</c:v>
                </c:pt>
                <c:pt idx="6">
                  <c:v>Belief that ART prevents transmission</c:v>
                </c:pt>
              </c:strCache>
            </c:strRef>
          </c:cat>
          <c:val>
            <c:numRef>
              <c:f>Sheet5!$B$9:$B$15</c:f>
              <c:numCache>
                <c:formatCode>General</c:formatCode>
                <c:ptCount val="7"/>
                <c:pt idx="0">
                  <c:v>51.186019999999999</c:v>
                </c:pt>
                <c:pt idx="1">
                  <c:v>47.940069999999999</c:v>
                </c:pt>
                <c:pt idx="2">
                  <c:v>43.32085</c:v>
                </c:pt>
                <c:pt idx="3">
                  <c:v>68.414479999999998</c:v>
                </c:pt>
                <c:pt idx="4">
                  <c:v>68.789010000000005</c:v>
                </c:pt>
                <c:pt idx="5">
                  <c:v>56.928840000000001</c:v>
                </c:pt>
                <c:pt idx="6">
                  <c:v>63.046190000000003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57-424A-92D0-313D017BCF74}"/>
            </c:ext>
          </c:extLst>
        </c:ser>
        <c:ser>
          <c:idx val="1"/>
          <c:order val="1"/>
          <c:tx>
            <c:strRef>
              <c:f>Sheet5!$C$8</c:f>
              <c:strCache>
                <c:ptCount val="1"/>
                <c:pt idx="0">
                  <c:v>Told of U=U by HCP (N = 1588)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Sheet5!$A$9:$A$15</c:f>
              <c:strCache>
                <c:ptCount val="7"/>
                <c:pt idx="0">
                  <c:v>Optimal overall health</c:v>
                </c:pt>
                <c:pt idx="1">
                  <c:v>Optimal mental health</c:v>
                </c:pt>
                <c:pt idx="2">
                  <c:v>Optimal sexual health</c:v>
                </c:pt>
                <c:pt idx="3">
                  <c:v>Optimal adherence</c:v>
                </c:pt>
                <c:pt idx="4">
                  <c:v>Viral suppression</c:v>
                </c:pt>
                <c:pt idx="5">
                  <c:v>Treatment satisfaction</c:v>
                </c:pt>
                <c:pt idx="6">
                  <c:v>Belief that ART prevents transmission</c:v>
                </c:pt>
              </c:strCache>
            </c:strRef>
          </c:cat>
          <c:val>
            <c:numRef>
              <c:f>Sheet5!$C$9:$C$15</c:f>
              <c:numCache>
                <c:formatCode>General</c:formatCode>
                <c:ptCount val="7"/>
                <c:pt idx="0">
                  <c:v>60.894210000000001</c:v>
                </c:pt>
                <c:pt idx="1">
                  <c:v>62.468510000000002</c:v>
                </c:pt>
                <c:pt idx="2">
                  <c:v>51.322420000000001</c:v>
                </c:pt>
                <c:pt idx="3">
                  <c:v>79.722920000000002</c:v>
                </c:pt>
                <c:pt idx="4">
                  <c:v>76.763220000000004</c:v>
                </c:pt>
                <c:pt idx="5">
                  <c:v>75.629720000000006</c:v>
                </c:pt>
                <c:pt idx="6">
                  <c:v>79.848870000000005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57-424A-92D0-313D017BC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856185232"/>
        <c:axId val="1878745856"/>
      </c:barChart>
      <c:catAx>
        <c:axId val="1856185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8745856"/>
        <c:crosses val="autoZero"/>
        <c:auto val="1"/>
        <c:lblAlgn val="ctr"/>
        <c:lblOffset val="100"/>
        <c:noMultiLvlLbl val="0"/>
      </c:catAx>
      <c:valAx>
        <c:axId val="1878745856"/>
        <c:scaling>
          <c:orientation val="minMax"/>
          <c:max val="1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  <a:latin typeface="+mn-lt"/>
                  </a:rPr>
                  <a:t>PLHIV,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18523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036615292145672E-2"/>
          <c:y val="0.94397918237311218"/>
          <c:w val="0.89999998410753224"/>
          <c:h val="2.9767747270118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54463" cy="741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68900" y="0"/>
            <a:ext cx="3954463" cy="741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D5211-BB38-4D1A-A3BF-BB103CA88478}" type="datetimeFigureOut">
              <a:rPr lang="en-GB" smtClean="0">
                <a:latin typeface="+mn-lt"/>
              </a:rPr>
              <a:t>02/07/2020</a:t>
            </a:fld>
            <a:endParaRPr lang="en-GB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4041438"/>
            <a:ext cx="3954463" cy="741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68900" y="14041438"/>
            <a:ext cx="3954463" cy="741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68BAA-E970-4ABC-AB2E-888A6F3FCC3B}" type="slidenum">
              <a:rPr lang="en-GB" smtClean="0">
                <a:latin typeface="+mn-lt"/>
              </a:rPr>
              <a:t>‹#›</a:t>
            </a:fld>
            <a:endParaRPr lang="en-GB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9138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954767" cy="738661"/>
          </a:xfrm>
          <a:prstGeom prst="rect">
            <a:avLst/>
          </a:prstGeom>
        </p:spPr>
        <p:txBody>
          <a:bodyPr vert="horz" lIns="88867" tIns="44435" rIns="88867" bIns="44435" rtlCol="0"/>
          <a:lstStyle>
            <a:lvl1pPr algn="l" defTabSz="172688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68623" y="2"/>
            <a:ext cx="3954767" cy="738661"/>
          </a:xfrm>
          <a:prstGeom prst="rect">
            <a:avLst/>
          </a:prstGeom>
        </p:spPr>
        <p:txBody>
          <a:bodyPr vert="horz" lIns="88867" tIns="44435" rIns="88867" bIns="44435" rtlCol="0"/>
          <a:lstStyle>
            <a:lvl1pPr algn="r" defTabSz="172688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AA5379-45F0-4C66-ABBD-4C1EF5F32571}" type="datetimeFigureOut">
              <a:rPr lang="en-US"/>
              <a:pPr>
                <a:defRPr/>
              </a:pPr>
              <a:t>7/2/2020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1108075"/>
            <a:ext cx="7391400" cy="5543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867" tIns="44435" rIns="88867" bIns="4443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3119" y="7021275"/>
            <a:ext cx="7298713" cy="6652738"/>
          </a:xfrm>
          <a:prstGeom prst="rect">
            <a:avLst/>
          </a:prstGeom>
        </p:spPr>
        <p:txBody>
          <a:bodyPr vert="horz" lIns="88867" tIns="44435" rIns="88867" bIns="4443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14040949"/>
            <a:ext cx="3954767" cy="738661"/>
          </a:xfrm>
          <a:prstGeom prst="rect">
            <a:avLst/>
          </a:prstGeom>
        </p:spPr>
        <p:txBody>
          <a:bodyPr vert="horz" lIns="88867" tIns="44435" rIns="88867" bIns="44435" rtlCol="0" anchor="b"/>
          <a:lstStyle>
            <a:lvl1pPr algn="l" defTabSz="172688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68623" y="14040949"/>
            <a:ext cx="3954767" cy="738661"/>
          </a:xfrm>
          <a:prstGeom prst="rect">
            <a:avLst/>
          </a:prstGeom>
        </p:spPr>
        <p:txBody>
          <a:bodyPr vert="horz" lIns="88867" tIns="44435" rIns="88867" bIns="44435" rtlCol="0" anchor="b"/>
          <a:lstStyle>
            <a:lvl1pPr algn="r" defTabSz="172688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0FC859-09C7-4CF4-9D3C-FEC1A292C1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36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71500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43000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14500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86000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57500" algn="l" defTabSz="11430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29000" algn="l" defTabSz="11430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00500" algn="l" defTabSz="11430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72000" algn="l" defTabSz="11430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66775" y="1108075"/>
            <a:ext cx="7391400" cy="5543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400">
                <a:solidFill>
                  <a:schemeClr val="tx1"/>
                </a:solidFill>
                <a:latin typeface="Calibri" pitchFamily="34" charset="0"/>
              </a:defRPr>
            </a:lvl1pPr>
            <a:lvl2pPr marL="722204" indent="-277771">
              <a:defRPr sz="3400">
                <a:solidFill>
                  <a:schemeClr val="tx1"/>
                </a:solidFill>
                <a:latin typeface="Calibri" pitchFamily="34" charset="0"/>
              </a:defRPr>
            </a:lvl2pPr>
            <a:lvl3pPr marL="1111083" indent="-222218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555518" indent="-222218">
              <a:defRPr sz="3400">
                <a:solidFill>
                  <a:schemeClr val="tx1"/>
                </a:solidFill>
                <a:latin typeface="Calibri" pitchFamily="34" charset="0"/>
              </a:defRPr>
            </a:lvl4pPr>
            <a:lvl5pPr marL="1999951" indent="-222218">
              <a:defRPr sz="3400">
                <a:solidFill>
                  <a:schemeClr val="tx1"/>
                </a:solidFill>
                <a:latin typeface="Calibri" pitchFamily="34" charset="0"/>
              </a:defRPr>
            </a:lvl5pPr>
            <a:lvl6pPr marL="2444384" indent="-222218" defTabSz="172681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Calibri" pitchFamily="34" charset="0"/>
              </a:defRPr>
            </a:lvl6pPr>
            <a:lvl7pPr marL="2888818" indent="-222218" defTabSz="172681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Calibri" pitchFamily="34" charset="0"/>
              </a:defRPr>
            </a:lvl7pPr>
            <a:lvl8pPr marL="3333250" indent="-222218" defTabSz="172681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Calibri" pitchFamily="34" charset="0"/>
              </a:defRPr>
            </a:lvl8pPr>
            <a:lvl9pPr marL="3777684" indent="-222218" defTabSz="172681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726810" fontAlgn="base">
              <a:spcBef>
                <a:spcPct val="0"/>
              </a:spcBef>
              <a:spcAft>
                <a:spcPct val="0"/>
              </a:spcAft>
              <a:defRPr/>
            </a:pPr>
            <a:fld id="{5CF752FE-A773-4593-8BDF-1C71A1E2633B}" type="slidenum">
              <a:rPr lang="en-US" sz="1200"/>
              <a:pPr defTabSz="172681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5279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BAA16279-3F8D-496A-8E20-C4BBD3E2F2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773900" y="18639073"/>
            <a:ext cx="8788814" cy="67255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kumimoji="0" lang="en-US" sz="1348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1pPr>
            <a:lvl2pPr marL="0" marR="0" indent="0" algn="l" defTabSz="1540032" rtl="0" eaLnBrk="1" fontAlgn="auto" latinLnBrk="0" hangingPunct="1">
              <a:lnSpc>
                <a:spcPct val="100000"/>
              </a:lnSpc>
              <a:spcBef>
                <a:spcPts val="336"/>
              </a:spcBef>
              <a:spcAft>
                <a:spcPts val="168"/>
              </a:spcAft>
              <a:buClrTx/>
              <a:buSzTx/>
              <a:buFont typeface="Arial" panose="020B0604020202020204" pitchFamily="34" charset="0"/>
              <a:buNone/>
              <a:tabLst/>
              <a:defRPr kumimoji="0" lang="en-US" sz="1178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2pPr>
            <a:lvl3pPr>
              <a:defRPr sz="1852" i="1">
                <a:solidFill>
                  <a:schemeClr val="tx1"/>
                </a:solidFill>
              </a:defRPr>
            </a:lvl3pPr>
            <a:lvl4pPr>
              <a:defRPr sz="1852" i="1">
                <a:solidFill>
                  <a:schemeClr val="tx1"/>
                </a:solidFill>
              </a:defRPr>
            </a:lvl4pPr>
            <a:lvl5pPr>
              <a:defRPr sz="1684" i="1">
                <a:solidFill>
                  <a:schemeClr val="tx1"/>
                </a:solidFill>
              </a:defRPr>
            </a:lvl5pPr>
            <a:lvl6pPr>
              <a:defRPr i="1" baseline="0">
                <a:solidFill>
                  <a:schemeClr val="tx1"/>
                </a:solidFill>
              </a:defRPr>
            </a:lvl6pPr>
            <a:lvl7pPr>
              <a:defRPr i="1" baseline="0">
                <a:solidFill>
                  <a:schemeClr val="tx1"/>
                </a:solidFill>
              </a:defRPr>
            </a:lvl7pPr>
          </a:lstStyle>
          <a:p>
            <a:pPr marL="0" marR="0" lvl="0" indent="0" algn="l" defTabSz="1540052" rtl="0" eaLnBrk="1" fontAlgn="auto" latinLnBrk="0" hangingPunct="1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Acknowledgments</a:t>
            </a:r>
          </a:p>
          <a:p>
            <a:pPr marL="0" marR="0" lvl="1" indent="0" algn="l" defTabSz="1540032" rtl="0" eaLnBrk="1" fontAlgn="auto" latinLnBrk="0" hangingPunct="1">
              <a:lnSpc>
                <a:spcPct val="100000"/>
              </a:lnSpc>
              <a:spcBef>
                <a:spcPts val="336"/>
              </a:spcBef>
              <a:spcAft>
                <a:spcPts val="16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Acknowledgments</a:t>
            </a:r>
          </a:p>
          <a:p>
            <a:pPr lvl="1"/>
            <a:endParaRPr 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3D845D20-A67E-4285-A9D9-F49B901F7B9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773900" y="20067833"/>
            <a:ext cx="8801100" cy="646908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kumimoji="0" lang="en-US" sz="1348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1pPr>
            <a:lvl2pPr marL="0" marR="0" indent="0" algn="l" defTabSz="1540032" rtl="0" eaLnBrk="1" fontAlgn="auto" latinLnBrk="0" hangingPunct="1">
              <a:lnSpc>
                <a:spcPct val="100000"/>
              </a:lnSpc>
              <a:spcBef>
                <a:spcPts val="33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0" lang="en-US" sz="1178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2pPr>
            <a:lvl3pPr>
              <a:defRPr sz="1852" i="1">
                <a:solidFill>
                  <a:schemeClr val="tx1"/>
                </a:solidFill>
              </a:defRPr>
            </a:lvl3pPr>
            <a:lvl4pPr>
              <a:defRPr sz="1852" i="1">
                <a:solidFill>
                  <a:schemeClr val="tx1"/>
                </a:solidFill>
              </a:defRPr>
            </a:lvl4pPr>
            <a:lvl5pPr>
              <a:defRPr sz="1684" i="1">
                <a:solidFill>
                  <a:schemeClr val="tx1"/>
                </a:solidFill>
              </a:defRPr>
            </a:lvl5pPr>
            <a:lvl6pPr>
              <a:defRPr i="1" baseline="0">
                <a:solidFill>
                  <a:schemeClr val="tx1"/>
                </a:solidFill>
              </a:defRPr>
            </a:lvl6pPr>
            <a:lvl7pPr>
              <a:defRPr i="1" baseline="0">
                <a:solidFill>
                  <a:schemeClr val="tx1"/>
                </a:solidFill>
              </a:defRPr>
            </a:lvl7pPr>
          </a:lstStyle>
          <a:p>
            <a:pPr marL="0" marR="0" lvl="0" indent="0" algn="l" defTabSz="1540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References</a:t>
            </a:r>
          </a:p>
          <a:p>
            <a:pPr marL="242524" marR="0" lvl="1" indent="-242524" algn="l" defTabSz="1540032" rtl="0" eaLnBrk="1" fontAlgn="auto" latinLnBrk="0" hangingPunct="1">
              <a:lnSpc>
                <a:spcPct val="100000"/>
              </a:lnSpc>
              <a:spcBef>
                <a:spcPts val="33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References</a:t>
            </a:r>
          </a:p>
          <a:p>
            <a:pPr lvl="1"/>
            <a:endParaRPr lang="en-US" dirty="0"/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A2083432-A93A-4CA8-96C8-CF85823A033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4236" y="3789973"/>
            <a:ext cx="8759952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buClr>
                <a:srgbClr val="E30042"/>
              </a:buClr>
              <a:defRPr>
                <a:latin typeface="+mn-lt"/>
              </a:defRPr>
            </a:lvl4pPr>
            <a:lvl5pPr>
              <a:buClr>
                <a:srgbClr val="E30042"/>
              </a:buClr>
              <a:defRPr>
                <a:latin typeface="+mn-lt"/>
              </a:defRPr>
            </a:lvl5pPr>
            <a:lvl6pPr>
              <a:buClr>
                <a:srgbClr val="E30042"/>
              </a:buClr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28" name="Text Placeholder 31">
            <a:extLst>
              <a:ext uri="{FF2B5EF4-FFF2-40B4-BE49-F238E27FC236}">
                <a16:creationId xmlns:a16="http://schemas.microsoft.com/office/drawing/2014/main" id="{414036EB-2776-48D4-A0FE-CE9A9EDB857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9787330" y="14663358"/>
            <a:ext cx="8759952" cy="3029648"/>
          </a:xfrm>
          <a:solidFill>
            <a:srgbClr val="E7E6E6"/>
          </a:solidFill>
        </p:spPr>
        <p:txBody>
          <a:bodyPr vert="horz" wrap="square" lIns="144000" tIns="108000" rIns="144000" bIns="108000" numCol="1" spcCol="274320" rtlCol="0">
            <a:noAutofit/>
          </a:bodyPr>
          <a:lstStyle>
            <a:lvl1pPr>
              <a:defRPr lang="en-US" dirty="0">
                <a:solidFill>
                  <a:schemeClr val="tx2"/>
                </a:solidFill>
              </a:defRPr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GB" dirty="0"/>
            </a:lvl5pPr>
          </a:lstStyle>
          <a:p>
            <a:pPr marR="0" lvl="0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Click to edit Master text styles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Second level</a:t>
            </a:r>
          </a:p>
          <a:p>
            <a:pPr marR="0" lvl="2" fontAlgn="auto">
              <a:lnSpc>
                <a:spcPct val="100000"/>
              </a:lnSpc>
              <a:spcAft>
                <a:spcPts val="0"/>
              </a:spcAft>
              <a:buClr>
                <a:srgbClr val="E30046"/>
              </a:buClr>
              <a:tabLst/>
            </a:pPr>
            <a:r>
              <a:rPr lang="en-US" dirty="0"/>
              <a:t>Third level</a:t>
            </a:r>
          </a:p>
          <a:p>
            <a:pPr marR="0" lvl="3" fontAlgn="auto">
              <a:lnSpc>
                <a:spcPct val="100000"/>
              </a:lnSpc>
              <a:spcAft>
                <a:spcPts val="0"/>
              </a:spcAft>
              <a:buClr>
                <a:srgbClr val="E30046"/>
              </a:buClr>
              <a:tabLst/>
            </a:pPr>
            <a:r>
              <a:rPr lang="en-US" dirty="0"/>
              <a:t>Fourth level</a:t>
            </a:r>
          </a:p>
          <a:p>
            <a:pPr marR="0" lvl="4" fontAlgn="auto">
              <a:lnSpc>
                <a:spcPct val="100000"/>
              </a:lnSpc>
              <a:spcAft>
                <a:spcPts val="0"/>
              </a:spcAft>
              <a:buClr>
                <a:srgbClr val="E30046"/>
              </a:buClr>
              <a:tabLst/>
            </a:pPr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490D6BC-B72A-4C6F-8A87-522DDF65DEF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96884" y="8838490"/>
            <a:ext cx="8763000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spcBef>
                <a:spcPts val="300"/>
              </a:spcBef>
              <a:buClr>
                <a:srgbClr val="E30042"/>
              </a:buClr>
              <a:defRPr>
                <a:latin typeface="+mn-lt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5pPr>
            <a:lvl6pPr>
              <a:spcBef>
                <a:spcPts val="300"/>
              </a:spcBef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B6AE490D-C336-4AA4-B810-847E4C8C58E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0228363" y="3868344"/>
            <a:ext cx="8759952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spcBef>
                <a:spcPts val="300"/>
              </a:spcBef>
              <a:buClr>
                <a:srgbClr val="E30042"/>
              </a:buClr>
              <a:defRPr>
                <a:latin typeface="+mn-lt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5pPr>
            <a:lvl6pPr>
              <a:spcBef>
                <a:spcPts val="300"/>
              </a:spcBef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A21AE772-DBEC-477F-98F3-0F9BAC4E4C2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10234994" y="17900187"/>
            <a:ext cx="8759952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spcBef>
                <a:spcPts val="300"/>
              </a:spcBef>
              <a:buClr>
                <a:srgbClr val="E30042"/>
              </a:buClr>
              <a:defRPr>
                <a:latin typeface="+mn-lt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5pPr>
            <a:lvl6pPr>
              <a:spcBef>
                <a:spcPts val="300"/>
              </a:spcBef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01040B02-C1EB-4AB9-8C7C-AC263C7CDB1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9797326" y="3789973"/>
            <a:ext cx="8759952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spcBef>
                <a:spcPts val="300"/>
              </a:spcBef>
              <a:buClr>
                <a:srgbClr val="E30042"/>
              </a:buClr>
              <a:defRPr>
                <a:latin typeface="+mn-lt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5pPr>
            <a:lvl6pPr>
              <a:spcBef>
                <a:spcPts val="300"/>
              </a:spcBef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  <a:endParaRPr lang="en-GB" dirty="0"/>
          </a:p>
          <a:p>
            <a:pPr lvl="4"/>
            <a:r>
              <a:rPr lang="en-GB" dirty="0"/>
              <a:t>0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D6C7AB6-5923-48FB-A830-7EBFE0CE471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57875" y="2585538"/>
            <a:ext cx="7249362" cy="54755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buNone/>
              <a:defRPr sz="3032" b="1">
                <a:solidFill>
                  <a:schemeClr val="bg1"/>
                </a:solidFill>
                <a:effectLst/>
                <a:latin typeface="+mn-lt"/>
                <a:cs typeface="Arial" pitchFamily="34" charset="0"/>
              </a:defRPr>
            </a:lvl1pPr>
            <a:lvl2pPr marL="1495988" indent="0">
              <a:buNone/>
              <a:defRPr/>
            </a:lvl2pPr>
            <a:lvl3pPr marL="2991974" indent="0">
              <a:buNone/>
              <a:defRPr/>
            </a:lvl3pPr>
            <a:lvl4pPr marL="4487964" indent="0">
              <a:buNone/>
              <a:defRPr/>
            </a:lvl4pPr>
            <a:lvl5pPr marL="5983950" indent="0">
              <a:buNone/>
              <a:defRPr/>
            </a:lvl5pPr>
          </a:lstStyle>
          <a:p>
            <a:pPr lvl="0"/>
            <a:r>
              <a:rPr lang="en-US" dirty="0"/>
              <a:t>Poster #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C04F75BD-660B-4EC0-923E-A29D8D8BB1B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0428" y="2315502"/>
            <a:ext cx="21600000" cy="817588"/>
          </a:xfrm>
        </p:spPr>
        <p:txBody>
          <a:bodyPr>
            <a:noAutofit/>
          </a:bodyPr>
          <a:lstStyle>
            <a:lvl1pPr>
              <a:defRPr kumimoji="0" lang="en-US" sz="2358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1pPr>
            <a:lvl2pPr>
              <a:defRPr kumimoji="0" lang="en-US" sz="1852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2pPr>
            <a:lvl3pPr>
              <a:defRPr sz="1852" i="1">
                <a:solidFill>
                  <a:schemeClr val="tx1"/>
                </a:solidFill>
              </a:defRPr>
            </a:lvl3pPr>
            <a:lvl4pPr>
              <a:defRPr sz="1852" i="1">
                <a:solidFill>
                  <a:schemeClr val="tx1"/>
                </a:solidFill>
              </a:defRPr>
            </a:lvl4pPr>
            <a:lvl5pPr>
              <a:defRPr sz="1684" i="1">
                <a:solidFill>
                  <a:schemeClr val="tx1"/>
                </a:solidFill>
              </a:defRPr>
            </a:lvl5pPr>
            <a:lvl6pPr>
              <a:defRPr i="1" baseline="0">
                <a:solidFill>
                  <a:schemeClr val="tx1"/>
                </a:solidFill>
              </a:defRPr>
            </a:lvl6pPr>
            <a:lvl7pPr>
              <a:defRPr i="1" baseline="0">
                <a:solidFill>
                  <a:schemeClr val="tx1"/>
                </a:solidFill>
              </a:defRPr>
            </a:lvl7pPr>
          </a:lstStyle>
          <a:p>
            <a:pPr marL="0" marR="0" lvl="0" indent="0" algn="l" defTabSz="1540052" rtl="0" eaLnBrk="1" fontAlgn="auto" latinLnBrk="0" hangingPunct="1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</a:t>
            </a:r>
          </a:p>
          <a:p>
            <a:pPr marL="0" marR="0" lvl="1" indent="0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Affiliations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8502BF4-D2F3-4EAF-9439-DECDD3C626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0428" y="661755"/>
            <a:ext cx="21600000" cy="1746886"/>
          </a:xfrm>
        </p:spPr>
        <p:txBody>
          <a:bodyPr/>
          <a:lstStyle>
            <a:lvl1pPr>
              <a:lnSpc>
                <a:spcPts val="5400"/>
              </a:lnSpc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88D518-8332-4FC7-9E72-10F3B8DBC2FE}"/>
              </a:ext>
            </a:extLst>
          </p:cNvPr>
          <p:cNvCxnSpPr/>
          <p:nvPr userDrawn="1"/>
        </p:nvCxnSpPr>
        <p:spPr>
          <a:xfrm rot="1200000">
            <a:off x="2750824" y="-712525"/>
            <a:ext cx="0" cy="47815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91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 for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700" y="843996"/>
            <a:ext cx="14400000" cy="10035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725334" y="5354058"/>
            <a:ext cx="21712768" cy="255095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spcAft>
                <a:spcPts val="504"/>
              </a:spcAft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96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0D0BD131-48F9-478B-8B79-C928AA9EF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655" y="4050873"/>
            <a:ext cx="8723376" cy="3275256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0" marR="0" lvl="1" indent="0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Second level</a:t>
            </a:r>
          </a:p>
          <a:p>
            <a:pPr marL="0" marR="0" lvl="2" indent="0" algn="l" defTabSz="1540052" rtl="0" eaLnBrk="1" fontAlgn="auto" latinLnBrk="0" hangingPunct="1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Clr>
                <a:srgbClr val="E30046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Third level</a:t>
            </a:r>
          </a:p>
          <a:p>
            <a:pPr marL="242528" marR="0" lvl="3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6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492816" marR="0" lvl="4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</a:p>
          <a:p>
            <a:pPr lvl="5"/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62BD43B-973C-4749-8D99-16F95FC92852}"/>
              </a:ext>
            </a:extLst>
          </p:cNvPr>
          <p:cNvCxnSpPr/>
          <p:nvPr userDrawn="1"/>
        </p:nvCxnSpPr>
        <p:spPr>
          <a:xfrm rot="1200000">
            <a:off x="2750824" y="-950033"/>
            <a:ext cx="0" cy="6375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FD0F05-643C-4638-8A6D-DC8FB20F3823}"/>
              </a:ext>
            </a:extLst>
          </p:cNvPr>
          <p:cNvSpPr txBox="1"/>
          <p:nvPr userDrawn="1"/>
        </p:nvSpPr>
        <p:spPr>
          <a:xfrm>
            <a:off x="731928" y="21291500"/>
            <a:ext cx="2784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chemeClr val="tx1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23rd International AIDS Conference; July 6-10, 2020; Virtual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FC14C4A-78E3-4075-8B17-0A5009E9F06C}"/>
              </a:ext>
            </a:extLst>
          </p:cNvPr>
          <p:cNvCxnSpPr>
            <a:cxnSpLocks/>
          </p:cNvCxnSpPr>
          <p:nvPr userDrawn="1"/>
        </p:nvCxnSpPr>
        <p:spPr>
          <a:xfrm>
            <a:off x="695752" y="21135695"/>
            <a:ext cx="27889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5A431CD-2BC6-4842-BE8A-F3A557FB0FE6}"/>
              </a:ext>
            </a:extLst>
          </p:cNvPr>
          <p:cNvSpPr/>
          <p:nvPr userDrawn="1"/>
        </p:nvSpPr>
        <p:spPr>
          <a:xfrm>
            <a:off x="0" y="-4338"/>
            <a:ext cx="29260800" cy="343412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828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894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D989B1-65FD-4BB2-8666-28CDB4F9D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3454" y="1056304"/>
            <a:ext cx="23604971" cy="13380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27B00F1-85A2-421A-92F5-D115756B3F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8" y="564313"/>
            <a:ext cx="1332000" cy="114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36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hf sldNum="0" hdr="0" dt="0"/>
  <p:txStyles>
    <p:titleStyle>
      <a:lvl1pPr algn="l" defTabSz="1540052" rtl="0" eaLnBrk="1" latinLnBrk="0" hangingPunct="1">
        <a:lnSpc>
          <a:spcPts val="5120"/>
        </a:lnSpc>
        <a:spcBef>
          <a:spcPct val="0"/>
        </a:spcBef>
        <a:buNone/>
        <a:defRPr sz="6400" b="1" kern="1200">
          <a:solidFill>
            <a:schemeClr val="bg1"/>
          </a:solidFill>
          <a:effectLst/>
          <a:latin typeface="Arial Narrow" panose="020B060602020203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540052" rtl="0" eaLnBrk="1" latinLnBrk="0" hangingPunct="1">
        <a:spcBef>
          <a:spcPts val="1010"/>
        </a:spcBef>
        <a:buFont typeface="Arial" panose="020B0604020202020204" pitchFamily="34" charset="0"/>
        <a:buNone/>
        <a:defRPr kumimoji="0" lang="en-US" sz="2000" b="1" i="0" u="none" strike="noStrike" kern="1200" cap="none" spc="0" normalizeH="0" baseline="0" dirty="0">
          <a:ln>
            <a:noFill/>
          </a:ln>
          <a:solidFill>
            <a:schemeClr val="tx2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1pPr>
      <a:lvl2pPr marL="0" indent="0" algn="l" defTabSz="1540052" rtl="0" eaLnBrk="1" latinLnBrk="0" hangingPunct="1">
        <a:spcBef>
          <a:spcPts val="504"/>
        </a:spcBef>
        <a:buFont typeface="Arial" panose="020B0604020202020204" pitchFamily="34" charset="0"/>
        <a:buNone/>
        <a:defRPr kumimoji="0" lang="en-US" sz="1400" b="0" i="0" u="none" strike="noStrike" kern="1200" cap="none" spc="0" normalizeH="0" baseline="0" dirty="0">
          <a:ln>
            <a:noFill/>
          </a:ln>
          <a:solidFill>
            <a:schemeClr val="tx1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2pPr>
      <a:lvl3pPr marL="0" indent="0" algn="l" defTabSz="1540052" rtl="0" eaLnBrk="1" latinLnBrk="0" hangingPunct="1">
        <a:spcBef>
          <a:spcPts val="1010"/>
        </a:spcBef>
        <a:buClr>
          <a:schemeClr val="accent1"/>
        </a:buClr>
        <a:buSzPct val="120000"/>
        <a:buFont typeface="Arial" panose="020B0604020202020204" pitchFamily="34" charset="0"/>
        <a:buNone/>
        <a:defRPr kumimoji="0" lang="en-US" sz="1400" b="1" i="0" u="none" strike="noStrike" kern="1200" cap="none" spc="0" normalizeH="0" baseline="0" dirty="0">
          <a:ln>
            <a:noFill/>
          </a:ln>
          <a:solidFill>
            <a:schemeClr val="tx2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3pPr>
      <a:lvl4pPr marL="242528" indent="-242528" algn="l" defTabSz="1540052" rtl="0" eaLnBrk="1" latinLnBrk="0" hangingPunct="1">
        <a:spcBef>
          <a:spcPts val="300"/>
        </a:spcBef>
        <a:buClr>
          <a:schemeClr val="tx2"/>
        </a:buClr>
        <a:buSzPct val="120000"/>
        <a:buFont typeface="Arial" panose="020B0604020202020204" pitchFamily="34" charset="0"/>
        <a:buChar char="•"/>
        <a:defRPr kumimoji="0" lang="en-US" sz="1400" b="0" i="0" u="none" strike="noStrike" kern="1200" cap="none" spc="0" normalizeH="0" baseline="0" dirty="0">
          <a:ln>
            <a:noFill/>
          </a:ln>
          <a:solidFill>
            <a:schemeClr val="tx1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4pPr>
      <a:lvl5pPr marL="492816" indent="-242528" algn="l" defTabSz="1540052" rtl="0" eaLnBrk="1" latinLnBrk="0" hangingPunct="1">
        <a:spcBef>
          <a:spcPts val="300"/>
        </a:spcBef>
        <a:buClr>
          <a:schemeClr val="tx2"/>
        </a:buClr>
        <a:buSzPct val="110000"/>
        <a:buFont typeface="Arial" panose="020B0604020202020204" pitchFamily="34" charset="0"/>
        <a:buChar char="•"/>
        <a:defRPr kumimoji="0" lang="en-US" sz="1200" b="0" i="0" u="none" strike="noStrike" kern="1200" cap="none" spc="0" normalizeH="0" baseline="0" dirty="0">
          <a:ln>
            <a:noFill/>
          </a:ln>
          <a:solidFill>
            <a:schemeClr val="tx1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5pPr>
      <a:lvl6pPr marL="739228" indent="-242528" algn="l" defTabSz="1540052" rtl="0" eaLnBrk="1" latinLnBrk="0" hangingPunct="1">
        <a:spcBef>
          <a:spcPts val="300"/>
        </a:spcBef>
        <a:buClr>
          <a:schemeClr val="tx2"/>
        </a:buClr>
        <a:buFont typeface="Arial" panose="020B0604020202020204" pitchFamily="34" charset="0"/>
        <a:buChar char="•"/>
        <a:defRPr kumimoji="0" lang="en-US" sz="1050" b="0" i="0" u="none" strike="noStrike" kern="1200" cap="none" spc="0" normalizeH="0" baseline="0" dirty="0">
          <a:ln>
            <a:noFill/>
          </a:ln>
          <a:solidFill>
            <a:schemeClr val="tx1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6pPr>
      <a:lvl7pPr marL="581370" indent="-288760" algn="l" defTabSz="1540052" rtl="0" eaLnBrk="1" latinLnBrk="0" hangingPunct="1">
        <a:spcBef>
          <a:spcPts val="1010"/>
        </a:spcBef>
        <a:buClr>
          <a:schemeClr val="accent1"/>
        </a:buClr>
        <a:buFont typeface="Arial" panose="020B0604020202020204" pitchFamily="34" charset="0"/>
        <a:buChar char="•"/>
        <a:defRPr sz="1348" b="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5775194" indent="-385014" algn="l" defTabSz="1540052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8" kern="1200">
          <a:solidFill>
            <a:schemeClr val="tx1"/>
          </a:solidFill>
          <a:latin typeface="+mn-lt"/>
          <a:ea typeface="+mn-ea"/>
          <a:cs typeface="+mn-cs"/>
        </a:defRPr>
      </a:lvl8pPr>
      <a:lvl9pPr marL="6545220" indent="-385014" algn="l" defTabSz="1540052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1pPr>
      <a:lvl2pPr marL="770026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2pPr>
      <a:lvl3pPr marL="1540052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3pPr>
      <a:lvl4pPr marL="2310076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4pPr>
      <a:lvl5pPr marL="3080102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5pPr>
      <a:lvl6pPr marL="3850132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6pPr>
      <a:lvl7pPr marL="4620158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7pPr>
      <a:lvl8pPr marL="5390182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8pPr>
      <a:lvl9pPr marL="6160208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912" userDrawn="1">
          <p15:clr>
            <a:srgbClr val="F26B43"/>
          </p15:clr>
        </p15:guide>
        <p15:guide id="2" pos="5976" userDrawn="1">
          <p15:clr>
            <a:srgbClr val="F26B43"/>
          </p15:clr>
        </p15:guide>
        <p15:guide id="3" pos="432" userDrawn="1">
          <p15:clr>
            <a:srgbClr val="F26B43"/>
          </p15:clr>
        </p15:guide>
        <p15:guide id="5" orient="horz" pos="208" userDrawn="1">
          <p15:clr>
            <a:srgbClr val="F26B43"/>
          </p15:clr>
        </p15:guide>
        <p15:guide id="6" orient="horz" pos="13517" userDrawn="1">
          <p15:clr>
            <a:srgbClr val="F26B43"/>
          </p15:clr>
        </p15:guide>
        <p15:guide id="7" pos="3392" userDrawn="1">
          <p15:clr>
            <a:srgbClr val="F26B43"/>
          </p15:clr>
        </p15:guide>
        <p15:guide id="8" pos="12456" userDrawn="1">
          <p15:clr>
            <a:srgbClr val="F26B43"/>
          </p15:clr>
        </p15:guide>
        <p15:guide id="9" pos="15082" userDrawn="1">
          <p15:clr>
            <a:srgbClr val="F26B43"/>
          </p15:clr>
        </p15:guide>
        <p15:guide id="10" pos="9248" userDrawn="1">
          <p15:clr>
            <a:srgbClr val="F26B43"/>
          </p15:clr>
        </p15:guide>
        <p15:guide id="11" pos="18000" userDrawn="1">
          <p15:clr>
            <a:srgbClr val="F26B43"/>
          </p15:clr>
        </p15:guide>
        <p15:guide id="13" pos="12000" userDrawn="1">
          <p15:clr>
            <a:srgbClr val="F26B43"/>
          </p15:clr>
        </p15:guide>
        <p15:guide id="14" pos="6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Chart 67">
            <a:extLst>
              <a:ext uri="{FF2B5EF4-FFF2-40B4-BE49-F238E27FC236}">
                <a16:creationId xmlns:a16="http://schemas.microsoft.com/office/drawing/2014/main" id="{88FFBEC5-FA9C-47B2-8AB1-E17C417717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580003"/>
              </p:ext>
            </p:extLst>
          </p:nvPr>
        </p:nvGraphicFramePr>
        <p:xfrm>
          <a:off x="16056770" y="4026401"/>
          <a:ext cx="7024904" cy="698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96" name="Text Placeholder 2095"/>
          <p:cNvSpPr>
            <a:spLocks noGrp="1"/>
          </p:cNvSpPr>
          <p:nvPr>
            <p:ph type="body" sz="quarter" idx="20"/>
          </p:nvPr>
        </p:nvSpPr>
        <p:spPr>
          <a:xfrm>
            <a:off x="23271664" y="18196517"/>
            <a:ext cx="5318917" cy="1133644"/>
          </a:xfrm>
        </p:spPr>
        <p:txBody>
          <a:bodyPr/>
          <a:lstStyle/>
          <a:p>
            <a:pPr lvl="1">
              <a:spcBef>
                <a:spcPts val="600"/>
              </a:spcBef>
            </a:pPr>
            <a:r>
              <a:rPr lang="en-US" sz="1100" b="1" dirty="0"/>
              <a:t>Acknowledgments: </a:t>
            </a:r>
            <a:r>
              <a:rPr lang="en-US" sz="1100" dirty="0"/>
              <a:t>Authors would like to thank all the PLHIV who participated </a:t>
            </a:r>
            <a:br>
              <a:rPr lang="en-US" sz="1100" dirty="0"/>
            </a:br>
            <a:r>
              <a:rPr lang="en-US" sz="1100" dirty="0"/>
              <a:t>in this study. Data analyses provided by </a:t>
            </a:r>
            <a:r>
              <a:rPr lang="en-US" sz="1100" dirty="0" err="1"/>
              <a:t>Zatum</a:t>
            </a:r>
            <a:r>
              <a:rPr lang="en-US" sz="1100" dirty="0"/>
              <a:t> LLC. This study was funded by </a:t>
            </a:r>
            <a:br>
              <a:rPr lang="en-US" sz="1100" dirty="0"/>
            </a:br>
            <a:r>
              <a:rPr lang="en-US" sz="1100" dirty="0"/>
              <a:t>ViiV Healthcare. Editorial assistance and graphic design support for this poster were provided under the direction of the authors by MedThink SciCom and funded by ViiV Healthcare.</a:t>
            </a:r>
            <a:endParaRPr lang="en-GB" sz="1100" dirty="0"/>
          </a:p>
          <a:p>
            <a:pPr>
              <a:spcBef>
                <a:spcPts val="600"/>
              </a:spcBef>
            </a:pPr>
            <a:endParaRPr lang="en-GB" sz="1200" dirty="0"/>
          </a:p>
        </p:txBody>
      </p:sp>
      <p:sp>
        <p:nvSpPr>
          <p:cNvPr id="2097" name="Text Placeholder 2096"/>
          <p:cNvSpPr>
            <a:spLocks noGrp="1"/>
          </p:cNvSpPr>
          <p:nvPr>
            <p:ph type="body" sz="quarter" idx="21"/>
          </p:nvPr>
        </p:nvSpPr>
        <p:spPr>
          <a:xfrm>
            <a:off x="23271665" y="19271291"/>
            <a:ext cx="5318918" cy="1184940"/>
          </a:xfrm>
        </p:spPr>
        <p:txBody>
          <a:bodyPr/>
          <a:lstStyle/>
          <a:p>
            <a:pPr lvl="1"/>
            <a:r>
              <a:rPr lang="en-GB" sz="1100" b="1" dirty="0"/>
              <a:t>References: 1. </a:t>
            </a:r>
            <a:r>
              <a:rPr lang="en-GB" sz="1100" dirty="0"/>
              <a:t>The Joint United Nations Programme on HIV/AIDS (UNAIDS). Global HIV &amp; AIDS statistics - 2019 fact sheet. Published 2019. https://www.unaids.org/en/</a:t>
            </a:r>
            <a:br>
              <a:rPr lang="en-GB" sz="1100" dirty="0"/>
            </a:br>
            <a:r>
              <a:rPr lang="en-GB" sz="1100" spc="-20" dirty="0"/>
              <a:t>resources/fact-sheet. </a:t>
            </a:r>
            <a:r>
              <a:rPr lang="en-GB" sz="1100" b="1" spc="-20" dirty="0"/>
              <a:t>2. </a:t>
            </a:r>
            <a:r>
              <a:rPr lang="en-GB" sz="1100" spc="-20" dirty="0"/>
              <a:t>AVERT. Global HIV and AIDS statistics. https://www.avert.org/</a:t>
            </a:r>
            <a:br>
              <a:rPr lang="en-GB" sz="1100" dirty="0"/>
            </a:br>
            <a:r>
              <a:rPr lang="en-GB" sz="1100" dirty="0"/>
              <a:t>global-</a:t>
            </a:r>
            <a:r>
              <a:rPr lang="en-GB" sz="1100" dirty="0" err="1"/>
              <a:t>hiv</a:t>
            </a:r>
            <a:r>
              <a:rPr lang="en-GB" sz="1100" dirty="0"/>
              <a:t>-and-aids-statistics. </a:t>
            </a:r>
            <a:r>
              <a:rPr lang="en-GB" sz="1100" b="1" dirty="0"/>
              <a:t>3. </a:t>
            </a:r>
            <a:r>
              <a:rPr lang="en-GB" sz="1100" dirty="0"/>
              <a:t>Rodger et al. </a:t>
            </a:r>
            <a:r>
              <a:rPr lang="en-GB" sz="1100" i="1" dirty="0"/>
              <a:t>JAMA</a:t>
            </a:r>
            <a:r>
              <a:rPr lang="en-GB" sz="1100" dirty="0"/>
              <a:t>. 2016;316:171-181. </a:t>
            </a:r>
            <a:r>
              <a:rPr lang="en-GB" sz="1100" b="1" dirty="0"/>
              <a:t>4.</a:t>
            </a:r>
            <a:r>
              <a:rPr lang="en-GB" sz="1100" dirty="0"/>
              <a:t> Prevention </a:t>
            </a:r>
            <a:r>
              <a:rPr lang="en-GB" sz="1100" spc="20" dirty="0"/>
              <a:t>Access Campaign. Consensus statement. 2019. https://www.preventionaccess.org</a:t>
            </a:r>
            <a:br>
              <a:rPr lang="en-GB" sz="1100" dirty="0"/>
            </a:br>
            <a:r>
              <a:rPr lang="en-GB" sz="1100" dirty="0"/>
              <a:t>/consensus. </a:t>
            </a:r>
            <a:r>
              <a:rPr lang="en-GB" sz="1100" b="1" dirty="0"/>
              <a:t>5. </a:t>
            </a:r>
            <a:r>
              <a:rPr lang="en-GB" sz="1100" dirty="0" err="1"/>
              <a:t>Okoli</a:t>
            </a:r>
            <a:r>
              <a:rPr lang="en-GB" sz="1100" dirty="0"/>
              <a:t> C et al. </a:t>
            </a:r>
            <a:r>
              <a:rPr lang="en-GB" sz="1100" i="1" dirty="0" err="1"/>
              <a:t>Prev</a:t>
            </a:r>
            <a:r>
              <a:rPr lang="en-GB" sz="1100" i="1" dirty="0"/>
              <a:t> Chronic Dis</a:t>
            </a:r>
            <a:r>
              <a:rPr lang="en-GB" sz="1100" dirty="0"/>
              <a:t>. 2020;17:190359. </a:t>
            </a:r>
            <a:r>
              <a:rPr lang="en-GB" sz="1100" b="1" dirty="0"/>
              <a:t>6. </a:t>
            </a:r>
            <a:r>
              <a:rPr lang="en-GB" sz="1100" dirty="0" err="1"/>
              <a:t>Vernazza</a:t>
            </a:r>
            <a:r>
              <a:rPr lang="en-GB" sz="1100" dirty="0"/>
              <a:t> P et al. </a:t>
            </a:r>
            <a:r>
              <a:rPr lang="en-GB" sz="1100" i="1" dirty="0"/>
              <a:t>Bull </a:t>
            </a:r>
            <a:r>
              <a:rPr lang="en-GB" sz="1100" i="1" dirty="0" err="1"/>
              <a:t>Méd</a:t>
            </a:r>
            <a:r>
              <a:rPr lang="en-GB" sz="1100" i="1" dirty="0"/>
              <a:t> </a:t>
            </a:r>
            <a:r>
              <a:rPr lang="en-GB" sz="1100" i="1" dirty="0" err="1"/>
              <a:t>Suisses</a:t>
            </a:r>
            <a:r>
              <a:rPr lang="en-GB" sz="1100" dirty="0"/>
              <a:t>. 2008;89.</a:t>
            </a:r>
          </a:p>
        </p:txBody>
      </p:sp>
      <p:sp>
        <p:nvSpPr>
          <p:cNvPr id="2059" name="Text Placeholder 2058"/>
          <p:cNvSpPr>
            <a:spLocks noGrp="1"/>
          </p:cNvSpPr>
          <p:nvPr>
            <p:ph type="body" sz="quarter" idx="25"/>
          </p:nvPr>
        </p:nvSpPr>
        <p:spPr>
          <a:xfrm>
            <a:off x="694236" y="3789973"/>
            <a:ext cx="8031480" cy="2448021"/>
          </a:xfrm>
        </p:spPr>
        <p:txBody>
          <a:bodyPr/>
          <a:lstStyle/>
          <a:p>
            <a:r>
              <a:rPr lang="en-GB" dirty="0"/>
              <a:t>Background</a:t>
            </a:r>
          </a:p>
          <a:p>
            <a:pPr lvl="3"/>
            <a:r>
              <a:rPr lang="en-US" dirty="0"/>
              <a:t>Remarkable, global scale-up of antiretroviral treatment (ART) has seen 20.7 million people living with HIV (PLHIV) on treatment, accelerating attainment of UNAIDSs’ target to end AIDS as a public health threat by 2030</a:t>
            </a:r>
            <a:r>
              <a:rPr lang="en-US" baseline="30000" dirty="0"/>
              <a:t>1,2</a:t>
            </a:r>
            <a:r>
              <a:rPr lang="en-US" dirty="0"/>
              <a:t> </a:t>
            </a:r>
          </a:p>
          <a:p>
            <a:pPr lvl="3"/>
            <a:r>
              <a:rPr lang="en-US" dirty="0"/>
              <a:t>PLHIV should be supported in their efforts to remain on ART  </a:t>
            </a:r>
          </a:p>
          <a:p>
            <a:pPr lvl="3"/>
            <a:r>
              <a:rPr lang="en-US" dirty="0"/>
              <a:t>The evidence-based informational campaign, “Undetectable Equals </a:t>
            </a:r>
            <a:r>
              <a:rPr lang="en-US" dirty="0" err="1"/>
              <a:t>Untransmittable</a:t>
            </a:r>
            <a:r>
              <a:rPr lang="en-US" dirty="0"/>
              <a:t>” (U=U), is an empowering discussion that may help motivate and incentivize PLHIV to reach and maintain and sustain viral suppression</a:t>
            </a:r>
            <a:r>
              <a:rPr lang="en-US" baseline="30000" dirty="0"/>
              <a:t>3,4</a:t>
            </a:r>
          </a:p>
          <a:p>
            <a:pPr lvl="3"/>
            <a:r>
              <a:rPr lang="en-US" b="1" dirty="0"/>
              <a:t>Study objective</a:t>
            </a:r>
            <a:r>
              <a:rPr lang="en-US" dirty="0"/>
              <a:t>: We investigated the percentage of PLHIV informed of “U=U” by their healthcare provider (HCP) and measured associations with health-related outcomes</a:t>
            </a:r>
          </a:p>
          <a:p>
            <a:pPr lvl="5"/>
            <a:endParaRPr lang="en-GB" dirty="0"/>
          </a:p>
        </p:txBody>
      </p:sp>
      <p:sp>
        <p:nvSpPr>
          <p:cNvPr id="2099" name="Text Placeholder 2098"/>
          <p:cNvSpPr>
            <a:spLocks noGrp="1"/>
          </p:cNvSpPr>
          <p:nvPr>
            <p:ph type="body" sz="quarter" idx="32"/>
          </p:nvPr>
        </p:nvSpPr>
        <p:spPr>
          <a:xfrm>
            <a:off x="23271665" y="10627870"/>
            <a:ext cx="5299365" cy="6945241"/>
          </a:xfrm>
        </p:spPr>
        <p:txBody>
          <a:bodyPr lIns="237744"/>
          <a:lstStyle/>
          <a:p>
            <a:r>
              <a:rPr lang="en-GB" dirty="0"/>
              <a:t>Conclusions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PLHIV that reported being informed of U=U by their HCP had more favorable health outcomes than those not informed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Switzerland was the first country to endorse the message that PLHIV who were virally undetectable could not transmit disease in 2008</a:t>
            </a:r>
            <a:r>
              <a:rPr lang="en-US" sz="1600" baseline="30000" dirty="0"/>
              <a:t>6</a:t>
            </a:r>
            <a:r>
              <a:rPr lang="en-US" sz="1600" dirty="0"/>
              <a:t> </a:t>
            </a:r>
          </a:p>
          <a:p>
            <a:pPr lvl="4">
              <a:spcBef>
                <a:spcPts val="600"/>
              </a:spcBef>
            </a:pPr>
            <a:r>
              <a:rPr lang="en-US" sz="1400" dirty="0"/>
              <a:t>This may explain why PLHIV from Switzerland reported the highest percentage of those informed of U=U by their HCP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One-third of all PLHIV were not told about U=U by </a:t>
            </a:r>
            <a:br>
              <a:rPr lang="en-US" sz="1600" dirty="0"/>
            </a:br>
            <a:r>
              <a:rPr lang="en-US" sz="1600" dirty="0"/>
              <a:t>their HCPs</a:t>
            </a:r>
          </a:p>
          <a:p>
            <a:pPr lvl="4">
              <a:spcBef>
                <a:spcPts val="600"/>
              </a:spcBef>
            </a:pPr>
            <a:r>
              <a:rPr lang="en-US" sz="1400" dirty="0"/>
              <a:t>In particular, heterosexual males and PLHIV in Asia were by far the least likely to be given this information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The association between U=U discussion and health outcomes suggests opportunities exist to improve the healthcare experience of PLHIV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As gatekeepers of essential information, intensified efforts by HCPs to better engage patients can benefit public health</a:t>
            </a:r>
          </a:p>
          <a:p>
            <a:pPr lvl="4">
              <a:spcBef>
                <a:spcPts val="600"/>
              </a:spcBef>
            </a:pPr>
            <a:r>
              <a:rPr lang="en-US" sz="1400" dirty="0"/>
              <a:t>HCPs should not rely on external sources to educate patients on crucial issues such as U=U 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Patient-HCP U=U discussions should be considered in </a:t>
            </a:r>
            <a:r>
              <a:rPr lang="en-US" sz="1600" spc="-30" dirty="0"/>
              <a:t>care guidelines to help improve the quality of life of PLHIV</a:t>
            </a:r>
          </a:p>
          <a:p>
            <a:pPr marL="0" lvl="3" indent="0">
              <a:spcBef>
                <a:spcPts val="600"/>
              </a:spcBef>
              <a:buNone/>
            </a:pPr>
            <a:endParaRPr lang="en-US" sz="1500" spc="-30" dirty="0"/>
          </a:p>
        </p:txBody>
      </p:sp>
      <p:sp>
        <p:nvSpPr>
          <p:cNvPr id="2061" name="Text Placeholder 2060"/>
          <p:cNvSpPr>
            <a:spLocks noGrp="1"/>
          </p:cNvSpPr>
          <p:nvPr>
            <p:ph type="body" sz="quarter" idx="33"/>
          </p:nvPr>
        </p:nvSpPr>
        <p:spPr>
          <a:xfrm>
            <a:off x="696883" y="6329527"/>
            <a:ext cx="8031481" cy="2448021"/>
          </a:xfrm>
        </p:spPr>
        <p:txBody>
          <a:bodyPr/>
          <a:lstStyle/>
          <a:p>
            <a:r>
              <a:rPr lang="en-GB" dirty="0"/>
              <a:t>Methods</a:t>
            </a:r>
          </a:p>
          <a:p>
            <a:pPr lvl="3"/>
            <a:r>
              <a:rPr lang="en-US" spc="-40" dirty="0"/>
              <a:t>We analyzed data from the 2019 Positive Perspectives (PP2) survey of PLHIV in 25 countries (N=2389)</a:t>
            </a:r>
            <a:r>
              <a:rPr lang="en-US" spc="-40" baseline="30000" dirty="0"/>
              <a:t>5</a:t>
            </a:r>
          </a:p>
          <a:p>
            <a:pPr lvl="3"/>
            <a:r>
              <a:rPr lang="en-US" dirty="0"/>
              <a:t>This was a web-based survey conducted between April 2019 and January 2020 to capture attitudes, perceptions, and knowledge about ART</a:t>
            </a:r>
          </a:p>
          <a:p>
            <a:pPr lvl="3"/>
            <a:r>
              <a:rPr lang="en-US" dirty="0"/>
              <a:t>A combination of different non–probability-based sampling approaches was used to recruit participants, including snowball sampling, targeted sampling within patient advocacy groups, patient support groups or HIV charities; and use of existing panels of PLHIV</a:t>
            </a:r>
          </a:p>
          <a:p>
            <a:pPr lvl="3"/>
            <a:r>
              <a:rPr lang="en-US" dirty="0"/>
              <a:t>Inclusion criteria for PP2 were as follows:</a:t>
            </a:r>
          </a:p>
          <a:p>
            <a:pPr lvl="4"/>
            <a:r>
              <a:rPr lang="en-US" dirty="0"/>
              <a:t>Be willing and able to provide electronic/verbal informed consent to participate</a:t>
            </a:r>
          </a:p>
          <a:p>
            <a:pPr lvl="4"/>
            <a:r>
              <a:rPr lang="en-US" dirty="0"/>
              <a:t>Male or female, aged 18 to 84 years</a:t>
            </a:r>
          </a:p>
          <a:p>
            <a:pPr lvl="4"/>
            <a:r>
              <a:rPr lang="en-US" dirty="0"/>
              <a:t>Self-identify as having been diagnosed by a doctor or other HCP as being HIV seropositive</a:t>
            </a:r>
          </a:p>
          <a:p>
            <a:pPr lvl="4"/>
            <a:r>
              <a:rPr lang="en-US" dirty="0"/>
              <a:t>Currently being treated with ART (self-reported)</a:t>
            </a:r>
          </a:p>
          <a:p>
            <a:pPr lvl="4"/>
            <a:r>
              <a:rPr lang="en-US" dirty="0"/>
              <a:t>Resident of a country participating in the survey</a:t>
            </a:r>
          </a:p>
          <a:p>
            <a:pPr lvl="4"/>
            <a:r>
              <a:rPr lang="en-US" dirty="0"/>
              <a:t>Able to read, speak, and understand English or other languages that the survey is available in</a:t>
            </a:r>
          </a:p>
          <a:p>
            <a:pPr lvl="2"/>
            <a:r>
              <a:rPr lang="en-US" dirty="0"/>
              <a:t>Key Measures and Approach </a:t>
            </a:r>
          </a:p>
          <a:p>
            <a:pPr lvl="3"/>
            <a:r>
              <a:rPr lang="en-US" dirty="0"/>
              <a:t>Participants indicated their agreement with the statement: “My provider has told me about ‘undetectable = </a:t>
            </a:r>
            <a:r>
              <a:rPr lang="en-US" dirty="0" err="1"/>
              <a:t>untransmittable</a:t>
            </a:r>
            <a:r>
              <a:rPr lang="en-US" dirty="0"/>
              <a:t>’ (U=U)” (“agree” or “strongly agree”)</a:t>
            </a:r>
          </a:p>
          <a:p>
            <a:pPr lvl="2"/>
            <a:r>
              <a:rPr lang="en-US" dirty="0"/>
              <a:t>Outcome Variables</a:t>
            </a:r>
          </a:p>
          <a:p>
            <a:pPr lvl="3"/>
            <a:r>
              <a:rPr lang="en-US" dirty="0"/>
              <a:t>Optimal overall, sexual, physical, or mental health (“good” or “very good”)</a:t>
            </a:r>
          </a:p>
          <a:p>
            <a:pPr lvl="3"/>
            <a:r>
              <a:rPr lang="en-US" dirty="0"/>
              <a:t>Self-reported viral suppression (report of “undetectable” or “suppressed”)</a:t>
            </a:r>
          </a:p>
          <a:p>
            <a:pPr lvl="3"/>
            <a:r>
              <a:rPr lang="en-US" dirty="0"/>
              <a:t>Treatment satisfaction (“satisfied” or “very satisfied” with current medication)</a:t>
            </a:r>
          </a:p>
          <a:p>
            <a:pPr lvl="3"/>
            <a:r>
              <a:rPr lang="en-US" dirty="0"/>
              <a:t>Optimal adherence (report of having missed ART for ≥5 times in the past month for any reason classified as suboptimal adherence)</a:t>
            </a:r>
          </a:p>
          <a:p>
            <a:pPr lvl="2"/>
            <a:r>
              <a:rPr lang="en-US" dirty="0"/>
              <a:t>Analyses</a:t>
            </a:r>
          </a:p>
          <a:p>
            <a:pPr lvl="3"/>
            <a:r>
              <a:rPr lang="en-US" dirty="0"/>
              <a:t>Overall and stratified prevalence estimates computed </a:t>
            </a:r>
          </a:p>
          <a:p>
            <a:pPr lvl="3"/>
            <a:r>
              <a:rPr lang="en-US" dirty="0"/>
              <a:t>Chi squared tests used for comparisons at </a:t>
            </a:r>
            <a:r>
              <a:rPr lang="en-US" i="1" dirty="0"/>
              <a:t>P</a:t>
            </a:r>
            <a:r>
              <a:rPr lang="en-US" dirty="0"/>
              <a:t>&lt;0.05</a:t>
            </a:r>
          </a:p>
          <a:p>
            <a:pPr lvl="3"/>
            <a:r>
              <a:rPr lang="en-US" dirty="0"/>
              <a:t>HIV-related knowledge, attitudes, and behaviors compared between those informed vs not informed of “U=U” </a:t>
            </a:r>
          </a:p>
        </p:txBody>
      </p:sp>
      <p:sp>
        <p:nvSpPr>
          <p:cNvPr id="2062" name="Text Placeholder 2061"/>
          <p:cNvSpPr>
            <a:spLocks noGrp="1"/>
          </p:cNvSpPr>
          <p:nvPr>
            <p:ph type="body" sz="quarter" idx="35"/>
          </p:nvPr>
        </p:nvSpPr>
        <p:spPr>
          <a:xfrm>
            <a:off x="9508718" y="5747578"/>
            <a:ext cx="6202337" cy="361958"/>
          </a:xfrm>
        </p:spPr>
        <p:txBody>
          <a:bodyPr/>
          <a:lstStyle/>
          <a:p>
            <a:pPr lvl="2"/>
            <a:r>
              <a:rPr lang="en-GB" dirty="0"/>
              <a:t>Figure 2. </a:t>
            </a:r>
            <a:r>
              <a:rPr lang="en-US" dirty="0"/>
              <a:t>Percentage of PLHIV Told of U=U by Their HCP, by Selected Characteristics (N=2389)</a:t>
            </a:r>
          </a:p>
          <a:p>
            <a:pPr lvl="2"/>
            <a:endParaRPr lang="en-GB" dirty="0"/>
          </a:p>
        </p:txBody>
      </p:sp>
      <p:sp>
        <p:nvSpPr>
          <p:cNvPr id="2063" name="Text Placeholder 2062"/>
          <p:cNvSpPr>
            <a:spLocks noGrp="1"/>
          </p:cNvSpPr>
          <p:nvPr>
            <p:ph type="body" sz="quarter" idx="36"/>
          </p:nvPr>
        </p:nvSpPr>
        <p:spPr>
          <a:xfrm>
            <a:off x="9493867" y="3817944"/>
            <a:ext cx="6127133" cy="1825275"/>
          </a:xfrm>
        </p:spPr>
        <p:txBody>
          <a:bodyPr/>
          <a:lstStyle/>
          <a:p>
            <a:pPr lvl="3"/>
            <a:r>
              <a:rPr lang="en-US" dirty="0"/>
              <a:t>Overall, 66% were informed of “U=U” by their HCP </a:t>
            </a:r>
          </a:p>
          <a:p>
            <a:pPr lvl="3"/>
            <a:r>
              <a:rPr lang="en-US" spc="-10" dirty="0"/>
              <a:t>Some of the highest prevalence estimates for receipt of “U=U” information from an HCP were seen among and men who have sex with men (MSM; 71%; Figure 2) and PLHIV in Switzerland (87%; Figure 3); notably, individuals who “preferred not to say” their sexual identity reported a prevalence of 85%</a:t>
            </a:r>
          </a:p>
          <a:p>
            <a:pPr lvl="3"/>
            <a:r>
              <a:rPr lang="en-US" dirty="0"/>
              <a:t>There were no significant differences by age, year of diagnosis, or metropolitan status</a:t>
            </a:r>
            <a:endParaRPr lang="en-GB" dirty="0"/>
          </a:p>
        </p:txBody>
      </p:sp>
      <p:sp>
        <p:nvSpPr>
          <p:cNvPr id="2064" name="Text Placeholder 2063"/>
          <p:cNvSpPr>
            <a:spLocks noGrp="1"/>
          </p:cNvSpPr>
          <p:nvPr>
            <p:ph type="body" sz="quarter" idx="37"/>
          </p:nvPr>
        </p:nvSpPr>
        <p:spPr>
          <a:xfrm>
            <a:off x="16390963" y="11645309"/>
            <a:ext cx="6202337" cy="414856"/>
          </a:xfrm>
        </p:spPr>
        <p:txBody>
          <a:bodyPr/>
          <a:lstStyle/>
          <a:p>
            <a:pPr lvl="2"/>
            <a:r>
              <a:rPr lang="en-GB" dirty="0"/>
              <a:t>Figure 4. </a:t>
            </a:r>
            <a:r>
              <a:rPr lang="en-US" dirty="0"/>
              <a:t>Relationship Between Exposure to U=U Information and Health Outcomes (N=2389)</a:t>
            </a:r>
          </a:p>
          <a:p>
            <a:pPr lvl="2"/>
            <a:endParaRPr lang="en-GB" dirty="0"/>
          </a:p>
        </p:txBody>
      </p:sp>
      <p:sp>
        <p:nvSpPr>
          <p:cNvPr id="2094" name="Text Placeholder 209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PED0773</a:t>
            </a:r>
          </a:p>
        </p:txBody>
      </p:sp>
      <p:sp>
        <p:nvSpPr>
          <p:cNvPr id="2095" name="Text Placeholder 2094"/>
          <p:cNvSpPr>
            <a:spLocks noGrp="1"/>
          </p:cNvSpPr>
          <p:nvPr>
            <p:ph type="body" sz="quarter" idx="19"/>
          </p:nvPr>
        </p:nvSpPr>
        <p:spPr>
          <a:xfrm>
            <a:off x="4330427" y="1982990"/>
            <a:ext cx="21134227" cy="817588"/>
          </a:xfrm>
        </p:spPr>
        <p:txBody>
          <a:bodyPr/>
          <a:lstStyle/>
          <a:p>
            <a:r>
              <a:rPr lang="en-GB" sz="1900" u="sng" dirty="0"/>
              <a:t>Chinyere Okoli</a:t>
            </a:r>
            <a:r>
              <a:rPr lang="en-GB" sz="1900" dirty="0"/>
              <a:t>,</a:t>
            </a:r>
            <a:r>
              <a:rPr lang="en-GB" sz="1900" baseline="30000" dirty="0"/>
              <a:t>1</a:t>
            </a:r>
            <a:r>
              <a:rPr lang="en-GB" sz="1900" dirty="0"/>
              <a:t> Bruce Richman,</a:t>
            </a:r>
            <a:r>
              <a:rPr lang="en-GB" sz="1900" baseline="30000" dirty="0"/>
              <a:t>2</a:t>
            </a:r>
            <a:r>
              <a:rPr lang="en-GB" sz="1900" dirty="0"/>
              <a:t> Brent Allan,</a:t>
            </a:r>
            <a:r>
              <a:rPr lang="en-GB" sz="1900" baseline="30000" dirty="0"/>
              <a:t>3</a:t>
            </a:r>
            <a:r>
              <a:rPr lang="en-GB" sz="1900" dirty="0"/>
              <a:t> Garry Brough,</a:t>
            </a:r>
            <a:r>
              <a:rPr lang="en-GB" sz="1900" baseline="30000" dirty="0"/>
              <a:t>4</a:t>
            </a:r>
            <a:r>
              <a:rPr lang="en-GB" sz="1900" dirty="0"/>
              <a:t> Erika Castellanos,</a:t>
            </a:r>
            <a:r>
              <a:rPr lang="en-GB" sz="1900" baseline="30000" dirty="0"/>
              <a:t>5</a:t>
            </a:r>
            <a:r>
              <a:rPr lang="en-GB" sz="1900" dirty="0"/>
              <a:t> Benjamin Young,</a:t>
            </a:r>
            <a:r>
              <a:rPr lang="en-GB" sz="1900" baseline="30000" dirty="0"/>
              <a:t>6</a:t>
            </a:r>
            <a:r>
              <a:rPr lang="en-GB" sz="1900" dirty="0"/>
              <a:t> Anton Eremin,</a:t>
            </a:r>
            <a:r>
              <a:rPr lang="en-GB" sz="1900" baseline="30000" dirty="0"/>
              <a:t>7</a:t>
            </a:r>
            <a:r>
              <a:rPr lang="en-GB" sz="1900" dirty="0"/>
              <a:t> Giulio Maria Corbelli,</a:t>
            </a:r>
            <a:r>
              <a:rPr lang="en-GB" sz="1900" baseline="30000" dirty="0"/>
              <a:t>8</a:t>
            </a:r>
            <a:r>
              <a:rPr lang="en-GB" sz="1900" dirty="0"/>
              <a:t> Marta Mc Britton,</a:t>
            </a:r>
            <a:r>
              <a:rPr lang="en-GB" sz="1900" baseline="30000" dirty="0"/>
              <a:t>9</a:t>
            </a:r>
            <a:r>
              <a:rPr lang="en-GB" sz="1900" dirty="0"/>
              <a:t> David Hardy,</a:t>
            </a:r>
            <a:r>
              <a:rPr lang="en-GB" sz="1900" baseline="30000" dirty="0"/>
              <a:t>10</a:t>
            </a:r>
            <a:r>
              <a:rPr lang="en-GB" sz="1900" dirty="0"/>
              <a:t> </a:t>
            </a:r>
            <a:br>
              <a:rPr lang="en-GB" sz="1900" dirty="0"/>
            </a:br>
            <a:r>
              <a:rPr lang="en-GB" sz="1900" dirty="0" err="1"/>
              <a:t>Marvelous</a:t>
            </a:r>
            <a:r>
              <a:rPr lang="en-GB" sz="1900" dirty="0"/>
              <a:t> Muchenje,</a:t>
            </a:r>
            <a:r>
              <a:rPr lang="en-GB" sz="1900" baseline="30000" dirty="0"/>
              <a:t>11</a:t>
            </a:r>
            <a:r>
              <a:rPr lang="en-GB" sz="1900" dirty="0"/>
              <a:t> Nicolas Van de Velde,</a:t>
            </a:r>
            <a:r>
              <a:rPr lang="en-GB" sz="1900" baseline="30000" dirty="0"/>
              <a:t>1</a:t>
            </a:r>
            <a:r>
              <a:rPr lang="en-GB" sz="1900" dirty="0"/>
              <a:t> Patricia de los Rios</a:t>
            </a:r>
            <a:r>
              <a:rPr lang="en-GB" sz="1900" baseline="30000" dirty="0"/>
              <a:t>11</a:t>
            </a:r>
            <a:r>
              <a:rPr lang="en-GB" sz="1900" dirty="0"/>
              <a:t> </a:t>
            </a:r>
            <a:endParaRPr lang="en-GB" sz="1900" baseline="30000" dirty="0"/>
          </a:p>
          <a:p>
            <a:pPr lvl="1"/>
            <a:r>
              <a:rPr lang="en-GB" sz="1400" i="1" baseline="30000" dirty="0"/>
              <a:t>1</a:t>
            </a:r>
            <a:r>
              <a:rPr lang="en-GB" sz="1400" i="1" dirty="0"/>
              <a:t>ViiV Healthcare, Brentford, Middlesex, UK; </a:t>
            </a:r>
            <a:r>
              <a:rPr lang="en-GB" sz="1400" i="1" baseline="30000" dirty="0"/>
              <a:t>2</a:t>
            </a:r>
            <a:r>
              <a:rPr lang="en-GB" sz="1400" i="1" dirty="0"/>
              <a:t>Prevention Access Campaign, New York, NY, USA; </a:t>
            </a:r>
            <a:r>
              <a:rPr lang="en-GB" sz="1400" i="1" baseline="30000" dirty="0"/>
              <a:t>3</a:t>
            </a:r>
            <a:r>
              <a:rPr lang="en-GB" sz="1400" i="1" dirty="0"/>
              <a:t>The International Council of AIDS Service Organizations (ICASO), Toronto, ON, Canada; </a:t>
            </a:r>
            <a:r>
              <a:rPr lang="en-GB" sz="1400" i="1" baseline="30000" dirty="0"/>
              <a:t>4</a:t>
            </a:r>
            <a:r>
              <a:rPr lang="en-GB" sz="1400" i="1" dirty="0"/>
              <a:t>UK CAB and Positively UK, London, UK; </a:t>
            </a:r>
            <a:r>
              <a:rPr lang="en-GB" sz="1400" i="1" baseline="30000" dirty="0"/>
              <a:t>5</a:t>
            </a:r>
            <a:r>
              <a:rPr lang="en-GB" sz="1400" i="1" dirty="0"/>
              <a:t>Global Action for Trans Equality (GATE), New York, NY, USA</a:t>
            </a:r>
            <a:r>
              <a:rPr lang="en-GB" sz="1400" i="1"/>
              <a:t>; </a:t>
            </a:r>
            <a:r>
              <a:rPr lang="en-GB" sz="1400" i="1" baseline="30000"/>
              <a:t>6</a:t>
            </a:r>
            <a:r>
              <a:rPr lang="en-GB" sz="1400" i="1"/>
              <a:t>ViiV Healthcare, Research Triangle Park, NC, USA; </a:t>
            </a:r>
            <a:r>
              <a:rPr lang="en-GB" sz="1400" i="1" baseline="30000"/>
              <a:t>7</a:t>
            </a:r>
            <a:r>
              <a:rPr lang="en-GB" sz="1400" i="1"/>
              <a:t>AIDS </a:t>
            </a:r>
            <a:r>
              <a:rPr lang="en-GB" sz="1400" i="1" dirty="0" err="1"/>
              <a:t>Center</a:t>
            </a:r>
            <a:r>
              <a:rPr lang="en-GB" sz="1400" i="1" dirty="0"/>
              <a:t> Foundation, Moscow, Russia; </a:t>
            </a:r>
            <a:r>
              <a:rPr lang="en-GB" sz="1400" i="1" baseline="30000" dirty="0"/>
              <a:t>8</a:t>
            </a:r>
            <a:r>
              <a:rPr lang="en-GB" sz="1400" i="1" dirty="0"/>
              <a:t>European AIDS Treatment Group, Rome, Lazio, Italy; </a:t>
            </a:r>
            <a:r>
              <a:rPr lang="en-GB" sz="1400" i="1" baseline="30000" dirty="0"/>
              <a:t>9</a:t>
            </a:r>
            <a:r>
              <a:rPr lang="en-GB" sz="1400" i="1" dirty="0"/>
              <a:t>Instituto Cultural Barong, São Paulo, Brazil; </a:t>
            </a:r>
            <a:r>
              <a:rPr lang="en-GB" sz="1400" i="1" baseline="30000" dirty="0"/>
              <a:t>10</a:t>
            </a:r>
            <a:r>
              <a:rPr lang="en-GB" sz="1400" i="1" dirty="0"/>
              <a:t>Johns Hopkins University School of Medicine, Baltimore, MD, USA; </a:t>
            </a:r>
            <a:r>
              <a:rPr lang="en-GB" sz="1400" i="1" baseline="30000" dirty="0"/>
              <a:t>11</a:t>
            </a:r>
            <a:r>
              <a:rPr lang="en-GB" sz="1400" i="1" dirty="0"/>
              <a:t>ViiV Healthcare, QB, Canada</a:t>
            </a:r>
          </a:p>
          <a:p>
            <a:pPr lvl="1"/>
            <a:endParaRPr lang="en-GB" sz="1800" i="1" dirty="0"/>
          </a:p>
        </p:txBody>
      </p:sp>
      <p:sp>
        <p:nvSpPr>
          <p:cNvPr id="2093" name="Title 2092"/>
          <p:cNvSpPr>
            <a:spLocks noGrp="1"/>
          </p:cNvSpPr>
          <p:nvPr>
            <p:ph type="title"/>
          </p:nvPr>
        </p:nvSpPr>
        <p:spPr>
          <a:xfrm>
            <a:off x="4330428" y="453935"/>
            <a:ext cx="22517086" cy="1529054"/>
          </a:xfrm>
        </p:spPr>
        <p:txBody>
          <a:bodyPr/>
          <a:lstStyle/>
          <a:p>
            <a:pPr>
              <a:lnSpc>
                <a:spcPts val="5700"/>
              </a:lnSpc>
            </a:pPr>
            <a:r>
              <a:rPr lang="en-US" sz="5800" dirty="0"/>
              <a:t>A TALE OF TWO “U”s AND THEIR USE BY HEALTHCARE PROVIDERS: </a:t>
            </a:r>
            <a:br>
              <a:rPr lang="en-US" sz="5800" dirty="0"/>
            </a:br>
            <a:r>
              <a:rPr lang="en-US" sz="5800" dirty="0"/>
              <a:t>A CROSS-COUNTRY ANALYSIS OF INFORMATION-SHARING ABOUT U=U</a:t>
            </a:r>
            <a:endParaRPr lang="en-GB" sz="5800" dirty="0"/>
          </a:p>
        </p:txBody>
      </p:sp>
      <p:sp>
        <p:nvSpPr>
          <p:cNvPr id="2065" name="Text Placeholder 2064"/>
          <p:cNvSpPr>
            <a:spLocks noGrp="1"/>
          </p:cNvSpPr>
          <p:nvPr>
            <p:ph type="body" sz="quarter" idx="4294967295"/>
          </p:nvPr>
        </p:nvSpPr>
        <p:spPr>
          <a:xfrm>
            <a:off x="23275636" y="3790638"/>
            <a:ext cx="5299364" cy="3549499"/>
          </a:xfrm>
          <a:prstGeom prst="rect">
            <a:avLst/>
          </a:prstGeom>
        </p:spPr>
        <p:txBody>
          <a:bodyPr/>
          <a:lstStyle/>
          <a:p>
            <a:r>
              <a:rPr lang="en-GB" dirty="0">
                <a:latin typeface="+mn-lt"/>
              </a:rPr>
              <a:t>Summary of Findings</a:t>
            </a:r>
          </a:p>
          <a:p>
            <a:pPr lvl="3">
              <a:buClr>
                <a:srgbClr val="E30042"/>
              </a:buClr>
            </a:pPr>
            <a:r>
              <a:rPr lang="en-US" dirty="0"/>
              <a:t>Overall, 66% were informed of “U=U” by their HCP</a:t>
            </a:r>
          </a:p>
          <a:p>
            <a:pPr lvl="3">
              <a:spcBef>
                <a:spcPts val="500"/>
              </a:spcBef>
              <a:buClr>
                <a:srgbClr val="E30042"/>
              </a:buClr>
            </a:pPr>
            <a:r>
              <a:rPr lang="en-US" dirty="0"/>
              <a:t>Those informed (n=1588) were significantly more likely than those not informed (n=801) of reporting (all </a:t>
            </a:r>
            <a:r>
              <a:rPr lang="en-US" i="1" dirty="0"/>
              <a:t>P</a:t>
            </a:r>
            <a:r>
              <a:rPr lang="en-US" dirty="0"/>
              <a:t>&lt;0.001; Figure 4): </a:t>
            </a:r>
          </a:p>
          <a:p>
            <a:pPr lvl="4">
              <a:buClr>
                <a:srgbClr val="E30042"/>
              </a:buClr>
            </a:pPr>
            <a:r>
              <a:rPr lang="en-US" dirty="0"/>
              <a:t>Awareness that antiretrovirals prevent transmission (80% vs 63%)</a:t>
            </a:r>
          </a:p>
          <a:p>
            <a:pPr lvl="4">
              <a:buClr>
                <a:srgbClr val="E30042"/>
              </a:buClr>
            </a:pPr>
            <a:r>
              <a:rPr lang="en-US" dirty="0"/>
              <a:t>Treatment satisfaction (76% vs 57%) </a:t>
            </a:r>
          </a:p>
          <a:p>
            <a:pPr lvl="4">
              <a:buClr>
                <a:srgbClr val="E30042"/>
              </a:buClr>
            </a:pPr>
            <a:r>
              <a:rPr lang="en-US" dirty="0"/>
              <a:t>Optimal adherence (80% vs 68%)</a:t>
            </a:r>
          </a:p>
          <a:p>
            <a:pPr lvl="4">
              <a:buClr>
                <a:srgbClr val="E30042"/>
              </a:buClr>
            </a:pPr>
            <a:r>
              <a:rPr lang="en-US" dirty="0"/>
              <a:t>Self-reported virologic control (77% vs 69%)</a:t>
            </a:r>
          </a:p>
          <a:p>
            <a:pPr lvl="4">
              <a:buClr>
                <a:srgbClr val="E30042"/>
              </a:buClr>
            </a:pPr>
            <a:r>
              <a:rPr lang="en-US" dirty="0"/>
              <a:t>Optimal overall health (61% vs 51%) </a:t>
            </a:r>
          </a:p>
          <a:p>
            <a:pPr lvl="4">
              <a:buClr>
                <a:srgbClr val="E30042"/>
              </a:buClr>
            </a:pPr>
            <a:r>
              <a:rPr lang="en-US" dirty="0"/>
              <a:t>Optimal mental health (62% vs 48%)</a:t>
            </a:r>
          </a:p>
          <a:p>
            <a:pPr lvl="4">
              <a:buClr>
                <a:srgbClr val="E30042"/>
              </a:buClr>
            </a:pPr>
            <a:r>
              <a:rPr lang="en-US" dirty="0"/>
              <a:t>Optimal sexual health (51% vs 43%) </a:t>
            </a:r>
          </a:p>
          <a:p>
            <a:pPr lvl="3">
              <a:spcBef>
                <a:spcPts val="500"/>
              </a:spcBef>
              <a:buClr>
                <a:srgbClr val="E30042"/>
              </a:buClr>
            </a:pPr>
            <a:r>
              <a:rPr lang="en-US" dirty="0"/>
              <a:t>By gender/sexual orientation, percentage informed of U=U by their HCP was 71%, 65%, and 58% among MSM, women, and heterosexual males respectively</a:t>
            </a:r>
          </a:p>
          <a:p>
            <a:pPr lvl="3">
              <a:spcBef>
                <a:spcPts val="500"/>
              </a:spcBef>
              <a:buClr>
                <a:srgbClr val="E30042"/>
              </a:buClr>
            </a:pPr>
            <a:r>
              <a:rPr lang="en-US" dirty="0"/>
              <a:t>Statistically significant differences by gender/sexual orientation in receipt of U=U information from an HCP were observed in only 4 of the 25 countries (Germany, Portugal, Taiwan, and the United States)</a:t>
            </a:r>
          </a:p>
          <a:p>
            <a:pPr lvl="3">
              <a:spcBef>
                <a:spcPts val="500"/>
              </a:spcBef>
              <a:buClr>
                <a:srgbClr val="E30042"/>
              </a:buClr>
            </a:pPr>
            <a:r>
              <a:rPr lang="en-US" dirty="0"/>
              <a:t>Prevalence was highest among women in the United States but highest among MSM in Germany, Portugal, and Taiwan</a:t>
            </a:r>
          </a:p>
          <a:p>
            <a:pPr lvl="4">
              <a:buClr>
                <a:srgbClr val="E30042"/>
              </a:buClr>
            </a:pPr>
            <a:r>
              <a:rPr lang="en-US" spc="-20" dirty="0"/>
              <a:t>Germany (84%, 56%, and 65% for MSM, men who have sex with women [MSW], and women, respectively; </a:t>
            </a:r>
            <a:r>
              <a:rPr lang="en-US" i="1" spc="-20" dirty="0"/>
              <a:t>P</a:t>
            </a:r>
            <a:r>
              <a:rPr lang="en-US" spc="-20" dirty="0"/>
              <a:t>=0.035)</a:t>
            </a:r>
          </a:p>
          <a:p>
            <a:pPr lvl="4">
              <a:buClr>
                <a:srgbClr val="E30042"/>
              </a:buClr>
            </a:pPr>
            <a:r>
              <a:rPr lang="en-US" spc="-20" dirty="0"/>
              <a:t>Portugal (83%, 33%, and 73% for MSM, MSW, and women, respectively; </a:t>
            </a:r>
            <a:r>
              <a:rPr lang="en-US" i="1" spc="-20" dirty="0"/>
              <a:t>P</a:t>
            </a:r>
            <a:r>
              <a:rPr lang="en-US" spc="-20" dirty="0"/>
              <a:t>=0.030)</a:t>
            </a:r>
          </a:p>
          <a:p>
            <a:pPr lvl="4">
              <a:buClr>
                <a:srgbClr val="E30042"/>
              </a:buClr>
            </a:pPr>
            <a:r>
              <a:rPr lang="en-US" spc="-10" dirty="0"/>
              <a:t>Taiwan (77%, 60%, and 23% for MSM, MSW, and women respectively; </a:t>
            </a:r>
            <a:r>
              <a:rPr lang="en-US" i="1" spc="-10" dirty="0"/>
              <a:t>P</a:t>
            </a:r>
            <a:r>
              <a:rPr lang="en-US" spc="-10" dirty="0"/>
              <a:t>=0.003)</a:t>
            </a:r>
          </a:p>
          <a:p>
            <a:pPr lvl="4">
              <a:buClr>
                <a:srgbClr val="E30042"/>
              </a:buClr>
            </a:pPr>
            <a:r>
              <a:rPr lang="en-US" spc="-10" dirty="0"/>
              <a:t>United States (72%, 53%, and 90% for MSM, MSW, and women, respectively, </a:t>
            </a:r>
            <a:r>
              <a:rPr lang="en-US" i="1" spc="-10" dirty="0"/>
              <a:t>P</a:t>
            </a:r>
            <a:r>
              <a:rPr lang="en-US" spc="-10" dirty="0"/>
              <a:t>&lt;0.001)</a:t>
            </a:r>
          </a:p>
        </p:txBody>
      </p:sp>
      <p:sp>
        <p:nvSpPr>
          <p:cNvPr id="44" name="Text Placeholder 2063">
            <a:extLst>
              <a:ext uri="{FF2B5EF4-FFF2-40B4-BE49-F238E27FC236}">
                <a16:creationId xmlns:a16="http://schemas.microsoft.com/office/drawing/2014/main" id="{685A9EF9-DD04-481C-85B3-12983B2704CA}"/>
              </a:ext>
            </a:extLst>
          </p:cNvPr>
          <p:cNvSpPr txBox="1">
            <a:spLocks/>
          </p:cNvSpPr>
          <p:nvPr/>
        </p:nvSpPr>
        <p:spPr>
          <a:xfrm>
            <a:off x="707509" y="14435686"/>
            <a:ext cx="8018207" cy="659140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770026" rtl="0" eaLnBrk="1" latinLnBrk="0" hangingPunct="1">
              <a:spcBef>
                <a:spcPts val="505"/>
              </a:spcBef>
              <a:buFont typeface="Arial" panose="020B0604020202020204" pitchFamily="34" charset="0"/>
              <a:buNone/>
              <a:defRPr kumimoji="0" lang="en-US" sz="1179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770026" rtl="0" eaLnBrk="1" latinLnBrk="0" hangingPunct="1">
              <a:spcBef>
                <a:spcPts val="252"/>
              </a:spcBef>
              <a:buFont typeface="Arial" panose="020B0604020202020204" pitchFamily="34" charset="0"/>
              <a:buNone/>
              <a:defRPr kumimoji="0" lang="en-US" sz="926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770026" rtl="0" eaLnBrk="1" latinLnBrk="0" hangingPunct="1">
              <a:spcBef>
                <a:spcPts val="505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926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121264" indent="-121264" algn="l" defTabSz="770026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926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246408" marR="0" indent="-121264" algn="l" defTabSz="770026" rtl="0" eaLnBrk="1" fontAlgn="auto" latinLnBrk="0" hangingPunct="1">
              <a:lnSpc>
                <a:spcPct val="100000"/>
              </a:lnSpc>
              <a:spcBef>
                <a:spcPts val="252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843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369614" indent="-121264" algn="l" defTabSz="770026" rtl="0" eaLnBrk="1" latinLnBrk="0" hangingPunct="1"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757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290685" indent="-144380" algn="l" defTabSz="770026" rtl="0" eaLnBrk="1" latinLnBrk="0" hangingPunct="1">
              <a:spcBef>
                <a:spcPts val="50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674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2887597" indent="-192507" algn="l" defTabSz="7700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72610" indent="-192507" algn="l" defTabSz="7700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auto">
              <a:spcAft>
                <a:spcPts val="0"/>
              </a:spcAft>
            </a:pPr>
            <a:r>
              <a:rPr lang="en-US" sz="1400" dirty="0">
                <a:solidFill>
                  <a:schemeClr val="tx2"/>
                </a:solidFill>
              </a:rPr>
              <a:t>Figure 1. Characteristics of the Study Population (N=2389)</a:t>
            </a:r>
          </a:p>
          <a:p>
            <a:pPr lvl="2" fontAlgn="auto">
              <a:spcAft>
                <a:spcPts val="0"/>
              </a:spcAft>
            </a:pP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CA7239E-6B46-442A-A62B-88E71252008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442" b="13588"/>
          <a:stretch/>
        </p:blipFill>
        <p:spPr>
          <a:xfrm>
            <a:off x="26847514" y="772389"/>
            <a:ext cx="1743069" cy="90055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88BC696-529C-4000-9456-9C795BDA7F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690" y="14765137"/>
            <a:ext cx="7196231" cy="6233548"/>
          </a:xfrm>
          <a:prstGeom prst="rect">
            <a:avLst/>
          </a:prstGeom>
        </p:spPr>
      </p:pic>
      <p:sp>
        <p:nvSpPr>
          <p:cNvPr id="22" name="Text Placeholder 2061">
            <a:extLst>
              <a:ext uri="{FF2B5EF4-FFF2-40B4-BE49-F238E27FC236}">
                <a16:creationId xmlns:a16="http://schemas.microsoft.com/office/drawing/2014/main" id="{7173605A-2500-412C-90E2-3DADBC9E7616}"/>
              </a:ext>
            </a:extLst>
          </p:cNvPr>
          <p:cNvSpPr txBox="1">
            <a:spLocks/>
          </p:cNvSpPr>
          <p:nvPr/>
        </p:nvSpPr>
        <p:spPr>
          <a:xfrm>
            <a:off x="700028" y="13484733"/>
            <a:ext cx="8028047" cy="768078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358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6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6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6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sz="2000" dirty="0"/>
              <a:t>Results</a:t>
            </a:r>
          </a:p>
          <a:p>
            <a:pPr lvl="3" fontAlgn="auto">
              <a:spcAft>
                <a:spcPts val="0"/>
              </a:spcAft>
            </a:pPr>
            <a:r>
              <a:rPr lang="en-US" sz="1400" dirty="0">
                <a:solidFill>
                  <a:srgbClr val="071D49"/>
                </a:solidFill>
              </a:rPr>
              <a:t>Of the study population, 71% were aged &lt;50 years, 68% were men, and 23% were recently diagnosed during 2017 to 2019 (Figure 1)</a:t>
            </a:r>
          </a:p>
          <a:p>
            <a:pPr lvl="3" fontAlgn="auto">
              <a:spcAft>
                <a:spcPts val="0"/>
              </a:spcAft>
            </a:pPr>
            <a:endParaRPr lang="en-GB" sz="1400" dirty="0"/>
          </a:p>
        </p:txBody>
      </p:sp>
      <p:sp>
        <p:nvSpPr>
          <p:cNvPr id="26" name="Text Placeholder 2061">
            <a:extLst>
              <a:ext uri="{FF2B5EF4-FFF2-40B4-BE49-F238E27FC236}">
                <a16:creationId xmlns:a16="http://schemas.microsoft.com/office/drawing/2014/main" id="{F157B6C9-5792-4330-8B57-70847D6DF088}"/>
              </a:ext>
            </a:extLst>
          </p:cNvPr>
          <p:cNvSpPr txBox="1">
            <a:spLocks/>
          </p:cNvSpPr>
          <p:nvPr/>
        </p:nvSpPr>
        <p:spPr>
          <a:xfrm>
            <a:off x="16390963" y="3826089"/>
            <a:ext cx="6202337" cy="361958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4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05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auto">
              <a:spcAft>
                <a:spcPts val="0"/>
              </a:spcAft>
            </a:pPr>
            <a:r>
              <a:rPr lang="en-US" dirty="0"/>
              <a:t>Figure 3. Percentage of PLHIV Told of U=U by Their HCP, by Country</a:t>
            </a:r>
          </a:p>
          <a:p>
            <a:pPr lvl="2" fontAlgn="auto">
              <a:spcAft>
                <a:spcPts val="0"/>
              </a:spcAft>
            </a:pP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823676E-16D5-4A0F-8E19-6BF661334EA5}"/>
              </a:ext>
            </a:extLst>
          </p:cNvPr>
          <p:cNvSpPr txBox="1"/>
          <p:nvPr/>
        </p:nvSpPr>
        <p:spPr>
          <a:xfrm>
            <a:off x="9505100" y="20766134"/>
            <a:ext cx="3813644" cy="2616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dirty="0">
                <a:latin typeface="+mn-lt"/>
              </a:rPr>
              <a:t>*</a:t>
            </a:r>
            <a:r>
              <a:rPr lang="en-US" sz="1100" i="1" dirty="0">
                <a:latin typeface="+mn-lt"/>
              </a:rPr>
              <a:t>P</a:t>
            </a:r>
            <a:r>
              <a:rPr lang="en-US" sz="1100" dirty="0">
                <a:latin typeface="+mn-lt"/>
              </a:rPr>
              <a:t>&lt;0.05.</a:t>
            </a:r>
          </a:p>
        </p:txBody>
      </p:sp>
      <p:sp>
        <p:nvSpPr>
          <p:cNvPr id="49" name="Text Placeholder 2063">
            <a:extLst>
              <a:ext uri="{FF2B5EF4-FFF2-40B4-BE49-F238E27FC236}">
                <a16:creationId xmlns:a16="http://schemas.microsoft.com/office/drawing/2014/main" id="{D649443C-99A6-4161-BBA0-5EF7EBABF1B8}"/>
              </a:ext>
            </a:extLst>
          </p:cNvPr>
          <p:cNvSpPr txBox="1">
            <a:spLocks/>
          </p:cNvSpPr>
          <p:nvPr/>
        </p:nvSpPr>
        <p:spPr>
          <a:xfrm>
            <a:off x="16362567" y="10939096"/>
            <a:ext cx="6230733" cy="582632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4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05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fontAlgn="auto">
              <a:spcAft>
                <a:spcPts val="0"/>
              </a:spcAft>
            </a:pPr>
            <a:r>
              <a:rPr lang="en-US" dirty="0"/>
              <a:t>By country, the percentage told of U=U by their HCP ranged from 38% in South Korea to 87% in Switzerland</a:t>
            </a:r>
            <a:endParaRPr lang="en-GB" dirty="0"/>
          </a:p>
        </p:txBody>
      </p:sp>
      <p:sp>
        <p:nvSpPr>
          <p:cNvPr id="51" name="Text Placeholder 2063">
            <a:extLst>
              <a:ext uri="{FF2B5EF4-FFF2-40B4-BE49-F238E27FC236}">
                <a16:creationId xmlns:a16="http://schemas.microsoft.com/office/drawing/2014/main" id="{0913AFE4-3B65-4BAE-A266-CB2CC81DBB34}"/>
              </a:ext>
            </a:extLst>
          </p:cNvPr>
          <p:cNvSpPr txBox="1">
            <a:spLocks/>
          </p:cNvSpPr>
          <p:nvPr/>
        </p:nvSpPr>
        <p:spPr>
          <a:xfrm>
            <a:off x="16390963" y="20482553"/>
            <a:ext cx="6230733" cy="582632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4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05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fontAlgn="auto">
              <a:spcAft>
                <a:spcPts val="0"/>
              </a:spcAft>
            </a:pPr>
            <a:r>
              <a:rPr lang="en-US" dirty="0"/>
              <a:t>PLHIV not aware of U=U consistently had the poorest outcomes, whereas those told by their HCP of U=U had more favorable outcomes</a:t>
            </a:r>
          </a:p>
        </p:txBody>
      </p:sp>
      <p:sp>
        <p:nvSpPr>
          <p:cNvPr id="40" name="Text Placeholder 2096">
            <a:extLst>
              <a:ext uri="{FF2B5EF4-FFF2-40B4-BE49-F238E27FC236}">
                <a16:creationId xmlns:a16="http://schemas.microsoft.com/office/drawing/2014/main" id="{171377F7-0DDE-46DF-B023-8F49FB55A55A}"/>
              </a:ext>
            </a:extLst>
          </p:cNvPr>
          <p:cNvSpPr txBox="1">
            <a:spLocks/>
          </p:cNvSpPr>
          <p:nvPr/>
        </p:nvSpPr>
        <p:spPr>
          <a:xfrm>
            <a:off x="23279100" y="20670452"/>
            <a:ext cx="5704609" cy="169277"/>
          </a:xfrm>
          <a:prstGeom prst="rect">
            <a:avLst/>
          </a:prstGeom>
        </p:spPr>
        <p:txBody>
          <a:bodyPr vert="horz" wrap="square" lIns="0" tIns="0" rIns="0" bIns="0" numCol="1" spcCol="274320" rtlCol="0">
            <a:spAutoFit/>
          </a:bodyPr>
          <a:lstStyle>
            <a:defPPr>
              <a:defRPr lang="en-US"/>
            </a:defPPr>
            <a:lvl1pPr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1109266" indent="-537766"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2220516" indent="-1077516"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3329782" indent="-1615282"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4441032" indent="-2155032"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857500" algn="l" defTabSz="1143000" rtl="0" eaLnBrk="1" latinLnBrk="0" hangingPunct="1"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3429000" algn="l" defTabSz="1143000" rtl="0" eaLnBrk="1" latinLnBrk="0" hangingPunct="1"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4000500" algn="l" defTabSz="1143000" rtl="0" eaLnBrk="1" latinLnBrk="0" hangingPunct="1"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4572000" algn="l" defTabSz="1143000" rtl="0" eaLnBrk="1" latinLnBrk="0" hangingPunct="1"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fontAlgn="auto"/>
            <a:r>
              <a:rPr lang="en-GB" sz="1100" b="1" dirty="0">
                <a:solidFill>
                  <a:srgbClr val="071D49"/>
                </a:solidFill>
                <a:latin typeface="+mn-lt"/>
              </a:rPr>
              <a:t>Corresponding author: </a:t>
            </a:r>
            <a:r>
              <a:rPr lang="en-GB" sz="1100" dirty="0">
                <a:solidFill>
                  <a:srgbClr val="071D49"/>
                </a:solidFill>
                <a:latin typeface="+mn-lt"/>
              </a:rPr>
              <a:t>Chinyere </a:t>
            </a:r>
            <a:r>
              <a:rPr lang="en-GB" sz="1100" dirty="0" err="1">
                <a:solidFill>
                  <a:srgbClr val="071D49"/>
                </a:solidFill>
                <a:latin typeface="+mn-lt"/>
              </a:rPr>
              <a:t>Okoli</a:t>
            </a:r>
            <a:r>
              <a:rPr lang="en-GB" sz="1100" dirty="0">
                <a:solidFill>
                  <a:srgbClr val="071D49"/>
                </a:solidFill>
                <a:latin typeface="+mn-lt"/>
              </a:rPr>
              <a:t>; chinyere.x.okoli@viivhealthcare.com</a:t>
            </a:r>
            <a:endParaRPr lang="en-GB" sz="1100" b="0" dirty="0">
              <a:solidFill>
                <a:srgbClr val="071D49"/>
              </a:solidFill>
              <a:latin typeface="+mn-lt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704F84E-94DF-495A-A0CF-D17D49924C5B}"/>
              </a:ext>
            </a:extLst>
          </p:cNvPr>
          <p:cNvGrpSpPr>
            <a:grpSpLocks/>
          </p:cNvGrpSpPr>
          <p:nvPr/>
        </p:nvGrpSpPr>
        <p:grpSpPr>
          <a:xfrm>
            <a:off x="9208769" y="6123531"/>
            <a:ext cx="6614555" cy="15087600"/>
            <a:chOff x="14056418" y="5253059"/>
            <a:chExt cx="8595892" cy="19409981"/>
          </a:xfrm>
        </p:grpSpPr>
        <p:graphicFrame>
          <p:nvGraphicFramePr>
            <p:cNvPr id="56" name="Chart 55">
              <a:extLst>
                <a:ext uri="{FF2B5EF4-FFF2-40B4-BE49-F238E27FC236}">
                  <a16:creationId xmlns:a16="http://schemas.microsoft.com/office/drawing/2014/main" id="{07D9920E-9DE5-4DB3-BA2F-63FD590582F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11411455"/>
                </p:ext>
              </p:extLst>
            </p:nvPr>
          </p:nvGraphicFramePr>
          <p:xfrm>
            <a:off x="14056418" y="5253059"/>
            <a:ext cx="8595892" cy="1940998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ED3D6695-2BF8-49E7-8DAD-A71DC3A00946}"/>
                </a:ext>
              </a:extLst>
            </p:cNvPr>
            <p:cNvGrpSpPr/>
            <p:nvPr/>
          </p:nvGrpSpPr>
          <p:grpSpPr>
            <a:xfrm>
              <a:off x="14193075" y="5408957"/>
              <a:ext cx="4249644" cy="17243650"/>
              <a:chOff x="14193075" y="5408957"/>
              <a:chExt cx="4249644" cy="17243650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BCD16323-7327-42A2-80F4-E141FA25190A}"/>
                  </a:ext>
                </a:extLst>
              </p:cNvPr>
              <p:cNvSpPr txBox="1"/>
              <p:nvPr/>
            </p:nvSpPr>
            <p:spPr>
              <a:xfrm>
                <a:off x="15488289" y="5408957"/>
                <a:ext cx="2920880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>
                    <a:latin typeface="+mn-lt"/>
                  </a:rPr>
                  <a:t>OVERALL (2389)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D531778-E52C-45E3-BD67-79637F00C18B}"/>
                  </a:ext>
                </a:extLst>
              </p:cNvPr>
              <p:cNvSpPr txBox="1"/>
              <p:nvPr/>
            </p:nvSpPr>
            <p:spPr>
              <a:xfrm>
                <a:off x="15798916" y="6100067"/>
                <a:ext cx="2643803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>
                    <a:latin typeface="+mn-lt"/>
                  </a:rPr>
                  <a:t> </a:t>
                </a:r>
                <a:r>
                  <a:rPr lang="en-US" sz="1600" b="1" dirty="0" err="1">
                    <a:latin typeface="+mn-lt"/>
                  </a:rPr>
                  <a:t>EDUCATION</a:t>
                </a:r>
                <a:r>
                  <a:rPr lang="en-US" sz="1600" b="1" baseline="30000" dirty="0" err="1">
                    <a:latin typeface="+mn-lt"/>
                  </a:rPr>
                  <a:t>a</a:t>
                </a:r>
                <a:endParaRPr lang="en-US" sz="1600" b="1" baseline="30000" dirty="0">
                  <a:latin typeface="+mn-lt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0ECB3A45-DBF3-4A95-A766-937932B33EAA}"/>
                  </a:ext>
                </a:extLst>
              </p:cNvPr>
              <p:cNvSpPr txBox="1"/>
              <p:nvPr/>
            </p:nvSpPr>
            <p:spPr>
              <a:xfrm>
                <a:off x="14998840" y="7860256"/>
                <a:ext cx="3410327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>
                    <a:latin typeface="+mn-lt"/>
                  </a:rPr>
                  <a:t>GEOGRAPHIC </a:t>
                </a:r>
                <a:r>
                  <a:rPr lang="en-US" sz="1600" b="1" dirty="0" err="1">
                    <a:latin typeface="+mn-lt"/>
                  </a:rPr>
                  <a:t>REGION</a:t>
                </a:r>
                <a:r>
                  <a:rPr lang="en-US" sz="1600" b="1" baseline="30000" dirty="0" err="1">
                    <a:latin typeface="+mn-lt"/>
                  </a:rPr>
                  <a:t>a</a:t>
                </a:r>
                <a:endParaRPr lang="en-US" sz="1600" b="1" baseline="30000" dirty="0">
                  <a:latin typeface="+mn-lt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00C52FC-E381-4A67-9A2B-F188596422DE}"/>
                  </a:ext>
                </a:extLst>
              </p:cNvPr>
              <p:cNvSpPr txBox="1"/>
              <p:nvPr/>
            </p:nvSpPr>
            <p:spPr>
              <a:xfrm>
                <a:off x="15161327" y="10747101"/>
                <a:ext cx="3193033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>
                    <a:latin typeface="+mn-lt"/>
                  </a:rPr>
                  <a:t>DOMICILE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B66E6D1-6546-4DB5-BE63-19A098FDD330}"/>
                  </a:ext>
                </a:extLst>
              </p:cNvPr>
              <p:cNvSpPr txBox="1"/>
              <p:nvPr/>
            </p:nvSpPr>
            <p:spPr>
              <a:xfrm>
                <a:off x="15161327" y="12224718"/>
                <a:ext cx="3193033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>
                    <a:latin typeface="+mn-lt"/>
                  </a:rPr>
                  <a:t>AGE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0F9338F-1921-4DD5-A6C9-3BD8C6EB6D43}"/>
                  </a:ext>
                </a:extLst>
              </p:cNvPr>
              <p:cNvSpPr txBox="1"/>
              <p:nvPr/>
            </p:nvSpPr>
            <p:spPr>
              <a:xfrm>
                <a:off x="15161330" y="13543446"/>
                <a:ext cx="3193033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>
                    <a:latin typeface="+mn-lt"/>
                  </a:rPr>
                  <a:t>GENDER </a:t>
                </a:r>
                <a:r>
                  <a:rPr lang="en-US" sz="1600" b="1" dirty="0" err="1">
                    <a:latin typeface="+mn-lt"/>
                  </a:rPr>
                  <a:t>STATUS</a:t>
                </a:r>
                <a:r>
                  <a:rPr lang="en-US" sz="1600" b="1" baseline="30000" dirty="0" err="1">
                    <a:latin typeface="+mn-lt"/>
                  </a:rPr>
                  <a:t>a</a:t>
                </a:r>
                <a:endParaRPr lang="en-US" sz="1600" b="1" baseline="30000" dirty="0">
                  <a:latin typeface="+mn-lt"/>
                </a:endParaRP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38ABFF3B-0CF5-4E72-8A30-A0C78307D863}"/>
                  </a:ext>
                </a:extLst>
              </p:cNvPr>
              <p:cNvSpPr txBox="1"/>
              <p:nvPr/>
            </p:nvSpPr>
            <p:spPr>
              <a:xfrm>
                <a:off x="14944033" y="15376506"/>
                <a:ext cx="3410329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>
                    <a:latin typeface="+mn-lt"/>
                  </a:rPr>
                  <a:t>GENDER IDENTITY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38F2DF98-B298-4C7A-BE92-B74835C1BCDA}"/>
                  </a:ext>
                </a:extLst>
              </p:cNvPr>
              <p:cNvSpPr txBox="1"/>
              <p:nvPr/>
            </p:nvSpPr>
            <p:spPr>
              <a:xfrm>
                <a:off x="15155959" y="17130779"/>
                <a:ext cx="3193033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 err="1">
                    <a:latin typeface="+mn-lt"/>
                  </a:rPr>
                  <a:t>SEXUALITY</a:t>
                </a:r>
                <a:r>
                  <a:rPr lang="en-US" sz="1600" b="1" baseline="30000" dirty="0" err="1">
                    <a:latin typeface="+mn-lt"/>
                  </a:rPr>
                  <a:t>a</a:t>
                </a:r>
                <a:endParaRPr lang="en-US" sz="1600" b="1" baseline="30000" dirty="0">
                  <a:latin typeface="+mn-lt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AA192F56-9A5E-4AE9-84C4-8506B50E990F}"/>
                  </a:ext>
                </a:extLst>
              </p:cNvPr>
              <p:cNvSpPr txBox="1"/>
              <p:nvPr/>
            </p:nvSpPr>
            <p:spPr>
              <a:xfrm>
                <a:off x="14193075" y="19686884"/>
                <a:ext cx="4176324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>
                    <a:latin typeface="+mn-lt"/>
                  </a:rPr>
                  <a:t>RELATIONSHIP </a:t>
                </a:r>
                <a:r>
                  <a:rPr lang="en-US" sz="1600" b="1" dirty="0" err="1">
                    <a:latin typeface="+mn-lt"/>
                  </a:rPr>
                  <a:t>STATUS</a:t>
                </a:r>
                <a:r>
                  <a:rPr lang="en-US" sz="1600" b="1" baseline="30000" dirty="0" err="1">
                    <a:latin typeface="+mn-lt"/>
                  </a:rPr>
                  <a:t>a</a:t>
                </a:r>
                <a:endParaRPr lang="en-US" sz="1600" b="1" baseline="30000" dirty="0">
                  <a:latin typeface="+mn-lt"/>
                </a:endParaRP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51E9E3C-3885-47DF-A8FC-5C5F0695B4AB}"/>
                  </a:ext>
                </a:extLst>
              </p:cNvPr>
              <p:cNvSpPr txBox="1"/>
              <p:nvPr/>
            </p:nvSpPr>
            <p:spPr>
              <a:xfrm>
                <a:off x="15200883" y="22217062"/>
                <a:ext cx="3193034" cy="4355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b="1" dirty="0">
                    <a:latin typeface="+mn-lt"/>
                  </a:rPr>
                  <a:t>HIV DIAGNOSIS YEAR</a:t>
                </a:r>
              </a:p>
            </p:txBody>
          </p:sp>
        </p:grpSp>
      </p:grpSp>
      <p:graphicFrame>
        <p:nvGraphicFramePr>
          <p:cNvPr id="69" name="Chart 68">
            <a:extLst>
              <a:ext uri="{FF2B5EF4-FFF2-40B4-BE49-F238E27FC236}">
                <a16:creationId xmlns:a16="http://schemas.microsoft.com/office/drawing/2014/main" id="{6A664544-6425-474C-8DBA-14EB0C8699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250185"/>
              </p:ext>
            </p:extLst>
          </p:nvPr>
        </p:nvGraphicFramePr>
        <p:xfrm>
          <a:off x="16312782" y="11970611"/>
          <a:ext cx="6447465" cy="822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5D28FCE2-DF6A-4B05-9C1C-778E73A3F0DD}"/>
              </a:ext>
            </a:extLst>
          </p:cNvPr>
          <p:cNvSpPr txBox="1"/>
          <p:nvPr/>
        </p:nvSpPr>
        <p:spPr>
          <a:xfrm>
            <a:off x="16407588" y="20044070"/>
            <a:ext cx="3529051" cy="2616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dirty="0">
                <a:latin typeface="+mn-lt"/>
                <a:cs typeface="Quire Sans" panose="020B0502040400020003" pitchFamily="34" charset="0"/>
              </a:rPr>
              <a:t>All </a:t>
            </a:r>
            <a:r>
              <a:rPr lang="en-US" sz="1100" i="1" dirty="0">
                <a:latin typeface="+mn-lt"/>
                <a:cs typeface="Quire Sans" panose="020B0502040400020003" pitchFamily="34" charset="0"/>
              </a:rPr>
              <a:t>P</a:t>
            </a:r>
            <a:r>
              <a:rPr lang="en-US" sz="1100" dirty="0">
                <a:latin typeface="+mn-lt"/>
                <a:cs typeface="Quire Sans" panose="020B0502040400020003" pitchFamily="34" charset="0"/>
              </a:rPr>
              <a:t>&lt;0.001.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4">
      <a:dk1>
        <a:srgbClr val="071D49"/>
      </a:dk1>
      <a:lt1>
        <a:srgbClr val="FFFFFF"/>
      </a:lt1>
      <a:dk2>
        <a:srgbClr val="E40046"/>
      </a:dk2>
      <a:lt2>
        <a:srgbClr val="E7E6E6"/>
      </a:lt2>
      <a:accent1>
        <a:srgbClr val="E40046"/>
      </a:accent1>
      <a:accent2>
        <a:srgbClr val="071D49"/>
      </a:accent2>
      <a:accent3>
        <a:srgbClr val="702082"/>
      </a:accent3>
      <a:accent4>
        <a:srgbClr val="5BC2E7"/>
      </a:accent4>
      <a:accent5>
        <a:srgbClr val="D0D3D4"/>
      </a:accent5>
      <a:accent6>
        <a:srgbClr val="00B050"/>
      </a:accent6>
      <a:hlink>
        <a:srgbClr val="071D49"/>
      </a:hlink>
      <a:folHlink>
        <a:srgbClr val="541761"/>
      </a:folHlink>
    </a:clrScheme>
    <a:fontScheme name="ViiV revised">
      <a:majorFont>
        <a:latin typeface="Breakthrough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93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ViiV (16x9)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30046"/>
      </a:accent1>
      <a:accent2>
        <a:srgbClr val="071D49"/>
      </a:accent2>
      <a:accent3>
        <a:srgbClr val="702082"/>
      </a:accent3>
      <a:accent4>
        <a:srgbClr val="5BC2E7"/>
      </a:accent4>
      <a:accent5>
        <a:srgbClr val="D0D3D3"/>
      </a:accent5>
      <a:accent6>
        <a:srgbClr val="FFFFFF"/>
      </a:accent6>
      <a:hlink>
        <a:srgbClr val="0563C1"/>
      </a:hlink>
      <a:folHlink>
        <a:srgbClr val="954F72"/>
      </a:folHlink>
    </a:clrScheme>
    <a:fontScheme name="ViiV revised">
      <a:majorFont>
        <a:latin typeface="Breakthrough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iV (16x9)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30046"/>
      </a:accent1>
      <a:accent2>
        <a:srgbClr val="071D49"/>
      </a:accent2>
      <a:accent3>
        <a:srgbClr val="702082"/>
      </a:accent3>
      <a:accent4>
        <a:srgbClr val="5BC2E7"/>
      </a:accent4>
      <a:accent5>
        <a:srgbClr val="D0D3D3"/>
      </a:accent5>
      <a:accent6>
        <a:srgbClr val="FFFFFF"/>
      </a:accent6>
      <a:hlink>
        <a:srgbClr val="0563C1"/>
      </a:hlink>
      <a:folHlink>
        <a:srgbClr val="954F72"/>
      </a:folHlink>
    </a:clrScheme>
    <a:fontScheme name="ViiV revised">
      <a:majorFont>
        <a:latin typeface="Breakthrough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5066</TotalTime>
  <Words>1593</Words>
  <Application>Microsoft Office PowerPoint</Application>
  <PresentationFormat>Custom</PresentationFormat>
  <Paragraphs>89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Bold</vt:lpstr>
      <vt:lpstr>Arial Narrow</vt:lpstr>
      <vt:lpstr>Calibri</vt:lpstr>
      <vt:lpstr>Custom Design</vt:lpstr>
      <vt:lpstr>A TALE OF TWO “U”s AND THEIR USE BY HEALTHCARE PROVIDERS:  A CROSS-COUNTRY ANALYSIS OF INFORMATION-SHARING ABOUT U=U</vt:lpstr>
    </vt:vector>
  </TitlesOfParts>
  <Company>MedThink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 Arial Narrow Bold Caps heads</dc:title>
  <dc:creator>vcribb</dc:creator>
  <cp:lastModifiedBy>MedThink SciCom</cp:lastModifiedBy>
  <cp:revision>603</cp:revision>
  <cp:lastPrinted>2015-09-03T18:01:37Z</cp:lastPrinted>
  <dcterms:created xsi:type="dcterms:W3CDTF">2012-06-27T15:53:13Z</dcterms:created>
  <dcterms:modified xsi:type="dcterms:W3CDTF">2020-07-02T18:20:35Z</dcterms:modified>
</cp:coreProperties>
</file>