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29260800" cy="21945600"/>
  <p:notesSz cx="9124950" cy="14782800"/>
  <p:defaultTextStyle>
    <a:defPPr>
      <a:defRPr lang="en-US"/>
    </a:defPPr>
    <a:lvl1pPr algn="l" defTabSz="2220516" rtl="0" fontAlgn="base">
      <a:spcBef>
        <a:spcPct val="0"/>
      </a:spcBef>
      <a:spcAft>
        <a:spcPct val="0"/>
      </a:spcAft>
      <a:defRPr sz="4376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1109266" indent="-537766" algn="l" defTabSz="2220516" rtl="0" fontAlgn="base">
      <a:spcBef>
        <a:spcPct val="0"/>
      </a:spcBef>
      <a:spcAft>
        <a:spcPct val="0"/>
      </a:spcAft>
      <a:defRPr sz="4376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2220516" indent="-1077516" algn="l" defTabSz="2220516" rtl="0" fontAlgn="base">
      <a:spcBef>
        <a:spcPct val="0"/>
      </a:spcBef>
      <a:spcAft>
        <a:spcPct val="0"/>
      </a:spcAft>
      <a:defRPr sz="4376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3329782" indent="-1615282" algn="l" defTabSz="2220516" rtl="0" fontAlgn="base">
      <a:spcBef>
        <a:spcPct val="0"/>
      </a:spcBef>
      <a:spcAft>
        <a:spcPct val="0"/>
      </a:spcAft>
      <a:defRPr sz="4376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4441032" indent="-2155032" algn="l" defTabSz="2220516" rtl="0" fontAlgn="base">
      <a:spcBef>
        <a:spcPct val="0"/>
      </a:spcBef>
      <a:spcAft>
        <a:spcPct val="0"/>
      </a:spcAft>
      <a:defRPr sz="4376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857500" algn="l" defTabSz="1143000" rtl="0" eaLnBrk="1" latinLnBrk="0" hangingPunct="1">
      <a:defRPr sz="4376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3429000" algn="l" defTabSz="1143000" rtl="0" eaLnBrk="1" latinLnBrk="0" hangingPunct="1">
      <a:defRPr sz="4376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4000500" algn="l" defTabSz="1143000" rtl="0" eaLnBrk="1" latinLnBrk="0" hangingPunct="1">
      <a:defRPr sz="4376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4572000" algn="l" defTabSz="1143000" rtl="0" eaLnBrk="1" latinLnBrk="0" hangingPunct="1">
      <a:defRPr sz="4376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6973" userDrawn="1">
          <p15:clr>
            <a:srgbClr val="A4A3A4"/>
          </p15:clr>
        </p15:guide>
        <p15:guide id="2" orient="horz" pos="1040" userDrawn="1">
          <p15:clr>
            <a:srgbClr val="A4A3A4"/>
          </p15:clr>
        </p15:guide>
        <p15:guide id="3" orient="horz" pos="12357" userDrawn="1">
          <p15:clr>
            <a:srgbClr val="A4A3A4"/>
          </p15:clr>
        </p15:guide>
        <p15:guide id="4" orient="horz" pos="3960" userDrawn="1">
          <p15:clr>
            <a:srgbClr val="A4A3A4"/>
          </p15:clr>
        </p15:guide>
        <p15:guide id="6" orient="horz" pos="2424" userDrawn="1">
          <p15:clr>
            <a:srgbClr val="A4A3A4"/>
          </p15:clr>
        </p15:guide>
        <p15:guide id="7" pos="9840" userDrawn="1">
          <p15:clr>
            <a:srgbClr val="A4A3A4"/>
          </p15:clr>
        </p15:guide>
        <p15:guide id="8" pos="14664" userDrawn="1">
          <p15:clr>
            <a:srgbClr val="A4A3A4"/>
          </p15:clr>
        </p15:guide>
        <p15:guide id="9" pos="5498" userDrawn="1">
          <p15:clr>
            <a:srgbClr val="A4A3A4"/>
          </p15:clr>
        </p15:guide>
        <p15:guide id="10" pos="14232" userDrawn="1">
          <p15:clr>
            <a:srgbClr val="A4A3A4"/>
          </p15:clr>
        </p15:guide>
        <p15:guide id="11" pos="10320" userDrawn="1">
          <p15:clr>
            <a:srgbClr val="A4A3A4"/>
          </p15:clr>
        </p15:guide>
        <p15:guide id="12" pos="148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redith MacPherson" initials="MM" lastIdx="2" clrIdx="0"/>
  <p:cmAuthor id="1" name="Sherri Damlo" initials="SD" lastIdx="2" clrIdx="1">
    <p:extLst>
      <p:ext uri="{19B8F6BF-5375-455C-9EA6-DF929625EA0E}">
        <p15:presenceInfo xmlns:p15="http://schemas.microsoft.com/office/powerpoint/2012/main" userId="Sherri Damlo" providerId="None"/>
      </p:ext>
    </p:extLst>
  </p:cmAuthor>
  <p:cmAuthor id="2" name="Anna Merritt" initials="AM" lastIdx="4" clrIdx="2">
    <p:extLst>
      <p:ext uri="{19B8F6BF-5375-455C-9EA6-DF929625EA0E}">
        <p15:presenceInfo xmlns:p15="http://schemas.microsoft.com/office/powerpoint/2012/main" userId="S::amerritt@medthinkscicom.com::3618af2d-a477-4692-bd1b-ff45cd94d62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0042"/>
    <a:srgbClr val="071D49"/>
    <a:srgbClr val="E31836"/>
    <a:srgbClr val="EAEAEA"/>
    <a:srgbClr val="071D17"/>
    <a:srgbClr val="008790"/>
    <a:srgbClr val="919194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30" autoAdjust="0"/>
    <p:restoredTop sz="96081" autoAdjust="0"/>
  </p:normalViewPr>
  <p:slideViewPr>
    <p:cSldViewPr snapToGrid="0" showGuides="1">
      <p:cViewPr varScale="1">
        <p:scale>
          <a:sx n="35" d="100"/>
          <a:sy n="35" d="100"/>
        </p:scale>
        <p:origin x="2088" y="168"/>
      </p:cViewPr>
      <p:guideLst>
        <p:guide orient="horz" pos="6973"/>
        <p:guide orient="horz" pos="1040"/>
        <p:guide orient="horz" pos="12357"/>
        <p:guide orient="horz" pos="3960"/>
        <p:guide orient="horz" pos="2424"/>
        <p:guide pos="9840"/>
        <p:guide pos="14664"/>
        <p:guide pos="5498"/>
        <p:guide pos="14232"/>
        <p:guide pos="10320"/>
        <p:guide pos="148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400" d="100"/>
        <a:sy n="4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howGuides="1">
      <p:cViewPr varScale="1">
        <p:scale>
          <a:sx n="65" d="100"/>
          <a:sy n="65" d="100"/>
        </p:scale>
        <p:origin x="385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Chart%20in%20Microsoft%20PowerPoint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gaku\OneDrive\Desktop\Deliverables\Aim%205\Data%20and%20figures_aim%205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gaku\OneDrive\Desktop\Deliverables\Aim%205\Data%20and%20figures_aim%205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gaku\OneDrive\Desktop\Deliverables\Aim%205\Data%20and%20figures_aim%20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45768725034015"/>
          <c:y val="4.8545646621859832E-2"/>
          <c:w val="0.35435405160665895"/>
          <c:h val="0.8152387264483100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'[Chart in Microsoft PowerPoint]Sheet1'!$E$2</c:f>
              <c:strCache>
                <c:ptCount val="1"/>
                <c:pt idx="0">
                  <c:v>Low engagement (726)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numFmt formatCode="0\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118872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Quire Sans" panose="020B0502040400020003" pitchFamily="34" charset="0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minus"/>
            <c:errValType val="percentage"/>
            <c:noEndCap val="1"/>
            <c:val val="100"/>
            <c:spPr>
              <a:noFill/>
              <a:ln w="60325" cap="flat" cmpd="sng" algn="ctr">
                <a:solidFill>
                  <a:schemeClr val="tx2"/>
                </a:solidFill>
                <a:round/>
                <a:headEnd type="oval"/>
              </a:ln>
              <a:effectLst/>
            </c:spPr>
          </c:errBars>
          <c:cat>
            <c:strRef>
              <c:f>'[Chart in Microsoft PowerPoint]Sheet1'!$F$1:$K$1</c:f>
              <c:strCache>
                <c:ptCount val="6"/>
                <c:pt idx="0">
                  <c:v>Percent reporting optimal physical health</c:v>
                </c:pt>
                <c:pt idx="1">
                  <c:v>Percent reporting optimal mental health</c:v>
                </c:pt>
                <c:pt idx="2">
                  <c:v>Percent reporting optimal sexual health</c:v>
                </c:pt>
                <c:pt idx="3">
                  <c:v>Percent reporting optimal overall health</c:v>
                </c:pt>
                <c:pt idx="4">
                  <c:v>Percent reporting treatment satisfaction</c:v>
                </c:pt>
                <c:pt idx="5">
                  <c:v>Percent reporting 100% adherence</c:v>
                </c:pt>
              </c:strCache>
            </c:strRef>
          </c:cat>
          <c:val>
            <c:numRef>
              <c:f>'[Chart in Microsoft PowerPoint]Sheet1'!$F$2:$K$2</c:f>
              <c:numCache>
                <c:formatCode>General</c:formatCode>
                <c:ptCount val="6"/>
                <c:pt idx="0">
                  <c:v>48.3</c:v>
                </c:pt>
                <c:pt idx="1">
                  <c:v>44.5</c:v>
                </c:pt>
                <c:pt idx="2">
                  <c:v>39.799999999999997</c:v>
                </c:pt>
                <c:pt idx="3">
                  <c:v>46</c:v>
                </c:pt>
                <c:pt idx="4">
                  <c:v>46.8</c:v>
                </c:pt>
                <c:pt idx="5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FE-45A0-9D2D-BD0D1D18EB2D}"/>
            </c:ext>
          </c:extLst>
        </c:ser>
        <c:ser>
          <c:idx val="1"/>
          <c:order val="1"/>
          <c:tx>
            <c:strRef>
              <c:f>'[Chart in Microsoft PowerPoint]Sheet1'!$E$3</c:f>
              <c:strCache>
                <c:ptCount val="1"/>
                <c:pt idx="0">
                  <c:v>Moderate engagement (850)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numFmt formatCode="#\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118872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Quire Sans" panose="020B0502040400020003" pitchFamily="34" charset="0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minus"/>
            <c:errValType val="percentage"/>
            <c:noEndCap val="1"/>
            <c:val val="100"/>
            <c:spPr>
              <a:noFill/>
              <a:ln w="60325" cap="flat" cmpd="sng" algn="ctr">
                <a:solidFill>
                  <a:schemeClr val="accent4"/>
                </a:solidFill>
                <a:round/>
                <a:headEnd type="oval"/>
              </a:ln>
              <a:effectLst/>
            </c:spPr>
          </c:errBars>
          <c:cat>
            <c:strRef>
              <c:f>'[Chart in Microsoft PowerPoint]Sheet1'!$F$1:$K$1</c:f>
              <c:strCache>
                <c:ptCount val="6"/>
                <c:pt idx="0">
                  <c:v>Percent reporting optimal physical health</c:v>
                </c:pt>
                <c:pt idx="1">
                  <c:v>Percent reporting optimal mental health</c:v>
                </c:pt>
                <c:pt idx="2">
                  <c:v>Percent reporting optimal sexual health</c:v>
                </c:pt>
                <c:pt idx="3">
                  <c:v>Percent reporting optimal overall health</c:v>
                </c:pt>
                <c:pt idx="4">
                  <c:v>Percent reporting treatment satisfaction</c:v>
                </c:pt>
                <c:pt idx="5">
                  <c:v>Percent reporting 100% adherence</c:v>
                </c:pt>
              </c:strCache>
            </c:strRef>
          </c:cat>
          <c:val>
            <c:numRef>
              <c:f>'[Chart in Microsoft PowerPoint]Sheet1'!$F$3:$K$3</c:f>
              <c:numCache>
                <c:formatCode>General</c:formatCode>
                <c:ptCount val="6"/>
                <c:pt idx="0">
                  <c:v>59.5</c:v>
                </c:pt>
                <c:pt idx="1">
                  <c:v>53.2</c:v>
                </c:pt>
                <c:pt idx="2">
                  <c:v>47.5</c:v>
                </c:pt>
                <c:pt idx="3">
                  <c:v>55.6</c:v>
                </c:pt>
                <c:pt idx="4">
                  <c:v>70.7</c:v>
                </c:pt>
                <c:pt idx="5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FE-45A0-9D2D-BD0D1D18EB2D}"/>
            </c:ext>
          </c:extLst>
        </c:ser>
        <c:ser>
          <c:idx val="2"/>
          <c:order val="2"/>
          <c:tx>
            <c:strRef>
              <c:f>'[Chart in Microsoft PowerPoint]Sheet1'!$E$4</c:f>
              <c:strCache>
                <c:ptCount val="1"/>
                <c:pt idx="0">
                  <c:v>High engagement (813)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numFmt formatCode="#\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118872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Quire Sans" panose="020B0502040400020003" pitchFamily="34" charset="0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minus"/>
            <c:errValType val="percentage"/>
            <c:noEndCap val="1"/>
            <c:val val="100"/>
            <c:spPr>
              <a:noFill/>
              <a:ln w="60325" cap="flat" cmpd="sng" algn="ctr">
                <a:solidFill>
                  <a:schemeClr val="accent6"/>
                </a:solidFill>
                <a:round/>
                <a:headEnd type="oval"/>
                <a:tailEnd w="lg" len="med"/>
              </a:ln>
              <a:effectLst/>
            </c:spPr>
          </c:errBars>
          <c:cat>
            <c:strRef>
              <c:f>'[Chart in Microsoft PowerPoint]Sheet1'!$F$1:$K$1</c:f>
              <c:strCache>
                <c:ptCount val="6"/>
                <c:pt idx="0">
                  <c:v>Percent reporting optimal physical health</c:v>
                </c:pt>
                <c:pt idx="1">
                  <c:v>Percent reporting optimal mental health</c:v>
                </c:pt>
                <c:pt idx="2">
                  <c:v>Percent reporting optimal sexual health</c:v>
                </c:pt>
                <c:pt idx="3">
                  <c:v>Percent reporting optimal overall health</c:v>
                </c:pt>
                <c:pt idx="4">
                  <c:v>Percent reporting treatment satisfaction</c:v>
                </c:pt>
                <c:pt idx="5">
                  <c:v>Percent reporting 100% adherence</c:v>
                </c:pt>
              </c:strCache>
            </c:strRef>
          </c:cat>
          <c:val>
            <c:numRef>
              <c:f>'[Chart in Microsoft PowerPoint]Sheet1'!$F$4:$K$4</c:f>
              <c:numCache>
                <c:formatCode>General</c:formatCode>
                <c:ptCount val="6"/>
                <c:pt idx="0">
                  <c:v>71.2</c:v>
                </c:pt>
                <c:pt idx="1">
                  <c:v>73.900000000000006</c:v>
                </c:pt>
                <c:pt idx="2">
                  <c:v>57.7</c:v>
                </c:pt>
                <c:pt idx="3">
                  <c:v>70.099999999999994</c:v>
                </c:pt>
                <c:pt idx="4">
                  <c:v>88.1</c:v>
                </c:pt>
                <c:pt idx="5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EFE-45A0-9D2D-BD0D1D18EB2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4"/>
        <c:overlap val="-33"/>
        <c:axId val="1444165087"/>
        <c:axId val="42375216"/>
      </c:barChart>
      <c:catAx>
        <c:axId val="144416508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Quire Sans" panose="020B0502040400020003" pitchFamily="34" charset="0"/>
              </a:defRPr>
            </a:pPr>
            <a:endParaRPr lang="de-DE"/>
          </a:p>
        </c:txPr>
        <c:crossAx val="42375216"/>
        <c:crosses val="autoZero"/>
        <c:auto val="1"/>
        <c:lblAlgn val="ctr"/>
        <c:lblOffset val="100"/>
        <c:noMultiLvlLbl val="0"/>
      </c:catAx>
      <c:valAx>
        <c:axId val="4237521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Quire Sans" panose="020B0502040400020003" pitchFamily="34" charset="0"/>
                  </a:defRPr>
                </a:pPr>
                <a:r>
                  <a:rPr lang="en-US" dirty="0">
                    <a:solidFill>
                      <a:schemeClr val="tx1"/>
                    </a:solidFill>
                  </a:rPr>
                  <a:t>PLHIV, %</a:t>
                </a:r>
              </a:p>
            </c:rich>
          </c:tx>
          <c:layout>
            <c:manualLayout>
              <c:xMode val="edge"/>
              <c:yMode val="edge"/>
              <c:x val="0.50366371179990443"/>
              <c:y val="0.91322235714930111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Quire Sans" panose="020B0502040400020003" pitchFamily="34" charset="0"/>
              </a:defRPr>
            </a:pPr>
            <a:endParaRPr lang="de-DE"/>
          </a:p>
        </c:txPr>
        <c:crossAx val="14441650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3.3244029281779892E-2"/>
          <c:y val="1.2660143757427657E-2"/>
          <c:w val="0.71364481180053541"/>
          <c:h val="2.41761626116415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just"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Quire Sans" panose="020B0502040400020003" pitchFamily="34" charset="0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latin typeface="+mn-lt"/>
          <a:cs typeface="Quire Sans" panose="020B0502040400020003" pitchFamily="34" charset="0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27517503119783"/>
          <c:y val="4.3248732730378145E-2"/>
          <c:w val="0.43403186130678784"/>
          <c:h val="0.8822899363036871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Sheet17!$B$1</c:f>
              <c:strCache>
                <c:ptCount val="1"/>
                <c:pt idx="0">
                  <c:v>All (2389)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\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Quire Sans" panose="020B0502040400020003" pitchFamily="34" charset="0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Sheet17!$A$2:$A$11</c:f>
              <c:strCache>
                <c:ptCount val="10"/>
                <c:pt idx="0">
                  <c:v>Reported ≥1 issue/barrier they felt uncomfortable discussing with HCPs *</c:v>
                </c:pt>
                <c:pt idx="1">
                  <c:v>I don’t feel it is important enough to bother them *</c:v>
                </c:pt>
                <c:pt idx="2">
                  <c:v>I don’t feel confident enough *</c:v>
                </c:pt>
                <c:pt idx="3">
                  <c:v>There never seems to be enough time or the opportunity during my appointment</c:v>
                </c:pt>
                <c:pt idx="4">
                  <c:v>I don’t believe they can do much about my concerns *</c:v>
                </c:pt>
                <c:pt idx="5">
                  <c:v>I don’t want to take up more of their time *</c:v>
                </c:pt>
                <c:pt idx="6">
                  <c:v>I feel my main HIV care provider knows best</c:v>
                </c:pt>
                <c:pt idx="7">
                  <c:v>I don’t think my main HIV care provider’s priorities are the same as mine *</c:v>
                </c:pt>
                <c:pt idx="8">
                  <c:v>I don’t want to come across as a ‘difficult’ patient *</c:v>
                </c:pt>
                <c:pt idx="9">
                  <c:v>I’m not sure how to bring it up *</c:v>
                </c:pt>
              </c:strCache>
            </c:strRef>
          </c:cat>
          <c:val>
            <c:numRef>
              <c:f>Sheet17!$B$2:$B$11</c:f>
              <c:numCache>
                <c:formatCode>General</c:formatCode>
                <c:ptCount val="10"/>
                <c:pt idx="0">
                  <c:v>77.31268</c:v>
                </c:pt>
                <c:pt idx="1">
                  <c:v>13.352869999999999</c:v>
                </c:pt>
                <c:pt idx="2">
                  <c:v>18.501470000000001</c:v>
                </c:pt>
                <c:pt idx="3">
                  <c:v>19.254919999999998</c:v>
                </c:pt>
                <c:pt idx="4">
                  <c:v>21.264130000000002</c:v>
                </c:pt>
                <c:pt idx="5">
                  <c:v>15.98995</c:v>
                </c:pt>
                <c:pt idx="6">
                  <c:v>22.6036</c:v>
                </c:pt>
                <c:pt idx="7">
                  <c:v>20.092089999999999</c:v>
                </c:pt>
                <c:pt idx="8">
                  <c:v>26.705729999999999</c:v>
                </c:pt>
                <c:pt idx="9">
                  <c:v>18.79447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1E-452F-9695-514CF3233C31}"/>
            </c:ext>
          </c:extLst>
        </c:ser>
        <c:ser>
          <c:idx val="1"/>
          <c:order val="1"/>
          <c:tx>
            <c:strRef>
              <c:f>Sheet17!$C$1</c:f>
              <c:strCache>
                <c:ptCount val="1"/>
                <c:pt idx="0">
                  <c:v>Indeterminate (114)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\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Quire Sans" panose="020B0502040400020003" pitchFamily="34" charset="0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Sheet17!$A$2:$A$11</c:f>
              <c:strCache>
                <c:ptCount val="10"/>
                <c:pt idx="0">
                  <c:v>Reported ≥1 issue/barrier they felt uncomfortable discussing with HCPs *</c:v>
                </c:pt>
                <c:pt idx="1">
                  <c:v>I don’t feel it is important enough to bother them *</c:v>
                </c:pt>
                <c:pt idx="2">
                  <c:v>I don’t feel confident enough *</c:v>
                </c:pt>
                <c:pt idx="3">
                  <c:v>There never seems to be enough time or the opportunity during my appointment</c:v>
                </c:pt>
                <c:pt idx="4">
                  <c:v>I don’t believe they can do much about my concerns *</c:v>
                </c:pt>
                <c:pt idx="5">
                  <c:v>I don’t want to take up more of their time *</c:v>
                </c:pt>
                <c:pt idx="6">
                  <c:v>I feel my main HIV care provider knows best</c:v>
                </c:pt>
                <c:pt idx="7">
                  <c:v>I don’t think my main HIV care provider’s priorities are the same as mine *</c:v>
                </c:pt>
                <c:pt idx="8">
                  <c:v>I don’t want to come across as a ‘difficult’ patient *</c:v>
                </c:pt>
                <c:pt idx="9">
                  <c:v>I’m not sure how to bring it up *</c:v>
                </c:pt>
              </c:strCache>
            </c:strRef>
          </c:cat>
          <c:val>
            <c:numRef>
              <c:f>Sheet17!$C$2:$C$11</c:f>
              <c:numCache>
                <c:formatCode>General</c:formatCode>
                <c:ptCount val="10"/>
                <c:pt idx="0">
                  <c:v>92.105260000000001</c:v>
                </c:pt>
                <c:pt idx="1">
                  <c:v>19.298249999999999</c:v>
                </c:pt>
                <c:pt idx="2">
                  <c:v>21.052630000000001</c:v>
                </c:pt>
                <c:pt idx="3">
                  <c:v>20.175439999999998</c:v>
                </c:pt>
                <c:pt idx="4">
                  <c:v>23.68421</c:v>
                </c:pt>
                <c:pt idx="5">
                  <c:v>27.192979999999999</c:v>
                </c:pt>
                <c:pt idx="6">
                  <c:v>24.561399999999999</c:v>
                </c:pt>
                <c:pt idx="7">
                  <c:v>25.438600000000001</c:v>
                </c:pt>
                <c:pt idx="8">
                  <c:v>31.578949999999999</c:v>
                </c:pt>
                <c:pt idx="9">
                  <c:v>22.807020000000001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21E-452F-9695-514CF3233C31}"/>
            </c:ext>
          </c:extLst>
        </c:ser>
        <c:ser>
          <c:idx val="2"/>
          <c:order val="2"/>
          <c:tx>
            <c:strRef>
              <c:f>Sheet17!$D$1</c:f>
              <c:strCache>
                <c:ptCount val="1"/>
                <c:pt idx="0">
                  <c:v>Nonsuppressed (505)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0\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Quire Sans" panose="020B0502040400020003" pitchFamily="34" charset="0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Sheet17!$A$2:$A$11</c:f>
              <c:strCache>
                <c:ptCount val="10"/>
                <c:pt idx="0">
                  <c:v>Reported ≥1 issue/barrier they felt uncomfortable discussing with HCPs *</c:v>
                </c:pt>
                <c:pt idx="1">
                  <c:v>I don’t feel it is important enough to bother them *</c:v>
                </c:pt>
                <c:pt idx="2">
                  <c:v>I don’t feel confident enough *</c:v>
                </c:pt>
                <c:pt idx="3">
                  <c:v>There never seems to be enough time or the opportunity during my appointment</c:v>
                </c:pt>
                <c:pt idx="4">
                  <c:v>I don’t believe they can do much about my concerns *</c:v>
                </c:pt>
                <c:pt idx="5">
                  <c:v>I don’t want to take up more of their time *</c:v>
                </c:pt>
                <c:pt idx="6">
                  <c:v>I feel my main HIV care provider knows best</c:v>
                </c:pt>
                <c:pt idx="7">
                  <c:v>I don’t think my main HIV care provider’s priorities are the same as mine *</c:v>
                </c:pt>
                <c:pt idx="8">
                  <c:v>I don’t want to come across as a ‘difficult’ patient *</c:v>
                </c:pt>
                <c:pt idx="9">
                  <c:v>I’m not sure how to bring it up *</c:v>
                </c:pt>
              </c:strCache>
            </c:strRef>
          </c:cat>
          <c:val>
            <c:numRef>
              <c:f>Sheet17!$D$2:$D$11</c:f>
              <c:numCache>
                <c:formatCode>General</c:formatCode>
                <c:ptCount val="10"/>
                <c:pt idx="0">
                  <c:v>82.376239999999996</c:v>
                </c:pt>
                <c:pt idx="1">
                  <c:v>16.633659999999999</c:v>
                </c:pt>
                <c:pt idx="2">
                  <c:v>31.68317</c:v>
                </c:pt>
                <c:pt idx="3">
                  <c:v>21.584160000000001</c:v>
                </c:pt>
                <c:pt idx="4">
                  <c:v>25.346530000000001</c:v>
                </c:pt>
                <c:pt idx="5">
                  <c:v>23.9604</c:v>
                </c:pt>
                <c:pt idx="6">
                  <c:v>23.366340000000001</c:v>
                </c:pt>
                <c:pt idx="7">
                  <c:v>27.326730000000001</c:v>
                </c:pt>
                <c:pt idx="8">
                  <c:v>36.831679999999999</c:v>
                </c:pt>
                <c:pt idx="9">
                  <c:v>27.92079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21E-452F-9695-514CF3233C31}"/>
            </c:ext>
          </c:extLst>
        </c:ser>
        <c:ser>
          <c:idx val="3"/>
          <c:order val="3"/>
          <c:tx>
            <c:strRef>
              <c:f>Sheet17!$E$1</c:f>
              <c:strCache>
                <c:ptCount val="1"/>
                <c:pt idx="0">
                  <c:v>Suppressed (1770)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numFmt formatCode="0\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Quire Sans" panose="020B0502040400020003" pitchFamily="34" charset="0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Sheet17!$A$2:$A$11</c:f>
              <c:strCache>
                <c:ptCount val="10"/>
                <c:pt idx="0">
                  <c:v>Reported ≥1 issue/barrier they felt uncomfortable discussing with HCPs *</c:v>
                </c:pt>
                <c:pt idx="1">
                  <c:v>I don’t feel it is important enough to bother them *</c:v>
                </c:pt>
                <c:pt idx="2">
                  <c:v>I don’t feel confident enough *</c:v>
                </c:pt>
                <c:pt idx="3">
                  <c:v>There never seems to be enough time or the opportunity during my appointment</c:v>
                </c:pt>
                <c:pt idx="4">
                  <c:v>I don’t believe they can do much about my concerns *</c:v>
                </c:pt>
                <c:pt idx="5">
                  <c:v>I don’t want to take up more of their time *</c:v>
                </c:pt>
                <c:pt idx="6">
                  <c:v>I feel my main HIV care provider knows best</c:v>
                </c:pt>
                <c:pt idx="7">
                  <c:v>I don’t think my main HIV care provider’s priorities are the same as mine *</c:v>
                </c:pt>
                <c:pt idx="8">
                  <c:v>I don’t want to come across as a ‘difficult’ patient *</c:v>
                </c:pt>
                <c:pt idx="9">
                  <c:v>I’m not sure how to bring it up *</c:v>
                </c:pt>
              </c:strCache>
            </c:strRef>
          </c:cat>
          <c:val>
            <c:numRef>
              <c:f>Sheet17!$E$2:$E$11</c:f>
              <c:numCache>
                <c:formatCode>General</c:formatCode>
                <c:ptCount val="10"/>
                <c:pt idx="0">
                  <c:v>74.91525</c:v>
                </c:pt>
                <c:pt idx="1">
                  <c:v>12.033899999999999</c:v>
                </c:pt>
                <c:pt idx="2">
                  <c:v>14.576269999999999</c:v>
                </c:pt>
                <c:pt idx="3">
                  <c:v>18.53107</c:v>
                </c:pt>
                <c:pt idx="4">
                  <c:v>19.9435</c:v>
                </c:pt>
                <c:pt idx="5">
                  <c:v>12.994350000000001</c:v>
                </c:pt>
                <c:pt idx="6">
                  <c:v>22.259889999999999</c:v>
                </c:pt>
                <c:pt idx="7">
                  <c:v>17.683620000000001</c:v>
                </c:pt>
                <c:pt idx="8">
                  <c:v>23.50282</c:v>
                </c:pt>
                <c:pt idx="9">
                  <c:v>15.9322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21E-452F-9695-514CF3233C3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0"/>
        <c:axId val="1819365936"/>
        <c:axId val="1934539232"/>
      </c:barChart>
      <c:catAx>
        <c:axId val="18193659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934539232"/>
        <c:crosses val="autoZero"/>
        <c:auto val="1"/>
        <c:lblAlgn val="ctr"/>
        <c:lblOffset val="100"/>
        <c:noMultiLvlLbl val="0"/>
      </c:catAx>
      <c:valAx>
        <c:axId val="193453923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>
                    <a:solidFill>
                      <a:schemeClr val="tx1"/>
                    </a:solidFill>
                  </a:rPr>
                  <a:t>PLHIV, %</a:t>
                </a:r>
              </a:p>
            </c:rich>
          </c:tx>
          <c:layout>
            <c:manualLayout>
              <c:xMode val="edge"/>
              <c:yMode val="edge"/>
              <c:x val="0.62647186686371403"/>
              <c:y val="0.9681304352770931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Quire Sans" panose="020B0502040400020003" pitchFamily="34" charset="0"/>
              </a:defRPr>
            </a:pPr>
            <a:endParaRPr lang="de-DE"/>
          </a:p>
        </c:txPr>
        <c:crossAx val="1819365936"/>
        <c:crosses val="max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1.1975834556895017E-2"/>
          <c:y val="0"/>
          <c:w val="0.9095059365696041"/>
          <c:h val="4.80487359416196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6145351184528155"/>
          <c:y val="5.4038623005877411E-2"/>
          <c:w val="0.36091207596858371"/>
          <c:h val="0.84079188974951169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FF5969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C29F-4C47-9E37-AFFF4769D9E6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C29F-4C47-9E37-AFFF4769D9E6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C29F-4C47-9E37-AFFF4769D9E6}"/>
              </c:ext>
            </c:extLst>
          </c:dPt>
          <c:dPt>
            <c:idx val="3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C29F-4C47-9E37-AFFF4769D9E6}"/>
              </c:ext>
            </c:extLst>
          </c:dPt>
          <c:dPt>
            <c:idx val="4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C29F-4C47-9E37-AFFF4769D9E6}"/>
              </c:ext>
            </c:extLst>
          </c:dPt>
          <c:dPt>
            <c:idx val="5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C29F-4C47-9E37-AFFF4769D9E6}"/>
              </c:ext>
            </c:extLst>
          </c:dPt>
          <c:dPt>
            <c:idx val="6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C29F-4C47-9E37-AFFF4769D9E6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29F-4C47-9E37-AFFF4769D9E6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29F-4C47-9E37-AFFF4769D9E6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29F-4C47-9E37-AFFF4769D9E6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29F-4C47-9E37-AFFF4769D9E6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C29F-4C47-9E37-AFFF4769D9E6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C29F-4C47-9E37-AFFF4769D9E6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C29F-4C47-9E37-AFFF4769D9E6}"/>
              </c:ext>
            </c:extLst>
          </c:dPt>
          <c:dLbls>
            <c:numFmt formatCode="#\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Quire Sans" panose="020B0502040400020003" pitchFamily="34" charset="0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Sheet16!$A$1:$A$15</c:f>
              <c:strCache>
                <c:ptCount val="15"/>
                <c:pt idx="0">
                  <c:v>① HCP meets their personal needs and considers the things most important to them</c:v>
                </c:pt>
                <c:pt idx="1">
                  <c:v>② HCP tells them about new treatment options that become available</c:v>
                </c:pt>
                <c:pt idx="2">
                  <c:v>③ HCP frequently asks them about concerns with their medication</c:v>
                </c:pt>
                <c:pt idx="3">
                  <c:v>④ HCP frequently asks them about side effects of their ART</c:v>
                </c:pt>
                <c:pt idx="4">
                  <c:v>⑤ HCP seeks their views about treatment before prescribing treatment</c:v>
                </c:pt>
                <c:pt idx="5">
                  <c:v>⑥ HCP has told them about “Undetectable = Untransmittable (U = U)”</c:v>
                </c:pt>
                <c:pt idx="6">
                  <c:v>⑦ HCP provides them with enough information to be involved in making treatment choices</c:v>
                </c:pt>
                <c:pt idx="8">
                  <c:v>❶ Perceive there is room for improving their overall HIV management</c:v>
                </c:pt>
                <c:pt idx="9">
                  <c:v>❷ Believe that future advances in HIV care will improve their overall wellbeing</c:v>
                </c:pt>
                <c:pt idx="10">
                  <c:v>❸ Perceive there is room for improving their HIV medication</c:v>
                </c:pt>
                <c:pt idx="11">
                  <c:v>❹ Satisfied with their current HIV medication</c:v>
                </c:pt>
                <c:pt idx="12">
                  <c:v>❺ Want to be more involved in their treatment</c:v>
                </c:pt>
                <c:pt idx="13">
                  <c:v>❻ Believe that HIV medication prevents HIV transmission</c:v>
                </c:pt>
                <c:pt idx="14">
                  <c:v>❼ Feel they understand enough about their treatment</c:v>
                </c:pt>
              </c:strCache>
            </c:strRef>
          </c:cat>
          <c:val>
            <c:numRef>
              <c:f>Sheet16!$B$1:$B$15</c:f>
              <c:numCache>
                <c:formatCode>General</c:formatCode>
                <c:ptCount val="15"/>
                <c:pt idx="0">
                  <c:v>67.266639999999995</c:v>
                </c:pt>
                <c:pt idx="1">
                  <c:v>59.146090000000001</c:v>
                </c:pt>
                <c:pt idx="2">
                  <c:v>65.13185</c:v>
                </c:pt>
                <c:pt idx="3">
                  <c:v>62.997070000000001</c:v>
                </c:pt>
                <c:pt idx="4">
                  <c:v>62.787779999999998</c:v>
                </c:pt>
                <c:pt idx="5">
                  <c:v>66.471329999999995</c:v>
                </c:pt>
                <c:pt idx="6">
                  <c:v>62.578479999999999</c:v>
                </c:pt>
                <c:pt idx="8">
                  <c:v>61.197150000000001</c:v>
                </c:pt>
                <c:pt idx="9">
                  <c:v>77.103390000000005</c:v>
                </c:pt>
                <c:pt idx="10">
                  <c:v>39.095860000000002</c:v>
                </c:pt>
                <c:pt idx="11">
                  <c:v>69.359560000000002</c:v>
                </c:pt>
                <c:pt idx="12">
                  <c:v>65.13185</c:v>
                </c:pt>
                <c:pt idx="13">
                  <c:v>74.215149999999994</c:v>
                </c:pt>
                <c:pt idx="14">
                  <c:v>71.536209999999997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C29F-4C47-9E37-AFFF4769D9E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4"/>
        <c:axId val="1779088512"/>
        <c:axId val="2027306416"/>
      </c:barChart>
      <c:catAx>
        <c:axId val="177908851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027306416"/>
        <c:crosses val="autoZero"/>
        <c:auto val="1"/>
        <c:lblAlgn val="ctr"/>
        <c:lblOffset val="100"/>
        <c:noMultiLvlLbl val="0"/>
      </c:catAx>
      <c:valAx>
        <c:axId val="202730641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>
                    <a:solidFill>
                      <a:schemeClr val="tx1"/>
                    </a:solidFill>
                  </a:rPr>
                  <a:t>Percentage,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779088512"/>
        <c:crosses val="max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Sheet6!$B$1</c:f>
              <c:strCache>
                <c:ptCount val="1"/>
                <c:pt idx="0">
                  <c:v>F1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strRef>
              <c:f>Sheet6!$A$2:$A$7</c:f>
              <c:strCache>
                <c:ptCount val="6"/>
                <c:pt idx="0">
                  <c:v>Having children</c:v>
                </c:pt>
                <c:pt idx="1">
                  <c:v>Long-term impacts of HIV</c:v>
                </c:pt>
                <c:pt idx="2">
                  <c:v>Illnesses caused by HIV</c:v>
                </c:pt>
                <c:pt idx="3">
                  <c:v>Drug-drug interactions</c:v>
                </c:pt>
                <c:pt idx="4">
                  <c:v>Transmitting HIV</c:v>
                </c:pt>
                <c:pt idx="5">
                  <c:v>Side effects of ART</c:v>
                </c:pt>
              </c:strCache>
            </c:strRef>
          </c:cat>
          <c:val>
            <c:numRef>
              <c:f>Sheet6!$B$2:$B$7</c:f>
              <c:numCache>
                <c:formatCode>General</c:formatCode>
                <c:ptCount val="6"/>
                <c:pt idx="0">
                  <c:v>79.599999999999994</c:v>
                </c:pt>
                <c:pt idx="1">
                  <c:v>39.5</c:v>
                </c:pt>
                <c:pt idx="2">
                  <c:v>44.6</c:v>
                </c:pt>
                <c:pt idx="3">
                  <c:v>56.9</c:v>
                </c:pt>
                <c:pt idx="4">
                  <c:v>39.9</c:v>
                </c:pt>
                <c:pt idx="5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77-48B1-BBFC-F406896C5C5B}"/>
            </c:ext>
          </c:extLst>
        </c:ser>
        <c:ser>
          <c:idx val="1"/>
          <c:order val="1"/>
          <c:tx>
            <c:strRef>
              <c:f>Sheet6!$C$1</c:f>
              <c:strCache>
                <c:ptCount val="1"/>
                <c:pt idx="0">
                  <c:v>% rated issue as priority currently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A0B58B6C-CD93-4B05-8E61-9A433B016828}" type="VALUE">
                      <a:rPr lang="en-US" sz="1200">
                        <a:latin typeface="+mn-lt"/>
                        <a:cs typeface="Quire Sans" panose="020B0502040400020003" pitchFamily="34" charset="0"/>
                      </a:rPr>
                      <a:pPr/>
                      <a:t>[WERT]</a:t>
                    </a:fld>
                    <a:r>
                      <a:rPr lang="en-US" sz="1200" dirty="0">
                        <a:latin typeface="+mn-lt"/>
                        <a:cs typeface="Quire Sans" panose="020B0502040400020003" pitchFamily="34" charset="0"/>
                      </a:rPr>
                      <a:t> </a:t>
                    </a:r>
                    <a:r>
                      <a:rPr lang="en-US" sz="1200" b="0" dirty="0">
                        <a:latin typeface="+mn-lt"/>
                        <a:cs typeface="Quire Sans" panose="020B0502040400020003" pitchFamily="34" charset="0"/>
                      </a:rPr>
                      <a:t>(376/1841)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277-48B1-BBFC-F406896C5C5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9DEFE1C2-70F1-4F6E-96AC-9A4A99EC8CBE}" type="VALUE">
                      <a:rPr lang="en-US"/>
                      <a:pPr/>
                      <a:t>[WERT]</a:t>
                    </a:fld>
                    <a:r>
                      <a:rPr lang="en-US"/>
                      <a:t> </a:t>
                    </a:r>
                    <a:r>
                      <a:rPr lang="en-US" b="0"/>
                      <a:t>(1114/1841)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4277-48B1-BBFC-F406896C5C5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EB0D7F93-42DA-4346-8EEF-E181FF93CE27}" type="VALUE">
                      <a:rPr lang="en-US"/>
                      <a:pPr/>
                      <a:t>[WERT]</a:t>
                    </a:fld>
                    <a:r>
                      <a:rPr lang="en-US"/>
                      <a:t> </a:t>
                    </a:r>
                    <a:r>
                      <a:rPr lang="en-US" b="0"/>
                      <a:t>(1020/1841)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277-48B1-BBFC-F406896C5C5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9B9D1A55-2E1A-413E-8B29-4E36D01AA7A3}" type="VALUE">
                      <a:rPr lang="en-US"/>
                      <a:pPr/>
                      <a:t>[WERT]</a:t>
                    </a:fld>
                    <a:r>
                      <a:rPr lang="en-US"/>
                      <a:t> </a:t>
                    </a:r>
                    <a:r>
                      <a:rPr lang="en-US" b="0"/>
                      <a:t>(793/1841)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4277-48B1-BBFC-F406896C5C5B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975EC2FE-F083-40BE-8B4E-5A1B3A984CD3}" type="VALUE">
                      <a:rPr lang="en-US"/>
                      <a:pPr/>
                      <a:t>[WERT]</a:t>
                    </a:fld>
                    <a:r>
                      <a:rPr lang="en-US" dirty="0"/>
                      <a:t> </a:t>
                    </a:r>
                    <a:r>
                      <a:rPr lang="en-US" b="0" dirty="0"/>
                      <a:t>(1106/1841)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4277-48B1-BBFC-F406896C5C5B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9058A708-C4F0-4F22-ACF8-BBC5FB35402B}" type="VALUE">
                      <a:rPr lang="en-US" smtClean="0"/>
                      <a:pPr/>
                      <a:t>[WERT]</a:t>
                    </a:fld>
                    <a:r>
                      <a:rPr lang="en-US" dirty="0"/>
                      <a:t> </a:t>
                    </a:r>
                    <a:r>
                      <a:rPr lang="en-US" b="0" dirty="0"/>
                      <a:t>(1234/1841)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4277-48B1-BBFC-F406896C5C5B}"/>
                </c:ext>
              </c:extLst>
            </c:dLbl>
            <c:numFmt formatCode="#\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100">
                    <a:latin typeface="+mn-lt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Sheet6!$A$2:$A$7</c:f>
              <c:strCache>
                <c:ptCount val="6"/>
                <c:pt idx="0">
                  <c:v>Having children</c:v>
                </c:pt>
                <c:pt idx="1">
                  <c:v>Long-term impacts of HIV</c:v>
                </c:pt>
                <c:pt idx="2">
                  <c:v>Illnesses caused by HIV</c:v>
                </c:pt>
                <c:pt idx="3">
                  <c:v>Drug-drug interactions</c:v>
                </c:pt>
                <c:pt idx="4">
                  <c:v>Transmitting HIV</c:v>
                </c:pt>
                <c:pt idx="5">
                  <c:v>Side effects of ART</c:v>
                </c:pt>
              </c:strCache>
            </c:strRef>
          </c:cat>
          <c:val>
            <c:numRef>
              <c:f>Sheet6!$C$2:$C$7</c:f>
              <c:numCache>
                <c:formatCode>0.0</c:formatCode>
                <c:ptCount val="6"/>
                <c:pt idx="0">
                  <c:v>20.399999999999999</c:v>
                </c:pt>
                <c:pt idx="1">
                  <c:v>60.5</c:v>
                </c:pt>
                <c:pt idx="2">
                  <c:v>55.4</c:v>
                </c:pt>
                <c:pt idx="3">
                  <c:v>43.1</c:v>
                </c:pt>
                <c:pt idx="4">
                  <c:v>60.1</c:v>
                </c:pt>
                <c:pt idx="5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277-48B1-BBFC-F406896C5C5B}"/>
            </c:ext>
          </c:extLst>
        </c:ser>
        <c:ser>
          <c:idx val="2"/>
          <c:order val="2"/>
          <c:tx>
            <c:strRef>
              <c:f>Sheet6!$D$1</c:f>
              <c:strCache>
                <c:ptCount val="1"/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6.3092002944558885E-3"/>
                  <c:y val="7.4068436319078661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Long-term impact of ART</a:t>
                    </a:r>
                  </a:p>
                </c:rich>
              </c:tx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148-44C7-B926-1C04015A9A9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200">
                    <a:solidFill>
                      <a:schemeClr val="tx1"/>
                    </a:solidFill>
                  </a:defRPr>
                </a:pPr>
                <a:endParaRPr lang="de-DE"/>
              </a:p>
            </c:txPr>
            <c:dLblPos val="ctr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Sheet6!$A$2:$A$7</c:f>
              <c:strCache>
                <c:ptCount val="6"/>
                <c:pt idx="0">
                  <c:v>Having children</c:v>
                </c:pt>
                <c:pt idx="1">
                  <c:v>Long-term impacts of HIV</c:v>
                </c:pt>
                <c:pt idx="2">
                  <c:v>Illnesses caused by HIV</c:v>
                </c:pt>
                <c:pt idx="3">
                  <c:v>Drug-drug interactions</c:v>
                </c:pt>
                <c:pt idx="4">
                  <c:v>Transmitting HIV</c:v>
                </c:pt>
                <c:pt idx="5">
                  <c:v>Side effects of ART</c:v>
                </c:pt>
              </c:strCache>
            </c:strRef>
          </c:cat>
          <c:val>
            <c:numRef>
              <c:f>Sheet6!$D$2:$D$7</c:f>
              <c:numCache>
                <c:formatCode>General</c:formatCode>
                <c:ptCount val="6"/>
                <c:pt idx="0">
                  <c:v>70</c:v>
                </c:pt>
                <c:pt idx="1">
                  <c:v>70</c:v>
                </c:pt>
                <c:pt idx="2">
                  <c:v>70</c:v>
                </c:pt>
                <c:pt idx="3">
                  <c:v>70</c:v>
                </c:pt>
                <c:pt idx="4">
                  <c:v>70</c:v>
                </c:pt>
                <c:pt idx="5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277-48B1-BBFC-F406896C5C5B}"/>
            </c:ext>
          </c:extLst>
        </c:ser>
        <c:ser>
          <c:idx val="3"/>
          <c:order val="3"/>
          <c:tx>
            <c:strRef>
              <c:f>Sheet6!$E$1</c:f>
              <c:strCache>
                <c:ptCount val="1"/>
                <c:pt idx="0">
                  <c:v>% uncomfortable discussing with HCP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2CD87B4B-1CD9-4778-8E12-2C3C844C02BF}" type="VALUE">
                      <a:rPr lang="en-US"/>
                      <a:pPr/>
                      <a:t>[WERT]</a:t>
                    </a:fld>
                    <a:r>
                      <a:rPr lang="en-US"/>
                      <a:t> </a:t>
                    </a:r>
                    <a:r>
                      <a:rPr lang="en-US" b="0"/>
                      <a:t>(203/376)</a:t>
                    </a:r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4277-48B1-BBFC-F406896C5C5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9AE18F7A-EEE7-4EFE-93BA-35B7632A7202}" type="VALUE">
                      <a:rPr lang="en-US"/>
                      <a:pPr/>
                      <a:t>[WERT]</a:t>
                    </a:fld>
                    <a:r>
                      <a:rPr lang="en-US"/>
                      <a:t> </a:t>
                    </a:r>
                    <a:r>
                      <a:rPr lang="en-US" b="0"/>
                      <a:t>(426/1114)</a:t>
                    </a:r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4277-48B1-BBFC-F406896C5C5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CBF6232D-23CD-40AB-ABD5-2471A672E458}" type="VALUE">
                      <a:rPr lang="en-US"/>
                      <a:pPr/>
                      <a:t>[WERT]</a:t>
                    </a:fld>
                    <a:r>
                      <a:rPr lang="en-US"/>
                      <a:t> </a:t>
                    </a:r>
                    <a:r>
                      <a:rPr lang="en-US" b="0"/>
                      <a:t>(389/1020)</a:t>
                    </a:r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4277-48B1-BBFC-F406896C5C5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05D4F779-6685-4834-BA5B-BC15EE3AC549}" type="VALUE">
                      <a:rPr lang="en-US"/>
                      <a:pPr/>
                      <a:t>[WERT]</a:t>
                    </a:fld>
                    <a:r>
                      <a:rPr lang="en-US"/>
                      <a:t> </a:t>
                    </a:r>
                    <a:r>
                      <a:rPr lang="en-US" b="0"/>
                      <a:t>(277/793)</a:t>
                    </a:r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4277-48B1-BBFC-F406896C5C5B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4A9C7D5E-8F5E-4116-A7DD-C20F85132C90}" type="VALUE">
                      <a:rPr lang="en-US"/>
                      <a:pPr/>
                      <a:t>[WERT]</a:t>
                    </a:fld>
                    <a:r>
                      <a:rPr lang="en-US"/>
                      <a:t> </a:t>
                    </a:r>
                    <a:r>
                      <a:rPr lang="en-US" b="0"/>
                      <a:t>(367/1106)</a:t>
                    </a:r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4277-48B1-BBFC-F406896C5C5B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28DF0A39-5E66-476F-BF72-0AB4EAFA0324}" type="VALUE">
                      <a:rPr lang="en-US"/>
                      <a:pPr/>
                      <a:t>[WERT]</a:t>
                    </a:fld>
                    <a:r>
                      <a:rPr lang="en-US"/>
                      <a:t> </a:t>
                    </a:r>
                    <a:r>
                      <a:rPr lang="en-US" b="0"/>
                      <a:t>(400/1234)</a:t>
                    </a:r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4277-48B1-BBFC-F406896C5C5B}"/>
                </c:ext>
              </c:extLst>
            </c:dLbl>
            <c:numFmt formatCode="#\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de-DE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Sheet6!$A$2:$A$7</c:f>
              <c:strCache>
                <c:ptCount val="6"/>
                <c:pt idx="0">
                  <c:v>Having children</c:v>
                </c:pt>
                <c:pt idx="1">
                  <c:v>Long-term impacts of HIV</c:v>
                </c:pt>
                <c:pt idx="2">
                  <c:v>Illnesses caused by HIV</c:v>
                </c:pt>
                <c:pt idx="3">
                  <c:v>Drug-drug interactions</c:v>
                </c:pt>
                <c:pt idx="4">
                  <c:v>Transmitting HIV</c:v>
                </c:pt>
                <c:pt idx="5">
                  <c:v>Side effects of ART</c:v>
                </c:pt>
              </c:strCache>
            </c:strRef>
          </c:cat>
          <c:val>
            <c:numRef>
              <c:f>Sheet6!$E$2:$E$7</c:f>
              <c:numCache>
                <c:formatCode>0.0</c:formatCode>
                <c:ptCount val="6"/>
                <c:pt idx="0">
                  <c:v>54</c:v>
                </c:pt>
                <c:pt idx="1">
                  <c:v>38.200000000000003</c:v>
                </c:pt>
                <c:pt idx="2">
                  <c:v>38.1</c:v>
                </c:pt>
                <c:pt idx="3">
                  <c:v>34.9</c:v>
                </c:pt>
                <c:pt idx="4">
                  <c:v>33.200000000000003</c:v>
                </c:pt>
                <c:pt idx="5">
                  <c:v>32.4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4277-48B1-BBFC-F406896C5C5B}"/>
            </c:ext>
          </c:extLst>
        </c:ser>
        <c:ser>
          <c:idx val="4"/>
          <c:order val="4"/>
          <c:tx>
            <c:strRef>
              <c:f>Sheet6!$F$1</c:f>
              <c:strCache>
                <c:ptCount val="1"/>
                <c:pt idx="0">
                  <c:v>F2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strRef>
              <c:f>Sheet6!$A$2:$A$7</c:f>
              <c:strCache>
                <c:ptCount val="6"/>
                <c:pt idx="0">
                  <c:v>Having children</c:v>
                </c:pt>
                <c:pt idx="1">
                  <c:v>Long-term impacts of HIV</c:v>
                </c:pt>
                <c:pt idx="2">
                  <c:v>Illnesses caused by HIV</c:v>
                </c:pt>
                <c:pt idx="3">
                  <c:v>Drug-drug interactions</c:v>
                </c:pt>
                <c:pt idx="4">
                  <c:v>Transmitting HIV</c:v>
                </c:pt>
                <c:pt idx="5">
                  <c:v>Side effects of ART</c:v>
                </c:pt>
              </c:strCache>
            </c:strRef>
          </c:cat>
          <c:val>
            <c:numRef>
              <c:f>Sheet6!$F$2:$F$7</c:f>
              <c:numCache>
                <c:formatCode>General</c:formatCode>
                <c:ptCount val="6"/>
                <c:pt idx="0">
                  <c:v>46</c:v>
                </c:pt>
                <c:pt idx="1">
                  <c:v>61.8</c:v>
                </c:pt>
                <c:pt idx="2">
                  <c:v>61.9</c:v>
                </c:pt>
                <c:pt idx="3">
                  <c:v>65.099999999999994</c:v>
                </c:pt>
                <c:pt idx="4">
                  <c:v>66.8</c:v>
                </c:pt>
                <c:pt idx="5">
                  <c:v>67.599999999999994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4277-48B1-BBFC-F406896C5C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90628080"/>
        <c:axId val="1480833984"/>
      </c:barChart>
      <c:catAx>
        <c:axId val="9906280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480833984"/>
        <c:crosses val="autoZero"/>
        <c:auto val="1"/>
        <c:lblAlgn val="ctr"/>
        <c:lblOffset val="100"/>
        <c:noMultiLvlLbl val="0"/>
      </c:catAx>
      <c:valAx>
        <c:axId val="148083398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90628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egendEntry>
        <c:idx val="4"/>
        <c:delete val="1"/>
      </c:legendEntry>
      <c:layout>
        <c:manualLayout>
          <c:xMode val="edge"/>
          <c:yMode val="edge"/>
          <c:x val="0.11745167525165015"/>
          <c:y val="0.9300117430548448"/>
          <c:w val="0.61610205285480379"/>
          <c:h val="4.6649846716245863E-2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sz="1200"/>
          </a:pPr>
          <a:endParaRPr lang="de-DE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100">
          <a:latin typeface="+mn-lt"/>
        </a:defRPr>
      </a:pPr>
      <a:endParaRPr lang="de-DE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0.00484</cdr:x>
      <cdr:y>0.95786</cdr:y>
    </cdr:from>
    <cdr:to>
      <cdr:x>0.17611</cdr:x>
      <cdr:y>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38D0898C-096A-40D5-98D2-3081F9041CEA}"/>
            </a:ext>
          </a:extLst>
        </cdr:cNvPr>
        <cdr:cNvSpPr txBox="1"/>
      </cdr:nvSpPr>
      <cdr:spPr>
        <a:xfrm xmlns:a="http://schemas.openxmlformats.org/drawingml/2006/main">
          <a:off x="32354" y="7281694"/>
          <a:ext cx="1144075" cy="3203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>
              <a:solidFill>
                <a:schemeClr val="tx1"/>
              </a:solidFill>
            </a:rPr>
            <a:t>*</a:t>
          </a:r>
          <a:r>
            <a:rPr lang="en-US" sz="1200" i="1" dirty="0">
              <a:solidFill>
                <a:schemeClr val="tx1"/>
              </a:solidFill>
            </a:rPr>
            <a:t>P</a:t>
          </a:r>
          <a:r>
            <a:rPr lang="en-US" sz="1200" dirty="0">
              <a:solidFill>
                <a:schemeClr val="tx1"/>
              </a:solidFill>
            </a:rPr>
            <a:t>&lt;0.05.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54463" cy="741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68900" y="0"/>
            <a:ext cx="3954463" cy="741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D5211-BB38-4D1A-A3BF-BB103CA88478}" type="datetimeFigureOut">
              <a:rPr lang="en-GB" smtClean="0">
                <a:latin typeface="+mn-lt"/>
              </a:rPr>
              <a:t>09/07/2020</a:t>
            </a:fld>
            <a:endParaRPr lang="en-GB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4041438"/>
            <a:ext cx="3954463" cy="7413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68900" y="14041438"/>
            <a:ext cx="3954463" cy="7413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068BAA-E970-4ABC-AB2E-888A6F3FCC3B}" type="slidenum">
              <a:rPr lang="en-GB" smtClean="0">
                <a:latin typeface="+mn-lt"/>
              </a:rPr>
              <a:t>‹Nr.›</a:t>
            </a:fld>
            <a:endParaRPr lang="en-GB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09138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3954767" cy="738661"/>
          </a:xfrm>
          <a:prstGeom prst="rect">
            <a:avLst/>
          </a:prstGeom>
        </p:spPr>
        <p:txBody>
          <a:bodyPr vert="horz" lIns="88867" tIns="44435" rIns="88867" bIns="44435" rtlCol="0"/>
          <a:lstStyle>
            <a:lvl1pPr algn="l" defTabSz="1726889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68623" y="2"/>
            <a:ext cx="3954767" cy="738661"/>
          </a:xfrm>
          <a:prstGeom prst="rect">
            <a:avLst/>
          </a:prstGeom>
        </p:spPr>
        <p:txBody>
          <a:bodyPr vert="horz" lIns="88867" tIns="44435" rIns="88867" bIns="44435" rtlCol="0"/>
          <a:lstStyle>
            <a:lvl1pPr algn="r" defTabSz="1726889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AA5379-45F0-4C66-ABBD-4C1EF5F32571}" type="datetimeFigureOut">
              <a:rPr lang="en-US"/>
              <a:pPr>
                <a:defRPr/>
              </a:pPr>
              <a:t>7/9/2020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1108075"/>
            <a:ext cx="7391400" cy="5543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867" tIns="44435" rIns="88867" bIns="44435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3119" y="7021275"/>
            <a:ext cx="7298713" cy="6652738"/>
          </a:xfrm>
          <a:prstGeom prst="rect">
            <a:avLst/>
          </a:prstGeom>
        </p:spPr>
        <p:txBody>
          <a:bodyPr vert="horz" lIns="88867" tIns="44435" rIns="88867" bIns="44435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14040949"/>
            <a:ext cx="3954767" cy="738661"/>
          </a:xfrm>
          <a:prstGeom prst="rect">
            <a:avLst/>
          </a:prstGeom>
        </p:spPr>
        <p:txBody>
          <a:bodyPr vert="horz" lIns="88867" tIns="44435" rIns="88867" bIns="44435" rtlCol="0" anchor="b"/>
          <a:lstStyle>
            <a:lvl1pPr algn="l" defTabSz="1726889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68623" y="14040949"/>
            <a:ext cx="3954767" cy="738661"/>
          </a:xfrm>
          <a:prstGeom prst="rect">
            <a:avLst/>
          </a:prstGeom>
        </p:spPr>
        <p:txBody>
          <a:bodyPr vert="horz" lIns="88867" tIns="44435" rIns="88867" bIns="44435" rtlCol="0" anchor="b"/>
          <a:lstStyle>
            <a:lvl1pPr algn="r" defTabSz="1726889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D0FC859-09C7-4CF4-9D3C-FEC1A292C1B7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5365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571500" algn="l" rtl="0" eaLnBrk="0" fontAlgn="base" hangingPunct="0">
      <a:spcBef>
        <a:spcPct val="30000"/>
      </a:spcBef>
      <a:spcAft>
        <a:spcPct val="0"/>
      </a:spcAft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1143000" algn="l" rtl="0" eaLnBrk="0" fontAlgn="base" hangingPunct="0">
      <a:spcBef>
        <a:spcPct val="30000"/>
      </a:spcBef>
      <a:spcAft>
        <a:spcPct val="0"/>
      </a:spcAft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714500" algn="l" rtl="0" eaLnBrk="0" fontAlgn="base" hangingPunct="0">
      <a:spcBef>
        <a:spcPct val="30000"/>
      </a:spcBef>
      <a:spcAft>
        <a:spcPct val="0"/>
      </a:spcAft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2286000" algn="l" rtl="0" eaLnBrk="0" fontAlgn="base" hangingPunct="0">
      <a:spcBef>
        <a:spcPct val="30000"/>
      </a:spcBef>
      <a:spcAft>
        <a:spcPct val="0"/>
      </a:spcAft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2857500" algn="l" defTabSz="114300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3429000" algn="l" defTabSz="114300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4000500" algn="l" defTabSz="114300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4572000" algn="l" defTabSz="114300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66775" y="1108075"/>
            <a:ext cx="7391400" cy="55435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3400">
                <a:solidFill>
                  <a:schemeClr val="tx1"/>
                </a:solidFill>
                <a:latin typeface="Calibri" pitchFamily="34" charset="0"/>
              </a:defRPr>
            </a:lvl1pPr>
            <a:lvl2pPr marL="722204" indent="-277771">
              <a:defRPr sz="3400">
                <a:solidFill>
                  <a:schemeClr val="tx1"/>
                </a:solidFill>
                <a:latin typeface="Calibri" pitchFamily="34" charset="0"/>
              </a:defRPr>
            </a:lvl2pPr>
            <a:lvl3pPr marL="1111083" indent="-222218"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555518" indent="-222218">
              <a:defRPr sz="3400">
                <a:solidFill>
                  <a:schemeClr val="tx1"/>
                </a:solidFill>
                <a:latin typeface="Calibri" pitchFamily="34" charset="0"/>
              </a:defRPr>
            </a:lvl4pPr>
            <a:lvl5pPr marL="1999951" indent="-222218">
              <a:defRPr sz="3400">
                <a:solidFill>
                  <a:schemeClr val="tx1"/>
                </a:solidFill>
                <a:latin typeface="Calibri" pitchFamily="34" charset="0"/>
              </a:defRPr>
            </a:lvl5pPr>
            <a:lvl6pPr marL="2444384" indent="-222218" defTabSz="1726810" fontAlgn="base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Calibri" pitchFamily="34" charset="0"/>
              </a:defRPr>
            </a:lvl6pPr>
            <a:lvl7pPr marL="2888818" indent="-222218" defTabSz="1726810" fontAlgn="base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Calibri" pitchFamily="34" charset="0"/>
              </a:defRPr>
            </a:lvl7pPr>
            <a:lvl8pPr marL="3333250" indent="-222218" defTabSz="1726810" fontAlgn="base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Calibri" pitchFamily="34" charset="0"/>
              </a:defRPr>
            </a:lvl8pPr>
            <a:lvl9pPr marL="3777684" indent="-222218" defTabSz="1726810" fontAlgn="base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1726810" fontAlgn="base">
              <a:spcBef>
                <a:spcPct val="0"/>
              </a:spcBef>
              <a:spcAft>
                <a:spcPct val="0"/>
              </a:spcAft>
              <a:defRPr/>
            </a:pPr>
            <a:fld id="{5CF752FE-A773-4593-8BDF-1C71A1E2633B}" type="slidenum">
              <a:rPr lang="en-US" sz="1200"/>
              <a:pPr defTabSz="1726810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552790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BAA16279-3F8D-496A-8E20-C4BBD3E2F23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9773900" y="18639073"/>
            <a:ext cx="8788814" cy="672556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kumimoji="0" lang="en-US" sz="1348" b="1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defRPr>
            </a:lvl1pPr>
            <a:lvl2pPr marL="0" marR="0" indent="0" algn="l" defTabSz="1540032" rtl="0" eaLnBrk="1" fontAlgn="auto" latinLnBrk="0" hangingPunct="1">
              <a:lnSpc>
                <a:spcPct val="100000"/>
              </a:lnSpc>
              <a:spcBef>
                <a:spcPts val="336"/>
              </a:spcBef>
              <a:spcAft>
                <a:spcPts val="168"/>
              </a:spcAft>
              <a:buClrTx/>
              <a:buSzTx/>
              <a:buFont typeface="Arial" panose="020B0604020202020204" pitchFamily="34" charset="0"/>
              <a:buNone/>
              <a:tabLst/>
              <a:defRPr kumimoji="0" lang="en-US" sz="1178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defRPr>
            </a:lvl2pPr>
            <a:lvl3pPr>
              <a:defRPr sz="1852" i="1">
                <a:solidFill>
                  <a:schemeClr val="tx1"/>
                </a:solidFill>
              </a:defRPr>
            </a:lvl3pPr>
            <a:lvl4pPr>
              <a:defRPr sz="1852" i="1">
                <a:solidFill>
                  <a:schemeClr val="tx1"/>
                </a:solidFill>
              </a:defRPr>
            </a:lvl4pPr>
            <a:lvl5pPr>
              <a:defRPr sz="1684" i="1">
                <a:solidFill>
                  <a:schemeClr val="tx1"/>
                </a:solidFill>
              </a:defRPr>
            </a:lvl5pPr>
            <a:lvl6pPr>
              <a:defRPr i="1" baseline="0">
                <a:solidFill>
                  <a:schemeClr val="tx1"/>
                </a:solidFill>
              </a:defRPr>
            </a:lvl6pPr>
            <a:lvl7pPr>
              <a:defRPr i="1" baseline="0">
                <a:solidFill>
                  <a:schemeClr val="tx1"/>
                </a:solidFill>
              </a:defRPr>
            </a:lvl7pPr>
          </a:lstStyle>
          <a:p>
            <a:pPr marL="0" marR="0" lvl="0" indent="0" algn="l" defTabSz="1540052" rtl="0" eaLnBrk="1" fontAlgn="auto" latinLnBrk="0" hangingPunct="1">
              <a:lnSpc>
                <a:spcPct val="100000"/>
              </a:lnSpc>
              <a:spcBef>
                <a:spcPts val="10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Acknowledgments</a:t>
            </a:r>
          </a:p>
          <a:p>
            <a:pPr marL="0" marR="0" lvl="1" indent="0" algn="l" defTabSz="1540032" rtl="0" eaLnBrk="1" fontAlgn="auto" latinLnBrk="0" hangingPunct="1">
              <a:lnSpc>
                <a:spcPct val="100000"/>
              </a:lnSpc>
              <a:spcBef>
                <a:spcPts val="336"/>
              </a:spcBef>
              <a:spcAft>
                <a:spcPts val="168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Acknowledgments</a:t>
            </a:r>
          </a:p>
          <a:p>
            <a:pPr lvl="1"/>
            <a:endParaRPr lang="en-US" dirty="0"/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3D845D20-A67E-4285-A9D9-F49B901F7B9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9773900" y="20067833"/>
            <a:ext cx="8801100" cy="646908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kumimoji="0" lang="en-US" sz="1348" b="1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defRPr>
            </a:lvl1pPr>
            <a:lvl2pPr marL="0" marR="0" indent="0" algn="l" defTabSz="1540032" rtl="0" eaLnBrk="1" fontAlgn="auto" latinLnBrk="0" hangingPunct="1">
              <a:lnSpc>
                <a:spcPct val="100000"/>
              </a:lnSpc>
              <a:spcBef>
                <a:spcPts val="336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kumimoji="0" lang="en-US" sz="1178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defRPr>
            </a:lvl2pPr>
            <a:lvl3pPr>
              <a:defRPr sz="1852" i="1">
                <a:solidFill>
                  <a:schemeClr val="tx1"/>
                </a:solidFill>
              </a:defRPr>
            </a:lvl3pPr>
            <a:lvl4pPr>
              <a:defRPr sz="1852" i="1">
                <a:solidFill>
                  <a:schemeClr val="tx1"/>
                </a:solidFill>
              </a:defRPr>
            </a:lvl4pPr>
            <a:lvl5pPr>
              <a:defRPr sz="1684" i="1">
                <a:solidFill>
                  <a:schemeClr val="tx1"/>
                </a:solidFill>
              </a:defRPr>
            </a:lvl5pPr>
            <a:lvl6pPr>
              <a:defRPr i="1" baseline="0">
                <a:solidFill>
                  <a:schemeClr val="tx1"/>
                </a:solidFill>
              </a:defRPr>
            </a:lvl6pPr>
            <a:lvl7pPr>
              <a:defRPr i="1" baseline="0">
                <a:solidFill>
                  <a:schemeClr val="tx1"/>
                </a:solidFill>
              </a:defRPr>
            </a:lvl7pPr>
          </a:lstStyle>
          <a:p>
            <a:pPr marL="0" marR="0" lvl="0" indent="0" algn="l" defTabSz="15400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References</a:t>
            </a:r>
          </a:p>
          <a:p>
            <a:pPr marL="242524" marR="0" lvl="1" indent="-242524" algn="l" defTabSz="1540032" rtl="0" eaLnBrk="1" fontAlgn="auto" latinLnBrk="0" hangingPunct="1">
              <a:lnSpc>
                <a:spcPct val="100000"/>
              </a:lnSpc>
              <a:spcBef>
                <a:spcPts val="336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References</a:t>
            </a:r>
          </a:p>
          <a:p>
            <a:pPr lvl="1"/>
            <a:endParaRPr lang="en-US" dirty="0"/>
          </a:p>
        </p:txBody>
      </p:sp>
      <p:sp>
        <p:nvSpPr>
          <p:cNvPr id="27" name="Text Placeholder 22">
            <a:extLst>
              <a:ext uri="{FF2B5EF4-FFF2-40B4-BE49-F238E27FC236}">
                <a16:creationId xmlns:a16="http://schemas.microsoft.com/office/drawing/2014/main" id="{A2083432-A93A-4CA8-96C8-CF85823A033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94236" y="3789973"/>
            <a:ext cx="8759952" cy="2448021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buClr>
                <a:srgbClr val="E30042"/>
              </a:buClr>
              <a:defRPr>
                <a:latin typeface="+mn-lt"/>
              </a:defRPr>
            </a:lvl4pPr>
            <a:lvl5pPr>
              <a:buClr>
                <a:srgbClr val="E30042"/>
              </a:buClr>
              <a:defRPr>
                <a:latin typeface="+mn-lt"/>
              </a:defRPr>
            </a:lvl5pPr>
            <a:lvl6pPr>
              <a:buClr>
                <a:srgbClr val="E30042"/>
              </a:buClr>
              <a:defRPr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  <a:endParaRPr lang="en-GB" dirty="0"/>
          </a:p>
        </p:txBody>
      </p:sp>
      <p:sp>
        <p:nvSpPr>
          <p:cNvPr id="28" name="Text Placeholder 31">
            <a:extLst>
              <a:ext uri="{FF2B5EF4-FFF2-40B4-BE49-F238E27FC236}">
                <a16:creationId xmlns:a16="http://schemas.microsoft.com/office/drawing/2014/main" id="{414036EB-2776-48D4-A0FE-CE9A9EDB8577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19787330" y="14663358"/>
            <a:ext cx="8759952" cy="3029648"/>
          </a:xfrm>
          <a:solidFill>
            <a:srgbClr val="E7E6E6"/>
          </a:solidFill>
        </p:spPr>
        <p:txBody>
          <a:bodyPr vert="horz" wrap="square" lIns="144000" tIns="108000" rIns="144000" bIns="108000" numCol="1" spcCol="274320" rtlCol="0">
            <a:noAutofit/>
          </a:bodyPr>
          <a:lstStyle>
            <a:lvl1pPr>
              <a:defRPr lang="en-US" dirty="0">
                <a:solidFill>
                  <a:schemeClr val="tx2"/>
                </a:solidFill>
              </a:defRPr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GB" dirty="0"/>
            </a:lvl5pPr>
          </a:lstStyle>
          <a:p>
            <a:pPr marR="0" lvl="0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/>
              <a:t>Click to edit Master text styles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/>
              <a:t>Second level</a:t>
            </a:r>
          </a:p>
          <a:p>
            <a:pPr marR="0" lvl="2" fontAlgn="auto">
              <a:lnSpc>
                <a:spcPct val="100000"/>
              </a:lnSpc>
              <a:spcAft>
                <a:spcPts val="0"/>
              </a:spcAft>
              <a:buClr>
                <a:srgbClr val="E30046"/>
              </a:buClr>
              <a:tabLst/>
            </a:pPr>
            <a:r>
              <a:rPr lang="en-US" dirty="0"/>
              <a:t>Third level</a:t>
            </a:r>
          </a:p>
          <a:p>
            <a:pPr marR="0" lvl="3" fontAlgn="auto">
              <a:lnSpc>
                <a:spcPct val="100000"/>
              </a:lnSpc>
              <a:spcAft>
                <a:spcPts val="0"/>
              </a:spcAft>
              <a:buClr>
                <a:srgbClr val="E30046"/>
              </a:buClr>
              <a:tabLst/>
            </a:pPr>
            <a:r>
              <a:rPr lang="en-US" dirty="0"/>
              <a:t>Fourth level</a:t>
            </a:r>
          </a:p>
          <a:p>
            <a:pPr marR="0" lvl="4" fontAlgn="auto">
              <a:lnSpc>
                <a:spcPct val="100000"/>
              </a:lnSpc>
              <a:spcAft>
                <a:spcPts val="0"/>
              </a:spcAft>
              <a:buClr>
                <a:srgbClr val="E30046"/>
              </a:buClr>
              <a:tabLst/>
            </a:pPr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9" name="Text Placeholder 22">
            <a:extLst>
              <a:ext uri="{FF2B5EF4-FFF2-40B4-BE49-F238E27FC236}">
                <a16:creationId xmlns:a16="http://schemas.microsoft.com/office/drawing/2014/main" id="{7490D6BC-B72A-4C6F-8A87-522DDF65DEF6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696884" y="8838490"/>
            <a:ext cx="8763000" cy="2448021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spcBef>
                <a:spcPts val="300"/>
              </a:spcBef>
              <a:buClr>
                <a:srgbClr val="E30042"/>
              </a:buClr>
              <a:defRPr>
                <a:latin typeface="+mn-lt"/>
              </a:defRPr>
            </a:lvl4pPr>
            <a:lvl5pPr marL="492816" marR="0" indent="-242528" algn="l" defTabSz="1540052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30042"/>
              </a:buClr>
              <a:buSzPct val="110000"/>
              <a:buFont typeface="Arial" panose="020B0604020202020204" pitchFamily="34" charset="0"/>
              <a:buChar char="•"/>
              <a:tabLst/>
              <a:defRPr>
                <a:latin typeface="+mn-lt"/>
              </a:defRPr>
            </a:lvl5pPr>
            <a:lvl6pPr>
              <a:spcBef>
                <a:spcPts val="300"/>
              </a:spcBef>
              <a:defRPr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marL="739228" marR="0" lvl="5" indent="-242528" algn="l" defTabSz="1540052" rtl="0" eaLnBrk="1" fontAlgn="auto" latinLnBrk="0" hangingPunct="1">
              <a:lnSpc>
                <a:spcPct val="100000"/>
              </a:lnSpc>
              <a:spcBef>
                <a:spcPts val="504"/>
              </a:spcBef>
              <a:spcAft>
                <a:spcPts val="0"/>
              </a:spcAft>
              <a:buClr>
                <a:srgbClr val="E30042"/>
              </a:buClr>
              <a:buSzPct val="11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Sixth level</a:t>
            </a:r>
            <a:endParaRPr lang="en-GB" dirty="0"/>
          </a:p>
          <a:p>
            <a:pPr lvl="4"/>
            <a:endParaRPr lang="en-GB" dirty="0"/>
          </a:p>
        </p:txBody>
      </p:sp>
      <p:sp>
        <p:nvSpPr>
          <p:cNvPr id="30" name="Text Placeholder 22">
            <a:extLst>
              <a:ext uri="{FF2B5EF4-FFF2-40B4-BE49-F238E27FC236}">
                <a16:creationId xmlns:a16="http://schemas.microsoft.com/office/drawing/2014/main" id="{B6AE490D-C336-4AA4-B810-847E4C8C58E8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10228363" y="3868344"/>
            <a:ext cx="8759952" cy="2448021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spcBef>
                <a:spcPts val="300"/>
              </a:spcBef>
              <a:buClr>
                <a:srgbClr val="E30042"/>
              </a:buClr>
              <a:defRPr>
                <a:latin typeface="+mn-lt"/>
              </a:defRPr>
            </a:lvl4pPr>
            <a:lvl5pPr marL="492816" marR="0" indent="-242528" algn="l" defTabSz="1540052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30042"/>
              </a:buClr>
              <a:buSzPct val="110000"/>
              <a:buFont typeface="Arial" panose="020B0604020202020204" pitchFamily="34" charset="0"/>
              <a:buChar char="•"/>
              <a:tabLst/>
              <a:defRPr>
                <a:latin typeface="+mn-lt"/>
              </a:defRPr>
            </a:lvl5pPr>
            <a:lvl6pPr>
              <a:spcBef>
                <a:spcPts val="300"/>
              </a:spcBef>
              <a:defRPr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marL="739228" marR="0" lvl="5" indent="-242528" algn="l" defTabSz="1540052" rtl="0" eaLnBrk="1" fontAlgn="auto" latinLnBrk="0" hangingPunct="1">
              <a:lnSpc>
                <a:spcPct val="100000"/>
              </a:lnSpc>
              <a:spcBef>
                <a:spcPts val="504"/>
              </a:spcBef>
              <a:spcAft>
                <a:spcPts val="0"/>
              </a:spcAft>
              <a:buClr>
                <a:srgbClr val="E30042"/>
              </a:buClr>
              <a:buSzPct val="11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Sixth level</a:t>
            </a:r>
            <a:endParaRPr lang="en-GB" dirty="0"/>
          </a:p>
          <a:p>
            <a:pPr lvl="4"/>
            <a:endParaRPr lang="en-GB" dirty="0"/>
          </a:p>
        </p:txBody>
      </p:sp>
      <p:sp>
        <p:nvSpPr>
          <p:cNvPr id="31" name="Text Placeholder 22">
            <a:extLst>
              <a:ext uri="{FF2B5EF4-FFF2-40B4-BE49-F238E27FC236}">
                <a16:creationId xmlns:a16="http://schemas.microsoft.com/office/drawing/2014/main" id="{A21AE772-DBEC-477F-98F3-0F9BAC4E4C2C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10234994" y="17900187"/>
            <a:ext cx="8759952" cy="2448021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spcBef>
                <a:spcPts val="300"/>
              </a:spcBef>
              <a:buClr>
                <a:srgbClr val="E30042"/>
              </a:buClr>
              <a:defRPr>
                <a:latin typeface="+mn-lt"/>
              </a:defRPr>
            </a:lvl4pPr>
            <a:lvl5pPr marL="492816" marR="0" indent="-242528" algn="l" defTabSz="1540052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30042"/>
              </a:buClr>
              <a:buSzPct val="110000"/>
              <a:buFont typeface="Arial" panose="020B0604020202020204" pitchFamily="34" charset="0"/>
              <a:buChar char="•"/>
              <a:tabLst/>
              <a:defRPr>
                <a:latin typeface="+mn-lt"/>
              </a:defRPr>
            </a:lvl5pPr>
            <a:lvl6pPr>
              <a:spcBef>
                <a:spcPts val="300"/>
              </a:spcBef>
              <a:defRPr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marL="739228" marR="0" lvl="5" indent="-242528" algn="l" defTabSz="1540052" rtl="0" eaLnBrk="1" fontAlgn="auto" latinLnBrk="0" hangingPunct="1">
              <a:lnSpc>
                <a:spcPct val="100000"/>
              </a:lnSpc>
              <a:spcBef>
                <a:spcPts val="504"/>
              </a:spcBef>
              <a:spcAft>
                <a:spcPts val="0"/>
              </a:spcAft>
              <a:buClr>
                <a:srgbClr val="E30042"/>
              </a:buClr>
              <a:buSzPct val="11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Sixth level</a:t>
            </a:r>
            <a:endParaRPr lang="en-GB" dirty="0"/>
          </a:p>
          <a:p>
            <a:pPr lvl="4"/>
            <a:endParaRPr lang="en-GB" dirty="0"/>
          </a:p>
        </p:txBody>
      </p:sp>
      <p:sp>
        <p:nvSpPr>
          <p:cNvPr id="13" name="Text Placeholder 22">
            <a:extLst>
              <a:ext uri="{FF2B5EF4-FFF2-40B4-BE49-F238E27FC236}">
                <a16:creationId xmlns:a16="http://schemas.microsoft.com/office/drawing/2014/main" id="{01040B02-C1EB-4AB9-8C7C-AC263C7CDB1B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19797326" y="3789973"/>
            <a:ext cx="8759952" cy="2448021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spcBef>
                <a:spcPts val="300"/>
              </a:spcBef>
              <a:buClr>
                <a:srgbClr val="E30042"/>
              </a:buClr>
              <a:defRPr>
                <a:latin typeface="+mn-lt"/>
              </a:defRPr>
            </a:lvl4pPr>
            <a:lvl5pPr marL="492816" marR="0" indent="-242528" algn="l" defTabSz="1540052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30042"/>
              </a:buClr>
              <a:buSzPct val="110000"/>
              <a:buFont typeface="Arial" panose="020B0604020202020204" pitchFamily="34" charset="0"/>
              <a:buChar char="•"/>
              <a:tabLst/>
              <a:defRPr>
                <a:latin typeface="+mn-lt"/>
              </a:defRPr>
            </a:lvl5pPr>
            <a:lvl6pPr>
              <a:spcBef>
                <a:spcPts val="300"/>
              </a:spcBef>
              <a:defRPr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marL="739228" marR="0" lvl="5" indent="-242528" algn="l" defTabSz="1540052" rtl="0" eaLnBrk="1" fontAlgn="auto" latinLnBrk="0" hangingPunct="1">
              <a:lnSpc>
                <a:spcPct val="100000"/>
              </a:lnSpc>
              <a:spcBef>
                <a:spcPts val="504"/>
              </a:spcBef>
              <a:spcAft>
                <a:spcPts val="0"/>
              </a:spcAft>
              <a:buClr>
                <a:srgbClr val="E30042"/>
              </a:buClr>
              <a:buSzPct val="11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Sixth level</a:t>
            </a:r>
            <a:endParaRPr lang="en-GB" dirty="0"/>
          </a:p>
          <a:p>
            <a:pPr lvl="4"/>
            <a:r>
              <a:rPr lang="en-GB" dirty="0"/>
              <a:t>0</a:t>
            </a:r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5D6C7AB6-5923-48FB-A830-7EBFE0CE471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57875" y="2585538"/>
            <a:ext cx="7249362" cy="54755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r">
              <a:buNone/>
              <a:defRPr sz="3032" b="1">
                <a:solidFill>
                  <a:schemeClr val="bg1"/>
                </a:solidFill>
                <a:effectLst/>
                <a:latin typeface="+mn-lt"/>
                <a:cs typeface="Arial" pitchFamily="34" charset="0"/>
              </a:defRPr>
            </a:lvl1pPr>
            <a:lvl2pPr marL="1495988" indent="0">
              <a:buNone/>
              <a:defRPr/>
            </a:lvl2pPr>
            <a:lvl3pPr marL="2991974" indent="0">
              <a:buNone/>
              <a:defRPr/>
            </a:lvl3pPr>
            <a:lvl4pPr marL="4487964" indent="0">
              <a:buNone/>
              <a:defRPr/>
            </a:lvl4pPr>
            <a:lvl5pPr marL="5983950" indent="0">
              <a:buNone/>
              <a:defRPr/>
            </a:lvl5pPr>
          </a:lstStyle>
          <a:p>
            <a:pPr lvl="0"/>
            <a:r>
              <a:rPr lang="en-US" dirty="0"/>
              <a:t>Poster #</a:t>
            </a:r>
          </a:p>
        </p:txBody>
      </p:sp>
      <p:sp>
        <p:nvSpPr>
          <p:cNvPr id="19" name="Text Placeholder 9">
            <a:extLst>
              <a:ext uri="{FF2B5EF4-FFF2-40B4-BE49-F238E27FC236}">
                <a16:creationId xmlns:a16="http://schemas.microsoft.com/office/drawing/2014/main" id="{C04F75BD-660B-4EC0-923E-A29D8D8BB1B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30428" y="2315502"/>
            <a:ext cx="21600000" cy="817588"/>
          </a:xfrm>
        </p:spPr>
        <p:txBody>
          <a:bodyPr>
            <a:noAutofit/>
          </a:bodyPr>
          <a:lstStyle>
            <a:lvl1pPr>
              <a:defRPr kumimoji="0" lang="en-US" sz="2358" b="1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defRPr>
            </a:lvl1pPr>
            <a:lvl2pPr>
              <a:defRPr kumimoji="0" lang="en-US" sz="1852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defRPr>
            </a:lvl2pPr>
            <a:lvl3pPr>
              <a:defRPr sz="1852" i="1">
                <a:solidFill>
                  <a:schemeClr val="tx1"/>
                </a:solidFill>
              </a:defRPr>
            </a:lvl3pPr>
            <a:lvl4pPr>
              <a:defRPr sz="1852" i="1">
                <a:solidFill>
                  <a:schemeClr val="tx1"/>
                </a:solidFill>
              </a:defRPr>
            </a:lvl4pPr>
            <a:lvl5pPr>
              <a:defRPr sz="1684" i="1">
                <a:solidFill>
                  <a:schemeClr val="tx1"/>
                </a:solidFill>
              </a:defRPr>
            </a:lvl5pPr>
            <a:lvl6pPr>
              <a:defRPr i="1" baseline="0">
                <a:solidFill>
                  <a:schemeClr val="tx1"/>
                </a:solidFill>
              </a:defRPr>
            </a:lvl6pPr>
            <a:lvl7pPr>
              <a:defRPr i="1" baseline="0">
                <a:solidFill>
                  <a:schemeClr val="tx1"/>
                </a:solidFill>
              </a:defRPr>
            </a:lvl7pPr>
          </a:lstStyle>
          <a:p>
            <a:pPr marL="0" marR="0" lvl="0" indent="0" algn="l" defTabSz="1540052" rtl="0" eaLnBrk="1" fontAlgn="auto" latinLnBrk="0" hangingPunct="1">
              <a:lnSpc>
                <a:spcPct val="100000"/>
              </a:lnSpc>
              <a:spcBef>
                <a:spcPts val="10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Authors</a:t>
            </a:r>
          </a:p>
          <a:p>
            <a:pPr marL="0" marR="0" lvl="1" indent="0" algn="l" defTabSz="1540052" rtl="0" eaLnBrk="1" fontAlgn="auto" latinLnBrk="0" hangingPunct="1">
              <a:lnSpc>
                <a:spcPct val="100000"/>
              </a:lnSpc>
              <a:spcBef>
                <a:spcPts val="504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Affiliations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98502BF4-D2F3-4EAF-9439-DECDD3C626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30428" y="661755"/>
            <a:ext cx="21600000" cy="1746886"/>
          </a:xfrm>
        </p:spPr>
        <p:txBody>
          <a:bodyPr/>
          <a:lstStyle>
            <a:lvl1pPr>
              <a:lnSpc>
                <a:spcPts val="5400"/>
              </a:lnSpc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888D518-8332-4FC7-9E72-10F3B8DBC2FE}"/>
              </a:ext>
            </a:extLst>
          </p:cNvPr>
          <p:cNvCxnSpPr/>
          <p:nvPr userDrawn="1"/>
        </p:nvCxnSpPr>
        <p:spPr>
          <a:xfrm rot="1200000">
            <a:off x="2750824" y="-712525"/>
            <a:ext cx="0" cy="478155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1910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tructions for U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9700" y="843996"/>
            <a:ext cx="14400000" cy="100354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725334" y="5354058"/>
            <a:ext cx="21712768" cy="2550957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spcAft>
                <a:spcPts val="504"/>
              </a:spcAft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4962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 Placeholder 2">
            <a:extLst>
              <a:ext uri="{FF2B5EF4-FFF2-40B4-BE49-F238E27FC236}">
                <a16:creationId xmlns:a16="http://schemas.microsoft.com/office/drawing/2014/main" id="{0D0BD131-48F9-478B-8B79-C928AA9EF2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0655" y="4050873"/>
            <a:ext cx="8723376" cy="3275256"/>
          </a:xfrm>
          <a:prstGeom prst="rect">
            <a:avLst/>
          </a:prstGeom>
        </p:spPr>
        <p:txBody>
          <a:bodyPr vert="horz" wrap="square" lIns="0" tIns="0" rIns="0" bIns="0" numCol="1" spcCol="2743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marL="0" marR="0" lvl="1" indent="0" algn="l" defTabSz="1540052" rtl="0" eaLnBrk="1" fontAlgn="auto" latinLnBrk="0" hangingPunct="1">
              <a:lnSpc>
                <a:spcPct val="100000"/>
              </a:lnSpc>
              <a:spcBef>
                <a:spcPts val="504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Second level</a:t>
            </a:r>
          </a:p>
          <a:p>
            <a:pPr marL="0" marR="0" lvl="2" indent="0" algn="l" defTabSz="1540052" rtl="0" eaLnBrk="1" fontAlgn="auto" latinLnBrk="0" hangingPunct="1">
              <a:lnSpc>
                <a:spcPct val="100000"/>
              </a:lnSpc>
              <a:spcBef>
                <a:spcPts val="1010"/>
              </a:spcBef>
              <a:spcAft>
                <a:spcPts val="0"/>
              </a:spcAft>
              <a:buClr>
                <a:srgbClr val="E30046"/>
              </a:buClr>
              <a:buSzPct val="120000"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Third level</a:t>
            </a:r>
          </a:p>
          <a:p>
            <a:pPr marL="242528" marR="0" lvl="3" indent="-242528" algn="l" defTabSz="1540052" rtl="0" eaLnBrk="1" fontAlgn="auto" latinLnBrk="0" hangingPunct="1">
              <a:lnSpc>
                <a:spcPct val="100000"/>
              </a:lnSpc>
              <a:spcBef>
                <a:spcPts val="504"/>
              </a:spcBef>
              <a:spcAft>
                <a:spcPts val="0"/>
              </a:spcAft>
              <a:buClr>
                <a:srgbClr val="E30046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marL="492816" marR="0" lvl="4" indent="-242528" algn="l" defTabSz="1540052" rtl="0" eaLnBrk="1" fontAlgn="auto" latinLnBrk="0" hangingPunct="1">
              <a:lnSpc>
                <a:spcPct val="100000"/>
              </a:lnSpc>
              <a:spcBef>
                <a:spcPts val="504"/>
              </a:spcBef>
              <a:spcAft>
                <a:spcPts val="0"/>
              </a:spcAft>
              <a:buClr>
                <a:srgbClr val="E30046"/>
              </a:buClr>
              <a:buSzPct val="11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Fifth level</a:t>
            </a:r>
          </a:p>
          <a:p>
            <a:pPr marL="739228" marR="0" lvl="5" indent="-242528" algn="l" defTabSz="1540052" rtl="0" eaLnBrk="1" fontAlgn="auto" latinLnBrk="0" hangingPunct="1">
              <a:lnSpc>
                <a:spcPct val="100000"/>
              </a:lnSpc>
              <a:spcBef>
                <a:spcPts val="504"/>
              </a:spcBef>
              <a:spcAft>
                <a:spcPts val="0"/>
              </a:spcAft>
              <a:buClr>
                <a:srgbClr val="E30046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Sixth level</a:t>
            </a:r>
          </a:p>
          <a:p>
            <a:pPr lvl="5"/>
            <a:endParaRPr lang="en-US" dirty="0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162BD43B-973C-4749-8D99-16F95FC92852}"/>
              </a:ext>
            </a:extLst>
          </p:cNvPr>
          <p:cNvCxnSpPr/>
          <p:nvPr userDrawn="1"/>
        </p:nvCxnSpPr>
        <p:spPr>
          <a:xfrm rot="1200000">
            <a:off x="2750824" y="-950033"/>
            <a:ext cx="0" cy="63754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3FFD0F05-643C-4638-8A6D-DC8FB20F3823}"/>
              </a:ext>
            </a:extLst>
          </p:cNvPr>
          <p:cNvSpPr txBox="1"/>
          <p:nvPr userDrawn="1"/>
        </p:nvSpPr>
        <p:spPr>
          <a:xfrm>
            <a:off x="731928" y="21291500"/>
            <a:ext cx="27843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aseline="0" dirty="0">
                <a:solidFill>
                  <a:schemeClr val="tx1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23rd International AIDS Conference; July 6-10, 2020; Virtual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FC14C4A-78E3-4075-8B17-0A5009E9F06C}"/>
              </a:ext>
            </a:extLst>
          </p:cNvPr>
          <p:cNvCxnSpPr>
            <a:cxnSpLocks/>
          </p:cNvCxnSpPr>
          <p:nvPr userDrawn="1"/>
        </p:nvCxnSpPr>
        <p:spPr>
          <a:xfrm>
            <a:off x="695752" y="21135695"/>
            <a:ext cx="278892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E5A431CD-2BC6-4842-BE8A-F3A557FB0FE6}"/>
              </a:ext>
            </a:extLst>
          </p:cNvPr>
          <p:cNvSpPr/>
          <p:nvPr userDrawn="1"/>
        </p:nvSpPr>
        <p:spPr>
          <a:xfrm>
            <a:off x="0" y="-4338"/>
            <a:ext cx="29260800" cy="3434120"/>
          </a:xfrm>
          <a:prstGeom prst="rect">
            <a:avLst/>
          </a:prstGeom>
          <a:solidFill>
            <a:schemeClr val="tx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828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5894" b="0" i="0" u="none" strike="noStrike" kern="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 panose="020B0604020202020204" pitchFamily="34" charset="0"/>
            </a:endParaRPr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71D989B1-65FD-4BB2-8666-28CDB4F9D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3454" y="1056304"/>
            <a:ext cx="23604971" cy="133806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27B00F1-85A2-421A-92F5-D115756B3F3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928" y="564313"/>
            <a:ext cx="1332000" cy="1148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361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</p:sldLayoutIdLst>
  <p:hf sldNum="0" hdr="0" dt="0"/>
  <p:txStyles>
    <p:titleStyle>
      <a:lvl1pPr algn="l" defTabSz="1540052" rtl="0" eaLnBrk="1" latinLnBrk="0" hangingPunct="1">
        <a:lnSpc>
          <a:spcPts val="5120"/>
        </a:lnSpc>
        <a:spcBef>
          <a:spcPct val="0"/>
        </a:spcBef>
        <a:buNone/>
        <a:defRPr sz="6400" b="1" kern="1200">
          <a:solidFill>
            <a:schemeClr val="bg1"/>
          </a:solidFill>
          <a:effectLst/>
          <a:latin typeface="Arial Narrow" panose="020B060602020203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1540052" rtl="0" eaLnBrk="1" latinLnBrk="0" hangingPunct="1">
        <a:spcBef>
          <a:spcPts val="1010"/>
        </a:spcBef>
        <a:buFont typeface="Arial" panose="020B0604020202020204" pitchFamily="34" charset="0"/>
        <a:buNone/>
        <a:defRPr kumimoji="0" lang="en-US" sz="2000" b="1" i="0" u="none" strike="noStrike" kern="1200" cap="none" spc="0" normalizeH="0" baseline="0" dirty="0">
          <a:ln>
            <a:noFill/>
          </a:ln>
          <a:solidFill>
            <a:schemeClr val="tx2"/>
          </a:solidFill>
          <a:effectLst/>
          <a:uLnTx/>
          <a:uFillTx/>
          <a:latin typeface="Arial"/>
          <a:ea typeface="+mn-ea"/>
          <a:cs typeface="Arial" panose="020B0604020202020204" pitchFamily="34" charset="0"/>
        </a:defRPr>
      </a:lvl1pPr>
      <a:lvl2pPr marL="0" indent="0" algn="l" defTabSz="1540052" rtl="0" eaLnBrk="1" latinLnBrk="0" hangingPunct="1">
        <a:spcBef>
          <a:spcPts val="504"/>
        </a:spcBef>
        <a:buFont typeface="Arial" panose="020B0604020202020204" pitchFamily="34" charset="0"/>
        <a:buNone/>
        <a:defRPr kumimoji="0" lang="en-US" sz="1200" b="0" i="0" u="none" strike="noStrike" kern="1200" cap="none" spc="0" normalizeH="0" baseline="0" dirty="0">
          <a:ln>
            <a:noFill/>
          </a:ln>
          <a:solidFill>
            <a:schemeClr val="tx1"/>
          </a:solidFill>
          <a:effectLst/>
          <a:uLnTx/>
          <a:uFillTx/>
          <a:latin typeface="Arial"/>
          <a:ea typeface="+mn-ea"/>
          <a:cs typeface="Arial" panose="020B0604020202020204" pitchFamily="34" charset="0"/>
        </a:defRPr>
      </a:lvl2pPr>
      <a:lvl3pPr marL="0" indent="0" algn="l" defTabSz="1540052" rtl="0" eaLnBrk="1" latinLnBrk="0" hangingPunct="1">
        <a:spcBef>
          <a:spcPts val="1010"/>
        </a:spcBef>
        <a:buClr>
          <a:schemeClr val="accent1"/>
        </a:buClr>
        <a:buSzPct val="120000"/>
        <a:buFont typeface="Arial" panose="020B0604020202020204" pitchFamily="34" charset="0"/>
        <a:buNone/>
        <a:defRPr kumimoji="0" lang="en-US" sz="1200" b="1" i="0" u="none" strike="noStrike" kern="1200" cap="none" spc="0" normalizeH="0" baseline="0" dirty="0">
          <a:ln>
            <a:noFill/>
          </a:ln>
          <a:solidFill>
            <a:schemeClr val="tx2"/>
          </a:solidFill>
          <a:effectLst/>
          <a:uLnTx/>
          <a:uFillTx/>
          <a:latin typeface="Arial"/>
          <a:ea typeface="+mn-ea"/>
          <a:cs typeface="Arial" panose="020B0604020202020204" pitchFamily="34" charset="0"/>
        </a:defRPr>
      </a:lvl3pPr>
      <a:lvl4pPr marL="242528" indent="-242528" algn="l" defTabSz="1540052" rtl="0" eaLnBrk="1" latinLnBrk="0" hangingPunct="1">
        <a:spcBef>
          <a:spcPts val="300"/>
        </a:spcBef>
        <a:buClr>
          <a:schemeClr val="tx2"/>
        </a:buClr>
        <a:buSzPct val="120000"/>
        <a:buFont typeface="Arial" panose="020B0604020202020204" pitchFamily="34" charset="0"/>
        <a:buChar char="•"/>
        <a:defRPr kumimoji="0" lang="en-US" sz="1200" b="0" i="0" u="none" strike="noStrike" kern="1200" cap="none" spc="0" normalizeH="0" baseline="0" dirty="0">
          <a:ln>
            <a:noFill/>
          </a:ln>
          <a:solidFill>
            <a:schemeClr val="tx1"/>
          </a:solidFill>
          <a:effectLst/>
          <a:uLnTx/>
          <a:uFillTx/>
          <a:latin typeface="Arial"/>
          <a:ea typeface="+mn-ea"/>
          <a:cs typeface="Arial" panose="020B0604020202020204" pitchFamily="34" charset="0"/>
        </a:defRPr>
      </a:lvl4pPr>
      <a:lvl5pPr marL="492816" indent="-242528" algn="l" defTabSz="1540052" rtl="0" eaLnBrk="1" latinLnBrk="0" hangingPunct="1">
        <a:spcBef>
          <a:spcPts val="300"/>
        </a:spcBef>
        <a:buClr>
          <a:schemeClr val="tx2"/>
        </a:buClr>
        <a:buSzPct val="110000"/>
        <a:buFont typeface="Arial" panose="020B0604020202020204" pitchFamily="34" charset="0"/>
        <a:buChar char="•"/>
        <a:defRPr kumimoji="0" lang="en-US" sz="1100" b="0" i="0" u="none" strike="noStrike" kern="1200" cap="none" spc="0" normalizeH="0" baseline="0" dirty="0">
          <a:ln>
            <a:noFill/>
          </a:ln>
          <a:solidFill>
            <a:schemeClr val="tx1"/>
          </a:solidFill>
          <a:effectLst/>
          <a:uLnTx/>
          <a:uFillTx/>
          <a:latin typeface="Arial"/>
          <a:ea typeface="+mn-ea"/>
          <a:cs typeface="Arial" panose="020B0604020202020204" pitchFamily="34" charset="0"/>
        </a:defRPr>
      </a:lvl5pPr>
      <a:lvl6pPr marL="739228" indent="-242528" algn="l" defTabSz="1540052" rtl="0" eaLnBrk="1" latinLnBrk="0" hangingPunct="1">
        <a:spcBef>
          <a:spcPts val="300"/>
        </a:spcBef>
        <a:buClr>
          <a:schemeClr val="tx2"/>
        </a:buClr>
        <a:buFont typeface="Arial" panose="020B0604020202020204" pitchFamily="34" charset="0"/>
        <a:buChar char="•"/>
        <a:defRPr kumimoji="0" lang="en-US" sz="900" b="0" i="0" u="none" strike="noStrike" kern="1200" cap="none" spc="0" normalizeH="0" baseline="0" dirty="0">
          <a:ln>
            <a:noFill/>
          </a:ln>
          <a:solidFill>
            <a:schemeClr val="tx1"/>
          </a:solidFill>
          <a:effectLst/>
          <a:uLnTx/>
          <a:uFillTx/>
          <a:latin typeface="Arial"/>
          <a:ea typeface="+mn-ea"/>
          <a:cs typeface="Arial" panose="020B0604020202020204" pitchFamily="34" charset="0"/>
        </a:defRPr>
      </a:lvl6pPr>
      <a:lvl7pPr marL="581370" indent="-288760" algn="l" defTabSz="1540052" rtl="0" eaLnBrk="1" latinLnBrk="0" hangingPunct="1">
        <a:spcBef>
          <a:spcPts val="1010"/>
        </a:spcBef>
        <a:buClr>
          <a:schemeClr val="accent1"/>
        </a:buClr>
        <a:buFont typeface="Arial" panose="020B0604020202020204" pitchFamily="34" charset="0"/>
        <a:buChar char="•"/>
        <a:defRPr sz="1348" b="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7pPr>
      <a:lvl8pPr marL="5775194" indent="-385014" algn="l" defTabSz="1540052" rtl="0" eaLnBrk="1" latinLnBrk="0" hangingPunct="1">
        <a:spcBef>
          <a:spcPct val="20000"/>
        </a:spcBef>
        <a:buFont typeface="Arial" panose="020B0604020202020204" pitchFamily="34" charset="0"/>
        <a:buChar char="•"/>
        <a:defRPr sz="3368" kern="1200">
          <a:solidFill>
            <a:schemeClr val="tx1"/>
          </a:solidFill>
          <a:latin typeface="+mn-lt"/>
          <a:ea typeface="+mn-ea"/>
          <a:cs typeface="+mn-cs"/>
        </a:defRPr>
      </a:lvl8pPr>
      <a:lvl9pPr marL="6545220" indent="-385014" algn="l" defTabSz="1540052" rtl="0" eaLnBrk="1" latinLnBrk="0" hangingPunct="1">
        <a:spcBef>
          <a:spcPct val="20000"/>
        </a:spcBef>
        <a:buFont typeface="Arial" panose="020B0604020202020204" pitchFamily="34" charset="0"/>
        <a:buChar char="•"/>
        <a:defRPr sz="33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40052" rtl="0" eaLnBrk="1" latinLnBrk="0" hangingPunct="1">
        <a:defRPr sz="3032" kern="1200">
          <a:solidFill>
            <a:schemeClr val="tx1"/>
          </a:solidFill>
          <a:latin typeface="+mn-lt"/>
          <a:ea typeface="+mn-ea"/>
          <a:cs typeface="+mn-cs"/>
        </a:defRPr>
      </a:lvl1pPr>
      <a:lvl2pPr marL="770026" algn="l" defTabSz="1540052" rtl="0" eaLnBrk="1" latinLnBrk="0" hangingPunct="1">
        <a:defRPr sz="3032" kern="1200">
          <a:solidFill>
            <a:schemeClr val="tx1"/>
          </a:solidFill>
          <a:latin typeface="+mn-lt"/>
          <a:ea typeface="+mn-ea"/>
          <a:cs typeface="+mn-cs"/>
        </a:defRPr>
      </a:lvl2pPr>
      <a:lvl3pPr marL="1540052" algn="l" defTabSz="1540052" rtl="0" eaLnBrk="1" latinLnBrk="0" hangingPunct="1">
        <a:defRPr sz="3032" kern="1200">
          <a:solidFill>
            <a:schemeClr val="tx1"/>
          </a:solidFill>
          <a:latin typeface="+mn-lt"/>
          <a:ea typeface="+mn-ea"/>
          <a:cs typeface="+mn-cs"/>
        </a:defRPr>
      </a:lvl3pPr>
      <a:lvl4pPr marL="2310076" algn="l" defTabSz="1540052" rtl="0" eaLnBrk="1" latinLnBrk="0" hangingPunct="1">
        <a:defRPr sz="3032" kern="1200">
          <a:solidFill>
            <a:schemeClr val="tx1"/>
          </a:solidFill>
          <a:latin typeface="+mn-lt"/>
          <a:ea typeface="+mn-ea"/>
          <a:cs typeface="+mn-cs"/>
        </a:defRPr>
      </a:lvl4pPr>
      <a:lvl5pPr marL="3080102" algn="l" defTabSz="1540052" rtl="0" eaLnBrk="1" latinLnBrk="0" hangingPunct="1">
        <a:defRPr sz="3032" kern="1200">
          <a:solidFill>
            <a:schemeClr val="tx1"/>
          </a:solidFill>
          <a:latin typeface="+mn-lt"/>
          <a:ea typeface="+mn-ea"/>
          <a:cs typeface="+mn-cs"/>
        </a:defRPr>
      </a:lvl5pPr>
      <a:lvl6pPr marL="3850132" algn="l" defTabSz="1540052" rtl="0" eaLnBrk="1" latinLnBrk="0" hangingPunct="1">
        <a:defRPr sz="3032" kern="1200">
          <a:solidFill>
            <a:schemeClr val="tx1"/>
          </a:solidFill>
          <a:latin typeface="+mn-lt"/>
          <a:ea typeface="+mn-ea"/>
          <a:cs typeface="+mn-cs"/>
        </a:defRPr>
      </a:lvl6pPr>
      <a:lvl7pPr marL="4620158" algn="l" defTabSz="1540052" rtl="0" eaLnBrk="1" latinLnBrk="0" hangingPunct="1">
        <a:defRPr sz="3032" kern="1200">
          <a:solidFill>
            <a:schemeClr val="tx1"/>
          </a:solidFill>
          <a:latin typeface="+mn-lt"/>
          <a:ea typeface="+mn-ea"/>
          <a:cs typeface="+mn-cs"/>
        </a:defRPr>
      </a:lvl7pPr>
      <a:lvl8pPr marL="5390182" algn="l" defTabSz="1540052" rtl="0" eaLnBrk="1" latinLnBrk="0" hangingPunct="1">
        <a:defRPr sz="3032" kern="1200">
          <a:solidFill>
            <a:schemeClr val="tx1"/>
          </a:solidFill>
          <a:latin typeface="+mn-lt"/>
          <a:ea typeface="+mn-ea"/>
          <a:cs typeface="+mn-cs"/>
        </a:defRPr>
      </a:lvl8pPr>
      <a:lvl9pPr marL="6160208" algn="l" defTabSz="1540052" rtl="0" eaLnBrk="1" latinLnBrk="0" hangingPunct="1">
        <a:defRPr sz="303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912" userDrawn="1">
          <p15:clr>
            <a:srgbClr val="F26B43"/>
          </p15:clr>
        </p15:guide>
        <p15:guide id="2" pos="5976" userDrawn="1">
          <p15:clr>
            <a:srgbClr val="F26B43"/>
          </p15:clr>
        </p15:guide>
        <p15:guide id="3" pos="432" userDrawn="1">
          <p15:clr>
            <a:srgbClr val="F26B43"/>
          </p15:clr>
        </p15:guide>
        <p15:guide id="5" orient="horz" pos="208" userDrawn="1">
          <p15:clr>
            <a:srgbClr val="F26B43"/>
          </p15:clr>
        </p15:guide>
        <p15:guide id="6" orient="horz" pos="13517" userDrawn="1">
          <p15:clr>
            <a:srgbClr val="F26B43"/>
          </p15:clr>
        </p15:guide>
        <p15:guide id="7" pos="3392" userDrawn="1">
          <p15:clr>
            <a:srgbClr val="F26B43"/>
          </p15:clr>
        </p15:guide>
        <p15:guide id="8" pos="12456" userDrawn="1">
          <p15:clr>
            <a:srgbClr val="F26B43"/>
          </p15:clr>
        </p15:guide>
        <p15:guide id="9" pos="15082" userDrawn="1">
          <p15:clr>
            <a:srgbClr val="F26B43"/>
          </p15:clr>
        </p15:guide>
        <p15:guide id="10" pos="9248" userDrawn="1">
          <p15:clr>
            <a:srgbClr val="F26B43"/>
          </p15:clr>
        </p15:guide>
        <p15:guide id="11" pos="18000" userDrawn="1">
          <p15:clr>
            <a:srgbClr val="F26B43"/>
          </p15:clr>
        </p15:guide>
        <p15:guide id="13" pos="12000" userDrawn="1">
          <p15:clr>
            <a:srgbClr val="F26B43"/>
          </p15:clr>
        </p15:guide>
        <p15:guide id="14" pos="643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13" Type="http://schemas.openxmlformats.org/officeDocument/2006/relationships/chart" Target="../charts/chart4.xml"/><Relationship Id="rId3" Type="http://schemas.openxmlformats.org/officeDocument/2006/relationships/image" Target="../media/image2.png"/><Relationship Id="rId7" Type="http://schemas.openxmlformats.org/officeDocument/2006/relationships/chart" Target="../charts/chart2.xml"/><Relationship Id="rId12" Type="http://schemas.openxmlformats.org/officeDocument/2006/relationships/image" Target="../media/image8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.xml"/><Relationship Id="rId11" Type="http://schemas.openxmlformats.org/officeDocument/2006/relationships/image" Target="../media/image7.png"/><Relationship Id="rId5" Type="http://schemas.openxmlformats.org/officeDocument/2006/relationships/image" Target="../media/image4.emf"/><Relationship Id="rId10" Type="http://schemas.openxmlformats.org/officeDocument/2006/relationships/image" Target="../media/image6.svg"/><Relationship Id="rId4" Type="http://schemas.openxmlformats.org/officeDocument/2006/relationships/image" Target="../media/image3.png"/><Relationship Id="rId9" Type="http://schemas.openxmlformats.org/officeDocument/2006/relationships/image" Target="../media/image5.png"/><Relationship Id="rId1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 Placeholder 2062">
            <a:extLst>
              <a:ext uri="{FF2B5EF4-FFF2-40B4-BE49-F238E27FC236}">
                <a16:creationId xmlns:a16="http://schemas.microsoft.com/office/drawing/2014/main" id="{486ED609-6B5E-4385-B958-9B25A12F0532}"/>
              </a:ext>
            </a:extLst>
          </p:cNvPr>
          <p:cNvSpPr txBox="1">
            <a:spLocks/>
          </p:cNvSpPr>
          <p:nvPr/>
        </p:nvSpPr>
        <p:spPr>
          <a:xfrm>
            <a:off x="696883" y="15722978"/>
            <a:ext cx="7846651" cy="2197187"/>
          </a:xfrm>
          <a:prstGeom prst="rect">
            <a:avLst/>
          </a:prstGeom>
        </p:spPr>
        <p:txBody>
          <a:bodyPr vert="horz" wrap="square" lIns="0" tIns="0" rIns="0" bIns="0" numCol="1" spcCol="274320" rtlCol="0">
            <a:noAutofit/>
          </a:bodyPr>
          <a:lstStyle>
            <a:lvl1pPr marL="0" indent="0" algn="l" defTabSz="1540052" rtl="0" eaLnBrk="1" latinLnBrk="0" hangingPunct="1">
              <a:spcBef>
                <a:spcPts val="1010"/>
              </a:spcBef>
              <a:buFont typeface="Arial" panose="020B0604020202020204" pitchFamily="34" charset="0"/>
              <a:buNone/>
              <a:defRPr kumimoji="0" lang="en-US" sz="2000" b="1" i="0" u="none" strike="noStrike" kern="1200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1pPr>
            <a:lvl2pPr marL="0" indent="0" algn="l" defTabSz="1540052" rtl="0" eaLnBrk="1" latinLnBrk="0" hangingPunct="1">
              <a:spcBef>
                <a:spcPts val="504"/>
              </a:spcBef>
              <a:buFont typeface="Arial" panose="020B0604020202020204" pitchFamily="34" charset="0"/>
              <a:buNone/>
              <a:defRPr kumimoji="0" lang="en-US" sz="12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2pPr>
            <a:lvl3pPr marL="0" indent="0" algn="l" defTabSz="1540052" rtl="0" eaLnBrk="1" latinLnBrk="0" hangingPunct="1">
              <a:spcBef>
                <a:spcPts val="1010"/>
              </a:spcBef>
              <a:buClr>
                <a:schemeClr val="accent1"/>
              </a:buClr>
              <a:buSzPct val="120000"/>
              <a:buFont typeface="Arial" panose="020B0604020202020204" pitchFamily="34" charset="0"/>
              <a:buNone/>
              <a:defRPr kumimoji="0" lang="en-US" sz="1200" b="1" i="0" u="none" strike="noStrike" kern="1200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3pPr>
            <a:lvl4pPr marL="242528" indent="-242528" algn="l" defTabSz="1540052" rtl="0" eaLnBrk="1" latinLnBrk="0" hangingPunct="1">
              <a:spcBef>
                <a:spcPts val="300"/>
              </a:spcBef>
              <a:buClr>
                <a:srgbClr val="E30042"/>
              </a:buClr>
              <a:buSzPct val="120000"/>
              <a:buFont typeface="Arial" panose="020B0604020202020204" pitchFamily="34" charset="0"/>
              <a:buChar char="•"/>
              <a:defRPr kumimoji="0" lang="en-US" sz="12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4pPr>
            <a:lvl5pPr marL="492816" marR="0" indent="-242528" algn="l" defTabSz="1540052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30042"/>
              </a:buClr>
              <a:buSzPct val="110000"/>
              <a:buFont typeface="Arial" panose="020B0604020202020204" pitchFamily="34" charset="0"/>
              <a:buChar char="•"/>
              <a:tabLst/>
              <a:defRPr kumimoji="0" lang="en-US" sz="11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5pPr>
            <a:lvl6pPr marL="739228" indent="-242528" algn="l" defTabSz="1540052" rtl="0" eaLnBrk="1" latinLnBrk="0" hangingPunct="1">
              <a:spcBef>
                <a:spcPts val="3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kumimoji="0" lang="en-US" sz="9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defRPr>
            </a:lvl6pPr>
            <a:lvl7pPr marL="581370" indent="-288760" algn="l" defTabSz="1540052" rtl="0" eaLnBrk="1" latinLnBrk="0" hangingPunct="1">
              <a:spcBef>
                <a:spcPts val="101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348" b="0" kern="12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5775194" indent="-385014" algn="l" defTabSz="154005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3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545220" indent="-385014" algn="l" defTabSz="154005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3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3" fontAlgn="auto">
              <a:spcAft>
                <a:spcPts val="0"/>
              </a:spcAft>
            </a:pPr>
            <a:r>
              <a:rPr lang="en-US" dirty="0"/>
              <a:t>Most of the study population reported being virally suppressed (74%); younger (&lt;50 y, 71%); men (68%); and diagnosed prior to 2017 (77%; Table 1)</a:t>
            </a:r>
          </a:p>
          <a:p>
            <a:pPr lvl="3" fontAlgn="auto">
              <a:spcAft>
                <a:spcPts val="0"/>
              </a:spcAft>
            </a:pPr>
            <a:r>
              <a:rPr lang="en-US" dirty="0"/>
              <a:t>Figure 2 details perceived communication barriers by PLHIV of HCPs by viral load status</a:t>
            </a:r>
          </a:p>
          <a:p>
            <a:pPr lvl="3" fontAlgn="auto">
              <a:spcAft>
                <a:spcPts val="0"/>
              </a:spcAft>
            </a:pPr>
            <a:endParaRPr lang="en-US" dirty="0"/>
          </a:p>
        </p:txBody>
      </p:sp>
      <p:sp>
        <p:nvSpPr>
          <p:cNvPr id="2096" name="Text Placeholder 2095"/>
          <p:cNvSpPr>
            <a:spLocks noGrp="1"/>
          </p:cNvSpPr>
          <p:nvPr>
            <p:ph type="body" sz="quarter" idx="20"/>
          </p:nvPr>
        </p:nvSpPr>
        <p:spPr>
          <a:xfrm>
            <a:off x="23271665" y="18976473"/>
            <a:ext cx="5299363" cy="1456809"/>
          </a:xfrm>
        </p:spPr>
        <p:txBody>
          <a:bodyPr/>
          <a:lstStyle/>
          <a:p>
            <a:pPr lvl="1">
              <a:spcAft>
                <a:spcPts val="0"/>
              </a:spcAft>
            </a:pPr>
            <a:r>
              <a:rPr lang="en-US" sz="1100" b="1" dirty="0"/>
              <a:t>Acknowledgments: </a:t>
            </a:r>
            <a:r>
              <a:rPr lang="en-US" sz="1100" dirty="0"/>
              <a:t>Authors would like to thank all the PLHIV that participated in this study. Data analyses and medical writing support were provided by </a:t>
            </a:r>
            <a:r>
              <a:rPr lang="en-US" sz="1100" dirty="0" err="1"/>
              <a:t>Zatum</a:t>
            </a:r>
            <a:r>
              <a:rPr lang="en-US" sz="1100" dirty="0"/>
              <a:t> LLC. This study was funded by ViiV Healthcare. Editorial assistance and graphic design support for this poster were provided under the direction of the authors by </a:t>
            </a:r>
            <a:r>
              <a:rPr lang="en-US" sz="1100" dirty="0" err="1"/>
              <a:t>MedThink</a:t>
            </a:r>
            <a:r>
              <a:rPr lang="en-US" sz="1100" dirty="0"/>
              <a:t> SciCom and funded by </a:t>
            </a:r>
            <a:r>
              <a:rPr lang="en-US" sz="1100" dirty="0" err="1"/>
              <a:t>ViiV</a:t>
            </a:r>
            <a:r>
              <a:rPr lang="en-US" sz="1100" dirty="0"/>
              <a:t> Healthcare.</a:t>
            </a:r>
          </a:p>
          <a:p>
            <a:pPr lvl="1">
              <a:spcBef>
                <a:spcPts val="1100"/>
              </a:spcBef>
              <a:spcAft>
                <a:spcPts val="0"/>
              </a:spcAft>
            </a:pPr>
            <a:r>
              <a:rPr lang="en-US" sz="1100" b="1" dirty="0"/>
              <a:t>Conflicts of Interest: CO</a:t>
            </a:r>
            <a:r>
              <a:rPr lang="en-US" sz="1100" dirty="0"/>
              <a:t>, </a:t>
            </a:r>
            <a:r>
              <a:rPr lang="en-US" sz="1100" b="1" dirty="0"/>
              <a:t>MMB</a:t>
            </a:r>
            <a:r>
              <a:rPr lang="en-US" sz="1100" dirty="0"/>
              <a:t>, and </a:t>
            </a:r>
            <a:r>
              <a:rPr lang="en-US" sz="1100" b="1" dirty="0"/>
              <a:t>MM</a:t>
            </a:r>
            <a:r>
              <a:rPr lang="en-US" sz="1100" dirty="0"/>
              <a:t> are employees of </a:t>
            </a:r>
            <a:r>
              <a:rPr lang="en-US" sz="1100" dirty="0" err="1"/>
              <a:t>ViiV</a:t>
            </a:r>
            <a:r>
              <a:rPr lang="en-US" sz="1100" dirty="0"/>
              <a:t> Healthcare.</a:t>
            </a:r>
            <a:endParaRPr lang="en-GB" sz="1100" dirty="0"/>
          </a:p>
          <a:p>
            <a:endParaRPr lang="en-GB" sz="1200" dirty="0"/>
          </a:p>
        </p:txBody>
      </p:sp>
      <p:sp>
        <p:nvSpPr>
          <p:cNvPr id="2097" name="Text Placeholder 2096"/>
          <p:cNvSpPr>
            <a:spLocks noGrp="1"/>
          </p:cNvSpPr>
          <p:nvPr>
            <p:ph type="body" sz="quarter" idx="21"/>
          </p:nvPr>
        </p:nvSpPr>
        <p:spPr>
          <a:xfrm>
            <a:off x="23271665" y="20252026"/>
            <a:ext cx="5318918" cy="546303"/>
          </a:xfrm>
        </p:spPr>
        <p:txBody>
          <a:bodyPr/>
          <a:lstStyle/>
          <a:p>
            <a:pPr lvl="1"/>
            <a:r>
              <a:rPr lang="en-GB" sz="1100" b="1" dirty="0"/>
              <a:t>References: 1. </a:t>
            </a:r>
            <a:r>
              <a:rPr lang="en-GB" sz="1100" dirty="0"/>
              <a:t>Lazarus et al. </a:t>
            </a:r>
            <a:r>
              <a:rPr lang="en-GB" sz="1100" i="1" dirty="0"/>
              <a:t>BMC Med. </a:t>
            </a:r>
            <a:r>
              <a:rPr lang="en-GB" sz="1100" dirty="0"/>
              <a:t>2016;14:94. </a:t>
            </a:r>
            <a:r>
              <a:rPr lang="en-GB" sz="1100" b="1" dirty="0"/>
              <a:t>2. </a:t>
            </a:r>
            <a:r>
              <a:rPr lang="en-GB" sz="1100" dirty="0" err="1"/>
              <a:t>Okoli</a:t>
            </a:r>
            <a:r>
              <a:rPr lang="en-GB" sz="1100" dirty="0"/>
              <a:t> et al. </a:t>
            </a:r>
            <a:r>
              <a:rPr lang="en-GB" sz="1100" i="1" dirty="0" err="1"/>
              <a:t>Prev</a:t>
            </a:r>
            <a:r>
              <a:rPr lang="en-GB" sz="1100" i="1" dirty="0"/>
              <a:t> Chronic Dis</a:t>
            </a:r>
            <a:r>
              <a:rPr lang="en-GB" sz="1100" dirty="0"/>
              <a:t>. 2020;17:190359. </a:t>
            </a:r>
            <a:r>
              <a:rPr lang="en-GB" sz="1100" b="1" dirty="0"/>
              <a:t>3. </a:t>
            </a:r>
            <a:r>
              <a:rPr lang="en-GB" sz="1100" dirty="0"/>
              <a:t>Elwyn et al. </a:t>
            </a:r>
            <a:r>
              <a:rPr lang="en-GB" sz="1100" i="1" dirty="0"/>
              <a:t>Qual </a:t>
            </a:r>
            <a:r>
              <a:rPr lang="en-GB" sz="1100" i="1" dirty="0" err="1"/>
              <a:t>Saf</a:t>
            </a:r>
            <a:r>
              <a:rPr lang="en-GB" sz="1100" i="1" dirty="0"/>
              <a:t> Health Care. </a:t>
            </a:r>
            <a:r>
              <a:rPr lang="en-GB" sz="1100" dirty="0"/>
              <a:t>2003;12:93-99. </a:t>
            </a:r>
          </a:p>
          <a:p>
            <a:pPr lvl="1"/>
            <a:endParaRPr lang="en-GB" sz="1100" dirty="0"/>
          </a:p>
        </p:txBody>
      </p:sp>
      <p:sp>
        <p:nvSpPr>
          <p:cNvPr id="2059" name="Text Placeholder 2058"/>
          <p:cNvSpPr>
            <a:spLocks noGrp="1"/>
          </p:cNvSpPr>
          <p:nvPr>
            <p:ph type="body" sz="quarter" idx="25"/>
          </p:nvPr>
        </p:nvSpPr>
        <p:spPr>
          <a:xfrm>
            <a:off x="694236" y="3789973"/>
            <a:ext cx="8031480" cy="2448021"/>
          </a:xfrm>
        </p:spPr>
        <p:txBody>
          <a:bodyPr/>
          <a:lstStyle/>
          <a:p>
            <a:r>
              <a:rPr lang="en-GB" dirty="0"/>
              <a:t>Background</a:t>
            </a:r>
          </a:p>
          <a:p>
            <a:pPr lvl="3"/>
            <a:r>
              <a:rPr lang="en-US" dirty="0"/>
              <a:t>While in many settings HIV care involve fewer face to face appointments, a greater movement pushes toward achieving the UNAIDS 90-90-90 targets</a:t>
            </a:r>
            <a:r>
              <a:rPr lang="en-US" baseline="30000" dirty="0"/>
              <a:t>1</a:t>
            </a:r>
            <a:endParaRPr lang="en-US" dirty="0"/>
          </a:p>
          <a:p>
            <a:pPr lvl="4"/>
            <a:r>
              <a:rPr lang="en-US" dirty="0"/>
              <a:t>In this context, optimizing the relationship between healthcare provider (HCP) and patient is critical</a:t>
            </a:r>
          </a:p>
          <a:p>
            <a:pPr lvl="3"/>
            <a:r>
              <a:rPr lang="en-US" dirty="0"/>
              <a:t>In addition, inclusion of a fourth “90” target is intended to ensure that 90% of all people living with HIV (PLHIV) have good health-related quality of life (QOL)</a:t>
            </a:r>
            <a:r>
              <a:rPr lang="en-US" baseline="30000" dirty="0"/>
              <a:t>1</a:t>
            </a:r>
            <a:r>
              <a:rPr lang="en-US" dirty="0"/>
              <a:t> </a:t>
            </a:r>
          </a:p>
          <a:p>
            <a:pPr lvl="3"/>
            <a:r>
              <a:rPr lang="en-US" dirty="0"/>
              <a:t>Today there is increasing recognition by HCPs to work towards achieving the fourth 90 as an added marker of treatment success beyond virologic control </a:t>
            </a:r>
          </a:p>
          <a:p>
            <a:pPr lvl="3"/>
            <a:r>
              <a:rPr lang="en-US" dirty="0"/>
              <a:t>We investigated healthcare provider (HCP)–patient communication and engagement and explored associations with indicators of Quality of Life and health outcomes among PLHIV</a:t>
            </a:r>
          </a:p>
          <a:p>
            <a:pPr lvl="5"/>
            <a:endParaRPr lang="en-GB" dirty="0"/>
          </a:p>
        </p:txBody>
      </p:sp>
      <p:sp>
        <p:nvSpPr>
          <p:cNvPr id="2099" name="Text Placeholder 2098"/>
          <p:cNvSpPr>
            <a:spLocks noGrp="1"/>
          </p:cNvSpPr>
          <p:nvPr>
            <p:ph type="body" sz="quarter" idx="32"/>
          </p:nvPr>
        </p:nvSpPr>
        <p:spPr>
          <a:xfrm>
            <a:off x="23271665" y="13064218"/>
            <a:ext cx="5299365" cy="5456535"/>
          </a:xfrm>
        </p:spPr>
        <p:txBody>
          <a:bodyPr lIns="237744" tIns="146304"/>
          <a:lstStyle/>
          <a:p>
            <a:r>
              <a:rPr lang="en-GB" dirty="0"/>
              <a:t>Discussion</a:t>
            </a:r>
          </a:p>
          <a:p>
            <a:pPr lvl="3">
              <a:spcBef>
                <a:spcPts val="600"/>
              </a:spcBef>
            </a:pPr>
            <a:r>
              <a:rPr lang="en-US" sz="1500" dirty="0"/>
              <a:t>Good communication with HCPs on specific issues was associated with PLHIV reporting better understanding of their treatment and perceiving their treatment needs as met </a:t>
            </a:r>
          </a:p>
          <a:p>
            <a:pPr lvl="3">
              <a:spcBef>
                <a:spcPts val="800"/>
              </a:spcBef>
            </a:pPr>
            <a:r>
              <a:rPr lang="en-US" sz="1500" dirty="0"/>
              <a:t>Even for the top three issues deemed as current priorities to PLHIV (ART side effects, long-term impacts of ART, and transmitting HIV to a partner), about a third of affected PLHIV did not feel comfortable sharing these concerns to their HCPs</a:t>
            </a:r>
          </a:p>
          <a:p>
            <a:pPr lvl="3">
              <a:spcBef>
                <a:spcPts val="800"/>
              </a:spcBef>
            </a:pPr>
            <a:r>
              <a:rPr lang="en-US" sz="1500" dirty="0"/>
              <a:t>Of HCP behaviors assessed, the one most strongly predictive of patients’ desire to be involved in care </a:t>
            </a:r>
            <a:br>
              <a:rPr lang="en-US" sz="1500" dirty="0"/>
            </a:br>
            <a:r>
              <a:rPr lang="en-US" sz="1500" dirty="0"/>
              <a:t>was HCPs discussing of new treatment options </a:t>
            </a:r>
            <a:br>
              <a:rPr lang="en-US" sz="1500" dirty="0"/>
            </a:br>
            <a:r>
              <a:rPr lang="en-US" sz="1500" dirty="0"/>
              <a:t>with patients </a:t>
            </a:r>
          </a:p>
          <a:p>
            <a:pPr lvl="3">
              <a:spcBef>
                <a:spcPts val="800"/>
              </a:spcBef>
            </a:pPr>
            <a:r>
              <a:rPr lang="en-US" sz="1500" dirty="0"/>
              <a:t>Improving quality of communication between patients and HCPs may better support the fourth 90 goal of improving aspects of quality of life</a:t>
            </a:r>
          </a:p>
          <a:p>
            <a:pPr lvl="4">
              <a:spcBef>
                <a:spcPts val="800"/>
              </a:spcBef>
            </a:pPr>
            <a:r>
              <a:rPr lang="en-US" sz="1400" dirty="0"/>
              <a:t>PLHIV can be empowered by community and patient associations to ask HCPs who care about their </a:t>
            </a:r>
            <a:br>
              <a:rPr lang="en-US" sz="1400" dirty="0"/>
            </a:br>
            <a:r>
              <a:rPr lang="en-US" sz="1400" dirty="0"/>
              <a:t>health issues</a:t>
            </a:r>
          </a:p>
        </p:txBody>
      </p:sp>
      <p:sp>
        <p:nvSpPr>
          <p:cNvPr id="2061" name="Text Placeholder 2060"/>
          <p:cNvSpPr>
            <a:spLocks noGrp="1"/>
          </p:cNvSpPr>
          <p:nvPr>
            <p:ph type="body" sz="quarter" idx="33"/>
          </p:nvPr>
        </p:nvSpPr>
        <p:spPr>
          <a:xfrm>
            <a:off x="696883" y="6027489"/>
            <a:ext cx="8031481" cy="2448021"/>
          </a:xfrm>
        </p:spPr>
        <p:txBody>
          <a:bodyPr/>
          <a:lstStyle/>
          <a:p>
            <a:r>
              <a:rPr lang="en-GB" dirty="0"/>
              <a:t>Methods</a:t>
            </a:r>
          </a:p>
          <a:p>
            <a:pPr lvl="3"/>
            <a:r>
              <a:rPr lang="en-US" dirty="0"/>
              <a:t>We analyzed data from the 2019 Positive Perspectives Survey of PLHIV in 25 countries (N=2389)</a:t>
            </a:r>
            <a:r>
              <a:rPr lang="en-US" baseline="30000" dirty="0"/>
              <a:t>2</a:t>
            </a:r>
          </a:p>
          <a:p>
            <a:pPr lvl="3"/>
            <a:r>
              <a:rPr lang="en-US" dirty="0"/>
              <a:t>This was a web-based survey conducted between April 2019 and January 2020 to capture attitudes, perceptions, and knowledge about antiretroviral therapy (ART)</a:t>
            </a:r>
          </a:p>
          <a:p>
            <a:pPr lvl="4"/>
            <a:r>
              <a:rPr lang="en-US" dirty="0"/>
              <a:t>An advisory committee comprising PLHIV, PLHIV advocacy groups, and HCPs helped identity key themes </a:t>
            </a:r>
          </a:p>
          <a:p>
            <a:pPr lvl="3"/>
            <a:r>
              <a:rPr lang="en-US" dirty="0"/>
              <a:t>A combination of different non-probability-based sampling approaches was used to recruit participants, including snowball sampling, targeted sampling within Patient Advocacy Groups, Patient Support Groups or HIV Charities; and use of existing panels of PLHIV</a:t>
            </a:r>
          </a:p>
          <a:p>
            <a:pPr lvl="3"/>
            <a:r>
              <a:rPr lang="en-US" dirty="0"/>
              <a:t>Surveyed participants were from North America (N=520), Europe (N=1119), Latin America (N=221),  Asia (N=230), Australia (N=120), and South Africa (N=179) </a:t>
            </a:r>
          </a:p>
          <a:p>
            <a:pPr lvl="3"/>
            <a:r>
              <a:rPr lang="en-US" dirty="0"/>
              <a:t>Inclusion criteria were as follows:</a:t>
            </a:r>
          </a:p>
          <a:p>
            <a:pPr lvl="4"/>
            <a:r>
              <a:rPr lang="en-US" dirty="0"/>
              <a:t>Male or female, aged 18 to 84 years, and willing and able to provide electronic/verbal informed consent to participate</a:t>
            </a:r>
          </a:p>
          <a:p>
            <a:pPr lvl="4"/>
            <a:r>
              <a:rPr lang="en-US" dirty="0"/>
              <a:t>Self-identify as having been diagnosed by a doctor or other HCP as being HIV seropositive, and currently on ART</a:t>
            </a:r>
          </a:p>
          <a:p>
            <a:pPr lvl="4"/>
            <a:r>
              <a:rPr lang="en-US" dirty="0"/>
              <a:t>Resident of selected country and be able to communicate in the language with which the survey is being administered</a:t>
            </a:r>
          </a:p>
          <a:p>
            <a:pPr lvl="2">
              <a:spcBef>
                <a:spcPts val="800"/>
              </a:spcBef>
            </a:pPr>
            <a:r>
              <a:rPr lang="en-US" dirty="0"/>
              <a:t>Key Measures and Approach </a:t>
            </a:r>
          </a:p>
          <a:p>
            <a:pPr lvl="3"/>
            <a:r>
              <a:rPr lang="en-US" dirty="0"/>
              <a:t>Participants were asked, “What is your most recent viral load?” </a:t>
            </a:r>
          </a:p>
          <a:p>
            <a:pPr lvl="4"/>
            <a:r>
              <a:rPr lang="en-US" dirty="0"/>
              <a:t>Those answering “undetectable” or “suppressed” were classified as reporting viral suppression; those answering “detectable” or “unsuppressed” were classified as reporting being virally unsuppressed; and those answering, “I don’t know” or “prefer not to say” were classified as indeterminate status</a:t>
            </a:r>
          </a:p>
          <a:p>
            <a:pPr lvl="3"/>
            <a:r>
              <a:rPr lang="en-US" dirty="0"/>
              <a:t>Participants were classified as fully (100%) adherent if they did not report missing ART for even one time in the </a:t>
            </a:r>
            <a:br>
              <a:rPr lang="en-US" dirty="0"/>
            </a:br>
            <a:r>
              <a:rPr lang="en-US" dirty="0"/>
              <a:t>past month</a:t>
            </a:r>
          </a:p>
          <a:p>
            <a:pPr lvl="3"/>
            <a:r>
              <a:rPr lang="en-US" spc="-30" dirty="0"/>
              <a:t>Individuals diagnosed with HIV for 2 years or longer before the survey were classified as being treatment experienced</a:t>
            </a:r>
          </a:p>
          <a:p>
            <a:pPr lvl="3"/>
            <a:r>
              <a:rPr lang="en-US" dirty="0"/>
              <a:t>Patient engagement in care (low, moderate, high), was measured based on a modified version of the Observing Patient Involvement scale</a:t>
            </a:r>
            <a:r>
              <a:rPr lang="en-US" baseline="30000" dirty="0"/>
              <a:t>3</a:t>
            </a:r>
          </a:p>
          <a:p>
            <a:pPr lvl="3"/>
            <a:r>
              <a:rPr lang="en-US" dirty="0"/>
              <a:t>Data were analyzed using descriptive and multivariable techniques </a:t>
            </a:r>
          </a:p>
          <a:p>
            <a:pPr lvl="3"/>
            <a:r>
              <a:rPr lang="en-US" dirty="0"/>
              <a:t>Figure 1 illustrates the 12-item Observing Patient Involvement scale</a:t>
            </a:r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5"/>
            <a:endParaRPr lang="en-GB" dirty="0"/>
          </a:p>
        </p:txBody>
      </p:sp>
      <p:sp>
        <p:nvSpPr>
          <p:cNvPr id="2062" name="Text Placeholder 2061"/>
          <p:cNvSpPr>
            <a:spLocks noGrp="1"/>
          </p:cNvSpPr>
          <p:nvPr>
            <p:ph type="body" sz="quarter" idx="35"/>
          </p:nvPr>
        </p:nvSpPr>
        <p:spPr>
          <a:xfrm>
            <a:off x="9494863" y="3818964"/>
            <a:ext cx="6202337" cy="361958"/>
          </a:xfrm>
        </p:spPr>
        <p:txBody>
          <a:bodyPr/>
          <a:lstStyle/>
          <a:p>
            <a:pPr lvl="2"/>
            <a:r>
              <a:rPr lang="en-GB" dirty="0"/>
              <a:t>Figure 2. </a:t>
            </a:r>
            <a:r>
              <a:rPr lang="en-US" dirty="0"/>
              <a:t>Perceived HCP Communication Barriers Reported by PLHIV, </a:t>
            </a:r>
            <a:br>
              <a:rPr lang="en-US" dirty="0"/>
            </a:br>
            <a:r>
              <a:rPr lang="en-US" dirty="0"/>
              <a:t>by Self-Reported Viral Load Status</a:t>
            </a:r>
            <a:endParaRPr lang="en-GB" dirty="0"/>
          </a:p>
        </p:txBody>
      </p:sp>
      <p:sp>
        <p:nvSpPr>
          <p:cNvPr id="2063" name="Text Placeholder 2062"/>
          <p:cNvSpPr>
            <a:spLocks noGrp="1"/>
          </p:cNvSpPr>
          <p:nvPr>
            <p:ph type="body" sz="quarter" idx="36"/>
          </p:nvPr>
        </p:nvSpPr>
        <p:spPr>
          <a:xfrm>
            <a:off x="9507722" y="20127686"/>
            <a:ext cx="6127133" cy="1344407"/>
          </a:xfrm>
        </p:spPr>
        <p:txBody>
          <a:bodyPr/>
          <a:lstStyle/>
          <a:p>
            <a:pPr lvl="3"/>
            <a:r>
              <a:rPr lang="en-US" dirty="0"/>
              <a:t>59% were updated on new treatment options</a:t>
            </a:r>
          </a:p>
          <a:p>
            <a:pPr lvl="3"/>
            <a:r>
              <a:rPr lang="en-US" dirty="0"/>
              <a:t>63% reported their HCP asked their views before new treatments</a:t>
            </a:r>
          </a:p>
          <a:p>
            <a:pPr lvl="3"/>
            <a:r>
              <a:rPr lang="en-US" dirty="0"/>
              <a:t>72% reported they understood their HIV treatment</a:t>
            </a:r>
          </a:p>
          <a:p>
            <a:pPr lvl="4"/>
            <a:r>
              <a:rPr lang="en-US" dirty="0"/>
              <a:t>However, 65% still wanted more involvement</a:t>
            </a:r>
          </a:p>
          <a:p>
            <a:pPr lvl="3"/>
            <a:endParaRPr lang="en-GB" dirty="0"/>
          </a:p>
        </p:txBody>
      </p:sp>
      <p:sp>
        <p:nvSpPr>
          <p:cNvPr id="2064" name="Text Placeholder 2063"/>
          <p:cNvSpPr>
            <a:spLocks noGrp="1"/>
          </p:cNvSpPr>
          <p:nvPr>
            <p:ph type="body" sz="quarter" idx="37"/>
          </p:nvPr>
        </p:nvSpPr>
        <p:spPr>
          <a:xfrm>
            <a:off x="16402561" y="13213858"/>
            <a:ext cx="6202337" cy="414856"/>
          </a:xfrm>
        </p:spPr>
        <p:txBody>
          <a:bodyPr/>
          <a:lstStyle/>
          <a:p>
            <a:pPr lvl="2"/>
            <a:r>
              <a:rPr lang="en-GB" dirty="0"/>
              <a:t>Figure 5. </a:t>
            </a:r>
            <a:r>
              <a:rPr lang="en-US" dirty="0"/>
              <a:t>Adjusted Odds Ratios and Corresponding 95% Confidence Intervals for the Relationship Between Engagement in Care and Health Outcomes (N=2389)</a:t>
            </a:r>
          </a:p>
          <a:p>
            <a:pPr lvl="2"/>
            <a:endParaRPr lang="en-GB" dirty="0"/>
          </a:p>
        </p:txBody>
      </p:sp>
      <p:sp>
        <p:nvSpPr>
          <p:cNvPr id="2094" name="Text Placeholder 209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GB" dirty="0"/>
              <a:t>PED0808</a:t>
            </a:r>
          </a:p>
        </p:txBody>
      </p:sp>
      <p:sp>
        <p:nvSpPr>
          <p:cNvPr id="2095" name="Text Placeholder 2094"/>
          <p:cNvSpPr>
            <a:spLocks noGrp="1"/>
          </p:cNvSpPr>
          <p:nvPr>
            <p:ph type="body" sz="quarter" idx="19"/>
          </p:nvPr>
        </p:nvSpPr>
        <p:spPr>
          <a:xfrm>
            <a:off x="4330427" y="2315505"/>
            <a:ext cx="18727000" cy="712180"/>
          </a:xfrm>
        </p:spPr>
        <p:txBody>
          <a:bodyPr/>
          <a:lstStyle/>
          <a:p>
            <a:pPr>
              <a:lnSpc>
                <a:spcPts val="2100"/>
              </a:lnSpc>
            </a:pPr>
            <a:r>
              <a:rPr lang="es-ES" sz="1900" u="sng" dirty="0" err="1"/>
              <a:t>Chinyere</a:t>
            </a:r>
            <a:r>
              <a:rPr lang="es-ES" sz="1900" u="sng" dirty="0"/>
              <a:t> Okoli</a:t>
            </a:r>
            <a:r>
              <a:rPr lang="es-ES" sz="1900" dirty="0"/>
              <a:t>,</a:t>
            </a:r>
            <a:r>
              <a:rPr lang="es-ES" sz="1900" baseline="30000" dirty="0"/>
              <a:t>1</a:t>
            </a:r>
            <a:r>
              <a:rPr lang="es-ES" sz="1900" dirty="0"/>
              <a:t> Garry Brough,</a:t>
            </a:r>
            <a:r>
              <a:rPr lang="es-ES" sz="1900" baseline="30000" dirty="0"/>
              <a:t>2</a:t>
            </a:r>
            <a:r>
              <a:rPr lang="es-ES" sz="1900" dirty="0"/>
              <a:t> Brent Allan,</a:t>
            </a:r>
            <a:r>
              <a:rPr lang="es-ES" sz="1900" baseline="30000" dirty="0"/>
              <a:t>3</a:t>
            </a:r>
            <a:r>
              <a:rPr lang="es-ES" sz="1900" dirty="0"/>
              <a:t> Erika Castellanos,</a:t>
            </a:r>
            <a:r>
              <a:rPr lang="es-ES" sz="1900" baseline="30000" dirty="0"/>
              <a:t>4</a:t>
            </a:r>
            <a:r>
              <a:rPr lang="es-ES" sz="1900" dirty="0"/>
              <a:t> </a:t>
            </a:r>
            <a:r>
              <a:rPr lang="es-ES" sz="1900" dirty="0" err="1"/>
              <a:t>Benjamin</a:t>
            </a:r>
            <a:r>
              <a:rPr lang="es-ES" sz="1900" dirty="0"/>
              <a:t> Young,</a:t>
            </a:r>
            <a:r>
              <a:rPr lang="es-ES" sz="1900" baseline="30000" dirty="0"/>
              <a:t>5</a:t>
            </a:r>
            <a:r>
              <a:rPr lang="es-ES" sz="1900" dirty="0"/>
              <a:t> </a:t>
            </a:r>
            <a:r>
              <a:rPr lang="es-ES" sz="1900" dirty="0" err="1"/>
              <a:t>Anton</a:t>
            </a:r>
            <a:r>
              <a:rPr lang="es-ES" sz="1900" dirty="0"/>
              <a:t> Eremin,</a:t>
            </a:r>
            <a:r>
              <a:rPr lang="es-ES" sz="1900" baseline="30000" dirty="0"/>
              <a:t>6</a:t>
            </a:r>
            <a:r>
              <a:rPr lang="es-ES" sz="1900" dirty="0"/>
              <a:t> Giulio </a:t>
            </a:r>
            <a:r>
              <a:rPr lang="es-ES" sz="1900" dirty="0" err="1"/>
              <a:t>Maria</a:t>
            </a:r>
            <a:r>
              <a:rPr lang="es-ES" sz="1900" dirty="0"/>
              <a:t> Corbelli,</a:t>
            </a:r>
            <a:r>
              <a:rPr lang="es-ES" sz="1900" baseline="30000" dirty="0"/>
              <a:t>7</a:t>
            </a:r>
            <a:r>
              <a:rPr lang="es-ES" sz="1900" dirty="0"/>
              <a:t> Marta Mc Britton,</a:t>
            </a:r>
            <a:r>
              <a:rPr lang="es-ES" sz="1900" baseline="30000" dirty="0"/>
              <a:t>8</a:t>
            </a:r>
            <a:r>
              <a:rPr lang="es-ES" sz="1900" dirty="0"/>
              <a:t> </a:t>
            </a:r>
            <a:r>
              <a:rPr lang="es-ES" sz="1900" dirty="0" err="1"/>
              <a:t>Marvelous</a:t>
            </a:r>
            <a:r>
              <a:rPr lang="es-ES" sz="1900" dirty="0"/>
              <a:t> Muchenje,</a:t>
            </a:r>
            <a:r>
              <a:rPr lang="es-ES" sz="1900" baseline="30000" dirty="0"/>
              <a:t>9</a:t>
            </a:r>
            <a:r>
              <a:rPr lang="es-ES" sz="1900" dirty="0"/>
              <a:t> Nicolas Van de Velde,</a:t>
            </a:r>
            <a:r>
              <a:rPr lang="es-ES" sz="1900" baseline="30000" dirty="0"/>
              <a:t>1</a:t>
            </a:r>
            <a:r>
              <a:rPr lang="es-ES" sz="1900" dirty="0"/>
              <a:t> Patricia de los Rios</a:t>
            </a:r>
            <a:r>
              <a:rPr lang="es-ES" sz="1900" baseline="30000" dirty="0"/>
              <a:t>9</a:t>
            </a:r>
            <a:r>
              <a:rPr lang="es-ES" sz="1900" dirty="0"/>
              <a:t> </a:t>
            </a:r>
            <a:r>
              <a:rPr lang="en-GB" sz="1900" dirty="0"/>
              <a:t> </a:t>
            </a:r>
            <a:endParaRPr lang="en-GB" sz="1900" baseline="30000" dirty="0"/>
          </a:p>
          <a:p>
            <a:pPr lvl="1">
              <a:spcBef>
                <a:spcPts val="300"/>
              </a:spcBef>
            </a:pPr>
            <a:r>
              <a:rPr lang="en-GB" sz="1400" i="1" baseline="30000" dirty="0"/>
              <a:t>1</a:t>
            </a:r>
            <a:r>
              <a:rPr lang="en-GB" sz="1400" i="1" dirty="0"/>
              <a:t>ViiV Healthcare, Brentford, Middlesex, UK; </a:t>
            </a:r>
            <a:r>
              <a:rPr lang="en-GB" sz="1400" i="1" baseline="30000" dirty="0"/>
              <a:t>2</a:t>
            </a:r>
            <a:r>
              <a:rPr lang="en-GB" sz="1400" i="1" dirty="0"/>
              <a:t>UK CAB and Positively UK, London, UK; </a:t>
            </a:r>
            <a:r>
              <a:rPr lang="en-GB" sz="1400" i="1" baseline="30000" dirty="0"/>
              <a:t>3</a:t>
            </a:r>
            <a:r>
              <a:rPr lang="en-GB" sz="1400" i="1" dirty="0"/>
              <a:t>The International Council of AIDS Service Organizations (ICASO), Toronto, ON, Canada; </a:t>
            </a:r>
            <a:r>
              <a:rPr lang="en-GB" sz="1400" i="1" baseline="30000" dirty="0"/>
              <a:t>4</a:t>
            </a:r>
            <a:r>
              <a:rPr lang="en-GB" sz="1400" i="1" dirty="0"/>
              <a:t>Global Action for Trans Equality (GATE), New York, NY, USA; </a:t>
            </a:r>
            <a:r>
              <a:rPr lang="en-GB" sz="1400" i="1" baseline="30000" dirty="0"/>
              <a:t>5</a:t>
            </a:r>
            <a:r>
              <a:rPr lang="en-GB" sz="1400" i="1" dirty="0"/>
              <a:t>ViiV Healthcare, Research Triangle Park, NC, USA; </a:t>
            </a:r>
            <a:r>
              <a:rPr lang="en-GB" sz="1400" i="1" baseline="30000" dirty="0"/>
              <a:t>6</a:t>
            </a:r>
            <a:r>
              <a:rPr lang="en-GB" sz="1400" i="1" dirty="0"/>
              <a:t>AIDS </a:t>
            </a:r>
            <a:r>
              <a:rPr lang="en-GB" sz="1400" i="1" dirty="0" err="1"/>
              <a:t>Center</a:t>
            </a:r>
            <a:r>
              <a:rPr lang="en-GB" sz="1400" i="1" dirty="0"/>
              <a:t> Foundation, Moscow, Russia; </a:t>
            </a:r>
            <a:r>
              <a:rPr lang="en-GB" sz="1400" i="1" baseline="30000" dirty="0"/>
              <a:t>7</a:t>
            </a:r>
            <a:r>
              <a:rPr lang="en-GB" sz="1400" i="1" dirty="0"/>
              <a:t>European AIDS Treatment Group, Rome, Lazio, Italy; </a:t>
            </a:r>
            <a:r>
              <a:rPr lang="en-GB" sz="1400" i="1" baseline="30000" dirty="0"/>
              <a:t>8</a:t>
            </a:r>
            <a:r>
              <a:rPr lang="en-GB" sz="1400" i="1" dirty="0"/>
              <a:t>Instituto Cultural Barong, São Paulo, Brazil; </a:t>
            </a:r>
            <a:r>
              <a:rPr lang="en-GB" sz="1400" i="1" baseline="30000" dirty="0"/>
              <a:t>9</a:t>
            </a:r>
            <a:r>
              <a:rPr lang="en-GB" sz="1400" i="1" dirty="0"/>
              <a:t>ViiV Healthcare, QB, Canada</a:t>
            </a:r>
          </a:p>
        </p:txBody>
      </p:sp>
      <p:sp>
        <p:nvSpPr>
          <p:cNvPr id="2093" name="Title 2092"/>
          <p:cNvSpPr>
            <a:spLocks noGrp="1"/>
          </p:cNvSpPr>
          <p:nvPr>
            <p:ph type="title"/>
          </p:nvPr>
        </p:nvSpPr>
        <p:spPr>
          <a:xfrm>
            <a:off x="4330428" y="273831"/>
            <a:ext cx="20358372" cy="1529054"/>
          </a:xfrm>
        </p:spPr>
        <p:txBody>
          <a:bodyPr/>
          <a:lstStyle/>
          <a:p>
            <a:pPr>
              <a:lnSpc>
                <a:spcPts val="5200"/>
              </a:lnSpc>
            </a:pPr>
            <a:r>
              <a:rPr lang="en-US" sz="5500" dirty="0"/>
              <a:t>PUTTING THE HEART BACK INTO HAART: GREATER HCP–PATIENT ENGAGEMENT IS ASSOCIATED WITH BETTER HEALTH OUTCOMES AMONG PERSONS LIVING WITH HIV (PLHIV) ON TREATMENT</a:t>
            </a:r>
          </a:p>
        </p:txBody>
      </p:sp>
      <p:sp>
        <p:nvSpPr>
          <p:cNvPr id="2065" name="Text Placeholder 2064"/>
          <p:cNvSpPr>
            <a:spLocks noGrp="1"/>
          </p:cNvSpPr>
          <p:nvPr>
            <p:ph type="body" sz="quarter" idx="4294967295"/>
          </p:nvPr>
        </p:nvSpPr>
        <p:spPr>
          <a:xfrm>
            <a:off x="23275636" y="3826510"/>
            <a:ext cx="5299364" cy="1898071"/>
          </a:xfrm>
          <a:prstGeom prst="rect">
            <a:avLst/>
          </a:prstGeom>
        </p:spPr>
        <p:txBody>
          <a:bodyPr/>
          <a:lstStyle/>
          <a:p>
            <a:pPr lvl="3">
              <a:spcBef>
                <a:spcPts val="600"/>
              </a:spcBef>
              <a:buClr>
                <a:srgbClr val="E30042"/>
              </a:buClr>
            </a:pPr>
            <a:r>
              <a:rPr lang="en-US" dirty="0">
                <a:latin typeface="+mn-lt"/>
              </a:rPr>
              <a:t>Prevalence of positive outcomes increased with increasing </a:t>
            </a:r>
            <a:br>
              <a:rPr lang="en-US" dirty="0">
                <a:latin typeface="+mn-lt"/>
              </a:rPr>
            </a:br>
            <a:r>
              <a:rPr lang="en-US" dirty="0">
                <a:latin typeface="+mn-lt"/>
              </a:rPr>
              <a:t>HCP engagement (Figure 6)</a:t>
            </a:r>
          </a:p>
          <a:p>
            <a:pPr lvl="4">
              <a:spcBef>
                <a:spcPts val="600"/>
              </a:spcBef>
              <a:buClr>
                <a:srgbClr val="E30042"/>
              </a:buClr>
            </a:pPr>
            <a:r>
              <a:rPr lang="en-US" dirty="0">
                <a:latin typeface="+mn-lt"/>
              </a:rPr>
              <a:t>For example, the percentage who did not miss a single dose in the past month was 20% among those with low engagement, 23% with medium, and 43% with high engagement</a:t>
            </a:r>
          </a:p>
          <a:p>
            <a:pPr lvl="4">
              <a:spcBef>
                <a:spcPts val="600"/>
              </a:spcBef>
              <a:buClr>
                <a:srgbClr val="E30042"/>
              </a:buClr>
            </a:pPr>
            <a:r>
              <a:rPr lang="en-US" dirty="0">
                <a:latin typeface="+mn-lt"/>
              </a:rPr>
              <a:t>Within adjusted analyses, consistent results were seen. Odds of 100% adherence (0 missed dose/past 30d) were 1.3 and 3.0 higher among those with moderate and high engagement respectively, compared to low HCP engagement (all </a:t>
            </a:r>
            <a:r>
              <a:rPr lang="en-US" i="1" dirty="0">
                <a:latin typeface="+mn-lt"/>
              </a:rPr>
              <a:t>P</a:t>
            </a:r>
            <a:r>
              <a:rPr lang="en-US" dirty="0">
                <a:latin typeface="+mn-lt"/>
              </a:rPr>
              <a:t>&lt;0.05)</a:t>
            </a:r>
          </a:p>
          <a:p>
            <a:pPr lvl="3"/>
            <a:endParaRPr lang="en-GB" dirty="0">
              <a:latin typeface="+mn-lt"/>
            </a:endParaRPr>
          </a:p>
        </p:txBody>
      </p:sp>
      <p:sp>
        <p:nvSpPr>
          <p:cNvPr id="44" name="Text Placeholder 2063">
            <a:extLst>
              <a:ext uri="{FF2B5EF4-FFF2-40B4-BE49-F238E27FC236}">
                <a16:creationId xmlns:a16="http://schemas.microsoft.com/office/drawing/2014/main" id="{685A9EF9-DD04-481C-85B3-12983B2704CA}"/>
              </a:ext>
            </a:extLst>
          </p:cNvPr>
          <p:cNvSpPr txBox="1">
            <a:spLocks/>
          </p:cNvSpPr>
          <p:nvPr/>
        </p:nvSpPr>
        <p:spPr>
          <a:xfrm>
            <a:off x="697118" y="11651986"/>
            <a:ext cx="8018207" cy="768078"/>
          </a:xfrm>
          <a:prstGeom prst="rect">
            <a:avLst/>
          </a:prstGeom>
        </p:spPr>
        <p:txBody>
          <a:bodyPr vert="horz" wrap="square" lIns="0" tIns="0" rIns="0" bIns="0" numCol="1" spcCol="274320" rtlCol="0">
            <a:noAutofit/>
          </a:bodyPr>
          <a:lstStyle>
            <a:lvl1pPr marL="0" indent="0" algn="l" defTabSz="770026" rtl="0" eaLnBrk="1" latinLnBrk="0" hangingPunct="1">
              <a:spcBef>
                <a:spcPts val="505"/>
              </a:spcBef>
              <a:buFont typeface="Arial" panose="020B0604020202020204" pitchFamily="34" charset="0"/>
              <a:buNone/>
              <a:defRPr kumimoji="0" lang="en-US" sz="1179" b="1" i="0" u="none" strike="noStrike" kern="1200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1pPr>
            <a:lvl2pPr marL="0" indent="0" algn="l" defTabSz="770026" rtl="0" eaLnBrk="1" latinLnBrk="0" hangingPunct="1">
              <a:spcBef>
                <a:spcPts val="252"/>
              </a:spcBef>
              <a:buFont typeface="Arial" panose="020B0604020202020204" pitchFamily="34" charset="0"/>
              <a:buNone/>
              <a:defRPr kumimoji="0" lang="en-US" sz="926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2pPr>
            <a:lvl3pPr marL="0" indent="0" algn="l" defTabSz="770026" rtl="0" eaLnBrk="1" latinLnBrk="0" hangingPunct="1">
              <a:spcBef>
                <a:spcPts val="505"/>
              </a:spcBef>
              <a:buClr>
                <a:schemeClr val="accent1"/>
              </a:buClr>
              <a:buSzPct val="120000"/>
              <a:buFont typeface="Arial" panose="020B0604020202020204" pitchFamily="34" charset="0"/>
              <a:buNone/>
              <a:defRPr kumimoji="0" lang="en-US" sz="926" b="1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3pPr>
            <a:lvl4pPr marL="121264" indent="-121264" algn="l" defTabSz="770026" rtl="0" eaLnBrk="1" latinLnBrk="0" hangingPunct="1">
              <a:spcBef>
                <a:spcPts val="300"/>
              </a:spcBef>
              <a:buClr>
                <a:srgbClr val="E30042"/>
              </a:buClr>
              <a:buSzPct val="120000"/>
              <a:buFont typeface="Arial" panose="020B0604020202020204" pitchFamily="34" charset="0"/>
              <a:buChar char="•"/>
              <a:defRPr kumimoji="0" lang="en-US" sz="926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4pPr>
            <a:lvl5pPr marL="246408" marR="0" indent="-121264" algn="l" defTabSz="770026" rtl="0" eaLnBrk="1" fontAlgn="auto" latinLnBrk="0" hangingPunct="1">
              <a:lnSpc>
                <a:spcPct val="100000"/>
              </a:lnSpc>
              <a:spcBef>
                <a:spcPts val="252"/>
              </a:spcBef>
              <a:spcAft>
                <a:spcPts val="0"/>
              </a:spcAft>
              <a:buClr>
                <a:srgbClr val="E30042"/>
              </a:buClr>
              <a:buSzPct val="110000"/>
              <a:buFont typeface="Arial" panose="020B0604020202020204" pitchFamily="34" charset="0"/>
              <a:buChar char="•"/>
              <a:tabLst/>
              <a:defRPr kumimoji="0" lang="en-US" sz="843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5pPr>
            <a:lvl6pPr marL="369614" indent="-121264" algn="l" defTabSz="770026" rtl="0" eaLnBrk="1" latinLnBrk="0" hangingPunct="1">
              <a:spcBef>
                <a:spcPts val="2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kumimoji="0" lang="en-US" sz="757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defRPr>
            </a:lvl6pPr>
            <a:lvl7pPr marL="290685" indent="-144380" algn="l" defTabSz="770026" rtl="0" eaLnBrk="1" latinLnBrk="0" hangingPunct="1">
              <a:spcBef>
                <a:spcPts val="505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674" b="0" kern="12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2887597" indent="-192507" algn="l" defTabSz="77002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72610" indent="-192507" algn="l" defTabSz="77002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 fontAlgn="auto">
              <a:spcAft>
                <a:spcPts val="0"/>
              </a:spcAft>
            </a:pPr>
            <a:r>
              <a:rPr lang="en-US" sz="1200" dirty="0">
                <a:solidFill>
                  <a:schemeClr val="tx2"/>
                </a:solidFill>
              </a:rPr>
              <a:t>Figure 1. Modified From the Observing Patient Involvement (OPTION) Scale, a 12-Item Scale Where Each Item Is Scored Between 0 (the Behavior Is Not Observed) to 4 (the Behavior Is Exhibited to a Very High Standard)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6CA7239E-6B46-442A-A62B-88E71252008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442" b="13588"/>
          <a:stretch/>
        </p:blipFill>
        <p:spPr>
          <a:xfrm>
            <a:off x="26847514" y="772389"/>
            <a:ext cx="1743069" cy="900553"/>
          </a:xfrm>
          <a:prstGeom prst="rect">
            <a:avLst/>
          </a:prstGeom>
        </p:spPr>
      </p:pic>
      <p:sp>
        <p:nvSpPr>
          <p:cNvPr id="22" name="Text Placeholder 2061">
            <a:extLst>
              <a:ext uri="{FF2B5EF4-FFF2-40B4-BE49-F238E27FC236}">
                <a16:creationId xmlns:a16="http://schemas.microsoft.com/office/drawing/2014/main" id="{7173605A-2500-412C-90E2-3DADBC9E7616}"/>
              </a:ext>
            </a:extLst>
          </p:cNvPr>
          <p:cNvSpPr txBox="1">
            <a:spLocks/>
          </p:cNvSpPr>
          <p:nvPr/>
        </p:nvSpPr>
        <p:spPr>
          <a:xfrm>
            <a:off x="700028" y="15361439"/>
            <a:ext cx="8759952" cy="768078"/>
          </a:xfrm>
          <a:prstGeom prst="rect">
            <a:avLst/>
          </a:prstGeom>
        </p:spPr>
        <p:txBody>
          <a:bodyPr vert="horz" wrap="square" lIns="0" tIns="0" rIns="0" bIns="0" numCol="1" spcCol="274320" rtlCol="0">
            <a:noAutofit/>
          </a:bodyPr>
          <a:lstStyle>
            <a:lvl1pPr marL="0" indent="0" algn="l" defTabSz="1540052" rtl="0" eaLnBrk="1" latinLnBrk="0" hangingPunct="1">
              <a:spcBef>
                <a:spcPts val="1010"/>
              </a:spcBef>
              <a:buFont typeface="Arial" panose="020B0604020202020204" pitchFamily="34" charset="0"/>
              <a:buNone/>
              <a:defRPr kumimoji="0" lang="en-US" sz="2358" b="1" i="0" u="none" strike="noStrike" kern="1200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1pPr>
            <a:lvl2pPr marL="0" indent="0" algn="l" defTabSz="1540052" rtl="0" eaLnBrk="1" latinLnBrk="0" hangingPunct="1">
              <a:spcBef>
                <a:spcPts val="504"/>
              </a:spcBef>
              <a:buFont typeface="Arial" panose="020B0604020202020204" pitchFamily="34" charset="0"/>
              <a:buNone/>
              <a:defRPr kumimoji="0" lang="en-US" sz="16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2pPr>
            <a:lvl3pPr marL="0" indent="0" algn="l" defTabSz="1540052" rtl="0" eaLnBrk="1" latinLnBrk="0" hangingPunct="1">
              <a:spcBef>
                <a:spcPts val="1010"/>
              </a:spcBef>
              <a:buClr>
                <a:schemeClr val="accent1"/>
              </a:buClr>
              <a:buSzPct val="120000"/>
              <a:buFont typeface="Arial" panose="020B0604020202020204" pitchFamily="34" charset="0"/>
              <a:buNone/>
              <a:defRPr kumimoji="0" lang="en-US" sz="1600" b="1" i="0" u="none" strike="noStrike" kern="1200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3pPr>
            <a:lvl4pPr marL="242528" indent="-242528" algn="l" defTabSz="1540052" rtl="0" eaLnBrk="1" latinLnBrk="0" hangingPunct="1">
              <a:spcBef>
                <a:spcPts val="300"/>
              </a:spcBef>
              <a:buClr>
                <a:srgbClr val="E30042"/>
              </a:buClr>
              <a:buSzPct val="120000"/>
              <a:buFont typeface="Arial" panose="020B0604020202020204" pitchFamily="34" charset="0"/>
              <a:buChar char="•"/>
              <a:defRPr kumimoji="0" lang="en-US" sz="16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4pPr>
            <a:lvl5pPr marL="492816" marR="0" indent="-242528" algn="l" defTabSz="1540052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30042"/>
              </a:buClr>
              <a:buSzPct val="110000"/>
              <a:buFont typeface="Arial" panose="020B0604020202020204" pitchFamily="34" charset="0"/>
              <a:buChar char="•"/>
              <a:tabLst/>
              <a:defRPr kumimoji="0" lang="en-US" sz="14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5pPr>
            <a:lvl6pPr marL="739228" indent="-242528" algn="l" defTabSz="1540052" rtl="0" eaLnBrk="1" latinLnBrk="0" hangingPunct="1">
              <a:spcBef>
                <a:spcPts val="3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kumimoji="0" lang="en-US" sz="12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defRPr>
            </a:lvl6pPr>
            <a:lvl7pPr marL="581370" indent="-288760" algn="l" defTabSz="1540052" rtl="0" eaLnBrk="1" latinLnBrk="0" hangingPunct="1">
              <a:spcBef>
                <a:spcPts val="101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348" b="0" kern="12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5775194" indent="-385014" algn="l" defTabSz="154005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3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545220" indent="-385014" algn="l" defTabSz="154005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3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GB" sz="2000" dirty="0"/>
              <a:t>Results</a:t>
            </a:r>
            <a:br>
              <a:rPr lang="en-GB" sz="2000" dirty="0"/>
            </a:br>
            <a:br>
              <a:rPr lang="en-GB" sz="2000" dirty="0"/>
            </a:br>
            <a:endParaRPr lang="en-GB" sz="2000" dirty="0"/>
          </a:p>
          <a:p>
            <a:pPr fontAlgn="auto">
              <a:spcBef>
                <a:spcPts val="1100"/>
              </a:spcBef>
              <a:spcAft>
                <a:spcPts val="0"/>
              </a:spcAft>
            </a:pPr>
            <a:r>
              <a:rPr lang="en-US" sz="1200" dirty="0">
                <a:solidFill>
                  <a:srgbClr val="E40046"/>
                </a:solidFill>
                <a:cs typeface="Arial" charset="0"/>
              </a:rPr>
              <a:t>Table 1. Characteristics of the Study Population (N=2389)</a:t>
            </a:r>
          </a:p>
          <a:p>
            <a:pPr fontAlgn="auto">
              <a:spcAft>
                <a:spcPts val="0"/>
              </a:spcAft>
            </a:pPr>
            <a:endParaRPr lang="en-GB" sz="2000" dirty="0"/>
          </a:p>
          <a:p>
            <a:pPr lvl="3" fontAlgn="auto">
              <a:spcAft>
                <a:spcPts val="0"/>
              </a:spcAft>
            </a:pPr>
            <a:endParaRPr lang="en-GB" sz="1400" dirty="0"/>
          </a:p>
        </p:txBody>
      </p:sp>
      <p:sp>
        <p:nvSpPr>
          <p:cNvPr id="49" name="Text Placeholder 2063">
            <a:extLst>
              <a:ext uri="{FF2B5EF4-FFF2-40B4-BE49-F238E27FC236}">
                <a16:creationId xmlns:a16="http://schemas.microsoft.com/office/drawing/2014/main" id="{D649443C-99A6-4161-BBA0-5EF7EBABF1B8}"/>
              </a:ext>
            </a:extLst>
          </p:cNvPr>
          <p:cNvSpPr txBox="1">
            <a:spLocks/>
          </p:cNvSpPr>
          <p:nvPr/>
        </p:nvSpPr>
        <p:spPr>
          <a:xfrm>
            <a:off x="16404132" y="12685370"/>
            <a:ext cx="6230733" cy="582632"/>
          </a:xfrm>
          <a:prstGeom prst="rect">
            <a:avLst/>
          </a:prstGeom>
        </p:spPr>
        <p:txBody>
          <a:bodyPr vert="horz" wrap="square" lIns="0" tIns="0" rIns="0" bIns="0" numCol="1" spcCol="274320" rtlCol="0">
            <a:noAutofit/>
          </a:bodyPr>
          <a:lstStyle>
            <a:lvl1pPr marL="0" indent="0" algn="l" defTabSz="1540052" rtl="0" eaLnBrk="1" latinLnBrk="0" hangingPunct="1">
              <a:spcBef>
                <a:spcPts val="1010"/>
              </a:spcBef>
              <a:buFont typeface="Arial" panose="020B0604020202020204" pitchFamily="34" charset="0"/>
              <a:buNone/>
              <a:defRPr kumimoji="0" lang="en-US" sz="2000" b="1" i="0" u="none" strike="noStrike" kern="1200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1pPr>
            <a:lvl2pPr marL="0" indent="0" algn="l" defTabSz="1540052" rtl="0" eaLnBrk="1" latinLnBrk="0" hangingPunct="1">
              <a:spcBef>
                <a:spcPts val="504"/>
              </a:spcBef>
              <a:buFont typeface="Arial" panose="020B0604020202020204" pitchFamily="34" charset="0"/>
              <a:buNone/>
              <a:defRPr kumimoji="0" lang="en-US" sz="14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2pPr>
            <a:lvl3pPr marL="0" indent="0" algn="l" defTabSz="1540052" rtl="0" eaLnBrk="1" latinLnBrk="0" hangingPunct="1">
              <a:spcBef>
                <a:spcPts val="1010"/>
              </a:spcBef>
              <a:buClr>
                <a:schemeClr val="accent1"/>
              </a:buClr>
              <a:buSzPct val="120000"/>
              <a:buFont typeface="Arial" panose="020B0604020202020204" pitchFamily="34" charset="0"/>
              <a:buNone/>
              <a:defRPr kumimoji="0" lang="en-US" sz="1400" b="1" i="0" u="none" strike="noStrike" kern="1200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3pPr>
            <a:lvl4pPr marL="242528" indent="-242528" algn="l" defTabSz="1540052" rtl="0" eaLnBrk="1" latinLnBrk="0" hangingPunct="1">
              <a:spcBef>
                <a:spcPts val="300"/>
              </a:spcBef>
              <a:buClr>
                <a:srgbClr val="E30042"/>
              </a:buClr>
              <a:buSzPct val="120000"/>
              <a:buFont typeface="Arial" panose="020B0604020202020204" pitchFamily="34" charset="0"/>
              <a:buChar char="•"/>
              <a:defRPr kumimoji="0" lang="en-US" sz="14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4pPr>
            <a:lvl5pPr marL="492816" marR="0" indent="-242528" algn="l" defTabSz="1540052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30042"/>
              </a:buClr>
              <a:buSzPct val="110000"/>
              <a:buFont typeface="Arial" panose="020B0604020202020204" pitchFamily="34" charset="0"/>
              <a:buChar char="•"/>
              <a:tabLst/>
              <a:defRPr kumimoji="0" lang="en-US" sz="12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5pPr>
            <a:lvl6pPr marL="739228" indent="-242528" algn="l" defTabSz="1540052" rtl="0" eaLnBrk="1" latinLnBrk="0" hangingPunct="1">
              <a:spcBef>
                <a:spcPts val="3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kumimoji="0" lang="en-US" sz="105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defRPr>
            </a:lvl6pPr>
            <a:lvl7pPr marL="581370" indent="-288760" algn="l" defTabSz="1540052" rtl="0" eaLnBrk="1" latinLnBrk="0" hangingPunct="1">
              <a:spcBef>
                <a:spcPts val="101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348" b="0" kern="12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5775194" indent="-385014" algn="l" defTabSz="154005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3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545220" indent="-385014" algn="l" defTabSz="154005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3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3" fontAlgn="auto">
              <a:spcAft>
                <a:spcPts val="0"/>
              </a:spcAft>
            </a:pPr>
            <a:r>
              <a:rPr lang="en-US" sz="1200" dirty="0"/>
              <a:t>Figure 5 details the relationship between engagement in care and health outcomes </a:t>
            </a:r>
          </a:p>
        </p:txBody>
      </p:sp>
      <p:sp>
        <p:nvSpPr>
          <p:cNvPr id="51" name="Text Placeholder 2063">
            <a:extLst>
              <a:ext uri="{FF2B5EF4-FFF2-40B4-BE49-F238E27FC236}">
                <a16:creationId xmlns:a16="http://schemas.microsoft.com/office/drawing/2014/main" id="{0913AFE4-3B65-4BAE-A266-CB2CC81DBB34}"/>
              </a:ext>
            </a:extLst>
          </p:cNvPr>
          <p:cNvSpPr txBox="1">
            <a:spLocks/>
          </p:cNvSpPr>
          <p:nvPr/>
        </p:nvSpPr>
        <p:spPr>
          <a:xfrm>
            <a:off x="16390963" y="18232516"/>
            <a:ext cx="6230733" cy="582632"/>
          </a:xfrm>
          <a:prstGeom prst="rect">
            <a:avLst/>
          </a:prstGeom>
        </p:spPr>
        <p:txBody>
          <a:bodyPr vert="horz" wrap="square" lIns="0" tIns="0" rIns="0" bIns="0" numCol="1" spcCol="274320" rtlCol="0">
            <a:noAutofit/>
          </a:bodyPr>
          <a:lstStyle>
            <a:lvl1pPr marL="0" indent="0" algn="l" defTabSz="1540052" rtl="0" eaLnBrk="1" latinLnBrk="0" hangingPunct="1">
              <a:spcBef>
                <a:spcPts val="1010"/>
              </a:spcBef>
              <a:buFont typeface="Arial" panose="020B0604020202020204" pitchFamily="34" charset="0"/>
              <a:buNone/>
              <a:defRPr kumimoji="0" lang="en-US" sz="2000" b="1" i="0" u="none" strike="noStrike" kern="1200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1pPr>
            <a:lvl2pPr marL="0" indent="0" algn="l" defTabSz="1540052" rtl="0" eaLnBrk="1" latinLnBrk="0" hangingPunct="1">
              <a:spcBef>
                <a:spcPts val="504"/>
              </a:spcBef>
              <a:buFont typeface="Arial" panose="020B0604020202020204" pitchFamily="34" charset="0"/>
              <a:buNone/>
              <a:defRPr kumimoji="0" lang="en-US" sz="14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2pPr>
            <a:lvl3pPr marL="0" indent="0" algn="l" defTabSz="1540052" rtl="0" eaLnBrk="1" latinLnBrk="0" hangingPunct="1">
              <a:spcBef>
                <a:spcPts val="1010"/>
              </a:spcBef>
              <a:buClr>
                <a:schemeClr val="accent1"/>
              </a:buClr>
              <a:buSzPct val="120000"/>
              <a:buFont typeface="Arial" panose="020B0604020202020204" pitchFamily="34" charset="0"/>
              <a:buNone/>
              <a:defRPr kumimoji="0" lang="en-US" sz="1400" b="1" i="0" u="none" strike="noStrike" kern="1200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3pPr>
            <a:lvl4pPr marL="242528" indent="-242528" algn="l" defTabSz="1540052" rtl="0" eaLnBrk="1" latinLnBrk="0" hangingPunct="1">
              <a:spcBef>
                <a:spcPts val="300"/>
              </a:spcBef>
              <a:buClr>
                <a:srgbClr val="E30042"/>
              </a:buClr>
              <a:buSzPct val="120000"/>
              <a:buFont typeface="Arial" panose="020B0604020202020204" pitchFamily="34" charset="0"/>
              <a:buChar char="•"/>
              <a:defRPr kumimoji="0" lang="en-US" sz="14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4pPr>
            <a:lvl5pPr marL="492816" marR="0" indent="-242528" algn="l" defTabSz="1540052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30042"/>
              </a:buClr>
              <a:buSzPct val="110000"/>
              <a:buFont typeface="Arial" panose="020B0604020202020204" pitchFamily="34" charset="0"/>
              <a:buChar char="•"/>
              <a:tabLst/>
              <a:defRPr kumimoji="0" lang="en-US" sz="12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5pPr>
            <a:lvl6pPr marL="739228" indent="-242528" algn="l" defTabSz="1540052" rtl="0" eaLnBrk="1" latinLnBrk="0" hangingPunct="1">
              <a:spcBef>
                <a:spcPts val="3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kumimoji="0" lang="en-US" sz="105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defRPr>
            </a:lvl6pPr>
            <a:lvl7pPr marL="581370" indent="-288760" algn="l" defTabSz="1540052" rtl="0" eaLnBrk="1" latinLnBrk="0" hangingPunct="1">
              <a:spcBef>
                <a:spcPts val="101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348" b="0" kern="12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5775194" indent="-385014" algn="l" defTabSz="154005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3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545220" indent="-385014" algn="l" defTabSz="154005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3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3" fontAlgn="auto">
              <a:spcBef>
                <a:spcPts val="600"/>
              </a:spcBef>
              <a:spcAft>
                <a:spcPts val="0"/>
              </a:spcAft>
            </a:pPr>
            <a:r>
              <a:rPr lang="en-US" sz="1200" dirty="0"/>
              <a:t>Specific HCP behaviors were associated with various patient responses differentially </a:t>
            </a:r>
          </a:p>
          <a:p>
            <a:pPr lvl="3" fontAlgn="auto">
              <a:spcBef>
                <a:spcPts val="600"/>
              </a:spcBef>
              <a:spcAft>
                <a:spcPts val="0"/>
              </a:spcAft>
            </a:pPr>
            <a:r>
              <a:rPr lang="en-US" sz="1200" dirty="0"/>
              <a:t>The strongest patient responses attributable to specific HCP behaviors are shown above</a:t>
            </a:r>
          </a:p>
          <a:p>
            <a:pPr lvl="3" fontAlgn="auto">
              <a:spcBef>
                <a:spcPts val="600"/>
              </a:spcBef>
              <a:spcAft>
                <a:spcPts val="0"/>
              </a:spcAft>
            </a:pPr>
            <a:r>
              <a:rPr lang="en-US" sz="1200" dirty="0"/>
              <a:t>PLHIV reporting that their HCP provided them with enough information to be involved in making treatment choices had 5.9 times higher odds than those not provided with enough information</a:t>
            </a:r>
          </a:p>
          <a:p>
            <a:pPr lvl="3" fontAlgn="auto">
              <a:spcBef>
                <a:spcPts val="600"/>
              </a:spcBef>
              <a:spcAft>
                <a:spcPts val="0"/>
              </a:spcAft>
            </a:pPr>
            <a:r>
              <a:rPr lang="en-US" sz="1200" dirty="0"/>
              <a:t>Involvement of patients in care, eg, seeking their view before prescribing new treatment was associated with 4.5 times higher odds of perceiving treatment needs as being met</a:t>
            </a:r>
          </a:p>
          <a:p>
            <a:pPr lvl="3" fontAlgn="auto">
              <a:spcBef>
                <a:spcPts val="600"/>
              </a:spcBef>
              <a:spcAft>
                <a:spcPts val="0"/>
              </a:spcAft>
            </a:pPr>
            <a:r>
              <a:rPr lang="en-US" sz="1200" dirty="0"/>
              <a:t>Of HCP behaviors assessed, the one most strongly predictive of patients’ desire to </a:t>
            </a:r>
            <a:br>
              <a:rPr lang="en-US" sz="1200" dirty="0"/>
            </a:br>
            <a:r>
              <a:rPr lang="en-US" sz="1200" dirty="0"/>
              <a:t>be involved in care was HCPs discussing of new treatment options with patients </a:t>
            </a:r>
            <a:br>
              <a:rPr lang="en-US" sz="1200" dirty="0"/>
            </a:br>
            <a:r>
              <a:rPr lang="en-US" sz="1200" dirty="0"/>
              <a:t>(AOR=1.35; </a:t>
            </a:r>
            <a:r>
              <a:rPr lang="en-US" sz="1200" i="1" dirty="0"/>
              <a:t>P</a:t>
            </a:r>
            <a:r>
              <a:rPr lang="en-US" sz="1200" dirty="0"/>
              <a:t>&lt;0.05)</a:t>
            </a:r>
          </a:p>
          <a:p>
            <a:pPr lvl="3" fontAlgn="auto">
              <a:spcAft>
                <a:spcPts val="0"/>
              </a:spcAft>
            </a:pPr>
            <a:endParaRPr lang="en-US" sz="1200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D28FCE2-DF6A-4B05-9C1C-778E73A3F0DD}"/>
              </a:ext>
            </a:extLst>
          </p:cNvPr>
          <p:cNvSpPr txBox="1"/>
          <p:nvPr/>
        </p:nvSpPr>
        <p:spPr>
          <a:xfrm>
            <a:off x="16402561" y="17485886"/>
            <a:ext cx="6190739" cy="43088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US" sz="1100" dirty="0">
                <a:latin typeface="+mn-lt"/>
                <a:cs typeface="Quire Sans" panose="020B0502040400020003" pitchFamily="34" charset="0"/>
              </a:rPr>
              <a:t>Logistic regression models controlled for gender, sexual orientation, age, duration of disease, </a:t>
            </a:r>
            <a:br>
              <a:rPr lang="en-US" sz="1100" dirty="0">
                <a:latin typeface="+mn-lt"/>
                <a:cs typeface="Quire Sans" panose="020B0502040400020003" pitchFamily="34" charset="0"/>
              </a:rPr>
            </a:br>
            <a:r>
              <a:rPr lang="en-US" sz="1100" dirty="0">
                <a:latin typeface="+mn-lt"/>
                <a:cs typeface="Quire Sans" panose="020B0502040400020003" pitchFamily="34" charset="0"/>
              </a:rPr>
              <a:t>comorbidities, region, and education. Values indicated with confidence intervals (CL).</a:t>
            </a: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C80F78DB-E1B2-423C-9CEF-CB3103A482C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2809"/>
          <a:stretch/>
        </p:blipFill>
        <p:spPr>
          <a:xfrm>
            <a:off x="679798" y="12063564"/>
            <a:ext cx="8248071" cy="3228495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A8260AAC-020B-4D87-8199-BABA0B91082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2204" y="16670808"/>
            <a:ext cx="5023488" cy="4351466"/>
          </a:xfrm>
          <a:prstGeom prst="rect">
            <a:avLst/>
          </a:prstGeom>
        </p:spPr>
      </p:pic>
      <p:sp>
        <p:nvSpPr>
          <p:cNvPr id="48" name="Text Placeholder 2061">
            <a:extLst>
              <a:ext uri="{FF2B5EF4-FFF2-40B4-BE49-F238E27FC236}">
                <a16:creationId xmlns:a16="http://schemas.microsoft.com/office/drawing/2014/main" id="{B3C60A1A-70F4-4308-BD57-0EB1EB22D4C8}"/>
              </a:ext>
            </a:extLst>
          </p:cNvPr>
          <p:cNvSpPr txBox="1">
            <a:spLocks/>
          </p:cNvSpPr>
          <p:nvPr/>
        </p:nvSpPr>
        <p:spPr>
          <a:xfrm>
            <a:off x="23271665" y="5805364"/>
            <a:ext cx="5318918" cy="403747"/>
          </a:xfrm>
          <a:prstGeom prst="rect">
            <a:avLst/>
          </a:prstGeom>
        </p:spPr>
        <p:txBody>
          <a:bodyPr vert="horz" wrap="square" lIns="0" tIns="0" rIns="0" bIns="0" numCol="1" spcCol="274320" rtlCol="0">
            <a:noAutofit/>
          </a:bodyPr>
          <a:lstStyle>
            <a:lvl1pPr marL="0" indent="0" algn="l" defTabSz="1540052" rtl="0" eaLnBrk="1" latinLnBrk="0" hangingPunct="1">
              <a:spcBef>
                <a:spcPts val="1010"/>
              </a:spcBef>
              <a:buFont typeface="Arial" panose="020B0604020202020204" pitchFamily="34" charset="0"/>
              <a:buNone/>
              <a:defRPr kumimoji="0" lang="en-US" sz="2000" b="1" i="0" u="none" strike="noStrike" kern="1200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1pPr>
            <a:lvl2pPr marL="0" indent="0" algn="l" defTabSz="1540052" rtl="0" eaLnBrk="1" latinLnBrk="0" hangingPunct="1">
              <a:spcBef>
                <a:spcPts val="504"/>
              </a:spcBef>
              <a:buFont typeface="Arial" panose="020B0604020202020204" pitchFamily="34" charset="0"/>
              <a:buNone/>
              <a:defRPr kumimoji="0" lang="en-US" sz="14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2pPr>
            <a:lvl3pPr marL="0" indent="0" algn="l" defTabSz="1540052" rtl="0" eaLnBrk="1" latinLnBrk="0" hangingPunct="1">
              <a:spcBef>
                <a:spcPts val="1010"/>
              </a:spcBef>
              <a:buClr>
                <a:schemeClr val="accent1"/>
              </a:buClr>
              <a:buSzPct val="120000"/>
              <a:buFont typeface="Arial" panose="020B0604020202020204" pitchFamily="34" charset="0"/>
              <a:buNone/>
              <a:defRPr kumimoji="0" lang="en-US" sz="1400" b="1" i="0" u="none" strike="noStrike" kern="1200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3pPr>
            <a:lvl4pPr marL="242528" indent="-242528" algn="l" defTabSz="1540052" rtl="0" eaLnBrk="1" latinLnBrk="0" hangingPunct="1">
              <a:spcBef>
                <a:spcPts val="300"/>
              </a:spcBef>
              <a:buClr>
                <a:srgbClr val="E30042"/>
              </a:buClr>
              <a:buSzPct val="120000"/>
              <a:buFont typeface="Arial" panose="020B0604020202020204" pitchFamily="34" charset="0"/>
              <a:buChar char="•"/>
              <a:defRPr kumimoji="0" lang="en-US" sz="14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4pPr>
            <a:lvl5pPr marL="492816" marR="0" indent="-242528" algn="l" defTabSz="1540052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30042"/>
              </a:buClr>
              <a:buSzPct val="110000"/>
              <a:buFont typeface="Arial" panose="020B0604020202020204" pitchFamily="34" charset="0"/>
              <a:buChar char="•"/>
              <a:tabLst/>
              <a:defRPr kumimoji="0" lang="en-US" sz="12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5pPr>
            <a:lvl6pPr marL="739228" indent="-242528" algn="l" defTabSz="1540052" rtl="0" eaLnBrk="1" latinLnBrk="0" hangingPunct="1">
              <a:spcBef>
                <a:spcPts val="3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kumimoji="0" lang="en-US" sz="105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defRPr>
            </a:lvl6pPr>
            <a:lvl7pPr marL="581370" indent="-288760" algn="l" defTabSz="1540052" rtl="0" eaLnBrk="1" latinLnBrk="0" hangingPunct="1">
              <a:spcBef>
                <a:spcPts val="101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348" b="0" kern="12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5775194" indent="-385014" algn="l" defTabSz="154005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3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545220" indent="-385014" algn="l" defTabSz="154005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3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 fontAlgn="auto">
              <a:spcAft>
                <a:spcPts val="0"/>
              </a:spcAft>
            </a:pPr>
            <a:r>
              <a:rPr lang="en-US" sz="1200" dirty="0"/>
              <a:t>Figure 6. Relationship Between Extent of HCP–Patient Engagement and Health-Related Outcomes Among PLHIV (N=2389) </a:t>
            </a:r>
          </a:p>
          <a:p>
            <a:pPr lvl="2" fontAlgn="auto">
              <a:spcAft>
                <a:spcPts val="0"/>
              </a:spcAft>
            </a:pPr>
            <a:endParaRPr lang="en-US" sz="1200" dirty="0"/>
          </a:p>
        </p:txBody>
      </p:sp>
      <p:graphicFrame>
        <p:nvGraphicFramePr>
          <p:cNvPr id="53" name="Chart 52">
            <a:extLst>
              <a:ext uri="{FF2B5EF4-FFF2-40B4-BE49-F238E27FC236}">
                <a16:creationId xmlns:a16="http://schemas.microsoft.com/office/drawing/2014/main" id="{34B2F1BF-1C06-4E04-84AB-81AAD0A628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88946"/>
              </p:ext>
            </p:extLst>
          </p:nvPr>
        </p:nvGraphicFramePr>
        <p:xfrm>
          <a:off x="23023135" y="6261655"/>
          <a:ext cx="7451323" cy="68358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54" name="Chart 53">
            <a:extLst>
              <a:ext uri="{FF2B5EF4-FFF2-40B4-BE49-F238E27FC236}">
                <a16:creationId xmlns:a16="http://schemas.microsoft.com/office/drawing/2014/main" id="{9F086195-229C-4A7E-B0AB-C6F48AD6CC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7095909"/>
              </p:ext>
            </p:extLst>
          </p:nvPr>
        </p:nvGraphicFramePr>
        <p:xfrm>
          <a:off x="9461273" y="4221539"/>
          <a:ext cx="6679952" cy="7602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55" name="Text Placeholder 2062">
            <a:extLst>
              <a:ext uri="{FF2B5EF4-FFF2-40B4-BE49-F238E27FC236}">
                <a16:creationId xmlns:a16="http://schemas.microsoft.com/office/drawing/2014/main" id="{93E6AF35-214B-44C9-BE90-BCCC3B12AEAE}"/>
              </a:ext>
            </a:extLst>
          </p:cNvPr>
          <p:cNvSpPr txBox="1">
            <a:spLocks/>
          </p:cNvSpPr>
          <p:nvPr/>
        </p:nvSpPr>
        <p:spPr>
          <a:xfrm>
            <a:off x="9503525" y="11879003"/>
            <a:ext cx="6127133" cy="1065555"/>
          </a:xfrm>
          <a:prstGeom prst="rect">
            <a:avLst/>
          </a:prstGeom>
        </p:spPr>
        <p:txBody>
          <a:bodyPr vert="horz" wrap="square" lIns="0" tIns="0" rIns="0" bIns="0" numCol="1" spcCol="274320" rtlCol="0">
            <a:noAutofit/>
          </a:bodyPr>
          <a:lstStyle>
            <a:lvl1pPr marL="0" indent="0" algn="l" defTabSz="1540052" rtl="0" eaLnBrk="1" latinLnBrk="0" hangingPunct="1">
              <a:spcBef>
                <a:spcPts val="1010"/>
              </a:spcBef>
              <a:buFont typeface="Arial" panose="020B0604020202020204" pitchFamily="34" charset="0"/>
              <a:buNone/>
              <a:defRPr kumimoji="0" lang="en-US" sz="2000" b="1" i="0" u="none" strike="noStrike" kern="1200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1pPr>
            <a:lvl2pPr marL="0" indent="0" algn="l" defTabSz="1540052" rtl="0" eaLnBrk="1" latinLnBrk="0" hangingPunct="1">
              <a:spcBef>
                <a:spcPts val="504"/>
              </a:spcBef>
              <a:buFont typeface="Arial" panose="020B0604020202020204" pitchFamily="34" charset="0"/>
              <a:buNone/>
              <a:defRPr kumimoji="0" lang="en-US" sz="12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2pPr>
            <a:lvl3pPr marL="0" indent="0" algn="l" defTabSz="1540052" rtl="0" eaLnBrk="1" latinLnBrk="0" hangingPunct="1">
              <a:spcBef>
                <a:spcPts val="1010"/>
              </a:spcBef>
              <a:buClr>
                <a:schemeClr val="accent1"/>
              </a:buClr>
              <a:buSzPct val="120000"/>
              <a:buFont typeface="Arial" panose="020B0604020202020204" pitchFamily="34" charset="0"/>
              <a:buNone/>
              <a:defRPr kumimoji="0" lang="en-US" sz="1200" b="1" i="0" u="none" strike="noStrike" kern="1200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3pPr>
            <a:lvl4pPr marL="242528" indent="-242528" algn="l" defTabSz="1540052" rtl="0" eaLnBrk="1" latinLnBrk="0" hangingPunct="1">
              <a:spcBef>
                <a:spcPts val="300"/>
              </a:spcBef>
              <a:buClr>
                <a:srgbClr val="E30042"/>
              </a:buClr>
              <a:buSzPct val="120000"/>
              <a:buFont typeface="Arial" panose="020B0604020202020204" pitchFamily="34" charset="0"/>
              <a:buChar char="•"/>
              <a:defRPr kumimoji="0" lang="en-US" sz="12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4pPr>
            <a:lvl5pPr marL="492816" marR="0" indent="-242528" algn="l" defTabSz="1540052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30042"/>
              </a:buClr>
              <a:buSzPct val="110000"/>
              <a:buFont typeface="Arial" panose="020B0604020202020204" pitchFamily="34" charset="0"/>
              <a:buChar char="•"/>
              <a:tabLst/>
              <a:defRPr kumimoji="0" lang="en-US" sz="11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5pPr>
            <a:lvl6pPr marL="739228" indent="-242528" algn="l" defTabSz="1540052" rtl="0" eaLnBrk="1" latinLnBrk="0" hangingPunct="1">
              <a:spcBef>
                <a:spcPts val="3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kumimoji="0" lang="en-US" sz="9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defRPr>
            </a:lvl6pPr>
            <a:lvl7pPr marL="581370" indent="-288760" algn="l" defTabSz="1540052" rtl="0" eaLnBrk="1" latinLnBrk="0" hangingPunct="1">
              <a:spcBef>
                <a:spcPts val="101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348" b="0" kern="12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5775194" indent="-385014" algn="l" defTabSz="154005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3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545220" indent="-385014" algn="l" defTabSz="154005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3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3" fontAlgn="auto">
              <a:spcAft>
                <a:spcPts val="0"/>
              </a:spcAft>
            </a:pPr>
            <a:r>
              <a:rPr lang="en-US" dirty="0"/>
              <a:t>Those not virally suppressed were the most likely to report barriers</a:t>
            </a:r>
          </a:p>
          <a:p>
            <a:pPr lvl="3" fontAlgn="auto">
              <a:spcAft>
                <a:spcPts val="0"/>
              </a:spcAft>
            </a:pPr>
            <a:r>
              <a:rPr lang="en-US" dirty="0"/>
              <a:t>Overall, 68% had shared their HIV status with a family doctor not providing HIV care, and this was higher among those virally suppressed (72%) than either those </a:t>
            </a:r>
            <a:br>
              <a:rPr lang="en-US" dirty="0"/>
            </a:br>
            <a:r>
              <a:rPr lang="en-US" dirty="0"/>
              <a:t>non-suppressed (57%) or with indeterminate status (51%)</a:t>
            </a:r>
          </a:p>
          <a:p>
            <a:pPr lvl="3" fontAlgn="auto">
              <a:spcAft>
                <a:spcPts val="0"/>
              </a:spcAft>
            </a:pPr>
            <a:r>
              <a:rPr lang="en-US" dirty="0"/>
              <a:t>Figure 3 illustrates indicators of engagement in care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781D14C-4F93-43E1-9E80-7150AEB21A3D}"/>
              </a:ext>
            </a:extLst>
          </p:cNvPr>
          <p:cNvGrpSpPr>
            <a:grpSpLocks noChangeAspect="1"/>
          </p:cNvGrpSpPr>
          <p:nvPr/>
        </p:nvGrpSpPr>
        <p:grpSpPr>
          <a:xfrm>
            <a:off x="9260172" y="12920504"/>
            <a:ext cx="6475620" cy="7545195"/>
            <a:chOff x="12420612" y="16767748"/>
            <a:chExt cx="8651593" cy="10080562"/>
          </a:xfrm>
        </p:grpSpPr>
        <p:graphicFrame>
          <p:nvGraphicFramePr>
            <p:cNvPr id="57" name="Chart 56">
              <a:extLst>
                <a:ext uri="{FF2B5EF4-FFF2-40B4-BE49-F238E27FC236}">
                  <a16:creationId xmlns:a16="http://schemas.microsoft.com/office/drawing/2014/main" id="{5DC48756-63C8-4CBA-918C-1A55F90E1963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70696654"/>
                </p:ext>
              </p:extLst>
            </p:nvPr>
          </p:nvGraphicFramePr>
          <p:xfrm>
            <a:off x="13152581" y="16767748"/>
            <a:ext cx="7919624" cy="1008056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8"/>
            </a:graphicData>
          </a:graphic>
        </p:graphicFrame>
        <p:pic>
          <p:nvPicPr>
            <p:cNvPr id="58" name="Graphic 57" descr="Users">
              <a:extLst>
                <a:ext uri="{FF2B5EF4-FFF2-40B4-BE49-F238E27FC236}">
                  <a16:creationId xmlns:a16="http://schemas.microsoft.com/office/drawing/2014/main" id="{36367CBA-B42E-42DB-8F7C-BBB7A2B2F90F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2799144" y="22800420"/>
              <a:ext cx="914400" cy="914400"/>
            </a:xfrm>
            <a:prstGeom prst="rect">
              <a:avLst/>
            </a:prstGeom>
          </p:spPr>
        </p:pic>
        <p:pic>
          <p:nvPicPr>
            <p:cNvPr id="59" name="Graphic 58" descr="Doctor">
              <a:extLst>
                <a:ext uri="{FF2B5EF4-FFF2-40B4-BE49-F238E27FC236}">
                  <a16:creationId xmlns:a16="http://schemas.microsoft.com/office/drawing/2014/main" id="{59C182DF-BF8D-4B44-8731-2D26ABE5E6A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2814223" y="17773505"/>
              <a:ext cx="914400" cy="914400"/>
            </a:xfrm>
            <a:prstGeom prst="rect">
              <a:avLst/>
            </a:prstGeom>
          </p:spPr>
        </p:pic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802C1E09-4BFE-4BEE-91FE-D00C0DB43961}"/>
                </a:ext>
              </a:extLst>
            </p:cNvPr>
            <p:cNvSpPr txBox="1"/>
            <p:nvPr/>
          </p:nvSpPr>
          <p:spPr>
            <a:xfrm>
              <a:off x="12532000" y="18646382"/>
              <a:ext cx="1536676" cy="6167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+mn-lt"/>
                </a:rPr>
                <a:t>HCP-related indicators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6ED424E8-69CA-4CB0-8B00-814A6BAA8CAF}"/>
                </a:ext>
              </a:extLst>
            </p:cNvPr>
            <p:cNvSpPr txBox="1"/>
            <p:nvPr/>
          </p:nvSpPr>
          <p:spPr>
            <a:xfrm>
              <a:off x="12420612" y="23577344"/>
              <a:ext cx="1744062" cy="6167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+mn-lt"/>
                </a:rPr>
                <a:t>PLHIV-related indicators</a:t>
              </a:r>
            </a:p>
          </p:txBody>
        </p:sp>
      </p:grpSp>
      <p:sp>
        <p:nvSpPr>
          <p:cNvPr id="56" name="Text Placeholder 2061">
            <a:extLst>
              <a:ext uri="{FF2B5EF4-FFF2-40B4-BE49-F238E27FC236}">
                <a16:creationId xmlns:a16="http://schemas.microsoft.com/office/drawing/2014/main" id="{6F8D21E3-192D-4B5A-9E16-1489BC6E0147}"/>
              </a:ext>
            </a:extLst>
          </p:cNvPr>
          <p:cNvSpPr txBox="1">
            <a:spLocks/>
          </p:cNvSpPr>
          <p:nvPr/>
        </p:nvSpPr>
        <p:spPr>
          <a:xfrm>
            <a:off x="9486900" y="13000871"/>
            <a:ext cx="6202337" cy="361958"/>
          </a:xfrm>
          <a:prstGeom prst="rect">
            <a:avLst/>
          </a:prstGeom>
        </p:spPr>
        <p:txBody>
          <a:bodyPr vert="horz" wrap="square" lIns="0" tIns="0" rIns="0" bIns="0" numCol="1" spcCol="274320" rtlCol="0">
            <a:noAutofit/>
          </a:bodyPr>
          <a:lstStyle>
            <a:lvl1pPr marL="0" indent="0" algn="l" defTabSz="1540052" rtl="0" eaLnBrk="1" latinLnBrk="0" hangingPunct="1">
              <a:spcBef>
                <a:spcPts val="1010"/>
              </a:spcBef>
              <a:buFont typeface="Arial" panose="020B0604020202020204" pitchFamily="34" charset="0"/>
              <a:buNone/>
              <a:defRPr kumimoji="0" lang="en-US" sz="2000" b="1" i="0" u="none" strike="noStrike" kern="1200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1pPr>
            <a:lvl2pPr marL="0" indent="0" algn="l" defTabSz="1540052" rtl="0" eaLnBrk="1" latinLnBrk="0" hangingPunct="1">
              <a:spcBef>
                <a:spcPts val="504"/>
              </a:spcBef>
              <a:buFont typeface="Arial" panose="020B0604020202020204" pitchFamily="34" charset="0"/>
              <a:buNone/>
              <a:defRPr kumimoji="0" lang="en-US" sz="12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2pPr>
            <a:lvl3pPr marL="0" indent="0" algn="l" defTabSz="1540052" rtl="0" eaLnBrk="1" latinLnBrk="0" hangingPunct="1">
              <a:spcBef>
                <a:spcPts val="1010"/>
              </a:spcBef>
              <a:buClr>
                <a:schemeClr val="accent1"/>
              </a:buClr>
              <a:buSzPct val="120000"/>
              <a:buFont typeface="Arial" panose="020B0604020202020204" pitchFamily="34" charset="0"/>
              <a:buNone/>
              <a:defRPr kumimoji="0" lang="en-US" sz="1200" b="1" i="0" u="none" strike="noStrike" kern="1200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3pPr>
            <a:lvl4pPr marL="242528" indent="-242528" algn="l" defTabSz="1540052" rtl="0" eaLnBrk="1" latinLnBrk="0" hangingPunct="1">
              <a:spcBef>
                <a:spcPts val="300"/>
              </a:spcBef>
              <a:buClr>
                <a:srgbClr val="E30042"/>
              </a:buClr>
              <a:buSzPct val="120000"/>
              <a:buFont typeface="Arial" panose="020B0604020202020204" pitchFamily="34" charset="0"/>
              <a:buChar char="•"/>
              <a:defRPr kumimoji="0" lang="en-US" sz="12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4pPr>
            <a:lvl5pPr marL="492816" marR="0" indent="-242528" algn="l" defTabSz="1540052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30042"/>
              </a:buClr>
              <a:buSzPct val="110000"/>
              <a:buFont typeface="Arial" panose="020B0604020202020204" pitchFamily="34" charset="0"/>
              <a:buChar char="•"/>
              <a:tabLst/>
              <a:defRPr kumimoji="0" lang="en-US" sz="11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5pPr>
            <a:lvl6pPr marL="739228" indent="-242528" algn="l" defTabSz="1540052" rtl="0" eaLnBrk="1" latinLnBrk="0" hangingPunct="1">
              <a:spcBef>
                <a:spcPts val="3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kumimoji="0" lang="en-US" sz="9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defRPr>
            </a:lvl6pPr>
            <a:lvl7pPr marL="581370" indent="-288760" algn="l" defTabSz="1540052" rtl="0" eaLnBrk="1" latinLnBrk="0" hangingPunct="1">
              <a:spcBef>
                <a:spcPts val="101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348" b="0" kern="12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5775194" indent="-385014" algn="l" defTabSz="154005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3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545220" indent="-385014" algn="l" defTabSz="154005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3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 fontAlgn="auto">
              <a:spcAft>
                <a:spcPts val="0"/>
              </a:spcAft>
            </a:pPr>
            <a:r>
              <a:rPr lang="en-US" dirty="0"/>
              <a:t>Figure 3. Reported Indicators of Engagement in Care (N=2389)</a:t>
            </a:r>
          </a:p>
          <a:p>
            <a:pPr lvl="2" fontAlgn="auto">
              <a:spcAft>
                <a:spcPts val="0"/>
              </a:spcAft>
            </a:pPr>
            <a:endParaRPr lang="en-US" dirty="0"/>
          </a:p>
        </p:txBody>
      </p:sp>
      <p:graphicFrame>
        <p:nvGraphicFramePr>
          <p:cNvPr id="62" name="Chart 61">
            <a:extLst>
              <a:ext uri="{FF2B5EF4-FFF2-40B4-BE49-F238E27FC236}">
                <a16:creationId xmlns:a16="http://schemas.microsoft.com/office/drawing/2014/main" id="{C6F149F4-DEE8-416A-BF27-BA9636D4E3B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61882448"/>
              </p:ext>
            </p:extLst>
          </p:nvPr>
        </p:nvGraphicFramePr>
        <p:xfrm>
          <a:off x="15201017" y="5751126"/>
          <a:ext cx="10064667" cy="6858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pic>
        <p:nvPicPr>
          <p:cNvPr id="63" name="Picture 62">
            <a:extLst>
              <a:ext uri="{FF2B5EF4-FFF2-40B4-BE49-F238E27FC236}">
                <a16:creationId xmlns:a16="http://schemas.microsoft.com/office/drawing/2014/main" id="{03F88FEB-B67D-4687-94C8-BCA784CA15B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6180569" y="13708968"/>
            <a:ext cx="7044538" cy="3676514"/>
          </a:xfrm>
          <a:prstGeom prst="rect">
            <a:avLst/>
          </a:prstGeom>
        </p:spPr>
      </p:pic>
      <p:sp>
        <p:nvSpPr>
          <p:cNvPr id="26" name="Text Placeholder 2061">
            <a:extLst>
              <a:ext uri="{FF2B5EF4-FFF2-40B4-BE49-F238E27FC236}">
                <a16:creationId xmlns:a16="http://schemas.microsoft.com/office/drawing/2014/main" id="{F157B6C9-5792-4330-8B57-70847D6DF088}"/>
              </a:ext>
            </a:extLst>
          </p:cNvPr>
          <p:cNvSpPr txBox="1">
            <a:spLocks/>
          </p:cNvSpPr>
          <p:nvPr/>
        </p:nvSpPr>
        <p:spPr>
          <a:xfrm>
            <a:off x="16396869" y="5581503"/>
            <a:ext cx="6202337" cy="361958"/>
          </a:xfrm>
          <a:prstGeom prst="rect">
            <a:avLst/>
          </a:prstGeom>
        </p:spPr>
        <p:txBody>
          <a:bodyPr vert="horz" wrap="square" lIns="0" tIns="0" rIns="0" bIns="0" numCol="1" spcCol="274320" rtlCol="0">
            <a:noAutofit/>
          </a:bodyPr>
          <a:lstStyle>
            <a:lvl1pPr marL="0" indent="0" algn="l" defTabSz="1540052" rtl="0" eaLnBrk="1" latinLnBrk="0" hangingPunct="1">
              <a:spcBef>
                <a:spcPts val="1010"/>
              </a:spcBef>
              <a:buFont typeface="Arial" panose="020B0604020202020204" pitchFamily="34" charset="0"/>
              <a:buNone/>
              <a:defRPr kumimoji="0" lang="en-US" sz="2000" b="1" i="0" u="none" strike="noStrike" kern="1200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1pPr>
            <a:lvl2pPr marL="0" indent="0" algn="l" defTabSz="1540052" rtl="0" eaLnBrk="1" latinLnBrk="0" hangingPunct="1">
              <a:spcBef>
                <a:spcPts val="504"/>
              </a:spcBef>
              <a:buFont typeface="Arial" panose="020B0604020202020204" pitchFamily="34" charset="0"/>
              <a:buNone/>
              <a:defRPr kumimoji="0" lang="en-US" sz="14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2pPr>
            <a:lvl3pPr marL="0" indent="0" algn="l" defTabSz="1540052" rtl="0" eaLnBrk="1" latinLnBrk="0" hangingPunct="1">
              <a:spcBef>
                <a:spcPts val="1010"/>
              </a:spcBef>
              <a:buClr>
                <a:schemeClr val="accent1"/>
              </a:buClr>
              <a:buSzPct val="120000"/>
              <a:buFont typeface="Arial" panose="020B0604020202020204" pitchFamily="34" charset="0"/>
              <a:buNone/>
              <a:defRPr kumimoji="0" lang="en-US" sz="1400" b="1" i="0" u="none" strike="noStrike" kern="1200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3pPr>
            <a:lvl4pPr marL="242528" indent="-242528" algn="l" defTabSz="1540052" rtl="0" eaLnBrk="1" latinLnBrk="0" hangingPunct="1">
              <a:spcBef>
                <a:spcPts val="300"/>
              </a:spcBef>
              <a:buClr>
                <a:srgbClr val="E30042"/>
              </a:buClr>
              <a:buSzPct val="120000"/>
              <a:buFont typeface="Arial" panose="020B0604020202020204" pitchFamily="34" charset="0"/>
              <a:buChar char="•"/>
              <a:defRPr kumimoji="0" lang="en-US" sz="14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4pPr>
            <a:lvl5pPr marL="492816" marR="0" indent="-242528" algn="l" defTabSz="1540052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30042"/>
              </a:buClr>
              <a:buSzPct val="110000"/>
              <a:buFont typeface="Arial" panose="020B0604020202020204" pitchFamily="34" charset="0"/>
              <a:buChar char="•"/>
              <a:tabLst/>
              <a:defRPr kumimoji="0" lang="en-US" sz="12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5pPr>
            <a:lvl6pPr marL="739228" indent="-242528" algn="l" defTabSz="1540052" rtl="0" eaLnBrk="1" latinLnBrk="0" hangingPunct="1">
              <a:spcBef>
                <a:spcPts val="3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kumimoji="0" lang="en-US" sz="105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defRPr>
            </a:lvl6pPr>
            <a:lvl7pPr marL="581370" indent="-288760" algn="l" defTabSz="1540052" rtl="0" eaLnBrk="1" latinLnBrk="0" hangingPunct="1">
              <a:spcBef>
                <a:spcPts val="101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348" b="0" kern="12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5775194" indent="-385014" algn="l" defTabSz="154005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3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545220" indent="-385014" algn="l" defTabSz="154005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3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 fontAlgn="auto">
              <a:spcAft>
                <a:spcPts val="0"/>
              </a:spcAft>
            </a:pPr>
            <a:r>
              <a:rPr lang="en-US" sz="1200" dirty="0"/>
              <a:t>Figure 4. Illustrates treatment priorities of PLHIV who had been on ART for ≥2 Years and the proportion not comfortable discussing this with their HCP (N=1841)</a:t>
            </a:r>
          </a:p>
          <a:p>
            <a:pPr lvl="2" fontAlgn="auto">
              <a:spcAft>
                <a:spcPts val="0"/>
              </a:spcAft>
            </a:pPr>
            <a:endParaRPr lang="en-US" sz="1200" dirty="0"/>
          </a:p>
          <a:p>
            <a:pPr lvl="2" fontAlgn="auto">
              <a:spcAft>
                <a:spcPts val="0"/>
              </a:spcAft>
            </a:pPr>
            <a:endParaRPr lang="en-US" sz="1200" dirty="0"/>
          </a:p>
        </p:txBody>
      </p:sp>
      <p:sp>
        <p:nvSpPr>
          <p:cNvPr id="39" name="Text Placeholder 2063">
            <a:extLst>
              <a:ext uri="{FF2B5EF4-FFF2-40B4-BE49-F238E27FC236}">
                <a16:creationId xmlns:a16="http://schemas.microsoft.com/office/drawing/2014/main" id="{C187F4CE-A603-4E52-9CB9-954A822C5840}"/>
              </a:ext>
            </a:extLst>
          </p:cNvPr>
          <p:cNvSpPr txBox="1">
            <a:spLocks/>
          </p:cNvSpPr>
          <p:nvPr/>
        </p:nvSpPr>
        <p:spPr>
          <a:xfrm>
            <a:off x="16390282" y="3846170"/>
            <a:ext cx="6230733" cy="582632"/>
          </a:xfrm>
          <a:prstGeom prst="rect">
            <a:avLst/>
          </a:prstGeom>
        </p:spPr>
        <p:txBody>
          <a:bodyPr vert="horz" wrap="square" lIns="0" tIns="0" rIns="0" bIns="0" numCol="1" spcCol="274320" rtlCol="0">
            <a:noAutofit/>
          </a:bodyPr>
          <a:lstStyle>
            <a:lvl1pPr marL="0" indent="0" algn="l" defTabSz="1540052" rtl="0" eaLnBrk="1" latinLnBrk="0" hangingPunct="1">
              <a:spcBef>
                <a:spcPts val="1010"/>
              </a:spcBef>
              <a:buFont typeface="Arial" panose="020B0604020202020204" pitchFamily="34" charset="0"/>
              <a:buNone/>
              <a:defRPr kumimoji="0" lang="en-US" sz="2000" b="1" i="0" u="none" strike="noStrike" kern="1200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1pPr>
            <a:lvl2pPr marL="0" indent="0" algn="l" defTabSz="1540052" rtl="0" eaLnBrk="1" latinLnBrk="0" hangingPunct="1">
              <a:spcBef>
                <a:spcPts val="504"/>
              </a:spcBef>
              <a:buFont typeface="Arial" panose="020B0604020202020204" pitchFamily="34" charset="0"/>
              <a:buNone/>
              <a:defRPr kumimoji="0" lang="en-US" sz="14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2pPr>
            <a:lvl3pPr marL="0" indent="0" algn="l" defTabSz="1540052" rtl="0" eaLnBrk="1" latinLnBrk="0" hangingPunct="1">
              <a:spcBef>
                <a:spcPts val="1010"/>
              </a:spcBef>
              <a:buClr>
                <a:schemeClr val="accent1"/>
              </a:buClr>
              <a:buSzPct val="120000"/>
              <a:buFont typeface="Arial" panose="020B0604020202020204" pitchFamily="34" charset="0"/>
              <a:buNone/>
              <a:defRPr kumimoji="0" lang="en-US" sz="1400" b="1" i="0" u="none" strike="noStrike" kern="1200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3pPr>
            <a:lvl4pPr marL="242528" indent="-242528" algn="l" defTabSz="1540052" rtl="0" eaLnBrk="1" latinLnBrk="0" hangingPunct="1">
              <a:spcBef>
                <a:spcPts val="300"/>
              </a:spcBef>
              <a:buClr>
                <a:srgbClr val="E30042"/>
              </a:buClr>
              <a:buSzPct val="120000"/>
              <a:buFont typeface="Arial" panose="020B0604020202020204" pitchFamily="34" charset="0"/>
              <a:buChar char="•"/>
              <a:defRPr kumimoji="0" lang="en-US" sz="14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4pPr>
            <a:lvl5pPr marL="492816" marR="0" indent="-242528" algn="l" defTabSz="1540052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30042"/>
              </a:buClr>
              <a:buSzPct val="110000"/>
              <a:buFont typeface="Arial" panose="020B0604020202020204" pitchFamily="34" charset="0"/>
              <a:buChar char="•"/>
              <a:tabLst/>
              <a:defRPr kumimoji="0" lang="en-US" sz="12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defRPr>
            </a:lvl5pPr>
            <a:lvl6pPr marL="739228" indent="-242528" algn="l" defTabSz="1540052" rtl="0" eaLnBrk="1" latinLnBrk="0" hangingPunct="1">
              <a:spcBef>
                <a:spcPts val="3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kumimoji="0" lang="en-US" sz="105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defRPr>
            </a:lvl6pPr>
            <a:lvl7pPr marL="581370" indent="-288760" algn="l" defTabSz="1540052" rtl="0" eaLnBrk="1" latinLnBrk="0" hangingPunct="1">
              <a:spcBef>
                <a:spcPts val="101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348" b="0" kern="12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5775194" indent="-385014" algn="l" defTabSz="154005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3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545220" indent="-385014" algn="l" defTabSz="154005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3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3" fontAlgn="auto">
              <a:spcBef>
                <a:spcPts val="600"/>
              </a:spcBef>
              <a:spcAft>
                <a:spcPts val="0"/>
              </a:spcAft>
            </a:pPr>
            <a:r>
              <a:rPr lang="en-US" sz="1200" dirty="0"/>
              <a:t>The top issues considered treatment priorities among those diagnosed for ≥2 years were concerns regarding (Figure 4):</a:t>
            </a:r>
          </a:p>
          <a:p>
            <a:pPr lvl="4">
              <a:spcBef>
                <a:spcPts val="600"/>
              </a:spcBef>
            </a:pPr>
            <a:r>
              <a:rPr lang="en-US" sz="1100" dirty="0"/>
              <a:t>ART side effects (67%) and </a:t>
            </a:r>
          </a:p>
          <a:p>
            <a:pPr lvl="4">
              <a:spcBef>
                <a:spcPts val="600"/>
              </a:spcBef>
            </a:pPr>
            <a:r>
              <a:rPr lang="en-US" sz="1100" dirty="0"/>
              <a:t>Long-term impacts (60.5%)</a:t>
            </a:r>
          </a:p>
          <a:p>
            <a:pPr lvl="4">
              <a:spcBef>
                <a:spcPts val="600"/>
              </a:spcBef>
            </a:pPr>
            <a:r>
              <a:rPr lang="en-US" sz="1100" dirty="0"/>
              <a:t>Transmitting HIV (60.1%)</a:t>
            </a:r>
          </a:p>
          <a:p>
            <a:pPr lvl="3" fontAlgn="auto">
              <a:spcBef>
                <a:spcPts val="600"/>
              </a:spcBef>
              <a:spcAft>
                <a:spcPts val="0"/>
              </a:spcAft>
            </a:pPr>
            <a:r>
              <a:rPr lang="en-US" sz="1200" dirty="0"/>
              <a:t>Yet, among those rating these issues as important, ~one-third were uncomfortable discussing with their HCP</a:t>
            </a:r>
          </a:p>
        </p:txBody>
      </p:sp>
      <p:sp>
        <p:nvSpPr>
          <p:cNvPr id="40" name="Text Placeholder 2096">
            <a:extLst>
              <a:ext uri="{FF2B5EF4-FFF2-40B4-BE49-F238E27FC236}">
                <a16:creationId xmlns:a16="http://schemas.microsoft.com/office/drawing/2014/main" id="{25D0C23B-B2F7-4C46-9A8C-4C8F88B63C26}"/>
              </a:ext>
            </a:extLst>
          </p:cNvPr>
          <p:cNvSpPr txBox="1">
            <a:spLocks/>
          </p:cNvSpPr>
          <p:nvPr/>
        </p:nvSpPr>
        <p:spPr>
          <a:xfrm>
            <a:off x="23279100" y="20713752"/>
            <a:ext cx="5704609" cy="169277"/>
          </a:xfrm>
          <a:prstGeom prst="rect">
            <a:avLst/>
          </a:prstGeom>
        </p:spPr>
        <p:txBody>
          <a:bodyPr vert="horz" wrap="square" lIns="0" tIns="0" rIns="0" bIns="0" numCol="1" spcCol="274320" rtlCol="0">
            <a:spAutoFit/>
          </a:bodyPr>
          <a:lstStyle>
            <a:defPPr>
              <a:defRPr lang="en-US"/>
            </a:defPPr>
            <a:lvl1pPr algn="l" defTabSz="2220516" rtl="0" fontAlgn="base">
              <a:spcBef>
                <a:spcPct val="0"/>
              </a:spcBef>
              <a:spcAft>
                <a:spcPct val="0"/>
              </a:spcAft>
              <a:defRPr sz="4376"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1109266" indent="-537766" algn="l" defTabSz="2220516" rtl="0" fontAlgn="base">
              <a:spcBef>
                <a:spcPct val="0"/>
              </a:spcBef>
              <a:spcAft>
                <a:spcPct val="0"/>
              </a:spcAft>
              <a:defRPr sz="4376"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2220516" indent="-1077516" algn="l" defTabSz="2220516" rtl="0" fontAlgn="base">
              <a:spcBef>
                <a:spcPct val="0"/>
              </a:spcBef>
              <a:spcAft>
                <a:spcPct val="0"/>
              </a:spcAft>
              <a:defRPr sz="4376"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3329782" indent="-1615282" algn="l" defTabSz="2220516" rtl="0" fontAlgn="base">
              <a:spcBef>
                <a:spcPct val="0"/>
              </a:spcBef>
              <a:spcAft>
                <a:spcPct val="0"/>
              </a:spcAft>
              <a:defRPr sz="4376"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4441032" indent="-2155032" algn="l" defTabSz="2220516" rtl="0" fontAlgn="base">
              <a:spcBef>
                <a:spcPct val="0"/>
              </a:spcBef>
              <a:spcAft>
                <a:spcPct val="0"/>
              </a:spcAft>
              <a:defRPr sz="4376"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857500" algn="l" defTabSz="1143000" rtl="0" eaLnBrk="1" latinLnBrk="0" hangingPunct="1">
              <a:defRPr sz="4376"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3429000" algn="l" defTabSz="1143000" rtl="0" eaLnBrk="1" latinLnBrk="0" hangingPunct="1">
              <a:defRPr sz="4376"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4000500" algn="l" defTabSz="1143000" rtl="0" eaLnBrk="1" latinLnBrk="0" hangingPunct="1">
              <a:defRPr sz="4376"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4572000" algn="l" defTabSz="1143000" rtl="0" eaLnBrk="1" latinLnBrk="0" hangingPunct="1">
              <a:defRPr sz="4376"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fontAlgn="auto"/>
            <a:r>
              <a:rPr lang="en-GB" sz="1100" b="1" dirty="0">
                <a:solidFill>
                  <a:srgbClr val="071D49"/>
                </a:solidFill>
                <a:latin typeface="+mn-lt"/>
              </a:rPr>
              <a:t>Corresponding author: </a:t>
            </a:r>
            <a:r>
              <a:rPr lang="en-GB" sz="1100" dirty="0">
                <a:solidFill>
                  <a:srgbClr val="071D49"/>
                </a:solidFill>
                <a:latin typeface="+mn-lt"/>
              </a:rPr>
              <a:t>Chinyere </a:t>
            </a:r>
            <a:r>
              <a:rPr lang="en-GB" sz="1100" dirty="0" err="1">
                <a:solidFill>
                  <a:srgbClr val="071D49"/>
                </a:solidFill>
                <a:latin typeface="+mn-lt"/>
              </a:rPr>
              <a:t>Okoli</a:t>
            </a:r>
            <a:r>
              <a:rPr lang="en-GB" sz="1100" dirty="0">
                <a:solidFill>
                  <a:srgbClr val="071D49"/>
                </a:solidFill>
                <a:latin typeface="+mn-lt"/>
              </a:rPr>
              <a:t>; chinyere.x.okoli@viivhealthcare.com</a:t>
            </a:r>
            <a:endParaRPr lang="en-GB" sz="1100" b="0" dirty="0">
              <a:solidFill>
                <a:srgbClr val="071D49"/>
              </a:solidFill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4">
      <a:dk1>
        <a:srgbClr val="071D49"/>
      </a:dk1>
      <a:lt1>
        <a:srgbClr val="FFFFFF"/>
      </a:lt1>
      <a:dk2>
        <a:srgbClr val="E40046"/>
      </a:dk2>
      <a:lt2>
        <a:srgbClr val="E7E6E6"/>
      </a:lt2>
      <a:accent1>
        <a:srgbClr val="E40046"/>
      </a:accent1>
      <a:accent2>
        <a:srgbClr val="071D49"/>
      </a:accent2>
      <a:accent3>
        <a:srgbClr val="702082"/>
      </a:accent3>
      <a:accent4>
        <a:srgbClr val="5BC2E7"/>
      </a:accent4>
      <a:accent5>
        <a:srgbClr val="D0D3D4"/>
      </a:accent5>
      <a:accent6>
        <a:srgbClr val="00B050"/>
      </a:accent6>
      <a:hlink>
        <a:srgbClr val="071D49"/>
      </a:hlink>
      <a:folHlink>
        <a:srgbClr val="541761"/>
      </a:folHlink>
    </a:clrScheme>
    <a:fontScheme name="ViiV revised">
      <a:majorFont>
        <a:latin typeface="Breakthrough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930" dirty="0">
            <a:solidFill>
              <a:schemeClr val="accent2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ViiV (16x9)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E30046"/>
      </a:accent1>
      <a:accent2>
        <a:srgbClr val="071D49"/>
      </a:accent2>
      <a:accent3>
        <a:srgbClr val="702082"/>
      </a:accent3>
      <a:accent4>
        <a:srgbClr val="5BC2E7"/>
      </a:accent4>
      <a:accent5>
        <a:srgbClr val="D0D3D3"/>
      </a:accent5>
      <a:accent6>
        <a:srgbClr val="FFFFFF"/>
      </a:accent6>
      <a:hlink>
        <a:srgbClr val="0563C1"/>
      </a:hlink>
      <a:folHlink>
        <a:srgbClr val="954F72"/>
      </a:folHlink>
    </a:clrScheme>
    <a:fontScheme name="ViiV revised">
      <a:majorFont>
        <a:latin typeface="Breakthrough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ViiV (16x9)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E30046"/>
      </a:accent1>
      <a:accent2>
        <a:srgbClr val="071D49"/>
      </a:accent2>
      <a:accent3>
        <a:srgbClr val="702082"/>
      </a:accent3>
      <a:accent4>
        <a:srgbClr val="5BC2E7"/>
      </a:accent4>
      <a:accent5>
        <a:srgbClr val="D0D3D3"/>
      </a:accent5>
      <a:accent6>
        <a:srgbClr val="FFFFFF"/>
      </a:accent6>
      <a:hlink>
        <a:srgbClr val="0563C1"/>
      </a:hlink>
      <a:folHlink>
        <a:srgbClr val="954F72"/>
      </a:folHlink>
    </a:clrScheme>
    <a:fontScheme name="ViiV revised">
      <a:majorFont>
        <a:latin typeface="Breakthrough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C8A1D5FEB3204AB22DED1686C323F9" ma:contentTypeVersion="13" ma:contentTypeDescription="Create a new document." ma:contentTypeScope="" ma:versionID="0975958ed8815f65b11d0c8996a97fa1">
  <xsd:schema xmlns:xsd="http://www.w3.org/2001/XMLSchema" xmlns:xs="http://www.w3.org/2001/XMLSchema" xmlns:p="http://schemas.microsoft.com/office/2006/metadata/properties" xmlns:ns3="5c85ade5-5d52-4440-8518-8cd3753510c2" xmlns:ns4="04198411-93c3-4c60-a5b6-0486d87d03a5" targetNamespace="http://schemas.microsoft.com/office/2006/metadata/properties" ma:root="true" ma:fieldsID="73c7d9f365e0744fa8ffc31b33fc6395" ns3:_="" ns4:_="">
    <xsd:import namespace="5c85ade5-5d52-4440-8518-8cd3753510c2"/>
    <xsd:import namespace="04198411-93c3-4c60-a5b6-0486d87d03a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85ade5-5d52-4440-8518-8cd3753510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198411-93c3-4c60-a5b6-0486d87d03a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071E7C0-7D9B-4709-A2C9-8D5744F643E5}">
  <ds:schemaRefs>
    <ds:schemaRef ds:uri="http://purl.org/dc/elements/1.1/"/>
    <ds:schemaRef ds:uri="http://schemas.microsoft.com/office/2006/metadata/properties"/>
    <ds:schemaRef ds:uri="5c85ade5-5d52-4440-8518-8cd3753510c2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04198411-93c3-4c60-a5b6-0486d87d03a5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A9FE0E3-086E-4827-A92D-81B7AB80B43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74FC5B8-65F9-469F-B385-B7D699722E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85ade5-5d52-4440-8518-8cd3753510c2"/>
    <ds:schemaRef ds:uri="04198411-93c3-4c60-a5b6-0486d87d03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1367</Words>
  <Application>Microsoft Office PowerPoint</Application>
  <PresentationFormat>Benutzerdefiniert</PresentationFormat>
  <Paragraphs>91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Arial Bold</vt:lpstr>
      <vt:lpstr>Arial Narrow</vt:lpstr>
      <vt:lpstr>Calibri</vt:lpstr>
      <vt:lpstr>Custom Design</vt:lpstr>
      <vt:lpstr>PUTTING THE HEART BACK INTO HAART: GREATER HCP–PATIENT ENGAGEMENT IS ASSOCIATED WITH BETTER HEALTH OUTCOMES AMONG PERSONS LIVING WITH HIV (PLHIV) ON TREATMENT</vt:lpstr>
    </vt:vector>
  </TitlesOfParts>
  <Company>MedThink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with Arial Narrow Bold Caps heads</dc:title>
  <dc:creator>vcribb</dc:creator>
  <cp:lastModifiedBy>Alexandra Wigger</cp:lastModifiedBy>
  <cp:revision>607</cp:revision>
  <cp:lastPrinted>2015-09-03T18:01:37Z</cp:lastPrinted>
  <dcterms:created xsi:type="dcterms:W3CDTF">2012-06-27T15:53:13Z</dcterms:created>
  <dcterms:modified xsi:type="dcterms:W3CDTF">2020-07-09T10:04:03Z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0x01010039C8A1D5FEB3204AB22DED1686C323F9</vt:lpwstr>
  </property>
</Properties>
</file>