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chart10.xml" ContentType="application/vnd.openxmlformats-officedocument.drawingml.chart+xml"/>
  <Override PartName="/ppt/charts/style9.xml" ContentType="application/vnd.ms-office.chartstyle+xml"/>
  <Override PartName="/ppt/charts/colors9.xml" ContentType="application/vnd.ms-office.chartcolorstyle+xml"/>
  <Override PartName="/ppt/charts/chart11.xml" ContentType="application/vnd.openxmlformats-officedocument.drawingml.chart+xml"/>
  <Override PartName="/ppt/charts/style10.xml" ContentType="application/vnd.ms-office.chartstyle+xml"/>
  <Override PartName="/ppt/charts/colors10.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0" r:id="rId1"/>
  </p:sldMasterIdLst>
  <p:notesMasterIdLst>
    <p:notesMasterId r:id="rId3"/>
  </p:notesMasterIdLst>
  <p:handoutMasterIdLst>
    <p:handoutMasterId r:id="rId4"/>
  </p:handoutMasterIdLst>
  <p:sldIdLst>
    <p:sldId id="257" r:id="rId2"/>
  </p:sldIdLst>
  <p:sldSz cx="29260800" cy="21945600"/>
  <p:notesSz cx="9124950" cy="14782800"/>
  <p:defaultTextStyle>
    <a:defPPr>
      <a:defRPr lang="en-US"/>
    </a:defPPr>
    <a:lvl1pPr algn="l" defTabSz="2220516" rtl="0" fontAlgn="base">
      <a:spcBef>
        <a:spcPct val="0"/>
      </a:spcBef>
      <a:spcAft>
        <a:spcPct val="0"/>
      </a:spcAft>
      <a:defRPr sz="4376" kern="1200">
        <a:solidFill>
          <a:schemeClr val="tx1"/>
        </a:solidFill>
        <a:latin typeface="Calibri" pitchFamily="34" charset="0"/>
        <a:ea typeface="+mn-ea"/>
        <a:cs typeface="Arial" charset="0"/>
      </a:defRPr>
    </a:lvl1pPr>
    <a:lvl2pPr marL="1109266" indent="-537766" algn="l" defTabSz="2220516" rtl="0" fontAlgn="base">
      <a:spcBef>
        <a:spcPct val="0"/>
      </a:spcBef>
      <a:spcAft>
        <a:spcPct val="0"/>
      </a:spcAft>
      <a:defRPr sz="4376" kern="1200">
        <a:solidFill>
          <a:schemeClr val="tx1"/>
        </a:solidFill>
        <a:latin typeface="Calibri" pitchFamily="34" charset="0"/>
        <a:ea typeface="+mn-ea"/>
        <a:cs typeface="Arial" charset="0"/>
      </a:defRPr>
    </a:lvl2pPr>
    <a:lvl3pPr marL="2220516" indent="-1077516" algn="l" defTabSz="2220516" rtl="0" fontAlgn="base">
      <a:spcBef>
        <a:spcPct val="0"/>
      </a:spcBef>
      <a:spcAft>
        <a:spcPct val="0"/>
      </a:spcAft>
      <a:defRPr sz="4376" kern="1200">
        <a:solidFill>
          <a:schemeClr val="tx1"/>
        </a:solidFill>
        <a:latin typeface="Calibri" pitchFamily="34" charset="0"/>
        <a:ea typeface="+mn-ea"/>
        <a:cs typeface="Arial" charset="0"/>
      </a:defRPr>
    </a:lvl3pPr>
    <a:lvl4pPr marL="3329782" indent="-1615282" algn="l" defTabSz="2220516" rtl="0" fontAlgn="base">
      <a:spcBef>
        <a:spcPct val="0"/>
      </a:spcBef>
      <a:spcAft>
        <a:spcPct val="0"/>
      </a:spcAft>
      <a:defRPr sz="4376" kern="1200">
        <a:solidFill>
          <a:schemeClr val="tx1"/>
        </a:solidFill>
        <a:latin typeface="Calibri" pitchFamily="34" charset="0"/>
        <a:ea typeface="+mn-ea"/>
        <a:cs typeface="Arial" charset="0"/>
      </a:defRPr>
    </a:lvl4pPr>
    <a:lvl5pPr marL="4441032" indent="-2155032" algn="l" defTabSz="2220516" rtl="0" fontAlgn="base">
      <a:spcBef>
        <a:spcPct val="0"/>
      </a:spcBef>
      <a:spcAft>
        <a:spcPct val="0"/>
      </a:spcAft>
      <a:defRPr sz="4376" kern="1200">
        <a:solidFill>
          <a:schemeClr val="tx1"/>
        </a:solidFill>
        <a:latin typeface="Calibri" pitchFamily="34" charset="0"/>
        <a:ea typeface="+mn-ea"/>
        <a:cs typeface="Arial" charset="0"/>
      </a:defRPr>
    </a:lvl5pPr>
    <a:lvl6pPr marL="2857500" algn="l" defTabSz="1143000" rtl="0" eaLnBrk="1" latinLnBrk="0" hangingPunct="1">
      <a:defRPr sz="4376" kern="1200">
        <a:solidFill>
          <a:schemeClr val="tx1"/>
        </a:solidFill>
        <a:latin typeface="Calibri" pitchFamily="34" charset="0"/>
        <a:ea typeface="+mn-ea"/>
        <a:cs typeface="Arial" charset="0"/>
      </a:defRPr>
    </a:lvl6pPr>
    <a:lvl7pPr marL="3429000" algn="l" defTabSz="1143000" rtl="0" eaLnBrk="1" latinLnBrk="0" hangingPunct="1">
      <a:defRPr sz="4376" kern="1200">
        <a:solidFill>
          <a:schemeClr val="tx1"/>
        </a:solidFill>
        <a:latin typeface="Calibri" pitchFamily="34" charset="0"/>
        <a:ea typeface="+mn-ea"/>
        <a:cs typeface="Arial" charset="0"/>
      </a:defRPr>
    </a:lvl7pPr>
    <a:lvl8pPr marL="4000500" algn="l" defTabSz="1143000" rtl="0" eaLnBrk="1" latinLnBrk="0" hangingPunct="1">
      <a:defRPr sz="4376" kern="1200">
        <a:solidFill>
          <a:schemeClr val="tx1"/>
        </a:solidFill>
        <a:latin typeface="Calibri" pitchFamily="34" charset="0"/>
        <a:ea typeface="+mn-ea"/>
        <a:cs typeface="Arial" charset="0"/>
      </a:defRPr>
    </a:lvl8pPr>
    <a:lvl9pPr marL="4572000" algn="l" defTabSz="1143000" rtl="0" eaLnBrk="1" latinLnBrk="0" hangingPunct="1">
      <a:defRPr sz="4376"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6973" userDrawn="1">
          <p15:clr>
            <a:srgbClr val="A4A3A4"/>
          </p15:clr>
        </p15:guide>
        <p15:guide id="2" orient="horz" pos="1040" userDrawn="1">
          <p15:clr>
            <a:srgbClr val="A4A3A4"/>
          </p15:clr>
        </p15:guide>
        <p15:guide id="3" orient="horz" pos="12357" userDrawn="1">
          <p15:clr>
            <a:srgbClr val="A4A3A4"/>
          </p15:clr>
        </p15:guide>
        <p15:guide id="4" orient="horz" pos="3960" userDrawn="1">
          <p15:clr>
            <a:srgbClr val="A4A3A4"/>
          </p15:clr>
        </p15:guide>
        <p15:guide id="6" orient="horz" pos="2424" userDrawn="1">
          <p15:clr>
            <a:srgbClr val="A4A3A4"/>
          </p15:clr>
        </p15:guide>
        <p15:guide id="7" pos="9216" userDrawn="1">
          <p15:clr>
            <a:srgbClr val="A4A3A4"/>
          </p15:clr>
        </p15:guide>
        <p15:guide id="8" pos="12602"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eredith MacPherson" initials="MM" lastIdx="2" clrIdx="0"/>
  <p:cmAuthor id="1" name="Megan Schmidt" initials="MS" lastIdx="18" clrIdx="1">
    <p:extLst>
      <p:ext uri="{19B8F6BF-5375-455C-9EA6-DF929625EA0E}">
        <p15:presenceInfo xmlns:p15="http://schemas.microsoft.com/office/powerpoint/2012/main" userId="S::mschmidt@medthinkscicom.com::56e5fd1c-6a23-49b7-aa1a-9762505cf546" providerId="AD"/>
      </p:ext>
    </p:extLst>
  </p:cmAuthor>
  <p:cmAuthor id="2" name="Jennifer Rossi" initials="JR" lastIdx="2" clrIdx="2">
    <p:extLst>
      <p:ext uri="{19B8F6BF-5375-455C-9EA6-DF929625EA0E}">
        <p15:presenceInfo xmlns:p15="http://schemas.microsoft.com/office/powerpoint/2012/main" userId="S::jrossi@medthinkscicom.com::986ed99f-6de7-401d-9fde-6a0e458d5024" providerId="AD"/>
      </p:ext>
    </p:extLst>
  </p:cmAuthor>
  <p:cmAuthor id="3" name="MedThink SciCom" initials="MTSC" lastIdx="2" clrIdx="3">
    <p:extLst>
      <p:ext uri="{19B8F6BF-5375-455C-9EA6-DF929625EA0E}">
        <p15:presenceInfo xmlns:p15="http://schemas.microsoft.com/office/powerpoint/2012/main" userId="MedThink SciCom"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71D17"/>
    <a:srgbClr val="CC0000"/>
    <a:srgbClr val="E30042"/>
    <a:srgbClr val="071D49"/>
    <a:srgbClr val="E31836"/>
    <a:srgbClr val="EAEAEA"/>
    <a:srgbClr val="008790"/>
    <a:srgbClr val="91919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4963" autoAdjust="0"/>
    <p:restoredTop sz="96357" autoAdjust="0"/>
  </p:normalViewPr>
  <p:slideViewPr>
    <p:cSldViewPr snapToGrid="0" showGuides="1">
      <p:cViewPr varScale="1">
        <p:scale>
          <a:sx n="26" d="100"/>
          <a:sy n="26" d="100"/>
        </p:scale>
        <p:origin x="1978" y="82"/>
      </p:cViewPr>
      <p:guideLst>
        <p:guide orient="horz" pos="6973"/>
        <p:guide orient="horz" pos="1040"/>
        <p:guide orient="horz" pos="12357"/>
        <p:guide orient="horz" pos="3960"/>
        <p:guide orient="horz" pos="2424"/>
        <p:guide pos="9216"/>
        <p:guide pos="12602"/>
      </p:guideLst>
    </p:cSldViewPr>
  </p:slideViewPr>
  <p:outlineViewPr>
    <p:cViewPr>
      <p:scale>
        <a:sx n="33" d="100"/>
        <a:sy n="33" d="100"/>
      </p:scale>
      <p:origin x="0" y="0"/>
    </p:cViewPr>
  </p:outlineViewPr>
  <p:notesTextViewPr>
    <p:cViewPr>
      <p:scale>
        <a:sx n="3" d="2"/>
        <a:sy n="3" d="2"/>
      </p:scale>
      <p:origin x="0" y="0"/>
    </p:cViewPr>
  </p:notesTextViewPr>
  <p:sorterViewPr>
    <p:cViewPr>
      <p:scale>
        <a:sx n="200" d="100"/>
        <a:sy n="200" d="100"/>
      </p:scale>
      <p:origin x="0" y="0"/>
    </p:cViewPr>
  </p:sorterViewPr>
  <p:notesViewPr>
    <p:cSldViewPr snapToGrid="0" showGuides="1">
      <p:cViewPr varScale="1">
        <p:scale>
          <a:sx n="65" d="100"/>
          <a:sy n="65" d="100"/>
        </p:scale>
        <p:origin x="3858"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9.xml"/><Relationship Id="rId1" Type="http://schemas.microsoft.com/office/2011/relationships/chartStyle" Target="style9.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10.xml"/><Relationship Id="rId1" Type="http://schemas.microsoft.com/office/2011/relationships/chartStyle" Target="style10.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583333333333334"/>
          <c:y val="0.11805555555555555"/>
          <c:w val="0.84722222222222221"/>
          <c:h val="0.84722222222222221"/>
        </c:manualLayout>
      </c:layout>
      <c:doughnutChart>
        <c:varyColors val="1"/>
        <c:ser>
          <c:idx val="0"/>
          <c:order val="0"/>
          <c:tx>
            <c:strRef>
              <c:f>Sheet1!$B$1</c:f>
              <c:strCache>
                <c:ptCount val="1"/>
                <c:pt idx="0">
                  <c:v>Series 1</c:v>
                </c:pt>
              </c:strCache>
            </c:strRef>
          </c:tx>
          <c:spPr>
            <a:solidFill>
              <a:schemeClr val="bg1">
                <a:lumMod val="85000"/>
              </a:schemeClr>
            </a:solidFill>
          </c:spPr>
          <c:dPt>
            <c:idx val="0"/>
            <c:bubble3D val="0"/>
            <c:spPr>
              <a:solidFill>
                <a:schemeClr val="bg1">
                  <a:lumMod val="85000"/>
                </a:schemeClr>
              </a:solidFill>
              <a:ln w="19050">
                <a:solidFill>
                  <a:schemeClr val="lt1"/>
                </a:solidFill>
              </a:ln>
              <a:effectLst/>
            </c:spPr>
            <c:extLst>
              <c:ext xmlns:c16="http://schemas.microsoft.com/office/drawing/2014/chart" uri="{C3380CC4-5D6E-409C-BE32-E72D297353CC}">
                <c16:uniqueId val="{00000001-31A9-4332-A876-DF3630142D92}"/>
              </c:ext>
            </c:extLst>
          </c:dPt>
          <c:dPt>
            <c:idx val="1"/>
            <c:bubble3D val="0"/>
            <c:spPr>
              <a:solidFill>
                <a:schemeClr val="accent1"/>
              </a:solidFill>
              <a:ln w="19050">
                <a:solidFill>
                  <a:schemeClr val="lt1"/>
                </a:solidFill>
              </a:ln>
              <a:effectLst/>
            </c:spPr>
            <c:extLst>
              <c:ext xmlns:c16="http://schemas.microsoft.com/office/drawing/2014/chart" uri="{C3380CC4-5D6E-409C-BE32-E72D297353CC}">
                <c16:uniqueId val="{00000003-31A9-4332-A876-DF3630142D92}"/>
              </c:ext>
            </c:extLst>
          </c:dPt>
          <c:cat>
            <c:strRef>
              <c:f>Sheet1!$A$2:$A$3</c:f>
              <c:strCache>
                <c:ptCount val="2"/>
                <c:pt idx="0">
                  <c:v>No</c:v>
                </c:pt>
                <c:pt idx="1">
                  <c:v>Yes</c:v>
                </c:pt>
              </c:strCache>
            </c:strRef>
          </c:cat>
          <c:val>
            <c:numRef>
              <c:f>Sheet1!$B$2:$B$3</c:f>
              <c:numCache>
                <c:formatCode>General</c:formatCode>
                <c:ptCount val="2"/>
                <c:pt idx="0">
                  <c:v>222</c:v>
                </c:pt>
                <c:pt idx="1">
                  <c:v>114</c:v>
                </c:pt>
              </c:numCache>
            </c:numRef>
          </c:val>
          <c:extLst>
            <c:ext xmlns:c16="http://schemas.microsoft.com/office/drawing/2014/chart" uri="{C3380CC4-5D6E-409C-BE32-E72D297353CC}">
              <c16:uniqueId val="{00000004-31A9-4332-A876-DF3630142D92}"/>
            </c:ext>
          </c:extLst>
        </c:ser>
        <c:dLbls>
          <c:showLegendKey val="0"/>
          <c:showVal val="0"/>
          <c:showCatName val="0"/>
          <c:showSerName val="0"/>
          <c:showPercent val="0"/>
          <c:showBubbleSize val="0"/>
          <c:showLeaderLines val="1"/>
        </c:dLbls>
        <c:firstSliceAng val="120"/>
        <c:holeSize val="75"/>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342320299155164"/>
          <c:y val="3.0439550379982194E-2"/>
          <c:w val="0.86510231746923416"/>
          <c:h val="0.502798120173785"/>
        </c:manualLayout>
      </c:layout>
      <c:barChart>
        <c:barDir val="col"/>
        <c:grouping val="clustered"/>
        <c:varyColors val="0"/>
        <c:ser>
          <c:idx val="0"/>
          <c:order val="0"/>
          <c:tx>
            <c:strRef>
              <c:f>Sheet1!$B$1</c:f>
              <c:strCache>
                <c:ptCount val="1"/>
                <c:pt idx="0">
                  <c:v>Treatment experienced, ≥50 y (n=632) </c:v>
                </c:pt>
              </c:strCache>
            </c:strRef>
          </c:tx>
          <c:spPr>
            <a:solidFill>
              <a:schemeClr val="tx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Asks about any treatment concerns</c:v>
                </c:pt>
                <c:pt idx="1">
                  <c:v>Discusses new treatment options available</c:v>
                </c:pt>
                <c:pt idx="2">
                  <c:v>Asks about side effects</c:v>
                </c:pt>
                <c:pt idx="3">
                  <c:v>Patient reported they feel they understand their treatment enough</c:v>
                </c:pt>
                <c:pt idx="4">
                  <c:v>I would always feel comfortable raising concerns to my HCP</c:v>
                </c:pt>
                <c:pt idx="5">
                  <c:v>Side effects of my HIV medication</c:v>
                </c:pt>
                <c:pt idx="6">
                  <c:v>The safety of others/preventing transmission</c:v>
                </c:pt>
                <c:pt idx="7">
                  <c:v>How my HIV medication affects other medications/drugs/pills I take</c:v>
                </c:pt>
                <c:pt idx="8">
                  <c:v>The iIllnesses caused by HIV</c:v>
                </c:pt>
                <c:pt idx="9">
                  <c:v>My emotional well-being</c:v>
                </c:pt>
                <c:pt idx="10">
                  <c:v>Privacy and not disclosing my HIV status</c:v>
                </c:pt>
                <c:pt idx="11">
                  <c:v>Having children</c:v>
                </c:pt>
              </c:strCache>
            </c:strRef>
          </c:cat>
          <c:val>
            <c:numRef>
              <c:f>Sheet1!$B$2:$B$13</c:f>
              <c:numCache>
                <c:formatCode>General</c:formatCode>
                <c:ptCount val="12"/>
                <c:pt idx="0">
                  <c:v>64</c:v>
                </c:pt>
                <c:pt idx="1">
                  <c:v>62</c:v>
                </c:pt>
                <c:pt idx="2">
                  <c:v>61</c:v>
                </c:pt>
                <c:pt idx="3">
                  <c:v>78</c:v>
                </c:pt>
                <c:pt idx="4">
                  <c:v>47</c:v>
                </c:pt>
                <c:pt idx="5">
                  <c:v>73</c:v>
                </c:pt>
                <c:pt idx="6">
                  <c:v>71</c:v>
                </c:pt>
                <c:pt idx="7">
                  <c:v>71</c:v>
                </c:pt>
                <c:pt idx="8">
                  <c:v>68</c:v>
                </c:pt>
                <c:pt idx="9">
                  <c:v>63</c:v>
                </c:pt>
                <c:pt idx="10">
                  <c:v>62</c:v>
                </c:pt>
                <c:pt idx="11">
                  <c:v>45</c:v>
                </c:pt>
              </c:numCache>
            </c:numRef>
          </c:val>
          <c:extLst>
            <c:ext xmlns:c16="http://schemas.microsoft.com/office/drawing/2014/chart" uri="{C3380CC4-5D6E-409C-BE32-E72D297353CC}">
              <c16:uniqueId val="{00000000-123F-4DB6-B872-4BC7BD9C08F4}"/>
            </c:ext>
          </c:extLst>
        </c:ser>
        <c:ser>
          <c:idx val="1"/>
          <c:order val="1"/>
          <c:tx>
            <c:strRef>
              <c:f>Sheet1!$C$1</c:f>
              <c:strCache>
                <c:ptCount val="1"/>
                <c:pt idx="0">
                  <c:v>Newly diagnosed, ≥50 y (n=67)</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Asks about any treatment concerns</c:v>
                </c:pt>
                <c:pt idx="1">
                  <c:v>Discusses new treatment options available</c:v>
                </c:pt>
                <c:pt idx="2">
                  <c:v>Asks about side effects</c:v>
                </c:pt>
                <c:pt idx="3">
                  <c:v>Patient reported they feel they understand their treatment enough</c:v>
                </c:pt>
                <c:pt idx="4">
                  <c:v>I would always feel comfortable raising concerns to my HCP</c:v>
                </c:pt>
                <c:pt idx="5">
                  <c:v>Side effects of my HIV medication</c:v>
                </c:pt>
                <c:pt idx="6">
                  <c:v>The safety of others/preventing transmission</c:v>
                </c:pt>
                <c:pt idx="7">
                  <c:v>How my HIV medication affects other medications/drugs/pills I take</c:v>
                </c:pt>
                <c:pt idx="8">
                  <c:v>The iIllnesses caused by HIV</c:v>
                </c:pt>
                <c:pt idx="9">
                  <c:v>My emotional well-being</c:v>
                </c:pt>
                <c:pt idx="10">
                  <c:v>Privacy and not disclosing my HIV status</c:v>
                </c:pt>
                <c:pt idx="11">
                  <c:v>Having children</c:v>
                </c:pt>
              </c:strCache>
            </c:strRef>
          </c:cat>
          <c:val>
            <c:numRef>
              <c:f>Sheet1!$C$2:$C$13</c:f>
              <c:numCache>
                <c:formatCode>General</c:formatCode>
                <c:ptCount val="12"/>
                <c:pt idx="0">
                  <c:v>70</c:v>
                </c:pt>
                <c:pt idx="1">
                  <c:v>73</c:v>
                </c:pt>
                <c:pt idx="2">
                  <c:v>78</c:v>
                </c:pt>
                <c:pt idx="3">
                  <c:v>73</c:v>
                </c:pt>
                <c:pt idx="4">
                  <c:v>16</c:v>
                </c:pt>
                <c:pt idx="5">
                  <c:v>73</c:v>
                </c:pt>
                <c:pt idx="6">
                  <c:v>60</c:v>
                </c:pt>
                <c:pt idx="7">
                  <c:v>63</c:v>
                </c:pt>
                <c:pt idx="8">
                  <c:v>63</c:v>
                </c:pt>
                <c:pt idx="9">
                  <c:v>54</c:v>
                </c:pt>
                <c:pt idx="10">
                  <c:v>58</c:v>
                </c:pt>
                <c:pt idx="11">
                  <c:v>36</c:v>
                </c:pt>
              </c:numCache>
            </c:numRef>
          </c:val>
          <c:extLst>
            <c:ext xmlns:c16="http://schemas.microsoft.com/office/drawing/2014/chart" uri="{C3380CC4-5D6E-409C-BE32-E72D297353CC}">
              <c16:uniqueId val="{00000001-123F-4DB6-B872-4BC7BD9C08F4}"/>
            </c:ext>
          </c:extLst>
        </c:ser>
        <c:ser>
          <c:idx val="2"/>
          <c:order val="2"/>
          <c:tx>
            <c:strRef>
              <c:f>Sheet1!$D$1</c:f>
              <c:strCache>
                <c:ptCount val="1"/>
                <c:pt idx="0">
                  <c:v>Overall, ≥50 y (N=699)</c:v>
                </c:pt>
              </c:strCache>
            </c:strRef>
          </c:tx>
          <c:spPr>
            <a:solidFill>
              <a:schemeClr val="accent3">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Asks about any treatment concerns</c:v>
                </c:pt>
                <c:pt idx="1">
                  <c:v>Discusses new treatment options available</c:v>
                </c:pt>
                <c:pt idx="2">
                  <c:v>Asks about side effects</c:v>
                </c:pt>
                <c:pt idx="3">
                  <c:v>Patient reported they feel they understand their treatment enough</c:v>
                </c:pt>
                <c:pt idx="4">
                  <c:v>I would always feel comfortable raising concerns to my HCP</c:v>
                </c:pt>
                <c:pt idx="5">
                  <c:v>Side effects of my HIV medication</c:v>
                </c:pt>
                <c:pt idx="6">
                  <c:v>The safety of others/preventing transmission</c:v>
                </c:pt>
                <c:pt idx="7">
                  <c:v>How my HIV medication affects other medications/drugs/pills I take</c:v>
                </c:pt>
                <c:pt idx="8">
                  <c:v>The iIllnesses caused by HIV</c:v>
                </c:pt>
                <c:pt idx="9">
                  <c:v>My emotional well-being</c:v>
                </c:pt>
                <c:pt idx="10">
                  <c:v>Privacy and not disclosing my HIV status</c:v>
                </c:pt>
                <c:pt idx="11">
                  <c:v>Having children</c:v>
                </c:pt>
              </c:strCache>
            </c:strRef>
          </c:cat>
          <c:val>
            <c:numRef>
              <c:f>Sheet1!$D$2:$D$13</c:f>
              <c:numCache>
                <c:formatCode>General</c:formatCode>
                <c:ptCount val="12"/>
                <c:pt idx="0">
                  <c:v>65</c:v>
                </c:pt>
                <c:pt idx="1">
                  <c:v>63</c:v>
                </c:pt>
                <c:pt idx="2">
                  <c:v>62</c:v>
                </c:pt>
                <c:pt idx="3">
                  <c:v>78</c:v>
                </c:pt>
                <c:pt idx="4">
                  <c:v>44</c:v>
                </c:pt>
                <c:pt idx="5">
                  <c:v>73</c:v>
                </c:pt>
                <c:pt idx="6">
                  <c:v>70</c:v>
                </c:pt>
                <c:pt idx="7">
                  <c:v>70</c:v>
                </c:pt>
                <c:pt idx="8">
                  <c:v>68</c:v>
                </c:pt>
                <c:pt idx="9">
                  <c:v>62</c:v>
                </c:pt>
                <c:pt idx="10">
                  <c:v>61</c:v>
                </c:pt>
                <c:pt idx="11">
                  <c:v>44</c:v>
                </c:pt>
              </c:numCache>
            </c:numRef>
          </c:val>
          <c:extLst>
            <c:ext xmlns:c16="http://schemas.microsoft.com/office/drawing/2014/chart" uri="{C3380CC4-5D6E-409C-BE32-E72D297353CC}">
              <c16:uniqueId val="{00000000-06DB-48C2-AAAB-E7121F675322}"/>
            </c:ext>
          </c:extLst>
        </c:ser>
        <c:dLbls>
          <c:showLegendKey val="0"/>
          <c:showVal val="0"/>
          <c:showCatName val="0"/>
          <c:showSerName val="0"/>
          <c:showPercent val="0"/>
          <c:showBubbleSize val="0"/>
        </c:dLbls>
        <c:gapWidth val="100"/>
        <c:overlap val="-27"/>
        <c:axId val="210425824"/>
        <c:axId val="214653040"/>
      </c:barChart>
      <c:catAx>
        <c:axId val="210425824"/>
        <c:scaling>
          <c:orientation val="minMax"/>
        </c:scaling>
        <c:delete val="0"/>
        <c:axPos val="b"/>
        <c:numFmt formatCode="General" sourceLinked="1"/>
        <c:majorTickMark val="none"/>
        <c:minorTickMark val="none"/>
        <c:tickLblPos val="nextTo"/>
        <c:spPr>
          <a:noFill/>
          <a:ln w="19050" cap="flat" cmpd="sng" algn="ctr">
            <a:solidFill>
              <a:schemeClr val="tx1"/>
            </a:solidFill>
            <a:round/>
          </a:ln>
          <a:effectLst/>
        </c:spPr>
        <c:txPr>
          <a:bodyPr rot="-5400000" spcFirstLastPara="1" vertOverflow="ellipsis" wrap="square" anchor="t" anchorCtr="0"/>
          <a:lstStyle/>
          <a:p>
            <a:pPr algn="r">
              <a:defRPr sz="1400" b="0" i="0" u="none" strike="noStrike" kern="1200" baseline="0">
                <a:solidFill>
                  <a:schemeClr val="tx1"/>
                </a:solidFill>
                <a:latin typeface="+mn-lt"/>
                <a:ea typeface="+mn-ea"/>
                <a:cs typeface="+mn-cs"/>
              </a:defRPr>
            </a:pPr>
            <a:endParaRPr lang="en-US"/>
          </a:p>
        </c:txPr>
        <c:crossAx val="214653040"/>
        <c:crosses val="autoZero"/>
        <c:auto val="1"/>
        <c:lblAlgn val="ctr"/>
        <c:lblOffset val="100"/>
        <c:noMultiLvlLbl val="0"/>
      </c:catAx>
      <c:valAx>
        <c:axId val="214653040"/>
        <c:scaling>
          <c:orientation val="minMax"/>
          <c:max val="100"/>
        </c:scaling>
        <c:delete val="0"/>
        <c:axPos val="l"/>
        <c:majorGridlines>
          <c:spPr>
            <a:ln w="9525" cap="flat" cmpd="sng" algn="ctr">
              <a:noFill/>
              <a:round/>
            </a:ln>
            <a:effectLst/>
          </c:spPr>
        </c:majorGridlines>
        <c:title>
          <c:tx>
            <c:rich>
              <a:bodyPr rot="-5400000" spcFirstLastPara="1" vertOverflow="ellipsis" vert="horz" wrap="square" anchor="ctr" anchorCtr="1"/>
              <a:lstStyle/>
              <a:p>
                <a:pPr>
                  <a:defRPr sz="1600" b="0" i="0" u="none" strike="noStrike" kern="1200" baseline="0">
                    <a:solidFill>
                      <a:schemeClr val="tx1"/>
                    </a:solidFill>
                    <a:latin typeface="+mn-lt"/>
                    <a:ea typeface="+mn-ea"/>
                    <a:cs typeface="Quire Sans" panose="020B0502040400020003" pitchFamily="34" charset="0"/>
                  </a:defRPr>
                </a:pPr>
                <a:r>
                  <a:rPr lang="en-US" sz="1600" dirty="0">
                    <a:solidFill>
                      <a:schemeClr val="tx1"/>
                    </a:solidFill>
                    <a:latin typeface="+mn-lt"/>
                    <a:cs typeface="Quire Sans" panose="020B0502040400020003" pitchFamily="34" charset="0"/>
                  </a:rPr>
                  <a:t>Percentage,</a:t>
                </a:r>
                <a:r>
                  <a:rPr lang="en-US" sz="1600" baseline="0" dirty="0">
                    <a:solidFill>
                      <a:schemeClr val="tx1"/>
                    </a:solidFill>
                    <a:latin typeface="+mn-lt"/>
                    <a:cs typeface="Quire Sans" panose="020B0502040400020003" pitchFamily="34" charset="0"/>
                  </a:rPr>
                  <a:t> %</a:t>
                </a:r>
                <a:endParaRPr lang="en-US" sz="1600" dirty="0">
                  <a:solidFill>
                    <a:schemeClr val="tx1"/>
                  </a:solidFill>
                  <a:latin typeface="+mn-lt"/>
                  <a:cs typeface="Quire Sans" panose="020B0502040400020003" pitchFamily="34" charset="0"/>
                </a:endParaRPr>
              </a:p>
            </c:rich>
          </c:tx>
          <c:layout>
            <c:manualLayout>
              <c:xMode val="edge"/>
              <c:yMode val="edge"/>
              <c:x val="2.1935878978288543E-2"/>
              <c:y val="0.15062451733368132"/>
            </c:manualLayout>
          </c:layout>
          <c:overlay val="0"/>
          <c:spPr>
            <a:noFill/>
            <a:ln>
              <a:noFill/>
            </a:ln>
            <a:effectLst/>
          </c:spPr>
          <c:txPr>
            <a:bodyPr rot="-5400000" spcFirstLastPara="1" vertOverflow="ellipsis" vert="horz" wrap="square" anchor="ctr" anchorCtr="1"/>
            <a:lstStyle/>
            <a:p>
              <a:pPr>
                <a:defRPr sz="1600" b="0" i="0" u="none" strike="noStrike" kern="1200" baseline="0">
                  <a:solidFill>
                    <a:schemeClr val="tx1"/>
                  </a:solidFill>
                  <a:latin typeface="+mn-lt"/>
                  <a:ea typeface="+mn-ea"/>
                  <a:cs typeface="Quire Sans" panose="020B0502040400020003" pitchFamily="34" charset="0"/>
                </a:defRPr>
              </a:pPr>
              <a:endParaRPr lang="en-US"/>
            </a:p>
          </c:txPr>
        </c:title>
        <c:numFmt formatCode="General" sourceLinked="1"/>
        <c:majorTickMark val="out"/>
        <c:minorTickMark val="none"/>
        <c:tickLblPos val="nextTo"/>
        <c:spPr>
          <a:noFill/>
          <a:ln w="19050">
            <a:solidFill>
              <a:schemeClr val="tx1"/>
            </a:solidFill>
          </a:ln>
          <a:effectLst/>
        </c:spPr>
        <c:txPr>
          <a:bodyPr rot="-60000000" spcFirstLastPara="1" vertOverflow="ellipsis" vert="horz" wrap="square" anchor="ctr" anchorCtr="1"/>
          <a:lstStyle/>
          <a:p>
            <a:pPr>
              <a:defRPr sz="1600" b="0" i="0" u="none" strike="noStrike" kern="1200" baseline="0">
                <a:solidFill>
                  <a:schemeClr val="tx1"/>
                </a:solidFill>
                <a:latin typeface="+mn-lt"/>
                <a:ea typeface="+mn-ea"/>
                <a:cs typeface="Quire Sans" panose="020B0502040400020003" pitchFamily="34" charset="0"/>
              </a:defRPr>
            </a:pPr>
            <a:endParaRPr lang="en-US"/>
          </a:p>
        </c:txPr>
        <c:crossAx val="210425824"/>
        <c:crosses val="autoZero"/>
        <c:crossBetween val="between"/>
        <c:majorUnit val="20"/>
      </c:valAx>
      <c:spPr>
        <a:noFill/>
        <a:ln>
          <a:noFill/>
        </a:ln>
        <a:effectLst/>
      </c:spPr>
    </c:plotArea>
    <c:legend>
      <c:legendPos val="b"/>
      <c:layout>
        <c:manualLayout>
          <c:xMode val="edge"/>
          <c:yMode val="edge"/>
          <c:x val="9.4522813416616155E-2"/>
          <c:y val="0"/>
          <c:w val="0.87330003481501772"/>
          <c:h val="4.8910545483749068E-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Series 1</c:v>
                </c:pt>
              </c:strCache>
            </c:strRef>
          </c:tx>
          <c:spPr>
            <a:solidFill>
              <a:schemeClr val="bg1">
                <a:lumMod val="85000"/>
              </a:schemeClr>
            </a:solidFill>
          </c:spPr>
          <c:dPt>
            <c:idx val="0"/>
            <c:bubble3D val="0"/>
            <c:spPr>
              <a:solidFill>
                <a:schemeClr val="bg1">
                  <a:lumMod val="85000"/>
                </a:schemeClr>
              </a:solidFill>
              <a:ln w="19050">
                <a:solidFill>
                  <a:schemeClr val="lt1"/>
                </a:solidFill>
              </a:ln>
              <a:effectLst/>
            </c:spPr>
            <c:extLst>
              <c:ext xmlns:c16="http://schemas.microsoft.com/office/drawing/2014/chart" uri="{C3380CC4-5D6E-409C-BE32-E72D297353CC}">
                <c16:uniqueId val="{00000001-DFF4-4813-A2C2-4D45844EFA05}"/>
              </c:ext>
            </c:extLst>
          </c:dPt>
          <c:dPt>
            <c:idx val="1"/>
            <c:bubble3D val="0"/>
            <c:spPr>
              <a:solidFill>
                <a:schemeClr val="accent1"/>
              </a:solidFill>
              <a:ln w="19050">
                <a:solidFill>
                  <a:schemeClr val="lt1"/>
                </a:solidFill>
              </a:ln>
              <a:effectLst/>
            </c:spPr>
            <c:extLst>
              <c:ext xmlns:c16="http://schemas.microsoft.com/office/drawing/2014/chart" uri="{C3380CC4-5D6E-409C-BE32-E72D297353CC}">
                <c16:uniqueId val="{00000003-DFF4-4813-A2C2-4D45844EFA05}"/>
              </c:ext>
            </c:extLst>
          </c:dPt>
          <c:cat>
            <c:strRef>
              <c:f>Sheet1!$A$2:$A$3</c:f>
              <c:strCache>
                <c:ptCount val="2"/>
                <c:pt idx="0">
                  <c:v>No</c:v>
                </c:pt>
                <c:pt idx="1">
                  <c:v>Yes</c:v>
                </c:pt>
              </c:strCache>
            </c:strRef>
          </c:cat>
          <c:val>
            <c:numRef>
              <c:f>Sheet1!$B$2:$B$3</c:f>
              <c:numCache>
                <c:formatCode>General</c:formatCode>
                <c:ptCount val="2"/>
                <c:pt idx="0">
                  <c:v>276</c:v>
                </c:pt>
                <c:pt idx="1">
                  <c:v>60</c:v>
                </c:pt>
              </c:numCache>
            </c:numRef>
          </c:val>
          <c:extLst>
            <c:ext xmlns:c16="http://schemas.microsoft.com/office/drawing/2014/chart" uri="{C3380CC4-5D6E-409C-BE32-E72D297353CC}">
              <c16:uniqueId val="{00000004-DFF4-4813-A2C2-4D45844EFA05}"/>
            </c:ext>
          </c:extLst>
        </c:ser>
        <c:dLbls>
          <c:showLegendKey val="0"/>
          <c:showVal val="0"/>
          <c:showCatName val="0"/>
          <c:showSerName val="0"/>
          <c:showPercent val="0"/>
          <c:showBubbleSize val="0"/>
          <c:showLeaderLines val="1"/>
        </c:dLbls>
        <c:firstSliceAng val="65"/>
        <c:holeSize val="75"/>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Series 1</c:v>
                </c:pt>
              </c:strCache>
            </c:strRef>
          </c:tx>
          <c:spPr>
            <a:solidFill>
              <a:schemeClr val="bg1">
                <a:lumMod val="85000"/>
              </a:schemeClr>
            </a:solidFill>
          </c:spPr>
          <c:dPt>
            <c:idx val="0"/>
            <c:bubble3D val="0"/>
            <c:spPr>
              <a:solidFill>
                <a:schemeClr val="bg1">
                  <a:lumMod val="85000"/>
                </a:schemeClr>
              </a:solidFill>
              <a:ln w="19050">
                <a:solidFill>
                  <a:schemeClr val="lt1"/>
                </a:solidFill>
              </a:ln>
              <a:effectLst/>
            </c:spPr>
            <c:extLst>
              <c:ext xmlns:c16="http://schemas.microsoft.com/office/drawing/2014/chart" uri="{C3380CC4-5D6E-409C-BE32-E72D297353CC}">
                <c16:uniqueId val="{00000001-6CFF-4FC3-A45C-A784E1AC8201}"/>
              </c:ext>
            </c:extLst>
          </c:dPt>
          <c:dPt>
            <c:idx val="1"/>
            <c:bubble3D val="0"/>
            <c:spPr>
              <a:solidFill>
                <a:schemeClr val="accent1"/>
              </a:solidFill>
              <a:ln w="19050">
                <a:solidFill>
                  <a:schemeClr val="lt1"/>
                </a:solidFill>
              </a:ln>
              <a:effectLst/>
            </c:spPr>
            <c:extLst>
              <c:ext xmlns:c16="http://schemas.microsoft.com/office/drawing/2014/chart" uri="{C3380CC4-5D6E-409C-BE32-E72D297353CC}">
                <c16:uniqueId val="{00000003-6CFF-4FC3-A45C-A784E1AC8201}"/>
              </c:ext>
            </c:extLst>
          </c:dPt>
          <c:cat>
            <c:strRef>
              <c:f>Sheet1!$A$2:$A$3</c:f>
              <c:strCache>
                <c:ptCount val="2"/>
                <c:pt idx="0">
                  <c:v>No</c:v>
                </c:pt>
                <c:pt idx="1">
                  <c:v>Yes</c:v>
                </c:pt>
              </c:strCache>
            </c:strRef>
          </c:cat>
          <c:val>
            <c:numRef>
              <c:f>Sheet1!$B$2:$B$3</c:f>
              <c:numCache>
                <c:formatCode>General</c:formatCode>
                <c:ptCount val="2"/>
                <c:pt idx="0">
                  <c:v>285</c:v>
                </c:pt>
                <c:pt idx="1">
                  <c:v>51</c:v>
                </c:pt>
              </c:numCache>
            </c:numRef>
          </c:val>
          <c:extLst>
            <c:ext xmlns:c16="http://schemas.microsoft.com/office/drawing/2014/chart" uri="{C3380CC4-5D6E-409C-BE32-E72D297353CC}">
              <c16:uniqueId val="{00000004-6CFF-4FC3-A45C-A784E1AC8201}"/>
            </c:ext>
          </c:extLst>
        </c:ser>
        <c:dLbls>
          <c:showLegendKey val="0"/>
          <c:showVal val="0"/>
          <c:showCatName val="0"/>
          <c:showSerName val="0"/>
          <c:showPercent val="0"/>
          <c:showBubbleSize val="0"/>
          <c:showLeaderLines val="1"/>
        </c:dLbls>
        <c:firstSliceAng val="55"/>
        <c:holeSize val="75"/>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Series 1</c:v>
                </c:pt>
              </c:strCache>
            </c:strRef>
          </c:tx>
          <c:spPr>
            <a:solidFill>
              <a:schemeClr val="bg1">
                <a:lumMod val="85000"/>
              </a:schemeClr>
            </a:solidFill>
          </c:spPr>
          <c:dPt>
            <c:idx val="0"/>
            <c:bubble3D val="0"/>
            <c:spPr>
              <a:solidFill>
                <a:schemeClr val="bg1">
                  <a:lumMod val="85000"/>
                </a:schemeClr>
              </a:solidFill>
              <a:ln w="19050">
                <a:solidFill>
                  <a:schemeClr val="lt1"/>
                </a:solidFill>
              </a:ln>
              <a:effectLst/>
            </c:spPr>
            <c:extLst>
              <c:ext xmlns:c16="http://schemas.microsoft.com/office/drawing/2014/chart" uri="{C3380CC4-5D6E-409C-BE32-E72D297353CC}">
                <c16:uniqueId val="{00000001-738F-4788-8CF8-F84F1F067BE1}"/>
              </c:ext>
            </c:extLst>
          </c:dPt>
          <c:dPt>
            <c:idx val="1"/>
            <c:bubble3D val="0"/>
            <c:spPr>
              <a:solidFill>
                <a:schemeClr val="accent1"/>
              </a:solidFill>
              <a:ln w="19050">
                <a:solidFill>
                  <a:schemeClr val="lt1"/>
                </a:solidFill>
              </a:ln>
              <a:effectLst/>
            </c:spPr>
            <c:extLst>
              <c:ext xmlns:c16="http://schemas.microsoft.com/office/drawing/2014/chart" uri="{C3380CC4-5D6E-409C-BE32-E72D297353CC}">
                <c16:uniqueId val="{00000003-738F-4788-8CF8-F84F1F067BE1}"/>
              </c:ext>
            </c:extLst>
          </c:dPt>
          <c:cat>
            <c:strRef>
              <c:f>Sheet1!$A$2:$A$3</c:f>
              <c:strCache>
                <c:ptCount val="2"/>
                <c:pt idx="0">
                  <c:v>No</c:v>
                </c:pt>
                <c:pt idx="1">
                  <c:v>Yes</c:v>
                </c:pt>
              </c:strCache>
            </c:strRef>
          </c:cat>
          <c:val>
            <c:numRef>
              <c:f>Sheet1!$B$2:$B$3</c:f>
              <c:numCache>
                <c:formatCode>General</c:formatCode>
                <c:ptCount val="2"/>
                <c:pt idx="0">
                  <c:v>233</c:v>
                </c:pt>
                <c:pt idx="1">
                  <c:v>103</c:v>
                </c:pt>
              </c:numCache>
            </c:numRef>
          </c:val>
          <c:extLst>
            <c:ext xmlns:c16="http://schemas.microsoft.com/office/drawing/2014/chart" uri="{C3380CC4-5D6E-409C-BE32-E72D297353CC}">
              <c16:uniqueId val="{00000004-738F-4788-8CF8-F84F1F067BE1}"/>
            </c:ext>
          </c:extLst>
        </c:ser>
        <c:dLbls>
          <c:showLegendKey val="0"/>
          <c:showVal val="0"/>
          <c:showCatName val="0"/>
          <c:showSerName val="0"/>
          <c:showPercent val="0"/>
          <c:showBubbleSize val="0"/>
          <c:showLeaderLines val="1"/>
        </c:dLbls>
        <c:firstSliceAng val="112"/>
        <c:holeSize val="75"/>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Series 1</c:v>
                </c:pt>
              </c:strCache>
            </c:strRef>
          </c:tx>
          <c:spPr>
            <a:solidFill>
              <a:schemeClr val="bg1">
                <a:lumMod val="85000"/>
              </a:schemeClr>
            </a:solidFill>
          </c:spPr>
          <c:dPt>
            <c:idx val="0"/>
            <c:bubble3D val="0"/>
            <c:spPr>
              <a:solidFill>
                <a:schemeClr val="bg1">
                  <a:lumMod val="85000"/>
                </a:schemeClr>
              </a:solidFill>
              <a:ln w="19050">
                <a:solidFill>
                  <a:schemeClr val="lt1"/>
                </a:solidFill>
              </a:ln>
              <a:effectLst/>
            </c:spPr>
            <c:extLst>
              <c:ext xmlns:c16="http://schemas.microsoft.com/office/drawing/2014/chart" uri="{C3380CC4-5D6E-409C-BE32-E72D297353CC}">
                <c16:uniqueId val="{00000001-D297-4E7D-92AF-05844567D687}"/>
              </c:ext>
            </c:extLst>
          </c:dPt>
          <c:dPt>
            <c:idx val="1"/>
            <c:bubble3D val="0"/>
            <c:spPr>
              <a:solidFill>
                <a:schemeClr val="accent1"/>
              </a:solidFill>
              <a:ln w="19050">
                <a:solidFill>
                  <a:schemeClr val="lt1"/>
                </a:solidFill>
              </a:ln>
              <a:effectLst/>
            </c:spPr>
            <c:extLst>
              <c:ext xmlns:c16="http://schemas.microsoft.com/office/drawing/2014/chart" uri="{C3380CC4-5D6E-409C-BE32-E72D297353CC}">
                <c16:uniqueId val="{00000003-D297-4E7D-92AF-05844567D687}"/>
              </c:ext>
            </c:extLst>
          </c:dPt>
          <c:cat>
            <c:strRef>
              <c:f>Sheet1!$A$2:$A$3</c:f>
              <c:strCache>
                <c:ptCount val="2"/>
                <c:pt idx="0">
                  <c:v>No</c:v>
                </c:pt>
                <c:pt idx="1">
                  <c:v>Yes</c:v>
                </c:pt>
              </c:strCache>
            </c:strRef>
          </c:cat>
          <c:val>
            <c:numRef>
              <c:f>Sheet1!$B$2:$B$3</c:f>
              <c:numCache>
                <c:formatCode>General</c:formatCode>
                <c:ptCount val="2"/>
                <c:pt idx="0">
                  <c:v>283</c:v>
                </c:pt>
                <c:pt idx="1">
                  <c:v>53</c:v>
                </c:pt>
              </c:numCache>
            </c:numRef>
          </c:val>
          <c:extLst>
            <c:ext xmlns:c16="http://schemas.microsoft.com/office/drawing/2014/chart" uri="{C3380CC4-5D6E-409C-BE32-E72D297353CC}">
              <c16:uniqueId val="{00000004-D297-4E7D-92AF-05844567D687}"/>
            </c:ext>
          </c:extLst>
        </c:ser>
        <c:dLbls>
          <c:showLegendKey val="0"/>
          <c:showVal val="0"/>
          <c:showCatName val="0"/>
          <c:showSerName val="0"/>
          <c:showPercent val="0"/>
          <c:showBubbleSize val="0"/>
          <c:showLeaderLines val="1"/>
        </c:dLbls>
        <c:firstSliceAng val="58"/>
        <c:holeSize val="75"/>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Series 1</c:v>
                </c:pt>
              </c:strCache>
            </c:strRef>
          </c:tx>
          <c:spPr>
            <a:solidFill>
              <a:schemeClr val="bg1">
                <a:lumMod val="85000"/>
              </a:schemeClr>
            </a:solidFill>
          </c:spPr>
          <c:dPt>
            <c:idx val="0"/>
            <c:bubble3D val="0"/>
            <c:spPr>
              <a:solidFill>
                <a:schemeClr val="bg1">
                  <a:lumMod val="85000"/>
                </a:schemeClr>
              </a:solidFill>
              <a:ln w="19050">
                <a:solidFill>
                  <a:schemeClr val="lt1"/>
                </a:solidFill>
              </a:ln>
              <a:effectLst/>
            </c:spPr>
            <c:extLst>
              <c:ext xmlns:c16="http://schemas.microsoft.com/office/drawing/2014/chart" uri="{C3380CC4-5D6E-409C-BE32-E72D297353CC}">
                <c16:uniqueId val="{00000001-7312-4599-81EF-C008E73935D2}"/>
              </c:ext>
            </c:extLst>
          </c:dPt>
          <c:dPt>
            <c:idx val="1"/>
            <c:bubble3D val="0"/>
            <c:spPr>
              <a:solidFill>
                <a:schemeClr val="accent1"/>
              </a:solidFill>
              <a:ln w="19050">
                <a:solidFill>
                  <a:schemeClr val="lt1"/>
                </a:solidFill>
              </a:ln>
              <a:effectLst/>
            </c:spPr>
            <c:extLst>
              <c:ext xmlns:c16="http://schemas.microsoft.com/office/drawing/2014/chart" uri="{C3380CC4-5D6E-409C-BE32-E72D297353CC}">
                <c16:uniqueId val="{00000003-7312-4599-81EF-C008E73935D2}"/>
              </c:ext>
            </c:extLst>
          </c:dPt>
          <c:cat>
            <c:strRef>
              <c:f>Sheet1!$A$2:$A$3</c:f>
              <c:strCache>
                <c:ptCount val="2"/>
                <c:pt idx="0">
                  <c:v>No</c:v>
                </c:pt>
                <c:pt idx="1">
                  <c:v>Yes</c:v>
                </c:pt>
              </c:strCache>
            </c:strRef>
          </c:cat>
          <c:val>
            <c:numRef>
              <c:f>Sheet1!$B$2:$B$3</c:f>
              <c:numCache>
                <c:formatCode>General</c:formatCode>
                <c:ptCount val="2"/>
                <c:pt idx="0">
                  <c:v>270</c:v>
                </c:pt>
                <c:pt idx="1">
                  <c:v>66</c:v>
                </c:pt>
              </c:numCache>
            </c:numRef>
          </c:val>
          <c:extLst>
            <c:ext xmlns:c16="http://schemas.microsoft.com/office/drawing/2014/chart" uri="{C3380CC4-5D6E-409C-BE32-E72D297353CC}">
              <c16:uniqueId val="{00000004-7312-4599-81EF-C008E73935D2}"/>
            </c:ext>
          </c:extLst>
        </c:ser>
        <c:dLbls>
          <c:showLegendKey val="0"/>
          <c:showVal val="0"/>
          <c:showCatName val="0"/>
          <c:showSerName val="0"/>
          <c:showPercent val="0"/>
          <c:showBubbleSize val="0"/>
          <c:showLeaderLines val="1"/>
        </c:dLbls>
        <c:firstSliceAng val="72"/>
        <c:holeSize val="75"/>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Series 1</c:v>
                </c:pt>
              </c:strCache>
            </c:strRef>
          </c:tx>
          <c:spPr>
            <a:solidFill>
              <a:schemeClr val="bg1">
                <a:lumMod val="85000"/>
              </a:schemeClr>
            </a:solidFill>
          </c:spPr>
          <c:dPt>
            <c:idx val="0"/>
            <c:bubble3D val="0"/>
            <c:spPr>
              <a:solidFill>
                <a:schemeClr val="bg1">
                  <a:lumMod val="85000"/>
                </a:schemeClr>
              </a:solidFill>
              <a:ln w="19050">
                <a:solidFill>
                  <a:schemeClr val="lt1"/>
                </a:solidFill>
              </a:ln>
              <a:effectLst/>
            </c:spPr>
            <c:extLst>
              <c:ext xmlns:c16="http://schemas.microsoft.com/office/drawing/2014/chart" uri="{C3380CC4-5D6E-409C-BE32-E72D297353CC}">
                <c16:uniqueId val="{00000001-C484-4A56-9E07-24DDFE469979}"/>
              </c:ext>
            </c:extLst>
          </c:dPt>
          <c:dPt>
            <c:idx val="1"/>
            <c:bubble3D val="0"/>
            <c:spPr>
              <a:solidFill>
                <a:schemeClr val="accent1"/>
              </a:solidFill>
              <a:ln w="19050">
                <a:solidFill>
                  <a:schemeClr val="lt1"/>
                </a:solidFill>
              </a:ln>
              <a:effectLst/>
            </c:spPr>
            <c:extLst>
              <c:ext xmlns:c16="http://schemas.microsoft.com/office/drawing/2014/chart" uri="{C3380CC4-5D6E-409C-BE32-E72D297353CC}">
                <c16:uniqueId val="{00000003-C484-4A56-9E07-24DDFE469979}"/>
              </c:ext>
            </c:extLst>
          </c:dPt>
          <c:cat>
            <c:strRef>
              <c:f>Sheet1!$A$2:$A$3</c:f>
              <c:strCache>
                <c:ptCount val="2"/>
                <c:pt idx="0">
                  <c:v>No</c:v>
                </c:pt>
                <c:pt idx="1">
                  <c:v>Yes</c:v>
                </c:pt>
              </c:strCache>
            </c:strRef>
          </c:cat>
          <c:val>
            <c:numRef>
              <c:f>Sheet1!$B$2:$B$3</c:f>
              <c:numCache>
                <c:formatCode>General</c:formatCode>
                <c:ptCount val="2"/>
                <c:pt idx="0">
                  <c:v>241</c:v>
                </c:pt>
                <c:pt idx="1">
                  <c:v>95</c:v>
                </c:pt>
              </c:numCache>
            </c:numRef>
          </c:val>
          <c:extLst>
            <c:ext xmlns:c16="http://schemas.microsoft.com/office/drawing/2014/chart" uri="{C3380CC4-5D6E-409C-BE32-E72D297353CC}">
              <c16:uniqueId val="{00000004-C484-4A56-9E07-24DDFE469979}"/>
            </c:ext>
          </c:extLst>
        </c:ser>
        <c:dLbls>
          <c:showLegendKey val="0"/>
          <c:showVal val="0"/>
          <c:showCatName val="0"/>
          <c:showSerName val="0"/>
          <c:showPercent val="0"/>
          <c:showBubbleSize val="0"/>
          <c:showLeaderLines val="1"/>
        </c:dLbls>
        <c:firstSliceAng val="103"/>
        <c:holeSize val="75"/>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Series 1</c:v>
                </c:pt>
              </c:strCache>
            </c:strRef>
          </c:tx>
          <c:spPr>
            <a:solidFill>
              <a:schemeClr val="bg1">
                <a:lumMod val="85000"/>
              </a:schemeClr>
            </a:solidFill>
          </c:spPr>
          <c:dPt>
            <c:idx val="0"/>
            <c:bubble3D val="0"/>
            <c:spPr>
              <a:solidFill>
                <a:schemeClr val="bg1">
                  <a:lumMod val="85000"/>
                </a:schemeClr>
              </a:solidFill>
              <a:ln w="19050">
                <a:solidFill>
                  <a:schemeClr val="lt1"/>
                </a:solidFill>
              </a:ln>
              <a:effectLst/>
            </c:spPr>
            <c:extLst>
              <c:ext xmlns:c16="http://schemas.microsoft.com/office/drawing/2014/chart" uri="{C3380CC4-5D6E-409C-BE32-E72D297353CC}">
                <c16:uniqueId val="{00000001-B5E6-4460-8459-F78FB17638C4}"/>
              </c:ext>
            </c:extLst>
          </c:dPt>
          <c:dPt>
            <c:idx val="1"/>
            <c:bubble3D val="0"/>
            <c:spPr>
              <a:solidFill>
                <a:schemeClr val="accent1"/>
              </a:solidFill>
              <a:ln w="19050">
                <a:solidFill>
                  <a:schemeClr val="lt1"/>
                </a:solidFill>
              </a:ln>
              <a:effectLst/>
            </c:spPr>
            <c:extLst>
              <c:ext xmlns:c16="http://schemas.microsoft.com/office/drawing/2014/chart" uri="{C3380CC4-5D6E-409C-BE32-E72D297353CC}">
                <c16:uniqueId val="{00000003-B5E6-4460-8459-F78FB17638C4}"/>
              </c:ext>
            </c:extLst>
          </c:dPt>
          <c:cat>
            <c:strRef>
              <c:f>Sheet1!$A$2:$A$3</c:f>
              <c:strCache>
                <c:ptCount val="2"/>
                <c:pt idx="0">
                  <c:v>No</c:v>
                </c:pt>
                <c:pt idx="1">
                  <c:v>Yes</c:v>
                </c:pt>
              </c:strCache>
            </c:strRef>
          </c:cat>
          <c:val>
            <c:numRef>
              <c:f>Sheet1!$B$2:$B$3</c:f>
              <c:numCache>
                <c:formatCode>General</c:formatCode>
                <c:ptCount val="2"/>
                <c:pt idx="0">
                  <c:v>244</c:v>
                </c:pt>
                <c:pt idx="1">
                  <c:v>92</c:v>
                </c:pt>
              </c:numCache>
            </c:numRef>
          </c:val>
          <c:extLst>
            <c:ext xmlns:c16="http://schemas.microsoft.com/office/drawing/2014/chart" uri="{C3380CC4-5D6E-409C-BE32-E72D297353CC}">
              <c16:uniqueId val="{00000004-B5E6-4460-8459-F78FB17638C4}"/>
            </c:ext>
          </c:extLst>
        </c:ser>
        <c:dLbls>
          <c:showLegendKey val="0"/>
          <c:showVal val="0"/>
          <c:showCatName val="0"/>
          <c:showSerName val="0"/>
          <c:showPercent val="0"/>
          <c:showBubbleSize val="0"/>
          <c:showLeaderLines val="1"/>
        </c:dLbls>
        <c:firstSliceAng val="100"/>
        <c:holeSize val="75"/>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Series 1</c:v>
                </c:pt>
              </c:strCache>
            </c:strRef>
          </c:tx>
          <c:spPr>
            <a:solidFill>
              <a:schemeClr val="bg1">
                <a:lumMod val="85000"/>
              </a:schemeClr>
            </a:solidFill>
          </c:spPr>
          <c:dPt>
            <c:idx val="0"/>
            <c:bubble3D val="0"/>
            <c:spPr>
              <a:solidFill>
                <a:schemeClr val="bg1">
                  <a:lumMod val="85000"/>
                </a:schemeClr>
              </a:solidFill>
              <a:ln w="19050">
                <a:solidFill>
                  <a:schemeClr val="lt1"/>
                </a:solidFill>
              </a:ln>
              <a:effectLst/>
            </c:spPr>
            <c:extLst>
              <c:ext xmlns:c16="http://schemas.microsoft.com/office/drawing/2014/chart" uri="{C3380CC4-5D6E-409C-BE32-E72D297353CC}">
                <c16:uniqueId val="{00000001-E442-4037-9827-7BB37D15A129}"/>
              </c:ext>
            </c:extLst>
          </c:dPt>
          <c:dPt>
            <c:idx val="1"/>
            <c:bubble3D val="0"/>
            <c:spPr>
              <a:solidFill>
                <a:schemeClr val="accent1"/>
              </a:solidFill>
              <a:ln w="19050">
                <a:solidFill>
                  <a:schemeClr val="lt1"/>
                </a:solidFill>
              </a:ln>
              <a:effectLst/>
            </c:spPr>
            <c:extLst>
              <c:ext xmlns:c16="http://schemas.microsoft.com/office/drawing/2014/chart" uri="{C3380CC4-5D6E-409C-BE32-E72D297353CC}">
                <c16:uniqueId val="{00000002-E442-4037-9827-7BB37D15A129}"/>
              </c:ext>
            </c:extLst>
          </c:dPt>
          <c:cat>
            <c:strRef>
              <c:f>Sheet1!$A$2:$A$3</c:f>
              <c:strCache>
                <c:ptCount val="2"/>
                <c:pt idx="0">
                  <c:v>No</c:v>
                </c:pt>
                <c:pt idx="1">
                  <c:v>Yes</c:v>
                </c:pt>
              </c:strCache>
            </c:strRef>
          </c:cat>
          <c:val>
            <c:numRef>
              <c:f>Sheet1!$B$2:$B$3</c:f>
              <c:numCache>
                <c:formatCode>General</c:formatCode>
                <c:ptCount val="2"/>
                <c:pt idx="0">
                  <c:v>225</c:v>
                </c:pt>
                <c:pt idx="1">
                  <c:v>111</c:v>
                </c:pt>
              </c:numCache>
            </c:numRef>
          </c:val>
          <c:extLst>
            <c:ext xmlns:c16="http://schemas.microsoft.com/office/drawing/2014/chart" uri="{C3380CC4-5D6E-409C-BE32-E72D297353CC}">
              <c16:uniqueId val="{00000000-E442-4037-9827-7BB37D15A129}"/>
            </c:ext>
          </c:extLst>
        </c:ser>
        <c:dLbls>
          <c:showLegendKey val="0"/>
          <c:showVal val="0"/>
          <c:showCatName val="0"/>
          <c:showSerName val="0"/>
          <c:showPercent val="0"/>
          <c:showBubbleSize val="0"/>
          <c:showLeaderLines val="1"/>
        </c:dLbls>
        <c:firstSliceAng val="120"/>
        <c:holeSize val="75"/>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9240857616738798"/>
          <c:y val="1.6552305284699653E-2"/>
          <c:w val="0.50759142383261202"/>
          <c:h val="0.69836984082298492"/>
        </c:manualLayout>
      </c:layout>
      <c:barChart>
        <c:barDir val="bar"/>
        <c:grouping val="percentStacked"/>
        <c:varyColors val="0"/>
        <c:ser>
          <c:idx val="0"/>
          <c:order val="0"/>
          <c:tx>
            <c:strRef>
              <c:f>Sheet1!$B$1</c:f>
              <c:strCache>
                <c:ptCount val="1"/>
                <c:pt idx="0">
                  <c:v>Uncomfortable</c:v>
                </c:pt>
              </c:strCache>
            </c:strRef>
          </c:tx>
          <c:spPr>
            <a:solidFill>
              <a:schemeClr val="tx2"/>
            </a:solidFill>
            <a:ln>
              <a:noFill/>
            </a:ln>
            <a:effectLst/>
          </c:spPr>
          <c:invertIfNegative val="0"/>
          <c:dLbls>
            <c:dLbl>
              <c:idx val="0"/>
              <c:layout>
                <c:manualLayout>
                  <c:x val="1.0079019512981777E-3"/>
                  <c:y val="-1.5047550258817865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DFC8-48AE-B04F-113FB75763B6}"/>
                </c:ext>
              </c:extLst>
            </c:dLbl>
            <c:dLbl>
              <c:idx val="1"/>
              <c:layout>
                <c:manualLayout>
                  <c:x val="0"/>
                  <c:y val="-7.5237751294089323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FC8-48AE-B04F-113FB75763B6}"/>
                </c:ext>
              </c:extLst>
            </c:dLbl>
            <c:dLbl>
              <c:idx val="2"/>
              <c:layout>
                <c:manualLayout>
                  <c:x val="-7.3911955924644372E-17"/>
                  <c:y val="-4.5142650776453597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DFC8-48AE-B04F-113FB75763B6}"/>
                </c:ext>
              </c:extLst>
            </c:dLbl>
            <c:dLbl>
              <c:idx val="3"/>
              <c:layout>
                <c:manualLayout>
                  <c:x val="-4.0316078051926369E-3"/>
                  <c:y val="-4.5142650776453597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DFC8-48AE-B04F-113FB75763B6}"/>
                </c:ext>
              </c:extLst>
            </c:dLbl>
            <c:dLbl>
              <c:idx val="4"/>
              <c:layout>
                <c:manualLayout>
                  <c:x val="-3.023705853894533E-3"/>
                  <c:y val="-7.5237751294089323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DFC8-48AE-B04F-113FB75763B6}"/>
                </c:ext>
              </c:extLst>
            </c:dLbl>
            <c:dLbl>
              <c:idx val="5"/>
              <c:layout>
                <c:manualLayout>
                  <c:x val="1.0079019512981037E-3"/>
                  <c:y val="-6.019020103527146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DFC8-48AE-B04F-113FB75763B6}"/>
                </c:ext>
              </c:extLst>
            </c:dLbl>
            <c:dLbl>
              <c:idx val="6"/>
              <c:layout>
                <c:manualLayout>
                  <c:x val="-6.047411707789066E-3"/>
                  <c:y val="-4.5142650776453597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DFC8-48AE-B04F-113FB75763B6}"/>
                </c:ext>
              </c:extLst>
            </c:dLbl>
            <c:dLbl>
              <c:idx val="7"/>
              <c:layout>
                <c:manualLayout>
                  <c:x val="-1.0079019512981777E-3"/>
                  <c:y val="-6.019020103527146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DFC8-48AE-B04F-113FB75763B6}"/>
                </c:ext>
              </c:extLst>
            </c:dLbl>
            <c:dLbl>
              <c:idx val="8"/>
              <c:layout>
                <c:manualLayout>
                  <c:x val="-1.0079019512981777E-3"/>
                  <c:y val="-4.5142650776453597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DFC8-48AE-B04F-113FB75763B6}"/>
                </c:ext>
              </c:extLst>
            </c:dLbl>
            <c:dLbl>
              <c:idx val="9"/>
              <c:layout>
                <c:manualLayout>
                  <c:x val="2.0158039025962816E-3"/>
                  <c:y val="-4.5142650776453597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DFC8-48AE-B04F-113FB75763B6}"/>
                </c:ext>
              </c:extLst>
            </c:dLbl>
            <c:numFmt formatCode="0\%" sourceLinked="0"/>
            <c:spPr>
              <a:noFill/>
              <a:ln>
                <a:noFill/>
              </a:ln>
              <a:effectLst/>
            </c:spPr>
            <c:txPr>
              <a:bodyPr rot="0" spcFirstLastPara="1" vertOverflow="ellipsis" vert="horz" wrap="square" lIns="0" tIns="182880" rIns="0" bIns="0" anchor="b" anchorCtr="0">
                <a:spAutoFit/>
              </a:bodyPr>
              <a:lstStyle/>
              <a:p>
                <a:pPr algn="r">
                  <a:lnSpc>
                    <a:spcPts val="2400"/>
                  </a:lnSpc>
                  <a:defRPr sz="1800" b="1" i="0" u="none" strike="noStrike" kern="1200" baseline="0">
                    <a:solidFill>
                      <a:schemeClr val="bg1"/>
                    </a:solidFill>
                    <a:latin typeface="+mn-lt"/>
                    <a:ea typeface="+mn-ea"/>
                    <a:cs typeface="Quire Sans" panose="020B0502040400020003"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c15:spPr>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Having children</c:v>
                </c:pt>
                <c:pt idx="1">
                  <c:v>Privacy and not disclosing my HIV status</c:v>
                </c:pt>
                <c:pt idx="2">
                  <c:v>My emotional well-being</c:v>
                </c:pt>
                <c:pt idx="3">
                  <c:v>The impact HIV is having on my life generally</c:v>
                </c:pt>
                <c:pt idx="4">
                  <c:v>Skipping/missing medication or forgetting to take my pill(s) each day</c:v>
                </c:pt>
                <c:pt idx="5">
                  <c:v>The iIllnesses caused by HIV</c:v>
                </c:pt>
                <c:pt idx="6">
                  <c:v>Long-term side effects of my HIV medication </c:v>
                </c:pt>
                <c:pt idx="7">
                  <c:v>The safety of others/preventing transmission</c:v>
                </c:pt>
                <c:pt idx="8">
                  <c:v>How my HIV medication affects other medications/drugs/pills I take</c:v>
                </c:pt>
                <c:pt idx="9">
                  <c:v>Side effects of my HIV medication</c:v>
                </c:pt>
              </c:strCache>
            </c:strRef>
          </c:cat>
          <c:val>
            <c:numRef>
              <c:f>Sheet1!$B$2:$B$11</c:f>
              <c:numCache>
                <c:formatCode>General</c:formatCode>
                <c:ptCount val="10"/>
                <c:pt idx="0">
                  <c:v>55</c:v>
                </c:pt>
                <c:pt idx="1">
                  <c:v>38</c:v>
                </c:pt>
                <c:pt idx="2">
                  <c:v>37</c:v>
                </c:pt>
                <c:pt idx="3">
                  <c:v>34</c:v>
                </c:pt>
                <c:pt idx="4">
                  <c:v>33</c:v>
                </c:pt>
                <c:pt idx="5">
                  <c:v>32</c:v>
                </c:pt>
                <c:pt idx="6">
                  <c:v>31</c:v>
                </c:pt>
                <c:pt idx="7">
                  <c:v>29</c:v>
                </c:pt>
                <c:pt idx="8">
                  <c:v>29</c:v>
                </c:pt>
                <c:pt idx="9">
                  <c:v>27</c:v>
                </c:pt>
              </c:numCache>
            </c:numRef>
          </c:val>
          <c:extLst>
            <c:ext xmlns:c16="http://schemas.microsoft.com/office/drawing/2014/chart" uri="{C3380CC4-5D6E-409C-BE32-E72D297353CC}">
              <c16:uniqueId val="{0000000A-DFC8-48AE-B04F-113FB75763B6}"/>
            </c:ext>
          </c:extLst>
        </c:ser>
        <c:ser>
          <c:idx val="1"/>
          <c:order val="1"/>
          <c:tx>
            <c:strRef>
              <c:f>Sheet1!$C$1</c:f>
              <c:strCache>
                <c:ptCount val="1"/>
                <c:pt idx="0">
                  <c:v>Comfortable</c:v>
                </c:pt>
              </c:strCache>
            </c:strRef>
          </c:tx>
          <c:spPr>
            <a:solidFill>
              <a:schemeClr val="accent6"/>
            </a:solidFill>
            <a:ln>
              <a:noFill/>
            </a:ln>
            <a:effectLst/>
          </c:spPr>
          <c:invertIfNegative val="0"/>
          <c:dLbls>
            <c:dLbl>
              <c:idx val="0"/>
              <c:layout>
                <c:manualLayout>
                  <c:x val="1.0079019512981777E-3"/>
                  <c:y val="-6.0190201035270358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DFC8-48AE-B04F-113FB75763B6}"/>
                </c:ext>
              </c:extLst>
            </c:dLbl>
            <c:dLbl>
              <c:idx val="6"/>
              <c:layout>
                <c:manualLayout>
                  <c:x val="-1.4782391184928874E-16"/>
                  <c:y val="-4.5142650776453597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DFC8-48AE-B04F-113FB75763B6}"/>
                </c:ext>
              </c:extLst>
            </c:dLbl>
            <c:dLbl>
              <c:idx val="7"/>
              <c:layout>
                <c:manualLayout>
                  <c:x val="1.0079019512981777E-3"/>
                  <c:y val="-4.5142650776453597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DFC8-48AE-B04F-113FB75763B6}"/>
                </c:ext>
              </c:extLst>
            </c:dLbl>
            <c:dLbl>
              <c:idx val="8"/>
              <c:layout>
                <c:manualLayout>
                  <c:x val="1.0079019512981777E-3"/>
                  <c:y val="-7.5237751294089323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DFC8-48AE-B04F-113FB75763B6}"/>
                </c:ext>
              </c:extLst>
            </c:dLbl>
            <c:dLbl>
              <c:idx val="9"/>
              <c:layout>
                <c:manualLayout>
                  <c:x val="1.0079019512981777E-3"/>
                  <c:y val="-3.009510051763573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DFC8-48AE-B04F-113FB75763B6}"/>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bg1"/>
                    </a:solidFill>
                    <a:latin typeface="+mn-lt"/>
                    <a:ea typeface="+mn-ea"/>
                    <a:cs typeface="Quire Sans" panose="020B0502040400020003"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Having children</c:v>
                </c:pt>
                <c:pt idx="1">
                  <c:v>Privacy and not disclosing my HIV status</c:v>
                </c:pt>
                <c:pt idx="2">
                  <c:v>My emotional well-being</c:v>
                </c:pt>
                <c:pt idx="3">
                  <c:v>The impact HIV is having on my life generally</c:v>
                </c:pt>
                <c:pt idx="4">
                  <c:v>Skipping/missing medication or forgetting to take my pill(s) each day</c:v>
                </c:pt>
                <c:pt idx="5">
                  <c:v>The iIllnesses caused by HIV</c:v>
                </c:pt>
                <c:pt idx="6">
                  <c:v>Long-term side effects of my HIV medication </c:v>
                </c:pt>
                <c:pt idx="7">
                  <c:v>The safety of others/preventing transmission</c:v>
                </c:pt>
                <c:pt idx="8">
                  <c:v>How my HIV medication affects other medications/drugs/pills I take</c:v>
                </c:pt>
                <c:pt idx="9">
                  <c:v>Side effects of my HIV medication</c:v>
                </c:pt>
              </c:strCache>
            </c:strRef>
          </c:cat>
          <c:val>
            <c:numRef>
              <c:f>Sheet1!$C$2:$C$11</c:f>
              <c:numCache>
                <c:formatCode>General</c:formatCode>
                <c:ptCount val="10"/>
                <c:pt idx="0">
                  <c:v>45</c:v>
                </c:pt>
                <c:pt idx="1">
                  <c:v>62</c:v>
                </c:pt>
                <c:pt idx="2">
                  <c:v>63</c:v>
                </c:pt>
                <c:pt idx="3">
                  <c:v>66</c:v>
                </c:pt>
                <c:pt idx="4">
                  <c:v>67</c:v>
                </c:pt>
                <c:pt idx="5">
                  <c:v>68</c:v>
                </c:pt>
                <c:pt idx="6">
                  <c:v>69</c:v>
                </c:pt>
                <c:pt idx="7">
                  <c:v>71</c:v>
                </c:pt>
                <c:pt idx="8">
                  <c:v>71</c:v>
                </c:pt>
                <c:pt idx="9">
                  <c:v>73</c:v>
                </c:pt>
              </c:numCache>
            </c:numRef>
          </c:val>
          <c:extLst>
            <c:ext xmlns:c16="http://schemas.microsoft.com/office/drawing/2014/chart" uri="{C3380CC4-5D6E-409C-BE32-E72D297353CC}">
              <c16:uniqueId val="{00000010-DFC8-48AE-B04F-113FB75763B6}"/>
            </c:ext>
          </c:extLst>
        </c:ser>
        <c:dLbls>
          <c:dLblPos val="ctr"/>
          <c:showLegendKey val="0"/>
          <c:showVal val="1"/>
          <c:showCatName val="0"/>
          <c:showSerName val="0"/>
          <c:showPercent val="0"/>
          <c:showBubbleSize val="0"/>
        </c:dLbls>
        <c:gapWidth val="73"/>
        <c:overlap val="100"/>
        <c:axId val="1760116576"/>
        <c:axId val="1864797984"/>
      </c:barChart>
      <c:catAx>
        <c:axId val="1760116576"/>
        <c:scaling>
          <c:orientation val="minMax"/>
        </c:scaling>
        <c:delete val="0"/>
        <c:axPos val="l"/>
        <c:numFmt formatCode="General" sourceLinked="1"/>
        <c:majorTickMark val="none"/>
        <c:minorTickMark val="none"/>
        <c:tickLblPos val="nextTo"/>
        <c:spPr>
          <a:noFill/>
          <a:ln w="19050" cap="flat" cmpd="sng" algn="ctr">
            <a:solidFill>
              <a:schemeClr val="tx1"/>
            </a:solidFill>
            <a:round/>
          </a:ln>
          <a:effectLst/>
        </c:spPr>
        <c:txPr>
          <a:bodyPr rot="-60000000" spcFirstLastPara="1" vertOverflow="ellipsis" vert="horz" wrap="square" anchor="t" anchorCtr="1"/>
          <a:lstStyle/>
          <a:p>
            <a:pPr>
              <a:defRPr sz="1700" b="0" i="0" u="none" strike="noStrike" kern="1200" baseline="0">
                <a:solidFill>
                  <a:schemeClr val="tx1"/>
                </a:solidFill>
                <a:latin typeface="+mn-lt"/>
                <a:ea typeface="+mn-ea"/>
                <a:cs typeface="+mn-cs"/>
              </a:defRPr>
            </a:pPr>
            <a:endParaRPr lang="en-US"/>
          </a:p>
        </c:txPr>
        <c:crossAx val="1864797984"/>
        <c:crosses val="autoZero"/>
        <c:auto val="1"/>
        <c:lblAlgn val="ctr"/>
        <c:lblOffset val="100"/>
        <c:noMultiLvlLbl val="0"/>
      </c:catAx>
      <c:valAx>
        <c:axId val="1864797984"/>
        <c:scaling>
          <c:orientation val="minMax"/>
        </c:scaling>
        <c:delete val="1"/>
        <c:axPos val="b"/>
        <c:majorGridlines>
          <c:spPr>
            <a:ln w="9525" cap="flat" cmpd="sng" algn="ctr">
              <a:noFill/>
              <a:round/>
            </a:ln>
            <a:effectLst/>
          </c:spPr>
        </c:majorGridlines>
        <c:title>
          <c:tx>
            <c:rich>
              <a:bodyPr rot="0" spcFirstLastPara="1" vertOverflow="ellipsis" vert="horz" wrap="square" anchor="ctr" anchorCtr="1"/>
              <a:lstStyle/>
              <a:p>
                <a:pPr>
                  <a:defRPr sz="1600" b="0" i="0" u="none" strike="noStrike" kern="1200" baseline="0">
                    <a:solidFill>
                      <a:schemeClr val="tx1"/>
                    </a:solidFill>
                    <a:latin typeface="+mn-lt"/>
                    <a:ea typeface="+mn-ea"/>
                    <a:cs typeface="+mn-cs"/>
                  </a:defRPr>
                </a:pPr>
                <a:r>
                  <a:rPr lang="en-US" sz="1600" dirty="0">
                    <a:solidFill>
                      <a:schemeClr val="tx1"/>
                    </a:solidFill>
                    <a:latin typeface="+mn-lt"/>
                  </a:rPr>
                  <a:t>Percentage, %</a:t>
                </a:r>
              </a:p>
            </c:rich>
          </c:tx>
          <c:layout>
            <c:manualLayout>
              <c:xMode val="edge"/>
              <c:yMode val="edge"/>
              <c:x val="0.66577042887906235"/>
              <c:y val="0.71040788103003916"/>
            </c:manualLayout>
          </c:layout>
          <c:overlay val="0"/>
          <c:spPr>
            <a:noFill/>
            <a:ln>
              <a:noFill/>
            </a:ln>
            <a:effectLst/>
          </c:spPr>
        </c:title>
        <c:numFmt formatCode="0%" sourceLinked="1"/>
        <c:majorTickMark val="none"/>
        <c:minorTickMark val="none"/>
        <c:tickLblPos val="nextTo"/>
        <c:crossAx val="1760116576"/>
        <c:crosses val="autoZero"/>
        <c:crossBetween val="between"/>
      </c:valAx>
      <c:spPr>
        <a:noFill/>
        <a:ln>
          <a:noFill/>
        </a:ln>
        <a:effectLst/>
      </c:spPr>
    </c:plotArea>
    <c:legend>
      <c:legendPos val="b"/>
      <c:layout>
        <c:manualLayout>
          <c:xMode val="edge"/>
          <c:yMode val="edge"/>
          <c:x val="0.51965377060088103"/>
          <c:y val="0.73578563378385931"/>
          <c:w val="0.41626414078501434"/>
          <c:h val="6.2577192747981264E-2"/>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54463" cy="741363"/>
          </a:xfrm>
          <a:prstGeom prst="rect">
            <a:avLst/>
          </a:prstGeom>
        </p:spPr>
        <p:txBody>
          <a:bodyPr vert="horz" lIns="91440" tIns="45720" rIns="91440" bIns="45720" rtlCol="0"/>
          <a:lstStyle>
            <a:lvl1pPr algn="l">
              <a:defRPr sz="1200"/>
            </a:lvl1pPr>
          </a:lstStyle>
          <a:p>
            <a:endParaRPr lang="en-GB" dirty="0">
              <a:latin typeface="+mn-lt"/>
            </a:endParaRPr>
          </a:p>
        </p:txBody>
      </p:sp>
      <p:sp>
        <p:nvSpPr>
          <p:cNvPr id="3" name="Date Placeholder 2"/>
          <p:cNvSpPr>
            <a:spLocks noGrp="1"/>
          </p:cNvSpPr>
          <p:nvPr>
            <p:ph type="dt" sz="quarter" idx="1"/>
          </p:nvPr>
        </p:nvSpPr>
        <p:spPr>
          <a:xfrm>
            <a:off x="5168900" y="0"/>
            <a:ext cx="3954463" cy="741363"/>
          </a:xfrm>
          <a:prstGeom prst="rect">
            <a:avLst/>
          </a:prstGeom>
        </p:spPr>
        <p:txBody>
          <a:bodyPr vert="horz" lIns="91440" tIns="45720" rIns="91440" bIns="45720" rtlCol="0"/>
          <a:lstStyle>
            <a:lvl1pPr algn="r">
              <a:defRPr sz="1200"/>
            </a:lvl1pPr>
          </a:lstStyle>
          <a:p>
            <a:fld id="{575D5211-BB38-4D1A-A3BF-BB103CA88478}" type="datetimeFigureOut">
              <a:rPr lang="en-GB" smtClean="0">
                <a:latin typeface="+mn-lt"/>
              </a:rPr>
              <a:t>02/07/2020</a:t>
            </a:fld>
            <a:endParaRPr lang="en-GB" dirty="0">
              <a:latin typeface="+mn-lt"/>
            </a:endParaRPr>
          </a:p>
        </p:txBody>
      </p:sp>
      <p:sp>
        <p:nvSpPr>
          <p:cNvPr id="4" name="Footer Placeholder 3"/>
          <p:cNvSpPr>
            <a:spLocks noGrp="1"/>
          </p:cNvSpPr>
          <p:nvPr>
            <p:ph type="ftr" sz="quarter" idx="2"/>
          </p:nvPr>
        </p:nvSpPr>
        <p:spPr>
          <a:xfrm>
            <a:off x="0" y="14041438"/>
            <a:ext cx="3954463" cy="741362"/>
          </a:xfrm>
          <a:prstGeom prst="rect">
            <a:avLst/>
          </a:prstGeom>
        </p:spPr>
        <p:txBody>
          <a:bodyPr vert="horz" lIns="91440" tIns="45720" rIns="91440" bIns="45720" rtlCol="0" anchor="b"/>
          <a:lstStyle>
            <a:lvl1pPr algn="l">
              <a:defRPr sz="1200"/>
            </a:lvl1pPr>
          </a:lstStyle>
          <a:p>
            <a:endParaRPr lang="en-GB" dirty="0">
              <a:latin typeface="+mn-lt"/>
            </a:endParaRPr>
          </a:p>
        </p:txBody>
      </p:sp>
      <p:sp>
        <p:nvSpPr>
          <p:cNvPr id="5" name="Slide Number Placeholder 4"/>
          <p:cNvSpPr>
            <a:spLocks noGrp="1"/>
          </p:cNvSpPr>
          <p:nvPr>
            <p:ph type="sldNum" sz="quarter" idx="3"/>
          </p:nvPr>
        </p:nvSpPr>
        <p:spPr>
          <a:xfrm>
            <a:off x="5168900" y="14041438"/>
            <a:ext cx="3954463" cy="741362"/>
          </a:xfrm>
          <a:prstGeom prst="rect">
            <a:avLst/>
          </a:prstGeom>
        </p:spPr>
        <p:txBody>
          <a:bodyPr vert="horz" lIns="91440" tIns="45720" rIns="91440" bIns="45720" rtlCol="0" anchor="b"/>
          <a:lstStyle>
            <a:lvl1pPr algn="r">
              <a:defRPr sz="1200"/>
            </a:lvl1pPr>
          </a:lstStyle>
          <a:p>
            <a:fld id="{1A068BAA-E970-4ABC-AB2E-888A6F3FCC3B}" type="slidenum">
              <a:rPr lang="en-GB" smtClean="0">
                <a:latin typeface="+mn-lt"/>
              </a:rPr>
              <a:t>‹#›</a:t>
            </a:fld>
            <a:endParaRPr lang="en-GB" dirty="0">
              <a:latin typeface="+mn-lt"/>
            </a:endParaRPr>
          </a:p>
        </p:txBody>
      </p:sp>
    </p:spTree>
    <p:extLst>
      <p:ext uri="{BB962C8B-B14F-4D97-AF65-F5344CB8AC3E}">
        <p14:creationId xmlns:p14="http://schemas.microsoft.com/office/powerpoint/2010/main" val="36091385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2"/>
            <a:ext cx="3954767" cy="738661"/>
          </a:xfrm>
          <a:prstGeom prst="rect">
            <a:avLst/>
          </a:prstGeom>
        </p:spPr>
        <p:txBody>
          <a:bodyPr vert="horz" lIns="88867" tIns="44435" rIns="88867" bIns="44435" rtlCol="0"/>
          <a:lstStyle>
            <a:lvl1pPr algn="l" defTabSz="1726889"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5168623" y="2"/>
            <a:ext cx="3954767" cy="738661"/>
          </a:xfrm>
          <a:prstGeom prst="rect">
            <a:avLst/>
          </a:prstGeom>
        </p:spPr>
        <p:txBody>
          <a:bodyPr vert="horz" lIns="88867" tIns="44435" rIns="88867" bIns="44435" rtlCol="0"/>
          <a:lstStyle>
            <a:lvl1pPr algn="r" defTabSz="1726889" fontAlgn="auto">
              <a:spcBef>
                <a:spcPts val="0"/>
              </a:spcBef>
              <a:spcAft>
                <a:spcPts val="0"/>
              </a:spcAft>
              <a:defRPr sz="1200">
                <a:latin typeface="+mn-lt"/>
                <a:cs typeface="+mn-cs"/>
              </a:defRPr>
            </a:lvl1pPr>
          </a:lstStyle>
          <a:p>
            <a:pPr>
              <a:defRPr/>
            </a:pPr>
            <a:fld id="{5EAA5379-45F0-4C66-ABBD-4C1EF5F32571}" type="datetimeFigureOut">
              <a:rPr lang="en-US"/>
              <a:pPr>
                <a:defRPr/>
              </a:pPr>
              <a:t>7/2/2020</a:t>
            </a:fld>
            <a:endParaRPr lang="en-US" dirty="0"/>
          </a:p>
        </p:txBody>
      </p:sp>
      <p:sp>
        <p:nvSpPr>
          <p:cNvPr id="4" name="Slide Image Placeholder 3"/>
          <p:cNvSpPr>
            <a:spLocks noGrp="1" noRot="1" noChangeAspect="1"/>
          </p:cNvSpPr>
          <p:nvPr>
            <p:ph type="sldImg" idx="2"/>
          </p:nvPr>
        </p:nvSpPr>
        <p:spPr>
          <a:xfrm>
            <a:off x="866775" y="1108075"/>
            <a:ext cx="7391400" cy="5543550"/>
          </a:xfrm>
          <a:prstGeom prst="rect">
            <a:avLst/>
          </a:prstGeom>
          <a:noFill/>
          <a:ln w="12700">
            <a:solidFill>
              <a:prstClr val="black"/>
            </a:solidFill>
          </a:ln>
        </p:spPr>
        <p:txBody>
          <a:bodyPr vert="horz" lIns="88867" tIns="44435" rIns="88867" bIns="44435" rtlCol="0" anchor="ctr"/>
          <a:lstStyle/>
          <a:p>
            <a:pPr lvl="0"/>
            <a:endParaRPr lang="en-US" noProof="0" dirty="0"/>
          </a:p>
        </p:txBody>
      </p:sp>
      <p:sp>
        <p:nvSpPr>
          <p:cNvPr id="5" name="Notes Placeholder 4"/>
          <p:cNvSpPr>
            <a:spLocks noGrp="1"/>
          </p:cNvSpPr>
          <p:nvPr>
            <p:ph type="body" sz="quarter" idx="3"/>
          </p:nvPr>
        </p:nvSpPr>
        <p:spPr>
          <a:xfrm>
            <a:off x="913119" y="7021275"/>
            <a:ext cx="7298713" cy="6652738"/>
          </a:xfrm>
          <a:prstGeom prst="rect">
            <a:avLst/>
          </a:prstGeom>
        </p:spPr>
        <p:txBody>
          <a:bodyPr vert="horz" lIns="88867" tIns="44435" rIns="88867" bIns="44435"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3" y="14040949"/>
            <a:ext cx="3954767" cy="738661"/>
          </a:xfrm>
          <a:prstGeom prst="rect">
            <a:avLst/>
          </a:prstGeom>
        </p:spPr>
        <p:txBody>
          <a:bodyPr vert="horz" lIns="88867" tIns="44435" rIns="88867" bIns="44435" rtlCol="0" anchor="b"/>
          <a:lstStyle>
            <a:lvl1pPr algn="l" defTabSz="1726889"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5168623" y="14040949"/>
            <a:ext cx="3954767" cy="738661"/>
          </a:xfrm>
          <a:prstGeom prst="rect">
            <a:avLst/>
          </a:prstGeom>
        </p:spPr>
        <p:txBody>
          <a:bodyPr vert="horz" lIns="88867" tIns="44435" rIns="88867" bIns="44435" rtlCol="0" anchor="b"/>
          <a:lstStyle>
            <a:lvl1pPr algn="r" defTabSz="1726889" fontAlgn="auto">
              <a:spcBef>
                <a:spcPts val="0"/>
              </a:spcBef>
              <a:spcAft>
                <a:spcPts val="0"/>
              </a:spcAft>
              <a:defRPr sz="1200">
                <a:latin typeface="+mn-lt"/>
                <a:cs typeface="+mn-cs"/>
              </a:defRPr>
            </a:lvl1pPr>
          </a:lstStyle>
          <a:p>
            <a:pPr>
              <a:defRPr/>
            </a:pPr>
            <a:fld id="{8D0FC859-09C7-4CF4-9D3C-FEC1A292C1B7}" type="slidenum">
              <a:rPr lang="en-US"/>
              <a:pPr>
                <a:defRPr/>
              </a:pPr>
              <a:t>‹#›</a:t>
            </a:fld>
            <a:endParaRPr lang="en-US" dirty="0"/>
          </a:p>
        </p:txBody>
      </p:sp>
    </p:spTree>
    <p:extLst>
      <p:ext uri="{BB962C8B-B14F-4D97-AF65-F5344CB8AC3E}">
        <p14:creationId xmlns:p14="http://schemas.microsoft.com/office/powerpoint/2010/main" val="244153652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500" kern="1200">
        <a:solidFill>
          <a:schemeClr val="tx1"/>
        </a:solidFill>
        <a:latin typeface="+mn-lt"/>
        <a:ea typeface="+mn-ea"/>
        <a:cs typeface="+mn-cs"/>
      </a:defRPr>
    </a:lvl1pPr>
    <a:lvl2pPr marL="571500" algn="l" rtl="0" eaLnBrk="0" fontAlgn="base" hangingPunct="0">
      <a:spcBef>
        <a:spcPct val="30000"/>
      </a:spcBef>
      <a:spcAft>
        <a:spcPct val="0"/>
      </a:spcAft>
      <a:defRPr sz="1500" kern="1200">
        <a:solidFill>
          <a:schemeClr val="tx1"/>
        </a:solidFill>
        <a:latin typeface="+mn-lt"/>
        <a:ea typeface="+mn-ea"/>
        <a:cs typeface="+mn-cs"/>
      </a:defRPr>
    </a:lvl2pPr>
    <a:lvl3pPr marL="1143000" algn="l" rtl="0" eaLnBrk="0" fontAlgn="base" hangingPunct="0">
      <a:spcBef>
        <a:spcPct val="30000"/>
      </a:spcBef>
      <a:spcAft>
        <a:spcPct val="0"/>
      </a:spcAft>
      <a:defRPr sz="1500" kern="1200">
        <a:solidFill>
          <a:schemeClr val="tx1"/>
        </a:solidFill>
        <a:latin typeface="+mn-lt"/>
        <a:ea typeface="+mn-ea"/>
        <a:cs typeface="+mn-cs"/>
      </a:defRPr>
    </a:lvl3pPr>
    <a:lvl4pPr marL="1714500" algn="l" rtl="0" eaLnBrk="0" fontAlgn="base" hangingPunct="0">
      <a:spcBef>
        <a:spcPct val="30000"/>
      </a:spcBef>
      <a:spcAft>
        <a:spcPct val="0"/>
      </a:spcAft>
      <a:defRPr sz="1500" kern="1200">
        <a:solidFill>
          <a:schemeClr val="tx1"/>
        </a:solidFill>
        <a:latin typeface="+mn-lt"/>
        <a:ea typeface="+mn-ea"/>
        <a:cs typeface="+mn-cs"/>
      </a:defRPr>
    </a:lvl4pPr>
    <a:lvl5pPr marL="2286000" algn="l" rtl="0" eaLnBrk="0" fontAlgn="base" hangingPunct="0">
      <a:spcBef>
        <a:spcPct val="30000"/>
      </a:spcBef>
      <a:spcAft>
        <a:spcPct val="0"/>
      </a:spcAft>
      <a:defRPr sz="1500" kern="1200">
        <a:solidFill>
          <a:schemeClr val="tx1"/>
        </a:solidFill>
        <a:latin typeface="+mn-lt"/>
        <a:ea typeface="+mn-ea"/>
        <a:cs typeface="+mn-cs"/>
      </a:defRPr>
    </a:lvl5pPr>
    <a:lvl6pPr marL="2857500" algn="l" defTabSz="1143000" rtl="0" eaLnBrk="1" latinLnBrk="0" hangingPunct="1">
      <a:defRPr sz="1500" kern="1200">
        <a:solidFill>
          <a:schemeClr val="tx1"/>
        </a:solidFill>
        <a:latin typeface="+mn-lt"/>
        <a:ea typeface="+mn-ea"/>
        <a:cs typeface="+mn-cs"/>
      </a:defRPr>
    </a:lvl6pPr>
    <a:lvl7pPr marL="3429000" algn="l" defTabSz="1143000" rtl="0" eaLnBrk="1" latinLnBrk="0" hangingPunct="1">
      <a:defRPr sz="1500" kern="1200">
        <a:solidFill>
          <a:schemeClr val="tx1"/>
        </a:solidFill>
        <a:latin typeface="+mn-lt"/>
        <a:ea typeface="+mn-ea"/>
        <a:cs typeface="+mn-cs"/>
      </a:defRPr>
    </a:lvl7pPr>
    <a:lvl8pPr marL="4000500" algn="l" defTabSz="1143000" rtl="0" eaLnBrk="1" latinLnBrk="0" hangingPunct="1">
      <a:defRPr sz="1500" kern="1200">
        <a:solidFill>
          <a:schemeClr val="tx1"/>
        </a:solidFill>
        <a:latin typeface="+mn-lt"/>
        <a:ea typeface="+mn-ea"/>
        <a:cs typeface="+mn-cs"/>
      </a:defRPr>
    </a:lvl8pPr>
    <a:lvl9pPr marL="4572000" algn="l" defTabSz="1143000" rtl="0" eaLnBrk="1" latinLnBrk="0" hangingPunct="1">
      <a:defRPr sz="15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bwMode="auto">
          <a:xfrm>
            <a:off x="866775" y="1108075"/>
            <a:ext cx="7391400" cy="55435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512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3400">
                <a:solidFill>
                  <a:schemeClr val="tx1"/>
                </a:solidFill>
                <a:latin typeface="Calibri" pitchFamily="34" charset="0"/>
              </a:defRPr>
            </a:lvl1pPr>
            <a:lvl2pPr marL="722204" indent="-277771">
              <a:defRPr sz="3400">
                <a:solidFill>
                  <a:schemeClr val="tx1"/>
                </a:solidFill>
                <a:latin typeface="Calibri" pitchFamily="34" charset="0"/>
              </a:defRPr>
            </a:lvl2pPr>
            <a:lvl3pPr marL="1111083" indent="-222218">
              <a:defRPr sz="3400">
                <a:solidFill>
                  <a:schemeClr val="tx1"/>
                </a:solidFill>
                <a:latin typeface="Calibri" pitchFamily="34" charset="0"/>
              </a:defRPr>
            </a:lvl3pPr>
            <a:lvl4pPr marL="1555518" indent="-222218">
              <a:defRPr sz="3400">
                <a:solidFill>
                  <a:schemeClr val="tx1"/>
                </a:solidFill>
                <a:latin typeface="Calibri" pitchFamily="34" charset="0"/>
              </a:defRPr>
            </a:lvl4pPr>
            <a:lvl5pPr marL="1999951" indent="-222218">
              <a:defRPr sz="3400">
                <a:solidFill>
                  <a:schemeClr val="tx1"/>
                </a:solidFill>
                <a:latin typeface="Calibri" pitchFamily="34" charset="0"/>
              </a:defRPr>
            </a:lvl5pPr>
            <a:lvl6pPr marL="2444384" indent="-222218" defTabSz="1726810" fontAlgn="base">
              <a:spcBef>
                <a:spcPct val="0"/>
              </a:spcBef>
              <a:spcAft>
                <a:spcPct val="0"/>
              </a:spcAft>
              <a:defRPr sz="3400">
                <a:solidFill>
                  <a:schemeClr val="tx1"/>
                </a:solidFill>
                <a:latin typeface="Calibri" pitchFamily="34" charset="0"/>
              </a:defRPr>
            </a:lvl6pPr>
            <a:lvl7pPr marL="2888818" indent="-222218" defTabSz="1726810" fontAlgn="base">
              <a:spcBef>
                <a:spcPct val="0"/>
              </a:spcBef>
              <a:spcAft>
                <a:spcPct val="0"/>
              </a:spcAft>
              <a:defRPr sz="3400">
                <a:solidFill>
                  <a:schemeClr val="tx1"/>
                </a:solidFill>
                <a:latin typeface="Calibri" pitchFamily="34" charset="0"/>
              </a:defRPr>
            </a:lvl7pPr>
            <a:lvl8pPr marL="3333250" indent="-222218" defTabSz="1726810" fontAlgn="base">
              <a:spcBef>
                <a:spcPct val="0"/>
              </a:spcBef>
              <a:spcAft>
                <a:spcPct val="0"/>
              </a:spcAft>
              <a:defRPr sz="3400">
                <a:solidFill>
                  <a:schemeClr val="tx1"/>
                </a:solidFill>
                <a:latin typeface="Calibri" pitchFamily="34" charset="0"/>
              </a:defRPr>
            </a:lvl8pPr>
            <a:lvl9pPr marL="3777684" indent="-222218" defTabSz="1726810" fontAlgn="base">
              <a:spcBef>
                <a:spcPct val="0"/>
              </a:spcBef>
              <a:spcAft>
                <a:spcPct val="0"/>
              </a:spcAft>
              <a:defRPr sz="3400">
                <a:solidFill>
                  <a:schemeClr val="tx1"/>
                </a:solidFill>
                <a:latin typeface="Calibri" pitchFamily="34" charset="0"/>
              </a:defRPr>
            </a:lvl9pPr>
          </a:lstStyle>
          <a:p>
            <a:pPr defTabSz="1726810" fontAlgn="base">
              <a:spcBef>
                <a:spcPct val="0"/>
              </a:spcBef>
              <a:spcAft>
                <a:spcPct val="0"/>
              </a:spcAft>
              <a:defRPr/>
            </a:pPr>
            <a:fld id="{5CF752FE-A773-4593-8BDF-1C71A1E2633B}" type="slidenum">
              <a:rPr lang="en-US" sz="1200"/>
              <a:pPr defTabSz="1726810" fontAlgn="base">
                <a:spcBef>
                  <a:spcPct val="0"/>
                </a:spcBef>
                <a:spcAft>
                  <a:spcPct val="0"/>
                </a:spcAft>
                <a:defRPr/>
              </a:pPr>
              <a:t>1</a:t>
            </a:fld>
            <a:endParaRPr lang="en-US" sz="1200" dirty="0"/>
          </a:p>
        </p:txBody>
      </p:sp>
    </p:spTree>
    <p:extLst>
      <p:ext uri="{BB962C8B-B14F-4D97-AF65-F5344CB8AC3E}">
        <p14:creationId xmlns:p14="http://schemas.microsoft.com/office/powerpoint/2010/main" val="35527906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oster Body">
    <p:spTree>
      <p:nvGrpSpPr>
        <p:cNvPr id="1" name=""/>
        <p:cNvGrpSpPr/>
        <p:nvPr/>
      </p:nvGrpSpPr>
      <p:grpSpPr>
        <a:xfrm>
          <a:off x="0" y="0"/>
          <a:ext cx="0" cy="0"/>
          <a:chOff x="0" y="0"/>
          <a:chExt cx="0" cy="0"/>
        </a:xfrm>
      </p:grpSpPr>
      <p:sp>
        <p:nvSpPr>
          <p:cNvPr id="17" name="Text Placeholder 9">
            <a:extLst>
              <a:ext uri="{FF2B5EF4-FFF2-40B4-BE49-F238E27FC236}">
                <a16:creationId xmlns:a16="http://schemas.microsoft.com/office/drawing/2014/main" id="{BAA16279-3F8D-496A-8E20-C4BBD3E2F231}"/>
              </a:ext>
            </a:extLst>
          </p:cNvPr>
          <p:cNvSpPr>
            <a:spLocks noGrp="1"/>
          </p:cNvSpPr>
          <p:nvPr>
            <p:ph type="body" sz="quarter" idx="20" hasCustomPrompt="1"/>
          </p:nvPr>
        </p:nvSpPr>
        <p:spPr>
          <a:xfrm>
            <a:off x="19773900" y="18639073"/>
            <a:ext cx="8788814" cy="672556"/>
          </a:xfrm>
        </p:spPr>
        <p:txBody>
          <a:bodyPr wrap="square">
            <a:spAutoFit/>
          </a:bodyPr>
          <a:lstStyle>
            <a:lvl1pPr>
              <a:lnSpc>
                <a:spcPct val="100000"/>
              </a:lnSpc>
              <a:spcAft>
                <a:spcPts val="0"/>
              </a:spcAft>
              <a:defRPr kumimoji="0" lang="en-US" sz="1348" b="1" i="0" u="none" strike="noStrike" kern="1200" cap="none" spc="0" normalizeH="0" baseline="0" dirty="0">
                <a:ln>
                  <a:noFill/>
                </a:ln>
                <a:solidFill>
                  <a:schemeClr val="tx1"/>
                </a:solidFill>
                <a:effectLst/>
                <a:uLnTx/>
                <a:uFillTx/>
                <a:latin typeface="Arial"/>
                <a:ea typeface="+mn-ea"/>
                <a:cs typeface="Arial" panose="020B0604020202020204" pitchFamily="34" charset="0"/>
              </a:defRPr>
            </a:lvl1pPr>
            <a:lvl2pPr marL="0" marR="0" indent="0" algn="l" defTabSz="1540032" rtl="0" eaLnBrk="1" fontAlgn="auto" latinLnBrk="0" hangingPunct="1">
              <a:lnSpc>
                <a:spcPct val="100000"/>
              </a:lnSpc>
              <a:spcBef>
                <a:spcPts val="336"/>
              </a:spcBef>
              <a:spcAft>
                <a:spcPts val="168"/>
              </a:spcAft>
              <a:buClrTx/>
              <a:buSzTx/>
              <a:buFont typeface="Arial" panose="020B0604020202020204" pitchFamily="34" charset="0"/>
              <a:buNone/>
              <a:tabLst/>
              <a:defRPr kumimoji="0" lang="en-US" sz="1178" b="0" i="0" u="none" strike="noStrike" kern="1200" cap="none" spc="0" normalizeH="0" baseline="0" dirty="0">
                <a:ln>
                  <a:noFill/>
                </a:ln>
                <a:solidFill>
                  <a:schemeClr val="tx1"/>
                </a:solidFill>
                <a:effectLst/>
                <a:uLnTx/>
                <a:uFillTx/>
                <a:latin typeface="Arial"/>
                <a:ea typeface="+mn-ea"/>
                <a:cs typeface="Arial" panose="020B0604020202020204" pitchFamily="34" charset="0"/>
              </a:defRPr>
            </a:lvl2pPr>
            <a:lvl3pPr>
              <a:defRPr sz="1852" i="1">
                <a:solidFill>
                  <a:schemeClr val="tx1"/>
                </a:solidFill>
              </a:defRPr>
            </a:lvl3pPr>
            <a:lvl4pPr>
              <a:defRPr sz="1852" i="1">
                <a:solidFill>
                  <a:schemeClr val="tx1"/>
                </a:solidFill>
              </a:defRPr>
            </a:lvl4pPr>
            <a:lvl5pPr>
              <a:defRPr sz="1684" i="1">
                <a:solidFill>
                  <a:schemeClr val="tx1"/>
                </a:solidFill>
              </a:defRPr>
            </a:lvl5pPr>
            <a:lvl6pPr>
              <a:defRPr i="1" baseline="0">
                <a:solidFill>
                  <a:schemeClr val="tx1"/>
                </a:solidFill>
              </a:defRPr>
            </a:lvl6pPr>
            <a:lvl7pPr>
              <a:defRPr i="1" baseline="0">
                <a:solidFill>
                  <a:schemeClr val="tx1"/>
                </a:solidFill>
              </a:defRPr>
            </a:lvl7pPr>
          </a:lstStyle>
          <a:p>
            <a:pPr marL="0" marR="0" lvl="0" indent="0" algn="l" defTabSz="1540052" rtl="0" eaLnBrk="1" fontAlgn="auto" latinLnBrk="0" hangingPunct="1">
              <a:lnSpc>
                <a:spcPct val="100000"/>
              </a:lnSpc>
              <a:spcBef>
                <a:spcPts val="1010"/>
              </a:spcBef>
              <a:spcAft>
                <a:spcPts val="0"/>
              </a:spcAft>
              <a:buClrTx/>
              <a:buSzTx/>
              <a:buFont typeface="Arial" panose="020B0604020202020204" pitchFamily="34" charset="0"/>
              <a:buNone/>
              <a:tabLst/>
              <a:defRPr/>
            </a:pPr>
            <a:r>
              <a:rPr lang="en-US" dirty="0"/>
              <a:t>Click to add Acknowledgments</a:t>
            </a:r>
          </a:p>
          <a:p>
            <a:pPr marL="0" marR="0" lvl="1" indent="0" algn="l" defTabSz="1540032" rtl="0" eaLnBrk="1" fontAlgn="auto" latinLnBrk="0" hangingPunct="1">
              <a:lnSpc>
                <a:spcPct val="100000"/>
              </a:lnSpc>
              <a:spcBef>
                <a:spcPts val="336"/>
              </a:spcBef>
              <a:spcAft>
                <a:spcPts val="168"/>
              </a:spcAft>
              <a:buClrTx/>
              <a:buSzTx/>
              <a:buFont typeface="Arial" panose="020B0604020202020204" pitchFamily="34" charset="0"/>
              <a:buNone/>
              <a:tabLst/>
              <a:defRPr/>
            </a:pPr>
            <a:r>
              <a:rPr lang="en-US" dirty="0"/>
              <a:t>Click to add Acknowledgments</a:t>
            </a:r>
          </a:p>
          <a:p>
            <a:pPr lvl="1"/>
            <a:endParaRPr lang="en-US" dirty="0"/>
          </a:p>
        </p:txBody>
      </p:sp>
      <p:sp>
        <p:nvSpPr>
          <p:cNvPr id="18" name="Text Placeholder 9">
            <a:extLst>
              <a:ext uri="{FF2B5EF4-FFF2-40B4-BE49-F238E27FC236}">
                <a16:creationId xmlns:a16="http://schemas.microsoft.com/office/drawing/2014/main" id="{3D845D20-A67E-4285-A9D9-F49B901F7B9A}"/>
              </a:ext>
            </a:extLst>
          </p:cNvPr>
          <p:cNvSpPr>
            <a:spLocks noGrp="1"/>
          </p:cNvSpPr>
          <p:nvPr>
            <p:ph type="body" sz="quarter" idx="21" hasCustomPrompt="1"/>
          </p:nvPr>
        </p:nvSpPr>
        <p:spPr>
          <a:xfrm>
            <a:off x="19773900" y="20067833"/>
            <a:ext cx="8801100" cy="646908"/>
          </a:xfrm>
        </p:spPr>
        <p:txBody>
          <a:bodyPr wrap="square">
            <a:spAutoFit/>
          </a:bodyPr>
          <a:lstStyle>
            <a:lvl1pPr>
              <a:lnSpc>
                <a:spcPct val="100000"/>
              </a:lnSpc>
              <a:spcBef>
                <a:spcPts val="0"/>
              </a:spcBef>
              <a:spcAft>
                <a:spcPts val="0"/>
              </a:spcAft>
              <a:defRPr kumimoji="0" lang="en-US" sz="1348" b="1" i="0" u="none" strike="noStrike" kern="1200" cap="none" spc="0" normalizeH="0" baseline="0" dirty="0">
                <a:ln>
                  <a:noFill/>
                </a:ln>
                <a:solidFill>
                  <a:schemeClr val="tx1"/>
                </a:solidFill>
                <a:effectLst/>
                <a:uLnTx/>
                <a:uFillTx/>
                <a:latin typeface="Arial"/>
                <a:ea typeface="+mn-ea"/>
                <a:cs typeface="Arial" panose="020B0604020202020204" pitchFamily="34" charset="0"/>
              </a:defRPr>
            </a:lvl1pPr>
            <a:lvl2pPr marL="0" marR="0" indent="0" algn="l" defTabSz="1540032" rtl="0" eaLnBrk="1" fontAlgn="auto" latinLnBrk="0" hangingPunct="1">
              <a:lnSpc>
                <a:spcPct val="100000"/>
              </a:lnSpc>
              <a:spcBef>
                <a:spcPts val="336"/>
              </a:spcBef>
              <a:spcAft>
                <a:spcPts val="0"/>
              </a:spcAft>
              <a:buClrTx/>
              <a:buSzTx/>
              <a:buFont typeface="Arial" panose="020B0604020202020204" pitchFamily="34" charset="0"/>
              <a:buNone/>
              <a:tabLst/>
              <a:defRPr kumimoji="0" lang="en-US" sz="1178" b="0" i="0" u="none" strike="noStrike" kern="1200" cap="none" spc="0" normalizeH="0" baseline="0" dirty="0">
                <a:ln>
                  <a:noFill/>
                </a:ln>
                <a:solidFill>
                  <a:schemeClr val="tx1"/>
                </a:solidFill>
                <a:effectLst/>
                <a:uLnTx/>
                <a:uFillTx/>
                <a:latin typeface="Arial"/>
                <a:ea typeface="+mn-ea"/>
                <a:cs typeface="Arial" panose="020B0604020202020204" pitchFamily="34" charset="0"/>
              </a:defRPr>
            </a:lvl2pPr>
            <a:lvl3pPr>
              <a:defRPr sz="1852" i="1">
                <a:solidFill>
                  <a:schemeClr val="tx1"/>
                </a:solidFill>
              </a:defRPr>
            </a:lvl3pPr>
            <a:lvl4pPr>
              <a:defRPr sz="1852" i="1">
                <a:solidFill>
                  <a:schemeClr val="tx1"/>
                </a:solidFill>
              </a:defRPr>
            </a:lvl4pPr>
            <a:lvl5pPr>
              <a:defRPr sz="1684" i="1">
                <a:solidFill>
                  <a:schemeClr val="tx1"/>
                </a:solidFill>
              </a:defRPr>
            </a:lvl5pPr>
            <a:lvl6pPr>
              <a:defRPr i="1" baseline="0">
                <a:solidFill>
                  <a:schemeClr val="tx1"/>
                </a:solidFill>
              </a:defRPr>
            </a:lvl6pPr>
            <a:lvl7pPr>
              <a:defRPr i="1" baseline="0">
                <a:solidFill>
                  <a:schemeClr val="tx1"/>
                </a:solidFill>
              </a:defRPr>
            </a:lvl7pPr>
          </a:lstStyle>
          <a:p>
            <a:pPr marL="0" marR="0" lvl="0" indent="0" algn="l" defTabSz="1540052"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a:t>Click to add References</a:t>
            </a:r>
          </a:p>
          <a:p>
            <a:pPr marL="242524" marR="0" lvl="1" indent="-242524" algn="l" defTabSz="1540032" rtl="0" eaLnBrk="1" fontAlgn="auto" latinLnBrk="0" hangingPunct="1">
              <a:lnSpc>
                <a:spcPct val="100000"/>
              </a:lnSpc>
              <a:spcBef>
                <a:spcPts val="336"/>
              </a:spcBef>
              <a:spcAft>
                <a:spcPts val="0"/>
              </a:spcAft>
              <a:buClrTx/>
              <a:buSzTx/>
              <a:buFont typeface="Arial" panose="020B0604020202020204" pitchFamily="34" charset="0"/>
              <a:buNone/>
              <a:tabLst/>
              <a:defRPr/>
            </a:pPr>
            <a:r>
              <a:rPr lang="en-US" dirty="0"/>
              <a:t>Click to add References</a:t>
            </a:r>
          </a:p>
          <a:p>
            <a:pPr lvl="1"/>
            <a:endParaRPr lang="en-US" dirty="0"/>
          </a:p>
        </p:txBody>
      </p:sp>
      <p:sp>
        <p:nvSpPr>
          <p:cNvPr id="27" name="Text Placeholder 22">
            <a:extLst>
              <a:ext uri="{FF2B5EF4-FFF2-40B4-BE49-F238E27FC236}">
                <a16:creationId xmlns:a16="http://schemas.microsoft.com/office/drawing/2014/main" id="{A2083432-A93A-4CA8-96C8-CF85823A0331}"/>
              </a:ext>
            </a:extLst>
          </p:cNvPr>
          <p:cNvSpPr>
            <a:spLocks noGrp="1"/>
          </p:cNvSpPr>
          <p:nvPr>
            <p:ph type="body" sz="quarter" idx="25"/>
          </p:nvPr>
        </p:nvSpPr>
        <p:spPr>
          <a:xfrm>
            <a:off x="694236" y="3789973"/>
            <a:ext cx="8759952" cy="2448021"/>
          </a:xfrm>
        </p:spPr>
        <p:txBody>
          <a:bodyPr/>
          <a:lstStyle>
            <a:lvl1pPr>
              <a:defRPr>
                <a:latin typeface="+mn-lt"/>
              </a:defRPr>
            </a:lvl1pPr>
            <a:lvl2pPr>
              <a:defRPr>
                <a:latin typeface="+mn-lt"/>
              </a:defRPr>
            </a:lvl2pPr>
            <a:lvl3pPr>
              <a:defRPr>
                <a:latin typeface="+mn-lt"/>
              </a:defRPr>
            </a:lvl3pPr>
            <a:lvl4pPr>
              <a:buClr>
                <a:srgbClr val="E30042"/>
              </a:buClr>
              <a:defRPr>
                <a:latin typeface="+mn-lt"/>
              </a:defRPr>
            </a:lvl4pPr>
            <a:lvl5pPr>
              <a:buClr>
                <a:srgbClr val="E30042"/>
              </a:buClr>
              <a:defRPr>
                <a:latin typeface="+mn-lt"/>
              </a:defRPr>
            </a:lvl5pPr>
            <a:lvl6pPr>
              <a:buClr>
                <a:srgbClr val="E30042"/>
              </a:buClr>
              <a:defRPr/>
            </a:lvl6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endParaRPr lang="en-GB" dirty="0"/>
          </a:p>
        </p:txBody>
      </p:sp>
      <p:sp>
        <p:nvSpPr>
          <p:cNvPr id="28" name="Text Placeholder 31">
            <a:extLst>
              <a:ext uri="{FF2B5EF4-FFF2-40B4-BE49-F238E27FC236}">
                <a16:creationId xmlns:a16="http://schemas.microsoft.com/office/drawing/2014/main" id="{414036EB-2776-48D4-A0FE-CE9A9EDB8577}"/>
              </a:ext>
            </a:extLst>
          </p:cNvPr>
          <p:cNvSpPr>
            <a:spLocks noGrp="1"/>
          </p:cNvSpPr>
          <p:nvPr>
            <p:ph type="body" sz="quarter" idx="32"/>
          </p:nvPr>
        </p:nvSpPr>
        <p:spPr>
          <a:xfrm>
            <a:off x="19787330" y="14663358"/>
            <a:ext cx="8759952" cy="3029648"/>
          </a:xfrm>
          <a:solidFill>
            <a:srgbClr val="E7E6E6"/>
          </a:solidFill>
        </p:spPr>
        <p:txBody>
          <a:bodyPr vert="horz" wrap="square" lIns="144000" tIns="108000" rIns="144000" bIns="108000" numCol="1" spcCol="274320" rtlCol="0">
            <a:noAutofit/>
          </a:bodyPr>
          <a:lstStyle>
            <a:lvl1pPr>
              <a:defRPr lang="en-US" dirty="0">
                <a:solidFill>
                  <a:schemeClr val="tx2"/>
                </a:solidFill>
              </a:defRPr>
            </a:lvl1pPr>
            <a:lvl2pPr>
              <a:defRPr lang="en-US" dirty="0"/>
            </a:lvl2pPr>
            <a:lvl3pPr>
              <a:defRPr lang="en-US" dirty="0"/>
            </a:lvl3pPr>
            <a:lvl4pPr>
              <a:defRPr lang="en-US" dirty="0"/>
            </a:lvl4pPr>
            <a:lvl5pPr>
              <a:defRPr lang="en-GB" dirty="0"/>
            </a:lvl5pPr>
          </a:lstStyle>
          <a:p>
            <a:pPr marR="0" lvl="0" fontAlgn="auto">
              <a:lnSpc>
                <a:spcPct val="100000"/>
              </a:lnSpc>
              <a:spcAft>
                <a:spcPts val="0"/>
              </a:spcAft>
              <a:buClrTx/>
              <a:buSzTx/>
              <a:tabLst/>
            </a:pPr>
            <a:r>
              <a:rPr lang="en-US" dirty="0"/>
              <a:t>Click to edit Master text styles</a:t>
            </a:r>
          </a:p>
          <a:p>
            <a:pPr marR="0" lvl="1" fontAlgn="auto">
              <a:lnSpc>
                <a:spcPct val="100000"/>
              </a:lnSpc>
              <a:spcAft>
                <a:spcPts val="0"/>
              </a:spcAft>
              <a:buClrTx/>
              <a:buSzTx/>
              <a:tabLst/>
            </a:pPr>
            <a:r>
              <a:rPr lang="en-US" dirty="0"/>
              <a:t>Second level</a:t>
            </a:r>
          </a:p>
          <a:p>
            <a:pPr marR="0" lvl="2" fontAlgn="auto">
              <a:lnSpc>
                <a:spcPct val="100000"/>
              </a:lnSpc>
              <a:spcAft>
                <a:spcPts val="0"/>
              </a:spcAft>
              <a:buClr>
                <a:srgbClr val="E30046"/>
              </a:buClr>
              <a:tabLst/>
            </a:pPr>
            <a:r>
              <a:rPr lang="en-US" dirty="0"/>
              <a:t>Third level</a:t>
            </a:r>
          </a:p>
          <a:p>
            <a:pPr marR="0" lvl="3" fontAlgn="auto">
              <a:lnSpc>
                <a:spcPct val="100000"/>
              </a:lnSpc>
              <a:spcAft>
                <a:spcPts val="0"/>
              </a:spcAft>
              <a:buClr>
                <a:srgbClr val="E30046"/>
              </a:buClr>
              <a:tabLst/>
            </a:pPr>
            <a:r>
              <a:rPr lang="en-US" dirty="0"/>
              <a:t>Fourth level</a:t>
            </a:r>
          </a:p>
          <a:p>
            <a:pPr marR="0" lvl="4" fontAlgn="auto">
              <a:lnSpc>
                <a:spcPct val="100000"/>
              </a:lnSpc>
              <a:spcAft>
                <a:spcPts val="0"/>
              </a:spcAft>
              <a:buClr>
                <a:srgbClr val="E30046"/>
              </a:buClr>
              <a:tabLst/>
            </a:pPr>
            <a:r>
              <a:rPr lang="en-US" dirty="0"/>
              <a:t>Fifth level</a:t>
            </a:r>
            <a:endParaRPr lang="en-GB" dirty="0"/>
          </a:p>
        </p:txBody>
      </p:sp>
      <p:sp>
        <p:nvSpPr>
          <p:cNvPr id="29" name="Text Placeholder 22">
            <a:extLst>
              <a:ext uri="{FF2B5EF4-FFF2-40B4-BE49-F238E27FC236}">
                <a16:creationId xmlns:a16="http://schemas.microsoft.com/office/drawing/2014/main" id="{7490D6BC-B72A-4C6F-8A87-522DDF65DEF6}"/>
              </a:ext>
            </a:extLst>
          </p:cNvPr>
          <p:cNvSpPr>
            <a:spLocks noGrp="1"/>
          </p:cNvSpPr>
          <p:nvPr>
            <p:ph type="body" sz="quarter" idx="33"/>
          </p:nvPr>
        </p:nvSpPr>
        <p:spPr>
          <a:xfrm>
            <a:off x="696884" y="8838490"/>
            <a:ext cx="8763000" cy="2448021"/>
          </a:xfrm>
        </p:spPr>
        <p:txBody>
          <a:bodyPr/>
          <a:lstStyle>
            <a:lvl1pPr>
              <a:defRPr>
                <a:latin typeface="+mn-lt"/>
              </a:defRPr>
            </a:lvl1pPr>
            <a:lvl2pPr>
              <a:defRPr>
                <a:latin typeface="+mn-lt"/>
              </a:defRPr>
            </a:lvl2pPr>
            <a:lvl3pPr>
              <a:defRPr>
                <a:latin typeface="+mn-lt"/>
              </a:defRPr>
            </a:lvl3pPr>
            <a:lvl4pPr>
              <a:spcBef>
                <a:spcPts val="300"/>
              </a:spcBef>
              <a:buClr>
                <a:srgbClr val="E30042"/>
              </a:buClr>
              <a:defRPr>
                <a:latin typeface="+mn-lt"/>
              </a:defRPr>
            </a:lvl4pPr>
            <a:lvl5pPr marL="492816" marR="0" indent="-242528" algn="l" defTabSz="1540052" rtl="0" eaLnBrk="1" fontAlgn="auto" latinLnBrk="0" hangingPunct="1">
              <a:lnSpc>
                <a:spcPct val="100000"/>
              </a:lnSpc>
              <a:spcBef>
                <a:spcPts val="300"/>
              </a:spcBef>
              <a:spcAft>
                <a:spcPts val="0"/>
              </a:spcAft>
              <a:buClr>
                <a:srgbClr val="E30042"/>
              </a:buClr>
              <a:buSzPct val="110000"/>
              <a:buFont typeface="Arial" panose="020B0604020202020204" pitchFamily="34" charset="0"/>
              <a:buChar char="•"/>
              <a:tabLst/>
              <a:defRPr>
                <a:latin typeface="+mn-lt"/>
              </a:defRPr>
            </a:lvl5pPr>
            <a:lvl6pPr>
              <a:spcBef>
                <a:spcPts val="300"/>
              </a:spcBef>
              <a:defRPr/>
            </a:lvl6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marL="739228" marR="0" lvl="5" indent="-242528" algn="l" defTabSz="1540052" rtl="0" eaLnBrk="1" fontAlgn="auto" latinLnBrk="0" hangingPunct="1">
              <a:lnSpc>
                <a:spcPct val="100000"/>
              </a:lnSpc>
              <a:spcBef>
                <a:spcPts val="504"/>
              </a:spcBef>
              <a:spcAft>
                <a:spcPts val="0"/>
              </a:spcAft>
              <a:buClr>
                <a:srgbClr val="E30042"/>
              </a:buClr>
              <a:buSzPct val="110000"/>
              <a:buFont typeface="Arial" panose="020B0604020202020204" pitchFamily="34" charset="0"/>
              <a:buChar char="•"/>
              <a:tabLst/>
              <a:defRPr/>
            </a:pPr>
            <a:r>
              <a:rPr lang="en-US" dirty="0"/>
              <a:t>Sixth level</a:t>
            </a:r>
            <a:endParaRPr lang="en-GB" dirty="0"/>
          </a:p>
          <a:p>
            <a:pPr lvl="4"/>
            <a:endParaRPr lang="en-GB" dirty="0"/>
          </a:p>
        </p:txBody>
      </p:sp>
      <p:sp>
        <p:nvSpPr>
          <p:cNvPr id="30" name="Text Placeholder 22">
            <a:extLst>
              <a:ext uri="{FF2B5EF4-FFF2-40B4-BE49-F238E27FC236}">
                <a16:creationId xmlns:a16="http://schemas.microsoft.com/office/drawing/2014/main" id="{B6AE490D-C336-4AA4-B810-847E4C8C58E8}"/>
              </a:ext>
            </a:extLst>
          </p:cNvPr>
          <p:cNvSpPr>
            <a:spLocks noGrp="1"/>
          </p:cNvSpPr>
          <p:nvPr>
            <p:ph type="body" sz="quarter" idx="35"/>
          </p:nvPr>
        </p:nvSpPr>
        <p:spPr>
          <a:xfrm>
            <a:off x="10228363" y="3868344"/>
            <a:ext cx="8759952" cy="2448021"/>
          </a:xfrm>
        </p:spPr>
        <p:txBody>
          <a:bodyPr/>
          <a:lstStyle>
            <a:lvl1pPr>
              <a:defRPr>
                <a:latin typeface="+mn-lt"/>
              </a:defRPr>
            </a:lvl1pPr>
            <a:lvl2pPr>
              <a:defRPr>
                <a:latin typeface="+mn-lt"/>
              </a:defRPr>
            </a:lvl2pPr>
            <a:lvl3pPr>
              <a:defRPr>
                <a:latin typeface="+mn-lt"/>
              </a:defRPr>
            </a:lvl3pPr>
            <a:lvl4pPr>
              <a:spcBef>
                <a:spcPts val="300"/>
              </a:spcBef>
              <a:buClr>
                <a:srgbClr val="E30042"/>
              </a:buClr>
              <a:defRPr>
                <a:latin typeface="+mn-lt"/>
              </a:defRPr>
            </a:lvl4pPr>
            <a:lvl5pPr marL="492816" marR="0" indent="-242528" algn="l" defTabSz="1540052" rtl="0" eaLnBrk="1" fontAlgn="auto" latinLnBrk="0" hangingPunct="1">
              <a:lnSpc>
                <a:spcPct val="100000"/>
              </a:lnSpc>
              <a:spcBef>
                <a:spcPts val="300"/>
              </a:spcBef>
              <a:spcAft>
                <a:spcPts val="0"/>
              </a:spcAft>
              <a:buClr>
                <a:srgbClr val="E30042"/>
              </a:buClr>
              <a:buSzPct val="110000"/>
              <a:buFont typeface="Arial" panose="020B0604020202020204" pitchFamily="34" charset="0"/>
              <a:buChar char="•"/>
              <a:tabLst/>
              <a:defRPr>
                <a:latin typeface="+mn-lt"/>
              </a:defRPr>
            </a:lvl5pPr>
            <a:lvl6pPr>
              <a:spcBef>
                <a:spcPts val="300"/>
              </a:spcBef>
              <a:defRPr/>
            </a:lvl6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marL="739228" marR="0" lvl="5" indent="-242528" algn="l" defTabSz="1540052" rtl="0" eaLnBrk="1" fontAlgn="auto" latinLnBrk="0" hangingPunct="1">
              <a:lnSpc>
                <a:spcPct val="100000"/>
              </a:lnSpc>
              <a:spcBef>
                <a:spcPts val="504"/>
              </a:spcBef>
              <a:spcAft>
                <a:spcPts val="0"/>
              </a:spcAft>
              <a:buClr>
                <a:srgbClr val="E30042"/>
              </a:buClr>
              <a:buSzPct val="110000"/>
              <a:buFont typeface="Arial" panose="020B0604020202020204" pitchFamily="34" charset="0"/>
              <a:buChar char="•"/>
              <a:tabLst/>
              <a:defRPr/>
            </a:pPr>
            <a:r>
              <a:rPr lang="en-US" dirty="0"/>
              <a:t>Sixth level</a:t>
            </a:r>
            <a:endParaRPr lang="en-GB" dirty="0"/>
          </a:p>
          <a:p>
            <a:pPr lvl="4"/>
            <a:endParaRPr lang="en-GB" dirty="0"/>
          </a:p>
        </p:txBody>
      </p:sp>
      <p:sp>
        <p:nvSpPr>
          <p:cNvPr id="31" name="Text Placeholder 22">
            <a:extLst>
              <a:ext uri="{FF2B5EF4-FFF2-40B4-BE49-F238E27FC236}">
                <a16:creationId xmlns:a16="http://schemas.microsoft.com/office/drawing/2014/main" id="{A21AE772-DBEC-477F-98F3-0F9BAC4E4C2C}"/>
              </a:ext>
            </a:extLst>
          </p:cNvPr>
          <p:cNvSpPr>
            <a:spLocks noGrp="1"/>
          </p:cNvSpPr>
          <p:nvPr>
            <p:ph type="body" sz="quarter" idx="36"/>
          </p:nvPr>
        </p:nvSpPr>
        <p:spPr>
          <a:xfrm>
            <a:off x="10234994" y="17900187"/>
            <a:ext cx="8759952" cy="2448021"/>
          </a:xfrm>
        </p:spPr>
        <p:txBody>
          <a:bodyPr/>
          <a:lstStyle>
            <a:lvl1pPr>
              <a:defRPr>
                <a:latin typeface="+mn-lt"/>
              </a:defRPr>
            </a:lvl1pPr>
            <a:lvl2pPr>
              <a:defRPr>
                <a:latin typeface="+mn-lt"/>
              </a:defRPr>
            </a:lvl2pPr>
            <a:lvl3pPr>
              <a:defRPr>
                <a:latin typeface="+mn-lt"/>
              </a:defRPr>
            </a:lvl3pPr>
            <a:lvl4pPr>
              <a:spcBef>
                <a:spcPts val="300"/>
              </a:spcBef>
              <a:buClr>
                <a:srgbClr val="E30042"/>
              </a:buClr>
              <a:defRPr>
                <a:latin typeface="+mn-lt"/>
              </a:defRPr>
            </a:lvl4pPr>
            <a:lvl5pPr marL="492816" marR="0" indent="-242528" algn="l" defTabSz="1540052" rtl="0" eaLnBrk="1" fontAlgn="auto" latinLnBrk="0" hangingPunct="1">
              <a:lnSpc>
                <a:spcPct val="100000"/>
              </a:lnSpc>
              <a:spcBef>
                <a:spcPts val="300"/>
              </a:spcBef>
              <a:spcAft>
                <a:spcPts val="0"/>
              </a:spcAft>
              <a:buClr>
                <a:srgbClr val="E30042"/>
              </a:buClr>
              <a:buSzPct val="110000"/>
              <a:buFont typeface="Arial" panose="020B0604020202020204" pitchFamily="34" charset="0"/>
              <a:buChar char="•"/>
              <a:tabLst/>
              <a:defRPr>
                <a:latin typeface="+mn-lt"/>
              </a:defRPr>
            </a:lvl5pPr>
            <a:lvl6pPr>
              <a:spcBef>
                <a:spcPts val="300"/>
              </a:spcBef>
              <a:defRPr/>
            </a:lvl6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marL="739228" marR="0" lvl="5" indent="-242528" algn="l" defTabSz="1540052" rtl="0" eaLnBrk="1" fontAlgn="auto" latinLnBrk="0" hangingPunct="1">
              <a:lnSpc>
                <a:spcPct val="100000"/>
              </a:lnSpc>
              <a:spcBef>
                <a:spcPts val="504"/>
              </a:spcBef>
              <a:spcAft>
                <a:spcPts val="0"/>
              </a:spcAft>
              <a:buClr>
                <a:srgbClr val="E30042"/>
              </a:buClr>
              <a:buSzPct val="110000"/>
              <a:buFont typeface="Arial" panose="020B0604020202020204" pitchFamily="34" charset="0"/>
              <a:buChar char="•"/>
              <a:tabLst/>
              <a:defRPr/>
            </a:pPr>
            <a:r>
              <a:rPr lang="en-US" dirty="0"/>
              <a:t>Sixth level</a:t>
            </a:r>
            <a:endParaRPr lang="en-GB" dirty="0"/>
          </a:p>
          <a:p>
            <a:pPr lvl="4"/>
            <a:endParaRPr lang="en-GB" dirty="0"/>
          </a:p>
        </p:txBody>
      </p:sp>
      <p:sp>
        <p:nvSpPr>
          <p:cNvPr id="13" name="Text Placeholder 22">
            <a:extLst>
              <a:ext uri="{FF2B5EF4-FFF2-40B4-BE49-F238E27FC236}">
                <a16:creationId xmlns:a16="http://schemas.microsoft.com/office/drawing/2014/main" id="{01040B02-C1EB-4AB9-8C7C-AC263C7CDB1B}"/>
              </a:ext>
            </a:extLst>
          </p:cNvPr>
          <p:cNvSpPr>
            <a:spLocks noGrp="1"/>
          </p:cNvSpPr>
          <p:nvPr>
            <p:ph type="body" sz="quarter" idx="37"/>
          </p:nvPr>
        </p:nvSpPr>
        <p:spPr>
          <a:xfrm>
            <a:off x="19797326" y="3789973"/>
            <a:ext cx="8759952" cy="2448021"/>
          </a:xfrm>
        </p:spPr>
        <p:txBody>
          <a:bodyPr/>
          <a:lstStyle>
            <a:lvl1pPr>
              <a:defRPr>
                <a:latin typeface="+mn-lt"/>
              </a:defRPr>
            </a:lvl1pPr>
            <a:lvl2pPr>
              <a:defRPr>
                <a:latin typeface="+mn-lt"/>
              </a:defRPr>
            </a:lvl2pPr>
            <a:lvl3pPr>
              <a:defRPr>
                <a:latin typeface="+mn-lt"/>
              </a:defRPr>
            </a:lvl3pPr>
            <a:lvl4pPr>
              <a:spcBef>
                <a:spcPts val="300"/>
              </a:spcBef>
              <a:buClr>
                <a:srgbClr val="E30042"/>
              </a:buClr>
              <a:defRPr>
                <a:latin typeface="+mn-lt"/>
              </a:defRPr>
            </a:lvl4pPr>
            <a:lvl5pPr marL="492816" marR="0" indent="-242528" algn="l" defTabSz="1540052" rtl="0" eaLnBrk="1" fontAlgn="auto" latinLnBrk="0" hangingPunct="1">
              <a:lnSpc>
                <a:spcPct val="100000"/>
              </a:lnSpc>
              <a:spcBef>
                <a:spcPts val="300"/>
              </a:spcBef>
              <a:spcAft>
                <a:spcPts val="0"/>
              </a:spcAft>
              <a:buClr>
                <a:srgbClr val="E30042"/>
              </a:buClr>
              <a:buSzPct val="110000"/>
              <a:buFont typeface="Arial" panose="020B0604020202020204" pitchFamily="34" charset="0"/>
              <a:buChar char="•"/>
              <a:tabLst/>
              <a:defRPr>
                <a:latin typeface="+mn-lt"/>
              </a:defRPr>
            </a:lvl5pPr>
            <a:lvl6pPr>
              <a:spcBef>
                <a:spcPts val="300"/>
              </a:spcBef>
              <a:defRPr/>
            </a:lvl6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marL="739228" marR="0" lvl="5" indent="-242528" algn="l" defTabSz="1540052" rtl="0" eaLnBrk="1" fontAlgn="auto" latinLnBrk="0" hangingPunct="1">
              <a:lnSpc>
                <a:spcPct val="100000"/>
              </a:lnSpc>
              <a:spcBef>
                <a:spcPts val="504"/>
              </a:spcBef>
              <a:spcAft>
                <a:spcPts val="0"/>
              </a:spcAft>
              <a:buClr>
                <a:srgbClr val="E30042"/>
              </a:buClr>
              <a:buSzPct val="110000"/>
              <a:buFont typeface="Arial" panose="020B0604020202020204" pitchFamily="34" charset="0"/>
              <a:buChar char="•"/>
              <a:tabLst/>
              <a:defRPr/>
            </a:pPr>
            <a:r>
              <a:rPr lang="en-US" dirty="0"/>
              <a:t>Sixth level</a:t>
            </a:r>
            <a:endParaRPr lang="en-GB" dirty="0"/>
          </a:p>
          <a:p>
            <a:pPr lvl="4"/>
            <a:r>
              <a:rPr lang="en-GB" dirty="0"/>
              <a:t>0</a:t>
            </a:r>
          </a:p>
        </p:txBody>
      </p:sp>
      <p:sp>
        <p:nvSpPr>
          <p:cNvPr id="14" name="Text Placeholder 5">
            <a:extLst>
              <a:ext uri="{FF2B5EF4-FFF2-40B4-BE49-F238E27FC236}">
                <a16:creationId xmlns:a16="http://schemas.microsoft.com/office/drawing/2014/main" id="{5D6C7AB6-5923-48FB-A830-7EBFE0CE4711}"/>
              </a:ext>
            </a:extLst>
          </p:cNvPr>
          <p:cNvSpPr>
            <a:spLocks noGrp="1"/>
          </p:cNvSpPr>
          <p:nvPr>
            <p:ph type="body" sz="quarter" idx="18" hasCustomPrompt="1"/>
          </p:nvPr>
        </p:nvSpPr>
        <p:spPr>
          <a:xfrm>
            <a:off x="21257875" y="2585538"/>
            <a:ext cx="7249362" cy="547552"/>
          </a:xfrm>
          <a:prstGeom prst="rect">
            <a:avLst/>
          </a:prstGeom>
        </p:spPr>
        <p:txBody>
          <a:bodyPr lIns="0" tIns="0" rIns="0" bIns="0">
            <a:noAutofit/>
          </a:bodyPr>
          <a:lstStyle>
            <a:lvl1pPr marL="0" indent="0" algn="r">
              <a:buNone/>
              <a:defRPr sz="3032" b="1">
                <a:solidFill>
                  <a:schemeClr val="bg1"/>
                </a:solidFill>
                <a:effectLst/>
                <a:latin typeface="+mn-lt"/>
                <a:cs typeface="Arial" pitchFamily="34" charset="0"/>
              </a:defRPr>
            </a:lvl1pPr>
            <a:lvl2pPr marL="1495988" indent="0">
              <a:buNone/>
              <a:defRPr/>
            </a:lvl2pPr>
            <a:lvl3pPr marL="2991974" indent="0">
              <a:buNone/>
              <a:defRPr/>
            </a:lvl3pPr>
            <a:lvl4pPr marL="4487964" indent="0">
              <a:buNone/>
              <a:defRPr/>
            </a:lvl4pPr>
            <a:lvl5pPr marL="5983950" indent="0">
              <a:buNone/>
              <a:defRPr/>
            </a:lvl5pPr>
          </a:lstStyle>
          <a:p>
            <a:pPr lvl="0"/>
            <a:r>
              <a:rPr lang="en-US" dirty="0"/>
              <a:t>Poster #</a:t>
            </a:r>
          </a:p>
        </p:txBody>
      </p:sp>
      <p:sp>
        <p:nvSpPr>
          <p:cNvPr id="19" name="Text Placeholder 9">
            <a:extLst>
              <a:ext uri="{FF2B5EF4-FFF2-40B4-BE49-F238E27FC236}">
                <a16:creationId xmlns:a16="http://schemas.microsoft.com/office/drawing/2014/main" id="{C04F75BD-660B-4EC0-923E-A29D8D8BB1B8}"/>
              </a:ext>
            </a:extLst>
          </p:cNvPr>
          <p:cNvSpPr>
            <a:spLocks noGrp="1"/>
          </p:cNvSpPr>
          <p:nvPr>
            <p:ph type="body" sz="quarter" idx="19" hasCustomPrompt="1"/>
          </p:nvPr>
        </p:nvSpPr>
        <p:spPr>
          <a:xfrm>
            <a:off x="4330428" y="2315502"/>
            <a:ext cx="21600000" cy="817588"/>
          </a:xfrm>
        </p:spPr>
        <p:txBody>
          <a:bodyPr>
            <a:noAutofit/>
          </a:bodyPr>
          <a:lstStyle>
            <a:lvl1pPr>
              <a:defRPr kumimoji="0" lang="en-US" sz="2358" b="1" i="0" u="none" strike="noStrike" kern="1200" cap="none" spc="0" normalizeH="0" baseline="0" dirty="0">
                <a:ln>
                  <a:noFill/>
                </a:ln>
                <a:solidFill>
                  <a:schemeClr val="tx1"/>
                </a:solidFill>
                <a:effectLst/>
                <a:uLnTx/>
                <a:uFillTx/>
                <a:latin typeface="Arial"/>
                <a:ea typeface="+mn-ea"/>
                <a:cs typeface="Arial" panose="020B0604020202020204" pitchFamily="34" charset="0"/>
              </a:defRPr>
            </a:lvl1pPr>
            <a:lvl2pPr>
              <a:defRPr kumimoji="0" lang="en-US" sz="1852" b="0" i="0" u="none" strike="noStrike" kern="1200" cap="none" spc="0" normalizeH="0" baseline="0" dirty="0">
                <a:ln>
                  <a:noFill/>
                </a:ln>
                <a:solidFill>
                  <a:schemeClr val="tx1"/>
                </a:solidFill>
                <a:effectLst/>
                <a:uLnTx/>
                <a:uFillTx/>
                <a:latin typeface="Arial"/>
                <a:ea typeface="+mn-ea"/>
                <a:cs typeface="Arial" panose="020B0604020202020204" pitchFamily="34" charset="0"/>
              </a:defRPr>
            </a:lvl2pPr>
            <a:lvl3pPr>
              <a:defRPr sz="1852" i="1">
                <a:solidFill>
                  <a:schemeClr val="tx1"/>
                </a:solidFill>
              </a:defRPr>
            </a:lvl3pPr>
            <a:lvl4pPr>
              <a:defRPr sz="1852" i="1">
                <a:solidFill>
                  <a:schemeClr val="tx1"/>
                </a:solidFill>
              </a:defRPr>
            </a:lvl4pPr>
            <a:lvl5pPr>
              <a:defRPr sz="1684" i="1">
                <a:solidFill>
                  <a:schemeClr val="tx1"/>
                </a:solidFill>
              </a:defRPr>
            </a:lvl5pPr>
            <a:lvl6pPr>
              <a:defRPr i="1" baseline="0">
                <a:solidFill>
                  <a:schemeClr val="tx1"/>
                </a:solidFill>
              </a:defRPr>
            </a:lvl6pPr>
            <a:lvl7pPr>
              <a:defRPr i="1" baseline="0">
                <a:solidFill>
                  <a:schemeClr val="tx1"/>
                </a:solidFill>
              </a:defRPr>
            </a:lvl7pPr>
          </a:lstStyle>
          <a:p>
            <a:pPr marL="0" marR="0" lvl="0" indent="0" algn="l" defTabSz="1540052" rtl="0" eaLnBrk="1" fontAlgn="auto" latinLnBrk="0" hangingPunct="1">
              <a:lnSpc>
                <a:spcPct val="100000"/>
              </a:lnSpc>
              <a:spcBef>
                <a:spcPts val="1010"/>
              </a:spcBef>
              <a:spcAft>
                <a:spcPts val="0"/>
              </a:spcAft>
              <a:buClrTx/>
              <a:buSzTx/>
              <a:buFont typeface="Arial" panose="020B0604020202020204" pitchFamily="34" charset="0"/>
              <a:buNone/>
              <a:tabLst/>
              <a:defRPr/>
            </a:pPr>
            <a:r>
              <a:rPr lang="en-US" dirty="0"/>
              <a:t>Click to add Authors</a:t>
            </a:r>
          </a:p>
          <a:p>
            <a:pPr marL="0" marR="0" lvl="1" indent="0" algn="l" defTabSz="1540052" rtl="0" eaLnBrk="1" fontAlgn="auto" latinLnBrk="0" hangingPunct="1">
              <a:lnSpc>
                <a:spcPct val="100000"/>
              </a:lnSpc>
              <a:spcBef>
                <a:spcPts val="504"/>
              </a:spcBef>
              <a:spcAft>
                <a:spcPts val="0"/>
              </a:spcAft>
              <a:buClrTx/>
              <a:buSzTx/>
              <a:buFont typeface="Arial" panose="020B0604020202020204" pitchFamily="34" charset="0"/>
              <a:buNone/>
              <a:tabLst/>
              <a:defRPr/>
            </a:pPr>
            <a:r>
              <a:rPr lang="en-US" dirty="0"/>
              <a:t>Click to add Affiliations</a:t>
            </a:r>
          </a:p>
        </p:txBody>
      </p:sp>
      <p:sp>
        <p:nvSpPr>
          <p:cNvPr id="20" name="Title 1">
            <a:extLst>
              <a:ext uri="{FF2B5EF4-FFF2-40B4-BE49-F238E27FC236}">
                <a16:creationId xmlns:a16="http://schemas.microsoft.com/office/drawing/2014/main" id="{98502BF4-D2F3-4EAF-9439-DECDD3C62604}"/>
              </a:ext>
            </a:extLst>
          </p:cNvPr>
          <p:cNvSpPr>
            <a:spLocks noGrp="1"/>
          </p:cNvSpPr>
          <p:nvPr>
            <p:ph type="title" hasCustomPrompt="1"/>
          </p:nvPr>
        </p:nvSpPr>
        <p:spPr>
          <a:xfrm>
            <a:off x="4330428" y="661755"/>
            <a:ext cx="21600000" cy="1746886"/>
          </a:xfrm>
        </p:spPr>
        <p:txBody>
          <a:bodyPr/>
          <a:lstStyle>
            <a:lvl1pPr>
              <a:lnSpc>
                <a:spcPts val="5400"/>
              </a:lnSpc>
              <a:defRPr/>
            </a:lvl1pPr>
          </a:lstStyle>
          <a:p>
            <a:r>
              <a:rPr lang="en-US" dirty="0"/>
              <a:t>CLICK TO EDIT MASTER TITLE STYLE</a:t>
            </a:r>
            <a:endParaRPr lang="en-GB" dirty="0"/>
          </a:p>
        </p:txBody>
      </p:sp>
      <p:cxnSp>
        <p:nvCxnSpPr>
          <p:cNvPr id="21" name="Straight Connector 20">
            <a:extLst>
              <a:ext uri="{FF2B5EF4-FFF2-40B4-BE49-F238E27FC236}">
                <a16:creationId xmlns:a16="http://schemas.microsoft.com/office/drawing/2014/main" id="{D888D518-8332-4FC7-9E72-10F3B8DBC2FE}"/>
              </a:ext>
            </a:extLst>
          </p:cNvPr>
          <p:cNvCxnSpPr/>
          <p:nvPr userDrawn="1"/>
        </p:nvCxnSpPr>
        <p:spPr>
          <a:xfrm rot="1200000">
            <a:off x="2750824" y="-712525"/>
            <a:ext cx="0" cy="478155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419106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structions for Use">
    <p:spTree>
      <p:nvGrpSpPr>
        <p:cNvPr id="1" name=""/>
        <p:cNvGrpSpPr/>
        <p:nvPr/>
      </p:nvGrpSpPr>
      <p:grpSpPr>
        <a:xfrm>
          <a:off x="0" y="0"/>
          <a:ext cx="0" cy="0"/>
          <a:chOff x="0" y="0"/>
          <a:chExt cx="0" cy="0"/>
        </a:xfrm>
      </p:grpSpPr>
      <p:sp>
        <p:nvSpPr>
          <p:cNvPr id="2" name="Title 1"/>
          <p:cNvSpPr>
            <a:spLocks noGrp="1"/>
          </p:cNvSpPr>
          <p:nvPr>
            <p:ph type="title"/>
          </p:nvPr>
        </p:nvSpPr>
        <p:spPr>
          <a:xfrm>
            <a:off x="4809700" y="843996"/>
            <a:ext cx="14400000" cy="1003549"/>
          </a:xfrm>
          <a:prstGeom prst="rect">
            <a:avLst/>
          </a:prstGeom>
        </p:spPr>
        <p:txBody>
          <a:bodyPr/>
          <a:lstStyle/>
          <a:p>
            <a:r>
              <a:rPr lang="en-US"/>
              <a:t>Click to edit Master title style</a:t>
            </a:r>
            <a:endParaRPr lang="en-GB"/>
          </a:p>
        </p:txBody>
      </p:sp>
      <p:sp>
        <p:nvSpPr>
          <p:cNvPr id="5" name="Text Placeholder 4"/>
          <p:cNvSpPr>
            <a:spLocks noGrp="1"/>
          </p:cNvSpPr>
          <p:nvPr>
            <p:ph type="body" sz="quarter" idx="11"/>
          </p:nvPr>
        </p:nvSpPr>
        <p:spPr>
          <a:xfrm>
            <a:off x="3725334" y="5354058"/>
            <a:ext cx="21712768" cy="2550957"/>
          </a:xfrm>
          <a:prstGeom prst="rect">
            <a:avLst/>
          </a:prstGeom>
        </p:spPr>
        <p:txBody>
          <a:bodyPr/>
          <a:lstStyle>
            <a:lvl1pPr>
              <a:defRPr>
                <a:latin typeface="+mn-lt"/>
              </a:defRPr>
            </a:lvl1pPr>
            <a:lvl2pPr>
              <a:spcAft>
                <a:spcPts val="504"/>
              </a:spcAft>
              <a:defRPr>
                <a:latin typeface="+mn-lt"/>
              </a:defRPr>
            </a:lvl2pPr>
            <a:lvl3pPr>
              <a:defRPr>
                <a:latin typeface="+mn-lt"/>
              </a:defRPr>
            </a:lvl3pPr>
            <a:lvl4pPr>
              <a:defRPr>
                <a:latin typeface="+mn-lt"/>
              </a:defRPr>
            </a:lvl4pPr>
            <a:lvl5pPr>
              <a:defRPr>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26496223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3" name="Text Placeholder 2">
            <a:extLst>
              <a:ext uri="{FF2B5EF4-FFF2-40B4-BE49-F238E27FC236}">
                <a16:creationId xmlns:a16="http://schemas.microsoft.com/office/drawing/2014/main" id="{0D0BD131-48F9-478B-8B79-C928AA9EF2F4}"/>
              </a:ext>
            </a:extLst>
          </p:cNvPr>
          <p:cNvSpPr>
            <a:spLocks noGrp="1"/>
          </p:cNvSpPr>
          <p:nvPr>
            <p:ph type="body" idx="1"/>
          </p:nvPr>
        </p:nvSpPr>
        <p:spPr>
          <a:xfrm>
            <a:off x="720655" y="4050873"/>
            <a:ext cx="8723376" cy="3275256"/>
          </a:xfrm>
          <a:prstGeom prst="rect">
            <a:avLst/>
          </a:prstGeom>
        </p:spPr>
        <p:txBody>
          <a:bodyPr vert="horz" wrap="square" lIns="0" tIns="0" rIns="0" bIns="0" numCol="1" spcCol="274320" rtlCol="0">
            <a:noAutofit/>
          </a:bodyPr>
          <a:lstStyle/>
          <a:p>
            <a:pPr lvl="0"/>
            <a:r>
              <a:rPr lang="en-US" dirty="0"/>
              <a:t>Click to edit Master text styles</a:t>
            </a:r>
          </a:p>
          <a:p>
            <a:pPr marL="0" marR="0" lvl="1" indent="0" algn="l" defTabSz="1540052" rtl="0" eaLnBrk="1" fontAlgn="auto" latinLnBrk="0" hangingPunct="1">
              <a:lnSpc>
                <a:spcPct val="100000"/>
              </a:lnSpc>
              <a:spcBef>
                <a:spcPts val="504"/>
              </a:spcBef>
              <a:spcAft>
                <a:spcPts val="0"/>
              </a:spcAft>
              <a:buClrTx/>
              <a:buSzTx/>
              <a:buFont typeface="Arial" panose="020B0604020202020204" pitchFamily="34" charset="0"/>
              <a:buNone/>
              <a:tabLst/>
              <a:defRPr/>
            </a:pPr>
            <a:r>
              <a:rPr lang="en-US" dirty="0"/>
              <a:t>Second level</a:t>
            </a:r>
          </a:p>
          <a:p>
            <a:pPr marL="0" marR="0" lvl="2" indent="0" algn="l" defTabSz="1540052" rtl="0" eaLnBrk="1" fontAlgn="auto" latinLnBrk="0" hangingPunct="1">
              <a:lnSpc>
                <a:spcPct val="100000"/>
              </a:lnSpc>
              <a:spcBef>
                <a:spcPts val="1010"/>
              </a:spcBef>
              <a:spcAft>
                <a:spcPts val="0"/>
              </a:spcAft>
              <a:buClr>
                <a:srgbClr val="E30046"/>
              </a:buClr>
              <a:buSzPct val="120000"/>
              <a:buFont typeface="Arial" panose="020B0604020202020204" pitchFamily="34" charset="0"/>
              <a:buNone/>
              <a:tabLst/>
              <a:defRPr/>
            </a:pPr>
            <a:r>
              <a:rPr lang="en-US" dirty="0"/>
              <a:t>Third level</a:t>
            </a:r>
          </a:p>
          <a:p>
            <a:pPr marL="242528" marR="0" lvl="3" indent="-242528" algn="l" defTabSz="1540052" rtl="0" eaLnBrk="1" fontAlgn="auto" latinLnBrk="0" hangingPunct="1">
              <a:lnSpc>
                <a:spcPct val="100000"/>
              </a:lnSpc>
              <a:spcBef>
                <a:spcPts val="504"/>
              </a:spcBef>
              <a:spcAft>
                <a:spcPts val="0"/>
              </a:spcAft>
              <a:buClr>
                <a:srgbClr val="E30046"/>
              </a:buClr>
              <a:buSzPct val="120000"/>
              <a:buFont typeface="Arial" panose="020B0604020202020204" pitchFamily="34" charset="0"/>
              <a:buChar char="•"/>
              <a:tabLst/>
              <a:defRPr/>
            </a:pPr>
            <a:r>
              <a:rPr lang="en-US" dirty="0"/>
              <a:t>Fourth level</a:t>
            </a:r>
          </a:p>
          <a:p>
            <a:pPr marL="492816" marR="0" lvl="4" indent="-242528" algn="l" defTabSz="1540052" rtl="0" eaLnBrk="1" fontAlgn="auto" latinLnBrk="0" hangingPunct="1">
              <a:lnSpc>
                <a:spcPct val="100000"/>
              </a:lnSpc>
              <a:spcBef>
                <a:spcPts val="504"/>
              </a:spcBef>
              <a:spcAft>
                <a:spcPts val="0"/>
              </a:spcAft>
              <a:buClr>
                <a:srgbClr val="E30046"/>
              </a:buClr>
              <a:buSzPct val="110000"/>
              <a:buFont typeface="Arial" panose="020B0604020202020204" pitchFamily="34" charset="0"/>
              <a:buChar char="•"/>
              <a:tabLst/>
              <a:defRPr/>
            </a:pPr>
            <a:r>
              <a:rPr lang="en-US" dirty="0"/>
              <a:t>Fifth level</a:t>
            </a:r>
          </a:p>
          <a:p>
            <a:pPr marL="739228" marR="0" lvl="5" indent="-242528" algn="l" defTabSz="1540052" rtl="0" eaLnBrk="1" fontAlgn="auto" latinLnBrk="0" hangingPunct="1">
              <a:lnSpc>
                <a:spcPct val="100000"/>
              </a:lnSpc>
              <a:spcBef>
                <a:spcPts val="504"/>
              </a:spcBef>
              <a:spcAft>
                <a:spcPts val="0"/>
              </a:spcAft>
              <a:buClr>
                <a:srgbClr val="E30046"/>
              </a:buClr>
              <a:buSzTx/>
              <a:buFont typeface="Arial" panose="020B0604020202020204" pitchFamily="34" charset="0"/>
              <a:buChar char="•"/>
              <a:tabLst/>
              <a:defRPr/>
            </a:pPr>
            <a:r>
              <a:rPr lang="en-US" dirty="0"/>
              <a:t>Sixth level</a:t>
            </a:r>
          </a:p>
          <a:p>
            <a:pPr lvl="5"/>
            <a:endParaRPr lang="en-US" dirty="0"/>
          </a:p>
        </p:txBody>
      </p:sp>
      <p:cxnSp>
        <p:nvCxnSpPr>
          <p:cNvPr id="38" name="Straight Connector 37">
            <a:extLst>
              <a:ext uri="{FF2B5EF4-FFF2-40B4-BE49-F238E27FC236}">
                <a16:creationId xmlns:a16="http://schemas.microsoft.com/office/drawing/2014/main" id="{162BD43B-973C-4749-8D99-16F95FC92852}"/>
              </a:ext>
            </a:extLst>
          </p:cNvPr>
          <p:cNvCxnSpPr/>
          <p:nvPr userDrawn="1"/>
        </p:nvCxnSpPr>
        <p:spPr>
          <a:xfrm rot="1200000">
            <a:off x="2750824" y="-950033"/>
            <a:ext cx="0" cy="63754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3FFD0F05-643C-4638-8A6D-DC8FB20F3823}"/>
              </a:ext>
            </a:extLst>
          </p:cNvPr>
          <p:cNvSpPr txBox="1"/>
          <p:nvPr userDrawn="1"/>
        </p:nvSpPr>
        <p:spPr>
          <a:xfrm>
            <a:off x="731928" y="21291500"/>
            <a:ext cx="27843072" cy="400110"/>
          </a:xfrm>
          <a:prstGeom prst="rect">
            <a:avLst/>
          </a:prstGeom>
          <a:noFill/>
        </p:spPr>
        <p:txBody>
          <a:bodyPr wrap="square" rtlCol="0">
            <a:spAutoFit/>
          </a:bodyPr>
          <a:lstStyle/>
          <a:p>
            <a:pPr algn="ctr"/>
            <a:r>
              <a:rPr lang="en-US" sz="2000" baseline="0" dirty="0">
                <a:solidFill>
                  <a:schemeClr val="tx1"/>
                </a:solidFill>
                <a:latin typeface="Arial Bold" panose="020B0704020202020204" pitchFamily="34" charset="0"/>
                <a:cs typeface="Arial Bold" panose="020B0704020202020204" pitchFamily="34" charset="0"/>
              </a:rPr>
              <a:t>23rd International AIDS Conference; July 6-10, 2020; Virtual</a:t>
            </a:r>
          </a:p>
        </p:txBody>
      </p:sp>
      <p:cxnSp>
        <p:nvCxnSpPr>
          <p:cNvPr id="10" name="Straight Connector 9">
            <a:extLst>
              <a:ext uri="{FF2B5EF4-FFF2-40B4-BE49-F238E27FC236}">
                <a16:creationId xmlns:a16="http://schemas.microsoft.com/office/drawing/2014/main" id="{6FC14C4A-78E3-4075-8B17-0A5009E9F06C}"/>
              </a:ext>
            </a:extLst>
          </p:cNvPr>
          <p:cNvCxnSpPr>
            <a:cxnSpLocks/>
          </p:cNvCxnSpPr>
          <p:nvPr userDrawn="1"/>
        </p:nvCxnSpPr>
        <p:spPr>
          <a:xfrm>
            <a:off x="695752" y="21135695"/>
            <a:ext cx="27889200" cy="0"/>
          </a:xfrm>
          <a:prstGeom prst="line">
            <a:avLst/>
          </a:prstGeom>
          <a:ln w="6350">
            <a:solidFill>
              <a:schemeClr val="tx2"/>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E5A431CD-2BC6-4842-BE8A-F3A557FB0FE6}"/>
              </a:ext>
            </a:extLst>
          </p:cNvPr>
          <p:cNvSpPr/>
          <p:nvPr userDrawn="1"/>
        </p:nvSpPr>
        <p:spPr>
          <a:xfrm>
            <a:off x="0" y="-4338"/>
            <a:ext cx="29260800" cy="3434120"/>
          </a:xfrm>
          <a:prstGeom prst="rect">
            <a:avLst/>
          </a:prstGeom>
          <a:solidFill>
            <a:schemeClr val="tx2"/>
          </a:solidFill>
          <a:ln w="25400" cap="flat" cmpd="sng" algn="ctr">
            <a:noFill/>
            <a:prstDash val="solid"/>
          </a:ln>
          <a:effectLst/>
        </p:spPr>
        <p:txBody>
          <a:bodyPr rtlCol="0" anchor="ctr"/>
          <a:lstStyle/>
          <a:p>
            <a:pPr marL="0" marR="0" lvl="0" indent="0" algn="ctr" defTabSz="1828800" eaLnBrk="1" fontAlgn="auto" latinLnBrk="0" hangingPunct="1">
              <a:lnSpc>
                <a:spcPct val="100000"/>
              </a:lnSpc>
              <a:spcBef>
                <a:spcPts val="0"/>
              </a:spcBef>
              <a:spcAft>
                <a:spcPts val="0"/>
              </a:spcAft>
              <a:buClrTx/>
              <a:buSzTx/>
              <a:buFontTx/>
              <a:buNone/>
              <a:tabLst/>
            </a:pPr>
            <a:endParaRPr kumimoji="0" lang="en-US" sz="5894" b="0" i="0" u="none" strike="noStrike" kern="0" cap="none" spc="0" normalizeH="0" baseline="0" dirty="0">
              <a:ln>
                <a:noFill/>
              </a:ln>
              <a:solidFill>
                <a:srgbClr val="FFFFFF"/>
              </a:solidFill>
              <a:effectLst/>
              <a:uLnTx/>
              <a:uFillTx/>
              <a:latin typeface="Arial"/>
              <a:cs typeface="Arial" panose="020B0604020202020204" pitchFamily="34" charset="0"/>
            </a:endParaRPr>
          </a:p>
        </p:txBody>
      </p:sp>
      <p:sp>
        <p:nvSpPr>
          <p:cNvPr id="11" name="Title Placeholder 1">
            <a:extLst>
              <a:ext uri="{FF2B5EF4-FFF2-40B4-BE49-F238E27FC236}">
                <a16:creationId xmlns:a16="http://schemas.microsoft.com/office/drawing/2014/main" id="{71D989B1-65FD-4BB2-8666-28CDB4F9D378}"/>
              </a:ext>
            </a:extLst>
          </p:cNvPr>
          <p:cNvSpPr>
            <a:spLocks noGrp="1"/>
          </p:cNvSpPr>
          <p:nvPr>
            <p:ph type="title"/>
          </p:nvPr>
        </p:nvSpPr>
        <p:spPr>
          <a:xfrm>
            <a:off x="4433454" y="1056304"/>
            <a:ext cx="23604971" cy="1338064"/>
          </a:xfrm>
          <a:prstGeom prst="rect">
            <a:avLst/>
          </a:prstGeom>
        </p:spPr>
        <p:txBody>
          <a:bodyPr vert="horz" lIns="0" tIns="0" rIns="0" bIns="0" rtlCol="0" anchor="t">
            <a:noAutofit/>
          </a:bodyPr>
          <a:lstStyle/>
          <a:p>
            <a:r>
              <a:rPr lang="en-US" dirty="0"/>
              <a:t>CLICK TO EDIT MASTER TITLE STYLE</a:t>
            </a:r>
          </a:p>
        </p:txBody>
      </p:sp>
      <p:pic>
        <p:nvPicPr>
          <p:cNvPr id="12" name="Picture 11">
            <a:extLst>
              <a:ext uri="{FF2B5EF4-FFF2-40B4-BE49-F238E27FC236}">
                <a16:creationId xmlns:a16="http://schemas.microsoft.com/office/drawing/2014/main" id="{B27B00F1-85A2-421A-92F5-D115756B3F30}"/>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31928" y="564313"/>
            <a:ext cx="1332000" cy="1148410"/>
          </a:xfrm>
          <a:prstGeom prst="rect">
            <a:avLst/>
          </a:prstGeom>
        </p:spPr>
      </p:pic>
    </p:spTree>
    <p:extLst>
      <p:ext uri="{BB962C8B-B14F-4D97-AF65-F5344CB8AC3E}">
        <p14:creationId xmlns:p14="http://schemas.microsoft.com/office/powerpoint/2010/main" val="2177361588"/>
      </p:ext>
    </p:extLst>
  </p:cSld>
  <p:clrMap bg1="lt1" tx1="dk1" bg2="lt2" tx2="dk2" accent1="accent1" accent2="accent2" accent3="accent3" accent4="accent4" accent5="accent5" accent6="accent6" hlink="hlink" folHlink="folHlink"/>
  <p:sldLayoutIdLst>
    <p:sldLayoutId id="2147483657" r:id="rId1"/>
    <p:sldLayoutId id="2147483658" r:id="rId2"/>
  </p:sldLayoutIdLst>
  <p:hf sldNum="0" hdr="0" dt="0"/>
  <p:txStyles>
    <p:titleStyle>
      <a:lvl1pPr algn="l" defTabSz="1540052" rtl="0" eaLnBrk="1" latinLnBrk="0" hangingPunct="1">
        <a:lnSpc>
          <a:spcPts val="5120"/>
        </a:lnSpc>
        <a:spcBef>
          <a:spcPct val="0"/>
        </a:spcBef>
        <a:buNone/>
        <a:defRPr sz="6400" b="1" kern="1200">
          <a:solidFill>
            <a:schemeClr val="bg1"/>
          </a:solidFill>
          <a:effectLst/>
          <a:latin typeface="Arial Narrow" panose="020B0606020202030204" pitchFamily="34" charset="0"/>
          <a:ea typeface="+mj-ea"/>
          <a:cs typeface="Arial" panose="020B0604020202020204" pitchFamily="34" charset="0"/>
        </a:defRPr>
      </a:lvl1pPr>
    </p:titleStyle>
    <p:bodyStyle>
      <a:lvl1pPr marL="0" indent="0" algn="l" defTabSz="1540052" rtl="0" eaLnBrk="1" latinLnBrk="0" hangingPunct="1">
        <a:spcBef>
          <a:spcPts val="1010"/>
        </a:spcBef>
        <a:buFont typeface="Arial" panose="020B0604020202020204" pitchFamily="34" charset="0"/>
        <a:buNone/>
        <a:defRPr kumimoji="0" lang="en-US" sz="2358" b="1" i="0" u="none" strike="noStrike" kern="1200" cap="none" spc="0" normalizeH="0" baseline="0" dirty="0">
          <a:ln>
            <a:noFill/>
          </a:ln>
          <a:solidFill>
            <a:schemeClr val="tx2"/>
          </a:solidFill>
          <a:effectLst/>
          <a:uLnTx/>
          <a:uFillTx/>
          <a:latin typeface="Arial"/>
          <a:ea typeface="+mn-ea"/>
          <a:cs typeface="Arial" panose="020B0604020202020204" pitchFamily="34" charset="0"/>
        </a:defRPr>
      </a:lvl1pPr>
      <a:lvl2pPr marL="0" indent="0" algn="l" defTabSz="1540052" rtl="0" eaLnBrk="1" latinLnBrk="0" hangingPunct="1">
        <a:spcBef>
          <a:spcPts val="504"/>
        </a:spcBef>
        <a:buFont typeface="Arial" panose="020B0604020202020204" pitchFamily="34" charset="0"/>
        <a:buNone/>
        <a:defRPr kumimoji="0" lang="en-US" sz="1600" b="0" i="0" u="none" strike="noStrike" kern="1200" cap="none" spc="0" normalizeH="0" baseline="0" dirty="0">
          <a:ln>
            <a:noFill/>
          </a:ln>
          <a:solidFill>
            <a:schemeClr val="tx1"/>
          </a:solidFill>
          <a:effectLst/>
          <a:uLnTx/>
          <a:uFillTx/>
          <a:latin typeface="Arial"/>
          <a:ea typeface="+mn-ea"/>
          <a:cs typeface="Arial" panose="020B0604020202020204" pitchFamily="34" charset="0"/>
        </a:defRPr>
      </a:lvl2pPr>
      <a:lvl3pPr marL="0" indent="0" algn="l" defTabSz="1540052" rtl="0" eaLnBrk="1" latinLnBrk="0" hangingPunct="1">
        <a:spcBef>
          <a:spcPts val="1010"/>
        </a:spcBef>
        <a:buClr>
          <a:schemeClr val="accent1"/>
        </a:buClr>
        <a:buSzPct val="120000"/>
        <a:buFont typeface="Arial" panose="020B0604020202020204" pitchFamily="34" charset="0"/>
        <a:buNone/>
        <a:defRPr kumimoji="0" lang="en-US" sz="1600" b="1" i="0" u="none" strike="noStrike" kern="1200" cap="none" spc="0" normalizeH="0" baseline="0" dirty="0">
          <a:ln>
            <a:noFill/>
          </a:ln>
          <a:solidFill>
            <a:schemeClr val="tx2"/>
          </a:solidFill>
          <a:effectLst/>
          <a:uLnTx/>
          <a:uFillTx/>
          <a:latin typeface="Arial"/>
          <a:ea typeface="+mn-ea"/>
          <a:cs typeface="Arial" panose="020B0604020202020204" pitchFamily="34" charset="0"/>
        </a:defRPr>
      </a:lvl3pPr>
      <a:lvl4pPr marL="242528" indent="-242528" algn="l" defTabSz="1540052" rtl="0" eaLnBrk="1" latinLnBrk="0" hangingPunct="1">
        <a:spcBef>
          <a:spcPts val="300"/>
        </a:spcBef>
        <a:buClr>
          <a:schemeClr val="tx2"/>
        </a:buClr>
        <a:buSzPct val="120000"/>
        <a:buFont typeface="Arial" panose="020B0604020202020204" pitchFamily="34" charset="0"/>
        <a:buChar char="•"/>
        <a:defRPr kumimoji="0" lang="en-US" sz="1600" b="0" i="0" u="none" strike="noStrike" kern="1200" cap="none" spc="0" normalizeH="0" baseline="0" dirty="0">
          <a:ln>
            <a:noFill/>
          </a:ln>
          <a:solidFill>
            <a:schemeClr val="tx1"/>
          </a:solidFill>
          <a:effectLst/>
          <a:uLnTx/>
          <a:uFillTx/>
          <a:latin typeface="Arial"/>
          <a:ea typeface="+mn-ea"/>
          <a:cs typeface="Arial" panose="020B0604020202020204" pitchFamily="34" charset="0"/>
        </a:defRPr>
      </a:lvl4pPr>
      <a:lvl5pPr marL="492816" indent="-242528" algn="l" defTabSz="1540052" rtl="0" eaLnBrk="1" latinLnBrk="0" hangingPunct="1">
        <a:spcBef>
          <a:spcPts val="300"/>
        </a:spcBef>
        <a:buClr>
          <a:schemeClr val="tx2"/>
        </a:buClr>
        <a:buSzPct val="110000"/>
        <a:buFont typeface="Arial" panose="020B0604020202020204" pitchFamily="34" charset="0"/>
        <a:buChar char="•"/>
        <a:defRPr kumimoji="0" lang="en-US" sz="1400" b="0" i="0" u="none" strike="noStrike" kern="1200" cap="none" spc="0" normalizeH="0" baseline="0" dirty="0">
          <a:ln>
            <a:noFill/>
          </a:ln>
          <a:solidFill>
            <a:schemeClr val="tx1"/>
          </a:solidFill>
          <a:effectLst/>
          <a:uLnTx/>
          <a:uFillTx/>
          <a:latin typeface="Arial"/>
          <a:ea typeface="+mn-ea"/>
          <a:cs typeface="Arial" panose="020B0604020202020204" pitchFamily="34" charset="0"/>
        </a:defRPr>
      </a:lvl5pPr>
      <a:lvl6pPr marL="739228" indent="-242528" algn="l" defTabSz="1540052" rtl="0" eaLnBrk="1" latinLnBrk="0" hangingPunct="1">
        <a:spcBef>
          <a:spcPts val="300"/>
        </a:spcBef>
        <a:buClr>
          <a:schemeClr val="tx2"/>
        </a:buClr>
        <a:buFont typeface="Arial" panose="020B0604020202020204" pitchFamily="34" charset="0"/>
        <a:buChar char="•"/>
        <a:defRPr kumimoji="0" lang="en-US" sz="1200" b="0" i="0" u="none" strike="noStrike" kern="1200" cap="none" spc="0" normalizeH="0" baseline="0" dirty="0">
          <a:ln>
            <a:noFill/>
          </a:ln>
          <a:solidFill>
            <a:schemeClr val="tx1"/>
          </a:solidFill>
          <a:effectLst/>
          <a:uLnTx/>
          <a:uFillTx/>
          <a:latin typeface="Arial"/>
          <a:ea typeface="+mn-ea"/>
          <a:cs typeface="Arial" panose="020B0604020202020204" pitchFamily="34" charset="0"/>
        </a:defRPr>
      </a:lvl6pPr>
      <a:lvl7pPr marL="581370" indent="-288760" algn="l" defTabSz="1540052" rtl="0" eaLnBrk="1" latinLnBrk="0" hangingPunct="1">
        <a:spcBef>
          <a:spcPts val="1010"/>
        </a:spcBef>
        <a:buClr>
          <a:schemeClr val="accent1"/>
        </a:buClr>
        <a:buFont typeface="Arial" panose="020B0604020202020204" pitchFamily="34" charset="0"/>
        <a:buChar char="•"/>
        <a:defRPr sz="1348" b="0" kern="1200">
          <a:solidFill>
            <a:schemeClr val="accent2"/>
          </a:solidFill>
          <a:latin typeface="Arial" panose="020B0604020202020204" pitchFamily="34" charset="0"/>
          <a:ea typeface="+mn-ea"/>
          <a:cs typeface="Arial" panose="020B0604020202020204" pitchFamily="34" charset="0"/>
        </a:defRPr>
      </a:lvl7pPr>
      <a:lvl8pPr marL="5775194" indent="-385014" algn="l" defTabSz="1540052" rtl="0" eaLnBrk="1" latinLnBrk="0" hangingPunct="1">
        <a:spcBef>
          <a:spcPct val="20000"/>
        </a:spcBef>
        <a:buFont typeface="Arial" panose="020B0604020202020204" pitchFamily="34" charset="0"/>
        <a:buChar char="•"/>
        <a:defRPr sz="3368" kern="1200">
          <a:solidFill>
            <a:schemeClr val="tx1"/>
          </a:solidFill>
          <a:latin typeface="+mn-lt"/>
          <a:ea typeface="+mn-ea"/>
          <a:cs typeface="+mn-cs"/>
        </a:defRPr>
      </a:lvl8pPr>
      <a:lvl9pPr marL="6545220" indent="-385014" algn="l" defTabSz="1540052" rtl="0" eaLnBrk="1" latinLnBrk="0" hangingPunct="1">
        <a:spcBef>
          <a:spcPct val="20000"/>
        </a:spcBef>
        <a:buFont typeface="Arial" panose="020B0604020202020204" pitchFamily="34" charset="0"/>
        <a:buChar char="•"/>
        <a:defRPr sz="3368" kern="1200">
          <a:solidFill>
            <a:schemeClr val="tx1"/>
          </a:solidFill>
          <a:latin typeface="+mn-lt"/>
          <a:ea typeface="+mn-ea"/>
          <a:cs typeface="+mn-cs"/>
        </a:defRPr>
      </a:lvl9pPr>
    </p:bodyStyle>
    <p:otherStyle>
      <a:defPPr>
        <a:defRPr lang="en-US"/>
      </a:defPPr>
      <a:lvl1pPr marL="0" algn="l" defTabSz="1540052" rtl="0" eaLnBrk="1" latinLnBrk="0" hangingPunct="1">
        <a:defRPr sz="3032" kern="1200">
          <a:solidFill>
            <a:schemeClr val="tx1"/>
          </a:solidFill>
          <a:latin typeface="+mn-lt"/>
          <a:ea typeface="+mn-ea"/>
          <a:cs typeface="+mn-cs"/>
        </a:defRPr>
      </a:lvl1pPr>
      <a:lvl2pPr marL="770026" algn="l" defTabSz="1540052" rtl="0" eaLnBrk="1" latinLnBrk="0" hangingPunct="1">
        <a:defRPr sz="3032" kern="1200">
          <a:solidFill>
            <a:schemeClr val="tx1"/>
          </a:solidFill>
          <a:latin typeface="+mn-lt"/>
          <a:ea typeface="+mn-ea"/>
          <a:cs typeface="+mn-cs"/>
        </a:defRPr>
      </a:lvl2pPr>
      <a:lvl3pPr marL="1540052" algn="l" defTabSz="1540052" rtl="0" eaLnBrk="1" latinLnBrk="0" hangingPunct="1">
        <a:defRPr sz="3032" kern="1200">
          <a:solidFill>
            <a:schemeClr val="tx1"/>
          </a:solidFill>
          <a:latin typeface="+mn-lt"/>
          <a:ea typeface="+mn-ea"/>
          <a:cs typeface="+mn-cs"/>
        </a:defRPr>
      </a:lvl3pPr>
      <a:lvl4pPr marL="2310076" algn="l" defTabSz="1540052" rtl="0" eaLnBrk="1" latinLnBrk="0" hangingPunct="1">
        <a:defRPr sz="3032" kern="1200">
          <a:solidFill>
            <a:schemeClr val="tx1"/>
          </a:solidFill>
          <a:latin typeface="+mn-lt"/>
          <a:ea typeface="+mn-ea"/>
          <a:cs typeface="+mn-cs"/>
        </a:defRPr>
      </a:lvl4pPr>
      <a:lvl5pPr marL="3080102" algn="l" defTabSz="1540052" rtl="0" eaLnBrk="1" latinLnBrk="0" hangingPunct="1">
        <a:defRPr sz="3032" kern="1200">
          <a:solidFill>
            <a:schemeClr val="tx1"/>
          </a:solidFill>
          <a:latin typeface="+mn-lt"/>
          <a:ea typeface="+mn-ea"/>
          <a:cs typeface="+mn-cs"/>
        </a:defRPr>
      </a:lvl5pPr>
      <a:lvl6pPr marL="3850132" algn="l" defTabSz="1540052" rtl="0" eaLnBrk="1" latinLnBrk="0" hangingPunct="1">
        <a:defRPr sz="3032" kern="1200">
          <a:solidFill>
            <a:schemeClr val="tx1"/>
          </a:solidFill>
          <a:latin typeface="+mn-lt"/>
          <a:ea typeface="+mn-ea"/>
          <a:cs typeface="+mn-cs"/>
        </a:defRPr>
      </a:lvl6pPr>
      <a:lvl7pPr marL="4620158" algn="l" defTabSz="1540052" rtl="0" eaLnBrk="1" latinLnBrk="0" hangingPunct="1">
        <a:defRPr sz="3032" kern="1200">
          <a:solidFill>
            <a:schemeClr val="tx1"/>
          </a:solidFill>
          <a:latin typeface="+mn-lt"/>
          <a:ea typeface="+mn-ea"/>
          <a:cs typeface="+mn-cs"/>
        </a:defRPr>
      </a:lvl7pPr>
      <a:lvl8pPr marL="5390182" algn="l" defTabSz="1540052" rtl="0" eaLnBrk="1" latinLnBrk="0" hangingPunct="1">
        <a:defRPr sz="3032" kern="1200">
          <a:solidFill>
            <a:schemeClr val="tx1"/>
          </a:solidFill>
          <a:latin typeface="+mn-lt"/>
          <a:ea typeface="+mn-ea"/>
          <a:cs typeface="+mn-cs"/>
        </a:defRPr>
      </a:lvl8pPr>
      <a:lvl9pPr marL="6160208" algn="l" defTabSz="1540052" rtl="0" eaLnBrk="1" latinLnBrk="0" hangingPunct="1">
        <a:defRPr sz="3032"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6912" userDrawn="1">
          <p15:clr>
            <a:srgbClr val="F26B43"/>
          </p15:clr>
        </p15:guide>
        <p15:guide id="2" pos="5976" userDrawn="1">
          <p15:clr>
            <a:srgbClr val="F26B43"/>
          </p15:clr>
        </p15:guide>
        <p15:guide id="3" pos="432" userDrawn="1">
          <p15:clr>
            <a:srgbClr val="F26B43"/>
          </p15:clr>
        </p15:guide>
        <p15:guide id="5" orient="horz" pos="208" userDrawn="1">
          <p15:clr>
            <a:srgbClr val="F26B43"/>
          </p15:clr>
        </p15:guide>
        <p15:guide id="6" orient="horz" pos="13517" userDrawn="1">
          <p15:clr>
            <a:srgbClr val="F26B43"/>
          </p15:clr>
        </p15:guide>
        <p15:guide id="7" pos="3392" userDrawn="1">
          <p15:clr>
            <a:srgbClr val="F26B43"/>
          </p15:clr>
        </p15:guide>
        <p15:guide id="8" pos="12456" userDrawn="1">
          <p15:clr>
            <a:srgbClr val="F26B43"/>
          </p15:clr>
        </p15:guide>
        <p15:guide id="9" pos="15082" userDrawn="1">
          <p15:clr>
            <a:srgbClr val="F26B43"/>
          </p15:clr>
        </p15:guide>
        <p15:guide id="10" pos="9248" userDrawn="1">
          <p15:clr>
            <a:srgbClr val="F26B43"/>
          </p15:clr>
        </p15:guide>
        <p15:guide id="11" pos="18000" userDrawn="1">
          <p15:clr>
            <a:srgbClr val="F26B43"/>
          </p15:clr>
        </p15:guide>
        <p15:guide id="13" pos="12000" userDrawn="1">
          <p15:clr>
            <a:srgbClr val="F26B43"/>
          </p15:clr>
        </p15:guide>
        <p15:guide id="14" pos="6432" userDrawn="1">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chart" Target="../charts/chart6.xml"/><Relationship Id="rId13" Type="http://schemas.openxmlformats.org/officeDocument/2006/relationships/chart" Target="../charts/chart10.xml"/><Relationship Id="rId3" Type="http://schemas.openxmlformats.org/officeDocument/2006/relationships/chart" Target="../charts/chart1.xml"/><Relationship Id="rId7" Type="http://schemas.openxmlformats.org/officeDocument/2006/relationships/chart" Target="../charts/chart5.xml"/><Relationship Id="rId12"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chart" Target="../charts/chart4.xml"/><Relationship Id="rId11" Type="http://schemas.openxmlformats.org/officeDocument/2006/relationships/chart" Target="../charts/chart9.xml"/><Relationship Id="rId5" Type="http://schemas.openxmlformats.org/officeDocument/2006/relationships/chart" Target="../charts/chart3.xml"/><Relationship Id="rId15" Type="http://schemas.openxmlformats.org/officeDocument/2006/relationships/image" Target="../media/image3.png"/><Relationship Id="rId10" Type="http://schemas.openxmlformats.org/officeDocument/2006/relationships/chart" Target="../charts/chart8.xml"/><Relationship Id="rId4" Type="http://schemas.openxmlformats.org/officeDocument/2006/relationships/chart" Target="../charts/chart2.xml"/><Relationship Id="rId9" Type="http://schemas.openxmlformats.org/officeDocument/2006/relationships/chart" Target="../charts/chart7.xml"/><Relationship Id="rId14" Type="http://schemas.openxmlformats.org/officeDocument/2006/relationships/chart" Target="../charts/char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3" name="Text Placeholder 2062"/>
          <p:cNvSpPr>
            <a:spLocks noGrp="1"/>
          </p:cNvSpPr>
          <p:nvPr>
            <p:ph type="body" sz="quarter" idx="36"/>
          </p:nvPr>
        </p:nvSpPr>
        <p:spPr>
          <a:xfrm>
            <a:off x="10223003" y="18405619"/>
            <a:ext cx="8759952" cy="2810113"/>
          </a:xfrm>
        </p:spPr>
        <p:txBody>
          <a:bodyPr/>
          <a:lstStyle/>
          <a:p>
            <a:pPr lvl="2"/>
            <a:r>
              <a:rPr lang="en-GB" dirty="0"/>
              <a:t>Interactions With Healthcare Providers</a:t>
            </a:r>
          </a:p>
          <a:p>
            <a:pPr lvl="3"/>
            <a:r>
              <a:rPr lang="en-US" dirty="0"/>
              <a:t>Barriers to raising concerns to HCPs were reported between older PLHIV and their provider in 53% </a:t>
            </a:r>
            <a:r>
              <a:rPr lang="en-US"/>
              <a:t>(335/632</a:t>
            </a:r>
            <a:r>
              <a:rPr lang="en-US" dirty="0"/>
              <a:t>) of treatment-experienced and 84% (56/67) of newly diagnosed individuals </a:t>
            </a:r>
          </a:p>
          <a:p>
            <a:pPr lvl="3"/>
            <a:r>
              <a:rPr lang="en-US" dirty="0"/>
              <a:t>Treatment-experienced older PLHIV were significantly less likely than newly diagnosed older PLHIV to be asked by their providers about their side effects experienced and new treatment options (</a:t>
            </a:r>
            <a:r>
              <a:rPr lang="en-US" i="1" dirty="0"/>
              <a:t>P</a:t>
            </a:r>
            <a:r>
              <a:rPr lang="en-US" dirty="0"/>
              <a:t>&lt;0.05; Figure 3)</a:t>
            </a:r>
          </a:p>
          <a:p>
            <a:pPr lvl="3"/>
            <a:r>
              <a:rPr lang="en-US" dirty="0"/>
              <a:t>Approximately one-third of all PLHIV aged ≥50 years reported being uncomfortable in raising or discussing concerns about long-term side effects, adherence, general impact on life, and emotional well-being (Figure 4)</a:t>
            </a:r>
          </a:p>
          <a:p>
            <a:pPr lvl="3"/>
            <a:endParaRPr lang="en-GB" dirty="0"/>
          </a:p>
        </p:txBody>
      </p:sp>
      <p:sp>
        <p:nvSpPr>
          <p:cNvPr id="32" name="Text Placeholder 49">
            <a:extLst>
              <a:ext uri="{FF2B5EF4-FFF2-40B4-BE49-F238E27FC236}">
                <a16:creationId xmlns:a16="http://schemas.microsoft.com/office/drawing/2014/main" id="{00F82B80-EFB7-463F-9856-F3D67E315230}"/>
              </a:ext>
            </a:extLst>
          </p:cNvPr>
          <p:cNvSpPr txBox="1">
            <a:spLocks/>
          </p:cNvSpPr>
          <p:nvPr/>
        </p:nvSpPr>
        <p:spPr>
          <a:xfrm>
            <a:off x="10221186" y="11200034"/>
            <a:ext cx="8792442" cy="704360"/>
          </a:xfrm>
          <a:prstGeom prst="rect">
            <a:avLst/>
          </a:prstGeom>
        </p:spPr>
        <p:txBody>
          <a:bodyPr vert="horz" wrap="square" lIns="0" tIns="0" rIns="0" bIns="0" numCol="1" spcCol="274320" rtlCol="0">
            <a:noAutofit/>
          </a:bodyPr>
          <a:lstStyle>
            <a:lvl1pPr marL="0" indent="0" algn="l" defTabSz="770026" rtl="0" eaLnBrk="1" latinLnBrk="0" hangingPunct="1">
              <a:spcBef>
                <a:spcPts val="505"/>
              </a:spcBef>
              <a:buFont typeface="Arial" panose="020B0604020202020204" pitchFamily="34" charset="0"/>
              <a:buNone/>
              <a:defRPr sz="1179" b="1" kern="1200">
                <a:solidFill>
                  <a:schemeClr val="accent1"/>
                </a:solidFill>
                <a:latin typeface="Arial" panose="020B0604020202020204" pitchFamily="34" charset="0"/>
                <a:ea typeface="+mn-ea"/>
                <a:cs typeface="Arial" panose="020B0604020202020204" pitchFamily="34" charset="0"/>
              </a:defRPr>
            </a:lvl1pPr>
            <a:lvl2pPr marL="0" indent="0" algn="l" defTabSz="770026" rtl="0" eaLnBrk="1" latinLnBrk="0" hangingPunct="1">
              <a:spcBef>
                <a:spcPts val="252"/>
              </a:spcBef>
              <a:buFont typeface="Arial" panose="020B0604020202020204" pitchFamily="34" charset="0"/>
              <a:buNone/>
              <a:defRPr sz="926" b="0" kern="1200">
                <a:solidFill>
                  <a:schemeClr val="accent2"/>
                </a:solidFill>
                <a:latin typeface="Arial" panose="020B0604020202020204" pitchFamily="34" charset="0"/>
                <a:ea typeface="+mn-ea"/>
                <a:cs typeface="Arial" panose="020B0604020202020204" pitchFamily="34" charset="0"/>
              </a:defRPr>
            </a:lvl2pPr>
            <a:lvl3pPr marL="0" indent="0" algn="l" defTabSz="770026" rtl="0" eaLnBrk="1" latinLnBrk="0" hangingPunct="1">
              <a:spcBef>
                <a:spcPts val="505"/>
              </a:spcBef>
              <a:buClr>
                <a:schemeClr val="accent1"/>
              </a:buClr>
              <a:buSzPct val="120000"/>
              <a:buFont typeface="Arial" panose="020B0604020202020204" pitchFamily="34" charset="0"/>
              <a:buNone/>
              <a:defRPr sz="926" b="1" kern="1200">
                <a:solidFill>
                  <a:schemeClr val="accent1"/>
                </a:solidFill>
                <a:latin typeface="Arial" panose="020B0604020202020204" pitchFamily="34" charset="0"/>
                <a:ea typeface="+mn-ea"/>
                <a:cs typeface="Arial" panose="020B0604020202020204" pitchFamily="34" charset="0"/>
              </a:defRPr>
            </a:lvl3pPr>
            <a:lvl4pPr marL="121264" indent="-121264" algn="l" defTabSz="770026" rtl="0" eaLnBrk="1" latinLnBrk="0" hangingPunct="1">
              <a:spcBef>
                <a:spcPts val="252"/>
              </a:spcBef>
              <a:buClr>
                <a:schemeClr val="accent1"/>
              </a:buClr>
              <a:buSzPct val="120000"/>
              <a:buFont typeface="Arial" panose="020B0604020202020204" pitchFamily="34" charset="0"/>
              <a:buChar char="•"/>
              <a:defRPr sz="926" kern="1200">
                <a:solidFill>
                  <a:schemeClr val="accent2"/>
                </a:solidFill>
                <a:latin typeface="Arial" panose="020B0604020202020204" pitchFamily="34" charset="0"/>
                <a:ea typeface="+mn-ea"/>
                <a:cs typeface="Arial" panose="020B0604020202020204" pitchFamily="34" charset="0"/>
              </a:defRPr>
            </a:lvl4pPr>
            <a:lvl5pPr marL="246408" indent="-121264" algn="l" defTabSz="770026" rtl="0" eaLnBrk="1" latinLnBrk="0" hangingPunct="1">
              <a:spcBef>
                <a:spcPts val="252"/>
              </a:spcBef>
              <a:buClr>
                <a:schemeClr val="accent1"/>
              </a:buClr>
              <a:buSzPct val="110000"/>
              <a:buFont typeface="Arial" panose="020B0604020202020204" pitchFamily="34" charset="0"/>
              <a:buChar char="•"/>
              <a:defRPr sz="843" kern="1200" baseline="0">
                <a:solidFill>
                  <a:schemeClr val="accent2"/>
                </a:solidFill>
                <a:latin typeface="Arial" panose="020B0604020202020204" pitchFamily="34" charset="0"/>
                <a:ea typeface="+mn-ea"/>
                <a:cs typeface="Arial" panose="020B0604020202020204" pitchFamily="34" charset="0"/>
              </a:defRPr>
            </a:lvl5pPr>
            <a:lvl6pPr marL="369614" indent="-121264" algn="l" defTabSz="770026" rtl="0" eaLnBrk="1" latinLnBrk="0" hangingPunct="1">
              <a:spcBef>
                <a:spcPts val="252"/>
              </a:spcBef>
              <a:buClr>
                <a:schemeClr val="accent1"/>
              </a:buClr>
              <a:buFont typeface="Arial" panose="020B0604020202020204" pitchFamily="34" charset="0"/>
              <a:buChar char="•"/>
              <a:defRPr sz="757" kern="1200">
                <a:solidFill>
                  <a:schemeClr val="accent2"/>
                </a:solidFill>
                <a:latin typeface="Arial" panose="020B0604020202020204" pitchFamily="34" charset="0"/>
                <a:ea typeface="+mn-ea"/>
                <a:cs typeface="Arial" panose="020B0604020202020204" pitchFamily="34" charset="0"/>
              </a:defRPr>
            </a:lvl6pPr>
            <a:lvl7pPr marL="290685" indent="-144380" algn="l" defTabSz="770026" rtl="0" eaLnBrk="1" latinLnBrk="0" hangingPunct="1">
              <a:spcBef>
                <a:spcPts val="505"/>
              </a:spcBef>
              <a:buClr>
                <a:schemeClr val="accent1"/>
              </a:buClr>
              <a:buFont typeface="Arial" panose="020B0604020202020204" pitchFamily="34" charset="0"/>
              <a:buChar char="•"/>
              <a:defRPr sz="674" b="0" kern="1200">
                <a:solidFill>
                  <a:schemeClr val="accent2"/>
                </a:solidFill>
                <a:latin typeface="Arial" panose="020B0604020202020204" pitchFamily="34" charset="0"/>
                <a:ea typeface="+mn-ea"/>
                <a:cs typeface="Arial" panose="020B0604020202020204" pitchFamily="34" charset="0"/>
              </a:defRPr>
            </a:lvl7pPr>
            <a:lvl8pPr marL="2887597" indent="-192507" algn="l" defTabSz="770026" rtl="0" eaLnBrk="1" latinLnBrk="0" hangingPunct="1">
              <a:spcBef>
                <a:spcPct val="20000"/>
              </a:spcBef>
              <a:buFont typeface="Arial" panose="020B0604020202020204" pitchFamily="34" charset="0"/>
              <a:buChar char="•"/>
              <a:defRPr sz="1684" kern="1200">
                <a:solidFill>
                  <a:schemeClr val="tx1"/>
                </a:solidFill>
                <a:latin typeface="+mn-lt"/>
                <a:ea typeface="+mn-ea"/>
                <a:cs typeface="+mn-cs"/>
              </a:defRPr>
            </a:lvl8pPr>
            <a:lvl9pPr marL="3272610" indent="-192507" algn="l" defTabSz="770026" rtl="0" eaLnBrk="1" latinLnBrk="0" hangingPunct="1">
              <a:spcBef>
                <a:spcPct val="20000"/>
              </a:spcBef>
              <a:buFont typeface="Arial" panose="020B0604020202020204" pitchFamily="34" charset="0"/>
              <a:buChar char="•"/>
              <a:defRPr sz="1684" kern="1200">
                <a:solidFill>
                  <a:schemeClr val="tx1"/>
                </a:solidFill>
                <a:latin typeface="+mn-lt"/>
                <a:ea typeface="+mn-ea"/>
                <a:cs typeface="+mn-cs"/>
              </a:defRPr>
            </a:lvl9pPr>
          </a:lstStyle>
          <a:p>
            <a:pPr lvl="2" fontAlgn="auto">
              <a:spcAft>
                <a:spcPts val="0"/>
              </a:spcAft>
            </a:pPr>
            <a:r>
              <a:rPr lang="en-US" sz="1600" dirty="0">
                <a:solidFill>
                  <a:schemeClr val="tx2"/>
                </a:solidFill>
                <a:latin typeface="+mn-lt"/>
              </a:rPr>
              <a:t>Figure 3. Perspectives of Interactions and Comfort Level </a:t>
            </a:r>
            <a:r>
              <a:rPr lang="en-US" sz="1600" dirty="0">
                <a:solidFill>
                  <a:schemeClr val="tx2"/>
                </a:solidFill>
              </a:rPr>
              <a:t>With Healthcare Providers </a:t>
            </a:r>
            <a:r>
              <a:rPr lang="en-US" sz="1600" dirty="0">
                <a:solidFill>
                  <a:schemeClr val="tx2"/>
                </a:solidFill>
                <a:latin typeface="+mn-lt"/>
              </a:rPr>
              <a:t>for Older PLHIV by Treatment Experience </a:t>
            </a:r>
          </a:p>
        </p:txBody>
      </p:sp>
      <p:graphicFrame>
        <p:nvGraphicFramePr>
          <p:cNvPr id="77" name="Chart 76">
            <a:extLst>
              <a:ext uri="{FF2B5EF4-FFF2-40B4-BE49-F238E27FC236}">
                <a16:creationId xmlns:a16="http://schemas.microsoft.com/office/drawing/2014/main" id="{6E961796-2F05-4C2E-B6D8-87F43C93FE56}"/>
              </a:ext>
            </a:extLst>
          </p:cNvPr>
          <p:cNvGraphicFramePr/>
          <p:nvPr>
            <p:extLst>
              <p:ext uri="{D42A27DB-BD31-4B8C-83A1-F6EECF244321}">
                <p14:modId xmlns:p14="http://schemas.microsoft.com/office/powerpoint/2010/main" val="584804316"/>
              </p:ext>
            </p:extLst>
          </p:nvPr>
        </p:nvGraphicFramePr>
        <p:xfrm>
          <a:off x="25936710" y="14823510"/>
          <a:ext cx="1828800" cy="1828800"/>
        </p:xfrm>
        <a:graphic>
          <a:graphicData uri="http://schemas.openxmlformats.org/drawingml/2006/chart">
            <c:chart xmlns:c="http://schemas.openxmlformats.org/drawingml/2006/chart" xmlns:r="http://schemas.openxmlformats.org/officeDocument/2006/relationships" r:id="rId3"/>
          </a:graphicData>
        </a:graphic>
      </p:graphicFrame>
      <p:sp>
        <p:nvSpPr>
          <p:cNvPr id="68" name="TextBox 67">
            <a:extLst>
              <a:ext uri="{FF2B5EF4-FFF2-40B4-BE49-F238E27FC236}">
                <a16:creationId xmlns:a16="http://schemas.microsoft.com/office/drawing/2014/main" id="{5B6BA1F7-37B7-4FEB-9D36-F45D3E0F182E}"/>
              </a:ext>
            </a:extLst>
          </p:cNvPr>
          <p:cNvSpPr txBox="1"/>
          <p:nvPr/>
        </p:nvSpPr>
        <p:spPr>
          <a:xfrm>
            <a:off x="26362995" y="15502036"/>
            <a:ext cx="1194277" cy="584775"/>
          </a:xfrm>
          <a:prstGeom prst="rect">
            <a:avLst/>
          </a:prstGeom>
          <a:noFill/>
        </p:spPr>
        <p:txBody>
          <a:bodyPr wrap="square" rtlCol="0">
            <a:spAutoFit/>
          </a:bodyPr>
          <a:lstStyle/>
          <a:p>
            <a:pPr algn="ctr"/>
            <a:r>
              <a:rPr lang="en-US" sz="3200" b="1" dirty="0">
                <a:latin typeface="+mn-lt"/>
                <a:cs typeface="Quire Sans" panose="020B0502040400020003" pitchFamily="34" charset="0"/>
              </a:rPr>
              <a:t>34%</a:t>
            </a:r>
          </a:p>
        </p:txBody>
      </p:sp>
      <p:graphicFrame>
        <p:nvGraphicFramePr>
          <p:cNvPr id="81" name="Chart 80">
            <a:extLst>
              <a:ext uri="{FF2B5EF4-FFF2-40B4-BE49-F238E27FC236}">
                <a16:creationId xmlns:a16="http://schemas.microsoft.com/office/drawing/2014/main" id="{3D9589B9-24FF-4711-B5DA-52F697C4E9EA}"/>
              </a:ext>
            </a:extLst>
          </p:cNvPr>
          <p:cNvGraphicFramePr/>
          <p:nvPr>
            <p:extLst>
              <p:ext uri="{D42A27DB-BD31-4B8C-83A1-F6EECF244321}">
                <p14:modId xmlns:p14="http://schemas.microsoft.com/office/powerpoint/2010/main" val="4069249796"/>
              </p:ext>
            </p:extLst>
          </p:nvPr>
        </p:nvGraphicFramePr>
        <p:xfrm>
          <a:off x="19505172" y="12520859"/>
          <a:ext cx="1828800" cy="18288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78" name="Chart 77">
            <a:extLst>
              <a:ext uri="{FF2B5EF4-FFF2-40B4-BE49-F238E27FC236}">
                <a16:creationId xmlns:a16="http://schemas.microsoft.com/office/drawing/2014/main" id="{22B34787-A5DC-41F6-AA1D-1CFE42C95B56}"/>
              </a:ext>
            </a:extLst>
          </p:cNvPr>
          <p:cNvGraphicFramePr/>
          <p:nvPr>
            <p:extLst>
              <p:ext uri="{D42A27DB-BD31-4B8C-83A1-F6EECF244321}">
                <p14:modId xmlns:p14="http://schemas.microsoft.com/office/powerpoint/2010/main" val="4036633781"/>
              </p:ext>
            </p:extLst>
          </p:nvPr>
        </p:nvGraphicFramePr>
        <p:xfrm>
          <a:off x="22328365" y="14882997"/>
          <a:ext cx="1828800" cy="18288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80" name="Chart 79">
            <a:extLst>
              <a:ext uri="{FF2B5EF4-FFF2-40B4-BE49-F238E27FC236}">
                <a16:creationId xmlns:a16="http://schemas.microsoft.com/office/drawing/2014/main" id="{53466AD9-576D-4246-8E00-081AEC94F3F3}"/>
              </a:ext>
            </a:extLst>
          </p:cNvPr>
          <p:cNvGraphicFramePr/>
          <p:nvPr>
            <p:extLst>
              <p:ext uri="{D42A27DB-BD31-4B8C-83A1-F6EECF244321}">
                <p14:modId xmlns:p14="http://schemas.microsoft.com/office/powerpoint/2010/main" val="3636828523"/>
              </p:ext>
            </p:extLst>
          </p:nvPr>
        </p:nvGraphicFramePr>
        <p:xfrm>
          <a:off x="21404697" y="12501638"/>
          <a:ext cx="1828800" cy="1828800"/>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82" name="Chart 81">
            <a:extLst>
              <a:ext uri="{FF2B5EF4-FFF2-40B4-BE49-F238E27FC236}">
                <a16:creationId xmlns:a16="http://schemas.microsoft.com/office/drawing/2014/main" id="{66088563-0572-41E6-BF93-80B834D1E6B6}"/>
              </a:ext>
            </a:extLst>
          </p:cNvPr>
          <p:cNvGraphicFramePr/>
          <p:nvPr>
            <p:extLst>
              <p:ext uri="{D42A27DB-BD31-4B8C-83A1-F6EECF244321}">
                <p14:modId xmlns:p14="http://schemas.microsoft.com/office/powerpoint/2010/main" val="639153342"/>
              </p:ext>
            </p:extLst>
          </p:nvPr>
        </p:nvGraphicFramePr>
        <p:xfrm>
          <a:off x="25183441" y="12530015"/>
          <a:ext cx="1828800" cy="1828800"/>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84" name="Chart 83">
            <a:extLst>
              <a:ext uri="{FF2B5EF4-FFF2-40B4-BE49-F238E27FC236}">
                <a16:creationId xmlns:a16="http://schemas.microsoft.com/office/drawing/2014/main" id="{605B9A0F-416C-4080-B846-21A781B1CFF1}"/>
              </a:ext>
            </a:extLst>
          </p:cNvPr>
          <p:cNvGraphicFramePr/>
          <p:nvPr>
            <p:extLst>
              <p:ext uri="{D42A27DB-BD31-4B8C-83A1-F6EECF244321}">
                <p14:modId xmlns:p14="http://schemas.microsoft.com/office/powerpoint/2010/main" val="2759750636"/>
              </p:ext>
            </p:extLst>
          </p:nvPr>
        </p:nvGraphicFramePr>
        <p:xfrm>
          <a:off x="20455478" y="14894416"/>
          <a:ext cx="1828800" cy="1828800"/>
        </p:xfrm>
        <a:graphic>
          <a:graphicData uri="http://schemas.openxmlformats.org/drawingml/2006/chart">
            <c:chart xmlns:c="http://schemas.openxmlformats.org/drawingml/2006/chart" xmlns:r="http://schemas.openxmlformats.org/officeDocument/2006/relationships" r:id="rId8"/>
          </a:graphicData>
        </a:graphic>
      </p:graphicFrame>
      <p:graphicFrame>
        <p:nvGraphicFramePr>
          <p:cNvPr id="83" name="Chart 82">
            <a:extLst>
              <a:ext uri="{FF2B5EF4-FFF2-40B4-BE49-F238E27FC236}">
                <a16:creationId xmlns:a16="http://schemas.microsoft.com/office/drawing/2014/main" id="{0705AF4A-351C-4157-B51A-C497E1D474EE}"/>
              </a:ext>
            </a:extLst>
          </p:cNvPr>
          <p:cNvGraphicFramePr/>
          <p:nvPr>
            <p:extLst>
              <p:ext uri="{D42A27DB-BD31-4B8C-83A1-F6EECF244321}">
                <p14:modId xmlns:p14="http://schemas.microsoft.com/office/powerpoint/2010/main" val="4294084925"/>
              </p:ext>
            </p:extLst>
          </p:nvPr>
        </p:nvGraphicFramePr>
        <p:xfrm>
          <a:off x="27092784" y="12522620"/>
          <a:ext cx="1828800" cy="1828800"/>
        </p:xfrm>
        <a:graphic>
          <a:graphicData uri="http://schemas.openxmlformats.org/drawingml/2006/chart">
            <c:chart xmlns:c="http://schemas.openxmlformats.org/drawingml/2006/chart" xmlns:r="http://schemas.openxmlformats.org/officeDocument/2006/relationships" r:id="rId9"/>
          </a:graphicData>
        </a:graphic>
      </p:graphicFrame>
      <p:graphicFrame>
        <p:nvGraphicFramePr>
          <p:cNvPr id="8" name="Chart 7">
            <a:extLst>
              <a:ext uri="{FF2B5EF4-FFF2-40B4-BE49-F238E27FC236}">
                <a16:creationId xmlns:a16="http://schemas.microsoft.com/office/drawing/2014/main" id="{223C2797-957D-4ADE-83F6-C5B0912257CE}"/>
              </a:ext>
            </a:extLst>
          </p:cNvPr>
          <p:cNvGraphicFramePr/>
          <p:nvPr>
            <p:extLst>
              <p:ext uri="{D42A27DB-BD31-4B8C-83A1-F6EECF244321}">
                <p14:modId xmlns:p14="http://schemas.microsoft.com/office/powerpoint/2010/main" val="1936580352"/>
              </p:ext>
            </p:extLst>
          </p:nvPr>
        </p:nvGraphicFramePr>
        <p:xfrm>
          <a:off x="24175722" y="14898989"/>
          <a:ext cx="1828800" cy="1828800"/>
        </p:xfrm>
        <a:graphic>
          <a:graphicData uri="http://schemas.openxmlformats.org/drawingml/2006/chart">
            <c:chart xmlns:c="http://schemas.openxmlformats.org/drawingml/2006/chart" xmlns:r="http://schemas.openxmlformats.org/officeDocument/2006/relationships" r:id="rId10"/>
          </a:graphicData>
        </a:graphic>
      </p:graphicFrame>
      <p:grpSp>
        <p:nvGrpSpPr>
          <p:cNvPr id="5" name="Group 4">
            <a:extLst>
              <a:ext uri="{FF2B5EF4-FFF2-40B4-BE49-F238E27FC236}">
                <a16:creationId xmlns:a16="http://schemas.microsoft.com/office/drawing/2014/main" id="{7BE7DB75-3179-4864-8B23-5901838D966D}"/>
              </a:ext>
            </a:extLst>
          </p:cNvPr>
          <p:cNvGrpSpPr/>
          <p:nvPr/>
        </p:nvGrpSpPr>
        <p:grpSpPr>
          <a:xfrm>
            <a:off x="19969580" y="4337101"/>
            <a:ext cx="8759952" cy="8507734"/>
            <a:chOff x="19830891" y="4297805"/>
            <a:chExt cx="8759952" cy="8507734"/>
          </a:xfrm>
        </p:grpSpPr>
        <p:graphicFrame>
          <p:nvGraphicFramePr>
            <p:cNvPr id="42" name="Chart 41">
              <a:extLst>
                <a:ext uri="{FF2B5EF4-FFF2-40B4-BE49-F238E27FC236}">
                  <a16:creationId xmlns:a16="http://schemas.microsoft.com/office/drawing/2014/main" id="{1FD96F39-3EBF-41A2-9B75-9208377D8412}"/>
                </a:ext>
              </a:extLst>
            </p:cNvPr>
            <p:cNvGraphicFramePr/>
            <p:nvPr>
              <p:extLst>
                <p:ext uri="{D42A27DB-BD31-4B8C-83A1-F6EECF244321}">
                  <p14:modId xmlns:p14="http://schemas.microsoft.com/office/powerpoint/2010/main" val="300617890"/>
                </p:ext>
              </p:extLst>
            </p:nvPr>
          </p:nvGraphicFramePr>
          <p:xfrm>
            <a:off x="19830891" y="4365627"/>
            <a:ext cx="8759952" cy="8439912"/>
          </p:xfrm>
          <a:graphic>
            <a:graphicData uri="http://schemas.openxmlformats.org/drawingml/2006/chart">
              <c:chart xmlns:c="http://schemas.openxmlformats.org/drawingml/2006/chart" xmlns:r="http://schemas.openxmlformats.org/officeDocument/2006/relationships" r:id="rId11"/>
            </a:graphicData>
          </a:graphic>
        </p:graphicFrame>
        <p:sp>
          <p:nvSpPr>
            <p:cNvPr id="46" name="TextBox 45">
              <a:extLst>
                <a:ext uri="{FF2B5EF4-FFF2-40B4-BE49-F238E27FC236}">
                  <a16:creationId xmlns:a16="http://schemas.microsoft.com/office/drawing/2014/main" id="{B9BA7FA6-873A-4DFA-B544-51E806E21D83}"/>
                </a:ext>
              </a:extLst>
            </p:cNvPr>
            <p:cNvSpPr txBox="1"/>
            <p:nvPr/>
          </p:nvSpPr>
          <p:spPr>
            <a:xfrm>
              <a:off x="22105043" y="4297805"/>
              <a:ext cx="2018501" cy="369332"/>
            </a:xfrm>
            <a:prstGeom prst="rect">
              <a:avLst/>
            </a:prstGeom>
            <a:noFill/>
          </p:spPr>
          <p:txBody>
            <a:bodyPr wrap="none" rtlCol="0">
              <a:spAutoFit/>
            </a:bodyPr>
            <a:lstStyle/>
            <a:p>
              <a:r>
                <a:rPr lang="en-US" sz="1800" b="1" dirty="0">
                  <a:latin typeface="+mn-lt"/>
                  <a:cs typeface="Arial" panose="020B0604020202020204" pitchFamily="34" charset="0"/>
                </a:rPr>
                <a:t>Concerns about</a:t>
              </a:r>
            </a:p>
          </p:txBody>
        </p:sp>
      </p:grpSp>
      <p:sp>
        <p:nvSpPr>
          <p:cNvPr id="2096" name="Text Placeholder 2095"/>
          <p:cNvSpPr>
            <a:spLocks noGrp="1"/>
          </p:cNvSpPr>
          <p:nvPr>
            <p:ph type="body" sz="quarter" idx="20"/>
          </p:nvPr>
        </p:nvSpPr>
        <p:spPr>
          <a:xfrm>
            <a:off x="19784088" y="19717293"/>
            <a:ext cx="8723752" cy="1587614"/>
          </a:xfrm>
        </p:spPr>
        <p:txBody>
          <a:bodyPr/>
          <a:lstStyle/>
          <a:p>
            <a:r>
              <a:rPr lang="en-GB" sz="1200" dirty="0"/>
              <a:t>Acknowledgments</a:t>
            </a:r>
          </a:p>
          <a:p>
            <a:pPr lvl="1"/>
            <a:r>
              <a:rPr lang="en-US" sz="1200" dirty="0"/>
              <a:t>We thank everyone who has contributed to the success of this study, including all study participants. This study was funded by ViiV Healthcare. Editorial assistance and graphic design support for this poster were provided under the direction of the authors by MedThink SciCom and funded by ViiV Healthcare.</a:t>
            </a:r>
            <a:endParaRPr lang="en-GB" sz="1200" dirty="0"/>
          </a:p>
          <a:p>
            <a:r>
              <a:rPr lang="en-GB" sz="1200" dirty="0"/>
              <a:t>Conflicts of Interest</a:t>
            </a:r>
          </a:p>
          <a:p>
            <a:pPr lvl="1"/>
            <a:r>
              <a:rPr lang="en-US" sz="1200" dirty="0"/>
              <a:t>Authors are employees of ViiV Healthcare.</a:t>
            </a:r>
          </a:p>
          <a:p>
            <a:pPr lvl="1"/>
            <a:endParaRPr lang="en-GB" sz="1200" dirty="0"/>
          </a:p>
        </p:txBody>
      </p:sp>
      <p:sp>
        <p:nvSpPr>
          <p:cNvPr id="2059" name="Text Placeholder 2058"/>
          <p:cNvSpPr>
            <a:spLocks noGrp="1"/>
          </p:cNvSpPr>
          <p:nvPr>
            <p:ph type="body" sz="quarter" idx="25"/>
          </p:nvPr>
        </p:nvSpPr>
        <p:spPr/>
        <p:txBody>
          <a:bodyPr/>
          <a:lstStyle/>
          <a:p>
            <a:r>
              <a:rPr lang="en-GB" dirty="0"/>
              <a:t>Introduction</a:t>
            </a:r>
          </a:p>
          <a:p>
            <a:pPr lvl="3"/>
            <a:r>
              <a:rPr lang="en-US" dirty="0"/>
              <a:t>As people living with HIV (PLHIV) age, their treatment needs may evolve</a:t>
            </a:r>
          </a:p>
          <a:p>
            <a:pPr lvl="3"/>
            <a:r>
              <a:rPr lang="en-US" dirty="0"/>
              <a:t>We compared perspectives on treatment-related concerns and on patient-provider communication in older PLHIV and explored differences based on duration of </a:t>
            </a:r>
            <a:br>
              <a:rPr lang="en-US" dirty="0"/>
            </a:br>
            <a:r>
              <a:rPr lang="en-US" dirty="0"/>
              <a:t>treatment experience </a:t>
            </a:r>
          </a:p>
        </p:txBody>
      </p:sp>
      <p:sp>
        <p:nvSpPr>
          <p:cNvPr id="2099" name="Text Placeholder 2098"/>
          <p:cNvSpPr>
            <a:spLocks noGrp="1"/>
          </p:cNvSpPr>
          <p:nvPr>
            <p:ph type="body" sz="quarter" idx="32"/>
          </p:nvPr>
        </p:nvSpPr>
        <p:spPr>
          <a:xfrm>
            <a:off x="19785774" y="17763540"/>
            <a:ext cx="8785257" cy="1843939"/>
          </a:xfrm>
        </p:spPr>
        <p:txBody>
          <a:bodyPr lIns="210312" anchor="ctr" anchorCtr="0"/>
          <a:lstStyle/>
          <a:p>
            <a:r>
              <a:rPr lang="en-GB" dirty="0"/>
              <a:t>Conclusions</a:t>
            </a:r>
          </a:p>
          <a:p>
            <a:pPr lvl="3"/>
            <a:r>
              <a:rPr lang="en-US" sz="1700" dirty="0"/>
              <a:t>Providers must acknowledge the evolving and unique needs of PLHIV as they age </a:t>
            </a:r>
          </a:p>
          <a:p>
            <a:pPr lvl="3"/>
            <a:r>
              <a:rPr lang="en-US" sz="1700" dirty="0"/>
              <a:t>Patient-provider communication issues can hinder optimization of care by preventing some needs being broached </a:t>
            </a:r>
          </a:p>
          <a:p>
            <a:pPr lvl="3"/>
            <a:r>
              <a:rPr lang="en-US" sz="1700" dirty="0"/>
              <a:t>Some PLHIV find it difficult to raise issues, including medicine-related concerns, with their current treatments</a:t>
            </a:r>
          </a:p>
        </p:txBody>
      </p:sp>
      <p:sp>
        <p:nvSpPr>
          <p:cNvPr id="2061" name="Text Placeholder 2060"/>
          <p:cNvSpPr>
            <a:spLocks noGrp="1"/>
          </p:cNvSpPr>
          <p:nvPr>
            <p:ph type="body" sz="quarter" idx="33"/>
          </p:nvPr>
        </p:nvSpPr>
        <p:spPr>
          <a:xfrm>
            <a:off x="698219" y="5306718"/>
            <a:ext cx="8805490" cy="5053274"/>
          </a:xfrm>
        </p:spPr>
        <p:txBody>
          <a:bodyPr/>
          <a:lstStyle/>
          <a:p>
            <a:r>
              <a:rPr lang="en-GB" dirty="0"/>
              <a:t>Methods</a:t>
            </a:r>
          </a:p>
          <a:p>
            <a:pPr lvl="3"/>
            <a:r>
              <a:rPr lang="en-US" dirty="0"/>
              <a:t>‘Positive Perspectives 2 (PP2)’ is a multinational, cross-sectional, web-based survey of PLHIV (aged 18+) with data collected in 2019 (N=2389)</a:t>
            </a:r>
          </a:p>
          <a:p>
            <a:pPr lvl="3"/>
            <a:r>
              <a:rPr lang="en-US" dirty="0"/>
              <a:t>This analysis focuses upon data from 699 individuals aged ≥50 years living with HIV and currently receiving antiretroviral (ART) treatment</a:t>
            </a:r>
          </a:p>
          <a:p>
            <a:pPr lvl="3"/>
            <a:r>
              <a:rPr lang="en-US" dirty="0"/>
              <a:t>Individuals were stratified by duration of ART treatment: &lt;2 years and ≥2 years</a:t>
            </a:r>
          </a:p>
          <a:p>
            <a:pPr lvl="3"/>
            <a:r>
              <a:rPr lang="en-US" dirty="0"/>
              <a:t>Endpoints in this analysis included patient perspectives at initiation of treatment and at the time of the survey on the following topics:</a:t>
            </a:r>
          </a:p>
          <a:p>
            <a:pPr lvl="4"/>
            <a:r>
              <a:rPr lang="en-US" dirty="0"/>
              <a:t>Treatment-related concerns</a:t>
            </a:r>
          </a:p>
          <a:p>
            <a:pPr lvl="4"/>
            <a:r>
              <a:rPr lang="en-US" dirty="0"/>
              <a:t>Patient-provider communication</a:t>
            </a:r>
          </a:p>
          <a:p>
            <a:pPr lvl="3"/>
            <a:r>
              <a:rPr lang="en-US" dirty="0"/>
              <a:t>Chi-square tests were used for statistical comparisons where noted (</a:t>
            </a:r>
            <a:r>
              <a:rPr lang="en-US" i="1" dirty="0"/>
              <a:t>P</a:t>
            </a:r>
            <a:r>
              <a:rPr lang="en-US" dirty="0"/>
              <a:t>&lt;0.05)</a:t>
            </a:r>
          </a:p>
          <a:p>
            <a:pPr lvl="2"/>
            <a:r>
              <a:rPr lang="en-US" dirty="0"/>
              <a:t>Treatment Concerns</a:t>
            </a:r>
          </a:p>
          <a:p>
            <a:pPr lvl="3"/>
            <a:r>
              <a:rPr lang="en-US" dirty="0"/>
              <a:t>Participants were asked to select any and all of the options that applied for each question</a:t>
            </a:r>
          </a:p>
          <a:p>
            <a:pPr lvl="4"/>
            <a:r>
              <a:rPr lang="en-US" dirty="0"/>
              <a:t>“When you first started HIV treatment, other than ensuring that it was effective, what were your most important considerations?”</a:t>
            </a:r>
          </a:p>
          <a:p>
            <a:pPr lvl="4"/>
            <a:r>
              <a:rPr lang="en-US" dirty="0"/>
              <a:t>“And imagine that you were starting HIV treatment today. Other than ensuring that it is effective, what would be your most important considerations?”</a:t>
            </a:r>
          </a:p>
          <a:p>
            <a:pPr lvl="2"/>
            <a:r>
              <a:rPr lang="en-US" dirty="0"/>
              <a:t>Patient Engagement in Care</a:t>
            </a:r>
          </a:p>
          <a:p>
            <a:pPr lvl="3"/>
            <a:r>
              <a:rPr lang="en-US" dirty="0"/>
              <a:t>Participants were asked to what extent they agreed or disagreed with each of the </a:t>
            </a:r>
            <a:br>
              <a:rPr lang="en-US" dirty="0"/>
            </a:br>
            <a:r>
              <a:rPr lang="en-US" dirty="0"/>
              <a:t>following statements:</a:t>
            </a:r>
          </a:p>
          <a:p>
            <a:pPr lvl="4"/>
            <a:r>
              <a:rPr lang="en-US" dirty="0"/>
              <a:t>“My provider seeks my views about treatment before prescribing an HIV medication”</a:t>
            </a:r>
          </a:p>
          <a:p>
            <a:pPr lvl="4"/>
            <a:r>
              <a:rPr lang="en-US" dirty="0"/>
              <a:t>“My provider asks me if I have any concerns about the HIV medication I am currently taking”</a:t>
            </a:r>
          </a:p>
          <a:p>
            <a:pPr lvl="4"/>
            <a:r>
              <a:rPr lang="en-US" dirty="0"/>
              <a:t>“I would like to be more involved when it comes to decisions about my HIV treatment”</a:t>
            </a:r>
          </a:p>
          <a:p>
            <a:pPr lvl="4"/>
            <a:r>
              <a:rPr lang="en-US" dirty="0"/>
              <a:t>“My HIV medication prevents me from passing on HIV to others”</a:t>
            </a:r>
          </a:p>
          <a:p>
            <a:pPr lvl="5"/>
            <a:r>
              <a:rPr lang="en-US" dirty="0"/>
              <a:t>Answers “Agree”/“Strongly agree” were coded as 1; “Disagree”/“Strongly disagree”/“Neither agree nor disagree” were coded as 0</a:t>
            </a:r>
          </a:p>
          <a:p>
            <a:pPr lvl="2"/>
            <a:r>
              <a:rPr lang="en-US" dirty="0"/>
              <a:t>Patient-HCP Communication</a:t>
            </a:r>
          </a:p>
          <a:p>
            <a:pPr lvl="3"/>
            <a:r>
              <a:rPr lang="en-US" dirty="0"/>
              <a:t>All participants were asked about comfort level with communication with their HCP</a:t>
            </a:r>
          </a:p>
          <a:p>
            <a:pPr lvl="4"/>
            <a:r>
              <a:rPr lang="en-US" dirty="0"/>
              <a:t>“If it were a concern of yours, to what extent would you feel comfortable raising each of the following with your main HIV care provider?”</a:t>
            </a:r>
          </a:p>
          <a:p>
            <a:pPr lvl="5"/>
            <a:r>
              <a:rPr lang="en-US" dirty="0"/>
              <a:t>“Comfortable” or “Very comfortable” were coded as 1; “Uncomfortable,” “Very Uncomfortable,” or “Neither comfortable nor uncomfortable” were coded as 0</a:t>
            </a:r>
          </a:p>
          <a:p>
            <a:pPr lvl="4"/>
            <a:r>
              <a:rPr lang="en-US" dirty="0"/>
              <a:t>“Why, if at all, would you feel uncomfortable raising concerns with your main HIV care provider?”</a:t>
            </a:r>
          </a:p>
          <a:p>
            <a:pPr lvl="5"/>
            <a:r>
              <a:rPr lang="en-US" dirty="0"/>
              <a:t>Answers were “None” or options to select “Yes” or “No” (see Figure 5)</a:t>
            </a:r>
          </a:p>
          <a:p>
            <a:pPr lvl="3"/>
            <a:endParaRPr lang="en-US" dirty="0"/>
          </a:p>
          <a:p>
            <a:pPr lvl="5"/>
            <a:endParaRPr lang="en-GB" dirty="0"/>
          </a:p>
        </p:txBody>
      </p:sp>
      <p:sp>
        <p:nvSpPr>
          <p:cNvPr id="2062" name="Text Placeholder 2061"/>
          <p:cNvSpPr>
            <a:spLocks noGrp="1"/>
          </p:cNvSpPr>
          <p:nvPr>
            <p:ph type="body" sz="quarter" idx="35"/>
          </p:nvPr>
        </p:nvSpPr>
        <p:spPr>
          <a:xfrm>
            <a:off x="10221188" y="3804266"/>
            <a:ext cx="8759952" cy="2448021"/>
          </a:xfrm>
        </p:spPr>
        <p:txBody>
          <a:bodyPr/>
          <a:lstStyle/>
          <a:p>
            <a:pPr lvl="2"/>
            <a:r>
              <a:rPr lang="en-US" dirty="0"/>
              <a:t>Change in Treatment Challenges Over Time</a:t>
            </a:r>
          </a:p>
          <a:p>
            <a:pPr lvl="3"/>
            <a:r>
              <a:rPr lang="en-US" dirty="0"/>
              <a:t>Current treatment challenges reported as most important to treatment-experienced older PLHIV, including medicine-related concerns, were the following (Figure 2):</a:t>
            </a:r>
          </a:p>
          <a:p>
            <a:pPr lvl="4"/>
            <a:r>
              <a:rPr lang="en-US" sz="1600" dirty="0"/>
              <a:t>Ensuring minimal side effects (76%; n=482)</a:t>
            </a:r>
          </a:p>
          <a:p>
            <a:pPr lvl="4"/>
            <a:r>
              <a:rPr lang="en-US" sz="1600" dirty="0"/>
              <a:t>Minimizing long-term treatment impact (68%; n=431) </a:t>
            </a:r>
          </a:p>
          <a:p>
            <a:pPr lvl="4"/>
            <a:r>
              <a:rPr lang="en-US" sz="1600" dirty="0"/>
              <a:t>Ensuring viral suppression to prevent transmission to a partner (64%; n=406)</a:t>
            </a:r>
            <a:endParaRPr lang="en-GB" sz="1600" dirty="0"/>
          </a:p>
        </p:txBody>
      </p:sp>
      <p:sp>
        <p:nvSpPr>
          <p:cNvPr id="2064" name="Text Placeholder 2063"/>
          <p:cNvSpPr>
            <a:spLocks noGrp="1"/>
          </p:cNvSpPr>
          <p:nvPr>
            <p:ph type="body" sz="quarter" idx="37"/>
          </p:nvPr>
        </p:nvSpPr>
        <p:spPr>
          <a:xfrm>
            <a:off x="19782578" y="3804276"/>
            <a:ext cx="8759952" cy="361958"/>
          </a:xfrm>
        </p:spPr>
        <p:txBody>
          <a:bodyPr/>
          <a:lstStyle/>
          <a:p>
            <a:pPr lvl="2"/>
            <a:r>
              <a:rPr lang="en-US" dirty="0"/>
              <a:t>Figure 4. Comfort Level With Discussing Concerns About HIV Treatment Among Treatment-Experienced Older PLHIV (N=632)</a:t>
            </a:r>
          </a:p>
        </p:txBody>
      </p:sp>
      <p:sp>
        <p:nvSpPr>
          <p:cNvPr id="2094" name="Text Placeholder 2093"/>
          <p:cNvSpPr>
            <a:spLocks noGrp="1"/>
          </p:cNvSpPr>
          <p:nvPr>
            <p:ph type="body" sz="quarter" idx="18"/>
          </p:nvPr>
        </p:nvSpPr>
        <p:spPr/>
        <p:txBody>
          <a:bodyPr/>
          <a:lstStyle/>
          <a:p>
            <a:r>
              <a:rPr lang="en-GB" dirty="0"/>
              <a:t>PED0787</a:t>
            </a:r>
          </a:p>
        </p:txBody>
      </p:sp>
      <p:sp>
        <p:nvSpPr>
          <p:cNvPr id="2095" name="Text Placeholder 2094"/>
          <p:cNvSpPr>
            <a:spLocks noGrp="1"/>
          </p:cNvSpPr>
          <p:nvPr>
            <p:ph type="body" sz="quarter" idx="19"/>
          </p:nvPr>
        </p:nvSpPr>
        <p:spPr>
          <a:xfrm>
            <a:off x="4330428" y="2592592"/>
            <a:ext cx="21600000" cy="817588"/>
          </a:xfrm>
        </p:spPr>
        <p:txBody>
          <a:bodyPr/>
          <a:lstStyle/>
          <a:p>
            <a:pPr fontAlgn="auto">
              <a:spcAft>
                <a:spcPts val="0"/>
              </a:spcAft>
            </a:pPr>
            <a:r>
              <a:rPr lang="en-GB" sz="2360" dirty="0"/>
              <a:t>Duncan Short,</a:t>
            </a:r>
            <a:r>
              <a:rPr lang="en-GB" sz="2360" baseline="30000" dirty="0"/>
              <a:t>1</a:t>
            </a:r>
            <a:r>
              <a:rPr lang="en-GB" sz="2360" dirty="0"/>
              <a:t> </a:t>
            </a:r>
            <a:r>
              <a:rPr lang="en-GB" sz="2360" u="sng" dirty="0"/>
              <a:t>Frank Spinelli</a:t>
            </a:r>
            <a:r>
              <a:rPr lang="en-GB" sz="2360" dirty="0"/>
              <a:t>,</a:t>
            </a:r>
            <a:r>
              <a:rPr lang="en-GB" sz="2360" baseline="30000" dirty="0"/>
              <a:t>2</a:t>
            </a:r>
            <a:r>
              <a:rPr lang="en-GB" sz="2360" dirty="0"/>
              <a:t> Chinyere Okoli,</a:t>
            </a:r>
            <a:r>
              <a:rPr lang="en-GB" sz="2360" baseline="30000" dirty="0"/>
              <a:t>1</a:t>
            </a:r>
            <a:r>
              <a:rPr lang="en-GB" sz="2360" dirty="0"/>
              <a:t> Patricia de los Rios</a:t>
            </a:r>
            <a:r>
              <a:rPr lang="en-GB" sz="2360" baseline="30000" dirty="0"/>
              <a:t>3</a:t>
            </a:r>
          </a:p>
          <a:p>
            <a:pPr lvl="1" fontAlgn="auto">
              <a:spcBef>
                <a:spcPts val="300"/>
              </a:spcBef>
              <a:spcAft>
                <a:spcPts val="0"/>
              </a:spcAft>
            </a:pPr>
            <a:r>
              <a:rPr lang="en-GB" sz="1850" i="1" baseline="30000" dirty="0"/>
              <a:t>1</a:t>
            </a:r>
            <a:r>
              <a:rPr lang="en-GB" sz="1850" i="1" dirty="0"/>
              <a:t>ViiV Healthcare, Brentford, Middlesex, UK; </a:t>
            </a:r>
            <a:r>
              <a:rPr lang="en-GB" sz="1850" i="1" baseline="30000" dirty="0"/>
              <a:t>2</a:t>
            </a:r>
            <a:r>
              <a:rPr lang="en-GB" sz="1850" i="1" dirty="0"/>
              <a:t>ViiV Healthcare, Research Triangle Park, NC, USA; </a:t>
            </a:r>
            <a:r>
              <a:rPr lang="en-GB" sz="1850" i="1" baseline="30000" dirty="0"/>
              <a:t>3</a:t>
            </a:r>
            <a:r>
              <a:rPr lang="en-GB" sz="1850" i="1" dirty="0"/>
              <a:t>ViiV Healthcare Canada, Laval, QC, Canada</a:t>
            </a:r>
          </a:p>
        </p:txBody>
      </p:sp>
      <p:sp>
        <p:nvSpPr>
          <p:cNvPr id="2093" name="Title 2092"/>
          <p:cNvSpPr>
            <a:spLocks noGrp="1"/>
          </p:cNvSpPr>
          <p:nvPr>
            <p:ph type="title"/>
          </p:nvPr>
        </p:nvSpPr>
        <p:spPr>
          <a:xfrm>
            <a:off x="4330427" y="412374"/>
            <a:ext cx="22270300" cy="1539766"/>
          </a:xfrm>
        </p:spPr>
        <p:txBody>
          <a:bodyPr/>
          <a:lstStyle/>
          <a:p>
            <a:pPr>
              <a:lnSpc>
                <a:spcPts val="5700"/>
              </a:lnSpc>
            </a:pPr>
            <a:r>
              <a:rPr lang="en-US" sz="6000" dirty="0"/>
              <a:t>UNDERSTANDING THE CHANGING TREATMENT CONCERNS OF </a:t>
            </a:r>
            <a:br>
              <a:rPr lang="en-US" sz="6000" dirty="0"/>
            </a:br>
            <a:r>
              <a:rPr lang="en-US" sz="6000" dirty="0"/>
              <a:t>OLDER PEOPLE LIVING WITH HIV (PLHIV) AND DIFFICULTIES WITH PATIENT-PROVIDER COMMUNICATION</a:t>
            </a:r>
          </a:p>
        </p:txBody>
      </p:sp>
      <p:sp>
        <p:nvSpPr>
          <p:cNvPr id="2065" name="Text Placeholder 2064"/>
          <p:cNvSpPr>
            <a:spLocks noGrp="1"/>
          </p:cNvSpPr>
          <p:nvPr>
            <p:ph type="body" sz="quarter" idx="4294967295"/>
          </p:nvPr>
        </p:nvSpPr>
        <p:spPr>
          <a:xfrm>
            <a:off x="19782650" y="12016356"/>
            <a:ext cx="8777602" cy="704360"/>
          </a:xfrm>
          <a:prstGeom prst="rect">
            <a:avLst/>
          </a:prstGeom>
        </p:spPr>
        <p:txBody>
          <a:bodyPr/>
          <a:lstStyle/>
          <a:p>
            <a:pPr lvl="2"/>
            <a:r>
              <a:rPr lang="en-US" dirty="0">
                <a:latin typeface="+mn-lt"/>
              </a:rPr>
              <a:t>Figure 5. Barriers to Raising Treatment Concerns Among Treatment-Experienced Older PLHIV Who Perceived a Barrier (N=336)</a:t>
            </a:r>
            <a:endParaRPr lang="en-US" baseline="30000" dirty="0">
              <a:latin typeface="+mn-lt"/>
            </a:endParaRPr>
          </a:p>
          <a:p>
            <a:pPr lvl="3"/>
            <a:endParaRPr lang="en-GB" dirty="0">
              <a:latin typeface="+mn-lt"/>
            </a:endParaRPr>
          </a:p>
        </p:txBody>
      </p:sp>
      <p:sp>
        <p:nvSpPr>
          <p:cNvPr id="41" name="Text Placeholder 49">
            <a:extLst>
              <a:ext uri="{FF2B5EF4-FFF2-40B4-BE49-F238E27FC236}">
                <a16:creationId xmlns:a16="http://schemas.microsoft.com/office/drawing/2014/main" id="{F14777DA-D7C3-47CE-81A2-F019F740A4B0}"/>
              </a:ext>
            </a:extLst>
          </p:cNvPr>
          <p:cNvSpPr txBox="1">
            <a:spLocks/>
          </p:cNvSpPr>
          <p:nvPr/>
        </p:nvSpPr>
        <p:spPr>
          <a:xfrm>
            <a:off x="10228167" y="5592313"/>
            <a:ext cx="8821833" cy="704360"/>
          </a:xfrm>
          <a:prstGeom prst="rect">
            <a:avLst/>
          </a:prstGeom>
        </p:spPr>
        <p:txBody>
          <a:bodyPr vert="horz" wrap="square" lIns="0" tIns="0" rIns="0" bIns="0" numCol="1" spcCol="274320" rtlCol="0">
            <a:noAutofit/>
          </a:bodyPr>
          <a:lstStyle>
            <a:lvl1pPr marL="0" indent="0" algn="l" defTabSz="770026" rtl="0" eaLnBrk="1" latinLnBrk="0" hangingPunct="1">
              <a:spcBef>
                <a:spcPts val="505"/>
              </a:spcBef>
              <a:buFont typeface="Arial" panose="020B0604020202020204" pitchFamily="34" charset="0"/>
              <a:buNone/>
              <a:defRPr sz="1179" b="1" kern="1200">
                <a:solidFill>
                  <a:schemeClr val="accent1"/>
                </a:solidFill>
                <a:latin typeface="Arial" panose="020B0604020202020204" pitchFamily="34" charset="0"/>
                <a:ea typeface="+mn-ea"/>
                <a:cs typeface="Arial" panose="020B0604020202020204" pitchFamily="34" charset="0"/>
              </a:defRPr>
            </a:lvl1pPr>
            <a:lvl2pPr marL="0" indent="0" algn="l" defTabSz="770026" rtl="0" eaLnBrk="1" latinLnBrk="0" hangingPunct="1">
              <a:spcBef>
                <a:spcPts val="252"/>
              </a:spcBef>
              <a:buFont typeface="Arial" panose="020B0604020202020204" pitchFamily="34" charset="0"/>
              <a:buNone/>
              <a:defRPr sz="926" b="0" kern="1200">
                <a:solidFill>
                  <a:schemeClr val="accent2"/>
                </a:solidFill>
                <a:latin typeface="Arial" panose="020B0604020202020204" pitchFamily="34" charset="0"/>
                <a:ea typeface="+mn-ea"/>
                <a:cs typeface="Arial" panose="020B0604020202020204" pitchFamily="34" charset="0"/>
              </a:defRPr>
            </a:lvl2pPr>
            <a:lvl3pPr marL="0" indent="0" algn="l" defTabSz="770026" rtl="0" eaLnBrk="1" latinLnBrk="0" hangingPunct="1">
              <a:spcBef>
                <a:spcPts val="505"/>
              </a:spcBef>
              <a:buClr>
                <a:schemeClr val="accent1"/>
              </a:buClr>
              <a:buSzPct val="120000"/>
              <a:buFont typeface="Arial" panose="020B0604020202020204" pitchFamily="34" charset="0"/>
              <a:buNone/>
              <a:defRPr sz="926" b="1" kern="1200">
                <a:solidFill>
                  <a:schemeClr val="accent1"/>
                </a:solidFill>
                <a:latin typeface="Arial" panose="020B0604020202020204" pitchFamily="34" charset="0"/>
                <a:ea typeface="+mn-ea"/>
                <a:cs typeface="Arial" panose="020B0604020202020204" pitchFamily="34" charset="0"/>
              </a:defRPr>
            </a:lvl3pPr>
            <a:lvl4pPr marL="121264" indent="-121264" algn="l" defTabSz="770026" rtl="0" eaLnBrk="1" latinLnBrk="0" hangingPunct="1">
              <a:spcBef>
                <a:spcPts val="252"/>
              </a:spcBef>
              <a:buClr>
                <a:schemeClr val="accent1"/>
              </a:buClr>
              <a:buSzPct val="120000"/>
              <a:buFont typeface="Arial" panose="020B0604020202020204" pitchFamily="34" charset="0"/>
              <a:buChar char="•"/>
              <a:defRPr sz="926" kern="1200">
                <a:solidFill>
                  <a:schemeClr val="accent2"/>
                </a:solidFill>
                <a:latin typeface="Arial" panose="020B0604020202020204" pitchFamily="34" charset="0"/>
                <a:ea typeface="+mn-ea"/>
                <a:cs typeface="Arial" panose="020B0604020202020204" pitchFamily="34" charset="0"/>
              </a:defRPr>
            </a:lvl4pPr>
            <a:lvl5pPr marL="246408" indent="-121264" algn="l" defTabSz="770026" rtl="0" eaLnBrk="1" latinLnBrk="0" hangingPunct="1">
              <a:spcBef>
                <a:spcPts val="252"/>
              </a:spcBef>
              <a:buClr>
                <a:schemeClr val="accent1"/>
              </a:buClr>
              <a:buSzPct val="110000"/>
              <a:buFont typeface="Arial" panose="020B0604020202020204" pitchFamily="34" charset="0"/>
              <a:buChar char="•"/>
              <a:defRPr sz="843" kern="1200" baseline="0">
                <a:solidFill>
                  <a:schemeClr val="accent2"/>
                </a:solidFill>
                <a:latin typeface="Arial" panose="020B0604020202020204" pitchFamily="34" charset="0"/>
                <a:ea typeface="+mn-ea"/>
                <a:cs typeface="Arial" panose="020B0604020202020204" pitchFamily="34" charset="0"/>
              </a:defRPr>
            </a:lvl5pPr>
            <a:lvl6pPr marL="369614" indent="-121264" algn="l" defTabSz="770026" rtl="0" eaLnBrk="1" latinLnBrk="0" hangingPunct="1">
              <a:spcBef>
                <a:spcPts val="252"/>
              </a:spcBef>
              <a:buClr>
                <a:schemeClr val="accent1"/>
              </a:buClr>
              <a:buFont typeface="Arial" panose="020B0604020202020204" pitchFamily="34" charset="0"/>
              <a:buChar char="•"/>
              <a:defRPr sz="757" kern="1200">
                <a:solidFill>
                  <a:schemeClr val="accent2"/>
                </a:solidFill>
                <a:latin typeface="Arial" panose="020B0604020202020204" pitchFamily="34" charset="0"/>
                <a:ea typeface="+mn-ea"/>
                <a:cs typeface="Arial" panose="020B0604020202020204" pitchFamily="34" charset="0"/>
              </a:defRPr>
            </a:lvl6pPr>
            <a:lvl7pPr marL="290685" indent="-144380" algn="l" defTabSz="770026" rtl="0" eaLnBrk="1" latinLnBrk="0" hangingPunct="1">
              <a:spcBef>
                <a:spcPts val="505"/>
              </a:spcBef>
              <a:buClr>
                <a:schemeClr val="accent1"/>
              </a:buClr>
              <a:buFont typeface="Arial" panose="020B0604020202020204" pitchFamily="34" charset="0"/>
              <a:buChar char="•"/>
              <a:defRPr sz="674" b="0" kern="1200">
                <a:solidFill>
                  <a:schemeClr val="accent2"/>
                </a:solidFill>
                <a:latin typeface="Arial" panose="020B0604020202020204" pitchFamily="34" charset="0"/>
                <a:ea typeface="+mn-ea"/>
                <a:cs typeface="Arial" panose="020B0604020202020204" pitchFamily="34" charset="0"/>
              </a:defRPr>
            </a:lvl7pPr>
            <a:lvl8pPr marL="2887597" indent="-192507" algn="l" defTabSz="770026" rtl="0" eaLnBrk="1" latinLnBrk="0" hangingPunct="1">
              <a:spcBef>
                <a:spcPct val="20000"/>
              </a:spcBef>
              <a:buFont typeface="Arial" panose="020B0604020202020204" pitchFamily="34" charset="0"/>
              <a:buChar char="•"/>
              <a:defRPr sz="1684" kern="1200">
                <a:solidFill>
                  <a:schemeClr val="tx1"/>
                </a:solidFill>
                <a:latin typeface="+mn-lt"/>
                <a:ea typeface="+mn-ea"/>
                <a:cs typeface="+mn-cs"/>
              </a:defRPr>
            </a:lvl8pPr>
            <a:lvl9pPr marL="3272610" indent="-192507" algn="l" defTabSz="770026" rtl="0" eaLnBrk="1" latinLnBrk="0" hangingPunct="1">
              <a:spcBef>
                <a:spcPct val="20000"/>
              </a:spcBef>
              <a:buFont typeface="Arial" panose="020B0604020202020204" pitchFamily="34" charset="0"/>
              <a:buChar char="•"/>
              <a:defRPr sz="1684" kern="1200">
                <a:solidFill>
                  <a:schemeClr val="tx1"/>
                </a:solidFill>
                <a:latin typeface="+mn-lt"/>
                <a:ea typeface="+mn-ea"/>
                <a:cs typeface="+mn-cs"/>
              </a:defRPr>
            </a:lvl9pPr>
          </a:lstStyle>
          <a:p>
            <a:pPr lvl="2" fontAlgn="auto">
              <a:spcAft>
                <a:spcPts val="0"/>
              </a:spcAft>
            </a:pPr>
            <a:r>
              <a:rPr lang="en-US" sz="1600" dirty="0">
                <a:solidFill>
                  <a:schemeClr val="tx2"/>
                </a:solidFill>
                <a:latin typeface="+mn-lt"/>
              </a:rPr>
              <a:t>Figure 2. Change From ART Initiation in Most Important Treatment Challenges for Treatment-Experienced Older PLHIV (N=632)</a:t>
            </a:r>
          </a:p>
        </p:txBody>
      </p:sp>
      <p:pic>
        <p:nvPicPr>
          <p:cNvPr id="21" name="Picture 20">
            <a:extLst>
              <a:ext uri="{FF2B5EF4-FFF2-40B4-BE49-F238E27FC236}">
                <a16:creationId xmlns:a16="http://schemas.microsoft.com/office/drawing/2014/main" id="{99811624-23F7-4F68-9514-B3D06C017D44}"/>
              </a:ext>
            </a:extLst>
          </p:cNvPr>
          <p:cNvPicPr>
            <a:picLocks noChangeAspect="1"/>
          </p:cNvPicPr>
          <p:nvPr/>
        </p:nvPicPr>
        <p:blipFill rotWithShape="1">
          <a:blip r:embed="rId12"/>
          <a:srcRect t="8442" b="13588"/>
          <a:stretch/>
        </p:blipFill>
        <p:spPr>
          <a:xfrm>
            <a:off x="26847514" y="772389"/>
            <a:ext cx="1743069" cy="900553"/>
          </a:xfrm>
          <a:prstGeom prst="rect">
            <a:avLst/>
          </a:prstGeom>
        </p:spPr>
      </p:pic>
      <p:sp>
        <p:nvSpPr>
          <p:cNvPr id="29" name="Text Placeholder 2061">
            <a:extLst>
              <a:ext uri="{FF2B5EF4-FFF2-40B4-BE49-F238E27FC236}">
                <a16:creationId xmlns:a16="http://schemas.microsoft.com/office/drawing/2014/main" id="{3C5FA460-B98B-43C2-B377-924975798F9F}"/>
              </a:ext>
            </a:extLst>
          </p:cNvPr>
          <p:cNvSpPr txBox="1">
            <a:spLocks/>
          </p:cNvSpPr>
          <p:nvPr/>
        </p:nvSpPr>
        <p:spPr>
          <a:xfrm>
            <a:off x="700680" y="14322584"/>
            <a:ext cx="8759952" cy="2448021"/>
          </a:xfrm>
          <a:prstGeom prst="rect">
            <a:avLst/>
          </a:prstGeom>
        </p:spPr>
        <p:txBody>
          <a:bodyPr vert="horz" wrap="square" lIns="0" tIns="0" rIns="0" bIns="0" numCol="1" spcCol="274320" rtlCol="0">
            <a:noAutofit/>
          </a:bodyPr>
          <a:lstStyle>
            <a:lvl1pPr marL="0" indent="0" algn="l" defTabSz="1540052" rtl="0" eaLnBrk="1" latinLnBrk="0" hangingPunct="1">
              <a:spcBef>
                <a:spcPts val="1010"/>
              </a:spcBef>
              <a:buFont typeface="Arial" panose="020B0604020202020204" pitchFamily="34" charset="0"/>
              <a:buNone/>
              <a:defRPr kumimoji="0" lang="en-US" sz="2358" b="1" i="0" u="none" strike="noStrike" kern="1200" cap="none" spc="0" normalizeH="0" baseline="0">
                <a:ln>
                  <a:noFill/>
                </a:ln>
                <a:solidFill>
                  <a:schemeClr val="tx2"/>
                </a:solidFill>
                <a:effectLst/>
                <a:uLnTx/>
                <a:uFillTx/>
                <a:latin typeface="+mn-lt"/>
                <a:ea typeface="+mn-ea"/>
                <a:cs typeface="Arial" panose="020B0604020202020204" pitchFamily="34" charset="0"/>
              </a:defRPr>
            </a:lvl1pPr>
            <a:lvl2pPr marL="0" indent="0" algn="l" defTabSz="1540052" rtl="0" eaLnBrk="1" latinLnBrk="0" hangingPunct="1">
              <a:spcBef>
                <a:spcPts val="504"/>
              </a:spcBef>
              <a:buFont typeface="Arial" panose="020B0604020202020204" pitchFamily="34" charset="0"/>
              <a:buNone/>
              <a:defRPr kumimoji="0" lang="en-US" sz="1600" b="0" i="0" u="none" strike="noStrike" kern="1200" cap="none" spc="0" normalizeH="0" baseline="0">
                <a:ln>
                  <a:noFill/>
                </a:ln>
                <a:solidFill>
                  <a:schemeClr val="tx1"/>
                </a:solidFill>
                <a:effectLst/>
                <a:uLnTx/>
                <a:uFillTx/>
                <a:latin typeface="+mn-lt"/>
                <a:ea typeface="+mn-ea"/>
                <a:cs typeface="Arial" panose="020B0604020202020204" pitchFamily="34" charset="0"/>
              </a:defRPr>
            </a:lvl2pPr>
            <a:lvl3pPr marL="0" indent="0" algn="l" defTabSz="1540052" rtl="0" eaLnBrk="1" latinLnBrk="0" hangingPunct="1">
              <a:spcBef>
                <a:spcPts val="1010"/>
              </a:spcBef>
              <a:buClr>
                <a:schemeClr val="accent1"/>
              </a:buClr>
              <a:buSzPct val="120000"/>
              <a:buFont typeface="Arial" panose="020B0604020202020204" pitchFamily="34" charset="0"/>
              <a:buNone/>
              <a:defRPr kumimoji="0" lang="en-US" sz="1600" b="1" i="0" u="none" strike="noStrike" kern="1200" cap="none" spc="0" normalizeH="0" baseline="0">
                <a:ln>
                  <a:noFill/>
                </a:ln>
                <a:solidFill>
                  <a:schemeClr val="tx2"/>
                </a:solidFill>
                <a:effectLst/>
                <a:uLnTx/>
                <a:uFillTx/>
                <a:latin typeface="+mn-lt"/>
                <a:ea typeface="+mn-ea"/>
                <a:cs typeface="Arial" panose="020B0604020202020204" pitchFamily="34" charset="0"/>
              </a:defRPr>
            </a:lvl3pPr>
            <a:lvl4pPr marL="242528" indent="-242528" algn="l" defTabSz="1540052" rtl="0" eaLnBrk="1" latinLnBrk="0" hangingPunct="1">
              <a:spcBef>
                <a:spcPts val="300"/>
              </a:spcBef>
              <a:buClr>
                <a:srgbClr val="E30042"/>
              </a:buClr>
              <a:buSzPct val="120000"/>
              <a:buFont typeface="Arial" panose="020B0604020202020204" pitchFamily="34" charset="0"/>
              <a:buChar char="•"/>
              <a:defRPr kumimoji="0" lang="en-US" sz="1600" b="0" i="0" u="none" strike="noStrike" kern="1200" cap="none" spc="0" normalizeH="0" baseline="0">
                <a:ln>
                  <a:noFill/>
                </a:ln>
                <a:solidFill>
                  <a:schemeClr val="tx1"/>
                </a:solidFill>
                <a:effectLst/>
                <a:uLnTx/>
                <a:uFillTx/>
                <a:latin typeface="+mn-lt"/>
                <a:ea typeface="+mn-ea"/>
                <a:cs typeface="Arial" panose="020B0604020202020204" pitchFamily="34" charset="0"/>
              </a:defRPr>
            </a:lvl4pPr>
            <a:lvl5pPr marL="492816" marR="0" indent="-242528" algn="l" defTabSz="1540052" rtl="0" eaLnBrk="1" fontAlgn="auto" latinLnBrk="0" hangingPunct="1">
              <a:lnSpc>
                <a:spcPct val="100000"/>
              </a:lnSpc>
              <a:spcBef>
                <a:spcPts val="300"/>
              </a:spcBef>
              <a:spcAft>
                <a:spcPts val="0"/>
              </a:spcAft>
              <a:buClr>
                <a:srgbClr val="E30042"/>
              </a:buClr>
              <a:buSzPct val="110000"/>
              <a:buFont typeface="Arial" panose="020B0604020202020204" pitchFamily="34" charset="0"/>
              <a:buChar char="•"/>
              <a:tabLst/>
              <a:defRPr kumimoji="0" lang="en-US" sz="1400" b="0" i="0" u="none" strike="noStrike" kern="1200" cap="none" spc="0" normalizeH="0" baseline="0">
                <a:ln>
                  <a:noFill/>
                </a:ln>
                <a:solidFill>
                  <a:schemeClr val="tx1"/>
                </a:solidFill>
                <a:effectLst/>
                <a:uLnTx/>
                <a:uFillTx/>
                <a:latin typeface="+mn-lt"/>
                <a:ea typeface="+mn-ea"/>
                <a:cs typeface="Arial" panose="020B0604020202020204" pitchFamily="34" charset="0"/>
              </a:defRPr>
            </a:lvl5pPr>
            <a:lvl6pPr marL="739228" indent="-242528" algn="l" defTabSz="1540052" rtl="0" eaLnBrk="1" latinLnBrk="0" hangingPunct="1">
              <a:spcBef>
                <a:spcPts val="300"/>
              </a:spcBef>
              <a:buClr>
                <a:schemeClr val="tx2"/>
              </a:buClr>
              <a:buFont typeface="Arial" panose="020B0604020202020204" pitchFamily="34" charset="0"/>
              <a:buChar char="•"/>
              <a:defRPr kumimoji="0" lang="en-US" sz="1200" b="0" i="0" u="none" strike="noStrike" kern="1200" cap="none" spc="0" normalizeH="0" baseline="0" dirty="0">
                <a:ln>
                  <a:noFill/>
                </a:ln>
                <a:solidFill>
                  <a:schemeClr val="tx1"/>
                </a:solidFill>
                <a:effectLst/>
                <a:uLnTx/>
                <a:uFillTx/>
                <a:latin typeface="Arial"/>
                <a:ea typeface="+mn-ea"/>
                <a:cs typeface="Arial" panose="020B0604020202020204" pitchFamily="34" charset="0"/>
              </a:defRPr>
            </a:lvl6pPr>
            <a:lvl7pPr marL="581370" indent="-288760" algn="l" defTabSz="1540052" rtl="0" eaLnBrk="1" latinLnBrk="0" hangingPunct="1">
              <a:spcBef>
                <a:spcPts val="1010"/>
              </a:spcBef>
              <a:buClr>
                <a:schemeClr val="accent1"/>
              </a:buClr>
              <a:buFont typeface="Arial" panose="020B0604020202020204" pitchFamily="34" charset="0"/>
              <a:buChar char="•"/>
              <a:defRPr sz="1348" b="0" kern="1200">
                <a:solidFill>
                  <a:schemeClr val="accent2"/>
                </a:solidFill>
                <a:latin typeface="Arial" panose="020B0604020202020204" pitchFamily="34" charset="0"/>
                <a:ea typeface="+mn-ea"/>
                <a:cs typeface="Arial" panose="020B0604020202020204" pitchFamily="34" charset="0"/>
              </a:defRPr>
            </a:lvl7pPr>
            <a:lvl8pPr marL="5775194" indent="-385014" algn="l" defTabSz="1540052" rtl="0" eaLnBrk="1" latinLnBrk="0" hangingPunct="1">
              <a:spcBef>
                <a:spcPct val="20000"/>
              </a:spcBef>
              <a:buFont typeface="Arial" panose="020B0604020202020204" pitchFamily="34" charset="0"/>
              <a:buChar char="•"/>
              <a:defRPr sz="3368" kern="1200">
                <a:solidFill>
                  <a:schemeClr val="tx1"/>
                </a:solidFill>
                <a:latin typeface="+mn-lt"/>
                <a:ea typeface="+mn-ea"/>
                <a:cs typeface="+mn-cs"/>
              </a:defRPr>
            </a:lvl8pPr>
            <a:lvl9pPr marL="6545220" indent="-385014" algn="l" defTabSz="1540052" rtl="0" eaLnBrk="1" latinLnBrk="0" hangingPunct="1">
              <a:spcBef>
                <a:spcPct val="20000"/>
              </a:spcBef>
              <a:buFont typeface="Arial" panose="020B0604020202020204" pitchFamily="34" charset="0"/>
              <a:buChar char="•"/>
              <a:defRPr sz="3368" kern="1200">
                <a:solidFill>
                  <a:schemeClr val="tx1"/>
                </a:solidFill>
                <a:latin typeface="+mn-lt"/>
                <a:ea typeface="+mn-ea"/>
                <a:cs typeface="+mn-cs"/>
              </a:defRPr>
            </a:lvl9pPr>
          </a:lstStyle>
          <a:p>
            <a:pPr fontAlgn="auto">
              <a:spcAft>
                <a:spcPts val="0"/>
              </a:spcAft>
            </a:pPr>
            <a:r>
              <a:rPr lang="en-GB" dirty="0"/>
              <a:t>Results</a:t>
            </a:r>
          </a:p>
          <a:p>
            <a:pPr lvl="2" fontAlgn="auto">
              <a:spcBef>
                <a:spcPts val="600"/>
              </a:spcBef>
              <a:spcAft>
                <a:spcPts val="0"/>
              </a:spcAft>
            </a:pPr>
            <a:r>
              <a:rPr lang="en-US" dirty="0"/>
              <a:t>Participant Characteristics</a:t>
            </a:r>
          </a:p>
          <a:p>
            <a:pPr lvl="3" fontAlgn="auto">
              <a:spcAft>
                <a:spcPts val="0"/>
              </a:spcAft>
            </a:pPr>
            <a:r>
              <a:rPr lang="en-US" dirty="0"/>
              <a:t>699 individuals aged ≥50 years from 25 countries were included in this study (Figure 1)</a:t>
            </a:r>
          </a:p>
          <a:p>
            <a:pPr lvl="3" fontAlgn="auto">
              <a:spcAft>
                <a:spcPts val="0"/>
              </a:spcAft>
            </a:pPr>
            <a:r>
              <a:rPr lang="en-US" dirty="0"/>
              <a:t>632 individuals received ART for ≥2 years and 67 for &lt;2 years</a:t>
            </a:r>
          </a:p>
          <a:p>
            <a:pPr lvl="3" fontAlgn="auto">
              <a:spcAft>
                <a:spcPts val="0"/>
              </a:spcAft>
            </a:pPr>
            <a:r>
              <a:rPr lang="en-US" dirty="0"/>
              <a:t>Baseline characteristics were balanced between groups (Figure 1)</a:t>
            </a:r>
          </a:p>
          <a:p>
            <a:pPr lvl="5"/>
            <a:endParaRPr lang="en-GB" dirty="0"/>
          </a:p>
        </p:txBody>
      </p:sp>
      <p:sp>
        <p:nvSpPr>
          <p:cNvPr id="43" name="TextBox 42">
            <a:extLst>
              <a:ext uri="{FF2B5EF4-FFF2-40B4-BE49-F238E27FC236}">
                <a16:creationId xmlns:a16="http://schemas.microsoft.com/office/drawing/2014/main" id="{88AFB92A-E29D-473D-9BEA-C8125CDDC50E}"/>
              </a:ext>
            </a:extLst>
          </p:cNvPr>
          <p:cNvSpPr txBox="1"/>
          <p:nvPr/>
        </p:nvSpPr>
        <p:spPr>
          <a:xfrm>
            <a:off x="10226269" y="10787978"/>
            <a:ext cx="7622672" cy="369332"/>
          </a:xfrm>
          <a:prstGeom prst="rect">
            <a:avLst/>
          </a:prstGeom>
          <a:noFill/>
        </p:spPr>
        <p:txBody>
          <a:bodyPr wrap="square" lIns="0" tIns="0" rIns="0" bIns="0" rtlCol="0">
            <a:spAutoFit/>
          </a:bodyPr>
          <a:lstStyle/>
          <a:p>
            <a:r>
              <a:rPr lang="en-US" sz="1200" dirty="0">
                <a:solidFill>
                  <a:srgbClr val="071D49"/>
                </a:solidFill>
                <a:latin typeface="+mn-lt"/>
                <a:ea typeface="Raleway" charset="0"/>
                <a:cs typeface="Arial" panose="020B0604020202020204" pitchFamily="34" charset="0"/>
              </a:rPr>
              <a:t>ART, antiretroviral treatment; PLHIV, people living with HIV.</a:t>
            </a:r>
          </a:p>
          <a:p>
            <a:endParaRPr lang="en-US" sz="1200" dirty="0">
              <a:solidFill>
                <a:srgbClr val="071D49"/>
              </a:solidFill>
              <a:latin typeface="+mn-lt"/>
              <a:cs typeface="Arial" panose="020B0604020202020204" pitchFamily="34" charset="0"/>
            </a:endParaRPr>
          </a:p>
        </p:txBody>
      </p:sp>
      <p:sp>
        <p:nvSpPr>
          <p:cNvPr id="33" name="TextBox 32">
            <a:extLst>
              <a:ext uri="{FF2B5EF4-FFF2-40B4-BE49-F238E27FC236}">
                <a16:creationId xmlns:a16="http://schemas.microsoft.com/office/drawing/2014/main" id="{B59DE798-167F-411B-AF04-0AF9B2494153}"/>
              </a:ext>
            </a:extLst>
          </p:cNvPr>
          <p:cNvSpPr txBox="1"/>
          <p:nvPr/>
        </p:nvSpPr>
        <p:spPr>
          <a:xfrm>
            <a:off x="10227822" y="17964027"/>
            <a:ext cx="7622672" cy="369332"/>
          </a:xfrm>
          <a:prstGeom prst="rect">
            <a:avLst/>
          </a:prstGeom>
          <a:noFill/>
        </p:spPr>
        <p:txBody>
          <a:bodyPr wrap="square" lIns="0" tIns="0" rIns="0" bIns="0" rtlCol="0">
            <a:spAutoFit/>
          </a:bodyPr>
          <a:lstStyle/>
          <a:p>
            <a:r>
              <a:rPr lang="en-US" sz="1200" dirty="0">
                <a:solidFill>
                  <a:srgbClr val="071D49"/>
                </a:solidFill>
                <a:latin typeface="+mn-lt"/>
                <a:ea typeface="Raleway" charset="0"/>
                <a:cs typeface="Arial" panose="020B0604020202020204" pitchFamily="34" charset="0"/>
              </a:rPr>
              <a:t>HCP, healthcare provider; PLHIV, people living with HIV.</a:t>
            </a:r>
          </a:p>
          <a:p>
            <a:endParaRPr lang="en-US" sz="1200" dirty="0">
              <a:solidFill>
                <a:srgbClr val="071D49"/>
              </a:solidFill>
              <a:latin typeface="+mn-lt"/>
              <a:cs typeface="Arial" panose="020B0604020202020204" pitchFamily="34" charset="0"/>
            </a:endParaRPr>
          </a:p>
        </p:txBody>
      </p:sp>
      <p:grpSp>
        <p:nvGrpSpPr>
          <p:cNvPr id="14" name="Group 13">
            <a:extLst>
              <a:ext uri="{FF2B5EF4-FFF2-40B4-BE49-F238E27FC236}">
                <a16:creationId xmlns:a16="http://schemas.microsoft.com/office/drawing/2014/main" id="{380A9C99-5D74-49DC-B423-4EA1CC8BA951}"/>
              </a:ext>
            </a:extLst>
          </p:cNvPr>
          <p:cNvGrpSpPr/>
          <p:nvPr/>
        </p:nvGrpSpPr>
        <p:grpSpPr>
          <a:xfrm>
            <a:off x="9836382" y="11835685"/>
            <a:ext cx="9513136" cy="5952661"/>
            <a:chOff x="9836382" y="11771517"/>
            <a:chExt cx="9513136" cy="5952661"/>
          </a:xfrm>
        </p:grpSpPr>
        <p:graphicFrame>
          <p:nvGraphicFramePr>
            <p:cNvPr id="34" name="Chart 33">
              <a:extLst>
                <a:ext uri="{FF2B5EF4-FFF2-40B4-BE49-F238E27FC236}">
                  <a16:creationId xmlns:a16="http://schemas.microsoft.com/office/drawing/2014/main" id="{F9DCB2DE-F499-491C-9A94-A00C1DE3BB89}"/>
                </a:ext>
              </a:extLst>
            </p:cNvPr>
            <p:cNvGraphicFramePr/>
            <p:nvPr>
              <p:extLst>
                <p:ext uri="{D42A27DB-BD31-4B8C-83A1-F6EECF244321}">
                  <p14:modId xmlns:p14="http://schemas.microsoft.com/office/powerpoint/2010/main" val="3051197739"/>
                </p:ext>
              </p:extLst>
            </p:nvPr>
          </p:nvGraphicFramePr>
          <p:xfrm>
            <a:off x="9836382" y="11771517"/>
            <a:ext cx="9513136" cy="5578388"/>
          </p:xfrm>
          <a:graphic>
            <a:graphicData uri="http://schemas.openxmlformats.org/drawingml/2006/chart">
              <c:chart xmlns:c="http://schemas.openxmlformats.org/drawingml/2006/chart" xmlns:r="http://schemas.openxmlformats.org/officeDocument/2006/relationships" r:id="rId13"/>
            </a:graphicData>
          </a:graphic>
        </p:graphicFrame>
        <p:grpSp>
          <p:nvGrpSpPr>
            <p:cNvPr id="6" name="Group 5">
              <a:extLst>
                <a:ext uri="{FF2B5EF4-FFF2-40B4-BE49-F238E27FC236}">
                  <a16:creationId xmlns:a16="http://schemas.microsoft.com/office/drawing/2014/main" id="{BC55FFCC-7FDB-4989-88DC-AA6345920BE1}"/>
                </a:ext>
              </a:extLst>
            </p:cNvPr>
            <p:cNvGrpSpPr/>
            <p:nvPr/>
          </p:nvGrpSpPr>
          <p:grpSpPr>
            <a:xfrm>
              <a:off x="13690696" y="17408340"/>
              <a:ext cx="5303520" cy="315838"/>
              <a:chOff x="10915414" y="17408340"/>
              <a:chExt cx="5303520" cy="315838"/>
            </a:xfrm>
          </p:grpSpPr>
          <p:cxnSp>
            <p:nvCxnSpPr>
              <p:cNvPr id="35" name="Straight Connector 34">
                <a:extLst>
                  <a:ext uri="{FF2B5EF4-FFF2-40B4-BE49-F238E27FC236}">
                    <a16:creationId xmlns:a16="http://schemas.microsoft.com/office/drawing/2014/main" id="{F3E85ED2-C5CA-4CB9-8053-1036B89DA879}"/>
                  </a:ext>
                </a:extLst>
              </p:cNvPr>
              <p:cNvCxnSpPr>
                <a:cxnSpLocks/>
              </p:cNvCxnSpPr>
              <p:nvPr/>
            </p:nvCxnSpPr>
            <p:spPr>
              <a:xfrm>
                <a:off x="10915414" y="17408340"/>
                <a:ext cx="5303520" cy="0"/>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sp>
            <p:nvSpPr>
              <p:cNvPr id="37" name="TextBox 36">
                <a:extLst>
                  <a:ext uri="{FF2B5EF4-FFF2-40B4-BE49-F238E27FC236}">
                    <a16:creationId xmlns:a16="http://schemas.microsoft.com/office/drawing/2014/main" id="{CEC50402-0DCA-4F84-9D9E-5E9B3666E880}"/>
                  </a:ext>
                </a:extLst>
              </p:cNvPr>
              <p:cNvSpPr txBox="1"/>
              <p:nvPr/>
            </p:nvSpPr>
            <p:spPr>
              <a:xfrm>
                <a:off x="11492760" y="17416401"/>
                <a:ext cx="4148829" cy="307777"/>
              </a:xfrm>
              <a:prstGeom prst="rect">
                <a:avLst/>
              </a:prstGeom>
              <a:noFill/>
            </p:spPr>
            <p:txBody>
              <a:bodyPr wrap="none" rtlCol="0">
                <a:spAutoFit/>
              </a:bodyPr>
              <a:lstStyle/>
              <a:p>
                <a:pPr algn="ctr"/>
                <a:r>
                  <a:rPr lang="en-US" sz="1400" b="1" dirty="0">
                    <a:latin typeface="+mn-lt"/>
                    <a:cs typeface="Arial" panose="020B0604020202020204" pitchFamily="34" charset="0"/>
                  </a:rPr>
                  <a:t>Comfortable raising concerns with HCP about:</a:t>
                </a:r>
              </a:p>
            </p:txBody>
          </p:sp>
        </p:grpSp>
        <p:grpSp>
          <p:nvGrpSpPr>
            <p:cNvPr id="7" name="Group 6">
              <a:extLst>
                <a:ext uri="{FF2B5EF4-FFF2-40B4-BE49-F238E27FC236}">
                  <a16:creationId xmlns:a16="http://schemas.microsoft.com/office/drawing/2014/main" id="{AF381F0B-5103-427E-96B8-A5F45A3C0573}"/>
                </a:ext>
              </a:extLst>
            </p:cNvPr>
            <p:cNvGrpSpPr/>
            <p:nvPr/>
          </p:nvGrpSpPr>
          <p:grpSpPr>
            <a:xfrm>
              <a:off x="10951798" y="17408340"/>
              <a:ext cx="2560320" cy="292754"/>
              <a:chOff x="16459658" y="17414107"/>
              <a:chExt cx="2560320" cy="292754"/>
            </a:xfrm>
          </p:grpSpPr>
          <p:sp>
            <p:nvSpPr>
              <p:cNvPr id="38" name="TextBox 37">
                <a:extLst>
                  <a:ext uri="{FF2B5EF4-FFF2-40B4-BE49-F238E27FC236}">
                    <a16:creationId xmlns:a16="http://schemas.microsoft.com/office/drawing/2014/main" id="{E9D8AD30-444D-4EB2-93DA-5F069242D9E6}"/>
                  </a:ext>
                </a:extLst>
              </p:cNvPr>
              <p:cNvSpPr txBox="1"/>
              <p:nvPr/>
            </p:nvSpPr>
            <p:spPr>
              <a:xfrm>
                <a:off x="16898918" y="17422168"/>
                <a:ext cx="1681800" cy="284693"/>
              </a:xfrm>
              <a:prstGeom prst="rect">
                <a:avLst/>
              </a:prstGeom>
              <a:noFill/>
            </p:spPr>
            <p:txBody>
              <a:bodyPr wrap="square" rtlCol="0">
                <a:spAutoFit/>
              </a:bodyPr>
              <a:lstStyle/>
              <a:p>
                <a:pPr algn="ctr">
                  <a:lnSpc>
                    <a:spcPts val="1500"/>
                  </a:lnSpc>
                </a:pPr>
                <a:r>
                  <a:rPr lang="en-US" sz="1400" b="1" dirty="0">
                    <a:latin typeface="+mn-lt"/>
                    <a:cs typeface="Arial" panose="020B0604020202020204" pitchFamily="34" charset="0"/>
                  </a:rPr>
                  <a:t>Reported HCP:</a:t>
                </a:r>
              </a:p>
            </p:txBody>
          </p:sp>
          <p:cxnSp>
            <p:nvCxnSpPr>
              <p:cNvPr id="36" name="Straight Connector 35">
                <a:extLst>
                  <a:ext uri="{FF2B5EF4-FFF2-40B4-BE49-F238E27FC236}">
                    <a16:creationId xmlns:a16="http://schemas.microsoft.com/office/drawing/2014/main" id="{7891D02F-C31C-401C-AFE9-E294E8AFE484}"/>
                  </a:ext>
                </a:extLst>
              </p:cNvPr>
              <p:cNvCxnSpPr>
                <a:cxnSpLocks/>
              </p:cNvCxnSpPr>
              <p:nvPr/>
            </p:nvCxnSpPr>
            <p:spPr>
              <a:xfrm>
                <a:off x="16459658" y="17414107"/>
                <a:ext cx="2560320" cy="0"/>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grpSp>
      </p:grpSp>
      <p:sp>
        <p:nvSpPr>
          <p:cNvPr id="47" name="TextBox 46">
            <a:extLst>
              <a:ext uri="{FF2B5EF4-FFF2-40B4-BE49-F238E27FC236}">
                <a16:creationId xmlns:a16="http://schemas.microsoft.com/office/drawing/2014/main" id="{D3C419C3-6D32-47AB-A12B-4F7A686E43C9}"/>
              </a:ext>
            </a:extLst>
          </p:cNvPr>
          <p:cNvSpPr txBox="1"/>
          <p:nvPr/>
        </p:nvSpPr>
        <p:spPr>
          <a:xfrm>
            <a:off x="21461725" y="14237854"/>
            <a:ext cx="1714606" cy="738664"/>
          </a:xfrm>
          <a:prstGeom prst="rect">
            <a:avLst/>
          </a:prstGeom>
          <a:noFill/>
        </p:spPr>
        <p:txBody>
          <a:bodyPr wrap="square" rtlCol="0">
            <a:spAutoFit/>
          </a:bodyPr>
          <a:lstStyle/>
          <a:p>
            <a:pPr algn="ctr"/>
            <a:r>
              <a:rPr lang="en-US" sz="1400" b="1" i="1" dirty="0">
                <a:latin typeface="+mn-lt"/>
                <a:cs typeface="Quire Sans" panose="020B0502040400020003" pitchFamily="34" charset="0"/>
              </a:rPr>
              <a:t>I don’t feel it is important enough to bother them</a:t>
            </a:r>
          </a:p>
        </p:txBody>
      </p:sp>
      <p:sp>
        <p:nvSpPr>
          <p:cNvPr id="48" name="TextBox 47">
            <a:extLst>
              <a:ext uri="{FF2B5EF4-FFF2-40B4-BE49-F238E27FC236}">
                <a16:creationId xmlns:a16="http://schemas.microsoft.com/office/drawing/2014/main" id="{F5D94BAB-E6F6-4914-A291-5028AB923366}"/>
              </a:ext>
            </a:extLst>
          </p:cNvPr>
          <p:cNvSpPr txBox="1"/>
          <p:nvPr/>
        </p:nvSpPr>
        <p:spPr>
          <a:xfrm>
            <a:off x="19632767" y="14237854"/>
            <a:ext cx="1579300" cy="523220"/>
          </a:xfrm>
          <a:prstGeom prst="rect">
            <a:avLst/>
          </a:prstGeom>
          <a:noFill/>
        </p:spPr>
        <p:txBody>
          <a:bodyPr wrap="square" lIns="0" rIns="0" rtlCol="0">
            <a:spAutoFit/>
          </a:bodyPr>
          <a:lstStyle/>
          <a:p>
            <a:pPr algn="ctr"/>
            <a:r>
              <a:rPr lang="en-US" sz="1400" b="1" i="1" dirty="0">
                <a:latin typeface="+mn-lt"/>
                <a:cs typeface="Quire Sans" panose="020B0502040400020003" pitchFamily="34" charset="0"/>
              </a:rPr>
              <a:t>I don’t feel confident enough</a:t>
            </a:r>
          </a:p>
        </p:txBody>
      </p:sp>
      <p:sp>
        <p:nvSpPr>
          <p:cNvPr id="49" name="TextBox 48">
            <a:extLst>
              <a:ext uri="{FF2B5EF4-FFF2-40B4-BE49-F238E27FC236}">
                <a16:creationId xmlns:a16="http://schemas.microsoft.com/office/drawing/2014/main" id="{E006DE3A-D6E7-4996-99F5-D3565C4D441E}"/>
              </a:ext>
            </a:extLst>
          </p:cNvPr>
          <p:cNvSpPr txBox="1"/>
          <p:nvPr/>
        </p:nvSpPr>
        <p:spPr>
          <a:xfrm>
            <a:off x="25225353" y="14237854"/>
            <a:ext cx="1710363" cy="523220"/>
          </a:xfrm>
          <a:prstGeom prst="rect">
            <a:avLst/>
          </a:prstGeom>
          <a:noFill/>
        </p:spPr>
        <p:txBody>
          <a:bodyPr wrap="square" rtlCol="0">
            <a:spAutoFit/>
          </a:bodyPr>
          <a:lstStyle/>
          <a:p>
            <a:pPr algn="ctr"/>
            <a:r>
              <a:rPr lang="en-US" sz="1400" b="1" i="1" dirty="0">
                <a:latin typeface="+mn-lt"/>
                <a:cs typeface="Quire Sans" panose="020B0502040400020003" pitchFamily="34" charset="0"/>
              </a:rPr>
              <a:t>I’m not sure how to bring it up</a:t>
            </a:r>
          </a:p>
        </p:txBody>
      </p:sp>
      <p:sp>
        <p:nvSpPr>
          <p:cNvPr id="50" name="TextBox 49">
            <a:extLst>
              <a:ext uri="{FF2B5EF4-FFF2-40B4-BE49-F238E27FC236}">
                <a16:creationId xmlns:a16="http://schemas.microsoft.com/office/drawing/2014/main" id="{8D2AB840-F02C-48E0-B501-3E68F2948F94}"/>
              </a:ext>
            </a:extLst>
          </p:cNvPr>
          <p:cNvSpPr txBox="1"/>
          <p:nvPr/>
        </p:nvSpPr>
        <p:spPr>
          <a:xfrm>
            <a:off x="27012241" y="14237854"/>
            <a:ext cx="1909343" cy="738664"/>
          </a:xfrm>
          <a:prstGeom prst="rect">
            <a:avLst/>
          </a:prstGeom>
          <a:noFill/>
        </p:spPr>
        <p:txBody>
          <a:bodyPr wrap="square" rtlCol="0">
            <a:spAutoFit/>
          </a:bodyPr>
          <a:lstStyle/>
          <a:p>
            <a:pPr algn="ctr"/>
            <a:r>
              <a:rPr lang="en-US" sz="1400" b="1" i="1" dirty="0">
                <a:latin typeface="+mn-lt"/>
                <a:cs typeface="Quire Sans" panose="020B0502040400020003" pitchFamily="34" charset="0"/>
              </a:rPr>
              <a:t>There never seems to be enough time or opportunity</a:t>
            </a:r>
          </a:p>
        </p:txBody>
      </p:sp>
      <p:sp>
        <p:nvSpPr>
          <p:cNvPr id="51" name="TextBox 50">
            <a:extLst>
              <a:ext uri="{FF2B5EF4-FFF2-40B4-BE49-F238E27FC236}">
                <a16:creationId xmlns:a16="http://schemas.microsoft.com/office/drawing/2014/main" id="{C1CB0086-455D-4065-96C5-AB32D6D89CE3}"/>
              </a:ext>
            </a:extLst>
          </p:cNvPr>
          <p:cNvSpPr txBox="1"/>
          <p:nvPr/>
        </p:nvSpPr>
        <p:spPr>
          <a:xfrm>
            <a:off x="20358031" y="16590600"/>
            <a:ext cx="2023693" cy="738664"/>
          </a:xfrm>
          <a:prstGeom prst="rect">
            <a:avLst/>
          </a:prstGeom>
          <a:noFill/>
        </p:spPr>
        <p:txBody>
          <a:bodyPr wrap="square" rtlCol="0">
            <a:spAutoFit/>
          </a:bodyPr>
          <a:lstStyle/>
          <a:p>
            <a:pPr algn="ctr"/>
            <a:r>
              <a:rPr lang="en-US" sz="1400" b="1" i="1" dirty="0">
                <a:latin typeface="+mn-lt"/>
                <a:cs typeface="Quire Sans" panose="020B0502040400020003" pitchFamily="34" charset="0"/>
              </a:rPr>
              <a:t>I don’t think my main HCP's priorities are the same as mine</a:t>
            </a:r>
          </a:p>
        </p:txBody>
      </p:sp>
      <p:sp>
        <p:nvSpPr>
          <p:cNvPr id="52" name="TextBox 51">
            <a:extLst>
              <a:ext uri="{FF2B5EF4-FFF2-40B4-BE49-F238E27FC236}">
                <a16:creationId xmlns:a16="http://schemas.microsoft.com/office/drawing/2014/main" id="{2D314E0A-BDE4-4783-8FA7-4DA5C967FAC4}"/>
              </a:ext>
            </a:extLst>
          </p:cNvPr>
          <p:cNvSpPr txBox="1"/>
          <p:nvPr/>
        </p:nvSpPr>
        <p:spPr>
          <a:xfrm>
            <a:off x="24339289" y="16590600"/>
            <a:ext cx="1605317" cy="523220"/>
          </a:xfrm>
          <a:prstGeom prst="rect">
            <a:avLst/>
          </a:prstGeom>
          <a:noFill/>
        </p:spPr>
        <p:txBody>
          <a:bodyPr wrap="square" rtlCol="0">
            <a:spAutoFit/>
          </a:bodyPr>
          <a:lstStyle/>
          <a:p>
            <a:pPr algn="ctr"/>
            <a:r>
              <a:rPr lang="en-US" sz="1400" b="1" i="1" dirty="0">
                <a:latin typeface="+mn-lt"/>
                <a:cs typeface="Quire Sans" panose="020B0502040400020003" pitchFamily="34" charset="0"/>
              </a:rPr>
              <a:t>I feel my main HCP knows best</a:t>
            </a:r>
          </a:p>
        </p:txBody>
      </p:sp>
      <p:sp>
        <p:nvSpPr>
          <p:cNvPr id="53" name="TextBox 52">
            <a:extLst>
              <a:ext uri="{FF2B5EF4-FFF2-40B4-BE49-F238E27FC236}">
                <a16:creationId xmlns:a16="http://schemas.microsoft.com/office/drawing/2014/main" id="{ABF18B95-7DF2-4603-8194-C134C6B4E50D}"/>
              </a:ext>
            </a:extLst>
          </p:cNvPr>
          <p:cNvSpPr txBox="1"/>
          <p:nvPr/>
        </p:nvSpPr>
        <p:spPr>
          <a:xfrm>
            <a:off x="26014551" y="16590600"/>
            <a:ext cx="1897145" cy="738664"/>
          </a:xfrm>
          <a:prstGeom prst="rect">
            <a:avLst/>
          </a:prstGeom>
          <a:noFill/>
        </p:spPr>
        <p:txBody>
          <a:bodyPr wrap="square" rtlCol="0">
            <a:spAutoFit/>
          </a:bodyPr>
          <a:lstStyle/>
          <a:p>
            <a:pPr algn="ctr"/>
            <a:r>
              <a:rPr lang="en-US" sz="1400" b="1" i="1" dirty="0">
                <a:latin typeface="+mn-lt"/>
                <a:cs typeface="Quire Sans" panose="020B0502040400020003" pitchFamily="34" charset="0"/>
              </a:rPr>
              <a:t>I don’t believe they can do much about my concerns</a:t>
            </a:r>
          </a:p>
        </p:txBody>
      </p:sp>
      <p:sp>
        <p:nvSpPr>
          <p:cNvPr id="54" name="TextBox 53">
            <a:extLst>
              <a:ext uri="{FF2B5EF4-FFF2-40B4-BE49-F238E27FC236}">
                <a16:creationId xmlns:a16="http://schemas.microsoft.com/office/drawing/2014/main" id="{18B5A5FF-DB52-4A8E-8957-09A02B426734}"/>
              </a:ext>
            </a:extLst>
          </p:cNvPr>
          <p:cNvSpPr txBox="1"/>
          <p:nvPr/>
        </p:nvSpPr>
        <p:spPr>
          <a:xfrm>
            <a:off x="22430074" y="16590600"/>
            <a:ext cx="1746675" cy="738664"/>
          </a:xfrm>
          <a:prstGeom prst="rect">
            <a:avLst/>
          </a:prstGeom>
          <a:noFill/>
        </p:spPr>
        <p:txBody>
          <a:bodyPr wrap="square" rtlCol="0">
            <a:spAutoFit/>
          </a:bodyPr>
          <a:lstStyle/>
          <a:p>
            <a:pPr algn="ctr"/>
            <a:r>
              <a:rPr lang="en-US" sz="1400" b="1" i="1" dirty="0">
                <a:latin typeface="+mn-lt"/>
                <a:cs typeface="Quire Sans" panose="020B0502040400020003" pitchFamily="34" charset="0"/>
              </a:rPr>
              <a:t>I don’t want to come across as a ‘difficult’ patient</a:t>
            </a:r>
          </a:p>
        </p:txBody>
      </p:sp>
      <p:sp>
        <p:nvSpPr>
          <p:cNvPr id="62" name="TextBox 61">
            <a:extLst>
              <a:ext uri="{FF2B5EF4-FFF2-40B4-BE49-F238E27FC236}">
                <a16:creationId xmlns:a16="http://schemas.microsoft.com/office/drawing/2014/main" id="{1FA69955-CE35-4E1C-A911-E1C494FB00B1}"/>
              </a:ext>
            </a:extLst>
          </p:cNvPr>
          <p:cNvSpPr txBox="1"/>
          <p:nvPr/>
        </p:nvSpPr>
        <p:spPr>
          <a:xfrm>
            <a:off x="21861460" y="13116699"/>
            <a:ext cx="1210291" cy="584775"/>
          </a:xfrm>
          <a:prstGeom prst="rect">
            <a:avLst/>
          </a:prstGeom>
          <a:noFill/>
        </p:spPr>
        <p:txBody>
          <a:bodyPr wrap="square" rtlCol="0">
            <a:spAutoFit/>
          </a:bodyPr>
          <a:lstStyle/>
          <a:p>
            <a:pPr algn="l"/>
            <a:r>
              <a:rPr lang="en-US" sz="3200" b="1" dirty="0">
                <a:latin typeface="+mn-lt"/>
                <a:cs typeface="Quire Sans" panose="020B0502040400020003" pitchFamily="34" charset="0"/>
              </a:rPr>
              <a:t>16%</a:t>
            </a:r>
          </a:p>
        </p:txBody>
      </p:sp>
      <p:sp>
        <p:nvSpPr>
          <p:cNvPr id="63" name="TextBox 62">
            <a:extLst>
              <a:ext uri="{FF2B5EF4-FFF2-40B4-BE49-F238E27FC236}">
                <a16:creationId xmlns:a16="http://schemas.microsoft.com/office/drawing/2014/main" id="{CF1E6AAE-304D-419F-A0BD-E17C11D7CB03}"/>
              </a:ext>
            </a:extLst>
          </p:cNvPr>
          <p:cNvSpPr txBox="1"/>
          <p:nvPr/>
        </p:nvSpPr>
        <p:spPr>
          <a:xfrm>
            <a:off x="19935756" y="13104307"/>
            <a:ext cx="1060862" cy="584775"/>
          </a:xfrm>
          <a:prstGeom prst="rect">
            <a:avLst/>
          </a:prstGeom>
          <a:noFill/>
        </p:spPr>
        <p:txBody>
          <a:bodyPr wrap="square" rtlCol="0">
            <a:spAutoFit/>
          </a:bodyPr>
          <a:lstStyle/>
          <a:p>
            <a:pPr algn="l"/>
            <a:r>
              <a:rPr lang="en-US" sz="3200" b="1" dirty="0">
                <a:latin typeface="+mn-lt"/>
                <a:cs typeface="Quire Sans" panose="020B0502040400020003" pitchFamily="34" charset="0"/>
              </a:rPr>
              <a:t>15%</a:t>
            </a:r>
          </a:p>
        </p:txBody>
      </p:sp>
      <p:sp>
        <p:nvSpPr>
          <p:cNvPr id="64" name="TextBox 63">
            <a:extLst>
              <a:ext uri="{FF2B5EF4-FFF2-40B4-BE49-F238E27FC236}">
                <a16:creationId xmlns:a16="http://schemas.microsoft.com/office/drawing/2014/main" id="{EC4D6D65-BA6C-49FF-9243-4708366FCA30}"/>
              </a:ext>
            </a:extLst>
          </p:cNvPr>
          <p:cNvSpPr txBox="1"/>
          <p:nvPr/>
        </p:nvSpPr>
        <p:spPr>
          <a:xfrm>
            <a:off x="25625849" y="13128061"/>
            <a:ext cx="1226616" cy="584775"/>
          </a:xfrm>
          <a:prstGeom prst="rect">
            <a:avLst/>
          </a:prstGeom>
          <a:noFill/>
        </p:spPr>
        <p:txBody>
          <a:bodyPr wrap="square" rtlCol="0">
            <a:spAutoFit/>
          </a:bodyPr>
          <a:lstStyle/>
          <a:p>
            <a:pPr algn="l"/>
            <a:r>
              <a:rPr lang="en-US" sz="3200" b="1" dirty="0">
                <a:latin typeface="+mn-lt"/>
                <a:cs typeface="Quire Sans" panose="020B0502040400020003" pitchFamily="34" charset="0"/>
              </a:rPr>
              <a:t>20%</a:t>
            </a:r>
          </a:p>
        </p:txBody>
      </p:sp>
      <p:sp>
        <p:nvSpPr>
          <p:cNvPr id="65" name="TextBox 64">
            <a:extLst>
              <a:ext uri="{FF2B5EF4-FFF2-40B4-BE49-F238E27FC236}">
                <a16:creationId xmlns:a16="http://schemas.microsoft.com/office/drawing/2014/main" id="{2BD9ED80-C9B2-4DDC-914E-C686F762FF72}"/>
              </a:ext>
            </a:extLst>
          </p:cNvPr>
          <p:cNvSpPr txBox="1"/>
          <p:nvPr/>
        </p:nvSpPr>
        <p:spPr>
          <a:xfrm>
            <a:off x="27538833" y="13140453"/>
            <a:ext cx="1209118" cy="584775"/>
          </a:xfrm>
          <a:prstGeom prst="rect">
            <a:avLst/>
          </a:prstGeom>
          <a:noFill/>
        </p:spPr>
        <p:txBody>
          <a:bodyPr wrap="square" rtlCol="0">
            <a:spAutoFit/>
          </a:bodyPr>
          <a:lstStyle/>
          <a:p>
            <a:pPr algn="l"/>
            <a:r>
              <a:rPr lang="en-US" sz="3200" b="1" dirty="0">
                <a:latin typeface="+mn-lt"/>
                <a:cs typeface="Quire Sans" panose="020B0502040400020003" pitchFamily="34" charset="0"/>
              </a:rPr>
              <a:t>27%</a:t>
            </a:r>
          </a:p>
        </p:txBody>
      </p:sp>
      <p:sp>
        <p:nvSpPr>
          <p:cNvPr id="66" name="TextBox 65">
            <a:extLst>
              <a:ext uri="{FF2B5EF4-FFF2-40B4-BE49-F238E27FC236}">
                <a16:creationId xmlns:a16="http://schemas.microsoft.com/office/drawing/2014/main" id="{E89786F1-22D2-41A7-AF73-E9B1F28C057F}"/>
              </a:ext>
            </a:extLst>
          </p:cNvPr>
          <p:cNvSpPr txBox="1"/>
          <p:nvPr/>
        </p:nvSpPr>
        <p:spPr>
          <a:xfrm>
            <a:off x="20901805" y="15487974"/>
            <a:ext cx="1320177" cy="584775"/>
          </a:xfrm>
          <a:prstGeom prst="rect">
            <a:avLst/>
          </a:prstGeom>
          <a:noFill/>
        </p:spPr>
        <p:txBody>
          <a:bodyPr wrap="square" rtlCol="0">
            <a:spAutoFit/>
          </a:bodyPr>
          <a:lstStyle/>
          <a:p>
            <a:pPr algn="l"/>
            <a:r>
              <a:rPr lang="en-US" sz="3200" b="1" dirty="0">
                <a:latin typeface="+mn-lt"/>
                <a:cs typeface="Quire Sans" panose="020B0502040400020003" pitchFamily="34" charset="0"/>
              </a:rPr>
              <a:t>28%</a:t>
            </a:r>
          </a:p>
        </p:txBody>
      </p:sp>
      <p:sp>
        <p:nvSpPr>
          <p:cNvPr id="67" name="TextBox 66">
            <a:extLst>
              <a:ext uri="{FF2B5EF4-FFF2-40B4-BE49-F238E27FC236}">
                <a16:creationId xmlns:a16="http://schemas.microsoft.com/office/drawing/2014/main" id="{4F7BB7A5-281E-462F-B0D9-6714E3BA0E19}"/>
              </a:ext>
            </a:extLst>
          </p:cNvPr>
          <p:cNvSpPr txBox="1"/>
          <p:nvPr/>
        </p:nvSpPr>
        <p:spPr>
          <a:xfrm>
            <a:off x="24509779" y="15513703"/>
            <a:ext cx="1200370" cy="584775"/>
          </a:xfrm>
          <a:prstGeom prst="rect">
            <a:avLst/>
          </a:prstGeom>
          <a:noFill/>
        </p:spPr>
        <p:txBody>
          <a:bodyPr wrap="square" rtlCol="0">
            <a:spAutoFit/>
          </a:bodyPr>
          <a:lstStyle/>
          <a:p>
            <a:pPr algn="ctr"/>
            <a:r>
              <a:rPr lang="en-US" sz="3200" b="1" dirty="0">
                <a:latin typeface="+mn-lt"/>
                <a:cs typeface="Quire Sans" panose="020B0502040400020003" pitchFamily="34" charset="0"/>
              </a:rPr>
              <a:t>33%</a:t>
            </a:r>
          </a:p>
        </p:txBody>
      </p:sp>
      <p:sp>
        <p:nvSpPr>
          <p:cNvPr id="69" name="TextBox 68">
            <a:extLst>
              <a:ext uri="{FF2B5EF4-FFF2-40B4-BE49-F238E27FC236}">
                <a16:creationId xmlns:a16="http://schemas.microsoft.com/office/drawing/2014/main" id="{C5809D4A-2908-44A5-8E38-50F6AB50211D}"/>
              </a:ext>
            </a:extLst>
          </p:cNvPr>
          <p:cNvSpPr txBox="1"/>
          <p:nvPr/>
        </p:nvSpPr>
        <p:spPr>
          <a:xfrm>
            <a:off x="22570475" y="15497540"/>
            <a:ext cx="1449554" cy="584775"/>
          </a:xfrm>
          <a:prstGeom prst="rect">
            <a:avLst/>
          </a:prstGeom>
          <a:noFill/>
        </p:spPr>
        <p:txBody>
          <a:bodyPr wrap="square" rtlCol="0">
            <a:spAutoFit/>
          </a:bodyPr>
          <a:lstStyle/>
          <a:p>
            <a:pPr algn="ctr"/>
            <a:r>
              <a:rPr lang="en-US" sz="3200" b="1" dirty="0">
                <a:latin typeface="+mn-lt"/>
                <a:cs typeface="Quire Sans" panose="020B0502040400020003" pitchFamily="34" charset="0"/>
              </a:rPr>
              <a:t>31%</a:t>
            </a:r>
          </a:p>
        </p:txBody>
      </p:sp>
      <p:graphicFrame>
        <p:nvGraphicFramePr>
          <p:cNvPr id="91" name="Chart 90">
            <a:extLst>
              <a:ext uri="{FF2B5EF4-FFF2-40B4-BE49-F238E27FC236}">
                <a16:creationId xmlns:a16="http://schemas.microsoft.com/office/drawing/2014/main" id="{38D4A6FB-E340-4055-A585-D08CBFEFAB36}"/>
              </a:ext>
            </a:extLst>
          </p:cNvPr>
          <p:cNvGraphicFramePr/>
          <p:nvPr>
            <p:extLst>
              <p:ext uri="{D42A27DB-BD31-4B8C-83A1-F6EECF244321}">
                <p14:modId xmlns:p14="http://schemas.microsoft.com/office/powerpoint/2010/main" val="1203351699"/>
              </p:ext>
            </p:extLst>
          </p:nvPr>
        </p:nvGraphicFramePr>
        <p:xfrm>
          <a:off x="23343832" y="12525911"/>
          <a:ext cx="1828800" cy="1828800"/>
        </p:xfrm>
        <a:graphic>
          <a:graphicData uri="http://schemas.openxmlformats.org/drawingml/2006/chart">
            <c:chart xmlns:c="http://schemas.openxmlformats.org/drawingml/2006/chart" xmlns:r="http://schemas.openxmlformats.org/officeDocument/2006/relationships" r:id="rId14"/>
          </a:graphicData>
        </a:graphic>
      </p:graphicFrame>
      <p:sp>
        <p:nvSpPr>
          <p:cNvPr id="92" name="TextBox 91">
            <a:extLst>
              <a:ext uri="{FF2B5EF4-FFF2-40B4-BE49-F238E27FC236}">
                <a16:creationId xmlns:a16="http://schemas.microsoft.com/office/drawing/2014/main" id="{1983F34F-B5F1-4EC6-9143-EECCCC11C3EB}"/>
              </a:ext>
            </a:extLst>
          </p:cNvPr>
          <p:cNvSpPr txBox="1"/>
          <p:nvPr/>
        </p:nvSpPr>
        <p:spPr>
          <a:xfrm>
            <a:off x="23507399" y="14237854"/>
            <a:ext cx="1605317" cy="738664"/>
          </a:xfrm>
          <a:prstGeom prst="rect">
            <a:avLst/>
          </a:prstGeom>
          <a:noFill/>
        </p:spPr>
        <p:txBody>
          <a:bodyPr wrap="square" rtlCol="0">
            <a:spAutoFit/>
          </a:bodyPr>
          <a:lstStyle/>
          <a:p>
            <a:pPr algn="ctr"/>
            <a:r>
              <a:rPr lang="en-US" sz="1400" b="1" i="1" dirty="0">
                <a:latin typeface="+mn-lt"/>
                <a:cs typeface="Quire Sans" panose="020B0502040400020003" pitchFamily="34" charset="0"/>
              </a:rPr>
              <a:t>I don’t want to take up more of their time</a:t>
            </a:r>
          </a:p>
        </p:txBody>
      </p:sp>
      <p:sp>
        <p:nvSpPr>
          <p:cNvPr id="93" name="TextBox 92">
            <a:extLst>
              <a:ext uri="{FF2B5EF4-FFF2-40B4-BE49-F238E27FC236}">
                <a16:creationId xmlns:a16="http://schemas.microsoft.com/office/drawing/2014/main" id="{CAB5862D-398A-4BD4-9437-83BA0CE2638A}"/>
              </a:ext>
            </a:extLst>
          </p:cNvPr>
          <p:cNvSpPr txBox="1"/>
          <p:nvPr/>
        </p:nvSpPr>
        <p:spPr>
          <a:xfrm>
            <a:off x="23658047" y="13140454"/>
            <a:ext cx="1200370" cy="584775"/>
          </a:xfrm>
          <a:prstGeom prst="rect">
            <a:avLst/>
          </a:prstGeom>
          <a:noFill/>
        </p:spPr>
        <p:txBody>
          <a:bodyPr wrap="square" rtlCol="0">
            <a:spAutoFit/>
          </a:bodyPr>
          <a:lstStyle/>
          <a:p>
            <a:pPr algn="ctr"/>
            <a:r>
              <a:rPr lang="en-US" sz="3200" b="1" dirty="0">
                <a:latin typeface="+mn-lt"/>
                <a:cs typeface="Quire Sans" panose="020B0502040400020003" pitchFamily="34" charset="0"/>
              </a:rPr>
              <a:t>18%</a:t>
            </a:r>
          </a:p>
        </p:txBody>
      </p:sp>
      <p:grpSp>
        <p:nvGrpSpPr>
          <p:cNvPr id="11" name="Group 10">
            <a:extLst>
              <a:ext uri="{FF2B5EF4-FFF2-40B4-BE49-F238E27FC236}">
                <a16:creationId xmlns:a16="http://schemas.microsoft.com/office/drawing/2014/main" id="{D12FDC5C-AD29-4F2B-AC2A-DC1105D13F62}"/>
              </a:ext>
            </a:extLst>
          </p:cNvPr>
          <p:cNvGrpSpPr/>
          <p:nvPr/>
        </p:nvGrpSpPr>
        <p:grpSpPr>
          <a:xfrm>
            <a:off x="23360240" y="17343999"/>
            <a:ext cx="2027040" cy="338554"/>
            <a:chOff x="23084015" y="16608623"/>
            <a:chExt cx="2027040" cy="338554"/>
          </a:xfrm>
        </p:grpSpPr>
        <p:sp>
          <p:nvSpPr>
            <p:cNvPr id="10" name="TextBox 9">
              <a:extLst>
                <a:ext uri="{FF2B5EF4-FFF2-40B4-BE49-F238E27FC236}">
                  <a16:creationId xmlns:a16="http://schemas.microsoft.com/office/drawing/2014/main" id="{EB2FB050-696B-46CF-B5F0-EECDB3FFDF87}"/>
                </a:ext>
              </a:extLst>
            </p:cNvPr>
            <p:cNvSpPr txBox="1"/>
            <p:nvPr/>
          </p:nvSpPr>
          <p:spPr>
            <a:xfrm>
              <a:off x="23225602" y="16608623"/>
              <a:ext cx="1885453" cy="338554"/>
            </a:xfrm>
            <a:prstGeom prst="rect">
              <a:avLst/>
            </a:prstGeom>
            <a:noFill/>
          </p:spPr>
          <p:txBody>
            <a:bodyPr wrap="none" rtlCol="0">
              <a:spAutoFit/>
            </a:bodyPr>
            <a:lstStyle/>
            <a:p>
              <a:pPr algn="l"/>
              <a:r>
                <a:rPr lang="en-US" sz="1600" dirty="0">
                  <a:solidFill>
                    <a:schemeClr val="accent2"/>
                  </a:solidFill>
                  <a:latin typeface="Arial" panose="020B0604020202020204" pitchFamily="34" charset="0"/>
                  <a:cs typeface="Arial" panose="020B0604020202020204" pitchFamily="34" charset="0"/>
                </a:rPr>
                <a:t>Uncomfortable, %</a:t>
              </a:r>
            </a:p>
          </p:txBody>
        </p:sp>
        <p:sp>
          <p:nvSpPr>
            <p:cNvPr id="9" name="Rectangle 8">
              <a:extLst>
                <a:ext uri="{FF2B5EF4-FFF2-40B4-BE49-F238E27FC236}">
                  <a16:creationId xmlns:a16="http://schemas.microsoft.com/office/drawing/2014/main" id="{F9A62CD4-D04E-4E42-978C-0A94D8C60308}"/>
                </a:ext>
              </a:extLst>
            </p:cNvPr>
            <p:cNvSpPr/>
            <p:nvPr/>
          </p:nvSpPr>
          <p:spPr>
            <a:xfrm>
              <a:off x="23084015" y="16702044"/>
              <a:ext cx="150648" cy="1506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2" name="Rectangle 11">
            <a:extLst>
              <a:ext uri="{FF2B5EF4-FFF2-40B4-BE49-F238E27FC236}">
                <a16:creationId xmlns:a16="http://schemas.microsoft.com/office/drawing/2014/main" id="{02B321C4-5E69-445B-9874-0B18D6A2F07A}"/>
              </a:ext>
            </a:extLst>
          </p:cNvPr>
          <p:cNvSpPr/>
          <p:nvPr/>
        </p:nvSpPr>
        <p:spPr>
          <a:xfrm>
            <a:off x="19782441" y="11065776"/>
            <a:ext cx="8792559" cy="830997"/>
          </a:xfrm>
          <a:prstGeom prst="rect">
            <a:avLst/>
          </a:prstGeom>
        </p:spPr>
        <p:txBody>
          <a:bodyPr wrap="square" lIns="0" rIns="0">
            <a:spAutoFit/>
          </a:bodyPr>
          <a:lstStyle/>
          <a:p>
            <a:pPr marL="242528" lvl="3" indent="-242528" defTabSz="1540052" fontAlgn="auto">
              <a:spcBef>
                <a:spcPts val="300"/>
              </a:spcBef>
              <a:spcAft>
                <a:spcPts val="0"/>
              </a:spcAft>
              <a:buClr>
                <a:srgbClr val="E30042"/>
              </a:buClr>
              <a:buSzPct val="120000"/>
              <a:buFont typeface="Arial" panose="020B0604020202020204" pitchFamily="34" charset="0"/>
              <a:buChar char="•"/>
            </a:pPr>
            <a:r>
              <a:rPr lang="en-US" sz="1600" dirty="0">
                <a:latin typeface="+mn-lt"/>
                <a:cs typeface="Arial" panose="020B0604020202020204" pitchFamily="34" charset="0"/>
              </a:rPr>
              <a:t>Most commonly reported barriers to discussing treatment concerns with HCPs among treatment-experienced older PLHIV who perceived a barrier included perception nothing could be done, that HCP knows best, and </a:t>
            </a:r>
            <a:r>
              <a:rPr lang="en-US" sz="1600" dirty="0">
                <a:solidFill>
                  <a:srgbClr val="071D49"/>
                </a:solidFill>
                <a:latin typeface="Arial"/>
                <a:cs typeface="Arial" panose="020B0604020202020204" pitchFamily="34" charset="0"/>
              </a:rPr>
              <a:t>fear of being labelled ‘difficult’</a:t>
            </a:r>
            <a:r>
              <a:rPr lang="en-US" sz="1600" dirty="0">
                <a:latin typeface="+mn-lt"/>
                <a:cs typeface="Arial" panose="020B0604020202020204" pitchFamily="34" charset="0"/>
              </a:rPr>
              <a:t> (Figure 5)</a:t>
            </a:r>
          </a:p>
        </p:txBody>
      </p:sp>
      <p:sp>
        <p:nvSpPr>
          <p:cNvPr id="17" name="TextBox 16">
            <a:extLst>
              <a:ext uri="{FF2B5EF4-FFF2-40B4-BE49-F238E27FC236}">
                <a16:creationId xmlns:a16="http://schemas.microsoft.com/office/drawing/2014/main" id="{217F2F6A-4EC7-4EFA-A4E8-67470A6DBF3B}"/>
              </a:ext>
            </a:extLst>
          </p:cNvPr>
          <p:cNvSpPr txBox="1"/>
          <p:nvPr/>
        </p:nvSpPr>
        <p:spPr>
          <a:xfrm>
            <a:off x="24349142" y="20600602"/>
            <a:ext cx="4141388" cy="630942"/>
          </a:xfrm>
          <a:prstGeom prst="rect">
            <a:avLst/>
          </a:prstGeom>
          <a:noFill/>
        </p:spPr>
        <p:txBody>
          <a:bodyPr wrap="square" rtlCol="0">
            <a:spAutoFit/>
          </a:bodyPr>
          <a:lstStyle/>
          <a:p>
            <a:r>
              <a:rPr lang="en-US" sz="1200" b="1" dirty="0">
                <a:latin typeface="Arial" panose="020B0604020202020204" pitchFamily="34" charset="0"/>
                <a:cs typeface="Arial" panose="020B0604020202020204" pitchFamily="34" charset="0"/>
              </a:rPr>
              <a:t>Corresponding Author</a:t>
            </a:r>
            <a:r>
              <a:rPr lang="en-US" sz="1200" dirty="0">
                <a:latin typeface="Arial" panose="020B0604020202020204" pitchFamily="34" charset="0"/>
                <a:cs typeface="Arial" panose="020B0604020202020204" pitchFamily="34" charset="0"/>
              </a:rPr>
              <a:t> </a:t>
            </a:r>
          </a:p>
          <a:p>
            <a:r>
              <a:rPr lang="en-US" sz="1200" dirty="0">
                <a:latin typeface="Arial" panose="020B0604020202020204" pitchFamily="34" charset="0"/>
                <a:cs typeface="Arial" panose="020B0604020202020204" pitchFamily="34" charset="0"/>
              </a:rPr>
              <a:t>Frank Spinelli; frank.a.spinelli@viivhealthcare.com</a:t>
            </a:r>
            <a:endParaRPr lang="en-GB" sz="1200" dirty="0">
              <a:latin typeface="Arial" panose="020B0604020202020204" pitchFamily="34" charset="0"/>
              <a:cs typeface="Arial" panose="020B0604020202020204" pitchFamily="34" charset="0"/>
            </a:endParaRPr>
          </a:p>
          <a:p>
            <a:pPr algn="l"/>
            <a:endParaRPr lang="en-US" sz="1100" dirty="0">
              <a:solidFill>
                <a:schemeClr val="accent2"/>
              </a:solidFill>
              <a:latin typeface="Arial" panose="020B0604020202020204" pitchFamily="34" charset="0"/>
              <a:cs typeface="Arial" panose="020B0604020202020204" pitchFamily="34" charset="0"/>
            </a:endParaRPr>
          </a:p>
        </p:txBody>
      </p:sp>
      <p:grpSp>
        <p:nvGrpSpPr>
          <p:cNvPr id="2" name="Group 1">
            <a:extLst>
              <a:ext uri="{FF2B5EF4-FFF2-40B4-BE49-F238E27FC236}">
                <a16:creationId xmlns:a16="http://schemas.microsoft.com/office/drawing/2014/main" id="{CA02FBA0-442F-4748-BE40-8286AE51BB1A}"/>
              </a:ext>
            </a:extLst>
          </p:cNvPr>
          <p:cNvGrpSpPr/>
          <p:nvPr/>
        </p:nvGrpSpPr>
        <p:grpSpPr>
          <a:xfrm>
            <a:off x="694638" y="16012049"/>
            <a:ext cx="8778240" cy="5012248"/>
            <a:chOff x="694638" y="15915797"/>
            <a:chExt cx="8778240" cy="5012248"/>
          </a:xfrm>
        </p:grpSpPr>
        <p:cxnSp>
          <p:nvCxnSpPr>
            <p:cNvPr id="121" name="Straight Connector 120">
              <a:extLst>
                <a:ext uri="{FF2B5EF4-FFF2-40B4-BE49-F238E27FC236}">
                  <a16:creationId xmlns:a16="http://schemas.microsoft.com/office/drawing/2014/main" id="{4DD1EC4F-AFC1-416E-9A2C-A7337732825A}"/>
                </a:ext>
              </a:extLst>
            </p:cNvPr>
            <p:cNvCxnSpPr>
              <a:cxnSpLocks/>
            </p:cNvCxnSpPr>
            <p:nvPr/>
          </p:nvCxnSpPr>
          <p:spPr>
            <a:xfrm>
              <a:off x="3641225" y="18597364"/>
              <a:ext cx="385819"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4" name="Text Placeholder 2063">
              <a:extLst>
                <a:ext uri="{FF2B5EF4-FFF2-40B4-BE49-F238E27FC236}">
                  <a16:creationId xmlns:a16="http://schemas.microsoft.com/office/drawing/2014/main" id="{685A9EF9-DD04-481C-85B3-12983B2704CA}"/>
                </a:ext>
              </a:extLst>
            </p:cNvPr>
            <p:cNvSpPr txBox="1">
              <a:spLocks/>
            </p:cNvSpPr>
            <p:nvPr/>
          </p:nvSpPr>
          <p:spPr>
            <a:xfrm>
              <a:off x="694638" y="15915797"/>
              <a:ext cx="8778240" cy="768078"/>
            </a:xfrm>
            <a:prstGeom prst="rect">
              <a:avLst/>
            </a:prstGeom>
          </p:spPr>
          <p:txBody>
            <a:bodyPr vert="horz" wrap="square" lIns="0" tIns="0" rIns="0" bIns="0" numCol="1" spcCol="274320" rtlCol="0">
              <a:noAutofit/>
            </a:bodyPr>
            <a:lstStyle>
              <a:lvl1pPr marL="0" indent="0" algn="l" defTabSz="770026" rtl="0" eaLnBrk="1" latinLnBrk="0" hangingPunct="1">
                <a:spcBef>
                  <a:spcPts val="505"/>
                </a:spcBef>
                <a:buFont typeface="Arial" panose="020B0604020202020204" pitchFamily="34" charset="0"/>
                <a:buNone/>
                <a:defRPr kumimoji="0" lang="en-US" sz="1179" b="1" i="0" u="none" strike="noStrike" kern="1200" cap="none" spc="0" normalizeH="0" baseline="0">
                  <a:ln>
                    <a:noFill/>
                  </a:ln>
                  <a:solidFill>
                    <a:schemeClr val="tx2"/>
                  </a:solidFill>
                  <a:effectLst/>
                  <a:uLnTx/>
                  <a:uFillTx/>
                  <a:latin typeface="+mn-lt"/>
                  <a:ea typeface="+mn-ea"/>
                  <a:cs typeface="Arial" panose="020B0604020202020204" pitchFamily="34" charset="0"/>
                </a:defRPr>
              </a:lvl1pPr>
              <a:lvl2pPr marL="0" indent="0" algn="l" defTabSz="770026" rtl="0" eaLnBrk="1" latinLnBrk="0" hangingPunct="1">
                <a:spcBef>
                  <a:spcPts val="252"/>
                </a:spcBef>
                <a:buFont typeface="Arial" panose="020B0604020202020204" pitchFamily="34" charset="0"/>
                <a:buNone/>
                <a:defRPr kumimoji="0" lang="en-US" sz="926" b="0" i="0" u="none" strike="noStrike" kern="1200" cap="none" spc="0" normalizeH="0" baseline="0">
                  <a:ln>
                    <a:noFill/>
                  </a:ln>
                  <a:solidFill>
                    <a:schemeClr val="tx1"/>
                  </a:solidFill>
                  <a:effectLst/>
                  <a:uLnTx/>
                  <a:uFillTx/>
                  <a:latin typeface="+mn-lt"/>
                  <a:ea typeface="+mn-ea"/>
                  <a:cs typeface="Arial" panose="020B0604020202020204" pitchFamily="34" charset="0"/>
                </a:defRPr>
              </a:lvl2pPr>
              <a:lvl3pPr marL="0" indent="0" algn="l" defTabSz="770026" rtl="0" eaLnBrk="1" latinLnBrk="0" hangingPunct="1">
                <a:spcBef>
                  <a:spcPts val="505"/>
                </a:spcBef>
                <a:buClr>
                  <a:schemeClr val="accent1"/>
                </a:buClr>
                <a:buSzPct val="120000"/>
                <a:buFont typeface="Arial" panose="020B0604020202020204" pitchFamily="34" charset="0"/>
                <a:buNone/>
                <a:defRPr kumimoji="0" lang="en-US" sz="926" b="1" i="0" u="none" strike="noStrike" kern="1200" cap="none" spc="0" normalizeH="0" baseline="0">
                  <a:ln>
                    <a:noFill/>
                  </a:ln>
                  <a:solidFill>
                    <a:schemeClr val="tx1"/>
                  </a:solidFill>
                  <a:effectLst/>
                  <a:uLnTx/>
                  <a:uFillTx/>
                  <a:latin typeface="+mn-lt"/>
                  <a:ea typeface="+mn-ea"/>
                  <a:cs typeface="Arial" panose="020B0604020202020204" pitchFamily="34" charset="0"/>
                </a:defRPr>
              </a:lvl3pPr>
              <a:lvl4pPr marL="121264" indent="-121264" algn="l" defTabSz="770026" rtl="0" eaLnBrk="1" latinLnBrk="0" hangingPunct="1">
                <a:spcBef>
                  <a:spcPts val="300"/>
                </a:spcBef>
                <a:buClr>
                  <a:srgbClr val="E30042"/>
                </a:buClr>
                <a:buSzPct val="120000"/>
                <a:buFont typeface="Arial" panose="020B0604020202020204" pitchFamily="34" charset="0"/>
                <a:buChar char="•"/>
                <a:defRPr kumimoji="0" lang="en-US" sz="926" b="0" i="0" u="none" strike="noStrike" kern="1200" cap="none" spc="0" normalizeH="0" baseline="0">
                  <a:ln>
                    <a:noFill/>
                  </a:ln>
                  <a:solidFill>
                    <a:schemeClr val="tx1"/>
                  </a:solidFill>
                  <a:effectLst/>
                  <a:uLnTx/>
                  <a:uFillTx/>
                  <a:latin typeface="+mn-lt"/>
                  <a:ea typeface="+mn-ea"/>
                  <a:cs typeface="Arial" panose="020B0604020202020204" pitchFamily="34" charset="0"/>
                </a:defRPr>
              </a:lvl4pPr>
              <a:lvl5pPr marL="246408" marR="0" indent="-121264" algn="l" defTabSz="770026" rtl="0" eaLnBrk="1" fontAlgn="auto" latinLnBrk="0" hangingPunct="1">
                <a:lnSpc>
                  <a:spcPct val="100000"/>
                </a:lnSpc>
                <a:spcBef>
                  <a:spcPts val="252"/>
                </a:spcBef>
                <a:spcAft>
                  <a:spcPts val="0"/>
                </a:spcAft>
                <a:buClr>
                  <a:srgbClr val="E30042"/>
                </a:buClr>
                <a:buSzPct val="110000"/>
                <a:buFont typeface="Arial" panose="020B0604020202020204" pitchFamily="34" charset="0"/>
                <a:buChar char="•"/>
                <a:tabLst/>
                <a:defRPr kumimoji="0" lang="en-US" sz="843" b="0" i="0" u="none" strike="noStrike" kern="1200" cap="none" spc="0" normalizeH="0" baseline="0">
                  <a:ln>
                    <a:noFill/>
                  </a:ln>
                  <a:solidFill>
                    <a:schemeClr val="tx1"/>
                  </a:solidFill>
                  <a:effectLst/>
                  <a:uLnTx/>
                  <a:uFillTx/>
                  <a:latin typeface="+mn-lt"/>
                  <a:ea typeface="+mn-ea"/>
                  <a:cs typeface="Arial" panose="020B0604020202020204" pitchFamily="34" charset="0"/>
                </a:defRPr>
              </a:lvl5pPr>
              <a:lvl6pPr marL="369614" indent="-121264" algn="l" defTabSz="770026" rtl="0" eaLnBrk="1" latinLnBrk="0" hangingPunct="1">
                <a:spcBef>
                  <a:spcPts val="200"/>
                </a:spcBef>
                <a:buClr>
                  <a:schemeClr val="tx2"/>
                </a:buClr>
                <a:buFont typeface="Arial" panose="020B0604020202020204" pitchFamily="34" charset="0"/>
                <a:buChar char="•"/>
                <a:defRPr kumimoji="0" lang="en-US" sz="757" b="0" i="0" u="none" strike="noStrike" kern="1200" cap="none" spc="0" normalizeH="0" baseline="0" dirty="0">
                  <a:ln>
                    <a:noFill/>
                  </a:ln>
                  <a:solidFill>
                    <a:schemeClr val="tx1"/>
                  </a:solidFill>
                  <a:effectLst/>
                  <a:uLnTx/>
                  <a:uFillTx/>
                  <a:latin typeface="Arial"/>
                  <a:ea typeface="+mn-ea"/>
                  <a:cs typeface="Arial" panose="020B0604020202020204" pitchFamily="34" charset="0"/>
                </a:defRPr>
              </a:lvl6pPr>
              <a:lvl7pPr marL="290685" indent="-144380" algn="l" defTabSz="770026" rtl="0" eaLnBrk="1" latinLnBrk="0" hangingPunct="1">
                <a:spcBef>
                  <a:spcPts val="505"/>
                </a:spcBef>
                <a:buClr>
                  <a:schemeClr val="accent1"/>
                </a:buClr>
                <a:buFont typeface="Arial" panose="020B0604020202020204" pitchFamily="34" charset="0"/>
                <a:buChar char="•"/>
                <a:defRPr sz="674" b="0" kern="1200">
                  <a:solidFill>
                    <a:schemeClr val="accent2"/>
                  </a:solidFill>
                  <a:latin typeface="Arial" panose="020B0604020202020204" pitchFamily="34" charset="0"/>
                  <a:ea typeface="+mn-ea"/>
                  <a:cs typeface="Arial" panose="020B0604020202020204" pitchFamily="34" charset="0"/>
                </a:defRPr>
              </a:lvl7pPr>
              <a:lvl8pPr marL="2887597" indent="-192507" algn="l" defTabSz="770026" rtl="0" eaLnBrk="1" latinLnBrk="0" hangingPunct="1">
                <a:spcBef>
                  <a:spcPct val="20000"/>
                </a:spcBef>
                <a:buFont typeface="Arial" panose="020B0604020202020204" pitchFamily="34" charset="0"/>
                <a:buChar char="•"/>
                <a:defRPr sz="1684" kern="1200">
                  <a:solidFill>
                    <a:schemeClr val="tx1"/>
                  </a:solidFill>
                  <a:latin typeface="+mn-lt"/>
                  <a:ea typeface="+mn-ea"/>
                  <a:cs typeface="+mn-cs"/>
                </a:defRPr>
              </a:lvl8pPr>
              <a:lvl9pPr marL="3272610" indent="-192507" algn="l" defTabSz="770026" rtl="0" eaLnBrk="1" latinLnBrk="0" hangingPunct="1">
                <a:spcBef>
                  <a:spcPct val="20000"/>
                </a:spcBef>
                <a:buFont typeface="Arial" panose="020B0604020202020204" pitchFamily="34" charset="0"/>
                <a:buChar char="•"/>
                <a:defRPr sz="1684" kern="1200">
                  <a:solidFill>
                    <a:schemeClr val="tx1"/>
                  </a:solidFill>
                  <a:latin typeface="+mn-lt"/>
                  <a:ea typeface="+mn-ea"/>
                  <a:cs typeface="+mn-cs"/>
                </a:defRPr>
              </a:lvl9pPr>
            </a:lstStyle>
            <a:p>
              <a:pPr lvl="2" fontAlgn="auto">
                <a:spcAft>
                  <a:spcPts val="0"/>
                </a:spcAft>
              </a:pPr>
              <a:r>
                <a:rPr lang="en-US" sz="1600" dirty="0">
                  <a:solidFill>
                    <a:schemeClr val="tx2"/>
                  </a:solidFill>
                </a:rPr>
                <a:t>Figure 1. Survey Participants Aged ≥50 Years: Demographics and Location </a:t>
              </a:r>
              <a:endParaRPr lang="en-GB" sz="1600" dirty="0">
                <a:solidFill>
                  <a:schemeClr val="tx2"/>
                </a:solidFill>
              </a:endParaRPr>
            </a:p>
          </p:txBody>
        </p:sp>
        <p:grpSp>
          <p:nvGrpSpPr>
            <p:cNvPr id="79" name="Group 78">
              <a:extLst>
                <a:ext uri="{FF2B5EF4-FFF2-40B4-BE49-F238E27FC236}">
                  <a16:creationId xmlns:a16="http://schemas.microsoft.com/office/drawing/2014/main" id="{27734A98-2C93-4D8B-84B7-29F3F032894A}"/>
                </a:ext>
              </a:extLst>
            </p:cNvPr>
            <p:cNvGrpSpPr/>
            <p:nvPr/>
          </p:nvGrpSpPr>
          <p:grpSpPr>
            <a:xfrm>
              <a:off x="3945015" y="16299836"/>
              <a:ext cx="5372369" cy="4628209"/>
              <a:chOff x="673859" y="16381350"/>
              <a:chExt cx="5372369" cy="4628209"/>
            </a:xfrm>
            <a:solidFill>
              <a:schemeClr val="tx2"/>
            </a:solidFill>
          </p:grpSpPr>
          <p:cxnSp>
            <p:nvCxnSpPr>
              <p:cNvPr id="103" name="Straight Connector 102">
                <a:extLst>
                  <a:ext uri="{FF2B5EF4-FFF2-40B4-BE49-F238E27FC236}">
                    <a16:creationId xmlns:a16="http://schemas.microsoft.com/office/drawing/2014/main" id="{3703F42F-3D81-40EC-9E49-88B5B2389DC2}"/>
                  </a:ext>
                </a:extLst>
              </p:cNvPr>
              <p:cNvCxnSpPr>
                <a:cxnSpLocks/>
              </p:cNvCxnSpPr>
              <p:nvPr/>
            </p:nvCxnSpPr>
            <p:spPr>
              <a:xfrm>
                <a:off x="2688609" y="18678878"/>
                <a:ext cx="385819" cy="0"/>
              </a:xfrm>
              <a:prstGeom prst="line">
                <a:avLst/>
              </a:prstGeom>
              <a:grpFill/>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Freeform: Shape 18">
                <a:extLst>
                  <a:ext uri="{FF2B5EF4-FFF2-40B4-BE49-F238E27FC236}">
                    <a16:creationId xmlns:a16="http://schemas.microsoft.com/office/drawing/2014/main" id="{0D034796-B38D-434F-AD9D-28E06E1FD7D9}"/>
                  </a:ext>
                </a:extLst>
              </p:cNvPr>
              <p:cNvSpPr/>
              <p:nvPr/>
            </p:nvSpPr>
            <p:spPr>
              <a:xfrm>
                <a:off x="673859" y="18055530"/>
                <a:ext cx="2127849" cy="1259958"/>
              </a:xfrm>
              <a:custGeom>
                <a:avLst/>
                <a:gdLst>
                  <a:gd name="connsiteX0" fmla="*/ 0 w 2127849"/>
                  <a:gd name="connsiteY0" fmla="*/ 125996 h 1259958"/>
                  <a:gd name="connsiteX1" fmla="*/ 125996 w 2127849"/>
                  <a:gd name="connsiteY1" fmla="*/ 0 h 1259958"/>
                  <a:gd name="connsiteX2" fmla="*/ 2001853 w 2127849"/>
                  <a:gd name="connsiteY2" fmla="*/ 0 h 1259958"/>
                  <a:gd name="connsiteX3" fmla="*/ 2127849 w 2127849"/>
                  <a:gd name="connsiteY3" fmla="*/ 125996 h 1259958"/>
                  <a:gd name="connsiteX4" fmla="*/ 2127849 w 2127849"/>
                  <a:gd name="connsiteY4" fmla="*/ 1133962 h 1259958"/>
                  <a:gd name="connsiteX5" fmla="*/ 2001853 w 2127849"/>
                  <a:gd name="connsiteY5" fmla="*/ 1259958 h 1259958"/>
                  <a:gd name="connsiteX6" fmla="*/ 125996 w 2127849"/>
                  <a:gd name="connsiteY6" fmla="*/ 1259958 h 1259958"/>
                  <a:gd name="connsiteX7" fmla="*/ 0 w 2127849"/>
                  <a:gd name="connsiteY7" fmla="*/ 1133962 h 1259958"/>
                  <a:gd name="connsiteX8" fmla="*/ 0 w 2127849"/>
                  <a:gd name="connsiteY8" fmla="*/ 125996 h 1259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27849" h="1259958">
                    <a:moveTo>
                      <a:pt x="0" y="125996"/>
                    </a:moveTo>
                    <a:cubicBezTo>
                      <a:pt x="0" y="56410"/>
                      <a:pt x="56410" y="0"/>
                      <a:pt x="125996" y="0"/>
                    </a:cubicBezTo>
                    <a:lnTo>
                      <a:pt x="2001853" y="0"/>
                    </a:lnTo>
                    <a:cubicBezTo>
                      <a:pt x="2071439" y="0"/>
                      <a:pt x="2127849" y="56410"/>
                      <a:pt x="2127849" y="125996"/>
                    </a:cubicBezTo>
                    <a:lnTo>
                      <a:pt x="2127849" y="1133962"/>
                    </a:lnTo>
                    <a:cubicBezTo>
                      <a:pt x="2127849" y="1203548"/>
                      <a:pt x="2071439" y="1259958"/>
                      <a:pt x="2001853" y="1259958"/>
                    </a:cubicBezTo>
                    <a:lnTo>
                      <a:pt x="125996" y="1259958"/>
                    </a:lnTo>
                    <a:cubicBezTo>
                      <a:pt x="56410" y="1259958"/>
                      <a:pt x="0" y="1203548"/>
                      <a:pt x="0" y="1133962"/>
                    </a:cubicBezTo>
                    <a:lnTo>
                      <a:pt x="0" y="125996"/>
                    </a:lnTo>
                    <a:close/>
                  </a:path>
                </a:pathLst>
              </a:custGeom>
              <a:grpFill/>
              <a:ln>
                <a:solidFill>
                  <a:schemeClr val="tx1"/>
                </a:solidFill>
              </a:ln>
            </p:spPr>
            <p:style>
              <a:lnRef idx="2">
                <a:schemeClr val="lt1">
                  <a:hueOff val="0"/>
                  <a:satOff val="0"/>
                  <a:lumOff val="0"/>
                  <a:alphaOff val="0"/>
                </a:schemeClr>
              </a:lnRef>
              <a:fillRef idx="1">
                <a:schemeClr val="accent1">
                  <a:shade val="60000"/>
                  <a:hueOff val="0"/>
                  <a:satOff val="0"/>
                  <a:lumOff val="0"/>
                  <a:alphaOff val="0"/>
                </a:schemeClr>
              </a:fillRef>
              <a:effectRef idx="0">
                <a:schemeClr val="accent1">
                  <a:shade val="60000"/>
                  <a:hueOff val="0"/>
                  <a:satOff val="0"/>
                  <a:lumOff val="0"/>
                  <a:alphaOff val="0"/>
                </a:schemeClr>
              </a:effectRef>
              <a:fontRef idx="minor">
                <a:schemeClr val="lt1"/>
              </a:fontRef>
            </p:style>
            <p:txBody>
              <a:bodyPr spcFirstLastPara="0" vert="horz" wrap="square" lIns="47063" tIns="47063" rIns="47063" bIns="47063" numCol="1" spcCol="1270" anchor="ctr" anchorCtr="0">
                <a:noAutofit/>
              </a:bodyPr>
              <a:lstStyle/>
              <a:p>
                <a:pPr marL="0" lvl="0" indent="0" algn="ctr" defTabSz="711200">
                  <a:lnSpc>
                    <a:spcPct val="90000"/>
                  </a:lnSpc>
                  <a:spcBef>
                    <a:spcPct val="0"/>
                  </a:spcBef>
                  <a:spcAft>
                    <a:spcPct val="35000"/>
                  </a:spcAft>
                  <a:buNone/>
                </a:pPr>
                <a:r>
                  <a:rPr lang="en-US" sz="1600" b="1" kern="1200" dirty="0">
                    <a:latin typeface="+mn-lt"/>
                  </a:rPr>
                  <a:t>Older adults in </a:t>
                </a:r>
                <a:br>
                  <a:rPr lang="en-US" sz="1600" b="1" kern="1200" dirty="0">
                    <a:latin typeface="+mn-lt"/>
                  </a:rPr>
                </a:br>
                <a:r>
                  <a:rPr lang="en-US" sz="1600" b="1" kern="1200" dirty="0">
                    <a:latin typeface="+mn-lt"/>
                  </a:rPr>
                  <a:t>the pooled sample, </a:t>
                </a:r>
                <a:br>
                  <a:rPr lang="en-US" sz="1600" b="1" kern="1200" dirty="0">
                    <a:latin typeface="+mn-lt"/>
                  </a:rPr>
                </a:br>
                <a:r>
                  <a:rPr lang="en-US" sz="1600" b="1" kern="1200" dirty="0">
                    <a:latin typeface="+mn-lt"/>
                  </a:rPr>
                  <a:t>n = 699/2389</a:t>
                </a:r>
                <a:r>
                  <a:rPr lang="en-US" sz="1600" b="1" i="0" kern="1200" dirty="0">
                    <a:latin typeface="+mn-lt"/>
                  </a:rPr>
                  <a:t>, </a:t>
                </a:r>
                <a:r>
                  <a:rPr lang="en-US" sz="1600" b="1" i="0" kern="1200" dirty="0">
                    <a:solidFill>
                      <a:schemeClr val="accent1">
                        <a:lumMod val="20000"/>
                        <a:lumOff val="80000"/>
                      </a:schemeClr>
                    </a:solidFill>
                    <a:latin typeface="+mn-lt"/>
                    <a:cs typeface="Quire Sans" panose="020B0502040400020003" pitchFamily="34" charset="0"/>
                  </a:rPr>
                  <a:t>29%</a:t>
                </a:r>
                <a:endParaRPr lang="en-US" sz="1600" b="1" i="0" kern="1200" dirty="0">
                  <a:latin typeface="+mn-lt"/>
                </a:endParaRPr>
              </a:p>
            </p:txBody>
          </p:sp>
          <p:sp>
            <p:nvSpPr>
              <p:cNvPr id="31" name="Freeform: Shape 30">
                <a:extLst>
                  <a:ext uri="{FF2B5EF4-FFF2-40B4-BE49-F238E27FC236}">
                    <a16:creationId xmlns:a16="http://schemas.microsoft.com/office/drawing/2014/main" id="{A857621E-E150-4293-81D7-512A226B935C}"/>
                  </a:ext>
                </a:extLst>
              </p:cNvPr>
              <p:cNvSpPr/>
              <p:nvPr/>
            </p:nvSpPr>
            <p:spPr>
              <a:xfrm>
                <a:off x="3074428" y="16381350"/>
                <a:ext cx="2971800" cy="731520"/>
              </a:xfrm>
              <a:custGeom>
                <a:avLst/>
                <a:gdLst>
                  <a:gd name="connsiteX0" fmla="*/ 0 w 2974130"/>
                  <a:gd name="connsiteY0" fmla="*/ 52223 h 522228"/>
                  <a:gd name="connsiteX1" fmla="*/ 52223 w 2974130"/>
                  <a:gd name="connsiteY1" fmla="*/ 0 h 522228"/>
                  <a:gd name="connsiteX2" fmla="*/ 2921907 w 2974130"/>
                  <a:gd name="connsiteY2" fmla="*/ 0 h 522228"/>
                  <a:gd name="connsiteX3" fmla="*/ 2974130 w 2974130"/>
                  <a:gd name="connsiteY3" fmla="*/ 52223 h 522228"/>
                  <a:gd name="connsiteX4" fmla="*/ 2974130 w 2974130"/>
                  <a:gd name="connsiteY4" fmla="*/ 470005 h 522228"/>
                  <a:gd name="connsiteX5" fmla="*/ 2921907 w 2974130"/>
                  <a:gd name="connsiteY5" fmla="*/ 522228 h 522228"/>
                  <a:gd name="connsiteX6" fmla="*/ 52223 w 2974130"/>
                  <a:gd name="connsiteY6" fmla="*/ 522228 h 522228"/>
                  <a:gd name="connsiteX7" fmla="*/ 0 w 2974130"/>
                  <a:gd name="connsiteY7" fmla="*/ 470005 h 522228"/>
                  <a:gd name="connsiteX8" fmla="*/ 0 w 2974130"/>
                  <a:gd name="connsiteY8" fmla="*/ 52223 h 5222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74130" h="522228">
                    <a:moveTo>
                      <a:pt x="0" y="52223"/>
                    </a:moveTo>
                    <a:cubicBezTo>
                      <a:pt x="0" y="23381"/>
                      <a:pt x="23381" y="0"/>
                      <a:pt x="52223" y="0"/>
                    </a:cubicBezTo>
                    <a:lnTo>
                      <a:pt x="2921907" y="0"/>
                    </a:lnTo>
                    <a:cubicBezTo>
                      <a:pt x="2950749" y="0"/>
                      <a:pt x="2974130" y="23381"/>
                      <a:pt x="2974130" y="52223"/>
                    </a:cubicBezTo>
                    <a:lnTo>
                      <a:pt x="2974130" y="470005"/>
                    </a:lnTo>
                    <a:cubicBezTo>
                      <a:pt x="2974130" y="498847"/>
                      <a:pt x="2950749" y="522228"/>
                      <a:pt x="2921907" y="522228"/>
                    </a:cubicBezTo>
                    <a:lnTo>
                      <a:pt x="52223" y="522228"/>
                    </a:lnTo>
                    <a:cubicBezTo>
                      <a:pt x="23381" y="522228"/>
                      <a:pt x="0" y="498847"/>
                      <a:pt x="0" y="470005"/>
                    </a:cubicBezTo>
                    <a:lnTo>
                      <a:pt x="0" y="52223"/>
                    </a:lnTo>
                    <a:close/>
                  </a:path>
                </a:pathLst>
              </a:custGeom>
              <a:grpFill/>
            </p:spPr>
            <p:style>
              <a:lnRef idx="2">
                <a:schemeClr val="lt1">
                  <a:hueOff val="0"/>
                  <a:satOff val="0"/>
                  <a:lumOff val="0"/>
                  <a:alphaOff val="0"/>
                </a:schemeClr>
              </a:lnRef>
              <a:fillRef idx="1">
                <a:schemeClr val="accent1">
                  <a:shade val="80000"/>
                  <a:hueOff val="0"/>
                  <a:satOff val="0"/>
                  <a:lumOff val="0"/>
                  <a:alphaOff val="0"/>
                </a:schemeClr>
              </a:fillRef>
              <a:effectRef idx="0">
                <a:schemeClr val="accent1">
                  <a:shade val="80000"/>
                  <a:hueOff val="0"/>
                  <a:satOff val="0"/>
                  <a:lumOff val="0"/>
                  <a:alphaOff val="0"/>
                </a:schemeClr>
              </a:effectRef>
              <a:fontRef idx="minor">
                <a:schemeClr val="lt1"/>
              </a:fontRef>
            </p:style>
            <p:txBody>
              <a:bodyPr spcFirstLastPara="0" vert="horz" wrap="square" lIns="25456" tIns="25456" rIns="25456" bIns="25456" numCol="1" spcCol="1270" anchor="ctr" anchorCtr="0">
                <a:noAutofit/>
              </a:bodyPr>
              <a:lstStyle/>
              <a:p>
                <a:pPr marL="0" lvl="0" indent="0" algn="ctr" defTabSz="711200">
                  <a:lnSpc>
                    <a:spcPct val="90000"/>
                  </a:lnSpc>
                  <a:spcBef>
                    <a:spcPct val="0"/>
                  </a:spcBef>
                  <a:spcAft>
                    <a:spcPct val="35000"/>
                  </a:spcAft>
                  <a:buNone/>
                </a:pPr>
                <a:r>
                  <a:rPr lang="en-US" sz="1600" b="1" kern="1200" dirty="0">
                    <a:latin typeface="+mn-lt"/>
                  </a:rPr>
                  <a:t>North America (146/520, </a:t>
                </a:r>
                <a:r>
                  <a:rPr lang="en-US" sz="1600" b="1" i="0" kern="1200" dirty="0">
                    <a:solidFill>
                      <a:schemeClr val="accent1">
                        <a:lumMod val="20000"/>
                        <a:lumOff val="80000"/>
                      </a:schemeClr>
                    </a:solidFill>
                    <a:latin typeface="+mn-lt"/>
                    <a:cs typeface="Quire Sans" panose="020B0502040400020003" pitchFamily="34" charset="0"/>
                  </a:rPr>
                  <a:t>28%</a:t>
                </a:r>
                <a:r>
                  <a:rPr lang="en-US" sz="1600" b="1" kern="1200" dirty="0">
                    <a:latin typeface="+mn-lt"/>
                  </a:rPr>
                  <a:t>)</a:t>
                </a:r>
              </a:p>
              <a:p>
                <a:pPr marL="0" lvl="0" indent="0" algn="ctr" defTabSz="711200">
                  <a:lnSpc>
                    <a:spcPct val="90000"/>
                  </a:lnSpc>
                  <a:spcBef>
                    <a:spcPct val="0"/>
                  </a:spcBef>
                  <a:spcAft>
                    <a:spcPct val="35000"/>
                  </a:spcAft>
                  <a:buNone/>
                </a:pPr>
                <a:r>
                  <a:rPr lang="en-US" sz="1200" b="1" kern="1200" dirty="0">
                    <a:solidFill>
                      <a:schemeClr val="tx1"/>
                    </a:solidFill>
                    <a:latin typeface="+mn-lt"/>
                  </a:rPr>
                  <a:t>USA, CAN</a:t>
                </a:r>
              </a:p>
            </p:txBody>
          </p:sp>
          <p:sp>
            <p:nvSpPr>
              <p:cNvPr id="94" name="Freeform: Shape 93">
                <a:extLst>
                  <a:ext uri="{FF2B5EF4-FFF2-40B4-BE49-F238E27FC236}">
                    <a16:creationId xmlns:a16="http://schemas.microsoft.com/office/drawing/2014/main" id="{FB652C1C-7BCF-4185-9FEA-D9E815676A34}"/>
                  </a:ext>
                </a:extLst>
              </p:cNvPr>
              <p:cNvSpPr/>
              <p:nvPr/>
            </p:nvSpPr>
            <p:spPr>
              <a:xfrm>
                <a:off x="3074428" y="17159983"/>
                <a:ext cx="2971800" cy="731520"/>
              </a:xfrm>
              <a:custGeom>
                <a:avLst/>
                <a:gdLst>
                  <a:gd name="connsiteX0" fmla="*/ 0 w 2974130"/>
                  <a:gd name="connsiteY0" fmla="*/ 52223 h 522228"/>
                  <a:gd name="connsiteX1" fmla="*/ 52223 w 2974130"/>
                  <a:gd name="connsiteY1" fmla="*/ 0 h 522228"/>
                  <a:gd name="connsiteX2" fmla="*/ 2921907 w 2974130"/>
                  <a:gd name="connsiteY2" fmla="*/ 0 h 522228"/>
                  <a:gd name="connsiteX3" fmla="*/ 2974130 w 2974130"/>
                  <a:gd name="connsiteY3" fmla="*/ 52223 h 522228"/>
                  <a:gd name="connsiteX4" fmla="*/ 2974130 w 2974130"/>
                  <a:gd name="connsiteY4" fmla="*/ 470005 h 522228"/>
                  <a:gd name="connsiteX5" fmla="*/ 2921907 w 2974130"/>
                  <a:gd name="connsiteY5" fmla="*/ 522228 h 522228"/>
                  <a:gd name="connsiteX6" fmla="*/ 52223 w 2974130"/>
                  <a:gd name="connsiteY6" fmla="*/ 522228 h 522228"/>
                  <a:gd name="connsiteX7" fmla="*/ 0 w 2974130"/>
                  <a:gd name="connsiteY7" fmla="*/ 470005 h 522228"/>
                  <a:gd name="connsiteX8" fmla="*/ 0 w 2974130"/>
                  <a:gd name="connsiteY8" fmla="*/ 52223 h 5222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74130" h="522228">
                    <a:moveTo>
                      <a:pt x="0" y="52223"/>
                    </a:moveTo>
                    <a:cubicBezTo>
                      <a:pt x="0" y="23381"/>
                      <a:pt x="23381" y="0"/>
                      <a:pt x="52223" y="0"/>
                    </a:cubicBezTo>
                    <a:lnTo>
                      <a:pt x="2921907" y="0"/>
                    </a:lnTo>
                    <a:cubicBezTo>
                      <a:pt x="2950749" y="0"/>
                      <a:pt x="2974130" y="23381"/>
                      <a:pt x="2974130" y="52223"/>
                    </a:cubicBezTo>
                    <a:lnTo>
                      <a:pt x="2974130" y="470005"/>
                    </a:lnTo>
                    <a:cubicBezTo>
                      <a:pt x="2974130" y="498847"/>
                      <a:pt x="2950749" y="522228"/>
                      <a:pt x="2921907" y="522228"/>
                    </a:cubicBezTo>
                    <a:lnTo>
                      <a:pt x="52223" y="522228"/>
                    </a:lnTo>
                    <a:cubicBezTo>
                      <a:pt x="23381" y="522228"/>
                      <a:pt x="0" y="498847"/>
                      <a:pt x="0" y="470005"/>
                    </a:cubicBezTo>
                    <a:lnTo>
                      <a:pt x="0" y="52223"/>
                    </a:lnTo>
                    <a:close/>
                  </a:path>
                </a:pathLst>
              </a:custGeom>
              <a:grpFill/>
            </p:spPr>
            <p:style>
              <a:lnRef idx="2">
                <a:schemeClr val="lt1">
                  <a:hueOff val="0"/>
                  <a:satOff val="0"/>
                  <a:lumOff val="0"/>
                  <a:alphaOff val="0"/>
                </a:schemeClr>
              </a:lnRef>
              <a:fillRef idx="1">
                <a:schemeClr val="accent1">
                  <a:shade val="80000"/>
                  <a:hueOff val="0"/>
                  <a:satOff val="0"/>
                  <a:lumOff val="0"/>
                  <a:alphaOff val="0"/>
                </a:schemeClr>
              </a:fillRef>
              <a:effectRef idx="0">
                <a:schemeClr val="accent1">
                  <a:shade val="80000"/>
                  <a:hueOff val="0"/>
                  <a:satOff val="0"/>
                  <a:lumOff val="0"/>
                  <a:alphaOff val="0"/>
                </a:schemeClr>
              </a:effectRef>
              <a:fontRef idx="minor">
                <a:schemeClr val="lt1"/>
              </a:fontRef>
            </p:style>
            <p:txBody>
              <a:bodyPr spcFirstLastPara="0" vert="horz" wrap="square" lIns="25456" tIns="25456" rIns="25456" bIns="25456" numCol="1" spcCol="1270" anchor="ctr" anchorCtr="0">
                <a:noAutofit/>
              </a:bodyPr>
              <a:lstStyle/>
              <a:p>
                <a:pPr marL="0" lvl="0" indent="0" algn="ctr" defTabSz="711200">
                  <a:lnSpc>
                    <a:spcPct val="90000"/>
                  </a:lnSpc>
                  <a:spcBef>
                    <a:spcPct val="0"/>
                  </a:spcBef>
                  <a:spcAft>
                    <a:spcPct val="35000"/>
                  </a:spcAft>
                  <a:buNone/>
                </a:pPr>
                <a:r>
                  <a:rPr lang="en-US" sz="1600" b="1" kern="1200" dirty="0">
                    <a:latin typeface="+mn-lt"/>
                  </a:rPr>
                  <a:t>Europe (357/1119, </a:t>
                </a:r>
                <a:r>
                  <a:rPr lang="en-US" sz="1600" b="1" dirty="0">
                    <a:solidFill>
                      <a:schemeClr val="accent1">
                        <a:lumMod val="20000"/>
                        <a:lumOff val="80000"/>
                      </a:schemeClr>
                    </a:solidFill>
                    <a:cs typeface="Quire Sans" panose="020B0502040400020003" pitchFamily="34" charset="0"/>
                  </a:rPr>
                  <a:t>32</a:t>
                </a:r>
                <a:r>
                  <a:rPr lang="en-US" sz="1600" b="1" i="0" kern="1200" dirty="0">
                    <a:solidFill>
                      <a:schemeClr val="accent1">
                        <a:lumMod val="20000"/>
                        <a:lumOff val="80000"/>
                      </a:schemeClr>
                    </a:solidFill>
                    <a:latin typeface="+mn-lt"/>
                    <a:cs typeface="Quire Sans" panose="020B0502040400020003" pitchFamily="34" charset="0"/>
                  </a:rPr>
                  <a:t>%</a:t>
                </a:r>
                <a:r>
                  <a:rPr lang="en-US" sz="1600" b="1" kern="1200" dirty="0">
                    <a:latin typeface="+mn-lt"/>
                  </a:rPr>
                  <a:t>)</a:t>
                </a:r>
              </a:p>
              <a:p>
                <a:pPr lvl="0" algn="ctr" defTabSz="711200">
                  <a:lnSpc>
                    <a:spcPct val="90000"/>
                  </a:lnSpc>
                  <a:spcAft>
                    <a:spcPct val="35000"/>
                  </a:spcAft>
                </a:pPr>
                <a:r>
                  <a:rPr lang="it-IT" sz="1200" b="1" dirty="0">
                    <a:solidFill>
                      <a:schemeClr val="tx1"/>
                    </a:solidFill>
                  </a:rPr>
                  <a:t>AUT, BEL, DEU, ITA, NLD, POL, PRT, IRL, RUS, ESP, GBR, CHE, FRA</a:t>
                </a:r>
              </a:p>
            </p:txBody>
          </p:sp>
          <p:sp>
            <p:nvSpPr>
              <p:cNvPr id="95" name="Freeform: Shape 94">
                <a:extLst>
                  <a:ext uri="{FF2B5EF4-FFF2-40B4-BE49-F238E27FC236}">
                    <a16:creationId xmlns:a16="http://schemas.microsoft.com/office/drawing/2014/main" id="{A58DD993-38C2-45E1-A68C-3DE8CC63D85B}"/>
                  </a:ext>
                </a:extLst>
              </p:cNvPr>
              <p:cNvSpPr/>
              <p:nvPr/>
            </p:nvSpPr>
            <p:spPr>
              <a:xfrm>
                <a:off x="3074428" y="19496891"/>
                <a:ext cx="2971800" cy="731520"/>
              </a:xfrm>
              <a:custGeom>
                <a:avLst/>
                <a:gdLst>
                  <a:gd name="connsiteX0" fmla="*/ 0 w 2974130"/>
                  <a:gd name="connsiteY0" fmla="*/ 52223 h 522228"/>
                  <a:gd name="connsiteX1" fmla="*/ 52223 w 2974130"/>
                  <a:gd name="connsiteY1" fmla="*/ 0 h 522228"/>
                  <a:gd name="connsiteX2" fmla="*/ 2921907 w 2974130"/>
                  <a:gd name="connsiteY2" fmla="*/ 0 h 522228"/>
                  <a:gd name="connsiteX3" fmla="*/ 2974130 w 2974130"/>
                  <a:gd name="connsiteY3" fmla="*/ 52223 h 522228"/>
                  <a:gd name="connsiteX4" fmla="*/ 2974130 w 2974130"/>
                  <a:gd name="connsiteY4" fmla="*/ 470005 h 522228"/>
                  <a:gd name="connsiteX5" fmla="*/ 2921907 w 2974130"/>
                  <a:gd name="connsiteY5" fmla="*/ 522228 h 522228"/>
                  <a:gd name="connsiteX6" fmla="*/ 52223 w 2974130"/>
                  <a:gd name="connsiteY6" fmla="*/ 522228 h 522228"/>
                  <a:gd name="connsiteX7" fmla="*/ 0 w 2974130"/>
                  <a:gd name="connsiteY7" fmla="*/ 470005 h 522228"/>
                  <a:gd name="connsiteX8" fmla="*/ 0 w 2974130"/>
                  <a:gd name="connsiteY8" fmla="*/ 52223 h 5222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74130" h="522228">
                    <a:moveTo>
                      <a:pt x="0" y="52223"/>
                    </a:moveTo>
                    <a:cubicBezTo>
                      <a:pt x="0" y="23381"/>
                      <a:pt x="23381" y="0"/>
                      <a:pt x="52223" y="0"/>
                    </a:cubicBezTo>
                    <a:lnTo>
                      <a:pt x="2921907" y="0"/>
                    </a:lnTo>
                    <a:cubicBezTo>
                      <a:pt x="2950749" y="0"/>
                      <a:pt x="2974130" y="23381"/>
                      <a:pt x="2974130" y="52223"/>
                    </a:cubicBezTo>
                    <a:lnTo>
                      <a:pt x="2974130" y="470005"/>
                    </a:lnTo>
                    <a:cubicBezTo>
                      <a:pt x="2974130" y="498847"/>
                      <a:pt x="2950749" y="522228"/>
                      <a:pt x="2921907" y="522228"/>
                    </a:cubicBezTo>
                    <a:lnTo>
                      <a:pt x="52223" y="522228"/>
                    </a:lnTo>
                    <a:cubicBezTo>
                      <a:pt x="23381" y="522228"/>
                      <a:pt x="0" y="498847"/>
                      <a:pt x="0" y="470005"/>
                    </a:cubicBezTo>
                    <a:lnTo>
                      <a:pt x="0" y="52223"/>
                    </a:lnTo>
                    <a:close/>
                  </a:path>
                </a:pathLst>
              </a:custGeom>
              <a:grpFill/>
            </p:spPr>
            <p:style>
              <a:lnRef idx="2">
                <a:schemeClr val="lt1">
                  <a:hueOff val="0"/>
                  <a:satOff val="0"/>
                  <a:lumOff val="0"/>
                  <a:alphaOff val="0"/>
                </a:schemeClr>
              </a:lnRef>
              <a:fillRef idx="1">
                <a:schemeClr val="accent1">
                  <a:shade val="80000"/>
                  <a:hueOff val="0"/>
                  <a:satOff val="0"/>
                  <a:lumOff val="0"/>
                  <a:alphaOff val="0"/>
                </a:schemeClr>
              </a:fillRef>
              <a:effectRef idx="0">
                <a:schemeClr val="accent1">
                  <a:shade val="80000"/>
                  <a:hueOff val="0"/>
                  <a:satOff val="0"/>
                  <a:lumOff val="0"/>
                  <a:alphaOff val="0"/>
                </a:schemeClr>
              </a:effectRef>
              <a:fontRef idx="minor">
                <a:schemeClr val="lt1"/>
              </a:fontRef>
            </p:style>
            <p:txBody>
              <a:bodyPr spcFirstLastPara="0" vert="horz" wrap="square" lIns="25456" tIns="25456" rIns="25456" bIns="25456" numCol="1" spcCol="1270" anchor="ctr" anchorCtr="0">
                <a:noAutofit/>
              </a:bodyPr>
              <a:lstStyle/>
              <a:p>
                <a:pPr marL="0" lvl="0" indent="0" algn="ctr" defTabSz="711200">
                  <a:lnSpc>
                    <a:spcPct val="90000"/>
                  </a:lnSpc>
                  <a:spcBef>
                    <a:spcPct val="0"/>
                  </a:spcBef>
                  <a:spcAft>
                    <a:spcPct val="35000"/>
                  </a:spcAft>
                  <a:buNone/>
                </a:pPr>
                <a:r>
                  <a:rPr lang="en-US" sz="1600" b="1" kern="1200" dirty="0">
                    <a:latin typeface="+mn-lt"/>
                  </a:rPr>
                  <a:t>Australia (65/120, </a:t>
                </a:r>
                <a:r>
                  <a:rPr lang="en-US" sz="1600" b="1" kern="1200" dirty="0">
                    <a:solidFill>
                      <a:schemeClr val="accent1">
                        <a:lumMod val="20000"/>
                        <a:lumOff val="80000"/>
                      </a:schemeClr>
                    </a:solidFill>
                    <a:latin typeface="+mn-lt"/>
                    <a:cs typeface="Quire Sans" panose="020B0502040400020003" pitchFamily="34" charset="0"/>
                  </a:rPr>
                  <a:t>54</a:t>
                </a:r>
                <a:r>
                  <a:rPr lang="en-US" sz="1600" b="1" i="0" kern="1200" dirty="0">
                    <a:solidFill>
                      <a:schemeClr val="accent1">
                        <a:lumMod val="20000"/>
                        <a:lumOff val="80000"/>
                      </a:schemeClr>
                    </a:solidFill>
                    <a:latin typeface="+mn-lt"/>
                    <a:cs typeface="Quire Sans" panose="020B0502040400020003" pitchFamily="34" charset="0"/>
                  </a:rPr>
                  <a:t>%</a:t>
                </a:r>
                <a:r>
                  <a:rPr lang="en-US" sz="1600" b="1" kern="1200" dirty="0">
                    <a:latin typeface="+mn-lt"/>
                  </a:rPr>
                  <a:t>)</a:t>
                </a:r>
              </a:p>
              <a:p>
                <a:pPr lvl="0" algn="ctr" defTabSz="711200">
                  <a:lnSpc>
                    <a:spcPct val="90000"/>
                  </a:lnSpc>
                  <a:spcAft>
                    <a:spcPct val="35000"/>
                  </a:spcAft>
                </a:pPr>
                <a:r>
                  <a:rPr lang="it-IT" sz="1200" b="1" dirty="0">
                    <a:solidFill>
                      <a:schemeClr val="tx1"/>
                    </a:solidFill>
                  </a:rPr>
                  <a:t>AUS</a:t>
                </a:r>
              </a:p>
            </p:txBody>
          </p:sp>
          <p:sp>
            <p:nvSpPr>
              <p:cNvPr id="96" name="Freeform: Shape 95">
                <a:extLst>
                  <a:ext uri="{FF2B5EF4-FFF2-40B4-BE49-F238E27FC236}">
                    <a16:creationId xmlns:a16="http://schemas.microsoft.com/office/drawing/2014/main" id="{6FF5CC72-00FB-4012-ABE9-FE11B01A61AE}"/>
                  </a:ext>
                </a:extLst>
              </p:cNvPr>
              <p:cNvSpPr/>
              <p:nvPr/>
            </p:nvSpPr>
            <p:spPr>
              <a:xfrm>
                <a:off x="3074428" y="20278039"/>
                <a:ext cx="2971800" cy="731520"/>
              </a:xfrm>
              <a:custGeom>
                <a:avLst/>
                <a:gdLst>
                  <a:gd name="connsiteX0" fmla="*/ 0 w 2974130"/>
                  <a:gd name="connsiteY0" fmla="*/ 52223 h 522228"/>
                  <a:gd name="connsiteX1" fmla="*/ 52223 w 2974130"/>
                  <a:gd name="connsiteY1" fmla="*/ 0 h 522228"/>
                  <a:gd name="connsiteX2" fmla="*/ 2921907 w 2974130"/>
                  <a:gd name="connsiteY2" fmla="*/ 0 h 522228"/>
                  <a:gd name="connsiteX3" fmla="*/ 2974130 w 2974130"/>
                  <a:gd name="connsiteY3" fmla="*/ 52223 h 522228"/>
                  <a:gd name="connsiteX4" fmla="*/ 2974130 w 2974130"/>
                  <a:gd name="connsiteY4" fmla="*/ 470005 h 522228"/>
                  <a:gd name="connsiteX5" fmla="*/ 2921907 w 2974130"/>
                  <a:gd name="connsiteY5" fmla="*/ 522228 h 522228"/>
                  <a:gd name="connsiteX6" fmla="*/ 52223 w 2974130"/>
                  <a:gd name="connsiteY6" fmla="*/ 522228 h 522228"/>
                  <a:gd name="connsiteX7" fmla="*/ 0 w 2974130"/>
                  <a:gd name="connsiteY7" fmla="*/ 470005 h 522228"/>
                  <a:gd name="connsiteX8" fmla="*/ 0 w 2974130"/>
                  <a:gd name="connsiteY8" fmla="*/ 52223 h 5222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74130" h="522228">
                    <a:moveTo>
                      <a:pt x="0" y="52223"/>
                    </a:moveTo>
                    <a:cubicBezTo>
                      <a:pt x="0" y="23381"/>
                      <a:pt x="23381" y="0"/>
                      <a:pt x="52223" y="0"/>
                    </a:cubicBezTo>
                    <a:lnTo>
                      <a:pt x="2921907" y="0"/>
                    </a:lnTo>
                    <a:cubicBezTo>
                      <a:pt x="2950749" y="0"/>
                      <a:pt x="2974130" y="23381"/>
                      <a:pt x="2974130" y="52223"/>
                    </a:cubicBezTo>
                    <a:lnTo>
                      <a:pt x="2974130" y="470005"/>
                    </a:lnTo>
                    <a:cubicBezTo>
                      <a:pt x="2974130" y="498847"/>
                      <a:pt x="2950749" y="522228"/>
                      <a:pt x="2921907" y="522228"/>
                    </a:cubicBezTo>
                    <a:lnTo>
                      <a:pt x="52223" y="522228"/>
                    </a:lnTo>
                    <a:cubicBezTo>
                      <a:pt x="23381" y="522228"/>
                      <a:pt x="0" y="498847"/>
                      <a:pt x="0" y="470005"/>
                    </a:cubicBezTo>
                    <a:lnTo>
                      <a:pt x="0" y="52223"/>
                    </a:lnTo>
                    <a:close/>
                  </a:path>
                </a:pathLst>
              </a:custGeom>
              <a:grpFill/>
            </p:spPr>
            <p:style>
              <a:lnRef idx="2">
                <a:schemeClr val="lt1">
                  <a:hueOff val="0"/>
                  <a:satOff val="0"/>
                  <a:lumOff val="0"/>
                  <a:alphaOff val="0"/>
                </a:schemeClr>
              </a:lnRef>
              <a:fillRef idx="1">
                <a:schemeClr val="accent1">
                  <a:shade val="80000"/>
                  <a:hueOff val="0"/>
                  <a:satOff val="0"/>
                  <a:lumOff val="0"/>
                  <a:alphaOff val="0"/>
                </a:schemeClr>
              </a:fillRef>
              <a:effectRef idx="0">
                <a:schemeClr val="accent1">
                  <a:shade val="80000"/>
                  <a:hueOff val="0"/>
                  <a:satOff val="0"/>
                  <a:lumOff val="0"/>
                  <a:alphaOff val="0"/>
                </a:schemeClr>
              </a:effectRef>
              <a:fontRef idx="minor">
                <a:schemeClr val="lt1"/>
              </a:fontRef>
            </p:style>
            <p:txBody>
              <a:bodyPr spcFirstLastPara="0" vert="horz" wrap="square" lIns="25456" tIns="25456" rIns="25456" bIns="25456" numCol="1" spcCol="1270" anchor="ctr" anchorCtr="0">
                <a:noAutofit/>
              </a:bodyPr>
              <a:lstStyle/>
              <a:p>
                <a:pPr marL="0" lvl="0" indent="0" algn="ctr" defTabSz="711200">
                  <a:lnSpc>
                    <a:spcPct val="90000"/>
                  </a:lnSpc>
                  <a:spcBef>
                    <a:spcPct val="0"/>
                  </a:spcBef>
                  <a:spcAft>
                    <a:spcPct val="35000"/>
                  </a:spcAft>
                  <a:buNone/>
                </a:pPr>
                <a:r>
                  <a:rPr lang="en-US" sz="1600" b="1" kern="1200" dirty="0">
                    <a:latin typeface="+mn-lt"/>
                  </a:rPr>
                  <a:t>South Africa (31/179, </a:t>
                </a:r>
                <a:r>
                  <a:rPr lang="en-US" sz="1600" b="1" kern="1200" dirty="0">
                    <a:solidFill>
                      <a:schemeClr val="accent1">
                        <a:lumMod val="20000"/>
                        <a:lumOff val="80000"/>
                      </a:schemeClr>
                    </a:solidFill>
                    <a:latin typeface="+mn-lt"/>
                    <a:cs typeface="Quire Sans" panose="020B0502040400020003" pitchFamily="34" charset="0"/>
                  </a:rPr>
                  <a:t>17</a:t>
                </a:r>
                <a:r>
                  <a:rPr lang="en-US" sz="1600" b="1" i="0" kern="1200" dirty="0">
                    <a:solidFill>
                      <a:schemeClr val="accent1">
                        <a:lumMod val="20000"/>
                        <a:lumOff val="80000"/>
                      </a:schemeClr>
                    </a:solidFill>
                    <a:latin typeface="+mn-lt"/>
                    <a:cs typeface="Quire Sans" panose="020B0502040400020003" pitchFamily="34" charset="0"/>
                  </a:rPr>
                  <a:t>%</a:t>
                </a:r>
                <a:r>
                  <a:rPr lang="en-US" sz="1600" b="1" kern="1200" dirty="0">
                    <a:latin typeface="+mn-lt"/>
                  </a:rPr>
                  <a:t>)</a:t>
                </a:r>
              </a:p>
              <a:p>
                <a:pPr lvl="0" algn="ctr" defTabSz="711200">
                  <a:lnSpc>
                    <a:spcPct val="90000"/>
                  </a:lnSpc>
                  <a:spcAft>
                    <a:spcPct val="35000"/>
                  </a:spcAft>
                </a:pPr>
                <a:r>
                  <a:rPr lang="it-IT" sz="1200" b="1" dirty="0">
                    <a:solidFill>
                      <a:schemeClr val="tx1"/>
                    </a:solidFill>
                  </a:rPr>
                  <a:t>ZAF</a:t>
                </a:r>
              </a:p>
            </p:txBody>
          </p:sp>
          <p:sp>
            <p:nvSpPr>
              <p:cNvPr id="97" name="Freeform: Shape 96">
                <a:extLst>
                  <a:ext uri="{FF2B5EF4-FFF2-40B4-BE49-F238E27FC236}">
                    <a16:creationId xmlns:a16="http://schemas.microsoft.com/office/drawing/2014/main" id="{C28DCF39-9C1C-4EDC-B470-BF2D3488328F}"/>
                  </a:ext>
                </a:extLst>
              </p:cNvPr>
              <p:cNvSpPr/>
              <p:nvPr/>
            </p:nvSpPr>
            <p:spPr>
              <a:xfrm>
                <a:off x="3074428" y="18715743"/>
                <a:ext cx="2971800" cy="731520"/>
              </a:xfrm>
              <a:custGeom>
                <a:avLst/>
                <a:gdLst>
                  <a:gd name="connsiteX0" fmla="*/ 0 w 2974130"/>
                  <a:gd name="connsiteY0" fmla="*/ 52223 h 522228"/>
                  <a:gd name="connsiteX1" fmla="*/ 52223 w 2974130"/>
                  <a:gd name="connsiteY1" fmla="*/ 0 h 522228"/>
                  <a:gd name="connsiteX2" fmla="*/ 2921907 w 2974130"/>
                  <a:gd name="connsiteY2" fmla="*/ 0 h 522228"/>
                  <a:gd name="connsiteX3" fmla="*/ 2974130 w 2974130"/>
                  <a:gd name="connsiteY3" fmla="*/ 52223 h 522228"/>
                  <a:gd name="connsiteX4" fmla="*/ 2974130 w 2974130"/>
                  <a:gd name="connsiteY4" fmla="*/ 470005 h 522228"/>
                  <a:gd name="connsiteX5" fmla="*/ 2921907 w 2974130"/>
                  <a:gd name="connsiteY5" fmla="*/ 522228 h 522228"/>
                  <a:gd name="connsiteX6" fmla="*/ 52223 w 2974130"/>
                  <a:gd name="connsiteY6" fmla="*/ 522228 h 522228"/>
                  <a:gd name="connsiteX7" fmla="*/ 0 w 2974130"/>
                  <a:gd name="connsiteY7" fmla="*/ 470005 h 522228"/>
                  <a:gd name="connsiteX8" fmla="*/ 0 w 2974130"/>
                  <a:gd name="connsiteY8" fmla="*/ 52223 h 5222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74130" h="522228">
                    <a:moveTo>
                      <a:pt x="0" y="52223"/>
                    </a:moveTo>
                    <a:cubicBezTo>
                      <a:pt x="0" y="23381"/>
                      <a:pt x="23381" y="0"/>
                      <a:pt x="52223" y="0"/>
                    </a:cubicBezTo>
                    <a:lnTo>
                      <a:pt x="2921907" y="0"/>
                    </a:lnTo>
                    <a:cubicBezTo>
                      <a:pt x="2950749" y="0"/>
                      <a:pt x="2974130" y="23381"/>
                      <a:pt x="2974130" y="52223"/>
                    </a:cubicBezTo>
                    <a:lnTo>
                      <a:pt x="2974130" y="470005"/>
                    </a:lnTo>
                    <a:cubicBezTo>
                      <a:pt x="2974130" y="498847"/>
                      <a:pt x="2950749" y="522228"/>
                      <a:pt x="2921907" y="522228"/>
                    </a:cubicBezTo>
                    <a:lnTo>
                      <a:pt x="52223" y="522228"/>
                    </a:lnTo>
                    <a:cubicBezTo>
                      <a:pt x="23381" y="522228"/>
                      <a:pt x="0" y="498847"/>
                      <a:pt x="0" y="470005"/>
                    </a:cubicBezTo>
                    <a:lnTo>
                      <a:pt x="0" y="52223"/>
                    </a:lnTo>
                    <a:close/>
                  </a:path>
                </a:pathLst>
              </a:custGeom>
              <a:grpFill/>
            </p:spPr>
            <p:style>
              <a:lnRef idx="2">
                <a:schemeClr val="lt1">
                  <a:hueOff val="0"/>
                  <a:satOff val="0"/>
                  <a:lumOff val="0"/>
                  <a:alphaOff val="0"/>
                </a:schemeClr>
              </a:lnRef>
              <a:fillRef idx="1">
                <a:schemeClr val="accent1">
                  <a:shade val="80000"/>
                  <a:hueOff val="0"/>
                  <a:satOff val="0"/>
                  <a:lumOff val="0"/>
                  <a:alphaOff val="0"/>
                </a:schemeClr>
              </a:fillRef>
              <a:effectRef idx="0">
                <a:schemeClr val="accent1">
                  <a:shade val="80000"/>
                  <a:hueOff val="0"/>
                  <a:satOff val="0"/>
                  <a:lumOff val="0"/>
                  <a:alphaOff val="0"/>
                </a:schemeClr>
              </a:effectRef>
              <a:fontRef idx="minor">
                <a:schemeClr val="lt1"/>
              </a:fontRef>
            </p:style>
            <p:txBody>
              <a:bodyPr spcFirstLastPara="0" vert="horz" wrap="square" lIns="25456" tIns="25456" rIns="25456" bIns="25456" numCol="1" spcCol="1270" anchor="ctr" anchorCtr="0">
                <a:noAutofit/>
              </a:bodyPr>
              <a:lstStyle/>
              <a:p>
                <a:pPr marL="0" lvl="0" indent="0" algn="ctr" defTabSz="711200">
                  <a:lnSpc>
                    <a:spcPct val="90000"/>
                  </a:lnSpc>
                  <a:spcBef>
                    <a:spcPct val="0"/>
                  </a:spcBef>
                  <a:spcAft>
                    <a:spcPct val="35000"/>
                  </a:spcAft>
                  <a:buNone/>
                </a:pPr>
                <a:r>
                  <a:rPr lang="en-US" sz="1600" b="1" kern="1200" dirty="0">
                    <a:latin typeface="+mn-lt"/>
                  </a:rPr>
                  <a:t>Asia (50/230, </a:t>
                </a:r>
                <a:r>
                  <a:rPr lang="en-US" sz="1600" b="1" kern="1200" dirty="0">
                    <a:solidFill>
                      <a:schemeClr val="accent1">
                        <a:lumMod val="20000"/>
                        <a:lumOff val="80000"/>
                      </a:schemeClr>
                    </a:solidFill>
                    <a:latin typeface="+mn-lt"/>
                    <a:cs typeface="Quire Sans" panose="020B0502040400020003" pitchFamily="34" charset="0"/>
                  </a:rPr>
                  <a:t>2</a:t>
                </a:r>
                <a:r>
                  <a:rPr lang="en-US" sz="1600" b="1" dirty="0">
                    <a:solidFill>
                      <a:schemeClr val="accent1">
                        <a:lumMod val="20000"/>
                        <a:lumOff val="80000"/>
                      </a:schemeClr>
                    </a:solidFill>
                    <a:cs typeface="Quire Sans" panose="020B0502040400020003" pitchFamily="34" charset="0"/>
                  </a:rPr>
                  <a:t>2</a:t>
                </a:r>
                <a:r>
                  <a:rPr lang="en-US" sz="1600" b="1" i="0" kern="1200" dirty="0">
                    <a:solidFill>
                      <a:schemeClr val="accent1">
                        <a:lumMod val="20000"/>
                        <a:lumOff val="80000"/>
                      </a:schemeClr>
                    </a:solidFill>
                    <a:latin typeface="+mn-lt"/>
                    <a:cs typeface="Quire Sans" panose="020B0502040400020003" pitchFamily="34" charset="0"/>
                  </a:rPr>
                  <a:t>%</a:t>
                </a:r>
                <a:r>
                  <a:rPr lang="en-US" sz="1600" b="1" kern="1200" dirty="0">
                    <a:latin typeface="+mn-lt"/>
                  </a:rPr>
                  <a:t>)</a:t>
                </a:r>
              </a:p>
              <a:p>
                <a:pPr lvl="0" algn="ctr" defTabSz="711200">
                  <a:lnSpc>
                    <a:spcPct val="90000"/>
                  </a:lnSpc>
                  <a:spcAft>
                    <a:spcPct val="35000"/>
                  </a:spcAft>
                </a:pPr>
                <a:r>
                  <a:rPr lang="it-IT" sz="1200" b="1" dirty="0">
                    <a:solidFill>
                      <a:schemeClr val="tx1"/>
                    </a:solidFill>
                  </a:rPr>
                  <a:t>CHN, JPN, KOR, TWN</a:t>
                </a:r>
              </a:p>
            </p:txBody>
          </p:sp>
          <p:sp>
            <p:nvSpPr>
              <p:cNvPr id="98" name="Freeform: Shape 97">
                <a:extLst>
                  <a:ext uri="{FF2B5EF4-FFF2-40B4-BE49-F238E27FC236}">
                    <a16:creationId xmlns:a16="http://schemas.microsoft.com/office/drawing/2014/main" id="{87E263AD-2155-49B9-824B-355F9CD42ED3}"/>
                  </a:ext>
                </a:extLst>
              </p:cNvPr>
              <p:cNvSpPr/>
              <p:nvPr/>
            </p:nvSpPr>
            <p:spPr>
              <a:xfrm>
                <a:off x="3074428" y="17934595"/>
                <a:ext cx="2971800" cy="731520"/>
              </a:xfrm>
              <a:custGeom>
                <a:avLst/>
                <a:gdLst>
                  <a:gd name="connsiteX0" fmla="*/ 0 w 2974130"/>
                  <a:gd name="connsiteY0" fmla="*/ 52223 h 522228"/>
                  <a:gd name="connsiteX1" fmla="*/ 52223 w 2974130"/>
                  <a:gd name="connsiteY1" fmla="*/ 0 h 522228"/>
                  <a:gd name="connsiteX2" fmla="*/ 2921907 w 2974130"/>
                  <a:gd name="connsiteY2" fmla="*/ 0 h 522228"/>
                  <a:gd name="connsiteX3" fmla="*/ 2974130 w 2974130"/>
                  <a:gd name="connsiteY3" fmla="*/ 52223 h 522228"/>
                  <a:gd name="connsiteX4" fmla="*/ 2974130 w 2974130"/>
                  <a:gd name="connsiteY4" fmla="*/ 470005 h 522228"/>
                  <a:gd name="connsiteX5" fmla="*/ 2921907 w 2974130"/>
                  <a:gd name="connsiteY5" fmla="*/ 522228 h 522228"/>
                  <a:gd name="connsiteX6" fmla="*/ 52223 w 2974130"/>
                  <a:gd name="connsiteY6" fmla="*/ 522228 h 522228"/>
                  <a:gd name="connsiteX7" fmla="*/ 0 w 2974130"/>
                  <a:gd name="connsiteY7" fmla="*/ 470005 h 522228"/>
                  <a:gd name="connsiteX8" fmla="*/ 0 w 2974130"/>
                  <a:gd name="connsiteY8" fmla="*/ 52223 h 5222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74130" h="522228">
                    <a:moveTo>
                      <a:pt x="0" y="52223"/>
                    </a:moveTo>
                    <a:cubicBezTo>
                      <a:pt x="0" y="23381"/>
                      <a:pt x="23381" y="0"/>
                      <a:pt x="52223" y="0"/>
                    </a:cubicBezTo>
                    <a:lnTo>
                      <a:pt x="2921907" y="0"/>
                    </a:lnTo>
                    <a:cubicBezTo>
                      <a:pt x="2950749" y="0"/>
                      <a:pt x="2974130" y="23381"/>
                      <a:pt x="2974130" y="52223"/>
                    </a:cubicBezTo>
                    <a:lnTo>
                      <a:pt x="2974130" y="470005"/>
                    </a:lnTo>
                    <a:cubicBezTo>
                      <a:pt x="2974130" y="498847"/>
                      <a:pt x="2950749" y="522228"/>
                      <a:pt x="2921907" y="522228"/>
                    </a:cubicBezTo>
                    <a:lnTo>
                      <a:pt x="52223" y="522228"/>
                    </a:lnTo>
                    <a:cubicBezTo>
                      <a:pt x="23381" y="522228"/>
                      <a:pt x="0" y="498847"/>
                      <a:pt x="0" y="470005"/>
                    </a:cubicBezTo>
                    <a:lnTo>
                      <a:pt x="0" y="52223"/>
                    </a:lnTo>
                    <a:close/>
                  </a:path>
                </a:pathLst>
              </a:custGeom>
              <a:grpFill/>
            </p:spPr>
            <p:style>
              <a:lnRef idx="2">
                <a:schemeClr val="lt1">
                  <a:hueOff val="0"/>
                  <a:satOff val="0"/>
                  <a:lumOff val="0"/>
                  <a:alphaOff val="0"/>
                </a:schemeClr>
              </a:lnRef>
              <a:fillRef idx="1">
                <a:schemeClr val="accent1">
                  <a:shade val="80000"/>
                  <a:hueOff val="0"/>
                  <a:satOff val="0"/>
                  <a:lumOff val="0"/>
                  <a:alphaOff val="0"/>
                </a:schemeClr>
              </a:fillRef>
              <a:effectRef idx="0">
                <a:schemeClr val="accent1">
                  <a:shade val="80000"/>
                  <a:hueOff val="0"/>
                  <a:satOff val="0"/>
                  <a:lumOff val="0"/>
                  <a:alphaOff val="0"/>
                </a:schemeClr>
              </a:effectRef>
              <a:fontRef idx="minor">
                <a:schemeClr val="lt1"/>
              </a:fontRef>
            </p:style>
            <p:txBody>
              <a:bodyPr spcFirstLastPara="0" vert="horz" wrap="square" lIns="25456" tIns="25456" rIns="25456" bIns="25456" numCol="1" spcCol="1270" anchor="ctr" anchorCtr="0">
                <a:noAutofit/>
              </a:bodyPr>
              <a:lstStyle/>
              <a:p>
                <a:pPr marL="0" lvl="0" indent="0" algn="ctr" defTabSz="711200">
                  <a:lnSpc>
                    <a:spcPct val="90000"/>
                  </a:lnSpc>
                  <a:spcBef>
                    <a:spcPct val="0"/>
                  </a:spcBef>
                  <a:spcAft>
                    <a:spcPct val="35000"/>
                  </a:spcAft>
                  <a:buNone/>
                </a:pPr>
                <a:r>
                  <a:rPr lang="en-US" sz="1600" b="1" kern="1200" dirty="0">
                    <a:latin typeface="+mn-lt"/>
                  </a:rPr>
                  <a:t>Latin America (50/221, </a:t>
                </a:r>
                <a:r>
                  <a:rPr lang="en-US" sz="1600" b="1" dirty="0">
                    <a:solidFill>
                      <a:schemeClr val="accent1">
                        <a:lumMod val="20000"/>
                        <a:lumOff val="80000"/>
                      </a:schemeClr>
                    </a:solidFill>
                    <a:cs typeface="Quire Sans" panose="020B0502040400020003" pitchFamily="34" charset="0"/>
                  </a:rPr>
                  <a:t>23</a:t>
                </a:r>
                <a:r>
                  <a:rPr lang="en-US" sz="1600" b="1" i="0" kern="1200" dirty="0">
                    <a:solidFill>
                      <a:schemeClr val="accent1">
                        <a:lumMod val="20000"/>
                        <a:lumOff val="80000"/>
                      </a:schemeClr>
                    </a:solidFill>
                    <a:latin typeface="+mn-lt"/>
                    <a:cs typeface="Quire Sans" panose="020B0502040400020003" pitchFamily="34" charset="0"/>
                  </a:rPr>
                  <a:t>%</a:t>
                </a:r>
                <a:r>
                  <a:rPr lang="en-US" sz="1600" b="1" kern="1200" dirty="0">
                    <a:latin typeface="+mn-lt"/>
                  </a:rPr>
                  <a:t>)</a:t>
                </a:r>
              </a:p>
              <a:p>
                <a:pPr lvl="0" algn="ctr" defTabSz="711200">
                  <a:lnSpc>
                    <a:spcPct val="90000"/>
                  </a:lnSpc>
                  <a:spcAft>
                    <a:spcPct val="35000"/>
                  </a:spcAft>
                </a:pPr>
                <a:r>
                  <a:rPr lang="it-IT" sz="1200" b="1" dirty="0">
                    <a:solidFill>
                      <a:schemeClr val="tx1"/>
                    </a:solidFill>
                  </a:rPr>
                  <a:t>ARG, BRA, CHL, MEX</a:t>
                </a:r>
              </a:p>
            </p:txBody>
          </p:sp>
          <p:cxnSp>
            <p:nvCxnSpPr>
              <p:cNvPr id="71" name="Straight Connector 70">
                <a:extLst>
                  <a:ext uri="{FF2B5EF4-FFF2-40B4-BE49-F238E27FC236}">
                    <a16:creationId xmlns:a16="http://schemas.microsoft.com/office/drawing/2014/main" id="{3B241C87-39D6-47B5-8ECF-AA30DC191A8A}"/>
                  </a:ext>
                </a:extLst>
              </p:cNvPr>
              <p:cNvCxnSpPr>
                <a:cxnSpLocks/>
              </p:cNvCxnSpPr>
              <p:nvPr/>
            </p:nvCxnSpPr>
            <p:spPr>
              <a:xfrm flipV="1">
                <a:off x="3090076" y="16404185"/>
                <a:ext cx="0" cy="4590288"/>
              </a:xfrm>
              <a:prstGeom prst="line">
                <a:avLst/>
              </a:prstGeom>
              <a:grpFill/>
              <a:ln w="381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14" name="Freeform: Shape 113">
              <a:extLst>
                <a:ext uri="{FF2B5EF4-FFF2-40B4-BE49-F238E27FC236}">
                  <a16:creationId xmlns:a16="http://schemas.microsoft.com/office/drawing/2014/main" id="{EE16EC92-3BA1-466F-B3E8-517193584986}"/>
                </a:ext>
              </a:extLst>
            </p:cNvPr>
            <p:cNvSpPr/>
            <p:nvPr/>
          </p:nvSpPr>
          <p:spPr>
            <a:xfrm>
              <a:off x="698127" y="16299836"/>
              <a:ext cx="2971800" cy="731520"/>
            </a:xfrm>
            <a:custGeom>
              <a:avLst/>
              <a:gdLst>
                <a:gd name="connsiteX0" fmla="*/ 0 w 2974130"/>
                <a:gd name="connsiteY0" fmla="*/ 52223 h 522228"/>
                <a:gd name="connsiteX1" fmla="*/ 52223 w 2974130"/>
                <a:gd name="connsiteY1" fmla="*/ 0 h 522228"/>
                <a:gd name="connsiteX2" fmla="*/ 2921907 w 2974130"/>
                <a:gd name="connsiteY2" fmla="*/ 0 h 522228"/>
                <a:gd name="connsiteX3" fmla="*/ 2974130 w 2974130"/>
                <a:gd name="connsiteY3" fmla="*/ 52223 h 522228"/>
                <a:gd name="connsiteX4" fmla="*/ 2974130 w 2974130"/>
                <a:gd name="connsiteY4" fmla="*/ 470005 h 522228"/>
                <a:gd name="connsiteX5" fmla="*/ 2921907 w 2974130"/>
                <a:gd name="connsiteY5" fmla="*/ 522228 h 522228"/>
                <a:gd name="connsiteX6" fmla="*/ 52223 w 2974130"/>
                <a:gd name="connsiteY6" fmla="*/ 522228 h 522228"/>
                <a:gd name="connsiteX7" fmla="*/ 0 w 2974130"/>
                <a:gd name="connsiteY7" fmla="*/ 470005 h 522228"/>
                <a:gd name="connsiteX8" fmla="*/ 0 w 2974130"/>
                <a:gd name="connsiteY8" fmla="*/ 52223 h 5222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74130" h="522228">
                  <a:moveTo>
                    <a:pt x="0" y="52223"/>
                  </a:moveTo>
                  <a:cubicBezTo>
                    <a:pt x="0" y="23381"/>
                    <a:pt x="23381" y="0"/>
                    <a:pt x="52223" y="0"/>
                  </a:cubicBezTo>
                  <a:lnTo>
                    <a:pt x="2921907" y="0"/>
                  </a:lnTo>
                  <a:cubicBezTo>
                    <a:pt x="2950749" y="0"/>
                    <a:pt x="2974130" y="23381"/>
                    <a:pt x="2974130" y="52223"/>
                  </a:cubicBezTo>
                  <a:lnTo>
                    <a:pt x="2974130" y="470005"/>
                  </a:lnTo>
                  <a:cubicBezTo>
                    <a:pt x="2974130" y="498847"/>
                    <a:pt x="2950749" y="522228"/>
                    <a:pt x="2921907" y="522228"/>
                  </a:cubicBezTo>
                  <a:lnTo>
                    <a:pt x="52223" y="522228"/>
                  </a:lnTo>
                  <a:cubicBezTo>
                    <a:pt x="23381" y="522228"/>
                    <a:pt x="0" y="498847"/>
                    <a:pt x="0" y="470005"/>
                  </a:cubicBezTo>
                  <a:lnTo>
                    <a:pt x="0" y="52223"/>
                  </a:lnTo>
                  <a:close/>
                </a:path>
              </a:pathLst>
            </a:custGeom>
            <a:solidFill>
              <a:schemeClr val="tx2"/>
            </a:solidFill>
          </p:spPr>
          <p:style>
            <a:lnRef idx="2">
              <a:schemeClr val="lt1">
                <a:hueOff val="0"/>
                <a:satOff val="0"/>
                <a:lumOff val="0"/>
                <a:alphaOff val="0"/>
              </a:schemeClr>
            </a:lnRef>
            <a:fillRef idx="1">
              <a:schemeClr val="accent1">
                <a:shade val="80000"/>
                <a:hueOff val="0"/>
                <a:satOff val="0"/>
                <a:lumOff val="0"/>
                <a:alphaOff val="0"/>
              </a:schemeClr>
            </a:fillRef>
            <a:effectRef idx="0">
              <a:schemeClr val="accent1">
                <a:shade val="80000"/>
                <a:hueOff val="0"/>
                <a:satOff val="0"/>
                <a:lumOff val="0"/>
                <a:alphaOff val="0"/>
              </a:schemeClr>
            </a:effectRef>
            <a:fontRef idx="minor">
              <a:schemeClr val="lt1"/>
            </a:fontRef>
          </p:style>
          <p:txBody>
            <a:bodyPr spcFirstLastPara="0" vert="horz" wrap="square" lIns="25456" tIns="25456" rIns="25456" bIns="25456" numCol="1" spcCol="1270" anchor="ctr" anchorCtr="0">
              <a:noAutofit/>
            </a:bodyPr>
            <a:lstStyle/>
            <a:p>
              <a:pPr marL="0" lvl="0" indent="0" algn="ctr" defTabSz="711200">
                <a:lnSpc>
                  <a:spcPct val="90000"/>
                </a:lnSpc>
                <a:spcBef>
                  <a:spcPct val="0"/>
                </a:spcBef>
                <a:spcAft>
                  <a:spcPct val="35000"/>
                </a:spcAft>
                <a:buNone/>
              </a:pPr>
              <a:r>
                <a:rPr lang="en-US" sz="1600" b="1" kern="1200" dirty="0">
                  <a:latin typeface="+mn-lt"/>
                </a:rPr>
                <a:t>Female (</a:t>
              </a:r>
              <a:r>
                <a:rPr lang="en-US" sz="1600" b="1" dirty="0"/>
                <a:t>210</a:t>
              </a:r>
              <a:r>
                <a:rPr lang="en-US" sz="1600" b="1" kern="1200" dirty="0">
                  <a:latin typeface="+mn-lt"/>
                </a:rPr>
                <a:t>/699, </a:t>
              </a:r>
              <a:r>
                <a:rPr lang="en-US" sz="1600" b="1" dirty="0">
                  <a:solidFill>
                    <a:schemeClr val="accent1">
                      <a:lumMod val="20000"/>
                      <a:lumOff val="80000"/>
                    </a:schemeClr>
                  </a:solidFill>
                  <a:cs typeface="Quire Sans" panose="020B0502040400020003" pitchFamily="34" charset="0"/>
                </a:rPr>
                <a:t>30</a:t>
              </a:r>
              <a:r>
                <a:rPr lang="en-US" sz="1600" b="1" i="0" kern="1200" dirty="0">
                  <a:solidFill>
                    <a:schemeClr val="accent1">
                      <a:lumMod val="20000"/>
                      <a:lumOff val="80000"/>
                    </a:schemeClr>
                  </a:solidFill>
                  <a:latin typeface="+mn-lt"/>
                  <a:cs typeface="Quire Sans" panose="020B0502040400020003" pitchFamily="34" charset="0"/>
                </a:rPr>
                <a:t>%</a:t>
              </a:r>
              <a:r>
                <a:rPr lang="en-US" sz="1600" b="1" kern="1200" dirty="0">
                  <a:latin typeface="+mn-lt"/>
                </a:rPr>
                <a:t>)</a:t>
              </a:r>
            </a:p>
          </p:txBody>
        </p:sp>
        <p:sp>
          <p:nvSpPr>
            <p:cNvPr id="115" name="Freeform: Shape 114">
              <a:extLst>
                <a:ext uri="{FF2B5EF4-FFF2-40B4-BE49-F238E27FC236}">
                  <a16:creationId xmlns:a16="http://schemas.microsoft.com/office/drawing/2014/main" id="{2514A8E8-62C6-4B7D-919E-A80A8C89235B}"/>
                </a:ext>
              </a:extLst>
            </p:cNvPr>
            <p:cNvSpPr/>
            <p:nvPr/>
          </p:nvSpPr>
          <p:spPr>
            <a:xfrm>
              <a:off x="698127" y="17078469"/>
              <a:ext cx="2971800" cy="731520"/>
            </a:xfrm>
            <a:custGeom>
              <a:avLst/>
              <a:gdLst>
                <a:gd name="connsiteX0" fmla="*/ 0 w 2974130"/>
                <a:gd name="connsiteY0" fmla="*/ 52223 h 522228"/>
                <a:gd name="connsiteX1" fmla="*/ 52223 w 2974130"/>
                <a:gd name="connsiteY1" fmla="*/ 0 h 522228"/>
                <a:gd name="connsiteX2" fmla="*/ 2921907 w 2974130"/>
                <a:gd name="connsiteY2" fmla="*/ 0 h 522228"/>
                <a:gd name="connsiteX3" fmla="*/ 2974130 w 2974130"/>
                <a:gd name="connsiteY3" fmla="*/ 52223 h 522228"/>
                <a:gd name="connsiteX4" fmla="*/ 2974130 w 2974130"/>
                <a:gd name="connsiteY4" fmla="*/ 470005 h 522228"/>
                <a:gd name="connsiteX5" fmla="*/ 2921907 w 2974130"/>
                <a:gd name="connsiteY5" fmla="*/ 522228 h 522228"/>
                <a:gd name="connsiteX6" fmla="*/ 52223 w 2974130"/>
                <a:gd name="connsiteY6" fmla="*/ 522228 h 522228"/>
                <a:gd name="connsiteX7" fmla="*/ 0 w 2974130"/>
                <a:gd name="connsiteY7" fmla="*/ 470005 h 522228"/>
                <a:gd name="connsiteX8" fmla="*/ 0 w 2974130"/>
                <a:gd name="connsiteY8" fmla="*/ 52223 h 5222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74130" h="522228">
                  <a:moveTo>
                    <a:pt x="0" y="52223"/>
                  </a:moveTo>
                  <a:cubicBezTo>
                    <a:pt x="0" y="23381"/>
                    <a:pt x="23381" y="0"/>
                    <a:pt x="52223" y="0"/>
                  </a:cubicBezTo>
                  <a:lnTo>
                    <a:pt x="2921907" y="0"/>
                  </a:lnTo>
                  <a:cubicBezTo>
                    <a:pt x="2950749" y="0"/>
                    <a:pt x="2974130" y="23381"/>
                    <a:pt x="2974130" y="52223"/>
                  </a:cubicBezTo>
                  <a:lnTo>
                    <a:pt x="2974130" y="470005"/>
                  </a:lnTo>
                  <a:cubicBezTo>
                    <a:pt x="2974130" y="498847"/>
                    <a:pt x="2950749" y="522228"/>
                    <a:pt x="2921907" y="522228"/>
                  </a:cubicBezTo>
                  <a:lnTo>
                    <a:pt x="52223" y="522228"/>
                  </a:lnTo>
                  <a:cubicBezTo>
                    <a:pt x="23381" y="522228"/>
                    <a:pt x="0" y="498847"/>
                    <a:pt x="0" y="470005"/>
                  </a:cubicBezTo>
                  <a:lnTo>
                    <a:pt x="0" y="52223"/>
                  </a:lnTo>
                  <a:close/>
                </a:path>
              </a:pathLst>
            </a:custGeom>
            <a:solidFill>
              <a:schemeClr val="tx2"/>
            </a:solidFill>
          </p:spPr>
          <p:style>
            <a:lnRef idx="2">
              <a:schemeClr val="lt1">
                <a:hueOff val="0"/>
                <a:satOff val="0"/>
                <a:lumOff val="0"/>
                <a:alphaOff val="0"/>
              </a:schemeClr>
            </a:lnRef>
            <a:fillRef idx="1">
              <a:schemeClr val="accent1">
                <a:shade val="80000"/>
                <a:hueOff val="0"/>
                <a:satOff val="0"/>
                <a:lumOff val="0"/>
                <a:alphaOff val="0"/>
              </a:schemeClr>
            </a:fillRef>
            <a:effectRef idx="0">
              <a:schemeClr val="accent1">
                <a:shade val="80000"/>
                <a:hueOff val="0"/>
                <a:satOff val="0"/>
                <a:lumOff val="0"/>
                <a:alphaOff val="0"/>
              </a:schemeClr>
            </a:effectRef>
            <a:fontRef idx="minor">
              <a:schemeClr val="lt1"/>
            </a:fontRef>
          </p:style>
          <p:txBody>
            <a:bodyPr spcFirstLastPara="0" vert="horz" wrap="square" lIns="25456" tIns="25456" rIns="25456" bIns="25456" numCol="1" spcCol="1270" anchor="ctr" anchorCtr="0">
              <a:noAutofit/>
            </a:bodyPr>
            <a:lstStyle/>
            <a:p>
              <a:pPr algn="ctr" defTabSz="711200">
                <a:lnSpc>
                  <a:spcPct val="90000"/>
                </a:lnSpc>
                <a:spcAft>
                  <a:spcPct val="35000"/>
                </a:spcAft>
              </a:pPr>
              <a:r>
                <a:rPr lang="en-US" sz="1600" b="1" dirty="0"/>
                <a:t>White (413/598, </a:t>
              </a:r>
              <a:r>
                <a:rPr lang="en-US" sz="1600" b="1" dirty="0">
                  <a:solidFill>
                    <a:schemeClr val="accent1">
                      <a:lumMod val="20000"/>
                      <a:lumOff val="80000"/>
                    </a:schemeClr>
                  </a:solidFill>
                  <a:cs typeface="Quire Sans" panose="020B0502040400020003" pitchFamily="34" charset="0"/>
                </a:rPr>
                <a:t>69%</a:t>
              </a:r>
              <a:r>
                <a:rPr lang="en-US" sz="1600" b="1" dirty="0"/>
                <a:t>)</a:t>
              </a:r>
            </a:p>
          </p:txBody>
        </p:sp>
        <p:sp>
          <p:nvSpPr>
            <p:cNvPr id="116" name="Freeform: Shape 115">
              <a:extLst>
                <a:ext uri="{FF2B5EF4-FFF2-40B4-BE49-F238E27FC236}">
                  <a16:creationId xmlns:a16="http://schemas.microsoft.com/office/drawing/2014/main" id="{BA50F2CB-18A0-4562-88B8-F9D0EA98290E}"/>
                </a:ext>
              </a:extLst>
            </p:cNvPr>
            <p:cNvSpPr/>
            <p:nvPr/>
          </p:nvSpPr>
          <p:spPr>
            <a:xfrm>
              <a:off x="698127" y="19415377"/>
              <a:ext cx="2971800" cy="731520"/>
            </a:xfrm>
            <a:custGeom>
              <a:avLst/>
              <a:gdLst>
                <a:gd name="connsiteX0" fmla="*/ 0 w 2974130"/>
                <a:gd name="connsiteY0" fmla="*/ 52223 h 522228"/>
                <a:gd name="connsiteX1" fmla="*/ 52223 w 2974130"/>
                <a:gd name="connsiteY1" fmla="*/ 0 h 522228"/>
                <a:gd name="connsiteX2" fmla="*/ 2921907 w 2974130"/>
                <a:gd name="connsiteY2" fmla="*/ 0 h 522228"/>
                <a:gd name="connsiteX3" fmla="*/ 2974130 w 2974130"/>
                <a:gd name="connsiteY3" fmla="*/ 52223 h 522228"/>
                <a:gd name="connsiteX4" fmla="*/ 2974130 w 2974130"/>
                <a:gd name="connsiteY4" fmla="*/ 470005 h 522228"/>
                <a:gd name="connsiteX5" fmla="*/ 2921907 w 2974130"/>
                <a:gd name="connsiteY5" fmla="*/ 522228 h 522228"/>
                <a:gd name="connsiteX6" fmla="*/ 52223 w 2974130"/>
                <a:gd name="connsiteY6" fmla="*/ 522228 h 522228"/>
                <a:gd name="connsiteX7" fmla="*/ 0 w 2974130"/>
                <a:gd name="connsiteY7" fmla="*/ 470005 h 522228"/>
                <a:gd name="connsiteX8" fmla="*/ 0 w 2974130"/>
                <a:gd name="connsiteY8" fmla="*/ 52223 h 5222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74130" h="522228">
                  <a:moveTo>
                    <a:pt x="0" y="52223"/>
                  </a:moveTo>
                  <a:cubicBezTo>
                    <a:pt x="0" y="23381"/>
                    <a:pt x="23381" y="0"/>
                    <a:pt x="52223" y="0"/>
                  </a:cubicBezTo>
                  <a:lnTo>
                    <a:pt x="2921907" y="0"/>
                  </a:lnTo>
                  <a:cubicBezTo>
                    <a:pt x="2950749" y="0"/>
                    <a:pt x="2974130" y="23381"/>
                    <a:pt x="2974130" y="52223"/>
                  </a:cubicBezTo>
                  <a:lnTo>
                    <a:pt x="2974130" y="470005"/>
                  </a:lnTo>
                  <a:cubicBezTo>
                    <a:pt x="2974130" y="498847"/>
                    <a:pt x="2950749" y="522228"/>
                    <a:pt x="2921907" y="522228"/>
                  </a:cubicBezTo>
                  <a:lnTo>
                    <a:pt x="52223" y="522228"/>
                  </a:lnTo>
                  <a:cubicBezTo>
                    <a:pt x="23381" y="522228"/>
                    <a:pt x="0" y="498847"/>
                    <a:pt x="0" y="470005"/>
                  </a:cubicBezTo>
                  <a:lnTo>
                    <a:pt x="0" y="52223"/>
                  </a:lnTo>
                  <a:close/>
                </a:path>
              </a:pathLst>
            </a:custGeom>
            <a:solidFill>
              <a:schemeClr val="tx2"/>
            </a:solidFill>
          </p:spPr>
          <p:style>
            <a:lnRef idx="2">
              <a:schemeClr val="lt1">
                <a:hueOff val="0"/>
                <a:satOff val="0"/>
                <a:lumOff val="0"/>
                <a:alphaOff val="0"/>
              </a:schemeClr>
            </a:lnRef>
            <a:fillRef idx="1">
              <a:schemeClr val="accent1">
                <a:shade val="80000"/>
                <a:hueOff val="0"/>
                <a:satOff val="0"/>
                <a:lumOff val="0"/>
                <a:alphaOff val="0"/>
              </a:schemeClr>
            </a:fillRef>
            <a:effectRef idx="0">
              <a:schemeClr val="accent1">
                <a:shade val="80000"/>
                <a:hueOff val="0"/>
                <a:satOff val="0"/>
                <a:lumOff val="0"/>
                <a:alphaOff val="0"/>
              </a:schemeClr>
            </a:effectRef>
            <a:fontRef idx="minor">
              <a:schemeClr val="lt1"/>
            </a:fontRef>
          </p:style>
          <p:txBody>
            <a:bodyPr spcFirstLastPara="0" vert="horz" wrap="square" lIns="25456" tIns="25456" rIns="25456" bIns="25456" numCol="1" spcCol="1270" anchor="ctr" anchorCtr="0">
              <a:noAutofit/>
            </a:bodyPr>
            <a:lstStyle/>
            <a:p>
              <a:pPr lvl="0" algn="ctr" defTabSz="711200">
                <a:lnSpc>
                  <a:spcPct val="90000"/>
                </a:lnSpc>
                <a:spcAft>
                  <a:spcPts val="300"/>
                </a:spcAft>
              </a:pPr>
              <a:r>
                <a:rPr lang="en-US" sz="1200" b="1" kern="1200" dirty="0">
                  <a:latin typeface="+mn-lt"/>
                </a:rPr>
                <a:t>Large m</a:t>
              </a:r>
              <a:r>
                <a:rPr lang="en-US" sz="1200" b="1" dirty="0"/>
                <a:t>etropolitan area (428/699, </a:t>
              </a:r>
              <a:r>
                <a:rPr lang="en-US" sz="1200" b="1" dirty="0">
                  <a:solidFill>
                    <a:schemeClr val="accent1">
                      <a:lumMod val="20000"/>
                      <a:lumOff val="80000"/>
                    </a:schemeClr>
                  </a:solidFill>
                  <a:cs typeface="Quire Sans" panose="020B0502040400020003" pitchFamily="34" charset="0"/>
                </a:rPr>
                <a:t>61%</a:t>
              </a:r>
              <a:r>
                <a:rPr lang="en-US" sz="1200" b="1" dirty="0"/>
                <a:t>)</a:t>
              </a:r>
              <a:endParaRPr lang="en-US" sz="1200" b="1" kern="1200" dirty="0">
                <a:latin typeface="+mn-lt"/>
              </a:endParaRPr>
            </a:p>
            <a:p>
              <a:pPr lvl="0" algn="ctr" defTabSz="711200">
                <a:lnSpc>
                  <a:spcPct val="90000"/>
                </a:lnSpc>
                <a:spcAft>
                  <a:spcPts val="300"/>
                </a:spcAft>
              </a:pPr>
              <a:r>
                <a:rPr lang="en-US" sz="1200" b="1" dirty="0"/>
                <a:t>Small metropolitan area (210/699, </a:t>
              </a:r>
              <a:r>
                <a:rPr lang="en-US" sz="1200" b="1" dirty="0">
                  <a:solidFill>
                    <a:schemeClr val="accent1">
                      <a:lumMod val="20000"/>
                      <a:lumOff val="80000"/>
                    </a:schemeClr>
                  </a:solidFill>
                  <a:cs typeface="Quire Sans" panose="020B0502040400020003" pitchFamily="34" charset="0"/>
                </a:rPr>
                <a:t>30%</a:t>
              </a:r>
              <a:r>
                <a:rPr lang="en-US" sz="1200" b="1" dirty="0"/>
                <a:t>)</a:t>
              </a:r>
            </a:p>
            <a:p>
              <a:pPr lvl="0" algn="ctr" defTabSz="711200">
                <a:lnSpc>
                  <a:spcPct val="90000"/>
                </a:lnSpc>
                <a:spcAft>
                  <a:spcPts val="300"/>
                </a:spcAft>
              </a:pPr>
              <a:r>
                <a:rPr lang="en-US" sz="1200" b="1" dirty="0"/>
                <a:t>Rural area (61/699, </a:t>
              </a:r>
              <a:r>
                <a:rPr lang="en-US" sz="1200" b="1" dirty="0">
                  <a:solidFill>
                    <a:schemeClr val="accent1">
                      <a:lumMod val="20000"/>
                      <a:lumOff val="80000"/>
                    </a:schemeClr>
                  </a:solidFill>
                  <a:cs typeface="Quire Sans" panose="020B0502040400020003" pitchFamily="34" charset="0"/>
                </a:rPr>
                <a:t>9%</a:t>
              </a:r>
              <a:r>
                <a:rPr lang="en-US" sz="1200" b="1" dirty="0"/>
                <a:t>)</a:t>
              </a:r>
              <a:endParaRPr lang="en-US" sz="1200" b="1" kern="1200" dirty="0">
                <a:latin typeface="+mn-lt"/>
              </a:endParaRPr>
            </a:p>
          </p:txBody>
        </p:sp>
        <p:sp>
          <p:nvSpPr>
            <p:cNvPr id="117" name="Freeform: Shape 116">
              <a:extLst>
                <a:ext uri="{FF2B5EF4-FFF2-40B4-BE49-F238E27FC236}">
                  <a16:creationId xmlns:a16="http://schemas.microsoft.com/office/drawing/2014/main" id="{39EABDCD-EDAB-438D-B6B8-5D6E9DBFCFBD}"/>
                </a:ext>
              </a:extLst>
            </p:cNvPr>
            <p:cNvSpPr/>
            <p:nvPr/>
          </p:nvSpPr>
          <p:spPr>
            <a:xfrm>
              <a:off x="698127" y="20196525"/>
              <a:ext cx="2971800" cy="731520"/>
            </a:xfrm>
            <a:custGeom>
              <a:avLst/>
              <a:gdLst>
                <a:gd name="connsiteX0" fmla="*/ 0 w 2974130"/>
                <a:gd name="connsiteY0" fmla="*/ 52223 h 522228"/>
                <a:gd name="connsiteX1" fmla="*/ 52223 w 2974130"/>
                <a:gd name="connsiteY1" fmla="*/ 0 h 522228"/>
                <a:gd name="connsiteX2" fmla="*/ 2921907 w 2974130"/>
                <a:gd name="connsiteY2" fmla="*/ 0 h 522228"/>
                <a:gd name="connsiteX3" fmla="*/ 2974130 w 2974130"/>
                <a:gd name="connsiteY3" fmla="*/ 52223 h 522228"/>
                <a:gd name="connsiteX4" fmla="*/ 2974130 w 2974130"/>
                <a:gd name="connsiteY4" fmla="*/ 470005 h 522228"/>
                <a:gd name="connsiteX5" fmla="*/ 2921907 w 2974130"/>
                <a:gd name="connsiteY5" fmla="*/ 522228 h 522228"/>
                <a:gd name="connsiteX6" fmla="*/ 52223 w 2974130"/>
                <a:gd name="connsiteY6" fmla="*/ 522228 h 522228"/>
                <a:gd name="connsiteX7" fmla="*/ 0 w 2974130"/>
                <a:gd name="connsiteY7" fmla="*/ 470005 h 522228"/>
                <a:gd name="connsiteX8" fmla="*/ 0 w 2974130"/>
                <a:gd name="connsiteY8" fmla="*/ 52223 h 5222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74130" h="522228">
                  <a:moveTo>
                    <a:pt x="0" y="52223"/>
                  </a:moveTo>
                  <a:cubicBezTo>
                    <a:pt x="0" y="23381"/>
                    <a:pt x="23381" y="0"/>
                    <a:pt x="52223" y="0"/>
                  </a:cubicBezTo>
                  <a:lnTo>
                    <a:pt x="2921907" y="0"/>
                  </a:lnTo>
                  <a:cubicBezTo>
                    <a:pt x="2950749" y="0"/>
                    <a:pt x="2974130" y="23381"/>
                    <a:pt x="2974130" y="52223"/>
                  </a:cubicBezTo>
                  <a:lnTo>
                    <a:pt x="2974130" y="470005"/>
                  </a:lnTo>
                  <a:cubicBezTo>
                    <a:pt x="2974130" y="498847"/>
                    <a:pt x="2950749" y="522228"/>
                    <a:pt x="2921907" y="522228"/>
                  </a:cubicBezTo>
                  <a:lnTo>
                    <a:pt x="52223" y="522228"/>
                  </a:lnTo>
                  <a:cubicBezTo>
                    <a:pt x="23381" y="522228"/>
                    <a:pt x="0" y="498847"/>
                    <a:pt x="0" y="470005"/>
                  </a:cubicBezTo>
                  <a:lnTo>
                    <a:pt x="0" y="52223"/>
                  </a:lnTo>
                  <a:close/>
                </a:path>
              </a:pathLst>
            </a:custGeom>
            <a:solidFill>
              <a:schemeClr val="tx2"/>
            </a:solidFill>
          </p:spPr>
          <p:style>
            <a:lnRef idx="2">
              <a:schemeClr val="lt1">
                <a:hueOff val="0"/>
                <a:satOff val="0"/>
                <a:lumOff val="0"/>
                <a:alphaOff val="0"/>
              </a:schemeClr>
            </a:lnRef>
            <a:fillRef idx="1">
              <a:schemeClr val="accent1">
                <a:shade val="80000"/>
                <a:hueOff val="0"/>
                <a:satOff val="0"/>
                <a:lumOff val="0"/>
                <a:alphaOff val="0"/>
              </a:schemeClr>
            </a:fillRef>
            <a:effectRef idx="0">
              <a:schemeClr val="accent1">
                <a:shade val="80000"/>
                <a:hueOff val="0"/>
                <a:satOff val="0"/>
                <a:lumOff val="0"/>
                <a:alphaOff val="0"/>
              </a:schemeClr>
            </a:effectRef>
            <a:fontRef idx="minor">
              <a:schemeClr val="lt1"/>
            </a:fontRef>
          </p:style>
          <p:txBody>
            <a:bodyPr spcFirstLastPara="0" vert="horz" wrap="square" lIns="25456" tIns="25456" rIns="25456" bIns="25456" numCol="1" spcCol="1270" anchor="ctr" anchorCtr="0">
              <a:noAutofit/>
            </a:bodyPr>
            <a:lstStyle/>
            <a:p>
              <a:pPr lvl="0" algn="ctr" defTabSz="711200">
                <a:lnSpc>
                  <a:spcPct val="90000"/>
                </a:lnSpc>
                <a:spcAft>
                  <a:spcPts val="300"/>
                </a:spcAft>
              </a:pPr>
              <a:r>
                <a:rPr lang="en-US" sz="1200" b="1" dirty="0">
                  <a:solidFill>
                    <a:srgbClr val="FFFFFF"/>
                  </a:solidFill>
                </a:rPr>
                <a:t>Employed full time (196/699, </a:t>
              </a:r>
              <a:r>
                <a:rPr lang="en-US" sz="1200" b="1" dirty="0">
                  <a:solidFill>
                    <a:srgbClr val="E40046">
                      <a:lumMod val="20000"/>
                      <a:lumOff val="80000"/>
                    </a:srgbClr>
                  </a:solidFill>
                  <a:cs typeface="Quire Sans" panose="020B0502040400020003" pitchFamily="34" charset="0"/>
                </a:rPr>
                <a:t>28%</a:t>
              </a:r>
              <a:r>
                <a:rPr lang="en-US" sz="1200" b="1" dirty="0">
                  <a:solidFill>
                    <a:srgbClr val="FFFFFF"/>
                  </a:solidFill>
                </a:rPr>
                <a:t>)</a:t>
              </a:r>
            </a:p>
            <a:p>
              <a:pPr lvl="0" algn="ctr" defTabSz="711200">
                <a:lnSpc>
                  <a:spcPct val="90000"/>
                </a:lnSpc>
                <a:spcAft>
                  <a:spcPts val="300"/>
                </a:spcAft>
              </a:pPr>
              <a:r>
                <a:rPr lang="en-US" sz="1200" b="1" dirty="0">
                  <a:solidFill>
                    <a:srgbClr val="FFFFFF"/>
                  </a:solidFill>
                </a:rPr>
                <a:t>Retired (129/699, </a:t>
              </a:r>
              <a:r>
                <a:rPr lang="en-US" sz="1200" b="1" dirty="0">
                  <a:solidFill>
                    <a:srgbClr val="E40046">
                      <a:lumMod val="20000"/>
                      <a:lumOff val="80000"/>
                    </a:srgbClr>
                  </a:solidFill>
                  <a:cs typeface="Quire Sans" panose="020B0502040400020003" pitchFamily="34" charset="0"/>
                </a:rPr>
                <a:t>18%</a:t>
              </a:r>
              <a:r>
                <a:rPr lang="en-US" sz="1200" b="1" dirty="0">
                  <a:solidFill>
                    <a:srgbClr val="FFFFFF"/>
                  </a:solidFill>
                </a:rPr>
                <a:t>)</a:t>
              </a:r>
            </a:p>
            <a:p>
              <a:pPr lvl="0" algn="ctr" defTabSz="711200">
                <a:lnSpc>
                  <a:spcPct val="90000"/>
                </a:lnSpc>
                <a:spcAft>
                  <a:spcPts val="300"/>
                </a:spcAft>
              </a:pPr>
              <a:r>
                <a:rPr lang="en-US" sz="1200" b="1" dirty="0">
                  <a:solidFill>
                    <a:srgbClr val="FFFFFF"/>
                  </a:solidFill>
                </a:rPr>
                <a:t>Unable to work (91/699, </a:t>
              </a:r>
              <a:r>
                <a:rPr lang="en-US" sz="1200" b="1" dirty="0">
                  <a:solidFill>
                    <a:srgbClr val="E40046">
                      <a:lumMod val="20000"/>
                      <a:lumOff val="80000"/>
                    </a:srgbClr>
                  </a:solidFill>
                  <a:cs typeface="Quire Sans" panose="020B0502040400020003" pitchFamily="34" charset="0"/>
                </a:rPr>
                <a:t>13%</a:t>
              </a:r>
              <a:r>
                <a:rPr lang="en-US" sz="1200" b="1" dirty="0">
                  <a:solidFill>
                    <a:srgbClr val="FFFFFF"/>
                  </a:solidFill>
                </a:rPr>
                <a:t>)</a:t>
              </a:r>
            </a:p>
          </p:txBody>
        </p:sp>
        <p:sp>
          <p:nvSpPr>
            <p:cNvPr id="118" name="Freeform: Shape 117">
              <a:extLst>
                <a:ext uri="{FF2B5EF4-FFF2-40B4-BE49-F238E27FC236}">
                  <a16:creationId xmlns:a16="http://schemas.microsoft.com/office/drawing/2014/main" id="{23F01A05-FFF7-4299-8436-02E482B95D5A}"/>
                </a:ext>
              </a:extLst>
            </p:cNvPr>
            <p:cNvSpPr/>
            <p:nvPr/>
          </p:nvSpPr>
          <p:spPr>
            <a:xfrm>
              <a:off x="698127" y="18634229"/>
              <a:ext cx="2971800" cy="731520"/>
            </a:xfrm>
            <a:custGeom>
              <a:avLst/>
              <a:gdLst>
                <a:gd name="connsiteX0" fmla="*/ 0 w 2974130"/>
                <a:gd name="connsiteY0" fmla="*/ 52223 h 522228"/>
                <a:gd name="connsiteX1" fmla="*/ 52223 w 2974130"/>
                <a:gd name="connsiteY1" fmla="*/ 0 h 522228"/>
                <a:gd name="connsiteX2" fmla="*/ 2921907 w 2974130"/>
                <a:gd name="connsiteY2" fmla="*/ 0 h 522228"/>
                <a:gd name="connsiteX3" fmla="*/ 2974130 w 2974130"/>
                <a:gd name="connsiteY3" fmla="*/ 52223 h 522228"/>
                <a:gd name="connsiteX4" fmla="*/ 2974130 w 2974130"/>
                <a:gd name="connsiteY4" fmla="*/ 470005 h 522228"/>
                <a:gd name="connsiteX5" fmla="*/ 2921907 w 2974130"/>
                <a:gd name="connsiteY5" fmla="*/ 522228 h 522228"/>
                <a:gd name="connsiteX6" fmla="*/ 52223 w 2974130"/>
                <a:gd name="connsiteY6" fmla="*/ 522228 h 522228"/>
                <a:gd name="connsiteX7" fmla="*/ 0 w 2974130"/>
                <a:gd name="connsiteY7" fmla="*/ 470005 h 522228"/>
                <a:gd name="connsiteX8" fmla="*/ 0 w 2974130"/>
                <a:gd name="connsiteY8" fmla="*/ 52223 h 5222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74130" h="522228">
                  <a:moveTo>
                    <a:pt x="0" y="52223"/>
                  </a:moveTo>
                  <a:cubicBezTo>
                    <a:pt x="0" y="23381"/>
                    <a:pt x="23381" y="0"/>
                    <a:pt x="52223" y="0"/>
                  </a:cubicBezTo>
                  <a:lnTo>
                    <a:pt x="2921907" y="0"/>
                  </a:lnTo>
                  <a:cubicBezTo>
                    <a:pt x="2950749" y="0"/>
                    <a:pt x="2974130" y="23381"/>
                    <a:pt x="2974130" y="52223"/>
                  </a:cubicBezTo>
                  <a:lnTo>
                    <a:pt x="2974130" y="470005"/>
                  </a:lnTo>
                  <a:cubicBezTo>
                    <a:pt x="2974130" y="498847"/>
                    <a:pt x="2950749" y="522228"/>
                    <a:pt x="2921907" y="522228"/>
                  </a:cubicBezTo>
                  <a:lnTo>
                    <a:pt x="52223" y="522228"/>
                  </a:lnTo>
                  <a:cubicBezTo>
                    <a:pt x="23381" y="522228"/>
                    <a:pt x="0" y="498847"/>
                    <a:pt x="0" y="470005"/>
                  </a:cubicBezTo>
                  <a:lnTo>
                    <a:pt x="0" y="52223"/>
                  </a:lnTo>
                  <a:close/>
                </a:path>
              </a:pathLst>
            </a:custGeom>
            <a:solidFill>
              <a:schemeClr val="tx2"/>
            </a:solidFill>
          </p:spPr>
          <p:style>
            <a:lnRef idx="2">
              <a:schemeClr val="lt1">
                <a:hueOff val="0"/>
                <a:satOff val="0"/>
                <a:lumOff val="0"/>
                <a:alphaOff val="0"/>
              </a:schemeClr>
            </a:lnRef>
            <a:fillRef idx="1">
              <a:schemeClr val="accent1">
                <a:shade val="80000"/>
                <a:hueOff val="0"/>
                <a:satOff val="0"/>
                <a:lumOff val="0"/>
                <a:alphaOff val="0"/>
              </a:schemeClr>
            </a:fillRef>
            <a:effectRef idx="0">
              <a:schemeClr val="accent1">
                <a:shade val="80000"/>
                <a:hueOff val="0"/>
                <a:satOff val="0"/>
                <a:lumOff val="0"/>
                <a:alphaOff val="0"/>
              </a:schemeClr>
            </a:effectRef>
            <a:fontRef idx="minor">
              <a:schemeClr val="lt1"/>
            </a:fontRef>
          </p:style>
          <p:txBody>
            <a:bodyPr spcFirstLastPara="0" vert="horz" wrap="square" lIns="25456" tIns="25456" rIns="25456" bIns="25456" numCol="1" spcCol="1270" anchor="ctr" anchorCtr="0">
              <a:noAutofit/>
            </a:bodyPr>
            <a:lstStyle/>
            <a:p>
              <a:pPr lvl="0" algn="ctr" defTabSz="711200">
                <a:lnSpc>
                  <a:spcPct val="90000"/>
                </a:lnSpc>
                <a:spcAft>
                  <a:spcPct val="35000"/>
                </a:spcAft>
              </a:pPr>
              <a:r>
                <a:rPr lang="en-US" sz="1600" b="1" kern="1200" dirty="0">
                  <a:latin typeface="+mn-lt"/>
                </a:rPr>
                <a:t>Comorbidities (581/699, </a:t>
              </a:r>
              <a:r>
                <a:rPr lang="en-US" sz="1600" b="1" kern="1200" dirty="0">
                  <a:solidFill>
                    <a:schemeClr val="accent1">
                      <a:lumMod val="20000"/>
                      <a:lumOff val="80000"/>
                    </a:schemeClr>
                  </a:solidFill>
                  <a:latin typeface="+mn-lt"/>
                  <a:cs typeface="Quire Sans" panose="020B0502040400020003" pitchFamily="34" charset="0"/>
                </a:rPr>
                <a:t>8</a:t>
              </a:r>
              <a:r>
                <a:rPr lang="en-US" sz="1600" b="1" dirty="0">
                  <a:solidFill>
                    <a:schemeClr val="accent1">
                      <a:lumMod val="20000"/>
                      <a:lumOff val="80000"/>
                    </a:schemeClr>
                  </a:solidFill>
                  <a:cs typeface="Quire Sans" panose="020B0502040400020003" pitchFamily="34" charset="0"/>
                </a:rPr>
                <a:t>3%</a:t>
              </a:r>
              <a:r>
                <a:rPr lang="en-US" sz="1600" b="1" kern="1200" dirty="0">
                  <a:latin typeface="+mn-lt"/>
                </a:rPr>
                <a:t>)</a:t>
              </a:r>
            </a:p>
            <a:p>
              <a:pPr lvl="0" algn="ctr" defTabSz="711200">
                <a:lnSpc>
                  <a:spcPct val="90000"/>
                </a:lnSpc>
                <a:spcAft>
                  <a:spcPct val="35000"/>
                </a:spcAft>
              </a:pPr>
              <a:r>
                <a:rPr lang="en-US" sz="1150" b="1" kern="1200" dirty="0">
                  <a:solidFill>
                    <a:schemeClr val="tx1"/>
                  </a:solidFill>
                  <a:latin typeface="+mn-lt"/>
                </a:rPr>
                <a:t>Hypertension (</a:t>
              </a:r>
              <a:r>
                <a:rPr lang="en-US" sz="1150" b="1" dirty="0">
                  <a:solidFill>
                    <a:schemeClr val="tx1"/>
                  </a:solidFill>
                  <a:cs typeface="Quire Sans" panose="020B0502040400020003" pitchFamily="34" charset="0"/>
                </a:rPr>
                <a:t>33%</a:t>
              </a:r>
              <a:r>
                <a:rPr lang="en-US" sz="1150" b="1" dirty="0">
                  <a:solidFill>
                    <a:schemeClr val="tx1"/>
                  </a:solidFill>
                </a:rPr>
                <a:t>), high cholesterol (</a:t>
              </a:r>
              <a:r>
                <a:rPr lang="en-US" sz="1150" b="1" dirty="0">
                  <a:solidFill>
                    <a:schemeClr val="tx1"/>
                  </a:solidFill>
                  <a:cs typeface="Quire Sans" panose="020B0502040400020003" pitchFamily="34" charset="0"/>
                </a:rPr>
                <a:t>30%</a:t>
              </a:r>
              <a:r>
                <a:rPr lang="en-US" sz="1150" b="1" dirty="0">
                  <a:solidFill>
                    <a:schemeClr val="tx1"/>
                  </a:solidFill>
                </a:rPr>
                <a:t>), mental health disorders (26%)</a:t>
              </a:r>
              <a:endParaRPr lang="en-US" sz="1150" b="1" kern="1200" dirty="0">
                <a:solidFill>
                  <a:schemeClr val="tx1"/>
                </a:solidFill>
              </a:endParaRPr>
            </a:p>
          </p:txBody>
        </p:sp>
        <p:sp>
          <p:nvSpPr>
            <p:cNvPr id="119" name="Freeform: Shape 118">
              <a:extLst>
                <a:ext uri="{FF2B5EF4-FFF2-40B4-BE49-F238E27FC236}">
                  <a16:creationId xmlns:a16="http://schemas.microsoft.com/office/drawing/2014/main" id="{B1822A30-501D-491A-8C87-A5CC847CD2EE}"/>
                </a:ext>
              </a:extLst>
            </p:cNvPr>
            <p:cNvSpPr/>
            <p:nvPr/>
          </p:nvSpPr>
          <p:spPr>
            <a:xfrm>
              <a:off x="698127" y="17853081"/>
              <a:ext cx="2971800" cy="731520"/>
            </a:xfrm>
            <a:custGeom>
              <a:avLst/>
              <a:gdLst>
                <a:gd name="connsiteX0" fmla="*/ 0 w 2974130"/>
                <a:gd name="connsiteY0" fmla="*/ 52223 h 522228"/>
                <a:gd name="connsiteX1" fmla="*/ 52223 w 2974130"/>
                <a:gd name="connsiteY1" fmla="*/ 0 h 522228"/>
                <a:gd name="connsiteX2" fmla="*/ 2921907 w 2974130"/>
                <a:gd name="connsiteY2" fmla="*/ 0 h 522228"/>
                <a:gd name="connsiteX3" fmla="*/ 2974130 w 2974130"/>
                <a:gd name="connsiteY3" fmla="*/ 52223 h 522228"/>
                <a:gd name="connsiteX4" fmla="*/ 2974130 w 2974130"/>
                <a:gd name="connsiteY4" fmla="*/ 470005 h 522228"/>
                <a:gd name="connsiteX5" fmla="*/ 2921907 w 2974130"/>
                <a:gd name="connsiteY5" fmla="*/ 522228 h 522228"/>
                <a:gd name="connsiteX6" fmla="*/ 52223 w 2974130"/>
                <a:gd name="connsiteY6" fmla="*/ 522228 h 522228"/>
                <a:gd name="connsiteX7" fmla="*/ 0 w 2974130"/>
                <a:gd name="connsiteY7" fmla="*/ 470005 h 522228"/>
                <a:gd name="connsiteX8" fmla="*/ 0 w 2974130"/>
                <a:gd name="connsiteY8" fmla="*/ 52223 h 5222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74130" h="522228">
                  <a:moveTo>
                    <a:pt x="0" y="52223"/>
                  </a:moveTo>
                  <a:cubicBezTo>
                    <a:pt x="0" y="23381"/>
                    <a:pt x="23381" y="0"/>
                    <a:pt x="52223" y="0"/>
                  </a:cubicBezTo>
                  <a:lnTo>
                    <a:pt x="2921907" y="0"/>
                  </a:lnTo>
                  <a:cubicBezTo>
                    <a:pt x="2950749" y="0"/>
                    <a:pt x="2974130" y="23381"/>
                    <a:pt x="2974130" y="52223"/>
                  </a:cubicBezTo>
                  <a:lnTo>
                    <a:pt x="2974130" y="470005"/>
                  </a:lnTo>
                  <a:cubicBezTo>
                    <a:pt x="2974130" y="498847"/>
                    <a:pt x="2950749" y="522228"/>
                    <a:pt x="2921907" y="522228"/>
                  </a:cubicBezTo>
                  <a:lnTo>
                    <a:pt x="52223" y="522228"/>
                  </a:lnTo>
                  <a:cubicBezTo>
                    <a:pt x="23381" y="522228"/>
                    <a:pt x="0" y="498847"/>
                    <a:pt x="0" y="470005"/>
                  </a:cubicBezTo>
                  <a:lnTo>
                    <a:pt x="0" y="52223"/>
                  </a:lnTo>
                  <a:close/>
                </a:path>
              </a:pathLst>
            </a:custGeom>
            <a:solidFill>
              <a:schemeClr val="tx2"/>
            </a:solidFill>
          </p:spPr>
          <p:style>
            <a:lnRef idx="2">
              <a:schemeClr val="lt1">
                <a:hueOff val="0"/>
                <a:satOff val="0"/>
                <a:lumOff val="0"/>
                <a:alphaOff val="0"/>
              </a:schemeClr>
            </a:lnRef>
            <a:fillRef idx="1">
              <a:schemeClr val="accent1">
                <a:shade val="80000"/>
                <a:hueOff val="0"/>
                <a:satOff val="0"/>
                <a:lumOff val="0"/>
                <a:alphaOff val="0"/>
              </a:schemeClr>
            </a:fillRef>
            <a:effectRef idx="0">
              <a:schemeClr val="accent1">
                <a:shade val="80000"/>
                <a:hueOff val="0"/>
                <a:satOff val="0"/>
                <a:lumOff val="0"/>
                <a:alphaOff val="0"/>
              </a:schemeClr>
            </a:effectRef>
            <a:fontRef idx="minor">
              <a:schemeClr val="lt1"/>
            </a:fontRef>
          </p:style>
          <p:txBody>
            <a:bodyPr spcFirstLastPara="0" vert="horz" wrap="square" lIns="25456" tIns="25456" rIns="25456" bIns="25456" numCol="1" spcCol="1270" anchor="ctr" anchorCtr="0">
              <a:noAutofit/>
            </a:bodyPr>
            <a:lstStyle/>
            <a:p>
              <a:pPr algn="ctr" defTabSz="711200">
                <a:lnSpc>
                  <a:spcPct val="90000"/>
                </a:lnSpc>
                <a:spcAft>
                  <a:spcPct val="35000"/>
                </a:spcAft>
              </a:pPr>
              <a:r>
                <a:rPr lang="en-US" sz="1600" b="1" dirty="0"/>
                <a:t>Homosexual (369/699, </a:t>
              </a:r>
              <a:r>
                <a:rPr lang="en-US" sz="1600" b="1" dirty="0">
                  <a:solidFill>
                    <a:schemeClr val="accent1">
                      <a:lumMod val="20000"/>
                      <a:lumOff val="80000"/>
                    </a:schemeClr>
                  </a:solidFill>
                  <a:cs typeface="Quire Sans" panose="020B0502040400020003" pitchFamily="34" charset="0"/>
                </a:rPr>
                <a:t>53%</a:t>
              </a:r>
              <a:r>
                <a:rPr lang="en-US" sz="1600" b="1" dirty="0"/>
                <a:t>)</a:t>
              </a:r>
            </a:p>
            <a:p>
              <a:pPr lvl="0" algn="ctr" defTabSz="711200">
                <a:lnSpc>
                  <a:spcPct val="90000"/>
                </a:lnSpc>
                <a:spcAft>
                  <a:spcPct val="35000"/>
                </a:spcAft>
              </a:pPr>
              <a:r>
                <a:rPr lang="en-US" sz="1600" b="1" dirty="0"/>
                <a:t>Heterosexual (266/699, </a:t>
              </a:r>
              <a:r>
                <a:rPr lang="en-US" sz="1600" b="1" dirty="0">
                  <a:solidFill>
                    <a:schemeClr val="accent1">
                      <a:lumMod val="20000"/>
                      <a:lumOff val="80000"/>
                    </a:schemeClr>
                  </a:solidFill>
                  <a:cs typeface="Quire Sans" panose="020B0502040400020003" pitchFamily="34" charset="0"/>
                </a:rPr>
                <a:t>38%</a:t>
              </a:r>
              <a:r>
                <a:rPr lang="en-US" sz="1600" b="1" dirty="0"/>
                <a:t>)</a:t>
              </a:r>
            </a:p>
          </p:txBody>
        </p:sp>
        <p:cxnSp>
          <p:nvCxnSpPr>
            <p:cNvPr id="120" name="Straight Connector 119">
              <a:extLst>
                <a:ext uri="{FF2B5EF4-FFF2-40B4-BE49-F238E27FC236}">
                  <a16:creationId xmlns:a16="http://schemas.microsoft.com/office/drawing/2014/main" id="{473D6E25-BE99-4630-906A-FDAD1A77EEEA}"/>
                </a:ext>
              </a:extLst>
            </p:cNvPr>
            <p:cNvCxnSpPr>
              <a:cxnSpLocks/>
            </p:cNvCxnSpPr>
            <p:nvPr/>
          </p:nvCxnSpPr>
          <p:spPr>
            <a:xfrm flipV="1">
              <a:off x="3658285" y="16322671"/>
              <a:ext cx="0" cy="45902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pic>
        <p:nvPicPr>
          <p:cNvPr id="16" name="Picture 15">
            <a:extLst>
              <a:ext uri="{FF2B5EF4-FFF2-40B4-BE49-F238E27FC236}">
                <a16:creationId xmlns:a16="http://schemas.microsoft.com/office/drawing/2014/main" id="{AB14AB9A-4A81-4E91-AACE-8246DEC048C4}"/>
              </a:ext>
            </a:extLst>
          </p:cNvPr>
          <p:cNvPicPr>
            <a:picLocks noChangeAspect="1"/>
          </p:cNvPicPr>
          <p:nvPr/>
        </p:nvPicPr>
        <p:blipFill>
          <a:blip r:embed="rId15"/>
          <a:stretch>
            <a:fillRect/>
          </a:stretch>
        </p:blipFill>
        <p:spPr>
          <a:xfrm>
            <a:off x="10058519" y="6104246"/>
            <a:ext cx="9217951" cy="4804064"/>
          </a:xfrm>
          <a:prstGeom prst="rect">
            <a:avLst/>
          </a:prstGeom>
        </p:spPr>
      </p:pic>
    </p:spTree>
  </p:cSld>
  <p:clrMapOvr>
    <a:masterClrMapping/>
  </p:clrMapOvr>
</p:sld>
</file>

<file path=ppt/theme/theme1.xml><?xml version="1.0" encoding="utf-8"?>
<a:theme xmlns:a="http://schemas.openxmlformats.org/drawingml/2006/main" name="Custom Design">
  <a:themeElements>
    <a:clrScheme name="ViiV Corporate 2020 Theme Colors">
      <a:dk1>
        <a:srgbClr val="071D49"/>
      </a:dk1>
      <a:lt1>
        <a:srgbClr val="FFFFFF"/>
      </a:lt1>
      <a:dk2>
        <a:srgbClr val="E40046"/>
      </a:dk2>
      <a:lt2>
        <a:srgbClr val="E7E6E6"/>
      </a:lt2>
      <a:accent1>
        <a:srgbClr val="E40046"/>
      </a:accent1>
      <a:accent2>
        <a:srgbClr val="071D49"/>
      </a:accent2>
      <a:accent3>
        <a:srgbClr val="702082"/>
      </a:accent3>
      <a:accent4>
        <a:srgbClr val="5BC2E7"/>
      </a:accent4>
      <a:accent5>
        <a:srgbClr val="D0D3D4"/>
      </a:accent5>
      <a:accent6>
        <a:srgbClr val="00B050"/>
      </a:accent6>
      <a:hlink>
        <a:srgbClr val="702082"/>
      </a:hlink>
      <a:folHlink>
        <a:srgbClr val="541761"/>
      </a:folHlink>
    </a:clrScheme>
    <a:fontScheme name="ViiV revised">
      <a:majorFont>
        <a:latin typeface="Breakthrough"/>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lgn="l">
          <a:defRPr sz="930" dirty="0">
            <a:solidFill>
              <a:schemeClr val="accent2"/>
            </a:solidFill>
            <a:latin typeface="Arial" panose="020B0604020202020204" pitchFamily="34" charset="0"/>
            <a:cs typeface="Arial" panose="020B0604020202020204" pitchFamily="34" charset="0"/>
          </a:defRPr>
        </a:defPPr>
      </a:lstStyle>
    </a:txDef>
  </a:objectDefaults>
  <a:extraClrSchemeLst/>
</a:theme>
</file>

<file path=ppt/theme/theme2.xml><?xml version="1.0" encoding="utf-8"?>
<a:theme xmlns:a="http://schemas.openxmlformats.org/drawingml/2006/main" name="Office Theme">
  <a:themeElements>
    <a:clrScheme name="ViiV (16x9)">
      <a:dk1>
        <a:srgbClr val="000000"/>
      </a:dk1>
      <a:lt1>
        <a:srgbClr val="FFFFFF"/>
      </a:lt1>
      <a:dk2>
        <a:srgbClr val="44546A"/>
      </a:dk2>
      <a:lt2>
        <a:srgbClr val="E7E6E6"/>
      </a:lt2>
      <a:accent1>
        <a:srgbClr val="E30046"/>
      </a:accent1>
      <a:accent2>
        <a:srgbClr val="071D49"/>
      </a:accent2>
      <a:accent3>
        <a:srgbClr val="702082"/>
      </a:accent3>
      <a:accent4>
        <a:srgbClr val="5BC2E7"/>
      </a:accent4>
      <a:accent5>
        <a:srgbClr val="D0D3D3"/>
      </a:accent5>
      <a:accent6>
        <a:srgbClr val="FFFFFF"/>
      </a:accent6>
      <a:hlink>
        <a:srgbClr val="0563C1"/>
      </a:hlink>
      <a:folHlink>
        <a:srgbClr val="954F72"/>
      </a:folHlink>
    </a:clrScheme>
    <a:fontScheme name="ViiV revised">
      <a:majorFont>
        <a:latin typeface="Breakthrough"/>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ViiV (16x9)">
      <a:dk1>
        <a:srgbClr val="000000"/>
      </a:dk1>
      <a:lt1>
        <a:srgbClr val="FFFFFF"/>
      </a:lt1>
      <a:dk2>
        <a:srgbClr val="44546A"/>
      </a:dk2>
      <a:lt2>
        <a:srgbClr val="E7E6E6"/>
      </a:lt2>
      <a:accent1>
        <a:srgbClr val="E30046"/>
      </a:accent1>
      <a:accent2>
        <a:srgbClr val="071D49"/>
      </a:accent2>
      <a:accent3>
        <a:srgbClr val="702082"/>
      </a:accent3>
      <a:accent4>
        <a:srgbClr val="5BC2E7"/>
      </a:accent4>
      <a:accent5>
        <a:srgbClr val="D0D3D3"/>
      </a:accent5>
      <a:accent6>
        <a:srgbClr val="FFFFFF"/>
      </a:accent6>
      <a:hlink>
        <a:srgbClr val="0563C1"/>
      </a:hlink>
      <a:folHlink>
        <a:srgbClr val="954F72"/>
      </a:folHlink>
    </a:clrScheme>
    <a:fontScheme name="ViiV revised">
      <a:majorFont>
        <a:latin typeface="Breakthrough"/>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6133</TotalTime>
  <Words>1338</Words>
  <Application>Microsoft Office PowerPoint</Application>
  <PresentationFormat>Custom</PresentationFormat>
  <Paragraphs>129</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Arial Bold</vt:lpstr>
      <vt:lpstr>Arial Narrow</vt:lpstr>
      <vt:lpstr>Calibri</vt:lpstr>
      <vt:lpstr>Custom Design</vt:lpstr>
      <vt:lpstr>UNDERSTANDING THE CHANGING TREATMENT CONCERNS OF  OLDER PEOPLE LIVING WITH HIV (PLHIV) AND DIFFICULTIES WITH PATIENT-PROVIDER COMMUNICATION</vt:lpstr>
    </vt:vector>
  </TitlesOfParts>
  <Company>MedThink Communications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with Arial Narrow Bold Caps heads</dc:title>
  <dc:creator>vcribb</dc:creator>
  <cp:lastModifiedBy>MedThink SciCom</cp:lastModifiedBy>
  <cp:revision>678</cp:revision>
  <cp:lastPrinted>2015-09-03T18:01:37Z</cp:lastPrinted>
  <dcterms:created xsi:type="dcterms:W3CDTF">2012-06-27T15:53:13Z</dcterms:created>
  <dcterms:modified xsi:type="dcterms:W3CDTF">2020-07-02T17:48:51Z</dcterms:modified>
</cp:coreProperties>
</file>