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91" r:id="rId2"/>
    <p:sldId id="277" r:id="rId3"/>
    <p:sldId id="295" r:id="rId4"/>
    <p:sldId id="300" r:id="rId5"/>
    <p:sldId id="303" r:id="rId6"/>
    <p:sldId id="301" r:id="rId7"/>
    <p:sldId id="302" r:id="rId8"/>
    <p:sldId id="294" r:id="rId9"/>
    <p:sldId id="299" r:id="rId10"/>
    <p:sldId id="305" r:id="rId11"/>
    <p:sldId id="306" r:id="rId12"/>
    <p:sldId id="297" r:id="rId13"/>
    <p:sldId id="296" r:id="rId14"/>
  </p:sldIdLst>
  <p:sldSz cx="12192000" cy="6858000"/>
  <p:notesSz cx="7099300" cy="10234613"/>
  <p:defaultTextStyle>
    <a:defPPr>
      <a:defRPr lang="de-DE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838" autoAdjust="0"/>
    <p:restoredTop sz="94660"/>
  </p:normalViewPr>
  <p:slideViewPr>
    <p:cSldViewPr>
      <p:cViewPr varScale="1">
        <p:scale>
          <a:sx n="114" d="100"/>
          <a:sy n="114" d="100"/>
        </p:scale>
        <p:origin x="654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23FC8240-274C-4382-B900-6E2C8EECD97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1175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2FC4941-B6E9-4DAE-9E33-770E4F0CF8C1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4021138" y="0"/>
            <a:ext cx="3076575" cy="511175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6EEE8600-6956-4B26-B4C7-E0CD46B7EF67}" type="datetimeFigureOut">
              <a:rPr lang="de-DE"/>
              <a:pPr>
                <a:defRPr/>
              </a:pPr>
              <a:t>04.07.2020</a:t>
            </a:fld>
            <a:endParaRPr lang="de-DE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06709DA0-4164-4644-B47D-B33E1B3F1EB3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39700" y="768350"/>
            <a:ext cx="6819900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768" tIns="47384" rIns="94768" bIns="47384" rtlCol="0" anchor="ctr"/>
          <a:lstStyle/>
          <a:p>
            <a:pPr lvl="0"/>
            <a:endParaRPr lang="de-DE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BED6F13F-AAA3-428E-973B-EFF357CE94B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709613" y="4860925"/>
            <a:ext cx="5680075" cy="4605338"/>
          </a:xfrm>
          <a:prstGeom prst="rect">
            <a:avLst/>
          </a:prstGeom>
        </p:spPr>
        <p:txBody>
          <a:bodyPr vert="horz" lIns="94768" tIns="47384" rIns="94768" bIns="47384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de-DE" noProof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26DC2B5-E562-43D7-A74A-158CADEFBCB6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BA7C1D7-FA15-4554-A90A-978E3CBEF2C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4021138" y="9721850"/>
            <a:ext cx="3076575" cy="511175"/>
          </a:xfrm>
          <a:prstGeom prst="rect">
            <a:avLst/>
          </a:prstGeom>
        </p:spPr>
        <p:txBody>
          <a:bodyPr vert="horz" wrap="square" lIns="94768" tIns="47384" rIns="94768" bIns="47384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AEE5AACD-3179-41C0-9DE8-2EAFBCCBCB6D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>
            <a:extLst>
              <a:ext uri="{FF2B5EF4-FFF2-40B4-BE49-F238E27FC236}">
                <a16:creationId xmlns:a16="http://schemas.microsoft.com/office/drawing/2014/main" id="{3B274671-12D1-4274-8972-51544B14C5D7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39700" y="768350"/>
            <a:ext cx="6819900" cy="3836988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Notes Placeholder 2">
            <a:extLst>
              <a:ext uri="{FF2B5EF4-FFF2-40B4-BE49-F238E27FC236}">
                <a16:creationId xmlns:a16="http://schemas.microsoft.com/office/drawing/2014/main" id="{7E8D1E3C-EFE1-4232-9F89-A8F98521FBC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de-DE"/>
          </a:p>
        </p:txBody>
      </p:sp>
      <p:sp>
        <p:nvSpPr>
          <p:cNvPr id="11268" name="Slide Number Placeholder 3">
            <a:extLst>
              <a:ext uri="{FF2B5EF4-FFF2-40B4-BE49-F238E27FC236}">
                <a16:creationId xmlns:a16="http://schemas.microsoft.com/office/drawing/2014/main" id="{6A838DCC-41AE-419A-8459-838F855078C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69938" indent="-2952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84275" indent="-23653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57350" indent="-23653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132013" indent="-23653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89213" indent="-2365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46413" indent="-2365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503613" indent="-2365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60813" indent="-2365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0C577C4-DE83-4A21-AE3D-989CA9E90ED7}" type="slidenum">
              <a:rPr lang="en-US" altLang="de-DE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2</a:t>
            </a:fld>
            <a:endParaRPr lang="en-US" altLang="de-DE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>
            <a:extLst>
              <a:ext uri="{FF2B5EF4-FFF2-40B4-BE49-F238E27FC236}">
                <a16:creationId xmlns:a16="http://schemas.microsoft.com/office/drawing/2014/main" id="{3B274671-12D1-4274-8972-51544B14C5D7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39700" y="768350"/>
            <a:ext cx="6819900" cy="3836988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Notes Placeholder 2">
            <a:extLst>
              <a:ext uri="{FF2B5EF4-FFF2-40B4-BE49-F238E27FC236}">
                <a16:creationId xmlns:a16="http://schemas.microsoft.com/office/drawing/2014/main" id="{7E8D1E3C-EFE1-4232-9F89-A8F98521FBC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de-DE"/>
          </a:p>
        </p:txBody>
      </p:sp>
      <p:sp>
        <p:nvSpPr>
          <p:cNvPr id="11268" name="Slide Number Placeholder 3">
            <a:extLst>
              <a:ext uri="{FF2B5EF4-FFF2-40B4-BE49-F238E27FC236}">
                <a16:creationId xmlns:a16="http://schemas.microsoft.com/office/drawing/2014/main" id="{6A838DCC-41AE-419A-8459-838F855078C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69938" indent="-2952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84275" indent="-23653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57350" indent="-23653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132013" indent="-23653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89213" indent="-2365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46413" indent="-2365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503613" indent="-2365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60813" indent="-2365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0C577C4-DE83-4A21-AE3D-989CA9E90ED7}" type="slidenum">
              <a:rPr lang="en-US" altLang="de-DE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3</a:t>
            </a:fld>
            <a:endParaRPr lang="en-US" alt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23595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>
            <a:extLst>
              <a:ext uri="{FF2B5EF4-FFF2-40B4-BE49-F238E27FC236}">
                <a16:creationId xmlns:a16="http://schemas.microsoft.com/office/drawing/2014/main" id="{3B274671-12D1-4274-8972-51544B14C5D7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39700" y="768350"/>
            <a:ext cx="6819900" cy="3836988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Notes Placeholder 2">
            <a:extLst>
              <a:ext uri="{FF2B5EF4-FFF2-40B4-BE49-F238E27FC236}">
                <a16:creationId xmlns:a16="http://schemas.microsoft.com/office/drawing/2014/main" id="{7E8D1E3C-EFE1-4232-9F89-A8F98521FBC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de-DE"/>
          </a:p>
        </p:txBody>
      </p:sp>
      <p:sp>
        <p:nvSpPr>
          <p:cNvPr id="11268" name="Slide Number Placeholder 3">
            <a:extLst>
              <a:ext uri="{FF2B5EF4-FFF2-40B4-BE49-F238E27FC236}">
                <a16:creationId xmlns:a16="http://schemas.microsoft.com/office/drawing/2014/main" id="{6A838DCC-41AE-419A-8459-838F855078C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69938" indent="-2952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84275" indent="-23653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57350" indent="-23653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132013" indent="-23653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89213" indent="-2365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46413" indent="-2365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503613" indent="-2365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60813" indent="-2365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0C577C4-DE83-4A21-AE3D-989CA9E90ED7}" type="slidenum">
              <a:rPr lang="en-US" altLang="de-DE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4</a:t>
            </a:fld>
            <a:endParaRPr lang="en-US" alt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77668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>
            <a:extLst>
              <a:ext uri="{FF2B5EF4-FFF2-40B4-BE49-F238E27FC236}">
                <a16:creationId xmlns:a16="http://schemas.microsoft.com/office/drawing/2014/main" id="{3B274671-12D1-4274-8972-51544B14C5D7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39700" y="768350"/>
            <a:ext cx="6819900" cy="3836988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Notes Placeholder 2">
            <a:extLst>
              <a:ext uri="{FF2B5EF4-FFF2-40B4-BE49-F238E27FC236}">
                <a16:creationId xmlns:a16="http://schemas.microsoft.com/office/drawing/2014/main" id="{7E8D1E3C-EFE1-4232-9F89-A8F98521FBC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de-DE"/>
          </a:p>
        </p:txBody>
      </p:sp>
      <p:sp>
        <p:nvSpPr>
          <p:cNvPr id="11268" name="Slide Number Placeholder 3">
            <a:extLst>
              <a:ext uri="{FF2B5EF4-FFF2-40B4-BE49-F238E27FC236}">
                <a16:creationId xmlns:a16="http://schemas.microsoft.com/office/drawing/2014/main" id="{6A838DCC-41AE-419A-8459-838F855078C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69938" indent="-2952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84275" indent="-23653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57350" indent="-23653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132013" indent="-23653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89213" indent="-2365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46413" indent="-2365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503613" indent="-2365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60813" indent="-2365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0C577C4-DE83-4A21-AE3D-989CA9E90ED7}" type="slidenum">
              <a:rPr lang="en-US" altLang="de-DE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8</a:t>
            </a:fld>
            <a:endParaRPr lang="en-US" alt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75130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>
            <a:extLst>
              <a:ext uri="{FF2B5EF4-FFF2-40B4-BE49-F238E27FC236}">
                <a16:creationId xmlns:a16="http://schemas.microsoft.com/office/drawing/2014/main" id="{3B274671-12D1-4274-8972-51544B14C5D7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39700" y="768350"/>
            <a:ext cx="6819900" cy="3836988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Notes Placeholder 2">
            <a:extLst>
              <a:ext uri="{FF2B5EF4-FFF2-40B4-BE49-F238E27FC236}">
                <a16:creationId xmlns:a16="http://schemas.microsoft.com/office/drawing/2014/main" id="{7E8D1E3C-EFE1-4232-9F89-A8F98521FBC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de-DE"/>
          </a:p>
        </p:txBody>
      </p:sp>
      <p:sp>
        <p:nvSpPr>
          <p:cNvPr id="11268" name="Slide Number Placeholder 3">
            <a:extLst>
              <a:ext uri="{FF2B5EF4-FFF2-40B4-BE49-F238E27FC236}">
                <a16:creationId xmlns:a16="http://schemas.microsoft.com/office/drawing/2014/main" id="{6A838DCC-41AE-419A-8459-838F855078C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69938" indent="-2952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84275" indent="-23653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57350" indent="-23653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132013" indent="-23653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89213" indent="-2365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46413" indent="-2365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503613" indent="-2365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60813" indent="-2365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0C577C4-DE83-4A21-AE3D-989CA9E90ED7}" type="slidenum">
              <a:rPr lang="en-US" altLang="de-DE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13</a:t>
            </a:fld>
            <a:endParaRPr lang="en-US" alt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80223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>
            <a:extLst>
              <a:ext uri="{FF2B5EF4-FFF2-40B4-BE49-F238E27FC236}">
                <a16:creationId xmlns:a16="http://schemas.microsoft.com/office/drawing/2014/main" id="{8E068612-59F6-471C-8F19-E8211B115FF6}"/>
              </a:ext>
            </a:extLst>
          </p:cNvPr>
          <p:cNvSpPr/>
          <p:nvPr userDrawn="1"/>
        </p:nvSpPr>
        <p:spPr>
          <a:xfrm flipH="1">
            <a:off x="0" y="4495800"/>
            <a:ext cx="12192000" cy="23622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ED3C8032-829F-4E31-956C-282176898B84}"/>
              </a:ext>
            </a:extLst>
          </p:cNvPr>
          <p:cNvSpPr/>
          <p:nvPr userDrawn="1"/>
        </p:nvSpPr>
        <p:spPr>
          <a:xfrm flipH="1">
            <a:off x="1727200" y="4191000"/>
            <a:ext cx="10464800" cy="30480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id="{4AFF0BEA-8C7F-4CD5-9DD4-F38CE6F319D5}"/>
              </a:ext>
            </a:extLst>
          </p:cNvPr>
          <p:cNvSpPr/>
          <p:nvPr userDrawn="1"/>
        </p:nvSpPr>
        <p:spPr>
          <a:xfrm flipH="1">
            <a:off x="1" y="4191000"/>
            <a:ext cx="1682751" cy="304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15693" y="1981200"/>
            <a:ext cx="8749108" cy="1905000"/>
          </a:xfrm>
        </p:spPr>
        <p:txBody>
          <a:bodyPr/>
          <a:lstStyle>
            <a:lvl1pPr>
              <a:defRPr sz="320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8152" y="4724400"/>
            <a:ext cx="8756649" cy="990600"/>
          </a:xfrm>
        </p:spPr>
        <p:txBody>
          <a:bodyPr/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43129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u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524000"/>
            <a:ext cx="5242560" cy="22098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9840" y="1524000"/>
            <a:ext cx="5242560" cy="22098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3"/>
          </p:nvPr>
        </p:nvSpPr>
        <p:spPr>
          <a:xfrm>
            <a:off x="609600" y="3962400"/>
            <a:ext cx="5242560" cy="22098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Content Placeholder 3"/>
          <p:cNvSpPr>
            <a:spLocks noGrp="1"/>
          </p:cNvSpPr>
          <p:nvPr>
            <p:ph sz="half" idx="14"/>
          </p:nvPr>
        </p:nvSpPr>
        <p:spPr>
          <a:xfrm>
            <a:off x="6339840" y="3962400"/>
            <a:ext cx="5242560" cy="22098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953B2BA2-C0E8-46ED-9EFA-69F6A2FE29C8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D187D1-1043-47A1-89A8-098F253405A0}" type="datetime1">
              <a:rPr lang="en-US"/>
              <a:pPr>
                <a:defRPr/>
              </a:pPr>
              <a:t>7/4/2020</a:t>
            </a:fld>
            <a:endParaRPr lang="en-US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42FAC38-DF3B-4CEB-A6A3-AF07B721A0A6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Author’s Last Name, CoGnference Name, Year, Presentation #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4B535BF9-9A4F-42FB-9F96-DFDE79430662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05B50A-3A18-492C-A5CF-5D150B23A556}" type="slidenum">
              <a:rPr lang="en-US" altLang="de-DE"/>
              <a:pPr>
                <a:defRPr/>
              </a:pPr>
              <a:t>‹Nr.›</a:t>
            </a:fld>
            <a:endParaRPr lang="en-US" altLang="de-DE"/>
          </a:p>
        </p:txBody>
      </p:sp>
    </p:spTree>
    <p:extLst>
      <p:ext uri="{BB962C8B-B14F-4D97-AF65-F5344CB8AC3E}">
        <p14:creationId xmlns:p14="http://schemas.microsoft.com/office/powerpoint/2010/main" val="25311798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24000"/>
            <a:ext cx="5242560" cy="609600"/>
          </a:xfrm>
        </p:spPr>
        <p:txBody>
          <a:bodyPr anchor="ctr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000" b="1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209800"/>
            <a:ext cx="5242560" cy="3962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39840" y="1524000"/>
            <a:ext cx="5242560" cy="609600"/>
          </a:xfrm>
        </p:spPr>
        <p:txBody>
          <a:bodyPr anchor="ctr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000" b="1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9840" y="2209800"/>
            <a:ext cx="5242560" cy="3962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2E1D7F69-96D1-4296-B621-18CF4DD60B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58DE7B-18D2-4952-AE99-0A8611DE0B87}" type="datetime1">
              <a:rPr lang="en-US"/>
              <a:pPr>
                <a:defRPr/>
              </a:pPr>
              <a:t>7/4/2020</a:t>
            </a:fld>
            <a:endParaRPr lang="en-US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A700346B-42A8-4F16-9D67-099C9C8336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Author’s Last Name, CoGnference Name, Year, Presentation #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4D50E47B-31ED-49A6-99C2-33CFA9D665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20B032-7B0B-459D-8886-C0E6EFCA44E3}" type="slidenum">
              <a:rPr lang="en-US" altLang="de-DE"/>
              <a:pPr>
                <a:defRPr/>
              </a:pPr>
              <a:t>‹Nr.›</a:t>
            </a:fld>
            <a:endParaRPr lang="en-US" altLang="de-DE"/>
          </a:p>
        </p:txBody>
      </p:sp>
    </p:spTree>
    <p:extLst>
      <p:ext uri="{BB962C8B-B14F-4D97-AF65-F5344CB8AC3E}">
        <p14:creationId xmlns:p14="http://schemas.microsoft.com/office/powerpoint/2010/main" val="34042011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9A03E31B-C5EB-4E86-9B13-64C37E0817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86491D-4C08-4A65-892E-2FAD421A1BDE}" type="datetime1">
              <a:rPr lang="en-US"/>
              <a:pPr>
                <a:defRPr/>
              </a:pPr>
              <a:t>7/4/2020</a:t>
            </a:fld>
            <a:endParaRPr lang="en-US" dirty="0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A9CE9B3A-7D68-4046-812F-70E0E263DE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Author’s Last Name, CoGnference Name, Year, Presentation #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6B11245C-6EF7-413A-905E-FBA7286887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91DF41-297E-4247-A625-4CC1A27653A5}" type="slidenum">
              <a:rPr lang="en-US" altLang="de-DE"/>
              <a:pPr>
                <a:defRPr/>
              </a:pPr>
              <a:t>‹Nr.›</a:t>
            </a:fld>
            <a:endParaRPr lang="en-US" altLang="de-DE"/>
          </a:p>
        </p:txBody>
      </p:sp>
    </p:spTree>
    <p:extLst>
      <p:ext uri="{BB962C8B-B14F-4D97-AF65-F5344CB8AC3E}">
        <p14:creationId xmlns:p14="http://schemas.microsoft.com/office/powerpoint/2010/main" val="1035382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609600" y="1371600"/>
            <a:ext cx="10972800" cy="304800"/>
          </a:xfrm>
        </p:spPr>
        <p:txBody>
          <a:bodyPr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buNone/>
              <a:defRPr sz="2000">
                <a:solidFill>
                  <a:schemeClr val="accent4"/>
                </a:solidFill>
              </a:defRPr>
            </a:lvl2pPr>
            <a:lvl3pPr marL="0" indent="0">
              <a:lnSpc>
                <a:spcPct val="90000"/>
              </a:lnSpc>
              <a:spcBef>
                <a:spcPts val="0"/>
              </a:spcBef>
              <a:buNone/>
              <a:defRPr sz="2000">
                <a:solidFill>
                  <a:schemeClr val="accent4"/>
                </a:solidFill>
              </a:defRPr>
            </a:lvl3pPr>
            <a:lvl4pPr marL="0" indent="0">
              <a:lnSpc>
                <a:spcPct val="90000"/>
              </a:lnSpc>
              <a:spcBef>
                <a:spcPts val="0"/>
              </a:spcBef>
              <a:buNone/>
              <a:defRPr sz="2000">
                <a:solidFill>
                  <a:schemeClr val="accent4"/>
                </a:solidFill>
              </a:defRPr>
            </a:lvl4pPr>
            <a:lvl5pPr marL="0" indent="0">
              <a:lnSpc>
                <a:spcPct val="90000"/>
              </a:lnSpc>
              <a:spcBef>
                <a:spcPts val="0"/>
              </a:spcBef>
              <a:buNone/>
              <a:defRPr sz="2000">
                <a:solidFill>
                  <a:schemeClr val="accent4"/>
                </a:solidFill>
              </a:defRPr>
            </a:lvl5pPr>
            <a:lvl6pPr marL="0" indent="0">
              <a:lnSpc>
                <a:spcPct val="90000"/>
              </a:lnSpc>
              <a:spcBef>
                <a:spcPts val="0"/>
              </a:spcBef>
              <a:buNone/>
              <a:defRPr sz="2000">
                <a:solidFill>
                  <a:schemeClr val="accent4"/>
                </a:solidFill>
              </a:defRPr>
            </a:lvl6pPr>
            <a:lvl7pPr marL="0" indent="0">
              <a:lnSpc>
                <a:spcPct val="90000"/>
              </a:lnSpc>
              <a:spcBef>
                <a:spcPts val="0"/>
              </a:spcBef>
              <a:buNone/>
              <a:defRPr sz="2000">
                <a:solidFill>
                  <a:schemeClr val="accent4"/>
                </a:solidFill>
              </a:defRPr>
            </a:lvl7pPr>
            <a:lvl8pPr marL="0" indent="0">
              <a:lnSpc>
                <a:spcPct val="90000"/>
              </a:lnSpc>
              <a:spcBef>
                <a:spcPts val="0"/>
              </a:spcBef>
              <a:buNone/>
              <a:defRPr sz="2000">
                <a:solidFill>
                  <a:schemeClr val="accent4"/>
                </a:solidFill>
              </a:defRPr>
            </a:lvl8pPr>
            <a:lvl9pPr marL="0" indent="0">
              <a:lnSpc>
                <a:spcPct val="90000"/>
              </a:lnSpc>
              <a:spcBef>
                <a:spcPts val="0"/>
              </a:spcBef>
              <a:buNone/>
              <a:defRPr sz="2000">
                <a:solidFill>
                  <a:schemeClr val="accent4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61FEBB-2E08-4DEA-B6DD-01DE7AE62C14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C8F7BB-376D-4613-B32E-A4D9B532ECC1}" type="datetime1">
              <a:rPr lang="en-US"/>
              <a:pPr>
                <a:defRPr/>
              </a:pPr>
              <a:t>7/4/2020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1EE9A4-6F1C-4423-BC1F-2D4087356173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Author’s Last Name, CoGnference Name, Year, Presentation #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05CEBAC7-4F6E-4027-98B7-9931323C8157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09969E-928A-4EB0-AB20-CEC437D1EF67}" type="slidenum">
              <a:rPr lang="en-US" altLang="de-DE"/>
              <a:pPr>
                <a:defRPr/>
              </a:pPr>
              <a:t>‹Nr.›</a:t>
            </a:fld>
            <a:endParaRPr lang="en-US" altLang="de-DE"/>
          </a:p>
        </p:txBody>
      </p:sp>
    </p:spTree>
    <p:extLst>
      <p:ext uri="{BB962C8B-B14F-4D97-AF65-F5344CB8AC3E}">
        <p14:creationId xmlns:p14="http://schemas.microsoft.com/office/powerpoint/2010/main" val="5339536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4BF9CF1F-C76C-4CF8-8CFB-CEFF32BA25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3BB745-3638-4E24-B7E6-0C24DB429215}" type="datetime1">
              <a:rPr lang="en-US"/>
              <a:pPr>
                <a:defRPr/>
              </a:pPr>
              <a:t>7/4/2020</a:t>
            </a:fld>
            <a:endParaRPr lang="en-US" dirty="0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70B82610-E0C1-446B-83C4-81DD3E9F44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Author’s Last Name, CoGnference Name, Year, Presentation #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F4DC7C7B-4704-4A81-A9CD-B25504B90B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215A79-6029-429C-B2A6-7AF4C9264EAD}" type="slidenum">
              <a:rPr lang="en-US" altLang="de-DE"/>
              <a:pPr>
                <a:defRPr/>
              </a:pPr>
              <a:t>‹Nr.›</a:t>
            </a:fld>
            <a:endParaRPr lang="en-US" altLang="de-DE"/>
          </a:p>
        </p:txBody>
      </p:sp>
    </p:spTree>
    <p:extLst>
      <p:ext uri="{BB962C8B-B14F-4D97-AF65-F5344CB8AC3E}">
        <p14:creationId xmlns:p14="http://schemas.microsoft.com/office/powerpoint/2010/main" val="250123851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24001"/>
            <a:ext cx="7924800" cy="46482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37600" y="1524000"/>
            <a:ext cx="2844800" cy="4648200"/>
          </a:xfrm>
        </p:spPr>
        <p:txBody>
          <a:bodyPr/>
          <a:lstStyle>
            <a:lvl1pPr marL="0" indent="0">
              <a:lnSpc>
                <a:spcPct val="90000"/>
              </a:lnSpc>
              <a:buNone/>
              <a:defRPr sz="1800">
                <a:solidFill>
                  <a:schemeClr val="tx1"/>
                </a:solidFill>
              </a:defRPr>
            </a:lvl1pPr>
            <a:lvl2pPr marL="0" indent="0">
              <a:buNone/>
              <a:defRPr sz="1800">
                <a:solidFill>
                  <a:schemeClr val="accent4"/>
                </a:solidFill>
              </a:defRPr>
            </a:lvl2pPr>
            <a:lvl3pPr marL="0" indent="0">
              <a:buNone/>
              <a:defRPr sz="1800">
                <a:solidFill>
                  <a:schemeClr val="accent4"/>
                </a:solidFill>
              </a:defRPr>
            </a:lvl3pPr>
            <a:lvl4pPr marL="0" indent="0">
              <a:buNone/>
              <a:defRPr sz="1800">
                <a:solidFill>
                  <a:schemeClr val="accent4"/>
                </a:solidFill>
              </a:defRPr>
            </a:lvl4pPr>
            <a:lvl5pPr marL="0" indent="0">
              <a:buNone/>
              <a:defRPr sz="1800">
                <a:solidFill>
                  <a:schemeClr val="accent4"/>
                </a:solidFill>
              </a:defRPr>
            </a:lvl5pPr>
            <a:lvl6pPr marL="0" indent="0">
              <a:buNone/>
              <a:defRPr sz="1800">
                <a:solidFill>
                  <a:schemeClr val="accent4"/>
                </a:solidFill>
              </a:defRPr>
            </a:lvl6pPr>
            <a:lvl7pPr marL="0" indent="0">
              <a:buNone/>
              <a:defRPr sz="1800">
                <a:solidFill>
                  <a:schemeClr val="accent4"/>
                </a:solidFill>
              </a:defRPr>
            </a:lvl7pPr>
            <a:lvl8pPr marL="0" indent="0">
              <a:buNone/>
              <a:defRPr sz="1800">
                <a:solidFill>
                  <a:schemeClr val="accent4"/>
                </a:solidFill>
              </a:defRPr>
            </a:lvl8pPr>
            <a:lvl9pPr marL="0" indent="0">
              <a:buNone/>
              <a:defRPr sz="1800">
                <a:solidFill>
                  <a:schemeClr val="accent4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623813D4-7ADD-463D-B10D-E2AC840C84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7355D7-68DB-4FD5-B4EE-772BC9AD3675}" type="datetime1">
              <a:rPr lang="en-US"/>
              <a:pPr>
                <a:defRPr/>
              </a:pPr>
              <a:t>7/4/2020</a:t>
            </a:fld>
            <a:endParaRPr lang="en-US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9C6E6B0D-2466-4487-8955-ACE154EC3B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Author’s Last Name, CoGnference Name, Year, Presentation #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85D6AB97-3261-4A99-A56C-B467125501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00E99A-0F2F-4AED-B9A6-37FDB538B6F8}" type="slidenum">
              <a:rPr lang="en-US" altLang="de-DE"/>
              <a:pPr>
                <a:defRPr/>
              </a:pPr>
              <a:t>‹Nr.›</a:t>
            </a:fld>
            <a:endParaRPr lang="en-US" altLang="de-DE"/>
          </a:p>
        </p:txBody>
      </p:sp>
    </p:spTree>
    <p:extLst>
      <p:ext uri="{BB962C8B-B14F-4D97-AF65-F5344CB8AC3E}">
        <p14:creationId xmlns:p14="http://schemas.microsoft.com/office/powerpoint/2010/main" val="33446159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09600" y="1524001"/>
            <a:ext cx="7924800" cy="4652513"/>
          </a:xfrm>
        </p:spPr>
        <p:txBody>
          <a:bodyPr tIns="365760" rtlCol="0">
            <a:no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37600" y="1524000"/>
            <a:ext cx="2844800" cy="4648200"/>
          </a:xfrm>
        </p:spPr>
        <p:txBody>
          <a:bodyPr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1800">
                <a:solidFill>
                  <a:schemeClr val="tx1"/>
                </a:solidFill>
              </a:defRPr>
            </a:lvl1pPr>
            <a:lvl2pPr marL="0" indent="0">
              <a:buNone/>
              <a:defRPr sz="1800">
                <a:solidFill>
                  <a:schemeClr val="accent4"/>
                </a:solidFill>
              </a:defRPr>
            </a:lvl2pPr>
            <a:lvl3pPr marL="0" indent="0">
              <a:buNone/>
              <a:defRPr sz="1800">
                <a:solidFill>
                  <a:schemeClr val="accent4"/>
                </a:solidFill>
              </a:defRPr>
            </a:lvl3pPr>
            <a:lvl4pPr marL="0" indent="0">
              <a:buNone/>
              <a:defRPr sz="1800">
                <a:solidFill>
                  <a:schemeClr val="accent4"/>
                </a:solidFill>
              </a:defRPr>
            </a:lvl4pPr>
            <a:lvl5pPr marL="0" indent="0">
              <a:buNone/>
              <a:defRPr sz="1800">
                <a:solidFill>
                  <a:schemeClr val="accent4"/>
                </a:solidFill>
              </a:defRPr>
            </a:lvl5pPr>
            <a:lvl6pPr marL="0" indent="0">
              <a:buNone/>
              <a:defRPr sz="1800">
                <a:solidFill>
                  <a:schemeClr val="accent4"/>
                </a:solidFill>
              </a:defRPr>
            </a:lvl6pPr>
            <a:lvl7pPr marL="0" indent="0">
              <a:buNone/>
              <a:defRPr sz="1800">
                <a:solidFill>
                  <a:schemeClr val="accent4"/>
                </a:solidFill>
              </a:defRPr>
            </a:lvl7pPr>
            <a:lvl8pPr marL="0" indent="0">
              <a:buNone/>
              <a:defRPr sz="1800">
                <a:solidFill>
                  <a:schemeClr val="accent4"/>
                </a:solidFill>
              </a:defRPr>
            </a:lvl8pPr>
            <a:lvl9pPr marL="0" indent="0">
              <a:buNone/>
              <a:defRPr sz="1800">
                <a:solidFill>
                  <a:schemeClr val="accent4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A1359DD5-E203-44D8-9CAA-1149300811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808B2C-2C0F-47D4-99B6-AD24A7870EFC}" type="datetime1">
              <a:rPr lang="en-US"/>
              <a:pPr>
                <a:defRPr/>
              </a:pPr>
              <a:t>7/4/2020</a:t>
            </a:fld>
            <a:endParaRPr lang="en-US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13D9B7A2-3AC5-4022-B8BF-8FB1A2168F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Author’s Last Name, CoGnference Name, Year, Presentation #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99D02B7E-CB4C-4EA5-97EE-4F36DC5A34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E96C9D-A0F8-4BE3-B94A-17A0D5D8839C}" type="slidenum">
              <a:rPr lang="en-US" altLang="de-DE"/>
              <a:pPr>
                <a:defRPr/>
              </a:pPr>
              <a:t>‹Nr.›</a:t>
            </a:fld>
            <a:endParaRPr lang="en-US" altLang="de-DE"/>
          </a:p>
        </p:txBody>
      </p:sp>
    </p:spTree>
    <p:extLst>
      <p:ext uri="{BB962C8B-B14F-4D97-AF65-F5344CB8AC3E}">
        <p14:creationId xmlns:p14="http://schemas.microsoft.com/office/powerpoint/2010/main" val="174560665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Topics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286000"/>
            <a:ext cx="5279136" cy="3886200"/>
          </a:xfrm>
          <a:ln w="19050">
            <a:solidFill>
              <a:schemeClr val="bg1">
                <a:lumMod val="50000"/>
              </a:schemeClr>
            </a:solidFill>
            <a:miter lim="800000"/>
          </a:ln>
        </p:spPr>
        <p:txBody>
          <a:bodyPr lIns="182880" tIns="182880" rIns="182880" bIns="91440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609600" y="1524000"/>
            <a:ext cx="5279136" cy="762000"/>
          </a:xfrm>
          <a:solidFill>
            <a:schemeClr val="bg1">
              <a:lumMod val="50000"/>
            </a:schemeClr>
          </a:solidFill>
          <a:ln w="19050">
            <a:solidFill>
              <a:schemeClr val="bg1">
                <a:lumMod val="50000"/>
              </a:schemeClr>
            </a:solidFill>
            <a:miter lim="800000"/>
          </a:ln>
        </p:spPr>
        <p:txBody>
          <a:bodyPr lIns="91440" tIns="91440" rIns="91440" bIns="91440" anchor="ctr"/>
          <a:lstStyle>
            <a:lvl1pPr marL="0" indent="0" algn="ctr">
              <a:spcBef>
                <a:spcPts val="0"/>
              </a:spcBef>
              <a:buNone/>
              <a:defRPr sz="2000" b="1">
                <a:solidFill>
                  <a:schemeClr val="bg1"/>
                </a:solidFill>
              </a:defRPr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  <a:lvl6pPr marL="0" indent="0">
              <a:spcBef>
                <a:spcPts val="0"/>
              </a:spcBef>
              <a:buNone/>
              <a:defRPr sz="1800"/>
            </a:lvl6pPr>
            <a:lvl7pPr marL="0" indent="0">
              <a:spcBef>
                <a:spcPts val="0"/>
              </a:spcBef>
              <a:buNone/>
              <a:defRPr sz="1800"/>
            </a:lvl7pPr>
            <a:lvl8pPr marL="0" indent="0">
              <a:spcBef>
                <a:spcPts val="0"/>
              </a:spcBef>
              <a:buNone/>
              <a:defRPr sz="1800"/>
            </a:lvl8pPr>
            <a:lvl9pPr marL="0" indent="0">
              <a:spcBef>
                <a:spcPts val="0"/>
              </a:spcBef>
              <a:buNone/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Content Placeholder 2"/>
          <p:cNvSpPr>
            <a:spLocks noGrp="1"/>
          </p:cNvSpPr>
          <p:nvPr>
            <p:ph sz="half" idx="15"/>
          </p:nvPr>
        </p:nvSpPr>
        <p:spPr>
          <a:xfrm>
            <a:off x="6303264" y="2286000"/>
            <a:ext cx="5279136" cy="3886200"/>
          </a:xfrm>
          <a:ln w="19050">
            <a:solidFill>
              <a:schemeClr val="bg1">
                <a:lumMod val="50000"/>
              </a:schemeClr>
            </a:solidFill>
            <a:miter lim="800000"/>
          </a:ln>
        </p:spPr>
        <p:txBody>
          <a:bodyPr lIns="182880" tIns="182880" rIns="182880" bIns="91440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Text Placeholder 4"/>
          <p:cNvSpPr>
            <a:spLocks noGrp="1"/>
          </p:cNvSpPr>
          <p:nvPr>
            <p:ph type="body" sz="quarter" idx="16"/>
          </p:nvPr>
        </p:nvSpPr>
        <p:spPr>
          <a:xfrm>
            <a:off x="6303264" y="1524000"/>
            <a:ext cx="5279136" cy="762000"/>
          </a:xfrm>
          <a:solidFill>
            <a:schemeClr val="bg1">
              <a:lumMod val="50000"/>
            </a:schemeClr>
          </a:solidFill>
          <a:ln w="19050">
            <a:solidFill>
              <a:schemeClr val="bg1">
                <a:lumMod val="50000"/>
              </a:schemeClr>
            </a:solidFill>
            <a:miter lim="800000"/>
          </a:ln>
        </p:spPr>
        <p:txBody>
          <a:bodyPr lIns="91440" tIns="91440" rIns="91440" bIns="91440" anchor="ctr"/>
          <a:lstStyle>
            <a:lvl1pPr marL="0" indent="0" algn="ctr">
              <a:spcBef>
                <a:spcPts val="0"/>
              </a:spcBef>
              <a:buNone/>
              <a:defRPr sz="2000" b="1">
                <a:solidFill>
                  <a:schemeClr val="bg1"/>
                </a:solidFill>
              </a:defRPr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  <a:lvl6pPr marL="0" indent="0">
              <a:spcBef>
                <a:spcPts val="0"/>
              </a:spcBef>
              <a:buNone/>
              <a:defRPr sz="1800"/>
            </a:lvl6pPr>
            <a:lvl7pPr marL="0" indent="0">
              <a:spcBef>
                <a:spcPts val="0"/>
              </a:spcBef>
              <a:buNone/>
              <a:defRPr sz="1800"/>
            </a:lvl7pPr>
            <a:lvl8pPr marL="0" indent="0">
              <a:spcBef>
                <a:spcPts val="0"/>
              </a:spcBef>
              <a:buNone/>
              <a:defRPr sz="1800"/>
            </a:lvl8pPr>
            <a:lvl9pPr marL="0" indent="0">
              <a:spcBef>
                <a:spcPts val="0"/>
              </a:spcBef>
              <a:buNone/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E20ABC40-D0E8-4999-89DC-3527BA18C369}"/>
              </a:ext>
            </a:extLst>
          </p:cNvPr>
          <p:cNvSpPr>
            <a:spLocks noGrp="1"/>
          </p:cNvSpPr>
          <p:nvPr>
            <p:ph type="dt" sz="half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3E4D67-B94C-4AA6-8007-5C1791AE7785}" type="datetime1">
              <a:rPr lang="en-US"/>
              <a:pPr>
                <a:defRPr/>
              </a:pPr>
              <a:t>7/4/2020</a:t>
            </a:fld>
            <a:endParaRPr lang="en-US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29C15CF9-97D7-40A7-AF0E-34336872D27A}"/>
              </a:ext>
            </a:extLst>
          </p:cNvPr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Author’s Last Name, CoGnference Name, Year, Presentation #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C90AF231-7FAB-4928-8322-453D36B58D7F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6E7EA6-7502-49F7-B287-29DBB9065CFB}" type="slidenum">
              <a:rPr lang="en-US" altLang="de-DE"/>
              <a:pPr>
                <a:defRPr/>
              </a:pPr>
              <a:t>‹Nr.›</a:t>
            </a:fld>
            <a:endParaRPr lang="en-US" altLang="de-DE"/>
          </a:p>
        </p:txBody>
      </p:sp>
    </p:spTree>
    <p:extLst>
      <p:ext uri="{BB962C8B-B14F-4D97-AF65-F5344CB8AC3E}">
        <p14:creationId xmlns:p14="http://schemas.microsoft.com/office/powerpoint/2010/main" val="6249470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hree Topics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286000"/>
            <a:ext cx="3474720" cy="3886200"/>
          </a:xfrm>
          <a:ln w="19050">
            <a:solidFill>
              <a:schemeClr val="bg1">
                <a:lumMod val="50000"/>
              </a:schemeClr>
            </a:solidFill>
            <a:miter lim="800000"/>
          </a:ln>
        </p:spPr>
        <p:txBody>
          <a:bodyPr lIns="182880" tIns="182880" rIns="182880" bIns="91440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609600" y="1524000"/>
            <a:ext cx="3474720" cy="762000"/>
          </a:xfrm>
          <a:solidFill>
            <a:schemeClr val="bg1">
              <a:lumMod val="50000"/>
            </a:schemeClr>
          </a:solidFill>
          <a:ln w="19050">
            <a:solidFill>
              <a:schemeClr val="bg1">
                <a:lumMod val="50000"/>
              </a:schemeClr>
            </a:solidFill>
            <a:miter lim="800000"/>
          </a:ln>
        </p:spPr>
        <p:txBody>
          <a:bodyPr lIns="91440" tIns="91440" rIns="91440" bIns="91440" anchor="ctr"/>
          <a:lstStyle>
            <a:lvl1pPr marL="0" indent="0" algn="ctr">
              <a:spcBef>
                <a:spcPts val="0"/>
              </a:spcBef>
              <a:buNone/>
              <a:defRPr sz="2000" b="1">
                <a:solidFill>
                  <a:schemeClr val="bg1"/>
                </a:solidFill>
              </a:defRPr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  <a:lvl6pPr marL="0" indent="0">
              <a:spcBef>
                <a:spcPts val="0"/>
              </a:spcBef>
              <a:buNone/>
              <a:defRPr sz="1800"/>
            </a:lvl6pPr>
            <a:lvl7pPr marL="0" indent="0">
              <a:spcBef>
                <a:spcPts val="0"/>
              </a:spcBef>
              <a:buNone/>
              <a:defRPr sz="1800"/>
            </a:lvl7pPr>
            <a:lvl8pPr marL="0" indent="0">
              <a:spcBef>
                <a:spcPts val="0"/>
              </a:spcBef>
              <a:buNone/>
              <a:defRPr sz="1800"/>
            </a:lvl8pPr>
            <a:lvl9pPr marL="0" indent="0">
              <a:spcBef>
                <a:spcPts val="0"/>
              </a:spcBef>
              <a:buNone/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Content Placeholder 2"/>
          <p:cNvSpPr>
            <a:spLocks noGrp="1"/>
          </p:cNvSpPr>
          <p:nvPr>
            <p:ph sz="half" idx="15"/>
          </p:nvPr>
        </p:nvSpPr>
        <p:spPr>
          <a:xfrm>
            <a:off x="4358640" y="2286000"/>
            <a:ext cx="3474720" cy="3886200"/>
          </a:xfrm>
          <a:ln w="19050">
            <a:solidFill>
              <a:schemeClr val="bg1">
                <a:lumMod val="50000"/>
              </a:schemeClr>
            </a:solidFill>
            <a:miter lim="800000"/>
          </a:ln>
        </p:spPr>
        <p:txBody>
          <a:bodyPr lIns="182880" tIns="182880" rIns="182880" bIns="91440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Text Placeholder 4"/>
          <p:cNvSpPr>
            <a:spLocks noGrp="1"/>
          </p:cNvSpPr>
          <p:nvPr>
            <p:ph type="body" sz="quarter" idx="16"/>
          </p:nvPr>
        </p:nvSpPr>
        <p:spPr>
          <a:xfrm>
            <a:off x="4358640" y="1524000"/>
            <a:ext cx="3474720" cy="762000"/>
          </a:xfrm>
          <a:solidFill>
            <a:schemeClr val="bg1">
              <a:lumMod val="50000"/>
            </a:schemeClr>
          </a:solidFill>
          <a:ln w="19050">
            <a:solidFill>
              <a:schemeClr val="bg1">
                <a:lumMod val="50000"/>
              </a:schemeClr>
            </a:solidFill>
            <a:miter lim="800000"/>
          </a:ln>
        </p:spPr>
        <p:txBody>
          <a:bodyPr lIns="91440" tIns="91440" rIns="91440" bIns="91440" anchor="ctr"/>
          <a:lstStyle>
            <a:lvl1pPr marL="0" indent="0" algn="ctr">
              <a:spcBef>
                <a:spcPts val="0"/>
              </a:spcBef>
              <a:buNone/>
              <a:defRPr sz="2000" b="1">
                <a:solidFill>
                  <a:schemeClr val="bg1"/>
                </a:solidFill>
              </a:defRPr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  <a:lvl6pPr marL="0" indent="0">
              <a:spcBef>
                <a:spcPts val="0"/>
              </a:spcBef>
              <a:buNone/>
              <a:defRPr sz="1800"/>
            </a:lvl6pPr>
            <a:lvl7pPr marL="0" indent="0">
              <a:spcBef>
                <a:spcPts val="0"/>
              </a:spcBef>
              <a:buNone/>
              <a:defRPr sz="1800"/>
            </a:lvl7pPr>
            <a:lvl8pPr marL="0" indent="0">
              <a:spcBef>
                <a:spcPts val="0"/>
              </a:spcBef>
              <a:buNone/>
              <a:defRPr sz="1800"/>
            </a:lvl8pPr>
            <a:lvl9pPr marL="0" indent="0">
              <a:spcBef>
                <a:spcPts val="0"/>
              </a:spcBef>
              <a:buNone/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" name="Content Placeholder 2"/>
          <p:cNvSpPr>
            <a:spLocks noGrp="1"/>
          </p:cNvSpPr>
          <p:nvPr>
            <p:ph sz="half" idx="17"/>
          </p:nvPr>
        </p:nvSpPr>
        <p:spPr>
          <a:xfrm>
            <a:off x="8107680" y="2286000"/>
            <a:ext cx="3474720" cy="3886200"/>
          </a:xfrm>
          <a:ln w="19050">
            <a:solidFill>
              <a:schemeClr val="bg1">
                <a:lumMod val="50000"/>
              </a:schemeClr>
            </a:solidFill>
            <a:miter lim="800000"/>
          </a:ln>
        </p:spPr>
        <p:txBody>
          <a:bodyPr lIns="182880" tIns="182880" rIns="182880" bIns="91440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9" name="Text Placeholder 4"/>
          <p:cNvSpPr>
            <a:spLocks noGrp="1"/>
          </p:cNvSpPr>
          <p:nvPr>
            <p:ph type="body" sz="quarter" idx="18"/>
          </p:nvPr>
        </p:nvSpPr>
        <p:spPr>
          <a:xfrm>
            <a:off x="8107680" y="1524000"/>
            <a:ext cx="3474720" cy="762000"/>
          </a:xfrm>
          <a:solidFill>
            <a:schemeClr val="bg1">
              <a:lumMod val="50000"/>
            </a:schemeClr>
          </a:solidFill>
          <a:ln w="19050">
            <a:solidFill>
              <a:schemeClr val="bg1">
                <a:lumMod val="50000"/>
              </a:schemeClr>
            </a:solidFill>
            <a:miter lim="800000"/>
          </a:ln>
        </p:spPr>
        <p:txBody>
          <a:bodyPr lIns="91440" tIns="91440" rIns="91440" bIns="91440" anchor="ctr"/>
          <a:lstStyle>
            <a:lvl1pPr marL="0" indent="0" algn="ctr">
              <a:spcBef>
                <a:spcPts val="0"/>
              </a:spcBef>
              <a:buNone/>
              <a:defRPr sz="2000" b="1">
                <a:solidFill>
                  <a:schemeClr val="bg1"/>
                </a:solidFill>
              </a:defRPr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  <a:lvl6pPr marL="0" indent="0">
              <a:spcBef>
                <a:spcPts val="0"/>
              </a:spcBef>
              <a:buNone/>
              <a:defRPr sz="1800"/>
            </a:lvl6pPr>
            <a:lvl7pPr marL="0" indent="0">
              <a:spcBef>
                <a:spcPts val="0"/>
              </a:spcBef>
              <a:buNone/>
              <a:defRPr sz="1800"/>
            </a:lvl7pPr>
            <a:lvl8pPr marL="0" indent="0">
              <a:spcBef>
                <a:spcPts val="0"/>
              </a:spcBef>
              <a:buNone/>
              <a:defRPr sz="1800"/>
            </a:lvl8pPr>
            <a:lvl9pPr marL="0" indent="0">
              <a:spcBef>
                <a:spcPts val="0"/>
              </a:spcBef>
              <a:buNone/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DF934EEE-B87F-432F-A3AC-94FDF0F1C592}"/>
              </a:ext>
            </a:extLst>
          </p:cNvPr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3C64D7-3C55-4A28-B9CD-A963049FFC2B}" type="datetime1">
              <a:rPr lang="en-US"/>
              <a:pPr>
                <a:defRPr/>
              </a:pPr>
              <a:t>7/4/2020</a:t>
            </a:fld>
            <a:endParaRPr lang="en-US" dirty="0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E8C0CB3E-9AE2-42B1-950C-5CD64D2C92E9}"/>
              </a:ext>
            </a:extLst>
          </p:cNvPr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Author’s Last Name, CoGnference Name, Year, Presentation #</a:t>
            </a:r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F114DE84-FC38-4449-8419-AB1EB38BF123}"/>
              </a:ext>
            </a:extLst>
          </p:cNvPr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5A2EF4-461F-46DE-9C60-2C02CB45F847}" type="slidenum">
              <a:rPr lang="en-US" altLang="de-DE"/>
              <a:pPr>
                <a:defRPr/>
              </a:pPr>
              <a:t>‹Nr.›</a:t>
            </a:fld>
            <a:endParaRPr lang="en-US" altLang="de-DE"/>
          </a:p>
        </p:txBody>
      </p:sp>
    </p:spTree>
    <p:extLst>
      <p:ext uri="{BB962C8B-B14F-4D97-AF65-F5344CB8AC3E}">
        <p14:creationId xmlns:p14="http://schemas.microsoft.com/office/powerpoint/2010/main" val="31642739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9FAE6B-BFD3-421A-BC78-A6D96063CB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D523B1-FF6E-41EE-9261-06B5FFFFC127}" type="datetime1">
              <a:rPr lang="en-US"/>
              <a:pPr>
                <a:defRPr/>
              </a:pPr>
              <a:t>7/4/2020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57883E-9F03-4FEB-9ED2-823A3555E0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Author’s Last Name, CoGnference Name, Year, Presentation #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9CAAA4-F402-4BC5-AA26-090C817EFA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722E38-4975-4FE6-BD57-D2490B642AAB}" type="slidenum">
              <a:rPr lang="en-US" altLang="de-DE"/>
              <a:pPr>
                <a:defRPr/>
              </a:pPr>
              <a:t>‹Nr.›</a:t>
            </a:fld>
            <a:endParaRPr lang="en-US" altLang="de-DE"/>
          </a:p>
        </p:txBody>
      </p:sp>
    </p:spTree>
    <p:extLst>
      <p:ext uri="{BB962C8B-B14F-4D97-AF65-F5344CB8AC3E}">
        <p14:creationId xmlns:p14="http://schemas.microsoft.com/office/powerpoint/2010/main" val="14466421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66436"/>
            <a:ext cx="10972800" cy="676564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CE82ED-D0C2-477D-8691-C52E0A0044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613E57-3011-4AA6-8606-DC68AC0D1143}" type="datetime1">
              <a:rPr lang="en-US"/>
              <a:pPr>
                <a:defRPr/>
              </a:pPr>
              <a:t>7/4/2020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A02692-40B1-452A-BFFE-63149E0826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Author’s Last Name, </a:t>
            </a:r>
            <a:r>
              <a:rPr lang="en-US" err="1"/>
              <a:t>CoGnference</a:t>
            </a:r>
            <a:r>
              <a:rPr lang="en-US"/>
              <a:t> Name, Year, Presentation #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25ADEA-3017-4419-95C3-D697001641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9E3D8D4-AEB2-40F9-AA93-E96E87AA53B6}" type="slidenum">
              <a:rPr lang="en-US" altLang="de-DE"/>
              <a:pPr>
                <a:defRPr/>
              </a:pPr>
              <a:t>‹Nr.›</a:t>
            </a:fld>
            <a:endParaRPr lang="en-US" altLang="de-DE"/>
          </a:p>
        </p:txBody>
      </p:sp>
    </p:spTree>
    <p:extLst>
      <p:ext uri="{BB962C8B-B14F-4D97-AF65-F5344CB8AC3E}">
        <p14:creationId xmlns:p14="http://schemas.microsoft.com/office/powerpoint/2010/main" val="339525763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8">
            <a:extLst>
              <a:ext uri="{FF2B5EF4-FFF2-40B4-BE49-F238E27FC236}">
                <a16:creationId xmlns:a16="http://schemas.microsoft.com/office/drawing/2014/main" id="{2D21B29B-D5BC-481B-8542-ACB0726678CC}"/>
              </a:ext>
            </a:extLst>
          </p:cNvPr>
          <p:cNvGrpSpPr>
            <a:grpSpLocks/>
          </p:cNvGrpSpPr>
          <p:nvPr/>
        </p:nvGrpSpPr>
        <p:grpSpPr bwMode="auto">
          <a:xfrm>
            <a:off x="10519833" y="0"/>
            <a:ext cx="101600" cy="6172200"/>
            <a:chOff x="7889136" y="0"/>
            <a:chExt cx="77359" cy="6172200"/>
          </a:xfrm>
        </p:grpSpPr>
        <p:sp>
          <p:nvSpPr>
            <p:cNvPr id="5" name="Rectangle 9">
              <a:extLst>
                <a:ext uri="{FF2B5EF4-FFF2-40B4-BE49-F238E27FC236}">
                  <a16:creationId xmlns:a16="http://schemas.microsoft.com/office/drawing/2014/main" id="{9F779F56-9FFF-4F47-AACB-5E49AE3861A3}"/>
                </a:ext>
              </a:extLst>
            </p:cNvPr>
            <p:cNvSpPr/>
            <p:nvPr/>
          </p:nvSpPr>
          <p:spPr>
            <a:xfrm rot="5400000">
              <a:off x="4835269" y="3053867"/>
              <a:ext cx="6172200" cy="64466"/>
            </a:xfrm>
            <a:prstGeom prst="rect">
              <a:avLst/>
            </a:prstGeom>
            <a:solidFill>
              <a:srgbClr val="9695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6" name="Rectangle 10">
              <a:extLst>
                <a:ext uri="{FF2B5EF4-FFF2-40B4-BE49-F238E27FC236}">
                  <a16:creationId xmlns:a16="http://schemas.microsoft.com/office/drawing/2014/main" id="{823EB620-8CE9-4A0F-9CB1-1F7CC762AE61}"/>
                </a:ext>
              </a:extLst>
            </p:cNvPr>
            <p:cNvSpPr/>
            <p:nvPr/>
          </p:nvSpPr>
          <p:spPr>
            <a:xfrm rot="5400000">
              <a:off x="7692769" y="196367"/>
              <a:ext cx="457200" cy="64466"/>
            </a:xfrm>
            <a:prstGeom prst="rect">
              <a:avLst/>
            </a:prstGeom>
            <a:solidFill>
              <a:srgbClr val="CC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cxnSp>
          <p:nvCxnSpPr>
            <p:cNvPr id="7" name="Straight Connector 11">
              <a:extLst>
                <a:ext uri="{FF2B5EF4-FFF2-40B4-BE49-F238E27FC236}">
                  <a16:creationId xmlns:a16="http://schemas.microsoft.com/office/drawing/2014/main" id="{EAA19FF9-F377-4F3E-AD56-EB3694332F05}"/>
                </a:ext>
              </a:extLst>
            </p:cNvPr>
            <p:cNvCxnSpPr/>
            <p:nvPr/>
          </p:nvCxnSpPr>
          <p:spPr>
            <a:xfrm rot="5400000">
              <a:off x="7927816" y="418521"/>
              <a:ext cx="0" cy="77359"/>
            </a:xfrm>
            <a:prstGeom prst="line">
              <a:avLst/>
            </a:prstGeom>
            <a:ln w="28575">
              <a:solidFill>
                <a:schemeClr val="bg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8" name="Group 12">
              <a:extLst>
                <a:ext uri="{FF2B5EF4-FFF2-40B4-BE49-F238E27FC236}">
                  <a16:creationId xmlns:a16="http://schemas.microsoft.com/office/drawing/2014/main" id="{B15DB0D6-B44C-4384-BFC0-9F1FD02C8E25}"/>
                </a:ext>
              </a:extLst>
            </p:cNvPr>
            <p:cNvGrpSpPr>
              <a:grpSpLocks/>
            </p:cNvGrpSpPr>
            <p:nvPr/>
          </p:nvGrpSpPr>
          <p:grpSpPr bwMode="auto">
            <a:xfrm rot="5400000">
              <a:off x="7699218" y="189923"/>
              <a:ext cx="457200" cy="77354"/>
              <a:chOff x="0" y="139700"/>
              <a:chExt cx="457200" cy="77354"/>
            </a:xfrm>
          </p:grpSpPr>
          <p:sp>
            <p:nvSpPr>
              <p:cNvPr id="9" name="Rectangle 13">
                <a:extLst>
                  <a:ext uri="{FF2B5EF4-FFF2-40B4-BE49-F238E27FC236}">
                    <a16:creationId xmlns:a16="http://schemas.microsoft.com/office/drawing/2014/main" id="{6E111964-F81E-42A3-9889-012AE644610F}"/>
                  </a:ext>
                </a:extLst>
              </p:cNvPr>
              <p:cNvSpPr/>
              <p:nvPr/>
            </p:nvSpPr>
            <p:spPr>
              <a:xfrm>
                <a:off x="1" y="152593"/>
                <a:ext cx="457200" cy="64466"/>
              </a:xfrm>
              <a:prstGeom prst="rect">
                <a:avLst/>
              </a:prstGeom>
              <a:solidFill>
                <a:srgbClr val="CC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solidFill>
                    <a:prstClr val="white"/>
                  </a:solidFill>
                </a:endParaRPr>
              </a:p>
            </p:txBody>
          </p:sp>
          <p:cxnSp>
            <p:nvCxnSpPr>
              <p:cNvPr id="10" name="Straight Connector 14">
                <a:extLst>
                  <a:ext uri="{FF2B5EF4-FFF2-40B4-BE49-F238E27FC236}">
                    <a16:creationId xmlns:a16="http://schemas.microsoft.com/office/drawing/2014/main" id="{F64ECBE5-D425-40D3-999F-CF577E6C6BEE}"/>
                  </a:ext>
                </a:extLst>
              </p:cNvPr>
              <p:cNvCxnSpPr/>
              <p:nvPr/>
            </p:nvCxnSpPr>
            <p:spPr>
              <a:xfrm>
                <a:off x="457200" y="139699"/>
                <a:ext cx="0" cy="77359"/>
              </a:xfrm>
              <a:prstGeom prst="line">
                <a:avLst/>
              </a:prstGeom>
              <a:ln w="28575">
                <a:solidFill>
                  <a:schemeClr val="bg1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668000" y="457201"/>
            <a:ext cx="914400" cy="5714999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457201"/>
            <a:ext cx="9550400" cy="571499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Date Placeholder 6">
            <a:extLst>
              <a:ext uri="{FF2B5EF4-FFF2-40B4-BE49-F238E27FC236}">
                <a16:creationId xmlns:a16="http://schemas.microsoft.com/office/drawing/2014/main" id="{7A1AD43E-11D0-4131-A4E8-CF2B779CCE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B1BD98-88D4-4052-A5C9-A22548B226E5}" type="datetime1">
              <a:rPr lang="en-US"/>
              <a:pPr>
                <a:defRPr/>
              </a:pPr>
              <a:t>7/4/2020</a:t>
            </a:fld>
            <a:endParaRPr lang="en-US" dirty="0"/>
          </a:p>
        </p:txBody>
      </p:sp>
      <p:sp>
        <p:nvSpPr>
          <p:cNvPr id="12" name="Footer Placeholder 7">
            <a:extLst>
              <a:ext uri="{FF2B5EF4-FFF2-40B4-BE49-F238E27FC236}">
                <a16:creationId xmlns:a16="http://schemas.microsoft.com/office/drawing/2014/main" id="{B4272F66-5D1A-4F70-8F63-36049DD3A0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Author’s Last Name, CoGnference Name, Year, Presentation #</a:t>
            </a:r>
          </a:p>
        </p:txBody>
      </p:sp>
      <p:sp>
        <p:nvSpPr>
          <p:cNvPr id="13" name="Slide Number Placeholder 8">
            <a:extLst>
              <a:ext uri="{FF2B5EF4-FFF2-40B4-BE49-F238E27FC236}">
                <a16:creationId xmlns:a16="http://schemas.microsoft.com/office/drawing/2014/main" id="{011C2EAD-88B5-4DAD-8C46-15A9B163D6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66565CA-ED56-4C1D-846B-D68582526698}" type="slidenum">
              <a:rPr lang="en-US" altLang="de-DE"/>
              <a:pPr>
                <a:defRPr/>
              </a:pPr>
              <a:t>‹Nr.›</a:t>
            </a:fld>
            <a:endParaRPr lang="en-US" altLang="de-DE"/>
          </a:p>
        </p:txBody>
      </p:sp>
    </p:spTree>
    <p:extLst>
      <p:ext uri="{BB962C8B-B14F-4D97-AF65-F5344CB8AC3E}">
        <p14:creationId xmlns:p14="http://schemas.microsoft.com/office/powerpoint/2010/main" val="24539826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udy Name,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09600" y="154546"/>
            <a:ext cx="10972800" cy="302654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60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  <a:lvl6pPr marL="0" indent="0">
              <a:spcBef>
                <a:spcPts val="0"/>
              </a:spcBef>
              <a:buNone/>
              <a:defRPr sz="1800"/>
            </a:lvl6pPr>
            <a:lvl7pPr marL="0" indent="0">
              <a:spcBef>
                <a:spcPts val="0"/>
              </a:spcBef>
              <a:buNone/>
              <a:defRPr sz="1800"/>
            </a:lvl7pPr>
            <a:lvl8pPr marL="0" indent="0">
              <a:spcBef>
                <a:spcPts val="0"/>
              </a:spcBef>
              <a:buNone/>
              <a:defRPr sz="1800"/>
            </a:lvl8pPr>
            <a:lvl9pPr marL="0" indent="0">
              <a:spcBef>
                <a:spcPts val="0"/>
              </a:spcBef>
              <a:buNone/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E4829185-6CB7-4754-A985-A9731A4D9B2E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8A7AD5-F15D-4CEB-999D-FA4BD8C038AC}" type="datetime1">
              <a:rPr lang="en-US"/>
              <a:pPr>
                <a:defRPr/>
              </a:pPr>
              <a:t>7/4/2020</a:t>
            </a:fld>
            <a:endParaRPr lang="en-US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785FF459-474F-4567-A8BE-E1128F30CC21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Author’s Last Name, CoGnference Name, Year, Presentation #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FFFB2DDB-8196-4D1E-8178-BF8A2F6EAD7C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DBA8B4-D4F3-4B10-BBED-9D1F777EF00F}" type="slidenum">
              <a:rPr lang="en-US" altLang="de-DE"/>
              <a:pPr>
                <a:defRPr/>
              </a:pPr>
              <a:t>‹Nr.›</a:t>
            </a:fld>
            <a:endParaRPr lang="en-US" altLang="de-DE"/>
          </a:p>
        </p:txBody>
      </p:sp>
    </p:spTree>
    <p:extLst>
      <p:ext uri="{BB962C8B-B14F-4D97-AF65-F5344CB8AC3E}">
        <p14:creationId xmlns:p14="http://schemas.microsoft.com/office/powerpoint/2010/main" val="28987490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Sub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828800"/>
            <a:ext cx="10972800" cy="4191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609600" y="1371600"/>
            <a:ext cx="10972800" cy="304800"/>
          </a:xfrm>
        </p:spPr>
        <p:txBody>
          <a:bodyPr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buNone/>
              <a:defRPr sz="2000">
                <a:solidFill>
                  <a:schemeClr val="accent4"/>
                </a:solidFill>
              </a:defRPr>
            </a:lvl2pPr>
            <a:lvl3pPr marL="0" indent="0">
              <a:lnSpc>
                <a:spcPct val="90000"/>
              </a:lnSpc>
              <a:spcBef>
                <a:spcPts val="0"/>
              </a:spcBef>
              <a:buNone/>
              <a:defRPr sz="2000">
                <a:solidFill>
                  <a:schemeClr val="accent4"/>
                </a:solidFill>
              </a:defRPr>
            </a:lvl3pPr>
            <a:lvl4pPr marL="0" indent="0">
              <a:lnSpc>
                <a:spcPct val="90000"/>
              </a:lnSpc>
              <a:spcBef>
                <a:spcPts val="0"/>
              </a:spcBef>
              <a:buNone/>
              <a:defRPr sz="2000">
                <a:solidFill>
                  <a:schemeClr val="accent4"/>
                </a:solidFill>
              </a:defRPr>
            </a:lvl4pPr>
            <a:lvl5pPr marL="0" indent="0">
              <a:lnSpc>
                <a:spcPct val="90000"/>
              </a:lnSpc>
              <a:spcBef>
                <a:spcPts val="0"/>
              </a:spcBef>
              <a:buNone/>
              <a:defRPr sz="2000">
                <a:solidFill>
                  <a:schemeClr val="accent4"/>
                </a:solidFill>
              </a:defRPr>
            </a:lvl5pPr>
            <a:lvl6pPr marL="0" indent="0">
              <a:lnSpc>
                <a:spcPct val="90000"/>
              </a:lnSpc>
              <a:spcBef>
                <a:spcPts val="0"/>
              </a:spcBef>
              <a:buNone/>
              <a:defRPr sz="2000">
                <a:solidFill>
                  <a:schemeClr val="accent4"/>
                </a:solidFill>
              </a:defRPr>
            </a:lvl6pPr>
            <a:lvl7pPr marL="0" indent="0">
              <a:lnSpc>
                <a:spcPct val="90000"/>
              </a:lnSpc>
              <a:spcBef>
                <a:spcPts val="0"/>
              </a:spcBef>
              <a:buNone/>
              <a:defRPr sz="2000">
                <a:solidFill>
                  <a:schemeClr val="accent4"/>
                </a:solidFill>
              </a:defRPr>
            </a:lvl7pPr>
            <a:lvl8pPr marL="0" indent="0">
              <a:lnSpc>
                <a:spcPct val="90000"/>
              </a:lnSpc>
              <a:spcBef>
                <a:spcPts val="0"/>
              </a:spcBef>
              <a:buNone/>
              <a:defRPr sz="2000">
                <a:solidFill>
                  <a:schemeClr val="accent4"/>
                </a:solidFill>
              </a:defRPr>
            </a:lvl8pPr>
            <a:lvl9pPr marL="0" indent="0">
              <a:lnSpc>
                <a:spcPct val="90000"/>
              </a:lnSpc>
              <a:spcBef>
                <a:spcPts val="0"/>
              </a:spcBef>
              <a:buNone/>
              <a:defRPr sz="2000">
                <a:solidFill>
                  <a:schemeClr val="accent4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89A57B79-5379-4B83-B586-E360F08DCA92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3D73E5-D855-4D19-9EAE-BC8E402DE3B3}" type="datetime1">
              <a:rPr lang="en-US"/>
              <a:pPr>
                <a:defRPr/>
              </a:pPr>
              <a:t>7/4/2020</a:t>
            </a:fld>
            <a:endParaRPr lang="en-US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9322AF44-9289-490D-87F0-7A1A77E513EB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Author’s Last Name, CoGnference Name, Year, Presentation #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D0D31053-29E0-4EA6-97B4-BE14B0648DA7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363AAE-C2D5-4EBE-81FE-E68E57EBD711}" type="slidenum">
              <a:rPr lang="en-US" altLang="de-DE"/>
              <a:pPr>
                <a:defRPr/>
              </a:pPr>
              <a:t>‹Nr.›</a:t>
            </a:fld>
            <a:endParaRPr lang="en-US" altLang="de-DE"/>
          </a:p>
        </p:txBody>
      </p:sp>
    </p:spTree>
    <p:extLst>
      <p:ext uri="{BB962C8B-B14F-4D97-AF65-F5344CB8AC3E}">
        <p14:creationId xmlns:p14="http://schemas.microsoft.com/office/powerpoint/2010/main" val="39388362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udy Name, Title, Sub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4"/>
          <p:cNvSpPr>
            <a:spLocks noGrp="1"/>
          </p:cNvSpPr>
          <p:nvPr>
            <p:ph type="body" sz="quarter" idx="17"/>
          </p:nvPr>
        </p:nvSpPr>
        <p:spPr>
          <a:xfrm>
            <a:off x="609600" y="154546"/>
            <a:ext cx="10972800" cy="302654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60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  <a:lvl6pPr marL="0" indent="0">
              <a:spcBef>
                <a:spcPts val="0"/>
              </a:spcBef>
              <a:buNone/>
              <a:defRPr sz="1800"/>
            </a:lvl6pPr>
            <a:lvl7pPr marL="0" indent="0">
              <a:spcBef>
                <a:spcPts val="0"/>
              </a:spcBef>
              <a:buNone/>
              <a:defRPr sz="1800"/>
            </a:lvl7pPr>
            <a:lvl8pPr marL="0" indent="0">
              <a:spcBef>
                <a:spcPts val="0"/>
              </a:spcBef>
              <a:buNone/>
              <a:defRPr sz="1800"/>
            </a:lvl8pPr>
            <a:lvl9pPr marL="0" indent="0">
              <a:spcBef>
                <a:spcPts val="0"/>
              </a:spcBef>
              <a:buNone/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828800"/>
            <a:ext cx="10972800" cy="4191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609600" y="1371600"/>
            <a:ext cx="10972800" cy="304800"/>
          </a:xfrm>
        </p:spPr>
        <p:txBody>
          <a:bodyPr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buNone/>
              <a:defRPr sz="2000">
                <a:solidFill>
                  <a:schemeClr val="accent4"/>
                </a:solidFill>
              </a:defRPr>
            </a:lvl2pPr>
            <a:lvl3pPr marL="0" indent="0">
              <a:lnSpc>
                <a:spcPct val="90000"/>
              </a:lnSpc>
              <a:spcBef>
                <a:spcPts val="0"/>
              </a:spcBef>
              <a:buNone/>
              <a:defRPr sz="2000">
                <a:solidFill>
                  <a:schemeClr val="accent4"/>
                </a:solidFill>
              </a:defRPr>
            </a:lvl3pPr>
            <a:lvl4pPr marL="0" indent="0">
              <a:lnSpc>
                <a:spcPct val="90000"/>
              </a:lnSpc>
              <a:spcBef>
                <a:spcPts val="0"/>
              </a:spcBef>
              <a:buNone/>
              <a:defRPr sz="2000">
                <a:solidFill>
                  <a:schemeClr val="accent4"/>
                </a:solidFill>
              </a:defRPr>
            </a:lvl4pPr>
            <a:lvl5pPr marL="0" indent="0">
              <a:lnSpc>
                <a:spcPct val="90000"/>
              </a:lnSpc>
              <a:spcBef>
                <a:spcPts val="0"/>
              </a:spcBef>
              <a:buNone/>
              <a:defRPr sz="2000">
                <a:solidFill>
                  <a:schemeClr val="accent4"/>
                </a:solidFill>
              </a:defRPr>
            </a:lvl5pPr>
            <a:lvl6pPr marL="0" indent="0">
              <a:lnSpc>
                <a:spcPct val="90000"/>
              </a:lnSpc>
              <a:spcBef>
                <a:spcPts val="0"/>
              </a:spcBef>
              <a:buNone/>
              <a:defRPr sz="2000">
                <a:solidFill>
                  <a:schemeClr val="accent4"/>
                </a:solidFill>
              </a:defRPr>
            </a:lvl6pPr>
            <a:lvl7pPr marL="0" indent="0">
              <a:lnSpc>
                <a:spcPct val="90000"/>
              </a:lnSpc>
              <a:spcBef>
                <a:spcPts val="0"/>
              </a:spcBef>
              <a:buNone/>
              <a:defRPr sz="2000">
                <a:solidFill>
                  <a:schemeClr val="accent4"/>
                </a:solidFill>
              </a:defRPr>
            </a:lvl7pPr>
            <a:lvl8pPr marL="0" indent="0">
              <a:lnSpc>
                <a:spcPct val="90000"/>
              </a:lnSpc>
              <a:spcBef>
                <a:spcPts val="0"/>
              </a:spcBef>
              <a:buNone/>
              <a:defRPr sz="2000">
                <a:solidFill>
                  <a:schemeClr val="accent4"/>
                </a:solidFill>
              </a:defRPr>
            </a:lvl8pPr>
            <a:lvl9pPr marL="0" indent="0">
              <a:lnSpc>
                <a:spcPct val="90000"/>
              </a:lnSpc>
              <a:spcBef>
                <a:spcPts val="0"/>
              </a:spcBef>
              <a:buNone/>
              <a:defRPr sz="2000">
                <a:solidFill>
                  <a:schemeClr val="accent4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24CAF613-0AC2-4053-B285-A8DD9687C5B2}"/>
              </a:ext>
            </a:extLst>
          </p:cNvPr>
          <p:cNvSpPr>
            <a:spLocks noGrp="1"/>
          </p:cNvSpPr>
          <p:nvPr>
            <p:ph type="dt" sz="half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842711-8E4B-4EBD-B5CB-58AF5C1CDE21}" type="datetime1">
              <a:rPr lang="en-US"/>
              <a:pPr>
                <a:defRPr/>
              </a:pPr>
              <a:t>7/4/2020</a:t>
            </a:fld>
            <a:endParaRPr lang="en-US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C4575846-98E0-4885-B8E6-AEEF287ED333}"/>
              </a:ext>
            </a:extLst>
          </p:cNvPr>
          <p:cNvSpPr>
            <a:spLocks noGrp="1"/>
          </p:cNvSpPr>
          <p:nvPr>
            <p:ph type="ftr" sz="quarter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Author’s Last Name, CoGnference Name, Year, Presentation #</a:t>
            </a:r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415A4501-BB6B-4924-9769-9FB7EB4C8634}"/>
              </a:ext>
            </a:extLst>
          </p:cNvPr>
          <p:cNvSpPr>
            <a:spLocks noGrp="1"/>
          </p:cNvSpPr>
          <p:nvPr>
            <p:ph type="sldNum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4436C5-E71C-4D48-A2E4-9C04CE2E820B}" type="slidenum">
              <a:rPr lang="en-US" altLang="de-DE"/>
              <a:pPr>
                <a:defRPr/>
              </a:pPr>
              <a:t>‹Nr.›</a:t>
            </a:fld>
            <a:endParaRPr lang="en-US" altLang="de-DE"/>
          </a:p>
        </p:txBody>
      </p:sp>
    </p:spTree>
    <p:extLst>
      <p:ext uri="{BB962C8B-B14F-4D97-AF65-F5344CB8AC3E}">
        <p14:creationId xmlns:p14="http://schemas.microsoft.com/office/powerpoint/2010/main" val="27219280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>
            <a:extLst>
              <a:ext uri="{FF2B5EF4-FFF2-40B4-BE49-F238E27FC236}">
                <a16:creationId xmlns:a16="http://schemas.microsoft.com/office/drawing/2014/main" id="{F89C5466-BF4A-48DE-AA62-34EB530F282D}"/>
              </a:ext>
            </a:extLst>
          </p:cNvPr>
          <p:cNvSpPr/>
          <p:nvPr userDrawn="1"/>
        </p:nvSpPr>
        <p:spPr>
          <a:xfrm flipH="1">
            <a:off x="0" y="3878264"/>
            <a:ext cx="12192000" cy="2979737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BB27DC30-6B9E-4BA3-BF94-3596A283C6D1}"/>
              </a:ext>
            </a:extLst>
          </p:cNvPr>
          <p:cNvSpPr/>
          <p:nvPr userDrawn="1"/>
        </p:nvSpPr>
        <p:spPr>
          <a:xfrm flipH="1">
            <a:off x="1727200" y="3802063"/>
            <a:ext cx="10464800" cy="7620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id="{52823DAA-DE70-4DF3-91FB-828C778510DF}"/>
              </a:ext>
            </a:extLst>
          </p:cNvPr>
          <p:cNvSpPr/>
          <p:nvPr userDrawn="1"/>
        </p:nvSpPr>
        <p:spPr>
          <a:xfrm flipH="1">
            <a:off x="1" y="3802063"/>
            <a:ext cx="1682751" cy="76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15693" y="2057400"/>
            <a:ext cx="8749108" cy="1371600"/>
          </a:xfrm>
        </p:spPr>
        <p:txBody>
          <a:bodyPr/>
          <a:lstStyle>
            <a:lvl1pPr algn="l">
              <a:defRPr sz="3200" b="0" cap="none" baseline="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8151" y="4106174"/>
            <a:ext cx="8756648" cy="99060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0" indent="0">
              <a:buNone/>
              <a:defRPr sz="2000">
                <a:solidFill>
                  <a:schemeClr val="accent4"/>
                </a:solidFill>
              </a:defRPr>
            </a:lvl2pPr>
            <a:lvl3pPr marL="0" indent="0">
              <a:buNone/>
              <a:defRPr sz="2000">
                <a:solidFill>
                  <a:schemeClr val="accent4"/>
                </a:solidFill>
              </a:defRPr>
            </a:lvl3pPr>
            <a:lvl4pPr marL="0" indent="0">
              <a:buNone/>
              <a:defRPr sz="2000">
                <a:solidFill>
                  <a:schemeClr val="accent4"/>
                </a:solidFill>
              </a:defRPr>
            </a:lvl4pPr>
            <a:lvl5pPr marL="0" indent="0">
              <a:buNone/>
              <a:defRPr sz="2000">
                <a:solidFill>
                  <a:schemeClr val="accent4"/>
                </a:solidFill>
              </a:defRPr>
            </a:lvl5pPr>
            <a:lvl6pPr marL="0" indent="0">
              <a:buNone/>
              <a:defRPr sz="2000">
                <a:solidFill>
                  <a:schemeClr val="accent4"/>
                </a:solidFill>
              </a:defRPr>
            </a:lvl6pPr>
            <a:lvl7pPr marL="0" indent="0">
              <a:buNone/>
              <a:defRPr sz="2000">
                <a:solidFill>
                  <a:schemeClr val="accent4"/>
                </a:solidFill>
              </a:defRPr>
            </a:lvl7pPr>
            <a:lvl8pPr marL="0" indent="0">
              <a:buNone/>
              <a:defRPr sz="2000">
                <a:solidFill>
                  <a:schemeClr val="accent4"/>
                </a:solidFill>
              </a:defRPr>
            </a:lvl8pPr>
            <a:lvl9pPr marL="0" indent="0">
              <a:buNone/>
              <a:defRPr sz="2000">
                <a:solidFill>
                  <a:schemeClr val="accent4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874157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ction Header with #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>
            <a:extLst>
              <a:ext uri="{FF2B5EF4-FFF2-40B4-BE49-F238E27FC236}">
                <a16:creationId xmlns:a16="http://schemas.microsoft.com/office/drawing/2014/main" id="{85528B1D-0542-45FD-A193-AC19C09E8E81}"/>
              </a:ext>
            </a:extLst>
          </p:cNvPr>
          <p:cNvSpPr/>
          <p:nvPr userDrawn="1"/>
        </p:nvSpPr>
        <p:spPr>
          <a:xfrm flipH="1">
            <a:off x="0" y="3878264"/>
            <a:ext cx="12192000" cy="2979737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id="{3993D0C3-8344-4EA8-86E2-86CFDA6C1A16}"/>
              </a:ext>
            </a:extLst>
          </p:cNvPr>
          <p:cNvSpPr/>
          <p:nvPr userDrawn="1"/>
        </p:nvSpPr>
        <p:spPr>
          <a:xfrm flipH="1">
            <a:off x="1727200" y="3802063"/>
            <a:ext cx="10464800" cy="7620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Rectangle 10">
            <a:extLst>
              <a:ext uri="{FF2B5EF4-FFF2-40B4-BE49-F238E27FC236}">
                <a16:creationId xmlns:a16="http://schemas.microsoft.com/office/drawing/2014/main" id="{7A10E5EF-582E-4B70-948E-B66D2CA998D9}"/>
              </a:ext>
            </a:extLst>
          </p:cNvPr>
          <p:cNvSpPr/>
          <p:nvPr userDrawn="1"/>
        </p:nvSpPr>
        <p:spPr>
          <a:xfrm flipH="1">
            <a:off x="1" y="3802063"/>
            <a:ext cx="1682751" cy="76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15693" y="2514600"/>
            <a:ext cx="8749108" cy="914400"/>
          </a:xfrm>
        </p:spPr>
        <p:txBody>
          <a:bodyPr/>
          <a:lstStyle>
            <a:lvl1pPr algn="l">
              <a:defRPr sz="3200" b="0" cap="none" baseline="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8151" y="4106174"/>
            <a:ext cx="8756648" cy="99060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0" indent="0">
              <a:buNone/>
              <a:defRPr sz="2000">
                <a:solidFill>
                  <a:schemeClr val="accent4"/>
                </a:solidFill>
              </a:defRPr>
            </a:lvl2pPr>
            <a:lvl3pPr marL="0" indent="0">
              <a:buNone/>
              <a:defRPr sz="2000">
                <a:solidFill>
                  <a:schemeClr val="accent4"/>
                </a:solidFill>
              </a:defRPr>
            </a:lvl3pPr>
            <a:lvl4pPr marL="0" indent="0">
              <a:buNone/>
              <a:defRPr sz="2000">
                <a:solidFill>
                  <a:schemeClr val="accent4"/>
                </a:solidFill>
              </a:defRPr>
            </a:lvl4pPr>
            <a:lvl5pPr marL="0" indent="0">
              <a:buNone/>
              <a:defRPr sz="2000">
                <a:solidFill>
                  <a:schemeClr val="accent4"/>
                </a:solidFill>
              </a:defRPr>
            </a:lvl5pPr>
            <a:lvl6pPr marL="0" indent="0">
              <a:buNone/>
              <a:defRPr sz="2000">
                <a:solidFill>
                  <a:schemeClr val="accent4"/>
                </a:solidFill>
              </a:defRPr>
            </a:lvl6pPr>
            <a:lvl7pPr marL="0" indent="0">
              <a:buNone/>
              <a:defRPr sz="2000">
                <a:solidFill>
                  <a:schemeClr val="accent4"/>
                </a:solidFill>
              </a:defRPr>
            </a:lvl7pPr>
            <a:lvl8pPr marL="0" indent="0">
              <a:buNone/>
              <a:defRPr sz="2000">
                <a:solidFill>
                  <a:schemeClr val="accent4"/>
                </a:solidFill>
              </a:defRPr>
            </a:lvl8pPr>
            <a:lvl9pPr marL="0" indent="0">
              <a:buNone/>
              <a:defRPr sz="2000">
                <a:solidFill>
                  <a:schemeClr val="accent4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1727200" y="1752600"/>
            <a:ext cx="8737600" cy="685800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>
                <a:solidFill>
                  <a:schemeClr val="tx2"/>
                </a:solidFill>
              </a:defRPr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  <a:lvl6pPr marL="0" indent="0">
              <a:spcBef>
                <a:spcPts val="0"/>
              </a:spcBef>
              <a:buNone/>
              <a:defRPr sz="1800"/>
            </a:lvl6pPr>
            <a:lvl7pPr marL="0" indent="0">
              <a:spcBef>
                <a:spcPts val="0"/>
              </a:spcBef>
              <a:buNone/>
              <a:defRPr sz="1800"/>
            </a:lvl7pPr>
            <a:lvl8pPr marL="0" indent="0">
              <a:spcBef>
                <a:spcPts val="0"/>
              </a:spcBef>
              <a:buNone/>
              <a:defRPr sz="1800"/>
            </a:lvl8pPr>
            <a:lvl9pPr marL="0" indent="0">
              <a:spcBef>
                <a:spcPts val="0"/>
              </a:spcBef>
              <a:buNone/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893761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524000"/>
            <a:ext cx="5242560" cy="46482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9840" y="1524000"/>
            <a:ext cx="5242560" cy="46482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D7808C2B-F069-4CF7-B5CB-690C75D994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1469E4-752E-4875-BED1-C47BF4A7F2C7}" type="datetime1">
              <a:rPr lang="en-US"/>
              <a:pPr>
                <a:defRPr/>
              </a:pPr>
              <a:t>7/4/2020</a:t>
            </a:fld>
            <a:endParaRPr lang="en-US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1C73A7A-52B8-45C8-901E-9903B6E1AD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Author’s Last Name, CoGnference Name, Year, Presentation #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CA3ED4C-0B57-4CE8-BE30-2DF8B7344C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C0A963-84D4-4878-8D31-849DAAF2B81A}" type="slidenum">
              <a:rPr lang="en-US" altLang="de-DE"/>
              <a:pPr>
                <a:defRPr/>
              </a:pPr>
              <a:t>‹Nr.›</a:t>
            </a:fld>
            <a:endParaRPr lang="en-US" altLang="de-DE"/>
          </a:p>
        </p:txBody>
      </p:sp>
    </p:spTree>
    <p:extLst>
      <p:ext uri="{BB962C8B-B14F-4D97-AF65-F5344CB8AC3E}">
        <p14:creationId xmlns:p14="http://schemas.microsoft.com/office/powerpoint/2010/main" val="41882846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524000"/>
            <a:ext cx="3474720" cy="4648200"/>
          </a:xfrm>
          <a:ln w="19050">
            <a:noFill/>
            <a:miter lim="800000"/>
          </a:ln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5"/>
          </p:nvPr>
        </p:nvSpPr>
        <p:spPr>
          <a:xfrm>
            <a:off x="4358640" y="1524000"/>
            <a:ext cx="3474720" cy="4648200"/>
          </a:xfrm>
          <a:ln w="19050">
            <a:noFill/>
            <a:miter lim="800000"/>
          </a:ln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8" name="Content Placeholder 2"/>
          <p:cNvSpPr>
            <a:spLocks noGrp="1"/>
          </p:cNvSpPr>
          <p:nvPr>
            <p:ph sz="half" idx="17"/>
          </p:nvPr>
        </p:nvSpPr>
        <p:spPr>
          <a:xfrm>
            <a:off x="8107680" y="1524000"/>
            <a:ext cx="3474720" cy="4648200"/>
          </a:xfrm>
          <a:ln w="19050">
            <a:noFill/>
            <a:miter lim="800000"/>
          </a:ln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11B90495-6478-407B-B544-5B0B246E55C4}"/>
              </a:ext>
            </a:extLst>
          </p:cNvPr>
          <p:cNvSpPr>
            <a:spLocks noGrp="1"/>
          </p:cNvSpPr>
          <p:nvPr>
            <p:ph type="dt" sz="half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C12E26-23BD-474D-947D-887E7AF4F37C}" type="datetime1">
              <a:rPr lang="en-US"/>
              <a:pPr>
                <a:defRPr/>
              </a:pPr>
              <a:t>7/4/2020</a:t>
            </a:fld>
            <a:endParaRPr lang="en-US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1926E7DB-658E-4032-89A9-46316918AAC9}"/>
              </a:ext>
            </a:extLst>
          </p:cNvPr>
          <p:cNvSpPr>
            <a:spLocks noGrp="1"/>
          </p:cNvSpPr>
          <p:nvPr>
            <p:ph type="ftr" sz="quarter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Author’s Last Name, CoGnference Name, Year, Presentation #</a:t>
            </a:r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CAF7D893-EFF1-466C-82F0-219F86B37E6E}"/>
              </a:ext>
            </a:extLst>
          </p:cNvPr>
          <p:cNvSpPr>
            <a:spLocks noGrp="1"/>
          </p:cNvSpPr>
          <p:nvPr>
            <p:ph type="sldNum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58F158-3D68-4EA9-92F1-AB51116FF2FA}" type="slidenum">
              <a:rPr lang="en-US" altLang="de-DE"/>
              <a:pPr>
                <a:defRPr/>
              </a:pPr>
              <a:t>‹Nr.›</a:t>
            </a:fld>
            <a:endParaRPr lang="en-US" altLang="de-DE"/>
          </a:p>
        </p:txBody>
      </p:sp>
    </p:spTree>
    <p:extLst>
      <p:ext uri="{BB962C8B-B14F-4D97-AF65-F5344CB8AC3E}">
        <p14:creationId xmlns:p14="http://schemas.microsoft.com/office/powerpoint/2010/main" val="28889300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637EDF00-60F5-4FDC-BDF1-5CC05D1A1CF1}"/>
              </a:ext>
            </a:extLst>
          </p:cNvPr>
          <p:cNvSpPr/>
          <p:nvPr/>
        </p:nvSpPr>
        <p:spPr>
          <a:xfrm>
            <a:off x="628651" y="1201739"/>
            <a:ext cx="11563349" cy="65087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C09F6215-5AB0-4769-BB2B-7F8F91A8D088}"/>
              </a:ext>
            </a:extLst>
          </p:cNvPr>
          <p:cNvSpPr/>
          <p:nvPr/>
        </p:nvSpPr>
        <p:spPr>
          <a:xfrm>
            <a:off x="1" y="1201739"/>
            <a:ext cx="590551" cy="6508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28" name="Title Placeholder 1">
            <a:extLst>
              <a:ext uri="{FF2B5EF4-FFF2-40B4-BE49-F238E27FC236}">
                <a16:creationId xmlns:a16="http://schemas.microsoft.com/office/drawing/2014/main" id="{2A19C44B-26F7-4F5D-983C-0438E50D7D8B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09600" y="466726"/>
            <a:ext cx="10972800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de-DE"/>
              <a:t>Click to edit Master title style</a:t>
            </a:r>
          </a:p>
        </p:txBody>
      </p:sp>
      <p:sp>
        <p:nvSpPr>
          <p:cNvPr id="1029" name="Text Placeholder 2">
            <a:extLst>
              <a:ext uri="{FF2B5EF4-FFF2-40B4-BE49-F238E27FC236}">
                <a16:creationId xmlns:a16="http://schemas.microsoft.com/office/drawing/2014/main" id="{9A3AC101-5659-43CE-BF54-A826E776BBF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09600" y="1524000"/>
            <a:ext cx="109728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de-DE"/>
              <a:t>Click to edit Master text styles</a:t>
            </a:r>
          </a:p>
          <a:p>
            <a:pPr lvl="1"/>
            <a:r>
              <a:rPr lang="en-US" altLang="de-DE"/>
              <a:t>Second level</a:t>
            </a:r>
          </a:p>
          <a:p>
            <a:pPr lvl="2"/>
            <a:r>
              <a:rPr lang="en-US" altLang="de-DE"/>
              <a:t>Third level</a:t>
            </a:r>
          </a:p>
          <a:p>
            <a:pPr lvl="3"/>
            <a:r>
              <a:rPr lang="en-US" altLang="de-DE"/>
              <a:t>Fourth level</a:t>
            </a:r>
          </a:p>
          <a:p>
            <a:pPr lvl="4"/>
            <a:r>
              <a:rPr lang="en-US" altLang="de-DE"/>
              <a:t>Fifth level</a:t>
            </a:r>
          </a:p>
        </p:txBody>
      </p:sp>
      <p:sp>
        <p:nvSpPr>
          <p:cNvPr id="25" name="Date Placeholder 3">
            <a:extLst>
              <a:ext uri="{FF2B5EF4-FFF2-40B4-BE49-F238E27FC236}">
                <a16:creationId xmlns:a16="http://schemas.microsoft.com/office/drawing/2014/main" id="{6BD9EBB1-5169-4F20-8415-FEA909FE537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197600" y="6537326"/>
            <a:ext cx="812800" cy="168275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800">
                <a:solidFill>
                  <a:prstClr val="black">
                    <a:lumMod val="50000"/>
                    <a:lumOff val="50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D7DEA22-575E-4B97-AAEC-52AEDE6F7513}" type="datetime1">
              <a:rPr lang="en-US"/>
              <a:pPr>
                <a:defRPr/>
              </a:pPr>
              <a:t>7/4/2020</a:t>
            </a:fld>
            <a:endParaRPr lang="en-US" dirty="0"/>
          </a:p>
        </p:txBody>
      </p:sp>
      <p:sp>
        <p:nvSpPr>
          <p:cNvPr id="26" name="Footer Placeholder 4">
            <a:extLst>
              <a:ext uri="{FF2B5EF4-FFF2-40B4-BE49-F238E27FC236}">
                <a16:creationId xmlns:a16="http://schemas.microsoft.com/office/drawing/2014/main" id="{A3DAE410-71E9-4C59-BC33-6AACA23CA02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112000" y="6537325"/>
            <a:ext cx="4064000" cy="1651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800">
                <a:solidFill>
                  <a:prstClr val="black">
                    <a:lumMod val="50000"/>
                    <a:lumOff val="50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Author’s Last Name, CoGnference Name, Year, Presentation #</a:t>
            </a:r>
          </a:p>
        </p:txBody>
      </p:sp>
      <p:sp>
        <p:nvSpPr>
          <p:cNvPr id="27" name="Slide Number Placeholder 5">
            <a:extLst>
              <a:ext uri="{FF2B5EF4-FFF2-40B4-BE49-F238E27FC236}">
                <a16:creationId xmlns:a16="http://schemas.microsoft.com/office/drawing/2014/main" id="{2930DE29-87D6-428F-9CB3-E670B4F4957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252200" y="6537326"/>
            <a:ext cx="330200" cy="16827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800" smtClean="0">
                <a:solidFill>
                  <a:srgbClr val="7F7F7F"/>
                </a:solidFill>
              </a:defRPr>
            </a:lvl1pPr>
          </a:lstStyle>
          <a:p>
            <a:pPr>
              <a:defRPr/>
            </a:pPr>
            <a:fld id="{AE9D3E53-85BE-4F23-92A5-B0E4943D3047}" type="slidenum">
              <a:rPr lang="en-US" altLang="de-DE"/>
              <a:pPr>
                <a:defRPr/>
              </a:pPr>
              <a:t>‹Nr.›</a:t>
            </a:fld>
            <a:endParaRPr lang="en-US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67" r:id="rId1"/>
    <p:sldLayoutId id="2147484168" r:id="rId2"/>
    <p:sldLayoutId id="2147484152" r:id="rId3"/>
    <p:sldLayoutId id="2147484153" r:id="rId4"/>
    <p:sldLayoutId id="2147484154" r:id="rId5"/>
    <p:sldLayoutId id="2147484169" r:id="rId6"/>
    <p:sldLayoutId id="2147484170" r:id="rId7"/>
    <p:sldLayoutId id="2147484155" r:id="rId8"/>
    <p:sldLayoutId id="2147484156" r:id="rId9"/>
    <p:sldLayoutId id="2147484157" r:id="rId10"/>
    <p:sldLayoutId id="2147484158" r:id="rId11"/>
    <p:sldLayoutId id="2147484159" r:id="rId12"/>
    <p:sldLayoutId id="2147484160" r:id="rId13"/>
    <p:sldLayoutId id="2147484161" r:id="rId14"/>
    <p:sldLayoutId id="2147484162" r:id="rId15"/>
    <p:sldLayoutId id="2147484163" r:id="rId16"/>
    <p:sldLayoutId id="2147484164" r:id="rId17"/>
    <p:sldLayoutId id="2147484165" r:id="rId18"/>
    <p:sldLayoutId id="2147484166" r:id="rId19"/>
    <p:sldLayoutId id="2147484171" r:id="rId20"/>
  </p:sldLayoutIdLst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200"/>
        </a:spcBef>
        <a:spcAft>
          <a:spcPct val="0"/>
        </a:spcAft>
        <a:buClr>
          <a:srgbClr val="A9A9A9"/>
        </a:buClr>
        <a:buSzPct val="90000"/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1650" indent="-228600" algn="l" rtl="0" eaLnBrk="0" fontAlgn="base" hangingPunct="0">
        <a:lnSpc>
          <a:spcPct val="90000"/>
        </a:lnSpc>
        <a:spcBef>
          <a:spcPts val="800"/>
        </a:spcBef>
        <a:spcAft>
          <a:spcPct val="0"/>
        </a:spcAft>
        <a:buClr>
          <a:srgbClr val="A9A9A9"/>
        </a:buClr>
        <a:buSzPct val="90000"/>
        <a:buFont typeface="Arial" panose="020B0604020202020204" pitchFamily="34" charset="0"/>
        <a:buChar char="–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730250" indent="-182563" algn="l" rtl="0" eaLnBrk="0" fontAlgn="base" hangingPunct="0">
        <a:lnSpc>
          <a:spcPct val="90000"/>
        </a:lnSpc>
        <a:spcBef>
          <a:spcPts val="600"/>
        </a:spcBef>
        <a:spcAft>
          <a:spcPct val="0"/>
        </a:spcAft>
        <a:buClr>
          <a:srgbClr val="A9A9A9"/>
        </a:buClr>
        <a:buSzPct val="90000"/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58850" indent="-182563" algn="l" rtl="0" eaLnBrk="0" fontAlgn="base" hangingPunct="0">
        <a:lnSpc>
          <a:spcPct val="90000"/>
        </a:lnSpc>
        <a:spcBef>
          <a:spcPts val="600"/>
        </a:spcBef>
        <a:spcAft>
          <a:spcPct val="0"/>
        </a:spcAft>
        <a:buClr>
          <a:srgbClr val="A9A9A9"/>
        </a:buClr>
        <a:buSzPct val="90000"/>
        <a:buFont typeface="Arial" panose="020B0604020202020204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87450" indent="-182563" algn="l" rtl="0" eaLnBrk="0" fontAlgn="base" hangingPunct="0">
        <a:lnSpc>
          <a:spcPct val="90000"/>
        </a:lnSpc>
        <a:spcBef>
          <a:spcPts val="600"/>
        </a:spcBef>
        <a:spcAft>
          <a:spcPct val="0"/>
        </a:spcAft>
        <a:buClr>
          <a:srgbClr val="A9A9A9"/>
        </a:buClr>
        <a:buSzPct val="9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41732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bg2">
            <a:lumMod val="75000"/>
          </a:schemeClr>
        </a:buClr>
        <a:buSzPct val="90000"/>
        <a:buFont typeface="Arial" panose="020B0604020202020204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4592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bg2">
            <a:lumMod val="75000"/>
          </a:schemeClr>
        </a:buClr>
        <a:buSzPct val="9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7452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bg2">
            <a:lumMod val="75000"/>
          </a:schemeClr>
        </a:buClr>
        <a:buSzPct val="90000"/>
        <a:buFont typeface="Arial" panose="020B0604020202020204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10312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bg2">
            <a:lumMod val="75000"/>
          </a:schemeClr>
        </a:buClr>
        <a:buSzPct val="9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s://cattendee.abstractsonline.com/meeting/9289/Presentation/2917" TargetMode="External"/><Relationship Id="rId3" Type="http://schemas.openxmlformats.org/officeDocument/2006/relationships/hyperlink" Target="https://iascslide.ctimeetingtech.com/aids2020/attendee/confcal_7/show/session/60" TargetMode="External"/><Relationship Id="rId7" Type="http://schemas.openxmlformats.org/officeDocument/2006/relationships/hyperlink" Target="https://iascslide.ctimeetingtech.com/aids2020/attendee/confcal_7/show/session/605" TargetMode="External"/><Relationship Id="rId2" Type="http://schemas.openxmlformats.org/officeDocument/2006/relationships/hyperlink" Target="https://cattendee.abstractsonline.com/meeting/9289/presentation/214" TargetMode="External"/><Relationship Id="rId1" Type="http://schemas.openxmlformats.org/officeDocument/2006/relationships/slideLayout" Target="../slideLayouts/slideLayout3.xml"/><Relationship Id="rId6" Type="http://schemas.openxmlformats.org/officeDocument/2006/relationships/hyperlink" Target="https://cattendee.abstractsonline.com/meeting/9289/Presentation/3922" TargetMode="External"/><Relationship Id="rId11" Type="http://schemas.openxmlformats.org/officeDocument/2006/relationships/image" Target="../media/image1.png"/><Relationship Id="rId5" Type="http://schemas.openxmlformats.org/officeDocument/2006/relationships/hyperlink" Target="https://iascslide.ctimeetingtech.com/aids2020/attendee/confcal_7/show/session/62" TargetMode="External"/><Relationship Id="rId10" Type="http://schemas.openxmlformats.org/officeDocument/2006/relationships/hyperlink" Target="https://cattendee.abstractsonline.com/meeting/9289/Presentation/1531" TargetMode="External"/><Relationship Id="rId4" Type="http://schemas.openxmlformats.org/officeDocument/2006/relationships/hyperlink" Target="https://cattendee.abstractsonline.com/meeting/9289/presentation/233" TargetMode="External"/><Relationship Id="rId9" Type="http://schemas.openxmlformats.org/officeDocument/2006/relationships/hyperlink" Target="https://iascslide.ctimeetingtech.com/aids2020/attendee/confcal_7/show/session/398" TargetMode="Externa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s://cattendee.abstractsonline.com/meeting/9289/Presentation/2281" TargetMode="External"/><Relationship Id="rId3" Type="http://schemas.openxmlformats.org/officeDocument/2006/relationships/hyperlink" Target="https://iascslide.ctimeetingtech.com/aids2020/attendee/confcal_7/show/session/398" TargetMode="External"/><Relationship Id="rId7" Type="http://schemas.openxmlformats.org/officeDocument/2006/relationships/hyperlink" Target="https://cattendee.abstractsonline.com/meeting/9289/Presentation/1759" TargetMode="External"/><Relationship Id="rId2" Type="http://schemas.openxmlformats.org/officeDocument/2006/relationships/hyperlink" Target="https://cattendee.abstractsonline.com/meeting/9289/Presentation/1629" TargetMode="External"/><Relationship Id="rId1" Type="http://schemas.openxmlformats.org/officeDocument/2006/relationships/slideLayout" Target="../slideLayouts/slideLayout3.xml"/><Relationship Id="rId6" Type="http://schemas.openxmlformats.org/officeDocument/2006/relationships/hyperlink" Target="https://cattendee.abstractsonline.com/meeting/9289/Presentation/1809" TargetMode="External"/><Relationship Id="rId5" Type="http://schemas.openxmlformats.org/officeDocument/2006/relationships/hyperlink" Target="https://cattendee.abstractsonline.com/meeting/9289/Presentation/1766" TargetMode="External"/><Relationship Id="rId10" Type="http://schemas.openxmlformats.org/officeDocument/2006/relationships/image" Target="../media/image1.png"/><Relationship Id="rId4" Type="http://schemas.openxmlformats.org/officeDocument/2006/relationships/hyperlink" Target="https://cattendee.abstractsonline.com/meeting/9289/Presentation/1571" TargetMode="External"/><Relationship Id="rId9" Type="http://schemas.openxmlformats.org/officeDocument/2006/relationships/hyperlink" Target="https://iascslide.ctimeetingtech.com/aids2020/attendee/confcal_7/show/session/399" TargetMode="Externa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iascslide.ctimeetingtech.com/aids2020/attendee/confcal_7/show/session/621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cattendee.abstractsonline.com/meeting/9289/Presentation/1348" TargetMode="External"/><Relationship Id="rId3" Type="http://schemas.openxmlformats.org/officeDocument/2006/relationships/hyperlink" Target="https://cattendee.abstractsonline.com/meeting/9289/presentation/790" TargetMode="External"/><Relationship Id="rId7" Type="http://schemas.openxmlformats.org/officeDocument/2006/relationships/hyperlink" Target="https://cattendee.abstractsonline.com/meeting/9289/Presentation/1345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hyperlink" Target="https://iascslide.ctimeetingtech.com/aids2020/attendee/confcal_7/show/session/397" TargetMode="External"/><Relationship Id="rId5" Type="http://schemas.openxmlformats.org/officeDocument/2006/relationships/hyperlink" Target="https://cattendee.abstractsonline.com/meeting/9289/Presentation/1300" TargetMode="External"/><Relationship Id="rId4" Type="http://schemas.openxmlformats.org/officeDocument/2006/relationships/hyperlink" Target="https://iascslide.ctimeetingtech.com/aids2020/attendee/confcal_7/show/session/157" TargetMode="External"/><Relationship Id="rId9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cattendee.abstractsonline.com/meeting/9289/presentation/3903" TargetMode="External"/><Relationship Id="rId3" Type="http://schemas.openxmlformats.org/officeDocument/2006/relationships/image" Target="../media/image1.png"/><Relationship Id="rId7" Type="http://schemas.openxmlformats.org/officeDocument/2006/relationships/hyperlink" Target="https://iascslide.ctimeetingtech.com/aids2020/attendee/confcal_7/show/session/397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6" Type="http://schemas.openxmlformats.org/officeDocument/2006/relationships/hyperlink" Target="https://cattendee.abstractsonline.com/meeting/9289/Presentation/1408" TargetMode="External"/><Relationship Id="rId5" Type="http://schemas.openxmlformats.org/officeDocument/2006/relationships/hyperlink" Target="https://cslide.ctimeetingtech.com/aids2020/attendee/confcal_7/show/session/33" TargetMode="External"/><Relationship Id="rId4" Type="http://schemas.openxmlformats.org/officeDocument/2006/relationships/hyperlink" Target="https://cattendee.abstractsonline.com/meeting/9289/presentation/68" TargetMode="External"/><Relationship Id="rId9" Type="http://schemas.openxmlformats.org/officeDocument/2006/relationships/hyperlink" Target="https://iascslide.ctimeetingtech.com/aids2020/attendee/confcal_7/show/session/42" TargetMode="Externa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iascslide.ctimeetingtech.com/aids2020/attendee/confcal_7/show/session/397" TargetMode="External"/><Relationship Id="rId3" Type="http://schemas.openxmlformats.org/officeDocument/2006/relationships/hyperlink" Target="https://cattendee.abstractsonline.com/meeting/9289/presentation/117" TargetMode="External"/><Relationship Id="rId7" Type="http://schemas.openxmlformats.org/officeDocument/2006/relationships/hyperlink" Target="https://cattendee.abstractsonline.com/meeting/9289/Presentation/1256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6" Type="http://schemas.openxmlformats.org/officeDocument/2006/relationships/hyperlink" Target="https://cslide.ctimeetingtech.com/aids2020/attendee/confcal_7/show/session/50" TargetMode="External"/><Relationship Id="rId5" Type="http://schemas.openxmlformats.org/officeDocument/2006/relationships/hyperlink" Target="https://cattendee.abstractsonline.com/meeting/9289/presentation/123" TargetMode="External"/><Relationship Id="rId4" Type="http://schemas.openxmlformats.org/officeDocument/2006/relationships/hyperlink" Target="https://cslide.ctimeetingtech.com/aids2020/attendee/confcal_7/show/session/49" TargetMode="External"/><Relationship Id="rId9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s://cattendee.abstractsonline.com/meeting/9289/Presentation/1872" TargetMode="External"/><Relationship Id="rId3" Type="http://schemas.openxmlformats.org/officeDocument/2006/relationships/hyperlink" Target="https://iascslide.ctimeetingtech.com/aids2020/attendee/confcal_7/show/session/158" TargetMode="External"/><Relationship Id="rId7" Type="http://schemas.openxmlformats.org/officeDocument/2006/relationships/hyperlink" Target="https://iascslide.ctimeetingtech.com/aids2020/attendee/confcal_7/show/session/397" TargetMode="External"/><Relationship Id="rId2" Type="http://schemas.openxmlformats.org/officeDocument/2006/relationships/hyperlink" Target="https://cattendee.abstractsonline.com/meeting/9289/presentation/801" TargetMode="External"/><Relationship Id="rId1" Type="http://schemas.openxmlformats.org/officeDocument/2006/relationships/slideLayout" Target="../slideLayouts/slideLayout3.xml"/><Relationship Id="rId6" Type="http://schemas.openxmlformats.org/officeDocument/2006/relationships/hyperlink" Target="https://cattendee.abstractsonline.com/meeting/9289/Presentation/1209" TargetMode="External"/><Relationship Id="rId5" Type="http://schemas.openxmlformats.org/officeDocument/2006/relationships/hyperlink" Target="https://iascslide.ctimeetingtech.com/aids2020/attendee/confcal_7/show/session/30" TargetMode="External"/><Relationship Id="rId10" Type="http://schemas.openxmlformats.org/officeDocument/2006/relationships/image" Target="../media/image1.png"/><Relationship Id="rId4" Type="http://schemas.openxmlformats.org/officeDocument/2006/relationships/hyperlink" Target="https://cattendee.abstractsonline.com/meeting/9289/presentation/41" TargetMode="External"/><Relationship Id="rId9" Type="http://schemas.openxmlformats.org/officeDocument/2006/relationships/hyperlink" Target="https://iascslide.ctimeetingtech.com/aids2020/attendee/confcal_7/show/session/399" TargetMode="Externa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hyperlink" Target="https://iascslide.ctimeetingtech.com/aids2020/attendee/confcal_7/show/session/157" TargetMode="External"/><Relationship Id="rId7" Type="http://schemas.openxmlformats.org/officeDocument/2006/relationships/hyperlink" Target="https://iascslide.ctimeetingtech.com/aids2020/attendee/confcal_7/show/session/397" TargetMode="External"/><Relationship Id="rId2" Type="http://schemas.openxmlformats.org/officeDocument/2006/relationships/hyperlink" Target="https://cattendee.abstractsonline.com/meeting/9289/presentation/789" TargetMode="External"/><Relationship Id="rId1" Type="http://schemas.openxmlformats.org/officeDocument/2006/relationships/slideLayout" Target="../slideLayouts/slideLayout3.xml"/><Relationship Id="rId6" Type="http://schemas.openxmlformats.org/officeDocument/2006/relationships/hyperlink" Target="https://cattendee.abstractsonline.com/meeting/9289/Presentation/1199" TargetMode="External"/><Relationship Id="rId5" Type="http://schemas.openxmlformats.org/officeDocument/2006/relationships/hyperlink" Target="https://iascslide.ctimeetingtech.com/aids2020/attendee/confcal_7/show/session/80" TargetMode="External"/><Relationship Id="rId4" Type="http://schemas.openxmlformats.org/officeDocument/2006/relationships/hyperlink" Target="https://cattendee.abstractsonline.com/meeting/9289/presentation/389" TargetMode="Externa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hyperlink" Target="https://iascslide.ctimeetingtech.com/aids2020/attendee/confcal_7/show/session/35" TargetMode="External"/><Relationship Id="rId7" Type="http://schemas.openxmlformats.org/officeDocument/2006/relationships/hyperlink" Target="https://iascslide.ctimeetingtech.com/aids2020/attendee/confcal_7/show/session/41" TargetMode="External"/><Relationship Id="rId2" Type="http://schemas.openxmlformats.org/officeDocument/2006/relationships/hyperlink" Target="https://cattendee.abstractsonline.com/meeting/9289/presentation/88" TargetMode="External"/><Relationship Id="rId1" Type="http://schemas.openxmlformats.org/officeDocument/2006/relationships/slideLayout" Target="../slideLayouts/slideLayout3.xml"/><Relationship Id="rId6" Type="http://schemas.openxmlformats.org/officeDocument/2006/relationships/hyperlink" Target="https://cattendee.abstractsonline.com/meeting/9289/presentation/3498" TargetMode="External"/><Relationship Id="rId5" Type="http://schemas.openxmlformats.org/officeDocument/2006/relationships/hyperlink" Target="https://iascslide.ctimeetingtech.com/aids2020/attendee/confcal_7/show/session/42" TargetMode="External"/><Relationship Id="rId4" Type="http://schemas.openxmlformats.org/officeDocument/2006/relationships/hyperlink" Target="https://cattendee.abstractsonline.com/meeting/9289/presentation/3499" TargetMode="Externa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s://cattendee.abstractsonline.com/meeting/9289/Presentation/1454" TargetMode="External"/><Relationship Id="rId13" Type="http://schemas.openxmlformats.org/officeDocument/2006/relationships/hyperlink" Target="https://iascslide.ctimeetingtech.com/aids2020/attendee/confcal_7/show/session/399" TargetMode="External"/><Relationship Id="rId3" Type="http://schemas.openxmlformats.org/officeDocument/2006/relationships/image" Target="../media/image1.png"/><Relationship Id="rId7" Type="http://schemas.openxmlformats.org/officeDocument/2006/relationships/hyperlink" Target="https://iascslide.ctimeetingtech.com/aids2020/attendee/confcal_7/show/session/397" TargetMode="External"/><Relationship Id="rId12" Type="http://schemas.openxmlformats.org/officeDocument/2006/relationships/hyperlink" Target="https://cattendee.abstractsonline.com/meeting/9289/Presentation/3522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6" Type="http://schemas.openxmlformats.org/officeDocument/2006/relationships/hyperlink" Target="https://cattendee.abstractsonline.com/meeting/9289/Presentation/1176" TargetMode="External"/><Relationship Id="rId11" Type="http://schemas.openxmlformats.org/officeDocument/2006/relationships/hyperlink" Target="https://cattendee.abstractsonline.com/meeting/9289/Presentation/1780" TargetMode="External"/><Relationship Id="rId5" Type="http://schemas.openxmlformats.org/officeDocument/2006/relationships/hyperlink" Target="https://iascslide.ctimeetingtech.com/aids2020/attendee/confcal_7/show/session/52" TargetMode="External"/><Relationship Id="rId10" Type="http://schemas.openxmlformats.org/officeDocument/2006/relationships/hyperlink" Target="https://cattendee.abstractsonline.com/meeting/9289/Presentation/1591" TargetMode="External"/><Relationship Id="rId4" Type="http://schemas.openxmlformats.org/officeDocument/2006/relationships/hyperlink" Target="https://cattendee.abstractsonline.com/meeting/9289/presentation/143" TargetMode="External"/><Relationship Id="rId9" Type="http://schemas.openxmlformats.org/officeDocument/2006/relationships/hyperlink" Target="https://iascslide.ctimeetingtech.com/aids2020/attendee/confcal_7/show/session/398" TargetMode="Externa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s://cattendee.abstractsonline.com/meeting/9289/presentation/3510" TargetMode="External"/><Relationship Id="rId3" Type="http://schemas.openxmlformats.org/officeDocument/2006/relationships/hyperlink" Target="https://iascslide.ctimeetingtech.com/aids2020/attendee/confcal_7/show/session/58" TargetMode="External"/><Relationship Id="rId7" Type="http://schemas.openxmlformats.org/officeDocument/2006/relationships/hyperlink" Target="https://iascslide.ctimeetingtech.com/aids2020/attendee/confcal_7/show/session/43" TargetMode="External"/><Relationship Id="rId2" Type="http://schemas.openxmlformats.org/officeDocument/2006/relationships/hyperlink" Target="https://cattendee.abstractsonline.com/meeting/9289/presentation/202" TargetMode="External"/><Relationship Id="rId1" Type="http://schemas.openxmlformats.org/officeDocument/2006/relationships/slideLayout" Target="../slideLayouts/slideLayout3.xml"/><Relationship Id="rId6" Type="http://schemas.openxmlformats.org/officeDocument/2006/relationships/hyperlink" Target="https://cattendee.abstractsonline.com/meeting/9289/presentation/3507" TargetMode="External"/><Relationship Id="rId5" Type="http://schemas.openxmlformats.org/officeDocument/2006/relationships/hyperlink" Target="https://iascslide.ctimeetingtech.com/aids2020/attendee/confcal_7/show/session/46" TargetMode="External"/><Relationship Id="rId10" Type="http://schemas.openxmlformats.org/officeDocument/2006/relationships/image" Target="../media/image1.png"/><Relationship Id="rId4" Type="http://schemas.openxmlformats.org/officeDocument/2006/relationships/hyperlink" Target="https://cattendee.abstractsonline.com/meeting/9289/presentation/3509" TargetMode="External"/><Relationship Id="rId9" Type="http://schemas.openxmlformats.org/officeDocument/2006/relationships/hyperlink" Target="https://iascslide.ctimeetingtech.com/aids2020/attendee/confcal_7/show/session/41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>
            <a:extLst>
              <a:ext uri="{FF2B5EF4-FFF2-40B4-BE49-F238E27FC236}">
                <a16:creationId xmlns:a16="http://schemas.microsoft.com/office/drawing/2014/main" id="{95A0A51A-E127-48A8-BE79-C10499F3045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>
              <a:defRPr/>
            </a:pPr>
            <a:r>
              <a:rPr lang="de-DE" b="1" dirty="0"/>
              <a:t>Selected Gilead-</a:t>
            </a:r>
            <a:r>
              <a:rPr lang="de-DE" b="1" dirty="0" err="1"/>
              <a:t>initiated</a:t>
            </a:r>
            <a:r>
              <a:rPr lang="de-DE" b="1" dirty="0"/>
              <a:t> </a:t>
            </a:r>
            <a:r>
              <a:rPr lang="de-DE" b="1" dirty="0" err="1"/>
              <a:t>or</a:t>
            </a:r>
            <a:r>
              <a:rPr lang="de-DE" b="1" dirty="0"/>
              <a:t> Gilead-supported Abstracts </a:t>
            </a:r>
            <a:r>
              <a:rPr lang="de-DE" b="1" dirty="0" err="1"/>
              <a:t>Published</a:t>
            </a:r>
            <a:r>
              <a:rPr lang="de-DE" b="1" dirty="0"/>
              <a:t> at AIDS 2020</a:t>
            </a:r>
          </a:p>
        </p:txBody>
      </p:sp>
      <p:sp>
        <p:nvSpPr>
          <p:cNvPr id="2" name="Untertitel 1">
            <a:extLst>
              <a:ext uri="{FF2B5EF4-FFF2-40B4-BE49-F238E27FC236}">
                <a16:creationId xmlns:a16="http://schemas.microsoft.com/office/drawing/2014/main" id="{F9AD294F-2EA5-4539-B8C8-BF158F7183D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/>
              <a:t>Abstracts </a:t>
            </a:r>
            <a:r>
              <a:rPr lang="de-DE" dirty="0" err="1"/>
              <a:t>selected</a:t>
            </a:r>
            <a:r>
              <a:rPr lang="de-DE" dirty="0"/>
              <a:t> </a:t>
            </a:r>
            <a:r>
              <a:rPr lang="de-DE" dirty="0" err="1"/>
              <a:t>by</a:t>
            </a:r>
            <a:r>
              <a:rPr lang="de-DE" dirty="0"/>
              <a:t> Gilead Medical Affairs Germany, </a:t>
            </a:r>
            <a:r>
              <a:rPr lang="de-DE" dirty="0" err="1"/>
              <a:t>July</a:t>
            </a:r>
            <a:r>
              <a:rPr lang="de-DE" dirty="0"/>
              <a:t> 3rd</a:t>
            </a:r>
          </a:p>
        </p:txBody>
      </p:sp>
      <p:sp>
        <p:nvSpPr>
          <p:cNvPr id="9220" name="Foliennummernplatzhalter 3">
            <a:extLst>
              <a:ext uri="{FF2B5EF4-FFF2-40B4-BE49-F238E27FC236}">
                <a16:creationId xmlns:a16="http://schemas.microsoft.com/office/drawing/2014/main" id="{E28F8CBC-0F96-4BDD-A803-181CD7BB5909}"/>
              </a:ext>
            </a:extLst>
          </p:cNvPr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11944350" y="6537325"/>
            <a:ext cx="247650" cy="1682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87EFE398-40BE-43BB-B8A2-F62C3CEB738F}" type="slidenum">
              <a:rPr lang="en-US" altLang="de-DE">
                <a:solidFill>
                  <a:srgbClr val="7F7F7F"/>
                </a:solidFill>
              </a:rPr>
              <a:pPr/>
              <a:t>1</a:t>
            </a:fld>
            <a:endParaRPr lang="en-US" altLang="de-DE">
              <a:solidFill>
                <a:srgbClr val="7F7F7F"/>
              </a:solidFill>
            </a:endParaRP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B7C6E3FD-4163-4E97-8C6F-8FC4FC8A9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2145" y="438908"/>
            <a:ext cx="4552206" cy="2436769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E40FB357-9B72-4D0B-B6C0-B0554C7C3F4A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5ADBA8B4-D4F3-4B10-BBED-9D1F777EF00F}" type="slidenum">
              <a:rPr lang="en-US" altLang="de-DE" smtClean="0"/>
              <a:pPr>
                <a:defRPr/>
              </a:pPr>
              <a:t>10</a:t>
            </a:fld>
            <a:endParaRPr lang="en-US" altLang="de-DE"/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8C9393BB-FA17-48F1-BC72-8211F99A611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10257495"/>
              </p:ext>
            </p:extLst>
          </p:nvPr>
        </p:nvGraphicFramePr>
        <p:xfrm>
          <a:off x="609600" y="1340768"/>
          <a:ext cx="10972802" cy="4937760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5918448">
                  <a:extLst>
                    <a:ext uri="{9D8B030D-6E8A-4147-A177-3AD203B41FA5}">
                      <a16:colId xmlns:a16="http://schemas.microsoft.com/office/drawing/2014/main" val="863337529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19298291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val="1168644659"/>
                    </a:ext>
                  </a:extLst>
                </a:gridCol>
                <a:gridCol w="2030018">
                  <a:extLst>
                    <a:ext uri="{9D8B030D-6E8A-4147-A177-3AD203B41FA5}">
                      <a16:colId xmlns:a16="http://schemas.microsoft.com/office/drawing/2014/main" val="1405539731"/>
                    </a:ext>
                  </a:extLst>
                </a:gridCol>
              </a:tblGrid>
              <a:tr h="457200">
                <a:tc gridSpan="4"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Prevention including </a:t>
                      </a:r>
                      <a:r>
                        <a:rPr lang="en-US" sz="2000" b="1" dirty="0" err="1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PrEP</a:t>
                      </a:r>
                      <a:endParaRPr lang="de-DE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de-DE" sz="1400" dirty="0"/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 sz="1400" dirty="0"/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Title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Speaker</a:t>
                      </a: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Link to Presentation</a:t>
                      </a: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Link to Session</a:t>
                      </a: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8734619"/>
                  </a:ext>
                </a:extLst>
              </a:tr>
              <a:tr h="73152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Food insecurity highly prevalent and associated with early </a:t>
                      </a:r>
                      <a:r>
                        <a:rPr lang="en-US" sz="1400" b="1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PrEP</a:t>
                      </a:r>
                      <a:r>
                        <a:rPr lang="en-US" sz="14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non-adherence among trans and non-binary people in the San Francisco Bay Area: The STAY Study</a:t>
                      </a: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Albert Liu</a:t>
                      </a: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C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Poster Discussion PDC0203</a:t>
                      </a:r>
                      <a:endParaRPr lang="en-US" sz="1400" b="1" dirty="0">
                        <a:solidFill>
                          <a:srgbClr val="C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PD-C-02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Gaps in our response: Who are we missing?</a:t>
                      </a:r>
                      <a:endParaRPr lang="en-US" sz="1400" b="1" i="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8459647"/>
                  </a:ext>
                </a:extLst>
              </a:tr>
              <a:tr h="109728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Preventing HIV and achieving pregnancy among HIV-discordant couples using safer conception strategies in Zimbabwe</a:t>
                      </a: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Joelle Brown</a:t>
                      </a: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C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  <a:hlinkClick r:id="rId4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Poster Discussion PDC0402</a:t>
                      </a:r>
                      <a:endParaRPr lang="en-US" sz="1400" b="1" dirty="0">
                        <a:solidFill>
                          <a:srgbClr val="C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5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PD-C-04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5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 Untangling the web of sexual reproductive health and sex differences in prevention</a:t>
                      </a:r>
                      <a:endParaRPr lang="en-US" sz="1400" b="1" i="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1257744"/>
                  </a:ext>
                </a:extLst>
              </a:tr>
              <a:tr h="73152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High risk pregnant women initiation and persist on </a:t>
                      </a:r>
                      <a:r>
                        <a:rPr lang="en-US" sz="1400" b="1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PrEP</a:t>
                      </a:r>
                      <a:r>
                        <a:rPr lang="en-US" sz="14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in Cape Town, South African cohort</a:t>
                      </a: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Dvora Joseph Davey</a:t>
                      </a: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  <a:hlinkClick r:id="rId6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Late Breaker Poster LBPEC24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7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Track C </a:t>
                      </a:r>
                      <a:r>
                        <a:rPr lang="de-DE" sz="1400" b="1" i="0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7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late-breaker</a:t>
                      </a:r>
                      <a:r>
                        <a:rPr lang="de-DE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7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 </a:t>
                      </a:r>
                      <a:r>
                        <a:rPr lang="de-DE" sz="1400" b="1" i="0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7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posters</a:t>
                      </a:r>
                      <a:endParaRPr lang="de-DE" sz="1400" b="1" i="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9798386"/>
                  </a:ext>
                </a:extLst>
              </a:tr>
              <a:tr h="73152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"Even if you get raped you are protected": Results from a mixed-methods, multi-site study of </a:t>
                      </a:r>
                      <a:r>
                        <a:rPr lang="en-US" sz="1400" b="1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PrEP</a:t>
                      </a:r>
                      <a:r>
                        <a:rPr lang="en-US" sz="14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engagement among transgender women in South Africa</a:t>
                      </a: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Tonia </a:t>
                      </a:r>
                      <a:r>
                        <a:rPr lang="en-US" sz="1400" b="1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Poteat</a:t>
                      </a:r>
                      <a:endParaRPr lang="en-US" sz="14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  <a:hlinkClick r:id="rId8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Poster PEC0405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9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E-posters Track C</a:t>
                      </a:r>
                      <a:endParaRPr lang="de-DE" sz="1400" b="1" i="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4710543"/>
                  </a:ext>
                </a:extLst>
              </a:tr>
              <a:tr h="73152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Factors affecting </a:t>
                      </a:r>
                      <a:r>
                        <a:rPr lang="en-US" sz="1400" b="1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PrEP</a:t>
                      </a:r>
                      <a:r>
                        <a:rPr lang="en-US" sz="14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uptake and time to initiation among transgender participants in the TRIUMPH </a:t>
                      </a:r>
                      <a:r>
                        <a:rPr lang="en-US" sz="1400" b="1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PrEP</a:t>
                      </a:r>
                      <a:r>
                        <a:rPr lang="en-US" sz="14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demonstration project in Oakland and Sacramento, California</a:t>
                      </a: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Jae </a:t>
                      </a:r>
                      <a:r>
                        <a:rPr lang="en-US" sz="1400" b="1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Sevelius</a:t>
                      </a:r>
                      <a:endParaRPr lang="en-US" sz="14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  <a:hlinkClick r:id="rId10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Poster PEC0595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9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E-posters Track C</a:t>
                      </a:r>
                      <a:endParaRPr lang="de-DE" sz="1400" b="1" i="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3282928"/>
                  </a:ext>
                </a:extLst>
              </a:tr>
            </a:tbl>
          </a:graphicData>
        </a:graphic>
      </p:graphicFrame>
      <p:sp>
        <p:nvSpPr>
          <p:cNvPr id="7" name="Title 1">
            <a:extLst>
              <a:ext uri="{FF2B5EF4-FFF2-40B4-BE49-F238E27FC236}">
                <a16:creationId xmlns:a16="http://schemas.microsoft.com/office/drawing/2014/main" id="{E31C904B-6DBE-4977-BDE6-32B1977469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466726"/>
            <a:ext cx="10972800" cy="676275"/>
          </a:xfrm>
        </p:spPr>
        <p:txBody>
          <a:bodyPr/>
          <a:lstStyle/>
          <a:p>
            <a:pPr eaLnBrk="1" hangingPunct="1"/>
            <a:br>
              <a:rPr lang="en-US" altLang="de-DE" dirty="0"/>
            </a:br>
            <a:r>
              <a:rPr lang="en-US" altLang="de-DE" dirty="0"/>
              <a:t>Selected Gilead-initiated/supported abstracts</a:t>
            </a:r>
            <a:endParaRPr lang="en-US" altLang="de-DE" b="1" dirty="0"/>
          </a:p>
        </p:txBody>
      </p:sp>
      <p:sp>
        <p:nvSpPr>
          <p:cNvPr id="8" name="Textplatzhalter 1">
            <a:extLst>
              <a:ext uri="{FF2B5EF4-FFF2-40B4-BE49-F238E27FC236}">
                <a16:creationId xmlns:a16="http://schemas.microsoft.com/office/drawing/2014/main" id="{03C1F2F0-D65B-4F2B-AAF4-A6753257EAA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09600" y="154546"/>
            <a:ext cx="10972800" cy="302654"/>
          </a:xfrm>
        </p:spPr>
        <p:txBody>
          <a:bodyPr/>
          <a:lstStyle/>
          <a:p>
            <a:r>
              <a:rPr lang="en-US" altLang="de-DE" dirty="0"/>
              <a:t>Virtual AIDS 2020, 6 - 10 July 2020</a:t>
            </a:r>
          </a:p>
        </p:txBody>
      </p:sp>
      <p:pic>
        <p:nvPicPr>
          <p:cNvPr id="9" name="Grafik 8">
            <a:extLst>
              <a:ext uri="{FF2B5EF4-FFF2-40B4-BE49-F238E27FC236}">
                <a16:creationId xmlns:a16="http://schemas.microsoft.com/office/drawing/2014/main" id="{E4EE9F38-1B5B-4778-9CE0-80B670D2E8CB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6440" y="116632"/>
            <a:ext cx="1991544" cy="1066062"/>
          </a:xfrm>
          <a:prstGeom prst="rect">
            <a:avLst/>
          </a:prstGeom>
        </p:spPr>
      </p:pic>
      <p:sp>
        <p:nvSpPr>
          <p:cNvPr id="11" name="Textfeld 10">
            <a:extLst>
              <a:ext uri="{FF2B5EF4-FFF2-40B4-BE49-F238E27FC236}">
                <a16:creationId xmlns:a16="http://schemas.microsoft.com/office/drawing/2014/main" id="{DDB24704-ACB1-4C4D-B40A-E4BFE227633B}"/>
              </a:ext>
            </a:extLst>
          </p:cNvPr>
          <p:cNvSpPr txBox="1"/>
          <p:nvPr/>
        </p:nvSpPr>
        <p:spPr>
          <a:xfrm>
            <a:off x="609600" y="6346650"/>
            <a:ext cx="10454952" cy="466726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>
              <a:lnSpc>
                <a:spcPct val="90000"/>
              </a:lnSpc>
            </a:pPr>
            <a:r>
              <a:rPr lang="en-US" sz="1200" dirty="0"/>
              <a:t>Links behind abstract number in column „Link to Presentation“ guide you to the on-demand presentation – just click on the abstract number</a:t>
            </a:r>
          </a:p>
          <a:p>
            <a:pPr>
              <a:lnSpc>
                <a:spcPct val="90000"/>
              </a:lnSpc>
            </a:pPr>
            <a:r>
              <a:rPr lang="en-US" sz="1200" dirty="0"/>
              <a:t>Links in column „Link to Session“ guide you to the online program – just click on the session number</a:t>
            </a:r>
          </a:p>
          <a:p>
            <a:pPr>
              <a:lnSpc>
                <a:spcPct val="90000"/>
              </a:lnSpc>
            </a:pPr>
            <a:r>
              <a:rPr lang="en-US" sz="1200" dirty="0"/>
              <a:t>Not all Internet Browser seem to work, please test different Internet Browsers in case content is not displayed</a:t>
            </a:r>
          </a:p>
        </p:txBody>
      </p:sp>
    </p:spTree>
    <p:extLst>
      <p:ext uri="{BB962C8B-B14F-4D97-AF65-F5344CB8AC3E}">
        <p14:creationId xmlns:p14="http://schemas.microsoft.com/office/powerpoint/2010/main" val="33671185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83B4364-456A-4DB1-BC7A-7843C62586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E40FB357-9B72-4D0B-B6C0-B0554C7C3F4A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5ADBA8B4-D4F3-4B10-BBED-9D1F777EF00F}" type="slidenum">
              <a:rPr lang="en-US" altLang="de-DE" smtClean="0"/>
              <a:pPr>
                <a:defRPr/>
              </a:pPr>
              <a:t>11</a:t>
            </a:fld>
            <a:endParaRPr lang="en-US" altLang="de-DE"/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8C9393BB-FA17-48F1-BC72-8211F99A611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62625974"/>
              </p:ext>
            </p:extLst>
          </p:nvPr>
        </p:nvGraphicFramePr>
        <p:xfrm>
          <a:off x="609600" y="1464176"/>
          <a:ext cx="10972802" cy="4754880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5918448">
                  <a:extLst>
                    <a:ext uri="{9D8B030D-6E8A-4147-A177-3AD203B41FA5}">
                      <a16:colId xmlns:a16="http://schemas.microsoft.com/office/drawing/2014/main" val="863337529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19298291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val="1168644659"/>
                    </a:ext>
                  </a:extLst>
                </a:gridCol>
                <a:gridCol w="2030018">
                  <a:extLst>
                    <a:ext uri="{9D8B030D-6E8A-4147-A177-3AD203B41FA5}">
                      <a16:colId xmlns:a16="http://schemas.microsoft.com/office/drawing/2014/main" val="1405539731"/>
                    </a:ext>
                  </a:extLst>
                </a:gridCol>
              </a:tblGrid>
              <a:tr h="457200">
                <a:tc gridSpan="4"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Prevention including </a:t>
                      </a:r>
                      <a:r>
                        <a:rPr lang="en-US" sz="2000" b="1" dirty="0" err="1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PrEP</a:t>
                      </a:r>
                      <a:endParaRPr lang="de-DE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de-DE" sz="1400" dirty="0"/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 sz="1400" dirty="0"/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Title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Speaker</a:t>
                      </a: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Link to Presentation</a:t>
                      </a: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Link to Session</a:t>
                      </a: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8734619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Pre-exposure prophylaxis among Brazilian transwomen: Retention and adherence in 48 weeks follow-up of </a:t>
                      </a:r>
                      <a:r>
                        <a:rPr lang="en-US" sz="1400" b="1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PrEParadas</a:t>
                      </a:r>
                      <a:r>
                        <a:rPr lang="en-US" sz="14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study</a:t>
                      </a: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Emilia Jalil</a:t>
                      </a: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Poster PEC0604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E-posters Track C</a:t>
                      </a:r>
                      <a:endParaRPr lang="de-DE" sz="1400" b="1" i="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972098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Long-term patterns of </a:t>
                      </a:r>
                      <a:r>
                        <a:rPr lang="en-US" sz="1400" b="1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PrEP</a:t>
                      </a:r>
                      <a:r>
                        <a:rPr lang="en-US" sz="14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adherence and association with HIV seroconversion in a large-scale implementation study in New South Wales (EPIC-NSW), Australia</a:t>
                      </a: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err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Fengyi</a:t>
                      </a:r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400" b="1" dirty="0" err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Jin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  <a:hlinkClick r:id="rId4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Poster PEC0627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E-posters Track C</a:t>
                      </a:r>
                      <a:endParaRPr lang="de-DE" sz="1400" b="1" i="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302699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Uptake and outcomes of a novel community-based post-exposure prophylaxis (PEP) program in rural Kenya and Uganda</a:t>
                      </a: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James </a:t>
                      </a:r>
                      <a:r>
                        <a:rPr lang="en-US" sz="1400" b="1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Ayieko</a:t>
                      </a:r>
                      <a:endParaRPr lang="en-US" sz="14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  <a:hlinkClick r:id="rId5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Poster PEC0655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E-posters Track C</a:t>
                      </a:r>
                      <a:endParaRPr lang="de-DE" sz="1400" b="1" i="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2423534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Utility of PSA to assess self-reported protected sex among HIV discordant couples</a:t>
                      </a: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Allen </a:t>
                      </a:r>
                      <a:r>
                        <a:rPr lang="en-US" sz="1400" b="1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Matubu</a:t>
                      </a:r>
                      <a:endParaRPr lang="en-US" sz="14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  <a:hlinkClick r:id="rId6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Poster PEC0658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E-posters Track C</a:t>
                      </a:r>
                      <a:endParaRPr lang="de-DE" sz="1400" b="1" i="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6964877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Expanding the reach of pre-exposure prophylaxis to trans and non-binary communities in the San Francisco Bay Area: Development and evaluation of the STAY Study </a:t>
                      </a:r>
                      <a:r>
                        <a:rPr lang="en-US" sz="1400" b="1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PrEP</a:t>
                      </a:r>
                      <a:r>
                        <a:rPr lang="en-US" sz="14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Campaign</a:t>
                      </a: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Erin C. Wilson</a:t>
                      </a: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  <a:hlinkClick r:id="rId7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Poster PEC0676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E-posters Track C</a:t>
                      </a:r>
                      <a:endParaRPr lang="de-DE" sz="1400" b="1" i="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9786597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Feasibility and acceptability of HIV prevention research among young transgender women who sell or trade sex in Bangkok and Pattaya, Thailand</a:t>
                      </a: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Tareerat</a:t>
                      </a:r>
                      <a:r>
                        <a:rPr lang="en-US" sz="14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400" b="1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Chemnasiri</a:t>
                      </a:r>
                      <a:endParaRPr lang="en-US" sz="14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  <a:hlinkClick r:id="rId8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Poster PED1105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9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E-posters Track D</a:t>
                      </a:r>
                      <a:endParaRPr lang="de-DE" sz="1400" b="1" i="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4879799"/>
                  </a:ext>
                </a:extLst>
              </a:tr>
            </a:tbl>
          </a:graphicData>
        </a:graphic>
      </p:graphicFrame>
      <p:sp>
        <p:nvSpPr>
          <p:cNvPr id="7" name="Title 1">
            <a:extLst>
              <a:ext uri="{FF2B5EF4-FFF2-40B4-BE49-F238E27FC236}">
                <a16:creationId xmlns:a16="http://schemas.microsoft.com/office/drawing/2014/main" id="{E31C904B-6DBE-4977-BDE6-32B1977469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466726"/>
            <a:ext cx="10972800" cy="676275"/>
          </a:xfrm>
        </p:spPr>
        <p:txBody>
          <a:bodyPr/>
          <a:lstStyle/>
          <a:p>
            <a:pPr eaLnBrk="1" hangingPunct="1"/>
            <a:br>
              <a:rPr lang="en-US" altLang="de-DE" dirty="0"/>
            </a:br>
            <a:r>
              <a:rPr lang="en-US" altLang="de-DE" dirty="0"/>
              <a:t>Selected Gilead-initiated/supported abstracts</a:t>
            </a:r>
            <a:endParaRPr lang="en-US" altLang="de-DE" b="1" dirty="0"/>
          </a:p>
        </p:txBody>
      </p:sp>
      <p:sp>
        <p:nvSpPr>
          <p:cNvPr id="8" name="Textplatzhalter 1">
            <a:extLst>
              <a:ext uri="{FF2B5EF4-FFF2-40B4-BE49-F238E27FC236}">
                <a16:creationId xmlns:a16="http://schemas.microsoft.com/office/drawing/2014/main" id="{03C1F2F0-D65B-4F2B-AAF4-A6753257EAA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09600" y="154546"/>
            <a:ext cx="10972800" cy="302654"/>
          </a:xfrm>
        </p:spPr>
        <p:txBody>
          <a:bodyPr/>
          <a:lstStyle/>
          <a:p>
            <a:r>
              <a:rPr lang="en-US" altLang="de-DE" dirty="0"/>
              <a:t>Virtual AIDS 2020, 6 - 10 July 2020</a:t>
            </a:r>
          </a:p>
        </p:txBody>
      </p:sp>
      <p:pic>
        <p:nvPicPr>
          <p:cNvPr id="9" name="Grafik 8">
            <a:extLst>
              <a:ext uri="{FF2B5EF4-FFF2-40B4-BE49-F238E27FC236}">
                <a16:creationId xmlns:a16="http://schemas.microsoft.com/office/drawing/2014/main" id="{E4EE9F38-1B5B-4778-9CE0-80B670D2E8CB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6440" y="116632"/>
            <a:ext cx="1991544" cy="1066062"/>
          </a:xfrm>
          <a:prstGeom prst="rect">
            <a:avLst/>
          </a:prstGeom>
        </p:spPr>
      </p:pic>
      <p:sp>
        <p:nvSpPr>
          <p:cNvPr id="11" name="Textfeld 10">
            <a:extLst>
              <a:ext uri="{FF2B5EF4-FFF2-40B4-BE49-F238E27FC236}">
                <a16:creationId xmlns:a16="http://schemas.microsoft.com/office/drawing/2014/main" id="{BF49CF9F-A865-4F8E-88B0-39A196C41D59}"/>
              </a:ext>
            </a:extLst>
          </p:cNvPr>
          <p:cNvSpPr txBox="1"/>
          <p:nvPr/>
        </p:nvSpPr>
        <p:spPr>
          <a:xfrm>
            <a:off x="609600" y="6309320"/>
            <a:ext cx="10454952" cy="466726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>
              <a:lnSpc>
                <a:spcPct val="90000"/>
              </a:lnSpc>
            </a:pPr>
            <a:r>
              <a:rPr lang="en-US" sz="1200" dirty="0"/>
              <a:t>Links behind abstract number in column „Link to Presentation“ guide you to the on-demand presentation – just click on the abstract number</a:t>
            </a:r>
          </a:p>
          <a:p>
            <a:pPr>
              <a:lnSpc>
                <a:spcPct val="90000"/>
              </a:lnSpc>
            </a:pPr>
            <a:r>
              <a:rPr lang="en-US" sz="1200" dirty="0"/>
              <a:t>Links in column „Link to Session“ guide you to the online program – just click on the session number</a:t>
            </a:r>
          </a:p>
          <a:p>
            <a:pPr>
              <a:lnSpc>
                <a:spcPct val="90000"/>
              </a:lnSpc>
            </a:pPr>
            <a:r>
              <a:rPr lang="en-US" sz="1200" dirty="0"/>
              <a:t>Not all Internet Browser seem to work, please test different Internet Browsers in case content is not displayed</a:t>
            </a:r>
          </a:p>
        </p:txBody>
      </p:sp>
    </p:spTree>
    <p:extLst>
      <p:ext uri="{BB962C8B-B14F-4D97-AF65-F5344CB8AC3E}">
        <p14:creationId xmlns:p14="http://schemas.microsoft.com/office/powerpoint/2010/main" val="11092196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>
            <a:extLst>
              <a:ext uri="{FF2B5EF4-FFF2-40B4-BE49-F238E27FC236}">
                <a16:creationId xmlns:a16="http://schemas.microsoft.com/office/drawing/2014/main" id="{95A0A51A-E127-48A8-BE79-C10499F3045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>
              <a:defRPr/>
            </a:pPr>
            <a:r>
              <a:rPr lang="de-DE" b="1" dirty="0"/>
              <a:t>Selected Gilead-</a:t>
            </a:r>
            <a:r>
              <a:rPr lang="de-DE" b="1" dirty="0" err="1"/>
              <a:t>initiated</a:t>
            </a:r>
            <a:r>
              <a:rPr lang="de-DE" b="1" dirty="0"/>
              <a:t> </a:t>
            </a:r>
            <a:r>
              <a:rPr lang="de-DE" b="1" dirty="0" err="1"/>
              <a:t>or</a:t>
            </a:r>
            <a:r>
              <a:rPr lang="de-DE" b="1" dirty="0"/>
              <a:t> Gilead-supported Abstracts </a:t>
            </a:r>
            <a:r>
              <a:rPr lang="de-DE" b="1" dirty="0" err="1"/>
              <a:t>Published</a:t>
            </a:r>
            <a:r>
              <a:rPr lang="de-DE" b="1" dirty="0"/>
              <a:t> at COVID-19 Conference</a:t>
            </a:r>
          </a:p>
        </p:txBody>
      </p:sp>
      <p:sp>
        <p:nvSpPr>
          <p:cNvPr id="2" name="Untertitel 1">
            <a:extLst>
              <a:ext uri="{FF2B5EF4-FFF2-40B4-BE49-F238E27FC236}">
                <a16:creationId xmlns:a16="http://schemas.microsoft.com/office/drawing/2014/main" id="{F9AD294F-2EA5-4539-B8C8-BF158F7183D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/>
              <a:t>Abstracts </a:t>
            </a:r>
            <a:r>
              <a:rPr lang="de-DE" dirty="0" err="1"/>
              <a:t>selected</a:t>
            </a:r>
            <a:r>
              <a:rPr lang="de-DE" dirty="0"/>
              <a:t> </a:t>
            </a:r>
            <a:r>
              <a:rPr lang="de-DE" dirty="0" err="1"/>
              <a:t>by</a:t>
            </a:r>
            <a:r>
              <a:rPr lang="de-DE" dirty="0"/>
              <a:t> Gilead Medical Affairs Germany, </a:t>
            </a:r>
            <a:r>
              <a:rPr lang="de-DE" dirty="0" err="1"/>
              <a:t>July</a:t>
            </a:r>
            <a:r>
              <a:rPr lang="de-DE" dirty="0"/>
              <a:t> 3rd</a:t>
            </a:r>
          </a:p>
        </p:txBody>
      </p:sp>
      <p:sp>
        <p:nvSpPr>
          <p:cNvPr id="9220" name="Foliennummernplatzhalter 3">
            <a:extLst>
              <a:ext uri="{FF2B5EF4-FFF2-40B4-BE49-F238E27FC236}">
                <a16:creationId xmlns:a16="http://schemas.microsoft.com/office/drawing/2014/main" id="{E28F8CBC-0F96-4BDD-A803-181CD7BB5909}"/>
              </a:ext>
            </a:extLst>
          </p:cNvPr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11944350" y="6537325"/>
            <a:ext cx="247650" cy="1682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87EFE398-40BE-43BB-B8A2-F62C3CEB738F}" type="slidenum">
              <a:rPr lang="en-US" altLang="de-DE">
                <a:solidFill>
                  <a:srgbClr val="7F7F7F"/>
                </a:solidFill>
              </a:rPr>
              <a:pPr/>
              <a:t>12</a:t>
            </a:fld>
            <a:endParaRPr lang="en-US" altLang="de-DE">
              <a:solidFill>
                <a:srgbClr val="7F7F7F"/>
              </a:solidFill>
            </a:endParaRPr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53E8A826-1699-4481-98EE-277DEC45F93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0096" y="515889"/>
            <a:ext cx="4669837" cy="2088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82401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2" name="Title 1">
            <a:extLst>
              <a:ext uri="{FF2B5EF4-FFF2-40B4-BE49-F238E27FC236}">
                <a16:creationId xmlns:a16="http://schemas.microsoft.com/office/drawing/2014/main" id="{BC94E304-B9A5-47F8-A5FE-8B3313D42C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br>
              <a:rPr lang="en-US" altLang="de-DE" dirty="0"/>
            </a:br>
            <a:r>
              <a:rPr lang="en-US" altLang="de-DE" dirty="0"/>
              <a:t>Selected Gilead-initiated/supported abstracts</a:t>
            </a:r>
            <a:endParaRPr lang="en-US" altLang="de-DE" b="1" dirty="0"/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B0FE175D-0C1B-4D39-9037-0F1AEE1B0B6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10889734"/>
              </p:ext>
            </p:extLst>
          </p:nvPr>
        </p:nvGraphicFramePr>
        <p:xfrm>
          <a:off x="609600" y="1346408"/>
          <a:ext cx="10972802" cy="5394960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5774432">
                  <a:extLst>
                    <a:ext uri="{9D8B030D-6E8A-4147-A177-3AD203B41FA5}">
                      <a16:colId xmlns:a16="http://schemas.microsoft.com/office/drawing/2014/main" val="863337529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19298291"/>
                    </a:ext>
                  </a:extLst>
                </a:gridCol>
                <a:gridCol w="1728192">
                  <a:extLst>
                    <a:ext uri="{9D8B030D-6E8A-4147-A177-3AD203B41FA5}">
                      <a16:colId xmlns:a16="http://schemas.microsoft.com/office/drawing/2014/main" val="1168644659"/>
                    </a:ext>
                  </a:extLst>
                </a:gridCol>
                <a:gridCol w="2030018">
                  <a:extLst>
                    <a:ext uri="{9D8B030D-6E8A-4147-A177-3AD203B41FA5}">
                      <a16:colId xmlns:a16="http://schemas.microsoft.com/office/drawing/2014/main" val="1405539731"/>
                    </a:ext>
                  </a:extLst>
                </a:gridCol>
              </a:tblGrid>
              <a:tr h="457200">
                <a:tc gridSpan="4"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COVID-19 / Remdesivir</a:t>
                      </a:r>
                      <a:endParaRPr lang="de-DE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de-DE" sz="1400" dirty="0"/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 sz="1400" dirty="0"/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Title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Speaker</a:t>
                      </a: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Abstract</a:t>
                      </a: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Link to Session</a:t>
                      </a: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8734619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Baseline characteristics associated with clinical improvement and mortality in hospitalized patients with severe COVID-19 treated with Remdesivir</a:t>
                      </a: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Kristen Marks</a:t>
                      </a: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b="1" u="none" strike="noStrike" kern="1200" baseline="0" dirty="0">
                          <a:solidFill>
                            <a:srgbClr val="C00000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Oral</a:t>
                      </a:r>
                    </a:p>
                    <a:p>
                      <a:pPr algn="ctr"/>
                      <a:r>
                        <a:rPr lang="de-DE" sz="1400" b="1" u="none" strike="noStrike" kern="1200" baseline="0" dirty="0" err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Fri</a:t>
                      </a:r>
                      <a:r>
                        <a:rPr lang="de-DE" sz="1400" b="1" u="none" strike="noStrike" kern="120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, </a:t>
                      </a:r>
                      <a:r>
                        <a:rPr lang="de-DE" sz="1400" b="1" u="none" strike="noStrike" kern="1200" baseline="0" dirty="0" err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July</a:t>
                      </a:r>
                      <a:r>
                        <a:rPr lang="de-DE" sz="1400" b="1" u="none" strike="noStrike" kern="120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10</a:t>
                      </a:r>
                    </a:p>
                    <a:p>
                      <a:pPr algn="ctr"/>
                      <a:r>
                        <a:rPr lang="de-DE" sz="1400" b="1" u="none" strike="noStrike" kern="120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11:00 AM (GMT-7)</a:t>
                      </a:r>
                      <a:endParaRPr lang="en-US" sz="1400" b="1" u="none" strike="noStrike" kern="1200" baseline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7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Track B: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Clinical science,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testing (RT-PCR and serologic) and diagnoses,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 natural history,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 clinical care,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 ARDS care,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 therapeutics</a:t>
                      </a:r>
                      <a:endParaRPr lang="en-US" sz="1400" b="1" i="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Remdesivir for severe COVID-19 versus a cohort receiving standard of care</a:t>
                      </a: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Susan </a:t>
                      </a:r>
                      <a:r>
                        <a:rPr lang="en-US" sz="1400" b="1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Olender</a:t>
                      </a:r>
                      <a:endParaRPr lang="en-US" sz="14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Poster</a:t>
                      </a: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400" b="1" i="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Compassionate use of </a:t>
                      </a:r>
                      <a:r>
                        <a:rPr lang="en-US" sz="1400" b="1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remdesivir</a:t>
                      </a:r>
                      <a:r>
                        <a:rPr lang="en-US" sz="14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in children with severe COVID-19</a:t>
                      </a: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Kathleen </a:t>
                      </a:r>
                      <a:r>
                        <a:rPr lang="en-US" sz="1400" b="1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Chiotos</a:t>
                      </a:r>
                      <a:endParaRPr lang="en-US" sz="14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Poster</a:t>
                      </a: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400" b="1" i="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4867023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Compassionate use of </a:t>
                      </a:r>
                      <a:r>
                        <a:rPr lang="en-US" sz="1400" b="1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remdesivir</a:t>
                      </a:r>
                      <a:r>
                        <a:rPr lang="en-US" sz="14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in pregnant women with severe COVID-19</a:t>
                      </a: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Richard </a:t>
                      </a:r>
                      <a:r>
                        <a:rPr lang="en-US" sz="1400" b="1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Burwick</a:t>
                      </a:r>
                      <a:endParaRPr lang="en-US" sz="14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Poster</a:t>
                      </a: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400" b="1" i="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9223632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Association between concomitant hydroxychloroquine use and safety and efficacy of </a:t>
                      </a:r>
                      <a:r>
                        <a:rPr lang="en-US" sz="1400" b="1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remdesivir</a:t>
                      </a:r>
                      <a:r>
                        <a:rPr lang="en-US" sz="14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in severe COVID-19 patients</a:t>
                      </a: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George Diaz</a:t>
                      </a: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Poster</a:t>
                      </a: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400" b="1" i="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8101281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Exposure to </a:t>
                      </a:r>
                      <a:r>
                        <a:rPr lang="en-US" sz="1400" b="1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remdesivir</a:t>
                      </a:r>
                      <a:r>
                        <a:rPr lang="en-US" sz="14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through compassionate use: Safety and efficacy in 163 patients</a:t>
                      </a: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Renato Maserati</a:t>
                      </a: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Poster</a:t>
                      </a: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400" b="1" i="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69610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Racial/ethnic disparities not observed in clinical outcomes with </a:t>
                      </a:r>
                      <a:r>
                        <a:rPr lang="en-US" sz="1400" b="1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remdesivir</a:t>
                      </a:r>
                      <a:r>
                        <a:rPr lang="en-US" sz="14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treatment</a:t>
                      </a: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Kathleen Mullane</a:t>
                      </a: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Poster</a:t>
                      </a: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400" b="1" i="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2126710"/>
                  </a:ext>
                </a:extLst>
              </a:tr>
            </a:tbl>
          </a:graphicData>
        </a:graphic>
      </p:graphicFrame>
      <p:sp>
        <p:nvSpPr>
          <p:cNvPr id="2" name="Textplatzhalter 1">
            <a:extLst>
              <a:ext uri="{FF2B5EF4-FFF2-40B4-BE49-F238E27FC236}">
                <a16:creationId xmlns:a16="http://schemas.microsoft.com/office/drawing/2014/main" id="{C6F0B715-7603-45E0-8CA4-6EC24731CA9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altLang="de-DE" dirty="0"/>
              <a:t>Virtual COVID-19 Conference, 10 – 11 July 2020</a:t>
            </a:r>
          </a:p>
        </p:txBody>
      </p:sp>
      <p:sp>
        <p:nvSpPr>
          <p:cNvPr id="10275" name="Foliennummernplatzhalter 1">
            <a:extLst>
              <a:ext uri="{FF2B5EF4-FFF2-40B4-BE49-F238E27FC236}">
                <a16:creationId xmlns:a16="http://schemas.microsoft.com/office/drawing/2014/main" id="{2AA43C18-75B2-4469-80D5-B7E3A33A7D4B}"/>
              </a:ext>
            </a:extLst>
          </p:cNvPr>
          <p:cNvSpPr>
            <a:spLocks noGrp="1" noChangeArrowheads="1"/>
          </p:cNvSpPr>
          <p:nvPr>
            <p:ph type="sldNum" sz="quarter" idx="16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200"/>
              </a:spcBef>
              <a:buClr>
                <a:srgbClr val="A9A9A9"/>
              </a:buClr>
              <a:buSzPct val="9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800"/>
              </a:spcBef>
              <a:buClr>
                <a:srgbClr val="A9A9A9"/>
              </a:buClr>
              <a:buSzPct val="90000"/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600"/>
              </a:spcBef>
              <a:buClr>
                <a:srgbClr val="A9A9A9"/>
              </a:buClr>
              <a:buSzPct val="90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600"/>
              </a:spcBef>
              <a:buClr>
                <a:srgbClr val="A9A9A9"/>
              </a:buClr>
              <a:buSzPct val="90000"/>
              <a:buFont typeface="Arial" panose="020B0604020202020204" pitchFamily="34" charset="0"/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600"/>
              </a:spcBef>
              <a:buClr>
                <a:srgbClr val="A9A9A9"/>
              </a:buClr>
              <a:buSzPct val="90000"/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7C27F3C3-43FC-46A0-B300-C1E72E65C69F}" type="slidenum">
              <a:rPr lang="en-US" altLang="de-DE" sz="800">
                <a:solidFill>
                  <a:srgbClr val="7F7F7F"/>
                </a:solidFill>
              </a:rPr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13</a:t>
            </a:fld>
            <a:endParaRPr lang="en-US" altLang="de-DE" sz="800">
              <a:solidFill>
                <a:srgbClr val="7F7F7F"/>
              </a:solidFill>
            </a:endParaRPr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8A868C13-124C-4B0A-9834-74A2D846633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68408" y="163382"/>
            <a:ext cx="2152948" cy="9627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46200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2" name="Title 1">
            <a:extLst>
              <a:ext uri="{FF2B5EF4-FFF2-40B4-BE49-F238E27FC236}">
                <a16:creationId xmlns:a16="http://schemas.microsoft.com/office/drawing/2014/main" id="{BC94E304-B9A5-47F8-A5FE-8B3313D42C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br>
              <a:rPr lang="en-US" altLang="de-DE" dirty="0"/>
            </a:br>
            <a:r>
              <a:rPr lang="en-US" altLang="de-DE" dirty="0"/>
              <a:t>Selected Gilead-initiated/supported abstracts</a:t>
            </a:r>
            <a:endParaRPr lang="en-US" altLang="de-DE" b="1" dirty="0"/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B0FE175D-0C1B-4D39-9037-0F1AEE1B0B6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65563448"/>
              </p:ext>
            </p:extLst>
          </p:nvPr>
        </p:nvGraphicFramePr>
        <p:xfrm>
          <a:off x="609600" y="1524000"/>
          <a:ext cx="10972802" cy="4206240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6134472">
                  <a:extLst>
                    <a:ext uri="{9D8B030D-6E8A-4147-A177-3AD203B41FA5}">
                      <a16:colId xmlns:a16="http://schemas.microsoft.com/office/drawing/2014/main" val="863337529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19298291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val="1168644659"/>
                    </a:ext>
                  </a:extLst>
                </a:gridCol>
                <a:gridCol w="1886002">
                  <a:extLst>
                    <a:ext uri="{9D8B030D-6E8A-4147-A177-3AD203B41FA5}">
                      <a16:colId xmlns:a16="http://schemas.microsoft.com/office/drawing/2014/main" val="1405539731"/>
                    </a:ext>
                  </a:extLst>
                </a:gridCol>
              </a:tblGrid>
              <a:tr h="457200">
                <a:tc gridSpan="4"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B/F/TAF</a:t>
                      </a:r>
                      <a:endParaRPr lang="de-DE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de-DE" sz="1400" dirty="0"/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 sz="1400" dirty="0"/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Title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Speaker</a:t>
                      </a: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Link to Presentation</a:t>
                      </a: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Link to Session</a:t>
                      </a: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8734619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Pooled analysis of 4 international trials of </a:t>
                      </a:r>
                      <a:r>
                        <a:rPr lang="en-US" sz="1400" b="1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bictegravir</a:t>
                      </a:r>
                      <a:r>
                        <a:rPr lang="en-US" sz="14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/emtricitabine/tenofovir alafenamide (B/F/TAF) in adults aged &gt;65 or older demonstrating safety and efficacy: Week 48 results</a:t>
                      </a: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Moti </a:t>
                      </a:r>
                      <a:r>
                        <a:rPr lang="en-US" sz="1400" b="1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Ramgopal</a:t>
                      </a:r>
                      <a:endParaRPr lang="en-US" sz="14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u="none" strike="noStrike" kern="1200" baseline="0" dirty="0">
                          <a:solidFill>
                            <a:srgbClr val="C00000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Oral OAB0403</a:t>
                      </a:r>
                      <a:endParaRPr lang="en-US" sz="1400" b="1" u="none" strike="noStrike" kern="1200" baseline="0" dirty="0">
                        <a:solidFill>
                          <a:srgbClr val="C00000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4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OA-B-04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b="1" i="0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4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Antiretrovirals</a:t>
                      </a:r>
                      <a:r>
                        <a:rPr lang="de-DE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4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 </a:t>
                      </a:r>
                      <a:r>
                        <a:rPr lang="de-DE" sz="1400" b="1" i="0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4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session</a:t>
                      </a:r>
                      <a:r>
                        <a:rPr lang="de-DE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4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 2</a:t>
                      </a:r>
                      <a:endParaRPr lang="de-DE" sz="1400" b="1" i="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The </a:t>
                      </a:r>
                      <a:r>
                        <a:rPr lang="en-US" sz="1400" b="1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BICSTaR</a:t>
                      </a:r>
                      <a:r>
                        <a:rPr lang="en-US" sz="14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prospective cohort: Real-world effectiveness, safety and tolerability of </a:t>
                      </a:r>
                      <a:r>
                        <a:rPr lang="en-US" sz="1400" b="1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bictegravir</a:t>
                      </a:r>
                      <a:r>
                        <a:rPr lang="en-US" sz="14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/emtricitabine/tenofovir alafenamide (B/F/TAF) in routine clinical practice in people living with HIV (PLWH)</a:t>
                      </a: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Olivier </a:t>
                      </a:r>
                      <a:r>
                        <a:rPr lang="en-US" sz="1400" b="1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Robineau</a:t>
                      </a:r>
                      <a:endParaRPr lang="en-US" sz="14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  <a:hlinkClick r:id="rId5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Poster PEB0229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6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E-posters Track B</a:t>
                      </a:r>
                      <a:endParaRPr lang="de-DE" sz="1400" b="1" i="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8519681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Prevalence and risk factors of pre-existing NNRTI resistance among suppressed PLWH in B/F/TAF switch studies</a:t>
                      </a: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Kristen </a:t>
                      </a:r>
                      <a:r>
                        <a:rPr lang="en-US" sz="1400" b="1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Andreatta</a:t>
                      </a:r>
                      <a:endParaRPr lang="en-US" sz="14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  <a:hlinkClick r:id="rId7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Poster PEB0254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6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E-posters Track B</a:t>
                      </a:r>
                      <a:endParaRPr lang="de-DE" sz="1400" b="1" i="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Baseline NRTI resistance in suppressed participants did not lead to viral blips on </a:t>
                      </a:r>
                      <a:r>
                        <a:rPr lang="en-US" sz="1400" b="1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bictegravir</a:t>
                      </a:r>
                      <a:r>
                        <a:rPr lang="en-US" sz="14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/emtricitabine/tenofovir alafenamide (B/F/TAF) or dolutegravir (DTG)+F/TAF through week 48 in study 380-4030</a:t>
                      </a: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Rima Acosta</a:t>
                      </a: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  <a:hlinkClick r:id="rId8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Poster PEB0257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6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E-posters Track B</a:t>
                      </a:r>
                      <a:endParaRPr lang="de-DE" sz="1400" b="1" i="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4867023"/>
                  </a:ext>
                </a:extLst>
              </a:tr>
            </a:tbl>
          </a:graphicData>
        </a:graphic>
      </p:graphicFrame>
      <p:sp>
        <p:nvSpPr>
          <p:cNvPr id="2" name="Textplatzhalter 1">
            <a:extLst>
              <a:ext uri="{FF2B5EF4-FFF2-40B4-BE49-F238E27FC236}">
                <a16:creationId xmlns:a16="http://schemas.microsoft.com/office/drawing/2014/main" id="{C6F0B715-7603-45E0-8CA4-6EC24731CA9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altLang="de-DE" dirty="0"/>
              <a:t>Virtual AIDS 2020, 6 - 10 July 2020</a:t>
            </a:r>
          </a:p>
        </p:txBody>
      </p:sp>
      <p:sp>
        <p:nvSpPr>
          <p:cNvPr id="10275" name="Foliennummernplatzhalter 1">
            <a:extLst>
              <a:ext uri="{FF2B5EF4-FFF2-40B4-BE49-F238E27FC236}">
                <a16:creationId xmlns:a16="http://schemas.microsoft.com/office/drawing/2014/main" id="{2AA43C18-75B2-4469-80D5-B7E3A33A7D4B}"/>
              </a:ext>
            </a:extLst>
          </p:cNvPr>
          <p:cNvSpPr>
            <a:spLocks noGrp="1" noChangeArrowheads="1"/>
          </p:cNvSpPr>
          <p:nvPr>
            <p:ph type="sldNum" sz="quarter" idx="16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200"/>
              </a:spcBef>
              <a:buClr>
                <a:srgbClr val="A9A9A9"/>
              </a:buClr>
              <a:buSzPct val="9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800"/>
              </a:spcBef>
              <a:buClr>
                <a:srgbClr val="A9A9A9"/>
              </a:buClr>
              <a:buSzPct val="90000"/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600"/>
              </a:spcBef>
              <a:buClr>
                <a:srgbClr val="A9A9A9"/>
              </a:buClr>
              <a:buSzPct val="90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600"/>
              </a:spcBef>
              <a:buClr>
                <a:srgbClr val="A9A9A9"/>
              </a:buClr>
              <a:buSzPct val="90000"/>
              <a:buFont typeface="Arial" panose="020B0604020202020204" pitchFamily="34" charset="0"/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600"/>
              </a:spcBef>
              <a:buClr>
                <a:srgbClr val="A9A9A9"/>
              </a:buClr>
              <a:buSzPct val="90000"/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7C27F3C3-43FC-46A0-B300-C1E72E65C69F}" type="slidenum">
              <a:rPr lang="en-US" altLang="de-DE" sz="800">
                <a:solidFill>
                  <a:srgbClr val="7F7F7F"/>
                </a:solidFill>
              </a:rPr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lang="en-US" altLang="de-DE" sz="800">
              <a:solidFill>
                <a:srgbClr val="7F7F7F"/>
              </a:solidFill>
            </a:endParaRP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B53D2A1E-A87E-421A-A150-EB0267E130A5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6440" y="116632"/>
            <a:ext cx="1991544" cy="1066062"/>
          </a:xfrm>
          <a:prstGeom prst="rect">
            <a:avLst/>
          </a:prstGeom>
        </p:spPr>
      </p:pic>
      <p:sp>
        <p:nvSpPr>
          <p:cNvPr id="3" name="Textfeld 2">
            <a:extLst>
              <a:ext uri="{FF2B5EF4-FFF2-40B4-BE49-F238E27FC236}">
                <a16:creationId xmlns:a16="http://schemas.microsoft.com/office/drawing/2014/main" id="{AC4B59F6-9E27-46AE-A1DD-E819CABB5A20}"/>
              </a:ext>
            </a:extLst>
          </p:cNvPr>
          <p:cNvSpPr txBox="1"/>
          <p:nvPr/>
        </p:nvSpPr>
        <p:spPr>
          <a:xfrm>
            <a:off x="609600" y="6309320"/>
            <a:ext cx="10454952" cy="466726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>
              <a:lnSpc>
                <a:spcPct val="90000"/>
              </a:lnSpc>
            </a:pPr>
            <a:r>
              <a:rPr lang="en-US" sz="1200" dirty="0"/>
              <a:t>Links behind abstract number in column „Link to Presentation“ guide you to the on-demand presentation – just click on the abstract number</a:t>
            </a:r>
          </a:p>
          <a:p>
            <a:pPr>
              <a:lnSpc>
                <a:spcPct val="90000"/>
              </a:lnSpc>
            </a:pPr>
            <a:r>
              <a:rPr lang="en-US" sz="1200" dirty="0"/>
              <a:t>Links in column „Link to Session“ guide you to the online program – just click on the session number</a:t>
            </a:r>
          </a:p>
          <a:p>
            <a:pPr>
              <a:lnSpc>
                <a:spcPct val="90000"/>
              </a:lnSpc>
            </a:pPr>
            <a:r>
              <a:rPr lang="en-US" sz="1200" dirty="0"/>
              <a:t>Not all Internet Browser seem to work, please test different Internet Browsers in case content is not displayed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2" name="Title 1">
            <a:extLst>
              <a:ext uri="{FF2B5EF4-FFF2-40B4-BE49-F238E27FC236}">
                <a16:creationId xmlns:a16="http://schemas.microsoft.com/office/drawing/2014/main" id="{BC94E304-B9A5-47F8-A5FE-8B3313D42C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br>
              <a:rPr lang="en-US" altLang="de-DE" dirty="0"/>
            </a:br>
            <a:r>
              <a:rPr lang="en-US" altLang="de-DE" dirty="0"/>
              <a:t>Selected Gilead-initiated/supported abstracts</a:t>
            </a:r>
            <a:endParaRPr lang="en-US" altLang="de-DE" b="1" dirty="0"/>
          </a:p>
        </p:txBody>
      </p:sp>
      <p:sp>
        <p:nvSpPr>
          <p:cNvPr id="2" name="Textplatzhalter 1">
            <a:extLst>
              <a:ext uri="{FF2B5EF4-FFF2-40B4-BE49-F238E27FC236}">
                <a16:creationId xmlns:a16="http://schemas.microsoft.com/office/drawing/2014/main" id="{C6F0B715-7603-45E0-8CA4-6EC24731CA9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altLang="de-DE" dirty="0"/>
              <a:t>Virtual AIDS 2020, 6 - 10 July 2020</a:t>
            </a:r>
          </a:p>
        </p:txBody>
      </p:sp>
      <p:sp>
        <p:nvSpPr>
          <p:cNvPr id="10275" name="Foliennummernplatzhalter 1">
            <a:extLst>
              <a:ext uri="{FF2B5EF4-FFF2-40B4-BE49-F238E27FC236}">
                <a16:creationId xmlns:a16="http://schemas.microsoft.com/office/drawing/2014/main" id="{2AA43C18-75B2-4469-80D5-B7E3A33A7D4B}"/>
              </a:ext>
            </a:extLst>
          </p:cNvPr>
          <p:cNvSpPr>
            <a:spLocks noGrp="1" noChangeArrowheads="1"/>
          </p:cNvSpPr>
          <p:nvPr>
            <p:ph type="sldNum" sz="quarter" idx="16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200"/>
              </a:spcBef>
              <a:buClr>
                <a:srgbClr val="A9A9A9"/>
              </a:buClr>
              <a:buSzPct val="9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800"/>
              </a:spcBef>
              <a:buClr>
                <a:srgbClr val="A9A9A9"/>
              </a:buClr>
              <a:buSzPct val="90000"/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600"/>
              </a:spcBef>
              <a:buClr>
                <a:srgbClr val="A9A9A9"/>
              </a:buClr>
              <a:buSzPct val="90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600"/>
              </a:spcBef>
              <a:buClr>
                <a:srgbClr val="A9A9A9"/>
              </a:buClr>
              <a:buSzPct val="90000"/>
              <a:buFont typeface="Arial" panose="020B0604020202020204" pitchFamily="34" charset="0"/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600"/>
              </a:spcBef>
              <a:buClr>
                <a:srgbClr val="A9A9A9"/>
              </a:buClr>
              <a:buSzPct val="90000"/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7C27F3C3-43FC-46A0-B300-C1E72E65C69F}" type="slidenum">
              <a:rPr lang="en-US" altLang="de-DE" sz="800">
                <a:solidFill>
                  <a:srgbClr val="7F7F7F"/>
                </a:solidFill>
              </a:rPr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lang="en-US" altLang="de-DE" sz="800">
              <a:solidFill>
                <a:srgbClr val="7F7F7F"/>
              </a:solidFill>
            </a:endParaRP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B53D2A1E-A87E-421A-A150-EB0267E130A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6440" y="116632"/>
            <a:ext cx="1991544" cy="1066062"/>
          </a:xfrm>
          <a:prstGeom prst="rect">
            <a:avLst/>
          </a:prstGeom>
        </p:spPr>
      </p:pic>
      <p:graphicFrame>
        <p:nvGraphicFramePr>
          <p:cNvPr id="7" name="Content Placeholder 5">
            <a:extLst>
              <a:ext uri="{FF2B5EF4-FFF2-40B4-BE49-F238E27FC236}">
                <a16:creationId xmlns:a16="http://schemas.microsoft.com/office/drawing/2014/main" id="{D95CA72B-9A55-470B-9516-8BC8BB6190A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8262327"/>
              </p:ext>
            </p:extLst>
          </p:nvPr>
        </p:nvGraphicFramePr>
        <p:xfrm>
          <a:off x="595806" y="4754840"/>
          <a:ext cx="10972802" cy="1554480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5918448">
                  <a:extLst>
                    <a:ext uri="{9D8B030D-6E8A-4147-A177-3AD203B41FA5}">
                      <a16:colId xmlns:a16="http://schemas.microsoft.com/office/drawing/2014/main" val="863337529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19298291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val="1168644659"/>
                    </a:ext>
                  </a:extLst>
                </a:gridCol>
                <a:gridCol w="2030018">
                  <a:extLst>
                    <a:ext uri="{9D8B030D-6E8A-4147-A177-3AD203B41FA5}">
                      <a16:colId xmlns:a16="http://schemas.microsoft.com/office/drawing/2014/main" val="1405539731"/>
                    </a:ext>
                  </a:extLst>
                </a:gridCol>
              </a:tblGrid>
              <a:tr h="457200">
                <a:tc gridSpan="4"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HIV Cure Agent </a:t>
                      </a:r>
                      <a:r>
                        <a:rPr lang="en-US" sz="2000" b="1" dirty="0" err="1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Vesatolimod</a:t>
                      </a:r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(VES, formerly GS-9620)</a:t>
                      </a:r>
                      <a:endParaRPr lang="de-DE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de-DE" sz="1400" dirty="0"/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 sz="1400" dirty="0"/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Title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Speaker</a:t>
                      </a: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Link to Presentation</a:t>
                      </a: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Link to Session</a:t>
                      </a: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8734619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Vesatolimod</a:t>
                      </a:r>
                      <a:r>
                        <a:rPr lang="en-US" sz="14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, a toll-like receptor 7 (TLR7) agonist, induces dose-dependent immune responses in HIV controllers</a:t>
                      </a: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Jeffrey </a:t>
                      </a:r>
                      <a:r>
                        <a:rPr lang="en-US" sz="1400" b="1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Wallin</a:t>
                      </a:r>
                      <a:endParaRPr lang="en-US" sz="14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u="none" strike="noStrike" kern="1200" baseline="0" dirty="0">
                          <a:solidFill>
                            <a:srgbClr val="C00000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4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Oral OAB0205</a:t>
                      </a:r>
                      <a:endParaRPr lang="en-US" sz="1400" b="1" u="none" strike="noStrike" kern="1200" baseline="0" dirty="0">
                        <a:solidFill>
                          <a:srgbClr val="C00000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5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OA-B-02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5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ARV, cure and testing strategies</a:t>
                      </a:r>
                      <a:endParaRPr lang="de-DE" sz="1400" b="1" i="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0" name="Content Placeholder 5">
            <a:extLst>
              <a:ext uri="{FF2B5EF4-FFF2-40B4-BE49-F238E27FC236}">
                <a16:creationId xmlns:a16="http://schemas.microsoft.com/office/drawing/2014/main" id="{E5B829F9-3538-4E09-8A42-B26D85158EE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62975544"/>
              </p:ext>
            </p:extLst>
          </p:nvPr>
        </p:nvGraphicFramePr>
        <p:xfrm>
          <a:off x="595806" y="3209528"/>
          <a:ext cx="10972802" cy="1554480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5918448">
                  <a:extLst>
                    <a:ext uri="{9D8B030D-6E8A-4147-A177-3AD203B41FA5}">
                      <a16:colId xmlns:a16="http://schemas.microsoft.com/office/drawing/2014/main" val="863337529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19298291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val="1168644659"/>
                    </a:ext>
                  </a:extLst>
                </a:gridCol>
                <a:gridCol w="2030018">
                  <a:extLst>
                    <a:ext uri="{9D8B030D-6E8A-4147-A177-3AD203B41FA5}">
                      <a16:colId xmlns:a16="http://schemas.microsoft.com/office/drawing/2014/main" val="1405539731"/>
                    </a:ext>
                  </a:extLst>
                </a:gridCol>
              </a:tblGrid>
              <a:tr h="457200">
                <a:tc gridSpan="4"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Capsid Inhibitor </a:t>
                      </a:r>
                      <a:r>
                        <a:rPr lang="en-US" sz="2000" b="1" dirty="0" err="1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Lenacapavir</a:t>
                      </a:r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(LEN, formerly GS-6207)</a:t>
                      </a:r>
                      <a:endParaRPr lang="de-DE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de-DE" sz="1400" dirty="0"/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 sz="1400" dirty="0"/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Title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Speaker</a:t>
                      </a: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Link to Presentation</a:t>
                      </a: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Link to Session</a:t>
                      </a: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8734619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GS-6207 sustained delivery formulation supports 6-month dosing interval</a:t>
                      </a: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Rebecca Begley</a:t>
                      </a: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u="none" strike="noStrike" kern="120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6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Poster PEB0265</a:t>
                      </a:r>
                      <a:endParaRPr lang="en-US" sz="1400" b="1" u="none" strike="noStrike" kern="1200" baseline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7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E-posters Track B</a:t>
                      </a:r>
                      <a:endParaRPr lang="de-DE" sz="1400" b="1" i="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1" name="Content Placeholder 5">
            <a:extLst>
              <a:ext uri="{FF2B5EF4-FFF2-40B4-BE49-F238E27FC236}">
                <a16:creationId xmlns:a16="http://schemas.microsoft.com/office/drawing/2014/main" id="{2720B48D-54DE-4E07-BA5D-BF7C9CD12AF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40662041"/>
              </p:ext>
            </p:extLst>
          </p:nvPr>
        </p:nvGraphicFramePr>
        <p:xfrm>
          <a:off x="595807" y="1384176"/>
          <a:ext cx="10972799" cy="1828800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5918447">
                  <a:extLst>
                    <a:ext uri="{9D8B030D-6E8A-4147-A177-3AD203B41FA5}">
                      <a16:colId xmlns:a16="http://schemas.microsoft.com/office/drawing/2014/main" val="863337529"/>
                    </a:ext>
                  </a:extLst>
                </a:gridCol>
                <a:gridCol w="1440159">
                  <a:extLst>
                    <a:ext uri="{9D8B030D-6E8A-4147-A177-3AD203B41FA5}">
                      <a16:colId xmlns:a16="http://schemas.microsoft.com/office/drawing/2014/main" val="19298291"/>
                    </a:ext>
                  </a:extLst>
                </a:gridCol>
                <a:gridCol w="1584175">
                  <a:extLst>
                    <a:ext uri="{9D8B030D-6E8A-4147-A177-3AD203B41FA5}">
                      <a16:colId xmlns:a16="http://schemas.microsoft.com/office/drawing/2014/main" val="1168644659"/>
                    </a:ext>
                  </a:extLst>
                </a:gridCol>
                <a:gridCol w="2030018">
                  <a:extLst>
                    <a:ext uri="{9D8B030D-6E8A-4147-A177-3AD203B41FA5}">
                      <a16:colId xmlns:a16="http://schemas.microsoft.com/office/drawing/2014/main" val="1405539731"/>
                    </a:ext>
                  </a:extLst>
                </a:gridCol>
              </a:tblGrid>
              <a:tr h="457200">
                <a:tc gridSpan="4"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E/C/F/TAF</a:t>
                      </a:r>
                      <a:endParaRPr lang="de-DE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de-DE" sz="1400" dirty="0"/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 sz="1400" dirty="0"/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Title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Speaker</a:t>
                      </a: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Link to Presentation</a:t>
                      </a: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Link to Session</a:t>
                      </a: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8734619"/>
                  </a:ext>
                </a:extLst>
              </a:tr>
              <a:tr h="91440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Safety, pharmacokinetics and efficacy of low-dose E/C/F/TAF in </a:t>
                      </a:r>
                      <a:r>
                        <a:rPr lang="en-US" sz="1400" b="1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virologically</a:t>
                      </a:r>
                      <a:r>
                        <a:rPr lang="en-US" sz="14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suppressed children ≥ 2 years old living with HIV</a:t>
                      </a: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Eva </a:t>
                      </a:r>
                      <a:r>
                        <a:rPr lang="en-US" sz="1400" b="1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Natukunda</a:t>
                      </a:r>
                      <a:endParaRPr lang="en-US" sz="14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u="none" strike="noStrike" kern="1200" baseline="0" dirty="0">
                          <a:solidFill>
                            <a:srgbClr val="C00000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8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Late Breaker Oral OABLB0101</a:t>
                      </a:r>
                      <a:endParaRPr lang="en-US" sz="1400" b="1" u="none" strike="noStrike" kern="1200" baseline="0" dirty="0">
                        <a:solidFill>
                          <a:srgbClr val="C00000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 algn="ctr"/>
                      <a:r>
                        <a:rPr lang="nb-NO" sz="1400" b="1" u="none" strike="noStrike" kern="120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Thu, July 9</a:t>
                      </a:r>
                    </a:p>
                    <a:p>
                      <a:pPr algn="ctr"/>
                      <a:r>
                        <a:rPr lang="nb-NO" sz="1400" b="1" u="none" strike="noStrike" kern="120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2:00 PM (GMT-7)</a:t>
                      </a:r>
                      <a:endParaRPr lang="en-US" sz="1400" b="1" u="none" strike="noStrike" kern="1200" baseline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9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OA-B-LB-01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9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Track B late-breaker abstracts</a:t>
                      </a:r>
                      <a:endParaRPr lang="en-US" sz="1400" b="1" i="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6192288"/>
                  </a:ext>
                </a:extLst>
              </a:tr>
            </a:tbl>
          </a:graphicData>
        </a:graphic>
      </p:graphicFrame>
      <p:sp>
        <p:nvSpPr>
          <p:cNvPr id="12" name="Textfeld 11">
            <a:extLst>
              <a:ext uri="{FF2B5EF4-FFF2-40B4-BE49-F238E27FC236}">
                <a16:creationId xmlns:a16="http://schemas.microsoft.com/office/drawing/2014/main" id="{314FEBB4-9450-48E9-BF2A-C023431E49A4}"/>
              </a:ext>
            </a:extLst>
          </p:cNvPr>
          <p:cNvSpPr txBox="1"/>
          <p:nvPr/>
        </p:nvSpPr>
        <p:spPr>
          <a:xfrm>
            <a:off x="609600" y="6346650"/>
            <a:ext cx="10454952" cy="466726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>
              <a:lnSpc>
                <a:spcPct val="90000"/>
              </a:lnSpc>
            </a:pPr>
            <a:r>
              <a:rPr lang="en-US" sz="1200" dirty="0"/>
              <a:t>Links behind abstract number in column „Link to Presentation“ guide you to the on-demand presentation – just click on the abstract number</a:t>
            </a:r>
          </a:p>
          <a:p>
            <a:pPr>
              <a:lnSpc>
                <a:spcPct val="90000"/>
              </a:lnSpc>
            </a:pPr>
            <a:r>
              <a:rPr lang="en-US" sz="1200" dirty="0"/>
              <a:t>Links in column „Link to Session“ guide you to the online program – just click on the session number</a:t>
            </a:r>
          </a:p>
          <a:p>
            <a:pPr>
              <a:lnSpc>
                <a:spcPct val="90000"/>
              </a:lnSpc>
            </a:pPr>
            <a:r>
              <a:rPr lang="en-US" sz="1200" dirty="0"/>
              <a:t>Not all Internet Browser seem to work, please test different Internet Browsers in case content is not displayed</a:t>
            </a:r>
          </a:p>
        </p:txBody>
      </p:sp>
    </p:spTree>
    <p:extLst>
      <p:ext uri="{BB962C8B-B14F-4D97-AF65-F5344CB8AC3E}">
        <p14:creationId xmlns:p14="http://schemas.microsoft.com/office/powerpoint/2010/main" val="4268337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2" name="Title 1">
            <a:extLst>
              <a:ext uri="{FF2B5EF4-FFF2-40B4-BE49-F238E27FC236}">
                <a16:creationId xmlns:a16="http://schemas.microsoft.com/office/drawing/2014/main" id="{BC94E304-B9A5-47F8-A5FE-8B3313D42C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br>
              <a:rPr lang="en-US" altLang="de-DE" dirty="0"/>
            </a:br>
            <a:r>
              <a:rPr lang="en-US" altLang="de-DE" dirty="0"/>
              <a:t>Selected Gilead-initiated/supported abstracts</a:t>
            </a:r>
            <a:endParaRPr lang="en-US" altLang="de-DE" b="1" dirty="0"/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B0FE175D-0C1B-4D39-9037-0F1AEE1B0B6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39176881"/>
              </p:ext>
            </p:extLst>
          </p:nvPr>
        </p:nvGraphicFramePr>
        <p:xfrm>
          <a:off x="609600" y="1700808"/>
          <a:ext cx="10972802" cy="3383280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5918448">
                  <a:extLst>
                    <a:ext uri="{9D8B030D-6E8A-4147-A177-3AD203B41FA5}">
                      <a16:colId xmlns:a16="http://schemas.microsoft.com/office/drawing/2014/main" val="863337529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19298291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val="1168644659"/>
                    </a:ext>
                  </a:extLst>
                </a:gridCol>
                <a:gridCol w="2030018">
                  <a:extLst>
                    <a:ext uri="{9D8B030D-6E8A-4147-A177-3AD203B41FA5}">
                      <a16:colId xmlns:a16="http://schemas.microsoft.com/office/drawing/2014/main" val="1405539731"/>
                    </a:ext>
                  </a:extLst>
                </a:gridCol>
              </a:tblGrid>
              <a:tr h="457200">
                <a:tc gridSpan="4"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F/TAF for </a:t>
                      </a:r>
                      <a:r>
                        <a:rPr lang="en-US" sz="2000" b="1" dirty="0" err="1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PrEP</a:t>
                      </a:r>
                      <a:endParaRPr lang="de-DE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de-DE" sz="1400" dirty="0"/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 sz="1400" dirty="0"/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Title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Speaker</a:t>
                      </a: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Link to Presentation</a:t>
                      </a: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Link to Session</a:t>
                      </a: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8734619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Persistently high rates of sexually transmitted infections in the DISCOVER HIV </a:t>
                      </a:r>
                      <a:r>
                        <a:rPr lang="en-US" sz="1400" b="1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PrEP</a:t>
                      </a:r>
                      <a:r>
                        <a:rPr lang="en-US" sz="14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trial</a:t>
                      </a: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Linda </a:t>
                      </a:r>
                      <a:r>
                        <a:rPr lang="en-US" sz="1400" b="1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Gorgos</a:t>
                      </a:r>
                      <a:endParaRPr lang="en-US" sz="14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C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  <a:hlinkClick r:id="rId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Poster Discussion PDB0303</a:t>
                      </a:r>
                      <a:endParaRPr lang="en-US" sz="1400" b="1" dirty="0">
                        <a:solidFill>
                          <a:srgbClr val="C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b="1" i="0" u="sng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4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PD-B-03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b="1" i="0" u="sng" kern="120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4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Opportunistic</a:t>
                      </a:r>
                      <a:r>
                        <a:rPr lang="de-DE" sz="1400" b="1" i="0" u="sng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4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 </a:t>
                      </a:r>
                      <a:r>
                        <a:rPr lang="de-DE" sz="1400" b="1" i="0" u="sng" kern="120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4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infections</a:t>
                      </a:r>
                      <a:endParaRPr lang="de-DE" sz="1400" b="1" i="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Deep sequencing with unique molecular identifiers for evaluation of HIV-1 drug resistance in the DISCOVER pre-exposure prophylaxis trial</a:t>
                      </a: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Stephanie Cox</a:t>
                      </a: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C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  <a:hlinkClick r:id="rId5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Poster Discussion PDB0404</a:t>
                      </a:r>
                      <a:endParaRPr lang="en-US" sz="1400" b="1" dirty="0">
                        <a:solidFill>
                          <a:srgbClr val="C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b="1" i="0" u="sng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6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PD-B-04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b="1" i="0" u="sng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6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Resistance</a:t>
                      </a:r>
                      <a:endParaRPr lang="de-DE" sz="1400" b="1" i="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4867023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Discover study for HIV Pre-Exposure Prophylaxis (</a:t>
                      </a:r>
                      <a:r>
                        <a:rPr lang="en-US" sz="1400" b="1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PrEP</a:t>
                      </a:r>
                      <a:r>
                        <a:rPr lang="en-US" sz="14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): No evidence of risk compensation in participants taking F/TDF or F/TAF for </a:t>
                      </a:r>
                      <a:r>
                        <a:rPr lang="en-US" sz="1400" b="1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PrEP</a:t>
                      </a:r>
                      <a:r>
                        <a:rPr lang="en-US" sz="14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through 96 weeks</a:t>
                      </a: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Peter </a:t>
                      </a:r>
                      <a:r>
                        <a:rPr lang="en-US" sz="1400" b="1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Shalit</a:t>
                      </a:r>
                      <a:endParaRPr lang="en-US" sz="14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  <a:hlinkClick r:id="rId7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Poster PEB0165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8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E-posters Track B</a:t>
                      </a:r>
                      <a:endParaRPr lang="de-DE" sz="1400" b="1" i="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9223632"/>
                  </a:ext>
                </a:extLst>
              </a:tr>
            </a:tbl>
          </a:graphicData>
        </a:graphic>
      </p:graphicFrame>
      <p:sp>
        <p:nvSpPr>
          <p:cNvPr id="2" name="Textplatzhalter 1">
            <a:extLst>
              <a:ext uri="{FF2B5EF4-FFF2-40B4-BE49-F238E27FC236}">
                <a16:creationId xmlns:a16="http://schemas.microsoft.com/office/drawing/2014/main" id="{C6F0B715-7603-45E0-8CA4-6EC24731CA9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altLang="de-DE" dirty="0"/>
              <a:t>Virtual AIDS 2020, 6 - 10 July 2020</a:t>
            </a:r>
          </a:p>
        </p:txBody>
      </p:sp>
      <p:sp>
        <p:nvSpPr>
          <p:cNvPr id="10275" name="Foliennummernplatzhalter 1">
            <a:extLst>
              <a:ext uri="{FF2B5EF4-FFF2-40B4-BE49-F238E27FC236}">
                <a16:creationId xmlns:a16="http://schemas.microsoft.com/office/drawing/2014/main" id="{2AA43C18-75B2-4469-80D5-B7E3A33A7D4B}"/>
              </a:ext>
            </a:extLst>
          </p:cNvPr>
          <p:cNvSpPr>
            <a:spLocks noGrp="1" noChangeArrowheads="1"/>
          </p:cNvSpPr>
          <p:nvPr>
            <p:ph type="sldNum" sz="quarter" idx="16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200"/>
              </a:spcBef>
              <a:buClr>
                <a:srgbClr val="A9A9A9"/>
              </a:buClr>
              <a:buSzPct val="9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800"/>
              </a:spcBef>
              <a:buClr>
                <a:srgbClr val="A9A9A9"/>
              </a:buClr>
              <a:buSzPct val="90000"/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600"/>
              </a:spcBef>
              <a:buClr>
                <a:srgbClr val="A9A9A9"/>
              </a:buClr>
              <a:buSzPct val="90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600"/>
              </a:spcBef>
              <a:buClr>
                <a:srgbClr val="A9A9A9"/>
              </a:buClr>
              <a:buSzPct val="90000"/>
              <a:buFont typeface="Arial" panose="020B0604020202020204" pitchFamily="34" charset="0"/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600"/>
              </a:spcBef>
              <a:buClr>
                <a:srgbClr val="A9A9A9"/>
              </a:buClr>
              <a:buSzPct val="90000"/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7C27F3C3-43FC-46A0-B300-C1E72E65C69F}" type="slidenum">
              <a:rPr lang="en-US" altLang="de-DE" sz="800">
                <a:solidFill>
                  <a:srgbClr val="7F7F7F"/>
                </a:solidFill>
              </a:rPr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lang="en-US" altLang="de-DE" sz="800">
              <a:solidFill>
                <a:srgbClr val="7F7F7F"/>
              </a:solidFill>
            </a:endParaRP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B53D2A1E-A87E-421A-A150-EB0267E130A5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6440" y="116632"/>
            <a:ext cx="1991544" cy="1066062"/>
          </a:xfrm>
          <a:prstGeom prst="rect">
            <a:avLst/>
          </a:prstGeom>
        </p:spPr>
      </p:pic>
      <p:sp>
        <p:nvSpPr>
          <p:cNvPr id="8" name="Textfeld 7">
            <a:extLst>
              <a:ext uri="{FF2B5EF4-FFF2-40B4-BE49-F238E27FC236}">
                <a16:creationId xmlns:a16="http://schemas.microsoft.com/office/drawing/2014/main" id="{EDFD3DEA-699B-4F5B-B2F0-1EBC301260C1}"/>
              </a:ext>
            </a:extLst>
          </p:cNvPr>
          <p:cNvSpPr txBox="1"/>
          <p:nvPr/>
        </p:nvSpPr>
        <p:spPr>
          <a:xfrm>
            <a:off x="609600" y="6309320"/>
            <a:ext cx="10454952" cy="466726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>
              <a:lnSpc>
                <a:spcPct val="90000"/>
              </a:lnSpc>
            </a:pPr>
            <a:r>
              <a:rPr lang="en-US" sz="1200" dirty="0"/>
              <a:t>Links behind abstract number in column „Link to Presentation“ guide you to the on-demand presentation – just click on the abstract number</a:t>
            </a:r>
          </a:p>
          <a:p>
            <a:pPr>
              <a:lnSpc>
                <a:spcPct val="90000"/>
              </a:lnSpc>
            </a:pPr>
            <a:r>
              <a:rPr lang="en-US" sz="1200" dirty="0"/>
              <a:t>Links in column „Link to Session“ guide you to the online program – just click on the session number</a:t>
            </a:r>
          </a:p>
          <a:p>
            <a:pPr>
              <a:lnSpc>
                <a:spcPct val="90000"/>
              </a:lnSpc>
            </a:pPr>
            <a:r>
              <a:rPr lang="en-US" sz="1200" dirty="0"/>
              <a:t>Not all Internet Browser seem to work, please test different Internet Browsers in case content is not displayed</a:t>
            </a:r>
          </a:p>
        </p:txBody>
      </p:sp>
    </p:spTree>
    <p:extLst>
      <p:ext uri="{BB962C8B-B14F-4D97-AF65-F5344CB8AC3E}">
        <p14:creationId xmlns:p14="http://schemas.microsoft.com/office/powerpoint/2010/main" val="22907268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E40FB357-9B72-4D0B-B6C0-B0554C7C3F4A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5ADBA8B4-D4F3-4B10-BBED-9D1F777EF00F}" type="slidenum">
              <a:rPr lang="en-US" altLang="de-DE" smtClean="0"/>
              <a:pPr>
                <a:defRPr/>
              </a:pPr>
              <a:t>5</a:t>
            </a:fld>
            <a:endParaRPr lang="en-US" altLang="de-DE"/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8C9393BB-FA17-48F1-BC72-8211F99A611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9880305"/>
              </p:ext>
            </p:extLst>
          </p:nvPr>
        </p:nvGraphicFramePr>
        <p:xfrm>
          <a:off x="609600" y="1464176"/>
          <a:ext cx="10972802" cy="4206240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5918448">
                  <a:extLst>
                    <a:ext uri="{9D8B030D-6E8A-4147-A177-3AD203B41FA5}">
                      <a16:colId xmlns:a16="http://schemas.microsoft.com/office/drawing/2014/main" val="863337529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19298291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val="1168644659"/>
                    </a:ext>
                  </a:extLst>
                </a:gridCol>
                <a:gridCol w="2030018">
                  <a:extLst>
                    <a:ext uri="{9D8B030D-6E8A-4147-A177-3AD203B41FA5}">
                      <a16:colId xmlns:a16="http://schemas.microsoft.com/office/drawing/2014/main" val="1405539731"/>
                    </a:ext>
                  </a:extLst>
                </a:gridCol>
              </a:tblGrid>
              <a:tr h="457200">
                <a:tc gridSpan="4"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HIV Treatment Including Comorbidities</a:t>
                      </a:r>
                      <a:endParaRPr lang="de-DE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de-DE" sz="1400" dirty="0"/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 sz="1400" dirty="0"/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Title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Speaker</a:t>
                      </a: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Link to Presentation</a:t>
                      </a: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Link to Session</a:t>
                      </a: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8734619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Reducing ART to less than 3-ARV regimen linked to increased systemic inflammation</a:t>
                      </a: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Sergio Serrano-</a:t>
                      </a:r>
                      <a:r>
                        <a:rPr lang="en-US" sz="1400" b="1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Villar</a:t>
                      </a:r>
                      <a:endParaRPr lang="en-US" sz="14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C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Oral OAB0304</a:t>
                      </a:r>
                      <a:endParaRPr lang="en-US" sz="1400" b="1" dirty="0">
                        <a:solidFill>
                          <a:srgbClr val="C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OA-B-03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b="1" i="0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Antiretrovirals</a:t>
                      </a:r>
                      <a:r>
                        <a:rPr lang="de-DE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 </a:t>
                      </a:r>
                      <a:r>
                        <a:rPr lang="de-DE" sz="1400" b="1" i="0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session</a:t>
                      </a:r>
                      <a:r>
                        <a:rPr lang="de-DE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 1</a:t>
                      </a:r>
                      <a:endParaRPr lang="de-DE" sz="1400" b="1" i="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3307991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Modelling endothelial function in vitro and via blood sampling to assess cardiovascular risk in people living with HIV</a:t>
                      </a: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Akif A. Khawaja</a:t>
                      </a: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C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  <a:hlinkClick r:id="rId4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Poster Discussion PDA0105</a:t>
                      </a:r>
                      <a:endParaRPr lang="en-US" sz="1400" b="1" dirty="0">
                        <a:solidFill>
                          <a:srgbClr val="C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5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PD-A-01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5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HIV, co-infection and co-morbidities</a:t>
                      </a:r>
                      <a:endParaRPr lang="en-US" sz="1400" b="1" i="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5288063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Patterns of antiretroviral use and immunologic correlates in the REPRIEVE trial at study entry</a:t>
                      </a: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Carl J </a:t>
                      </a:r>
                      <a:r>
                        <a:rPr lang="en-US" sz="1400" b="1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Fichtenbaum</a:t>
                      </a:r>
                      <a:endParaRPr lang="en-US" sz="14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  <a:hlinkClick r:id="rId6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Poster PEB0181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7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E-posters Track B</a:t>
                      </a:r>
                      <a:endParaRPr lang="de-DE" sz="1400" b="1" i="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8916652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HIV and comorbidities: The impact of comorbidities on health-related quality of life in people living with HIV in Italy</a:t>
                      </a: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Lucrezia </a:t>
                      </a:r>
                      <a:r>
                        <a:rPr lang="en-US" sz="1400" b="1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Ferrario</a:t>
                      </a:r>
                      <a:r>
                        <a:rPr lang="en-US" sz="14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,</a:t>
                      </a: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  <a:hlinkClick r:id="rId8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Poster PED0833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9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E-posters Track D</a:t>
                      </a:r>
                      <a:endParaRPr lang="de-DE" sz="1400" b="1" i="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4867023"/>
                  </a:ext>
                </a:extLst>
              </a:tr>
            </a:tbl>
          </a:graphicData>
        </a:graphic>
      </p:graphicFrame>
      <p:sp>
        <p:nvSpPr>
          <p:cNvPr id="7" name="Title 1">
            <a:extLst>
              <a:ext uri="{FF2B5EF4-FFF2-40B4-BE49-F238E27FC236}">
                <a16:creationId xmlns:a16="http://schemas.microsoft.com/office/drawing/2014/main" id="{E31C904B-6DBE-4977-BDE6-32B1977469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466726"/>
            <a:ext cx="10972800" cy="676275"/>
          </a:xfrm>
        </p:spPr>
        <p:txBody>
          <a:bodyPr/>
          <a:lstStyle/>
          <a:p>
            <a:pPr eaLnBrk="1" hangingPunct="1"/>
            <a:br>
              <a:rPr lang="en-US" altLang="de-DE" dirty="0"/>
            </a:br>
            <a:r>
              <a:rPr lang="en-US" altLang="de-DE" dirty="0"/>
              <a:t>Selected Gilead-initiated/supported abstracts</a:t>
            </a:r>
            <a:endParaRPr lang="en-US" altLang="de-DE" b="1" dirty="0"/>
          </a:p>
        </p:txBody>
      </p:sp>
      <p:sp>
        <p:nvSpPr>
          <p:cNvPr id="8" name="Textplatzhalter 1">
            <a:extLst>
              <a:ext uri="{FF2B5EF4-FFF2-40B4-BE49-F238E27FC236}">
                <a16:creationId xmlns:a16="http://schemas.microsoft.com/office/drawing/2014/main" id="{03C1F2F0-D65B-4F2B-AAF4-A6753257EAA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09600" y="154546"/>
            <a:ext cx="10972800" cy="302654"/>
          </a:xfrm>
        </p:spPr>
        <p:txBody>
          <a:bodyPr/>
          <a:lstStyle/>
          <a:p>
            <a:r>
              <a:rPr lang="en-US" altLang="de-DE" dirty="0"/>
              <a:t>Virtual AIDS 2020, 6 - 10 July 2020</a:t>
            </a:r>
          </a:p>
        </p:txBody>
      </p:sp>
      <p:pic>
        <p:nvPicPr>
          <p:cNvPr id="9" name="Grafik 8">
            <a:extLst>
              <a:ext uri="{FF2B5EF4-FFF2-40B4-BE49-F238E27FC236}">
                <a16:creationId xmlns:a16="http://schemas.microsoft.com/office/drawing/2014/main" id="{E4EE9F38-1B5B-4778-9CE0-80B670D2E8CB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6440" y="116632"/>
            <a:ext cx="1991544" cy="1066062"/>
          </a:xfrm>
          <a:prstGeom prst="rect">
            <a:avLst/>
          </a:prstGeom>
        </p:spPr>
      </p:pic>
      <p:sp>
        <p:nvSpPr>
          <p:cNvPr id="11" name="Textfeld 10">
            <a:extLst>
              <a:ext uri="{FF2B5EF4-FFF2-40B4-BE49-F238E27FC236}">
                <a16:creationId xmlns:a16="http://schemas.microsoft.com/office/drawing/2014/main" id="{EF2CDC37-4E25-437B-B779-9BCF04FBB10B}"/>
              </a:ext>
            </a:extLst>
          </p:cNvPr>
          <p:cNvSpPr txBox="1"/>
          <p:nvPr/>
        </p:nvSpPr>
        <p:spPr>
          <a:xfrm>
            <a:off x="609600" y="6309320"/>
            <a:ext cx="10454952" cy="466726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>
              <a:lnSpc>
                <a:spcPct val="90000"/>
              </a:lnSpc>
            </a:pPr>
            <a:r>
              <a:rPr lang="en-US" sz="1200" dirty="0"/>
              <a:t>Links behind abstract number in column „Link to Presentation“ guide you to the on-demand presentation – just click on the abstract number</a:t>
            </a:r>
          </a:p>
          <a:p>
            <a:pPr>
              <a:lnSpc>
                <a:spcPct val="90000"/>
              </a:lnSpc>
            </a:pPr>
            <a:r>
              <a:rPr lang="en-US" sz="1200" dirty="0"/>
              <a:t>Links in column „Link to Session“ guide you to the online program – just click on the session number</a:t>
            </a:r>
          </a:p>
          <a:p>
            <a:pPr>
              <a:lnSpc>
                <a:spcPct val="90000"/>
              </a:lnSpc>
            </a:pPr>
            <a:r>
              <a:rPr lang="en-US" sz="1200" dirty="0"/>
              <a:t>Not all Internet Browser seem to work, please test different Internet Browsers in case content is not displayed</a:t>
            </a:r>
          </a:p>
        </p:txBody>
      </p:sp>
    </p:spTree>
    <p:extLst>
      <p:ext uri="{BB962C8B-B14F-4D97-AF65-F5344CB8AC3E}">
        <p14:creationId xmlns:p14="http://schemas.microsoft.com/office/powerpoint/2010/main" val="30202136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E40FB357-9B72-4D0B-B6C0-B0554C7C3F4A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5ADBA8B4-D4F3-4B10-BBED-9D1F777EF00F}" type="slidenum">
              <a:rPr lang="en-US" altLang="de-DE" smtClean="0"/>
              <a:pPr>
                <a:defRPr/>
              </a:pPr>
              <a:t>6</a:t>
            </a:fld>
            <a:endParaRPr lang="en-US" altLang="de-DE"/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8C9393BB-FA17-48F1-BC72-8211F99A611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74396723"/>
              </p:ext>
            </p:extLst>
          </p:nvPr>
        </p:nvGraphicFramePr>
        <p:xfrm>
          <a:off x="609600" y="1464176"/>
          <a:ext cx="10972802" cy="4206240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5918448">
                  <a:extLst>
                    <a:ext uri="{9D8B030D-6E8A-4147-A177-3AD203B41FA5}">
                      <a16:colId xmlns:a16="http://schemas.microsoft.com/office/drawing/2014/main" val="863337529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19298291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val="1168644659"/>
                    </a:ext>
                  </a:extLst>
                </a:gridCol>
                <a:gridCol w="2030018">
                  <a:extLst>
                    <a:ext uri="{9D8B030D-6E8A-4147-A177-3AD203B41FA5}">
                      <a16:colId xmlns:a16="http://schemas.microsoft.com/office/drawing/2014/main" val="1405539731"/>
                    </a:ext>
                  </a:extLst>
                </a:gridCol>
              </a:tblGrid>
              <a:tr h="457200">
                <a:tc gridSpan="4"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HIV Treatment Including Comorbidities</a:t>
                      </a:r>
                      <a:endParaRPr lang="de-DE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de-DE" sz="1400" dirty="0"/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 sz="1400" dirty="0"/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Title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Speaker</a:t>
                      </a: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Link to Presentation</a:t>
                      </a: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Link to Session</a:t>
                      </a: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8734619"/>
                  </a:ext>
                </a:extLst>
              </a:tr>
              <a:tr h="109728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Third-line antiretroviral therapy including </a:t>
                      </a:r>
                      <a:r>
                        <a:rPr lang="en-US" sz="1400" b="1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raltegravir</a:t>
                      </a:r>
                      <a:r>
                        <a:rPr lang="en-US" sz="14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, darunavir/ritonavir and/or etravirine is well tolerated and achieves durable virologic suppression over 144+ weeks in resource limited settings ACTG: A5288 strategy trial</a:t>
                      </a: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Anchalee</a:t>
                      </a:r>
                      <a:r>
                        <a:rPr lang="en-US" sz="14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400" b="1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Avihingsanon</a:t>
                      </a:r>
                      <a:endParaRPr lang="en-US" sz="14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C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Oral OAB0404</a:t>
                      </a:r>
                      <a:endParaRPr lang="en-US" sz="1400" b="1" dirty="0">
                        <a:solidFill>
                          <a:srgbClr val="C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OA-B-04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b="1" i="0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Antiretrovirals</a:t>
                      </a:r>
                      <a:r>
                        <a:rPr lang="de-DE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 </a:t>
                      </a:r>
                      <a:r>
                        <a:rPr lang="de-DE" sz="1400" b="1" i="0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session</a:t>
                      </a:r>
                      <a:r>
                        <a:rPr lang="de-DE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 2</a:t>
                      </a:r>
                      <a:endParaRPr lang="de-DE" sz="1400" b="1" i="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0893176"/>
                  </a:ext>
                </a:extLst>
              </a:tr>
              <a:tr h="109728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POP-UP clinic: A multicomponent model of care for people living with HIV (PLHIV) who experience homelessness or unstable housing (HUH)</a:t>
                      </a: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Elizabeth Imbert</a:t>
                      </a: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C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  <a:hlinkClick r:id="rId4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Oral OAE0406</a:t>
                      </a:r>
                      <a:endParaRPr lang="en-US" sz="1400" b="1" dirty="0">
                        <a:solidFill>
                          <a:srgbClr val="C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5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OA-E-04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5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Innovation in initiation, treatment and care: Differentiated Service Delivery</a:t>
                      </a:r>
                      <a:endParaRPr lang="en-US" sz="1400" b="1" i="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0091708"/>
                  </a:ext>
                </a:extLst>
              </a:tr>
              <a:tr h="109728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Hair concentration of antiretroviral drugs, but not self-reported adherence, is associated with ongoing virologic failure among individuals in Resource Limited Settings (RLS) on second line Antiretroviral Therapy (ART)</a:t>
                      </a: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Tanakorn</a:t>
                      </a:r>
                      <a:r>
                        <a:rPr lang="en-US" sz="14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400" b="1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Apornpong</a:t>
                      </a:r>
                      <a:endParaRPr lang="en-US" sz="14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  <a:hlinkClick r:id="rId6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Poster PEB0245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7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E-posters Track B</a:t>
                      </a:r>
                      <a:endParaRPr lang="de-DE" sz="1400" b="1" i="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623052"/>
                  </a:ext>
                </a:extLst>
              </a:tr>
            </a:tbl>
          </a:graphicData>
        </a:graphic>
      </p:graphicFrame>
      <p:sp>
        <p:nvSpPr>
          <p:cNvPr id="7" name="Title 1">
            <a:extLst>
              <a:ext uri="{FF2B5EF4-FFF2-40B4-BE49-F238E27FC236}">
                <a16:creationId xmlns:a16="http://schemas.microsoft.com/office/drawing/2014/main" id="{E31C904B-6DBE-4977-BDE6-32B1977469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466726"/>
            <a:ext cx="10972800" cy="676275"/>
          </a:xfrm>
        </p:spPr>
        <p:txBody>
          <a:bodyPr/>
          <a:lstStyle/>
          <a:p>
            <a:pPr eaLnBrk="1" hangingPunct="1"/>
            <a:br>
              <a:rPr lang="en-US" altLang="de-DE" dirty="0"/>
            </a:br>
            <a:r>
              <a:rPr lang="en-US" altLang="de-DE" dirty="0"/>
              <a:t>Selected Gilead-initiated/supported abstracts</a:t>
            </a:r>
            <a:endParaRPr lang="en-US" altLang="de-DE" b="1" dirty="0"/>
          </a:p>
        </p:txBody>
      </p:sp>
      <p:sp>
        <p:nvSpPr>
          <p:cNvPr id="8" name="Textplatzhalter 1">
            <a:extLst>
              <a:ext uri="{FF2B5EF4-FFF2-40B4-BE49-F238E27FC236}">
                <a16:creationId xmlns:a16="http://schemas.microsoft.com/office/drawing/2014/main" id="{03C1F2F0-D65B-4F2B-AAF4-A6753257EAA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09600" y="154546"/>
            <a:ext cx="10972800" cy="302654"/>
          </a:xfrm>
        </p:spPr>
        <p:txBody>
          <a:bodyPr/>
          <a:lstStyle/>
          <a:p>
            <a:r>
              <a:rPr lang="en-US" altLang="de-DE" dirty="0"/>
              <a:t>Virtual AIDS 2020, 6 - 10 July 2020</a:t>
            </a:r>
          </a:p>
        </p:txBody>
      </p:sp>
      <p:pic>
        <p:nvPicPr>
          <p:cNvPr id="9" name="Grafik 8">
            <a:extLst>
              <a:ext uri="{FF2B5EF4-FFF2-40B4-BE49-F238E27FC236}">
                <a16:creationId xmlns:a16="http://schemas.microsoft.com/office/drawing/2014/main" id="{E4EE9F38-1B5B-4778-9CE0-80B670D2E8CB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6440" y="116632"/>
            <a:ext cx="1991544" cy="1066062"/>
          </a:xfrm>
          <a:prstGeom prst="rect">
            <a:avLst/>
          </a:prstGeom>
        </p:spPr>
      </p:pic>
      <p:sp>
        <p:nvSpPr>
          <p:cNvPr id="11" name="Textfeld 10">
            <a:extLst>
              <a:ext uri="{FF2B5EF4-FFF2-40B4-BE49-F238E27FC236}">
                <a16:creationId xmlns:a16="http://schemas.microsoft.com/office/drawing/2014/main" id="{11846EAC-73B3-4787-9D7F-13581DA90AA3}"/>
              </a:ext>
            </a:extLst>
          </p:cNvPr>
          <p:cNvSpPr txBox="1"/>
          <p:nvPr/>
        </p:nvSpPr>
        <p:spPr>
          <a:xfrm>
            <a:off x="609600" y="6309320"/>
            <a:ext cx="10454952" cy="466726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>
              <a:lnSpc>
                <a:spcPct val="90000"/>
              </a:lnSpc>
            </a:pPr>
            <a:r>
              <a:rPr lang="en-US" sz="1200" dirty="0"/>
              <a:t>Links behind abstract number in column „Link to Presentation“ guide you to the on-demand presentation – just click on the abstract number</a:t>
            </a:r>
          </a:p>
          <a:p>
            <a:pPr>
              <a:lnSpc>
                <a:spcPct val="90000"/>
              </a:lnSpc>
            </a:pPr>
            <a:r>
              <a:rPr lang="en-US" sz="1200" dirty="0"/>
              <a:t>Links in column „Link to Session“ guide you to the online program – just click on the session number</a:t>
            </a:r>
          </a:p>
          <a:p>
            <a:pPr>
              <a:lnSpc>
                <a:spcPct val="90000"/>
              </a:lnSpc>
            </a:pPr>
            <a:r>
              <a:rPr lang="en-US" sz="1200" dirty="0"/>
              <a:t>Not all Internet Browser seem to work, please test different Internet Browsers in case content is not displayed</a:t>
            </a:r>
          </a:p>
        </p:txBody>
      </p:sp>
    </p:spTree>
    <p:extLst>
      <p:ext uri="{BB962C8B-B14F-4D97-AF65-F5344CB8AC3E}">
        <p14:creationId xmlns:p14="http://schemas.microsoft.com/office/powerpoint/2010/main" val="40580554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E40FB357-9B72-4D0B-B6C0-B0554C7C3F4A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5ADBA8B4-D4F3-4B10-BBED-9D1F777EF00F}" type="slidenum">
              <a:rPr lang="en-US" altLang="de-DE" smtClean="0"/>
              <a:pPr>
                <a:defRPr/>
              </a:pPr>
              <a:t>7</a:t>
            </a:fld>
            <a:endParaRPr lang="en-US" altLang="de-DE"/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8C9393BB-FA17-48F1-BC72-8211F99A611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55380528"/>
              </p:ext>
            </p:extLst>
          </p:nvPr>
        </p:nvGraphicFramePr>
        <p:xfrm>
          <a:off x="609600" y="1464176"/>
          <a:ext cx="10972802" cy="4206240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5918448">
                  <a:extLst>
                    <a:ext uri="{9D8B030D-6E8A-4147-A177-3AD203B41FA5}">
                      <a16:colId xmlns:a16="http://schemas.microsoft.com/office/drawing/2014/main" val="863337529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19298291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val="1168644659"/>
                    </a:ext>
                  </a:extLst>
                </a:gridCol>
                <a:gridCol w="2030018">
                  <a:extLst>
                    <a:ext uri="{9D8B030D-6E8A-4147-A177-3AD203B41FA5}">
                      <a16:colId xmlns:a16="http://schemas.microsoft.com/office/drawing/2014/main" val="1405539731"/>
                    </a:ext>
                  </a:extLst>
                </a:gridCol>
              </a:tblGrid>
              <a:tr h="457200">
                <a:tc gridSpan="4"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HIV Treatment Including Comorbidities</a:t>
                      </a:r>
                      <a:endParaRPr lang="de-DE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de-DE" sz="1400" dirty="0"/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 sz="1400" dirty="0"/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Title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Speaker</a:t>
                      </a: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Link to Presentation</a:t>
                      </a: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Link to Session</a:t>
                      </a: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8734619"/>
                  </a:ext>
                </a:extLst>
              </a:tr>
              <a:tr h="109728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Changes in body mass index over time in persons with and without HIV</a:t>
                      </a: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Michael Silverberg</a:t>
                      </a: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u="none" dirty="0">
                          <a:solidFill>
                            <a:srgbClr val="C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Oral OAB0603</a:t>
                      </a:r>
                      <a:endParaRPr lang="en-US" sz="1400" b="1" u="none" dirty="0">
                        <a:solidFill>
                          <a:srgbClr val="C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OA-B-06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Weight and metabolic changes &amp; ART</a:t>
                      </a:r>
                      <a:endParaRPr lang="en-US" sz="1400" b="1" i="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302699"/>
                  </a:ext>
                </a:extLst>
              </a:tr>
              <a:tr h="109728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The predicted risk of adverse pregnancy outcomes from treatment-induced obesity in the ADVANCE trial</a:t>
                      </a: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Sumbul</a:t>
                      </a:r>
                      <a:r>
                        <a:rPr lang="en-US" sz="14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Fatima Asif</a:t>
                      </a: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C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  <a:hlinkClick r:id="rId4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Late Breaker Oral OABLB0103</a:t>
                      </a:r>
                      <a:endParaRPr lang="en-US" sz="1400" b="1" dirty="0">
                        <a:solidFill>
                          <a:srgbClr val="C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/>
                      <a:r>
                        <a:rPr lang="nb-NO" sz="14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Thu, July 9</a:t>
                      </a:r>
                    </a:p>
                    <a:p>
                      <a:pPr algn="ctr"/>
                      <a:r>
                        <a:rPr lang="nb-NO" sz="14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2:00 PM (GMT-7)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5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OA-B-LB-01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5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Track B late-breaker abstracts</a:t>
                      </a:r>
                      <a:endParaRPr lang="en-US" sz="1400" b="1" i="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4666573"/>
                  </a:ext>
                </a:extLst>
              </a:tr>
              <a:tr h="109728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The ADVANCE trial: Phase 3, </a:t>
                      </a:r>
                      <a:r>
                        <a:rPr lang="en-US" sz="1400" b="1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randomised</a:t>
                      </a:r>
                      <a:r>
                        <a:rPr lang="en-US" sz="14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comparison of TAF/FTC+DTG, TDF/FTC+DTG or TDF/FTC/EFV for first-line treatment of HIV-1 infection</a:t>
                      </a: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Simiso</a:t>
                      </a:r>
                      <a:r>
                        <a:rPr lang="en-US" sz="14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Sokhela</a:t>
                      </a: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C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  <a:hlinkClick r:id="rId6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Late Breaker Oral OAXLB0104</a:t>
                      </a:r>
                      <a:endParaRPr lang="en-US" sz="1400" b="1" dirty="0">
                        <a:solidFill>
                          <a:srgbClr val="C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/>
                      <a:r>
                        <a:rPr lang="nb-NO" sz="14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Wed, July 8</a:t>
                      </a:r>
                    </a:p>
                    <a:p>
                      <a:pPr algn="ctr"/>
                      <a:r>
                        <a:rPr lang="nb-NO" sz="14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2:01 PM (GMT-7)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7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OA-X-LB-01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7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Co-Chairs' Choice</a:t>
                      </a:r>
                      <a:endParaRPr lang="de-DE" sz="1400" b="1" i="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6045984"/>
                  </a:ext>
                </a:extLst>
              </a:tr>
            </a:tbl>
          </a:graphicData>
        </a:graphic>
      </p:graphicFrame>
      <p:sp>
        <p:nvSpPr>
          <p:cNvPr id="7" name="Title 1">
            <a:extLst>
              <a:ext uri="{FF2B5EF4-FFF2-40B4-BE49-F238E27FC236}">
                <a16:creationId xmlns:a16="http://schemas.microsoft.com/office/drawing/2014/main" id="{E31C904B-6DBE-4977-BDE6-32B1977469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466726"/>
            <a:ext cx="10972800" cy="676275"/>
          </a:xfrm>
        </p:spPr>
        <p:txBody>
          <a:bodyPr/>
          <a:lstStyle/>
          <a:p>
            <a:pPr eaLnBrk="1" hangingPunct="1"/>
            <a:br>
              <a:rPr lang="en-US" altLang="de-DE" dirty="0"/>
            </a:br>
            <a:r>
              <a:rPr lang="en-US" altLang="de-DE" dirty="0"/>
              <a:t>Selected Gilead-initiated/supported abstracts</a:t>
            </a:r>
            <a:endParaRPr lang="en-US" altLang="de-DE" b="1" dirty="0"/>
          </a:p>
        </p:txBody>
      </p:sp>
      <p:sp>
        <p:nvSpPr>
          <p:cNvPr id="8" name="Textplatzhalter 1">
            <a:extLst>
              <a:ext uri="{FF2B5EF4-FFF2-40B4-BE49-F238E27FC236}">
                <a16:creationId xmlns:a16="http://schemas.microsoft.com/office/drawing/2014/main" id="{03C1F2F0-D65B-4F2B-AAF4-A6753257EAA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09600" y="154546"/>
            <a:ext cx="10972800" cy="302654"/>
          </a:xfrm>
        </p:spPr>
        <p:txBody>
          <a:bodyPr/>
          <a:lstStyle/>
          <a:p>
            <a:r>
              <a:rPr lang="en-US" altLang="de-DE" dirty="0"/>
              <a:t>Virtual AIDS 2020, 6 - 10 July 2020</a:t>
            </a:r>
          </a:p>
        </p:txBody>
      </p:sp>
      <p:pic>
        <p:nvPicPr>
          <p:cNvPr id="9" name="Grafik 8">
            <a:extLst>
              <a:ext uri="{FF2B5EF4-FFF2-40B4-BE49-F238E27FC236}">
                <a16:creationId xmlns:a16="http://schemas.microsoft.com/office/drawing/2014/main" id="{E4EE9F38-1B5B-4778-9CE0-80B670D2E8CB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6440" y="116632"/>
            <a:ext cx="1991544" cy="1066062"/>
          </a:xfrm>
          <a:prstGeom prst="rect">
            <a:avLst/>
          </a:prstGeom>
        </p:spPr>
      </p:pic>
      <p:sp>
        <p:nvSpPr>
          <p:cNvPr id="11" name="Textfeld 10">
            <a:extLst>
              <a:ext uri="{FF2B5EF4-FFF2-40B4-BE49-F238E27FC236}">
                <a16:creationId xmlns:a16="http://schemas.microsoft.com/office/drawing/2014/main" id="{D493B7F5-737C-4F30-8382-4A50DA8F592F}"/>
              </a:ext>
            </a:extLst>
          </p:cNvPr>
          <p:cNvSpPr txBox="1"/>
          <p:nvPr/>
        </p:nvSpPr>
        <p:spPr>
          <a:xfrm>
            <a:off x="609600" y="6309320"/>
            <a:ext cx="10454952" cy="466726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>
              <a:lnSpc>
                <a:spcPct val="90000"/>
              </a:lnSpc>
            </a:pPr>
            <a:r>
              <a:rPr lang="en-US" sz="1200" dirty="0"/>
              <a:t>Links behind abstract number in column „Link to Presentation“ guide you to the on-demand presentation – just click on the abstract number</a:t>
            </a:r>
          </a:p>
          <a:p>
            <a:pPr>
              <a:lnSpc>
                <a:spcPct val="90000"/>
              </a:lnSpc>
            </a:pPr>
            <a:r>
              <a:rPr lang="en-US" sz="1200" dirty="0"/>
              <a:t>Links in column „Link to Session“ guide you to the online program – just click on the session number</a:t>
            </a:r>
          </a:p>
          <a:p>
            <a:pPr>
              <a:lnSpc>
                <a:spcPct val="90000"/>
              </a:lnSpc>
            </a:pPr>
            <a:r>
              <a:rPr lang="en-US" sz="1200" dirty="0"/>
              <a:t>Not all Internet Browser seem to work, please test different Internet Browsers in case content is not displayed</a:t>
            </a:r>
          </a:p>
        </p:txBody>
      </p:sp>
    </p:spTree>
    <p:extLst>
      <p:ext uri="{BB962C8B-B14F-4D97-AF65-F5344CB8AC3E}">
        <p14:creationId xmlns:p14="http://schemas.microsoft.com/office/powerpoint/2010/main" val="13196089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2" name="Title 1">
            <a:extLst>
              <a:ext uri="{FF2B5EF4-FFF2-40B4-BE49-F238E27FC236}">
                <a16:creationId xmlns:a16="http://schemas.microsoft.com/office/drawing/2014/main" id="{BC94E304-B9A5-47F8-A5FE-8B3313D42C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br>
              <a:rPr lang="en-US" altLang="de-DE" dirty="0"/>
            </a:br>
            <a:r>
              <a:rPr lang="en-US" altLang="de-DE" dirty="0"/>
              <a:t>Selected Gilead-initiated/supported abstracts</a:t>
            </a:r>
            <a:endParaRPr lang="en-US" altLang="de-DE" b="1" dirty="0"/>
          </a:p>
        </p:txBody>
      </p:sp>
      <p:sp>
        <p:nvSpPr>
          <p:cNvPr id="2" name="Textplatzhalter 1">
            <a:extLst>
              <a:ext uri="{FF2B5EF4-FFF2-40B4-BE49-F238E27FC236}">
                <a16:creationId xmlns:a16="http://schemas.microsoft.com/office/drawing/2014/main" id="{C6F0B715-7603-45E0-8CA4-6EC24731CA9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altLang="de-DE" dirty="0"/>
              <a:t>Virtual AIDS 2020, 6 - 10 July 2020</a:t>
            </a:r>
          </a:p>
        </p:txBody>
      </p:sp>
      <p:sp>
        <p:nvSpPr>
          <p:cNvPr id="10275" name="Foliennummernplatzhalter 1">
            <a:extLst>
              <a:ext uri="{FF2B5EF4-FFF2-40B4-BE49-F238E27FC236}">
                <a16:creationId xmlns:a16="http://schemas.microsoft.com/office/drawing/2014/main" id="{2AA43C18-75B2-4469-80D5-B7E3A33A7D4B}"/>
              </a:ext>
            </a:extLst>
          </p:cNvPr>
          <p:cNvSpPr>
            <a:spLocks noGrp="1" noChangeArrowheads="1"/>
          </p:cNvSpPr>
          <p:nvPr>
            <p:ph type="sldNum" sz="quarter" idx="16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200"/>
              </a:spcBef>
              <a:buClr>
                <a:srgbClr val="A9A9A9"/>
              </a:buClr>
              <a:buSzPct val="9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800"/>
              </a:spcBef>
              <a:buClr>
                <a:srgbClr val="A9A9A9"/>
              </a:buClr>
              <a:buSzPct val="90000"/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600"/>
              </a:spcBef>
              <a:buClr>
                <a:srgbClr val="A9A9A9"/>
              </a:buClr>
              <a:buSzPct val="90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600"/>
              </a:spcBef>
              <a:buClr>
                <a:srgbClr val="A9A9A9"/>
              </a:buClr>
              <a:buSzPct val="90000"/>
              <a:buFont typeface="Arial" panose="020B0604020202020204" pitchFamily="34" charset="0"/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600"/>
              </a:spcBef>
              <a:buClr>
                <a:srgbClr val="A9A9A9"/>
              </a:buClr>
              <a:buSzPct val="90000"/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7C27F3C3-43FC-46A0-B300-C1E72E65C69F}" type="slidenum">
              <a:rPr lang="en-US" altLang="de-DE" sz="800">
                <a:solidFill>
                  <a:srgbClr val="7F7F7F"/>
                </a:solidFill>
              </a:rPr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8</a:t>
            </a:fld>
            <a:endParaRPr lang="en-US" altLang="de-DE" sz="800">
              <a:solidFill>
                <a:srgbClr val="7F7F7F"/>
              </a:solidFill>
            </a:endParaRP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B53D2A1E-A87E-421A-A150-EB0267E130A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6440" y="116632"/>
            <a:ext cx="1991544" cy="1066062"/>
          </a:xfrm>
          <a:prstGeom prst="rect">
            <a:avLst/>
          </a:prstGeom>
        </p:spPr>
      </p:pic>
      <p:graphicFrame>
        <p:nvGraphicFramePr>
          <p:cNvPr id="8" name="Content Placeholder 5">
            <a:extLst>
              <a:ext uri="{FF2B5EF4-FFF2-40B4-BE49-F238E27FC236}">
                <a16:creationId xmlns:a16="http://schemas.microsoft.com/office/drawing/2014/main" id="{869DA71C-4E95-4311-9B7F-04A64D17C76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3658047"/>
              </p:ext>
            </p:extLst>
          </p:nvPr>
        </p:nvGraphicFramePr>
        <p:xfrm>
          <a:off x="595806" y="1412776"/>
          <a:ext cx="10972802" cy="4754880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5918448">
                  <a:extLst>
                    <a:ext uri="{9D8B030D-6E8A-4147-A177-3AD203B41FA5}">
                      <a16:colId xmlns:a16="http://schemas.microsoft.com/office/drawing/2014/main" val="863337529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19298291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val="1168644659"/>
                    </a:ext>
                  </a:extLst>
                </a:gridCol>
                <a:gridCol w="2030018">
                  <a:extLst>
                    <a:ext uri="{9D8B030D-6E8A-4147-A177-3AD203B41FA5}">
                      <a16:colId xmlns:a16="http://schemas.microsoft.com/office/drawing/2014/main" val="1405539731"/>
                    </a:ext>
                  </a:extLst>
                </a:gridCol>
              </a:tblGrid>
              <a:tr h="457200">
                <a:tc gridSpan="4"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Testing, Test and Treat, Rapid Start</a:t>
                      </a:r>
                      <a:endParaRPr lang="de-DE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de-DE" sz="1400" dirty="0"/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 sz="1400" dirty="0"/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Title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Speaker</a:t>
                      </a: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Link to Presentation</a:t>
                      </a: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Link to Session</a:t>
                      </a: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8734619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Geographic hotspots of high population HIV viremia and association with HIV incidence in a universal test-and-treat setting in rural Uganda and Kenya</a:t>
                      </a: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James Peng</a:t>
                      </a: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C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  <a:hlinkClick r:id="rId4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Oral OAC0203</a:t>
                      </a:r>
                      <a:endParaRPr lang="en-US" sz="1400" b="1" dirty="0">
                        <a:solidFill>
                          <a:srgbClr val="C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5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OA-C-02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5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Can we achieve UTT? What can UTT achieve?</a:t>
                      </a:r>
                      <a:endParaRPr lang="en-US" sz="1400" b="1" i="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7817356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Evaluation of an emergency department-based opt-out HIV screening program in South Florida</a:t>
                      </a: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Paula A </a:t>
                      </a:r>
                      <a:r>
                        <a:rPr lang="en-US" sz="1400" b="1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Eckardt</a:t>
                      </a:r>
                      <a:endParaRPr lang="en-US" sz="14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  <a:hlinkClick r:id="rId6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Poster PEB0107 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7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E-posters Track B</a:t>
                      </a:r>
                      <a:endParaRPr lang="de-DE" sz="1400" b="1" i="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Prevalence of HIV and other sexually transmitted infections among young Thai men and transgender women selling or trading sex in the COPE4YMSM study</a:t>
                      </a: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Andrew Hickey</a:t>
                      </a: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  <a:hlinkClick r:id="rId8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Poster PEC0409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9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E-posters Track C</a:t>
                      </a:r>
                      <a:endParaRPr lang="de-DE" sz="1400" b="1" i="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6302805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The UCSF Acute HIV Cohort: High virologic suppression and long-term retention rates in a contemporary San Francisco Bay Area cohort of acute HIV-infected individuals receiving immediate ART at diagnosis</a:t>
                      </a: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Sulggi</a:t>
                      </a:r>
                      <a:r>
                        <a:rPr lang="en-US" sz="14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Lee</a:t>
                      </a: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  <a:hlinkClick r:id="rId10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Poster PEC0483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9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E-posters Track C</a:t>
                      </a:r>
                      <a:endParaRPr lang="de-DE" sz="1400" b="1" i="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8906187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Characterizing new HIV infections within SEARCH, a universal test and treat trial in rural East Africa</a:t>
                      </a: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Marilyn </a:t>
                      </a:r>
                      <a:r>
                        <a:rPr lang="en-US" sz="1400" b="1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Nyabuti</a:t>
                      </a:r>
                      <a:endParaRPr lang="en-US" sz="14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  <a:hlinkClick r:id="rId11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Poster PEC0708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9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E-posters Track C</a:t>
                      </a:r>
                      <a:endParaRPr lang="de-DE" sz="1400" b="1" i="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5531408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"Why start later if I can start today?" Patient perspectives on the experience of rapid/same-day linkage and antiretroviral therapy after HIV diagnosis</a:t>
                      </a: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Katerina A. </a:t>
                      </a:r>
                      <a:r>
                        <a:rPr lang="en-US" sz="1400" b="1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Christopoulos</a:t>
                      </a:r>
                      <a:endParaRPr lang="en-US" sz="14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  <a:hlinkClick r:id="rId1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Poster PED0809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1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E-posters Track D</a:t>
                      </a:r>
                      <a:endParaRPr lang="de-DE" sz="1400" b="1" i="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9436065"/>
                  </a:ext>
                </a:extLst>
              </a:tr>
            </a:tbl>
          </a:graphicData>
        </a:graphic>
      </p:graphicFrame>
      <p:sp>
        <p:nvSpPr>
          <p:cNvPr id="9" name="Textfeld 8">
            <a:extLst>
              <a:ext uri="{FF2B5EF4-FFF2-40B4-BE49-F238E27FC236}">
                <a16:creationId xmlns:a16="http://schemas.microsoft.com/office/drawing/2014/main" id="{34BF1647-2A22-45C5-B13A-A32E70BE3FB2}"/>
              </a:ext>
            </a:extLst>
          </p:cNvPr>
          <p:cNvSpPr txBox="1"/>
          <p:nvPr/>
        </p:nvSpPr>
        <p:spPr>
          <a:xfrm>
            <a:off x="609600" y="6309320"/>
            <a:ext cx="10454952" cy="466726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>
              <a:lnSpc>
                <a:spcPct val="90000"/>
              </a:lnSpc>
            </a:pPr>
            <a:r>
              <a:rPr lang="en-US" sz="1200" dirty="0"/>
              <a:t>Links behind abstract number in column „Link to Presentation“ guide you to the on-demand presentation – just click on the abstract number</a:t>
            </a:r>
          </a:p>
          <a:p>
            <a:pPr>
              <a:lnSpc>
                <a:spcPct val="90000"/>
              </a:lnSpc>
            </a:pPr>
            <a:r>
              <a:rPr lang="en-US" sz="1200" dirty="0"/>
              <a:t>Links in column „Link to Session“ guide you to the online program – just click on the session number</a:t>
            </a:r>
          </a:p>
          <a:p>
            <a:pPr>
              <a:lnSpc>
                <a:spcPct val="90000"/>
              </a:lnSpc>
            </a:pPr>
            <a:r>
              <a:rPr lang="en-US" sz="1200" dirty="0"/>
              <a:t>Not all Internet Browser seem to work, please test different Internet Browsers in case content is not displayed</a:t>
            </a:r>
          </a:p>
        </p:txBody>
      </p:sp>
    </p:spTree>
    <p:extLst>
      <p:ext uri="{BB962C8B-B14F-4D97-AF65-F5344CB8AC3E}">
        <p14:creationId xmlns:p14="http://schemas.microsoft.com/office/powerpoint/2010/main" val="8203501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E40FB357-9B72-4D0B-B6C0-B0554C7C3F4A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5ADBA8B4-D4F3-4B10-BBED-9D1F777EF00F}" type="slidenum">
              <a:rPr lang="en-US" altLang="de-DE" smtClean="0"/>
              <a:pPr>
                <a:defRPr/>
              </a:pPr>
              <a:t>9</a:t>
            </a:fld>
            <a:endParaRPr lang="en-US" altLang="de-DE"/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8C9393BB-FA17-48F1-BC72-8211F99A611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49733717"/>
              </p:ext>
            </p:extLst>
          </p:nvPr>
        </p:nvGraphicFramePr>
        <p:xfrm>
          <a:off x="609600" y="1464176"/>
          <a:ext cx="10972802" cy="4572000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5918448">
                  <a:extLst>
                    <a:ext uri="{9D8B030D-6E8A-4147-A177-3AD203B41FA5}">
                      <a16:colId xmlns:a16="http://schemas.microsoft.com/office/drawing/2014/main" val="863337529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19298291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val="1168644659"/>
                    </a:ext>
                  </a:extLst>
                </a:gridCol>
                <a:gridCol w="2030018">
                  <a:extLst>
                    <a:ext uri="{9D8B030D-6E8A-4147-A177-3AD203B41FA5}">
                      <a16:colId xmlns:a16="http://schemas.microsoft.com/office/drawing/2014/main" val="1405539731"/>
                    </a:ext>
                  </a:extLst>
                </a:gridCol>
              </a:tblGrid>
              <a:tr h="457200">
                <a:tc gridSpan="4"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Prevention including </a:t>
                      </a:r>
                      <a:r>
                        <a:rPr lang="en-US" sz="2000" b="1" dirty="0" err="1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PrEP</a:t>
                      </a:r>
                      <a:endParaRPr lang="de-DE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de-DE" sz="1400" dirty="0"/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 sz="1400" dirty="0"/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Title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Speaker</a:t>
                      </a: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Link to Presentation</a:t>
                      </a: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Link to Session</a:t>
                      </a: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8734619"/>
                  </a:ext>
                </a:extLst>
              </a:tr>
              <a:tr h="91440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Lower than expected HIV incidence among men and women at elevated HIV risk in a population-based </a:t>
                      </a:r>
                      <a:r>
                        <a:rPr lang="en-US" sz="1400" b="1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PrEP</a:t>
                      </a:r>
                      <a:r>
                        <a:rPr lang="en-US" sz="14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study in rural Kenya and Uganda: Interim results from the SEARCH study</a:t>
                      </a: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Catherine Koss</a:t>
                      </a: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C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Oral OAC0805</a:t>
                      </a:r>
                      <a:endParaRPr lang="en-US" sz="1400" b="1" dirty="0">
                        <a:solidFill>
                          <a:srgbClr val="C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OA-C-08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b="1" i="0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PrEP</a:t>
                      </a:r>
                      <a:r>
                        <a:rPr lang="de-DE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 at </a:t>
                      </a:r>
                      <a:r>
                        <a:rPr lang="de-DE" sz="1400" b="1" i="0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Scale</a:t>
                      </a:r>
                      <a:endParaRPr lang="de-DE" sz="1400" b="1" i="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0456213"/>
                  </a:ext>
                </a:extLst>
              </a:tr>
              <a:tr h="91440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HPTN 083 interim results: Efficacy of pre-exposure prophylaxis (</a:t>
                      </a:r>
                      <a:r>
                        <a:rPr lang="en-US" sz="1400" b="1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PrEP</a:t>
                      </a:r>
                      <a:r>
                        <a:rPr lang="en-US" sz="14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) containing long-acting injectable cabotegravir (CAB-LA) is maintained across regions and key populations</a:t>
                      </a: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Beatriz </a:t>
                      </a:r>
                      <a:r>
                        <a:rPr lang="en-US" sz="1400" b="1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Grinsztejn</a:t>
                      </a:r>
                      <a:endParaRPr lang="en-US" sz="14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u="none" strike="noStrike" kern="1200" baseline="0" dirty="0">
                          <a:solidFill>
                            <a:srgbClr val="C00000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4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Late Breaker Oral OACLB0101</a:t>
                      </a:r>
                      <a:endParaRPr lang="en-US" sz="1400" b="1" u="none" strike="noStrike" kern="1200" baseline="0" dirty="0">
                        <a:solidFill>
                          <a:srgbClr val="C00000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 algn="ctr"/>
                      <a:r>
                        <a:rPr lang="de-DE" sz="1400" b="1" u="none" strike="noStrike" kern="120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Thu, </a:t>
                      </a:r>
                      <a:r>
                        <a:rPr lang="de-DE" sz="1400" b="1" u="none" strike="noStrike" kern="1200" baseline="0" dirty="0" err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July</a:t>
                      </a:r>
                      <a:r>
                        <a:rPr lang="de-DE" sz="1400" b="1" u="none" strike="noStrike" kern="120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9</a:t>
                      </a:r>
                    </a:p>
                    <a:p>
                      <a:pPr algn="ctr"/>
                      <a:r>
                        <a:rPr lang="de-DE" sz="1400" b="1" u="none" strike="noStrike" kern="120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1:01 AM (GMT-7)</a:t>
                      </a:r>
                      <a:endParaRPr lang="en-US" sz="1400" b="1" u="none" strike="noStrike" kern="1200" baseline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5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OA-C-LB-01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5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Track C late-breaker abstracts</a:t>
                      </a:r>
                      <a:endParaRPr lang="en-US" sz="1400" b="1" i="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9104421"/>
                  </a:ext>
                </a:extLst>
              </a:tr>
              <a:tr h="91440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Impact of COVID-19 related shelter-in-place orders on </a:t>
                      </a:r>
                      <a:r>
                        <a:rPr lang="en-US" sz="1400" b="1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PrEP</a:t>
                      </a:r>
                      <a:r>
                        <a:rPr lang="en-US" sz="14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access, usage and HIV risk behaviors in the United States</a:t>
                      </a: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Scott Brawley</a:t>
                      </a: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u="none" strike="noStrike" kern="1200" baseline="0" dirty="0">
                          <a:solidFill>
                            <a:srgbClr val="C00000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6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Late Breaker Oral OADLB0101</a:t>
                      </a:r>
                      <a:endParaRPr lang="en-US" sz="1400" b="1" u="none" strike="noStrike" kern="1200" baseline="0" dirty="0">
                        <a:solidFill>
                          <a:srgbClr val="C00000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 algn="ctr"/>
                      <a:r>
                        <a:rPr lang="en-US" sz="1400" b="1" u="none" strike="noStrike" kern="120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Wed, July 8</a:t>
                      </a:r>
                    </a:p>
                    <a:p>
                      <a:pPr algn="ctr"/>
                      <a:r>
                        <a:rPr lang="en-US" sz="1400" b="1" u="none" strike="noStrike" kern="120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1:01 AM (GMT-7)</a:t>
                      </a: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7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OA-D-LB-01 </a:t>
                      </a:r>
                    </a:p>
                    <a:p>
                      <a:pPr algn="ctr"/>
                      <a:r>
                        <a:rPr lang="en-US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7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Track D late-breaker abstracts</a:t>
                      </a:r>
                      <a:endParaRPr lang="en-US" sz="1400" b="1" i="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2364741"/>
                  </a:ext>
                </a:extLst>
              </a:tr>
              <a:tr h="91440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HPTN083 interim results: Pre-exposure prophylaxis (</a:t>
                      </a:r>
                      <a:r>
                        <a:rPr lang="en-US" sz="1400" b="1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PrEP</a:t>
                      </a:r>
                      <a:r>
                        <a:rPr lang="en-US" sz="14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) containing long-acting injectable cabotegravir (CAB-LA) is safe and highly effective for cisgender men and transgender women who have sex with men (MSM,TGW)</a:t>
                      </a: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Raphael </a:t>
                      </a:r>
                      <a:r>
                        <a:rPr lang="en-US" sz="1400" b="1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Landovitz</a:t>
                      </a:r>
                      <a:endParaRPr lang="en-US" sz="14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C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  <a:hlinkClick r:id="rId8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Late Breaker Oral OAXLB0101</a:t>
                      </a:r>
                      <a:endParaRPr lang="en-US" sz="1400" b="1" dirty="0">
                        <a:solidFill>
                          <a:srgbClr val="C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/>
                      <a:r>
                        <a:rPr lang="nb-NO" sz="14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Wed, July 8</a:t>
                      </a:r>
                    </a:p>
                    <a:p>
                      <a:pPr algn="ctr"/>
                      <a:r>
                        <a:rPr lang="nb-NO" sz="14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2:01 PM (GMT-7)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9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OA-X-LB-01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9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Co-Chairs' Choice</a:t>
                      </a:r>
                      <a:endParaRPr lang="de-DE" sz="1400" b="1" i="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8139455"/>
                  </a:ext>
                </a:extLst>
              </a:tr>
            </a:tbl>
          </a:graphicData>
        </a:graphic>
      </p:graphicFrame>
      <p:sp>
        <p:nvSpPr>
          <p:cNvPr id="7" name="Title 1">
            <a:extLst>
              <a:ext uri="{FF2B5EF4-FFF2-40B4-BE49-F238E27FC236}">
                <a16:creationId xmlns:a16="http://schemas.microsoft.com/office/drawing/2014/main" id="{E31C904B-6DBE-4977-BDE6-32B1977469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466726"/>
            <a:ext cx="10972800" cy="676275"/>
          </a:xfrm>
        </p:spPr>
        <p:txBody>
          <a:bodyPr/>
          <a:lstStyle/>
          <a:p>
            <a:pPr eaLnBrk="1" hangingPunct="1"/>
            <a:br>
              <a:rPr lang="en-US" altLang="de-DE" dirty="0"/>
            </a:br>
            <a:r>
              <a:rPr lang="en-US" altLang="de-DE" dirty="0"/>
              <a:t>Selected Gilead-initiated/supported abstracts</a:t>
            </a:r>
            <a:endParaRPr lang="en-US" altLang="de-DE" b="1" dirty="0"/>
          </a:p>
        </p:txBody>
      </p:sp>
      <p:sp>
        <p:nvSpPr>
          <p:cNvPr id="8" name="Textplatzhalter 1">
            <a:extLst>
              <a:ext uri="{FF2B5EF4-FFF2-40B4-BE49-F238E27FC236}">
                <a16:creationId xmlns:a16="http://schemas.microsoft.com/office/drawing/2014/main" id="{03C1F2F0-D65B-4F2B-AAF4-A6753257EAA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09600" y="154546"/>
            <a:ext cx="10972800" cy="302654"/>
          </a:xfrm>
        </p:spPr>
        <p:txBody>
          <a:bodyPr/>
          <a:lstStyle/>
          <a:p>
            <a:r>
              <a:rPr lang="en-US" altLang="de-DE" dirty="0"/>
              <a:t>Virtual AIDS 2020, 6 - 10 July 2020</a:t>
            </a:r>
          </a:p>
        </p:txBody>
      </p:sp>
      <p:pic>
        <p:nvPicPr>
          <p:cNvPr id="9" name="Grafik 8">
            <a:extLst>
              <a:ext uri="{FF2B5EF4-FFF2-40B4-BE49-F238E27FC236}">
                <a16:creationId xmlns:a16="http://schemas.microsoft.com/office/drawing/2014/main" id="{E4EE9F38-1B5B-4778-9CE0-80B670D2E8CB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6440" y="116632"/>
            <a:ext cx="1991544" cy="1066062"/>
          </a:xfrm>
          <a:prstGeom prst="rect">
            <a:avLst/>
          </a:prstGeom>
        </p:spPr>
      </p:pic>
      <p:sp>
        <p:nvSpPr>
          <p:cNvPr id="11" name="Textfeld 10">
            <a:extLst>
              <a:ext uri="{FF2B5EF4-FFF2-40B4-BE49-F238E27FC236}">
                <a16:creationId xmlns:a16="http://schemas.microsoft.com/office/drawing/2014/main" id="{EBF48BC2-49D6-4A46-9706-B89976DE298C}"/>
              </a:ext>
            </a:extLst>
          </p:cNvPr>
          <p:cNvSpPr txBox="1"/>
          <p:nvPr/>
        </p:nvSpPr>
        <p:spPr>
          <a:xfrm>
            <a:off x="609600" y="6309320"/>
            <a:ext cx="10454952" cy="466726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>
              <a:lnSpc>
                <a:spcPct val="90000"/>
              </a:lnSpc>
            </a:pPr>
            <a:r>
              <a:rPr lang="en-US" sz="1200" dirty="0"/>
              <a:t>Links behind abstract number in column „Link to Presentation“ guide you to the on-demand presentation – just click on the abstract number</a:t>
            </a:r>
          </a:p>
          <a:p>
            <a:pPr>
              <a:lnSpc>
                <a:spcPct val="90000"/>
              </a:lnSpc>
            </a:pPr>
            <a:r>
              <a:rPr lang="en-US" sz="1200" dirty="0"/>
              <a:t>Links in column „Link to Session“ guide you to the online program – just click on the session number</a:t>
            </a:r>
          </a:p>
          <a:p>
            <a:pPr>
              <a:lnSpc>
                <a:spcPct val="90000"/>
              </a:lnSpc>
            </a:pPr>
            <a:r>
              <a:rPr lang="en-US" sz="1200" dirty="0"/>
              <a:t>Not all Internet Browser seem to work, please test different Internet Browsers in case content is not displayed</a:t>
            </a:r>
          </a:p>
        </p:txBody>
      </p:sp>
    </p:spTree>
    <p:extLst>
      <p:ext uri="{BB962C8B-B14F-4D97-AF65-F5344CB8AC3E}">
        <p14:creationId xmlns:p14="http://schemas.microsoft.com/office/powerpoint/2010/main" val="3673665058"/>
      </p:ext>
    </p:extLst>
  </p:cSld>
  <p:clrMapOvr>
    <a:masterClrMapping/>
  </p:clrMapOvr>
</p:sld>
</file>

<file path=ppt/theme/theme1.xml><?xml version="1.0" encoding="utf-8"?>
<a:theme xmlns:a="http://schemas.openxmlformats.org/drawingml/2006/main" name="1_CROI 2014 Preconference telecon draft 2-20_revised">
  <a:themeElements>
    <a:clrScheme name="Gilead HIV">
      <a:dk1>
        <a:sysClr val="windowText" lastClr="000000"/>
      </a:dk1>
      <a:lt1>
        <a:sysClr val="window" lastClr="FFFFFF"/>
      </a:lt1>
      <a:dk2>
        <a:srgbClr val="CC0000"/>
      </a:dk2>
      <a:lt2>
        <a:srgbClr val="E2E2E2"/>
      </a:lt2>
      <a:accent1>
        <a:srgbClr val="CC0000"/>
      </a:accent1>
      <a:accent2>
        <a:srgbClr val="717074"/>
      </a:accent2>
      <a:accent3>
        <a:srgbClr val="0972C9"/>
      </a:accent3>
      <a:accent4>
        <a:srgbClr val="FBB040"/>
      </a:accent4>
      <a:accent5>
        <a:srgbClr val="A117DF"/>
      </a:accent5>
      <a:accent6>
        <a:srgbClr val="F66900"/>
      </a:accent6>
      <a:hlink>
        <a:srgbClr val="0972C9"/>
      </a:hlink>
      <a:folHlink>
        <a:srgbClr val="969696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19050">
          <a:solidFill>
            <a:schemeClr val="accent1"/>
          </a:solidFill>
          <a:miter lim="800000"/>
        </a:ln>
      </a:spPr>
      <a:bodyPr rtlCol="0" anchor="ctr"/>
      <a:lstStyle>
        <a:defPPr algn="ctr">
          <a:lnSpc>
            <a:spcPct val="90000"/>
          </a:lnSpc>
          <a:defRPr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9050">
          <a:solidFill>
            <a:schemeClr val="bg2">
              <a:lumMod val="50000"/>
            </a:schemeClr>
          </a:solidFill>
          <a:miter lim="800000"/>
          <a:headEnd type="none" w="med" len="med"/>
          <a:tailEnd type="none" w="med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noAutofit/>
      </a:bodyPr>
      <a:lstStyle>
        <a:defPPr>
          <a:lnSpc>
            <a:spcPct val="90000"/>
          </a:lnSpc>
          <a:defRPr dirty="0" smtClean="0"/>
        </a:defPPr>
      </a:lstStyle>
    </a:txDef>
  </a:objectDefaults>
  <a:extraClrSchemeLst/>
  <a:custClrLst>
    <a:custClr name="R94 G186 B32">
      <a:srgbClr val="5EBA20"/>
    </a:custClr>
    <a:custClr name="R252 G138 B44">
      <a:srgbClr val="FC8A2C"/>
    </a:custClr>
    <a:custClr name="R148 G100 B29">
      <a:srgbClr val="94641D"/>
    </a:custClr>
    <a:custClr name="R99 G56 B162">
      <a:srgbClr val="6338A2"/>
    </a:custClr>
    <a:custClr name="R202 G32 B85">
      <a:srgbClr val="CA2055"/>
    </a:custClr>
    <a:custClr name="R41 G96 B4">
      <a:srgbClr val="296004"/>
    </a:custClr>
    <a:custClr name="R167 G164 B97">
      <a:srgbClr val="A7A461"/>
    </a:custClr>
    <a:custClr name="R109 G107 B4">
      <a:srgbClr val="6D6B04"/>
    </a:custClr>
    <a:custClr name="R14 G172 B108">
      <a:srgbClr val="0EAC6C"/>
    </a:custClr>
    <a:custClr name="R224 G82 B82">
      <a:srgbClr val="E05252"/>
    </a:custClr>
  </a:custClr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2468</Words>
  <Application>Microsoft Office PowerPoint</Application>
  <PresentationFormat>Breitbild</PresentationFormat>
  <Paragraphs>364</Paragraphs>
  <Slides>13</Slides>
  <Notes>5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13</vt:i4>
      </vt:variant>
    </vt:vector>
  </HeadingPairs>
  <TitlesOfParts>
    <vt:vector size="17" baseType="lpstr">
      <vt:lpstr>Arial</vt:lpstr>
      <vt:lpstr>Calibri</vt:lpstr>
      <vt:lpstr>Wingdings</vt:lpstr>
      <vt:lpstr>1_CROI 2014 Preconference telecon draft 2-20_revised</vt:lpstr>
      <vt:lpstr>Selected Gilead-initiated or Gilead-supported Abstracts Published at AIDS 2020</vt:lpstr>
      <vt:lpstr> Selected Gilead-initiated/supported abstracts</vt:lpstr>
      <vt:lpstr> Selected Gilead-initiated/supported abstracts</vt:lpstr>
      <vt:lpstr> Selected Gilead-initiated/supported abstracts</vt:lpstr>
      <vt:lpstr> Selected Gilead-initiated/supported abstracts</vt:lpstr>
      <vt:lpstr> Selected Gilead-initiated/supported abstracts</vt:lpstr>
      <vt:lpstr> Selected Gilead-initiated/supported abstracts</vt:lpstr>
      <vt:lpstr> Selected Gilead-initiated/supported abstracts</vt:lpstr>
      <vt:lpstr> Selected Gilead-initiated/supported abstracts</vt:lpstr>
      <vt:lpstr> Selected Gilead-initiated/supported abstracts</vt:lpstr>
      <vt:lpstr> Selected Gilead-initiated/supported abstracts</vt:lpstr>
      <vt:lpstr>Selected Gilead-initiated or Gilead-supported Abstracts Published at COVID-19 Conference</vt:lpstr>
      <vt:lpstr> Selected Gilead-initiated/supported abstracts</vt:lpstr>
    </vt:vector>
  </TitlesOfParts>
  <Company>Gilead Sciences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Top 10 Abstracts (Plus 1 Extra)</dc:title>
  <dc:creator>Marion Heinzkill</dc:creator>
  <cp:lastModifiedBy>Bastian Grewe</cp:lastModifiedBy>
  <cp:revision>203</cp:revision>
  <cp:lastPrinted>2016-02-19T18:21:38Z</cp:lastPrinted>
  <dcterms:created xsi:type="dcterms:W3CDTF">2016-02-19T08:57:45Z</dcterms:created>
  <dcterms:modified xsi:type="dcterms:W3CDTF">2020-07-04T15:31:45Z</dcterms:modified>
</cp:coreProperties>
</file>