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91" r:id="rId2"/>
    <p:sldId id="277" r:id="rId3"/>
    <p:sldId id="295" r:id="rId4"/>
    <p:sldId id="300" r:id="rId5"/>
    <p:sldId id="303" r:id="rId6"/>
    <p:sldId id="301" r:id="rId7"/>
    <p:sldId id="302" r:id="rId8"/>
    <p:sldId id="294" r:id="rId9"/>
    <p:sldId id="299" r:id="rId10"/>
    <p:sldId id="305" r:id="rId11"/>
    <p:sldId id="306" r:id="rId12"/>
    <p:sldId id="297" r:id="rId13"/>
    <p:sldId id="296" r:id="rId14"/>
  </p:sldIdLst>
  <p:sldSz cx="12192000" cy="6858000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38" autoAdjust="0"/>
    <p:restoredTop sz="94660"/>
  </p:normalViewPr>
  <p:slideViewPr>
    <p:cSldViewPr>
      <p:cViewPr varScale="1">
        <p:scale>
          <a:sx n="114" d="100"/>
          <a:sy n="114" d="100"/>
        </p:scale>
        <p:origin x="6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FC8240-274C-4382-B900-6E2C8EECD9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FC4941-B6E9-4DAE-9E33-770E4F0CF8C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EE8600-6956-4B26-B4C7-E0CD46B7EF67}" type="datetimeFigureOut">
              <a:rPr lang="de-DE"/>
              <a:pPr>
                <a:defRPr/>
              </a:pPr>
              <a:t>04.07.2020</a:t>
            </a:fld>
            <a:endParaRPr lang="de-D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6709DA0-4164-4644-B47D-B33E1B3F1E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de-D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ED6F13F-AAA3-428E-973B-EFF357CE9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de-D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DC2B5-E562-43D7-A74A-158CADEFBC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A7C1D7-FA15-4554-A90A-978E3CBEF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E5AACD-3179-41C0-9DE8-2EAFBCCBCB6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359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766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5130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B274671-12D1-4274-8972-51544B14C5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7E8D1E3C-EFE1-4232-9F89-A8F98521FB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de-DE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6A838DCC-41AE-419A-8459-838F85507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69938" indent="-2952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275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7350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013" indent="-236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C577C4-DE83-4A21-AE3D-989CA9E90ED7}" type="slidenum">
              <a:rPr lang="en-US" altLang="de-DE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de-D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2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8E068612-59F6-471C-8F19-E8211B115FF6}"/>
              </a:ext>
            </a:extLst>
          </p:cNvPr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D3C8032-829F-4E31-956C-282176898B84}"/>
              </a:ext>
            </a:extLst>
          </p:cNvPr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AFF0BEA-8C7F-4CD5-9DD4-F38CE6F319D5}"/>
              </a:ext>
            </a:extLst>
          </p:cNvPr>
          <p:cNvSpPr/>
          <p:nvPr userDrawn="1"/>
        </p:nvSpPr>
        <p:spPr>
          <a:xfrm flipH="1">
            <a:off x="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53B2BA2-C0E8-46ED-9EFA-69F6A2FE29C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187D1-1043-47A1-89A8-098F253405A0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42FAC38-DF3B-4CEB-A6A3-AF07B721A0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535BF9-9A4F-42FB-9F96-DFDE7943066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5B50A-3A18-492C-A5CF-5D150B23A55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3117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E1D7F69-96D1-4296-B621-18CF4DD6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DE7B-18D2-4952-AE99-0A8611DE0B87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00346B-42A8-4F16-9D67-099C9C83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D50E47B-31ED-49A6-99C2-33CFA9D6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0B032-7B0B-459D-8886-C0E6EFCA44E3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40420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A03E31B-C5EB-4E86-9B13-64C37E08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6491D-4C08-4A65-892E-2FAD421A1BDE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9CE9B3A-7D68-4046-812F-70E0E263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1245C-6EF7-413A-905E-FBA72868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DF41-297E-4247-A625-4CC1A27653A5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03538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1FEBB-2E08-4DEA-B6DD-01DE7AE62C1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8F7BB-376D-4613-B32E-A4D9B532ECC1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EE9A4-6F1C-4423-BC1F-2D40873561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CEBAC7-4F6E-4027-98B7-9931323C81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9969E-928A-4EB0-AB20-CEC437D1EF6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533953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BF9CF1F-C76C-4CF8-8CFB-CEFF32BA2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BB745-3638-4E24-B7E6-0C24DB429215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0B82610-E0C1-446B-83C4-81DD3E9F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DC7C7B-4704-4A81-A9CD-B25504B9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5A79-6029-429C-B2A6-7AF4C9264EAD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501238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3813D4-7ADD-463D-B10D-E2AC840C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355D7-68DB-4FD5-B4EE-772BC9AD3675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6E6B0D-2466-4487-8955-ACE154EC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5D6AB97-3261-4A99-A56C-B4671255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0E99A-0F2F-4AED-B9A6-37FDB538B6F8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44615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59DD5-E203-44D8-9CAA-11493008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8B2C-2C0F-47D4-99B6-AD24A7870EFC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3D9B7A2-3AC5-4022-B8BF-8FB1A216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D02B7E-CB4C-4EA5-97EE-4F36DC5A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6C9D-A0F8-4BE3-B94A-17A0D5D8839C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745606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0ABC40-D0E8-4999-89DC-3527BA18C36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E4D67-B94C-4AA6-8007-5C1791AE7785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C15CF9-97D7-40A7-AF0E-34336872D27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0AF231-7FAB-4928-8322-453D36B58D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E7EA6-7502-49F7-B287-29DBB9065C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62494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F934EEE-B87F-432F-A3AC-94FDF0F1C592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64D7-3C55-4A28-B9CD-A963049FFC2B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8C0CB3E-9AE2-42B1-950C-5CD64D2C92E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114DE84-FC38-4449-8419-AB1EB38BF123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A2EF4-461F-46DE-9C60-2C02CB45F84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16427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FAE6B-BFD3-421A-BC78-A6D96063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523B1-FF6E-41EE-9261-06B5FFFFC127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7883E-9F03-4FEB-9ED2-823A3555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AAA4-F402-4BC5-AA26-090C817E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22E38-4975-4FE6-BD57-D2490B642AA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144664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E82ED-D0C2-477D-8691-C52E0A00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13E57-3011-4AA6-8606-DC68AC0D1143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02692-40B1-452A-BFFE-63149E082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</a:t>
            </a:r>
            <a:r>
              <a:rPr lang="en-US" err="1"/>
              <a:t>CoGnference</a:t>
            </a:r>
            <a:r>
              <a:rPr lang="en-US"/>
              <a:t> Name, Year, Presentation #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5ADEA-3017-4419-95C3-D6970016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E3D8D4-AEB2-40F9-AA93-E96E87AA53B6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3952576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>
            <a:extLst>
              <a:ext uri="{FF2B5EF4-FFF2-40B4-BE49-F238E27FC236}">
                <a16:creationId xmlns:a16="http://schemas.microsoft.com/office/drawing/2014/main" id="{2D21B29B-D5BC-481B-8542-ACB0726678CC}"/>
              </a:ext>
            </a:extLst>
          </p:cNvPr>
          <p:cNvGrpSpPr>
            <a:grpSpLocks/>
          </p:cNvGrpSpPr>
          <p:nvPr/>
        </p:nvGrpSpPr>
        <p:grpSpPr bwMode="auto">
          <a:xfrm>
            <a:off x="10519833" y="0"/>
            <a:ext cx="101600" cy="6172200"/>
            <a:chOff x="7889136" y="0"/>
            <a:chExt cx="77359" cy="6172200"/>
          </a:xfrm>
        </p:grpSpPr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F779F56-9FFF-4F47-AACB-5E49AE3861A3}"/>
                </a:ext>
              </a:extLst>
            </p:cNvPr>
            <p:cNvSpPr/>
            <p:nvPr/>
          </p:nvSpPr>
          <p:spPr>
            <a:xfrm rot="5400000">
              <a:off x="4835269" y="3053867"/>
              <a:ext cx="6172200" cy="64466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823EB620-8CE9-4A0F-9CB1-1F7CC762AE61}"/>
                </a:ext>
              </a:extLst>
            </p:cNvPr>
            <p:cNvSpPr/>
            <p:nvPr/>
          </p:nvSpPr>
          <p:spPr>
            <a:xfrm rot="5400000">
              <a:off x="7692769" y="196367"/>
              <a:ext cx="457200" cy="64466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7" name="Straight Connector 11">
              <a:extLst>
                <a:ext uri="{FF2B5EF4-FFF2-40B4-BE49-F238E27FC236}">
                  <a16:creationId xmlns:a16="http://schemas.microsoft.com/office/drawing/2014/main" id="{EAA19FF9-F377-4F3E-AD56-EB3694332F05}"/>
                </a:ext>
              </a:extLst>
            </p:cNvPr>
            <p:cNvCxnSpPr/>
            <p:nvPr/>
          </p:nvCxnSpPr>
          <p:spPr>
            <a:xfrm rot="5400000">
              <a:off x="7927816" y="418521"/>
              <a:ext cx="0" cy="77359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2">
              <a:extLst>
                <a:ext uri="{FF2B5EF4-FFF2-40B4-BE49-F238E27FC236}">
                  <a16:creationId xmlns:a16="http://schemas.microsoft.com/office/drawing/2014/main" id="{B15DB0D6-B44C-4384-BFC0-9F1FD02C8E25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9" name="Rectangle 13">
                <a:extLst>
                  <a:ext uri="{FF2B5EF4-FFF2-40B4-BE49-F238E27FC236}">
                    <a16:creationId xmlns:a16="http://schemas.microsoft.com/office/drawing/2014/main" id="{6E111964-F81E-42A3-9889-012AE644610F}"/>
                  </a:ext>
                </a:extLst>
              </p:cNvPr>
              <p:cNvSpPr/>
              <p:nvPr/>
            </p:nvSpPr>
            <p:spPr>
              <a:xfrm>
                <a:off x="1" y="152593"/>
                <a:ext cx="457200" cy="64466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Straight Connector 14">
                <a:extLst>
                  <a:ext uri="{FF2B5EF4-FFF2-40B4-BE49-F238E27FC236}">
                    <a16:creationId xmlns:a16="http://schemas.microsoft.com/office/drawing/2014/main" id="{F64ECBE5-D425-40D3-999F-CF577E6C6BEE}"/>
                  </a:ext>
                </a:extLst>
              </p:cNvPr>
              <p:cNvCxnSpPr/>
              <p:nvPr/>
            </p:nvCxnSpPr>
            <p:spPr>
              <a:xfrm>
                <a:off x="457200" y="139699"/>
                <a:ext cx="0" cy="77359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6">
            <a:extLst>
              <a:ext uri="{FF2B5EF4-FFF2-40B4-BE49-F238E27FC236}">
                <a16:creationId xmlns:a16="http://schemas.microsoft.com/office/drawing/2014/main" id="{7A1AD43E-11D0-4131-A4E8-CF2B779CC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BD98-88D4-4052-A5C9-A22548B226E5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B4272F66-5D1A-4F70-8F63-36049DD3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13" name="Slide Number Placeholder 8">
            <a:extLst>
              <a:ext uri="{FF2B5EF4-FFF2-40B4-BE49-F238E27FC236}">
                <a16:creationId xmlns:a16="http://schemas.microsoft.com/office/drawing/2014/main" id="{011C2EAD-88B5-4DAD-8C46-15A9B163D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6565CA-ED56-4C1D-846B-D68582526698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453982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829185-6CB7-4754-A985-A9731A4D9B2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A7AD5-F15D-4CEB-999D-FA4BD8C038AC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5FF459-474F-4567-A8BE-E1128F30CC2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FFB2DDB-8196-4D1E-8178-BF8A2F6EAD7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A8B4-D4F3-4B10-BBED-9D1F777EF00F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98749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A57B79-5379-4B83-B586-E360F08DCA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D73E5-D855-4D19-9EAE-BC8E402DE3B3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22AF44-9289-490D-87F0-7A1A77E513E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0D31053-29E0-4EA6-97B4-BE14B0648D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63AAE-C2D5-4EBE-81FE-E68E57EBD711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393883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4CAF613-0AC2-4053-B285-A8DD9687C5B2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42711-8E4B-4EBD-B5CB-58AF5C1CDE21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4575846-98E0-4885-B8E6-AEEF287ED333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15A4501-BB6B-4924-9769-9FB7EB4C863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436C5-E71C-4D48-A2E4-9C04CE2E820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72192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89C5466-BF4A-48DE-AA62-34EB530F282D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B27DC30-6B9E-4BA3-BF94-3596A283C6D1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2823DAA-DE70-4DF3-91FB-828C778510DF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741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85528B1D-0542-45FD-A193-AC19C09E8E81}"/>
              </a:ext>
            </a:extLst>
          </p:cNvPr>
          <p:cNvSpPr/>
          <p:nvPr userDrawn="1"/>
        </p:nvSpPr>
        <p:spPr>
          <a:xfrm flipH="1">
            <a:off x="0" y="3878264"/>
            <a:ext cx="12192000" cy="29797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993D0C3-8344-4EA8-86E2-86CFDA6C1A16}"/>
              </a:ext>
            </a:extLst>
          </p:cNvPr>
          <p:cNvSpPr/>
          <p:nvPr userDrawn="1"/>
        </p:nvSpPr>
        <p:spPr>
          <a:xfrm flipH="1">
            <a:off x="1727200" y="3802063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A10E5EF-582E-4B70-948E-B66D2CA998D9}"/>
              </a:ext>
            </a:extLst>
          </p:cNvPr>
          <p:cNvSpPr/>
          <p:nvPr userDrawn="1"/>
        </p:nvSpPr>
        <p:spPr>
          <a:xfrm flipH="1">
            <a:off x="1" y="3802063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514600"/>
            <a:ext cx="8749108" cy="914400"/>
          </a:xfrm>
        </p:spPr>
        <p:txBody>
          <a:bodyPr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93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7808C2B-F069-4CF7-B5CB-690C75D9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469E4-752E-4875-BED1-C47BF4A7F2C7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C73A7A-52B8-45C8-901E-9903B6E1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A3ED4C-0B57-4CE8-BE30-2DF8B7344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0A963-84D4-4878-8D31-849DAAF2B81A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418828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1B90495-6478-407B-B544-5B0B246E55C4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2E26-23BD-474D-947D-887E7AF4F37C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26E7DB-658E-4032-89A9-46316918AAC9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AF7D893-EFF1-466C-82F0-219F86B37E6E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8F158-3D68-4EA9-92F1-AB51116FF2FA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88893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37EDF00-60F5-4FDC-BDF1-5CC05D1A1CF1}"/>
              </a:ext>
            </a:extLst>
          </p:cNvPr>
          <p:cNvSpPr/>
          <p:nvPr/>
        </p:nvSpPr>
        <p:spPr>
          <a:xfrm>
            <a:off x="628651" y="1201739"/>
            <a:ext cx="11563349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09F6215-5AB0-4769-BB2B-7F8F91A8D088}"/>
              </a:ext>
            </a:extLst>
          </p:cNvPr>
          <p:cNvSpPr/>
          <p:nvPr/>
        </p:nvSpPr>
        <p:spPr>
          <a:xfrm>
            <a:off x="1" y="1201739"/>
            <a:ext cx="590551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2A19C44B-26F7-4F5D-983C-0438E50D7D8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466726"/>
            <a:ext cx="109728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title style</a:t>
            </a:r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9A3AC101-5659-43CE-BF54-A826E776BB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Click to edit Master text styles</a:t>
            </a:r>
          </a:p>
          <a:p>
            <a:pPr lvl="1"/>
            <a:r>
              <a:rPr lang="en-US" altLang="de-DE"/>
              <a:t>Second level</a:t>
            </a:r>
          </a:p>
          <a:p>
            <a:pPr lvl="2"/>
            <a:r>
              <a:rPr lang="en-US" altLang="de-DE"/>
              <a:t>Third level</a:t>
            </a:r>
          </a:p>
          <a:p>
            <a:pPr lvl="3"/>
            <a:r>
              <a:rPr lang="en-US" altLang="de-DE"/>
              <a:t>Fourth level</a:t>
            </a:r>
          </a:p>
          <a:p>
            <a:pPr lvl="4"/>
            <a:r>
              <a:rPr lang="en-US" altLang="de-DE"/>
              <a:t>Fifth level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6BD9EBB1-5169-4F20-8415-FEA909FE5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97600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DEA22-575E-4B97-AAEC-52AEDE6F7513}" type="datetime1">
              <a:rPr lang="en-US"/>
              <a:pPr>
                <a:defRPr/>
              </a:pPr>
              <a:t>7/4/2020</a:t>
            </a:fld>
            <a:endParaRPr lang="en-US" dirty="0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A3DAE410-71E9-4C59-BC33-6AACA23C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12000" y="6537325"/>
            <a:ext cx="4064000" cy="1651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Author’s Last Name, CoGnference Name, Year, Presentation #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2930DE29-87D6-428F-9CB3-E670B4F495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8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E9D3E53-85BE-4F23-92A5-B0E4943D3047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52" r:id="rId3"/>
    <p:sldLayoutId id="2147484153" r:id="rId4"/>
    <p:sldLayoutId id="2147484154" r:id="rId5"/>
    <p:sldLayoutId id="2147484169" r:id="rId6"/>
    <p:sldLayoutId id="2147484170" r:id="rId7"/>
    <p:sldLayoutId id="2147484155" r:id="rId8"/>
    <p:sldLayoutId id="2147484156" r:id="rId9"/>
    <p:sldLayoutId id="2147484157" r:id="rId10"/>
    <p:sldLayoutId id="2147484158" r:id="rId11"/>
    <p:sldLayoutId id="2147484159" r:id="rId12"/>
    <p:sldLayoutId id="2147484160" r:id="rId13"/>
    <p:sldLayoutId id="2147484161" r:id="rId14"/>
    <p:sldLayoutId id="2147484162" r:id="rId15"/>
    <p:sldLayoutId id="2147484163" r:id="rId16"/>
    <p:sldLayoutId id="2147484164" r:id="rId17"/>
    <p:sldLayoutId id="2147484165" r:id="rId18"/>
    <p:sldLayoutId id="2147484166" r:id="rId19"/>
    <p:sldLayoutId id="2147484171" r:id="rId20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2917" TargetMode="External"/><Relationship Id="rId3" Type="http://schemas.openxmlformats.org/officeDocument/2006/relationships/hyperlink" Target="https://iascslide.ctimeetingtech.com/aids2020/attendee/confcal_7/show/session/60" TargetMode="External"/><Relationship Id="rId7" Type="http://schemas.openxmlformats.org/officeDocument/2006/relationships/hyperlink" Target="https://iascslide.ctimeetingtech.com/aids2020/attendee/confcal_7/show/session/605" TargetMode="External"/><Relationship Id="rId2" Type="http://schemas.openxmlformats.org/officeDocument/2006/relationships/hyperlink" Target="https://cattendee.abstractsonline.com/meeting/9289/presentation/21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3922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iascslide.ctimeetingtech.com/aids2020/attendee/confcal_7/show/session/62" TargetMode="External"/><Relationship Id="rId10" Type="http://schemas.openxmlformats.org/officeDocument/2006/relationships/hyperlink" Target="https://cattendee.abstractsonline.com/meeting/9289/Presentation/1531" TargetMode="External"/><Relationship Id="rId4" Type="http://schemas.openxmlformats.org/officeDocument/2006/relationships/hyperlink" Target="https://cattendee.abstractsonline.com/meeting/9289/presentation/233" TargetMode="External"/><Relationship Id="rId9" Type="http://schemas.openxmlformats.org/officeDocument/2006/relationships/hyperlink" Target="https://iascslide.ctimeetingtech.com/aids2020/attendee/confcal_7/show/session/398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2281" TargetMode="External"/><Relationship Id="rId3" Type="http://schemas.openxmlformats.org/officeDocument/2006/relationships/hyperlink" Target="https://iascslide.ctimeetingtech.com/aids2020/attendee/confcal_7/show/session/398" TargetMode="External"/><Relationship Id="rId7" Type="http://schemas.openxmlformats.org/officeDocument/2006/relationships/hyperlink" Target="https://cattendee.abstractsonline.com/meeting/9289/Presentation/1759" TargetMode="External"/><Relationship Id="rId2" Type="http://schemas.openxmlformats.org/officeDocument/2006/relationships/hyperlink" Target="https://cattendee.abstractsonline.com/meeting/9289/Presentation/162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1809" TargetMode="External"/><Relationship Id="rId5" Type="http://schemas.openxmlformats.org/officeDocument/2006/relationships/hyperlink" Target="https://cattendee.abstractsonline.com/meeting/9289/Presentation/1766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cattendee.abstractsonline.com/meeting/9289/Presentation/1571" TargetMode="External"/><Relationship Id="rId9" Type="http://schemas.openxmlformats.org/officeDocument/2006/relationships/hyperlink" Target="https://iascslide.ctimeetingtech.com/aids2020/attendee/confcal_7/show/session/399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ascslide.ctimeetingtech.com/aids2020/attendee/confcal_7/show/session/62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1348" TargetMode="External"/><Relationship Id="rId3" Type="http://schemas.openxmlformats.org/officeDocument/2006/relationships/hyperlink" Target="https://cattendee.abstractsonline.com/meeting/9289/presentation/790" TargetMode="External"/><Relationship Id="rId7" Type="http://schemas.openxmlformats.org/officeDocument/2006/relationships/hyperlink" Target="https://cattendee.abstractsonline.com/meeting/9289/Presentation/134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iascslide.ctimeetingtech.com/aids2020/attendee/confcal_7/show/session/397" TargetMode="External"/><Relationship Id="rId5" Type="http://schemas.openxmlformats.org/officeDocument/2006/relationships/hyperlink" Target="https://cattendee.abstractsonline.com/meeting/9289/Presentation/1300" TargetMode="External"/><Relationship Id="rId4" Type="http://schemas.openxmlformats.org/officeDocument/2006/relationships/hyperlink" Target="https://iascslide.ctimeetingtech.com/aids2020/attendee/confcal_7/show/session/157" TargetMode="External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3903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ascslide.ctimeetingtech.com/aids2020/attendee/confcal_7/show/session/39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1408" TargetMode="External"/><Relationship Id="rId5" Type="http://schemas.openxmlformats.org/officeDocument/2006/relationships/hyperlink" Target="https://cslide.ctimeetingtech.com/aids2020/attendee/confcal_7/show/session/33" TargetMode="External"/><Relationship Id="rId4" Type="http://schemas.openxmlformats.org/officeDocument/2006/relationships/hyperlink" Target="https://cattendee.abstractsonline.com/meeting/9289/presentation/68" TargetMode="External"/><Relationship Id="rId9" Type="http://schemas.openxmlformats.org/officeDocument/2006/relationships/hyperlink" Target="https://iascslide.ctimeetingtech.com/aids2020/attendee/confcal_7/show/session/42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ascslide.ctimeetingtech.com/aids2020/attendee/confcal_7/show/session/397" TargetMode="External"/><Relationship Id="rId3" Type="http://schemas.openxmlformats.org/officeDocument/2006/relationships/hyperlink" Target="https://cattendee.abstractsonline.com/meeting/9289/presentation/117" TargetMode="External"/><Relationship Id="rId7" Type="http://schemas.openxmlformats.org/officeDocument/2006/relationships/hyperlink" Target="https://cattendee.abstractsonline.com/meeting/9289/Presentation/125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slide.ctimeetingtech.com/aids2020/attendee/confcal_7/show/session/50" TargetMode="External"/><Relationship Id="rId5" Type="http://schemas.openxmlformats.org/officeDocument/2006/relationships/hyperlink" Target="https://cattendee.abstractsonline.com/meeting/9289/presentation/123" TargetMode="External"/><Relationship Id="rId4" Type="http://schemas.openxmlformats.org/officeDocument/2006/relationships/hyperlink" Target="https://cslide.ctimeetingtech.com/aids2020/attendee/confcal_7/show/session/49" TargetMode="Externa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1872" TargetMode="External"/><Relationship Id="rId3" Type="http://schemas.openxmlformats.org/officeDocument/2006/relationships/hyperlink" Target="https://iascslide.ctimeetingtech.com/aids2020/attendee/confcal_7/show/session/158" TargetMode="External"/><Relationship Id="rId7" Type="http://schemas.openxmlformats.org/officeDocument/2006/relationships/hyperlink" Target="https://iascslide.ctimeetingtech.com/aids2020/attendee/confcal_7/show/session/397" TargetMode="External"/><Relationship Id="rId2" Type="http://schemas.openxmlformats.org/officeDocument/2006/relationships/hyperlink" Target="https://cattendee.abstractsonline.com/meeting/9289/presentation/80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1209" TargetMode="External"/><Relationship Id="rId5" Type="http://schemas.openxmlformats.org/officeDocument/2006/relationships/hyperlink" Target="https://iascslide.ctimeetingtech.com/aids2020/attendee/confcal_7/show/session/30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cattendee.abstractsonline.com/meeting/9289/presentation/41" TargetMode="External"/><Relationship Id="rId9" Type="http://schemas.openxmlformats.org/officeDocument/2006/relationships/hyperlink" Target="https://iascslide.ctimeetingtech.com/aids2020/attendee/confcal_7/show/session/39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iascslide.ctimeetingtech.com/aids2020/attendee/confcal_7/show/session/157" TargetMode="External"/><Relationship Id="rId7" Type="http://schemas.openxmlformats.org/officeDocument/2006/relationships/hyperlink" Target="https://iascslide.ctimeetingtech.com/aids2020/attendee/confcal_7/show/session/397" TargetMode="External"/><Relationship Id="rId2" Type="http://schemas.openxmlformats.org/officeDocument/2006/relationships/hyperlink" Target="https://cattendee.abstractsonline.com/meeting/9289/presentation/789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1199" TargetMode="External"/><Relationship Id="rId5" Type="http://schemas.openxmlformats.org/officeDocument/2006/relationships/hyperlink" Target="https://iascslide.ctimeetingtech.com/aids2020/attendee/confcal_7/show/session/80" TargetMode="External"/><Relationship Id="rId4" Type="http://schemas.openxmlformats.org/officeDocument/2006/relationships/hyperlink" Target="https://cattendee.abstractsonline.com/meeting/9289/presentation/389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iascslide.ctimeetingtech.com/aids2020/attendee/confcal_7/show/session/35" TargetMode="External"/><Relationship Id="rId7" Type="http://schemas.openxmlformats.org/officeDocument/2006/relationships/hyperlink" Target="https://iascslide.ctimeetingtech.com/aids2020/attendee/confcal_7/show/session/41" TargetMode="External"/><Relationship Id="rId2" Type="http://schemas.openxmlformats.org/officeDocument/2006/relationships/hyperlink" Target="https://cattendee.abstractsonline.com/meeting/9289/presentation/8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3498" TargetMode="External"/><Relationship Id="rId5" Type="http://schemas.openxmlformats.org/officeDocument/2006/relationships/hyperlink" Target="https://iascslide.ctimeetingtech.com/aids2020/attendee/confcal_7/show/session/42" TargetMode="External"/><Relationship Id="rId4" Type="http://schemas.openxmlformats.org/officeDocument/2006/relationships/hyperlink" Target="https://cattendee.abstractsonline.com/meeting/9289/presentation/3499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1454" TargetMode="External"/><Relationship Id="rId13" Type="http://schemas.openxmlformats.org/officeDocument/2006/relationships/hyperlink" Target="https://iascslide.ctimeetingtech.com/aids2020/attendee/confcal_7/show/session/399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iascslide.ctimeetingtech.com/aids2020/attendee/confcal_7/show/session/397" TargetMode="External"/><Relationship Id="rId12" Type="http://schemas.openxmlformats.org/officeDocument/2006/relationships/hyperlink" Target="https://cattendee.abstractsonline.com/meeting/9289/Presentation/352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1176" TargetMode="External"/><Relationship Id="rId11" Type="http://schemas.openxmlformats.org/officeDocument/2006/relationships/hyperlink" Target="https://cattendee.abstractsonline.com/meeting/9289/Presentation/1780" TargetMode="External"/><Relationship Id="rId5" Type="http://schemas.openxmlformats.org/officeDocument/2006/relationships/hyperlink" Target="https://iascslide.ctimeetingtech.com/aids2020/attendee/confcal_7/show/session/52" TargetMode="External"/><Relationship Id="rId10" Type="http://schemas.openxmlformats.org/officeDocument/2006/relationships/hyperlink" Target="https://cattendee.abstractsonline.com/meeting/9289/Presentation/1591" TargetMode="External"/><Relationship Id="rId4" Type="http://schemas.openxmlformats.org/officeDocument/2006/relationships/hyperlink" Target="https://cattendee.abstractsonline.com/meeting/9289/presentation/143" TargetMode="External"/><Relationship Id="rId9" Type="http://schemas.openxmlformats.org/officeDocument/2006/relationships/hyperlink" Target="https://iascslide.ctimeetingtech.com/aids2020/attendee/confcal_7/show/session/398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attendee.abstractsonline.com/meeting/9289/presentation/3510" TargetMode="External"/><Relationship Id="rId3" Type="http://schemas.openxmlformats.org/officeDocument/2006/relationships/hyperlink" Target="https://iascslide.ctimeetingtech.com/aids2020/attendee/confcal_7/show/session/58" TargetMode="External"/><Relationship Id="rId7" Type="http://schemas.openxmlformats.org/officeDocument/2006/relationships/hyperlink" Target="https://iascslide.ctimeetingtech.com/aids2020/attendee/confcal_7/show/session/43" TargetMode="External"/><Relationship Id="rId2" Type="http://schemas.openxmlformats.org/officeDocument/2006/relationships/hyperlink" Target="https://cattendee.abstractsonline.com/meeting/9289/presentation/20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cattendee.abstractsonline.com/meeting/9289/presentation/3507" TargetMode="External"/><Relationship Id="rId5" Type="http://schemas.openxmlformats.org/officeDocument/2006/relationships/hyperlink" Target="https://iascslide.ctimeetingtech.com/aids2020/attendee/confcal_7/show/session/46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cattendee.abstractsonline.com/meeting/9289/presentation/3509" TargetMode="External"/><Relationship Id="rId9" Type="http://schemas.openxmlformats.org/officeDocument/2006/relationships/hyperlink" Target="https://iascslide.ctimeetingtech.com/aids2020/attendee/confcal_7/show/session/4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b="1" dirty="0"/>
              <a:t>Selected Gilead-</a:t>
            </a:r>
            <a:r>
              <a:rPr lang="de-DE" b="1" dirty="0" err="1"/>
              <a:t>initiated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Gilead-supported Abstracts </a:t>
            </a:r>
            <a:r>
              <a:rPr lang="de-DE" b="1" dirty="0" err="1"/>
              <a:t>Published</a:t>
            </a:r>
            <a:r>
              <a:rPr lang="de-DE" b="1" dirty="0"/>
              <a:t> at AIDS 2020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Abstracts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Gilead Medical Affairs Germany, </a:t>
            </a:r>
            <a:r>
              <a:rPr lang="de-DE" dirty="0" err="1"/>
              <a:t>July</a:t>
            </a:r>
            <a:r>
              <a:rPr lang="de-DE" dirty="0"/>
              <a:t> 3rd</a:t>
            </a: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EFE398-40BE-43BB-B8A2-F62C3CEB738F}" type="slidenum">
              <a:rPr lang="en-US" altLang="de-DE">
                <a:solidFill>
                  <a:srgbClr val="7F7F7F"/>
                </a:solidFill>
              </a:rPr>
              <a:pPr/>
              <a:t>1</a:t>
            </a:fld>
            <a:endParaRPr lang="en-US" altLang="de-DE">
              <a:solidFill>
                <a:srgbClr val="7F7F7F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7C6E3FD-4163-4E97-8C6F-8FC4FC8A9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145" y="438908"/>
            <a:ext cx="4552206" cy="24367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10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0257495"/>
              </p:ext>
            </p:extLst>
          </p:nvPr>
        </p:nvGraphicFramePr>
        <p:xfrm>
          <a:off x="609600" y="1340768"/>
          <a:ext cx="10972802" cy="49377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Prevention including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Food insecurity highly prevalent and associated with early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non-adherence among trans and non-binary people in the San Francisco Bay Area: The STAY Study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Albert Liu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Discussion PDC0203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PD-C-02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Gaps in our response: Who are we missing?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59647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Preventing HIV and achieving pregnancy among HIV-discordant couples using safer conception strategies in Zimbabwe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Joelle Brown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Discussion PDC0402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PD-C-04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Untangling the web of sexual reproductive health and sex differences in prevention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25774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 risk pregnant women initiation and persist on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Cape Town, South African cohort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Dvora Joseph Davey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Poster LBPEC24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C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late-breaker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posters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79838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"Even if you get raped you are protected": Results from a mixed-methods, multi-site study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engagement among transgender women in South Africa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Tonia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Poteat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PEC0405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71054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Factors affecting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uptake and time to initiation among transgender participants in the TRIUMPH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demonstration project in Oakland and Sacramento, California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Jae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Sevelius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PEC0595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28292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DB24704-ACB1-4C4D-B40A-E4BFE227633B}"/>
              </a:ext>
            </a:extLst>
          </p:cNvPr>
          <p:cNvSpPr txBox="1"/>
          <p:nvPr/>
        </p:nvSpPr>
        <p:spPr>
          <a:xfrm>
            <a:off x="609600" y="634665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3367118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3B4364-456A-4DB1-BC7A-7843C6258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11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2625974"/>
              </p:ext>
            </p:extLst>
          </p:nvPr>
        </p:nvGraphicFramePr>
        <p:xfrm>
          <a:off x="609600" y="1464176"/>
          <a:ext cx="10972802" cy="47548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Prevention including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Pre-exposure prophylaxis among Brazilian transwomen: Retention and adherence in 48 weeks follow-up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PrEParadas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study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Emilia Jalil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PEC0604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7209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Long-term patterns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adherence and association with HIV seroconversion in a large-scale implementation study in New South Wales (EPIC-NSW), Australia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Fengyi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PEC0627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269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Uptake and outcomes of a novel community-based post-exposure prophylaxis (PEP) program in rural Kenya and Uganda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James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Ayieko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PEC0655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42353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Utility of PSA to assess self-reported protected sex among HIV discordant couples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Allen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Matubu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PEC0658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96487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Expanding the reach of pre-exposure prophylaxis to trans and non-binary communities in the San Francisco Bay Area: Development and evaluation of the STAY Study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Campaign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Erin C. Wilson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PEC0676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8659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Feasibility and acceptability of HIV prevention research among young transgender women who sell or trade sex in Bangkok and Pattaya, Thailand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Tareerat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Chemnasiri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PED1105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D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87979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BF49CF9F-A865-4F8E-88B0-39A196C41D59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1109219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95A0A51A-E127-48A8-BE79-C10499F304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de-DE" b="1" dirty="0"/>
              <a:t>Selected Gilead-</a:t>
            </a:r>
            <a:r>
              <a:rPr lang="de-DE" b="1" dirty="0" err="1"/>
              <a:t>initiated</a:t>
            </a:r>
            <a:r>
              <a:rPr lang="de-DE" b="1" dirty="0"/>
              <a:t> </a:t>
            </a:r>
            <a:r>
              <a:rPr lang="de-DE" b="1" dirty="0" err="1"/>
              <a:t>or</a:t>
            </a:r>
            <a:r>
              <a:rPr lang="de-DE" b="1" dirty="0"/>
              <a:t> Gilead-supported Abstracts </a:t>
            </a:r>
            <a:r>
              <a:rPr lang="de-DE" b="1" dirty="0" err="1"/>
              <a:t>Published</a:t>
            </a:r>
            <a:r>
              <a:rPr lang="de-DE" b="1" dirty="0"/>
              <a:t> at COVID-19 Conference</a:t>
            </a:r>
          </a:p>
        </p:txBody>
      </p:sp>
      <p:sp>
        <p:nvSpPr>
          <p:cNvPr id="2" name="Untertitel 1">
            <a:extLst>
              <a:ext uri="{FF2B5EF4-FFF2-40B4-BE49-F238E27FC236}">
                <a16:creationId xmlns:a16="http://schemas.microsoft.com/office/drawing/2014/main" id="{F9AD294F-2EA5-4539-B8C8-BF158F718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Abstracts </a:t>
            </a:r>
            <a:r>
              <a:rPr lang="de-DE" dirty="0" err="1"/>
              <a:t>selected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Gilead Medical Affairs Germany, </a:t>
            </a:r>
            <a:r>
              <a:rPr lang="de-DE" dirty="0" err="1"/>
              <a:t>July</a:t>
            </a:r>
            <a:r>
              <a:rPr lang="de-DE" dirty="0"/>
              <a:t> 3rd</a:t>
            </a:r>
          </a:p>
        </p:txBody>
      </p:sp>
      <p:sp>
        <p:nvSpPr>
          <p:cNvPr id="9220" name="Foliennummernplatzhalter 3">
            <a:extLst>
              <a:ext uri="{FF2B5EF4-FFF2-40B4-BE49-F238E27FC236}">
                <a16:creationId xmlns:a16="http://schemas.microsoft.com/office/drawing/2014/main" id="{E28F8CBC-0F96-4BDD-A803-181CD7BB590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944350" y="6537325"/>
            <a:ext cx="247650" cy="16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EFE398-40BE-43BB-B8A2-F62C3CEB738F}" type="slidenum">
              <a:rPr lang="en-US" altLang="de-DE">
                <a:solidFill>
                  <a:srgbClr val="7F7F7F"/>
                </a:solidFill>
              </a:rPr>
              <a:pPr/>
              <a:t>12</a:t>
            </a:fld>
            <a:endParaRPr lang="en-US" altLang="de-DE">
              <a:solidFill>
                <a:srgbClr val="7F7F7F"/>
              </a:solidFill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3E8A826-1699-4481-98EE-277DEC45F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096" y="515889"/>
            <a:ext cx="4669837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240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FE175D-0C1B-4D39-9037-0F1AEE1B0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889734"/>
              </p:ext>
            </p:extLst>
          </p:nvPr>
        </p:nvGraphicFramePr>
        <p:xfrm>
          <a:off x="609600" y="1346408"/>
          <a:ext cx="10972802" cy="53949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774432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COVID-19 / Remdesivir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Abstract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characteristics associated with clinical improvement and mortality in hospitalized patients with severe COVID-19 treated with Remdesivir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Kristen Marks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Oral</a:t>
                      </a:r>
                    </a:p>
                    <a:p>
                      <a:pPr algn="ctr"/>
                      <a:r>
                        <a:rPr lang="de-DE" sz="1400" b="1" u="none" strike="noStrike" kern="120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Fri</a:t>
                      </a:r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de-DE" sz="1400" b="1" u="none" strike="noStrike" kern="120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July</a:t>
                      </a:r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10</a:t>
                      </a:r>
                    </a:p>
                    <a:p>
                      <a:pPr algn="ctr"/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11:00 AM (GMT-7)</a:t>
                      </a:r>
                      <a:endParaRPr lang="en-US" sz="1400" b="1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B: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Clinical science,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testing (RT-PCR and serologic) and diagnoses,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natural history,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clinical care,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ARDS care,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therapeutics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 for severe COVID-19 versus a cohort receiving standard of care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Susan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Olender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Compassionate use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children with severe COVID-19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Kathleen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Chiotos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6702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Compassionate use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pregnant women with severe COVID-19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Richard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Burwick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22363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Association between concomitant hydroxychloroquine use and safety and efficacy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 severe COVID-19 patients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George Diaz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10128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Exposure to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through compassionate use: Safety and efficacy in 163 patients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Renato Maserati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961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Racial/ethnic disparities not observed in clinical outcomes with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remdesivir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treatment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Kathleen Mullane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126710"/>
                  </a:ext>
                </a:extLst>
              </a:tr>
            </a:tbl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COVID-19 Conference, 10 – 11 July 2020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A868C13-124C-4B0A-9834-74A2D84663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163382"/>
            <a:ext cx="2152948" cy="962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20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FE175D-0C1B-4D39-9037-0F1AEE1B0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563448"/>
              </p:ext>
            </p:extLst>
          </p:nvPr>
        </p:nvGraphicFramePr>
        <p:xfrm>
          <a:off x="609600" y="1524000"/>
          <a:ext cx="10972802" cy="42062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6134472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1886002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B/F/TAF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Pooled analysis of 4 international trials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bictegravir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/emtricitabine/tenofovir alafenamide (B/F/TAF) in adults aged &gt;65 or older demonstrating safety and efficacy: Week 48 results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Moti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Ramgopal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OAB0403</a:t>
                      </a:r>
                      <a:endParaRPr lang="en-US" sz="1400" b="1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OA-B-04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Antiretrovirals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session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2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BICSTaR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prospective cohort: Real-world effectiveness, safety and tolerability of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bictegravir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/emtricitabine/tenofovir alafenamide (B/F/TAF) in routine clinical practice in people living with HIV (PLWH)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Olivier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Robineau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PEB0229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51968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 and risk factors of pre-existing NNRTI resistance among suppressed PLWH in B/F/TAF switch studies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Kristen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Andreatta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PEB0254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Baseline NRTI resistance in suppressed participants did not lead to viral blips on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bictegravir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/emtricitabine/tenofovir alafenamide (B/F/TAF) or dolutegravir (DTG)+F/TAF through week 48 in study 380-4030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Rima Acosta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PEB0257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67023"/>
                  </a:ext>
                </a:extLst>
              </a:tr>
            </a:tbl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3D2A1E-A87E-421A-A150-EB0267E130A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C4B59F6-9E27-46AE-A1DD-E819CABB5A20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3D2A1E-A87E-421A-A150-EB0267E1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95CA72B-9A55-470B-9516-8BC8BB619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62327"/>
              </p:ext>
            </p:extLst>
          </p:nvPr>
        </p:nvGraphicFramePr>
        <p:xfrm>
          <a:off x="595806" y="4754840"/>
          <a:ext cx="10972802" cy="1554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Cure Agent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Vesatolimod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(VES, formerly GS-9620)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Vesatolimod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a toll-like receptor 7 (TLR7) agonist, induces dose-dependent immune responses in HIV controllers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Jeffrey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Wallin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OAB0205</a:t>
                      </a:r>
                      <a:endParaRPr lang="en-US" sz="1400" b="1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OA-B-02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ARV, cure and testing strategies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E5B829F9-3538-4E09-8A42-B26D85158E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975544"/>
              </p:ext>
            </p:extLst>
          </p:nvPr>
        </p:nvGraphicFramePr>
        <p:xfrm>
          <a:off x="595806" y="3209528"/>
          <a:ext cx="10972802" cy="15544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Capsid Inhibitor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Lenacapavir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(LEN, formerly GS-6207)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GS-6207 sustained delivery formulation supports 6-month dosing interval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Rebecca Begley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PEB0265</a:t>
                      </a:r>
                      <a:endParaRPr lang="en-US" sz="1400" b="1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2720B48D-54DE-4E07-BA5D-BF7C9CD12A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662041"/>
              </p:ext>
            </p:extLst>
          </p:nvPr>
        </p:nvGraphicFramePr>
        <p:xfrm>
          <a:off x="595807" y="1384176"/>
          <a:ext cx="10972799" cy="18288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7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E/C/F/TAF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Safety, pharmacokinetics and efficacy of low-dose E/C/F/TAF in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virologically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suppressed children ≥ 2 years old living with HIV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Natukunda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OABLB0101</a:t>
                      </a:r>
                      <a:endParaRPr lang="en-US" sz="1400" b="1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nb-NO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Thu, July 9</a:t>
                      </a:r>
                    </a:p>
                    <a:p>
                      <a:pPr algn="ctr"/>
                      <a:r>
                        <a:rPr lang="nb-NO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2:00 PM (GMT-7)</a:t>
                      </a:r>
                      <a:endParaRPr lang="en-US" sz="1400" b="1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OA-B-LB-01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B late-breaker abstracts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192288"/>
                  </a:ext>
                </a:extLst>
              </a:tr>
            </a:tbl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314FEBB4-9450-48E9-BF2A-C023431E49A4}"/>
              </a:ext>
            </a:extLst>
          </p:cNvPr>
          <p:cNvSpPr txBox="1"/>
          <p:nvPr/>
        </p:nvSpPr>
        <p:spPr>
          <a:xfrm>
            <a:off x="609600" y="634665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42683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FE175D-0C1B-4D39-9037-0F1AEE1B0B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176881"/>
              </p:ext>
            </p:extLst>
          </p:nvPr>
        </p:nvGraphicFramePr>
        <p:xfrm>
          <a:off x="609600" y="1700808"/>
          <a:ext cx="10972802" cy="3383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F/TAF for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Persistently high rates of sexually transmitted infections in the DISCOVER HIV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trial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Linda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Gorgos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Discussion PDB0303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PD-B-03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sng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Opportunistic</a:t>
                      </a:r>
                      <a:r>
                        <a:rPr lang="de-DE" sz="1400" b="1" i="0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400" b="1" i="0" u="sng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infections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Deep sequencing with unique molecular identifiers for evaluation of HIV-1 drug resistance in the DISCOVER pre-exposure prophylaxis trial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Stephanie Cox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Discussion PDB0404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PD-B-04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sng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Resistance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6702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Discover study for HIV Pre-Exposure Prophylaxis (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): No evidence of risk compensation in participants taking F/TDF or F/TAF for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through 96 weeks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Peter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Shalit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PEB0165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223632"/>
                  </a:ext>
                </a:extLst>
              </a:tr>
            </a:tbl>
          </a:graphicData>
        </a:graphic>
      </p:graphicFrame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3D2A1E-A87E-421A-A150-EB0267E130A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EDFD3DEA-699B-4F5B-B2F0-1EBC301260C1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229072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5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80305"/>
              </p:ext>
            </p:extLst>
          </p:nvPr>
        </p:nvGraphicFramePr>
        <p:xfrm>
          <a:off x="609600" y="1464176"/>
          <a:ext cx="10972802" cy="42062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Treatment Including Comorbidities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Reducing ART to less than 3-ARV regimen linked to increased systemic inflammation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Sergio Serrano-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Villar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OAB0304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OA-B-03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Antiretrovirals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session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1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30799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Modelling endothelial function in vitro and via blood sampling to assess cardiovascular risk in people living with HIV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Akif A. Khawaja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Discussion PDA0105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PD-A-01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HIV, co-infection and co-morbidities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28806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Patterns of antiretroviral use and immunologic correlates in the REPRIEVE trial at study entry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Carl J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Fichtenbaum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PEB0181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91665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and comorbidities: The impact of comorbidities on health-related quality of life in people living with HIV in Italy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Lucrezia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Ferrario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PED0833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D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867023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F2CDC37-4E25-437B-B779-9BCF04FBB10B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3020213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6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96723"/>
              </p:ext>
            </p:extLst>
          </p:nvPr>
        </p:nvGraphicFramePr>
        <p:xfrm>
          <a:off x="609600" y="1464176"/>
          <a:ext cx="10972802" cy="42062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Treatment Including Comorbidities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Third-line antiretroviral therapy including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raltegravir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darunavir/ritonavir and/or etravirine is well tolerated and achieves durable virologic suppression over 144+ weeks in resource limited settings ACTG: A5288 strategy trial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Anchalee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Avihingsanon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OAB0404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OA-B-04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Antiretrovirals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session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2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893176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POP-UP clinic: A multicomponent model of care for people living with HIV (PLHIV) who experience homelessness or unstable housing (HUH)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Elizabeth Imbert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OAE0406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OA-E-04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Innovation in initiation, treatment and care: Differentiated Service Delivery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091708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Hair concentration of antiretroviral drugs, but not self-reported adherence, is associated with ongoing virologic failure among individuals in Resource Limited Settings (RLS) on second line Antiretroviral Therapy (ART)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Tanakorn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Apornpong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PEB0245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3052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11846EAC-73B3-4787-9D7F-13581DA90AA3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405805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7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5380528"/>
              </p:ext>
            </p:extLst>
          </p:nvPr>
        </p:nvGraphicFramePr>
        <p:xfrm>
          <a:off x="609600" y="1464176"/>
          <a:ext cx="10972802" cy="420624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 Treatment Including Comorbidities</a:t>
                      </a:r>
                      <a:endParaRPr lang="de-D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Changes in body mass index over time in persons with and without HIV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Michael Silverberg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OAB0603</a:t>
                      </a:r>
                      <a:endParaRPr lang="en-US" sz="1400" b="1" u="none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OA-B-06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Weight and metabolic changes &amp; ART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02699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predicted risk of adverse pregnancy outcomes from treatment-induced obesity in the ADVANCE trial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Sumbul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Fatima Asif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OABLB0103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Thu, July 9</a:t>
                      </a: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2:00 PM (GMT-7)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OA-B-LB-01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B late-breaker abstracts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666573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ADVANCE trial: Phase 3,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randomised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comparison of TAF/FTC+DTG, TDF/FTC+DTG or TDF/FTC/EFV for first-line treatment of HIV-1 infection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Simiso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Sokhela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OAXLB0104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Wed, July 8</a:t>
                      </a: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2:01 PM (GMT-7)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OA-X-LB-01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Co-Chairs' Choice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045984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493B7F5-737C-4F30-8382-4A50DA8F592F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131960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>
            <a:extLst>
              <a:ext uri="{FF2B5EF4-FFF2-40B4-BE49-F238E27FC236}">
                <a16:creationId xmlns:a16="http://schemas.microsoft.com/office/drawing/2014/main" id="{BC94E304-B9A5-47F8-A5FE-8B3313D42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6F0B715-7603-45E0-8CA4-6EC24731CA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sp>
        <p:nvSpPr>
          <p:cNvPr id="10275" name="Foliennummernplatzhalter 1">
            <a:extLst>
              <a:ext uri="{FF2B5EF4-FFF2-40B4-BE49-F238E27FC236}">
                <a16:creationId xmlns:a16="http://schemas.microsoft.com/office/drawing/2014/main" id="{2AA43C18-75B2-4469-80D5-B7E3A33A7D4B}"/>
              </a:ext>
            </a:extLst>
          </p:cNvPr>
          <p:cNvSpPr>
            <a:spLocks noGrp="1" noChangeArrowheads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C27F3C3-43FC-46A0-B300-C1E72E65C69F}" type="slidenum">
              <a:rPr lang="en-US" altLang="de-DE" sz="800">
                <a:solidFill>
                  <a:srgbClr val="7F7F7F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de-DE" sz="800">
              <a:solidFill>
                <a:srgbClr val="7F7F7F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3D2A1E-A87E-421A-A150-EB0267E13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69DA71C-4E95-4311-9B7F-04A64D17C7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58047"/>
              </p:ext>
            </p:extLst>
          </p:nvPr>
        </p:nvGraphicFramePr>
        <p:xfrm>
          <a:off x="595806" y="1412776"/>
          <a:ext cx="10972802" cy="47548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Testing, Test and Treat, Rapid Start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Geographic hotspots of high population HIV viremia and association with HIV incidence in a universal test-and-treat setting in rural Uganda and Kenya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James Peng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OAC0203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OA-C-02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Can we achieve UTT? What can UTT achieve?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1735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Evaluation of an emergency department-based opt-out HIV screening program in South Florida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Paula A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Eckardt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PEB0107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B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Prevalence of HIV and other sexually transmitted infections among young Thai men and transgender women selling or trading sex in the COPE4YMSM study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Andrew Hickey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PEC0409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0280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UCSF Acute HIV Cohort: High virologic suppression and long-term retention rates in a contemporary San Francisco Bay Area cohort of acute HIV-infected individuals receiving immediate ART at diagnosis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Sulggi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Lee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PEC0483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90618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Characterizing new HIV infections within SEARCH, a universal test and treat trial in rural East Africa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Marilyn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Nyabuti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PEC0708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C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5314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"Why start later if I can start today?" Patient perspectives on the experience of rapid/same-day linkage and antiretroviral therapy after HIV diagnosis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Katerina A.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Christopoulos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Poster PED0809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E-posters Track D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436065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34BF1647-2A22-45C5-B13A-A32E70BE3FB2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820350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40FB357-9B72-4D0B-B6C0-B0554C7C3F4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ADBA8B4-D4F3-4B10-BBED-9D1F777EF00F}" type="slidenum">
              <a:rPr lang="en-US" altLang="de-DE" smtClean="0"/>
              <a:pPr>
                <a:defRPr/>
              </a:pPr>
              <a:t>9</a:t>
            </a:fld>
            <a:endParaRPr lang="en-US" altLang="de-DE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9393BB-FA17-48F1-BC72-8211F99A61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9733717"/>
              </p:ext>
            </p:extLst>
          </p:nvPr>
        </p:nvGraphicFramePr>
        <p:xfrm>
          <a:off x="609600" y="1464176"/>
          <a:ext cx="10972802" cy="45720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18448">
                  <a:extLst>
                    <a:ext uri="{9D8B030D-6E8A-4147-A177-3AD203B41FA5}">
                      <a16:colId xmlns:a16="http://schemas.microsoft.com/office/drawing/2014/main" val="863337529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929829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168644659"/>
                    </a:ext>
                  </a:extLst>
                </a:gridCol>
                <a:gridCol w="2030018">
                  <a:extLst>
                    <a:ext uri="{9D8B030D-6E8A-4147-A177-3AD203B41FA5}">
                      <a16:colId xmlns:a16="http://schemas.microsoft.com/office/drawing/2014/main" val="1405539731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Prevention including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endParaRPr lang="de-DE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/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Speaker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Presentation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Link to Session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7346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than expected HIV incidence among men and women at elevated HIV risk in a population-based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study in rural Kenya and Uganda: Interim results from the SEARCH study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Catherine Koss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Oral OAC0805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OA-C-08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PrEP</a:t>
                      </a: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 at </a:t>
                      </a:r>
                      <a:r>
                        <a:rPr lang="de-DE" sz="14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Scale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5621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HPTN 083 interim results: Efficacy of pre-exposure prophylaxis (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containing long-acting injectable cabotegravir (CAB-LA) is maintained across regions and key populations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Beatriz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Grinsztejn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OACLB0101</a:t>
                      </a:r>
                      <a:endParaRPr lang="en-US" sz="1400" b="1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Thu, </a:t>
                      </a:r>
                      <a:r>
                        <a:rPr lang="de-DE" sz="1400" b="1" u="none" strike="noStrike" kern="120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July</a:t>
                      </a:r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9</a:t>
                      </a:r>
                    </a:p>
                    <a:p>
                      <a:pPr algn="ctr"/>
                      <a:r>
                        <a:rPr lang="de-DE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1:01 AM (GMT-7)</a:t>
                      </a:r>
                      <a:endParaRPr lang="en-US" sz="1400" b="1" u="none" strike="noStrike" kern="12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OA-C-LB-01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C late-breaker abstracts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10442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of COVID-19 related shelter-in-place orders on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access, usage and HIV risk behaviors in the United States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Scott Brawley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OADLB0101</a:t>
                      </a:r>
                      <a:endParaRPr lang="en-US" sz="1400" b="1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Wed, July 8</a:t>
                      </a:r>
                    </a:p>
                    <a:p>
                      <a:pPr algn="ctr"/>
                      <a:r>
                        <a:rPr lang="en-US" sz="1400" b="1" u="none" strike="noStrike" kern="12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1:01 AM (GMT-7)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OA-D-LB-01 </a:t>
                      </a:r>
                    </a:p>
                    <a:p>
                      <a:pPr algn="ctr"/>
                      <a:r>
                        <a:rPr lang="en-US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Track D late-breaker abstracts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36474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HPTN083 interim results: Pre-exposure prophylaxis (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PrEP</a:t>
                      </a:r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 containing long-acting injectable cabotegravir (CAB-LA) is safe and highly effective for cisgender men and transgender women who have sex with men (MSM,TGW)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Raphael </a:t>
                      </a:r>
                      <a:r>
                        <a:rPr lang="en-US" sz="1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Landovitz</a:t>
                      </a:r>
                      <a:endParaRPr lang="en-US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Late Breaker Oral OAXLB0101</a:t>
                      </a:r>
                      <a:endParaRPr lang="en-US" sz="14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Wed, July 8</a:t>
                      </a:r>
                    </a:p>
                    <a:p>
                      <a:pPr algn="ctr"/>
                      <a:r>
                        <a:rPr lang="nb-NO" sz="14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2:01 PM (GMT-7)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OA-X-LB-01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Co-Chairs' Choice</a:t>
                      </a:r>
                      <a:endParaRPr lang="de-DE" sz="1400" b="1" i="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3945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E31C904B-6DBE-4977-BDE6-32B19774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66726"/>
            <a:ext cx="10972800" cy="676275"/>
          </a:xfrm>
        </p:spPr>
        <p:txBody>
          <a:bodyPr/>
          <a:lstStyle/>
          <a:p>
            <a:pPr eaLnBrk="1" hangingPunct="1"/>
            <a:br>
              <a:rPr lang="en-US" altLang="de-DE" dirty="0"/>
            </a:br>
            <a:r>
              <a:rPr lang="en-US" altLang="de-DE" dirty="0"/>
              <a:t>Selected Gilead-initiated/supported abstracts</a:t>
            </a:r>
            <a:endParaRPr lang="en-US" altLang="de-DE" b="1" dirty="0"/>
          </a:p>
        </p:txBody>
      </p:sp>
      <p:sp>
        <p:nvSpPr>
          <p:cNvPr id="8" name="Textplatzhalter 1">
            <a:extLst>
              <a:ext uri="{FF2B5EF4-FFF2-40B4-BE49-F238E27FC236}">
                <a16:creationId xmlns:a16="http://schemas.microsoft.com/office/drawing/2014/main" id="{03C1F2F0-D65B-4F2B-AAF4-A6753257EA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/>
          <a:lstStyle/>
          <a:p>
            <a:r>
              <a:rPr lang="en-US" altLang="de-DE" dirty="0"/>
              <a:t>Virtual AIDS 2020, 6 - 10 July 2020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E4EE9F38-1B5B-4778-9CE0-80B670D2E8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440" y="116632"/>
            <a:ext cx="1991544" cy="106606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EBF48BC2-49D6-4A46-9706-B89976DE298C}"/>
              </a:ext>
            </a:extLst>
          </p:cNvPr>
          <p:cNvSpPr txBox="1"/>
          <p:nvPr/>
        </p:nvSpPr>
        <p:spPr>
          <a:xfrm>
            <a:off x="609600" y="6309320"/>
            <a:ext cx="10454952" cy="46672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Links behind abstract number in column „Link to Presentation“ guide you to the on-demand presentation – just click on the abstract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Links in column „Link to Session“ guide you to the online program – just click on the session number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Not all Internet Browser seem to work, please test different Internet Browsers in case content is not displayed</a:t>
            </a:r>
          </a:p>
        </p:txBody>
      </p:sp>
    </p:spTree>
    <p:extLst>
      <p:ext uri="{BB962C8B-B14F-4D97-AF65-F5344CB8AC3E}">
        <p14:creationId xmlns:p14="http://schemas.microsoft.com/office/powerpoint/2010/main" val="3673665058"/>
      </p:ext>
    </p:extLst>
  </p:cSld>
  <p:clrMapOvr>
    <a:masterClrMapping/>
  </p:clrMapOvr>
</p:sld>
</file>

<file path=ppt/theme/theme1.xml><?xml version="1.0" encoding="utf-8"?>
<a:theme xmlns:a="http://schemas.openxmlformats.org/drawingml/2006/main" name="1_CROI 2014 Preconference telecon draft 2-20_revised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2468</Words>
  <Application>Microsoft Office PowerPoint</Application>
  <PresentationFormat>Breitbild</PresentationFormat>
  <Paragraphs>364</Paragraphs>
  <Slides>13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1_CROI 2014 Preconference telecon draft 2-20_revised</vt:lpstr>
      <vt:lpstr>Selected Gilead-initiated or Gilead-supported Abstracts Published at AIDS 2020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 Selected Gilead-initiated/supported abstracts</vt:lpstr>
      <vt:lpstr>Selected Gilead-initiated or Gilead-supported Abstracts Published at COVID-19 Conference</vt:lpstr>
      <vt:lpstr> Selected Gilead-initiated/supported abstracts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 Abstracts (Plus 1 Extra)</dc:title>
  <dc:creator>Marion Heinzkill</dc:creator>
  <cp:lastModifiedBy>Bastian Grewe</cp:lastModifiedBy>
  <cp:revision>203</cp:revision>
  <cp:lastPrinted>2016-02-19T18:21:38Z</cp:lastPrinted>
  <dcterms:created xsi:type="dcterms:W3CDTF">2016-02-19T08:57:45Z</dcterms:created>
  <dcterms:modified xsi:type="dcterms:W3CDTF">2020-07-04T15:31:45Z</dcterms:modified>
</cp:coreProperties>
</file>