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4"/>
  </p:sldMasterIdLst>
  <p:sldIdLst>
    <p:sldId id="256" r:id="rId5"/>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88A5732-F4B7-EDF4-16A0-BDB95EAA4195}" name="David Piontkowsky" initials="DP" userId="S::david.piontkowsky@gilead.com::8036066d-b6ea-4eb1-97c2-adcd3d8ee6c0" providerId="AD"/>
  <p188:author id="{B3344DE9-A56E-35A8-400C-05FDCC27F576}" name="Joel Gallant" initials="JG" userId="S::joel.gallant@gilead.com::7e27f87a-bc32-4b70-989b-0e37c31dfdc7"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0001B"/>
    <a:srgbClr val="E72240"/>
    <a:srgbClr val="8CCDCD"/>
    <a:srgbClr val="462D82"/>
    <a:srgbClr val="E3061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40EB37-B860-E9BE-1279-423335D53A40}" v="3" dt="2022-07-19T17:12:21.878"/>
    <p1510:client id="{6C67C8C9-A8E0-ADA7-1EC7-8BA440CAEF1A}" v="3" dt="2022-07-18T23:08:45.79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1" autoAdjust="0"/>
    <p:restoredTop sz="95439"/>
  </p:normalViewPr>
  <p:slideViewPr>
    <p:cSldViewPr snapToGrid="0">
      <p:cViewPr varScale="1">
        <p:scale>
          <a:sx n="18" d="100"/>
          <a:sy n="18" d="100"/>
        </p:scale>
        <p:origin x="606" y="126"/>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11" Type="http://schemas.microsoft.com/office/2018/10/relationships/authors" Target="authors.xml"/><Relationship Id="rId5" Type="http://schemas.openxmlformats.org/officeDocument/2006/relationships/slide" Target="slides/slide1.xml"/><Relationship Id="rId10"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5" name="Title 14">
            <a:extLst>
              <a:ext uri="{FF2B5EF4-FFF2-40B4-BE49-F238E27FC236}">
                <a16:creationId xmlns:a16="http://schemas.microsoft.com/office/drawing/2014/main" id="{E854B396-427F-0E2A-70BE-3CF52ED59B1F}"/>
              </a:ext>
            </a:extLst>
          </p:cNvPr>
          <p:cNvSpPr>
            <a:spLocks noGrp="1"/>
          </p:cNvSpPr>
          <p:nvPr>
            <p:ph type="title"/>
          </p:nvPr>
        </p:nvSpPr>
        <p:spPr/>
        <p:txBody>
          <a:bodyPr/>
          <a:lstStyle/>
          <a:p>
            <a:r>
              <a:rPr lang="en-GB"/>
              <a:t>Click to edit Master title style</a:t>
            </a:r>
          </a:p>
        </p:txBody>
      </p:sp>
    </p:spTree>
    <p:extLst>
      <p:ext uri="{BB962C8B-B14F-4D97-AF65-F5344CB8AC3E}">
        <p14:creationId xmlns:p14="http://schemas.microsoft.com/office/powerpoint/2010/main" val="2633920635"/>
      </p:ext>
    </p:extLst>
  </p:cSld>
  <p:clrMapOvr>
    <a:masterClrMapping/>
  </p:clrMapOvr>
  <p:extLst>
    <p:ext uri="{DCECCB84-F9BA-43D5-87BE-67443E8EF086}">
      <p15:sldGuideLst xmlns:p15="http://schemas.microsoft.com/office/powerpoint/2012/main">
        <p15:guide id="1" pos="668" userDrawn="1">
          <p15:clr>
            <a:srgbClr val="FBAE40"/>
          </p15:clr>
        </p15:guide>
        <p15:guide id="2" pos="4773" userDrawn="1">
          <p15:clr>
            <a:srgbClr val="FBAE40"/>
          </p15:clr>
        </p15:guide>
        <p15:guide id="3" pos="14298" userDrawn="1">
          <p15:clr>
            <a:srgbClr val="FBAE40"/>
          </p15:clr>
        </p15:guide>
        <p15:guide id="4" pos="13845" userDrawn="1">
          <p15:clr>
            <a:srgbClr val="FBAE40"/>
          </p15:clr>
        </p15:guide>
        <p15:guide id="5" pos="18358" userDrawn="1">
          <p15:clr>
            <a:srgbClr val="FBAE40"/>
          </p15:clr>
        </p15:guide>
        <p15:guide id="6" pos="5226" userDrawn="1">
          <p15:clr>
            <a:srgbClr val="FBAE40"/>
          </p15:clr>
        </p15:guide>
        <p15:guide id="7" pos="9309" userDrawn="1">
          <p15:clr>
            <a:srgbClr val="FBAE40"/>
          </p15:clr>
        </p15:guide>
        <p15:guide id="8" pos="9762" userDrawn="1">
          <p15:clr>
            <a:srgbClr val="FBAE40"/>
          </p15:clr>
        </p15:guide>
        <p15:guide id="9" orient="horz" pos="25819"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 y="0"/>
            <a:ext cx="30275212" cy="2008060"/>
          </a:xfrm>
          <a:prstGeom prst="rect">
            <a:avLst/>
          </a:prstGeom>
          <a:solidFill>
            <a:schemeClr val="accent1"/>
          </a:solidFill>
        </p:spPr>
        <p:txBody>
          <a:bodyPr vert="horz" wrap="square" lIns="1080000" tIns="720000" rIns="1080000" bIns="720000" rtlCol="0" anchor="ctr">
            <a:spAutoFit/>
          </a:bodyPr>
          <a:lstStyle/>
          <a:p>
            <a:r>
              <a:rPr lang="en-GB" dirty="0"/>
              <a:t>Click to edit Master title style</a:t>
            </a:r>
            <a:endParaRPr lang="en-US" dirty="0"/>
          </a:p>
        </p:txBody>
      </p:sp>
      <p:sp>
        <p:nvSpPr>
          <p:cNvPr id="3" name="Text Placeholder 2"/>
          <p:cNvSpPr>
            <a:spLocks noGrp="1"/>
          </p:cNvSpPr>
          <p:nvPr>
            <p:ph type="body" idx="1"/>
          </p:nvPr>
        </p:nvSpPr>
        <p:spPr>
          <a:xfrm>
            <a:off x="1390045" y="3298735"/>
            <a:ext cx="26112371" cy="27158594"/>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pic>
        <p:nvPicPr>
          <p:cNvPr id="10" name="Picture 9">
            <a:extLst>
              <a:ext uri="{FF2B5EF4-FFF2-40B4-BE49-F238E27FC236}">
                <a16:creationId xmlns:a16="http://schemas.microsoft.com/office/drawing/2014/main" id="{9BB534C8-9016-6F72-40F9-71D526D9542F}"/>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25300224" y="41401214"/>
            <a:ext cx="4404383" cy="1402549"/>
          </a:xfrm>
          <a:prstGeom prst="rect">
            <a:avLst/>
          </a:prstGeom>
        </p:spPr>
      </p:pic>
      <p:sp>
        <p:nvSpPr>
          <p:cNvPr id="12" name="TextBox 11">
            <a:extLst>
              <a:ext uri="{FF2B5EF4-FFF2-40B4-BE49-F238E27FC236}">
                <a16:creationId xmlns:a16="http://schemas.microsoft.com/office/drawing/2014/main" id="{094F5828-D363-4B84-B9D0-A3981B659DCF}"/>
              </a:ext>
            </a:extLst>
          </p:cNvPr>
          <p:cNvSpPr txBox="1"/>
          <p:nvPr userDrawn="1"/>
        </p:nvSpPr>
        <p:spPr>
          <a:xfrm>
            <a:off x="3167743" y="41899114"/>
            <a:ext cx="184731" cy="369332"/>
          </a:xfrm>
          <a:prstGeom prst="rect">
            <a:avLst/>
          </a:prstGeom>
          <a:noFill/>
        </p:spPr>
        <p:txBody>
          <a:bodyPr wrap="none" rtlCol="0">
            <a:spAutoFit/>
          </a:bodyPr>
          <a:lstStyle/>
          <a:p>
            <a:endParaRPr lang="en-GB"/>
          </a:p>
        </p:txBody>
      </p:sp>
      <p:sp>
        <p:nvSpPr>
          <p:cNvPr id="13" name="TextBox 12">
            <a:extLst>
              <a:ext uri="{FF2B5EF4-FFF2-40B4-BE49-F238E27FC236}">
                <a16:creationId xmlns:a16="http://schemas.microsoft.com/office/drawing/2014/main" id="{C38B122C-D149-3E7A-CCBF-DE2DC3CE80C8}"/>
              </a:ext>
            </a:extLst>
          </p:cNvPr>
          <p:cNvSpPr txBox="1"/>
          <p:nvPr userDrawn="1"/>
        </p:nvSpPr>
        <p:spPr>
          <a:xfrm>
            <a:off x="0" y="41401213"/>
            <a:ext cx="13112863" cy="1402550"/>
          </a:xfrm>
          <a:prstGeom prst="rect">
            <a:avLst/>
          </a:prstGeom>
          <a:noFill/>
        </p:spPr>
        <p:txBody>
          <a:bodyPr wrap="square" lIns="1080000" tIns="0" rIns="1080000" bIns="0" rtlCol="0" anchor="ctr" anchorCtr="0">
            <a:noAutofit/>
          </a:bodyPr>
          <a:lstStyle/>
          <a:p>
            <a:r>
              <a:rPr lang="en-GB" dirty="0"/>
              <a:t>Presented at AIDS 2022 – The 24th International AIDS Conference</a:t>
            </a:r>
          </a:p>
        </p:txBody>
      </p:sp>
    </p:spTree>
    <p:extLst>
      <p:ext uri="{BB962C8B-B14F-4D97-AF65-F5344CB8AC3E}">
        <p14:creationId xmlns:p14="http://schemas.microsoft.com/office/powerpoint/2010/main" val="1191649587"/>
      </p:ext>
    </p:extLst>
  </p:cSld>
  <p:clrMap bg1="lt1" tx1="dk1" bg2="lt2" tx2="dk2" accent1="accent1" accent2="accent2" accent3="accent3" accent4="accent4" accent5="accent5" accent6="accent6" hlink="hlink" folHlink="folHlink"/>
  <p:sldLayoutIdLst>
    <p:sldLayoutId id="2147483769" r:id="rId1"/>
  </p:sldLayoutIdLst>
  <p:txStyles>
    <p:titleStyle>
      <a:lvl1pPr algn="l" defTabSz="2270638" rtl="0" eaLnBrk="1" latinLnBrk="0" hangingPunct="1">
        <a:lnSpc>
          <a:spcPct val="90000"/>
        </a:lnSpc>
        <a:spcBef>
          <a:spcPct val="0"/>
        </a:spcBef>
        <a:buNone/>
        <a:defRPr sz="4000" b="1" i="0" kern="1200">
          <a:solidFill>
            <a:schemeClr val="bg1"/>
          </a:solidFill>
          <a:latin typeface="Verdana" panose="020B0604030504040204" pitchFamily="34" charset="0"/>
          <a:ea typeface="Verdana" panose="020B0604030504040204" pitchFamily="34" charset="0"/>
          <a:cs typeface="Verdana" panose="020B0604030504040204" pitchFamily="34" charset="0"/>
        </a:defRPr>
      </a:lvl1pPr>
    </p:titleStyle>
    <p:bodyStyle>
      <a:lvl1pPr marL="342900" indent="-126900" algn="l" defTabSz="360000" rtl="0" eaLnBrk="1" latinLnBrk="0" hangingPunct="0">
        <a:lnSpc>
          <a:spcPct val="120000"/>
        </a:lnSpc>
        <a:spcBef>
          <a:spcPts val="2483"/>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1478219" indent="-126900" algn="l" defTabSz="360000" rtl="0" eaLnBrk="1" latinLnBrk="0" hangingPunct="0">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2613538" indent="-126900" algn="l" defTabSz="360000" rtl="0" eaLnBrk="1" latinLnBrk="0" hangingPunct="0">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3748857" indent="-126900" algn="l" defTabSz="360000" rtl="0" eaLnBrk="1" latinLnBrk="0" hangingPunct="0">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4884176" indent="-126900" algn="l" defTabSz="360000" rtl="0" eaLnBrk="1" latinLnBrk="0" hangingPunct="0">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p:bodyStyle>
    <p:otherStyle>
      <a:defPPr>
        <a:defRPr lang="en-US"/>
      </a:defPPr>
      <a:lvl1pPr marL="0" algn="l" defTabSz="2270638" rtl="0" eaLnBrk="1" latinLnBrk="0" hangingPunct="1">
        <a:defRPr sz="4470" kern="1200">
          <a:solidFill>
            <a:schemeClr val="tx1"/>
          </a:solidFill>
          <a:latin typeface="+mn-lt"/>
          <a:ea typeface="+mn-ea"/>
          <a:cs typeface="+mn-cs"/>
        </a:defRPr>
      </a:lvl1pPr>
      <a:lvl2pPr marL="1135319" algn="l" defTabSz="2270638" rtl="0" eaLnBrk="1" latinLnBrk="0" hangingPunct="1">
        <a:defRPr sz="4470" kern="1200">
          <a:solidFill>
            <a:schemeClr val="tx1"/>
          </a:solidFill>
          <a:latin typeface="+mn-lt"/>
          <a:ea typeface="+mn-ea"/>
          <a:cs typeface="+mn-cs"/>
        </a:defRPr>
      </a:lvl2pPr>
      <a:lvl3pPr marL="2270638" algn="l" defTabSz="2270638" rtl="0" eaLnBrk="1" latinLnBrk="0" hangingPunct="1">
        <a:defRPr sz="4470" kern="1200">
          <a:solidFill>
            <a:schemeClr val="tx1"/>
          </a:solidFill>
          <a:latin typeface="+mn-lt"/>
          <a:ea typeface="+mn-ea"/>
          <a:cs typeface="+mn-cs"/>
        </a:defRPr>
      </a:lvl3pPr>
      <a:lvl4pPr marL="3405957" algn="l" defTabSz="2270638" rtl="0" eaLnBrk="1" latinLnBrk="0" hangingPunct="1">
        <a:defRPr sz="4470" kern="1200">
          <a:solidFill>
            <a:schemeClr val="tx1"/>
          </a:solidFill>
          <a:latin typeface="+mn-lt"/>
          <a:ea typeface="+mn-ea"/>
          <a:cs typeface="+mn-cs"/>
        </a:defRPr>
      </a:lvl4pPr>
      <a:lvl5pPr marL="4541276" algn="l" defTabSz="2270638" rtl="0" eaLnBrk="1" latinLnBrk="0" hangingPunct="1">
        <a:defRPr sz="4470" kern="1200">
          <a:solidFill>
            <a:schemeClr val="tx1"/>
          </a:solidFill>
          <a:latin typeface="+mn-lt"/>
          <a:ea typeface="+mn-ea"/>
          <a:cs typeface="+mn-cs"/>
        </a:defRPr>
      </a:lvl5pPr>
      <a:lvl6pPr marL="5676595" algn="l" defTabSz="2270638" rtl="0" eaLnBrk="1" latinLnBrk="0" hangingPunct="1">
        <a:defRPr sz="4470" kern="1200">
          <a:solidFill>
            <a:schemeClr val="tx1"/>
          </a:solidFill>
          <a:latin typeface="+mn-lt"/>
          <a:ea typeface="+mn-ea"/>
          <a:cs typeface="+mn-cs"/>
        </a:defRPr>
      </a:lvl6pPr>
      <a:lvl7pPr marL="6811914" algn="l" defTabSz="2270638" rtl="0" eaLnBrk="1" latinLnBrk="0" hangingPunct="1">
        <a:defRPr sz="4470" kern="1200">
          <a:solidFill>
            <a:schemeClr val="tx1"/>
          </a:solidFill>
          <a:latin typeface="+mn-lt"/>
          <a:ea typeface="+mn-ea"/>
          <a:cs typeface="+mn-cs"/>
        </a:defRPr>
      </a:lvl7pPr>
      <a:lvl8pPr marL="7947233" algn="l" defTabSz="2270638" rtl="0" eaLnBrk="1" latinLnBrk="0" hangingPunct="1">
        <a:defRPr sz="4470" kern="1200">
          <a:solidFill>
            <a:schemeClr val="tx1"/>
          </a:solidFill>
          <a:latin typeface="+mn-lt"/>
          <a:ea typeface="+mn-ea"/>
          <a:cs typeface="+mn-cs"/>
        </a:defRPr>
      </a:lvl8pPr>
      <a:lvl9pPr marL="9082552" algn="l" defTabSz="2270638" rtl="0" eaLnBrk="1" latinLnBrk="0" hangingPunct="1">
        <a:defRPr sz="447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emf"/><Relationship Id="rId7" Type="http://schemas.openxmlformats.org/officeDocument/2006/relationships/image" Target="../media/image7.tiff"/><Relationship Id="rId2" Type="http://schemas.openxmlformats.org/officeDocument/2006/relationships/image" Target="../media/image2.emf"/><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emf"/><Relationship Id="rId4" Type="http://schemas.openxmlformats.org/officeDocument/2006/relationships/image" Target="../media/image4.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Box 4"/>
          <p:cNvSpPr txBox="1">
            <a:spLocks noChangeArrowheads="1"/>
          </p:cNvSpPr>
          <p:nvPr/>
        </p:nvSpPr>
        <p:spPr bwMode="auto">
          <a:xfrm>
            <a:off x="1131888" y="3286307"/>
            <a:ext cx="6445249" cy="7400270"/>
          </a:xfrm>
          <a:prstGeom prst="rect">
            <a:avLst/>
          </a:prstGeom>
          <a:noFill/>
          <a:ln w="2540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3200" b="1" dirty="0">
                <a:solidFill>
                  <a:srgbClr val="FF0000"/>
                </a:solidFill>
                <a:latin typeface="+mj-lt"/>
                <a:ea typeface="IAS Ribbon Sans Bold" pitchFamily="2" charset="0"/>
              </a:rPr>
              <a:t>Background</a:t>
            </a:r>
          </a:p>
          <a:p>
            <a:pPr defTabSz="371736" eaLnBrk="0" fontAlgn="base" hangingPunct="0">
              <a:lnSpc>
                <a:spcPct val="120000"/>
              </a:lnSpc>
              <a:spcBef>
                <a:spcPct val="0"/>
              </a:spcBef>
              <a:spcAft>
                <a:spcPct val="0"/>
              </a:spcAft>
            </a:pPr>
            <a:r>
              <a:rPr lang="en-US" altLang="en-US" sz="2000" dirty="0">
                <a:solidFill>
                  <a:srgbClr val="000000"/>
                </a:solidFill>
                <a:ea typeface="IAS Ribbon Sans Regular" pitchFamily="2" charset="0"/>
              </a:rPr>
              <a:t>Current World Health Organization guidelines recommend tenofovir disoproxil fumarate (TDF)/lamivudine (or emtricitabine (FTC)) and dolutegravir/ (DTG) for HIV-1 infection. Tenofovir alafenamide (TAF) is listed as an alternative to TDF for patients with osteoporosis or impaired renal function.  </a:t>
            </a:r>
          </a:p>
          <a:p>
            <a:pPr defTabSz="371736" eaLnBrk="0" fontAlgn="base" hangingPunct="0">
              <a:lnSpc>
                <a:spcPct val="120000"/>
              </a:lnSpc>
              <a:spcBef>
                <a:spcPct val="0"/>
              </a:spcBef>
              <a:spcAft>
                <a:spcPct val="0"/>
              </a:spcAft>
            </a:pPr>
            <a:endParaRPr lang="en-US" altLang="en-US" sz="2000" dirty="0">
              <a:solidFill>
                <a:srgbClr val="000000"/>
              </a:solidFill>
              <a:ea typeface="IAS Ribbon Sans Regular" pitchFamily="2" charset="0"/>
            </a:endParaRPr>
          </a:p>
          <a:p>
            <a:pPr defTabSz="371736" eaLnBrk="0" fontAlgn="base" hangingPunct="0">
              <a:lnSpc>
                <a:spcPct val="120000"/>
              </a:lnSpc>
              <a:spcBef>
                <a:spcPct val="0"/>
              </a:spcBef>
              <a:spcAft>
                <a:spcPct val="0"/>
              </a:spcAft>
            </a:pPr>
            <a:r>
              <a:rPr lang="en-GB" sz="2000" dirty="0"/>
              <a:t>The study demonstrated non-inferiority at 48, 96 and 144 weeks, in terms of virologic suppression, with excellent safety in all arms. The one unexpected result, was that weight gain in both DTG-containing arms over EFV was most severe in the TAF/FTC+DTG arm. Following a trial extension to week 192, participants were reconsented so longer term follow up of the weight gain could be assessed, alongside the efficacy and safety profile of all treatments. </a:t>
            </a:r>
          </a:p>
          <a:p>
            <a:pPr defTabSz="371736" eaLnBrk="0" fontAlgn="base" hangingPunct="0">
              <a:lnSpc>
                <a:spcPct val="120000"/>
              </a:lnSpc>
              <a:spcBef>
                <a:spcPct val="0"/>
              </a:spcBef>
              <a:spcAft>
                <a:spcPct val="0"/>
              </a:spcAft>
            </a:pPr>
            <a:endParaRPr lang="en-US" altLang="en-US" sz="2000" dirty="0">
              <a:ea typeface="IAS Ribbon Sans Regular" pitchFamily="2" charset="0"/>
            </a:endParaRPr>
          </a:p>
        </p:txBody>
      </p:sp>
      <p:sp>
        <p:nvSpPr>
          <p:cNvPr id="32" name="Title 31">
            <a:extLst>
              <a:ext uri="{FF2B5EF4-FFF2-40B4-BE49-F238E27FC236}">
                <a16:creationId xmlns:a16="http://schemas.microsoft.com/office/drawing/2014/main" id="{854B171F-9AC0-8B46-6B90-35D250EC5D40}"/>
              </a:ext>
            </a:extLst>
          </p:cNvPr>
          <p:cNvSpPr>
            <a:spLocks noGrp="1"/>
          </p:cNvSpPr>
          <p:nvPr>
            <p:ph type="title"/>
          </p:nvPr>
        </p:nvSpPr>
        <p:spPr>
          <a:xfrm>
            <a:off x="1" y="-1011045"/>
            <a:ext cx="30275212" cy="4030152"/>
          </a:xfrm>
        </p:spPr>
        <p:txBody>
          <a:bodyPr/>
          <a:lstStyle/>
          <a:p>
            <a:r>
              <a:rPr lang="en-GB" dirty="0"/>
              <a:t>Final Week 192 results from the ADVANCE trial: First-line TAF/FTC+DTG, TDF/FTC+DTG vs TDF/FTC/EFV</a:t>
            </a:r>
            <a:br>
              <a:rPr lang="en-GB" dirty="0"/>
            </a:br>
            <a:br>
              <a:rPr lang="en-GB" dirty="0"/>
            </a:br>
            <a:r>
              <a:rPr lang="en-GB" sz="1800" b="0" dirty="0"/>
              <a:t>W.D.F Venter</a:t>
            </a:r>
            <a:r>
              <a:rPr lang="en-GB" sz="1800" b="0" baseline="30000" dirty="0"/>
              <a:t>1</a:t>
            </a:r>
            <a:r>
              <a:rPr lang="en-GB" sz="1800" b="0" dirty="0"/>
              <a:t>, B. Bosch</a:t>
            </a:r>
            <a:r>
              <a:rPr lang="en-GB" sz="1800" b="0" baseline="30000" dirty="0"/>
              <a:t>1</a:t>
            </a:r>
            <a:r>
              <a:rPr lang="en-GB" sz="1800" b="0" dirty="0"/>
              <a:t>, S. Sokhela</a:t>
            </a:r>
            <a:r>
              <a:rPr lang="en-GB" sz="1800" b="0" baseline="30000" dirty="0"/>
              <a:t>1</a:t>
            </a:r>
            <a:r>
              <a:rPr lang="en-GB" sz="1800" b="0" dirty="0"/>
              <a:t>, G. Akpomiemie</a:t>
            </a:r>
            <a:r>
              <a:rPr lang="en-GB" sz="1800" b="0" baseline="30000" dirty="0"/>
              <a:t>1</a:t>
            </a:r>
            <a:r>
              <a:rPr lang="en-GB" sz="1800" b="0" dirty="0"/>
              <a:t>, N. Chandiwana</a:t>
            </a:r>
            <a:r>
              <a:rPr lang="en-GB" sz="1800" b="0" baseline="30000" dirty="0"/>
              <a:t>1</a:t>
            </a:r>
            <a:r>
              <a:rPr lang="en-GB" sz="1800" b="0" dirty="0"/>
              <a:t>, A. Tembo</a:t>
            </a:r>
            <a:r>
              <a:rPr lang="en-GB" sz="1800" b="0" baseline="30000" dirty="0"/>
              <a:t>1</a:t>
            </a:r>
            <a:r>
              <a:rPr lang="en-GB" sz="1800" b="0" dirty="0"/>
              <a:t>, A.Qavi</a:t>
            </a:r>
            <a:r>
              <a:rPr lang="en-GB" sz="1800" b="0" baseline="30000" dirty="0"/>
              <a:t>2</a:t>
            </a:r>
            <a:r>
              <a:rPr lang="en-GB" sz="1800" b="0" dirty="0"/>
              <a:t>, B. Simmons</a:t>
            </a:r>
            <a:r>
              <a:rPr lang="en-GB" sz="1800" b="0" baseline="30000" dirty="0"/>
              <a:t>3</a:t>
            </a:r>
            <a:r>
              <a:rPr lang="en-GB" sz="1800" b="0" dirty="0"/>
              <a:t>, K. McCann</a:t>
            </a:r>
            <a:r>
              <a:rPr lang="en-GB" sz="1800" b="0" baseline="30000" dirty="0"/>
              <a:t>4</a:t>
            </a:r>
            <a:r>
              <a:rPr lang="en-GB" sz="1800" b="0" dirty="0"/>
              <a:t>, A. Hill</a:t>
            </a:r>
            <a:r>
              <a:rPr lang="en-GB" sz="1800" b="0" baseline="30000" dirty="0"/>
              <a:t>5</a:t>
            </a:r>
            <a:br>
              <a:rPr lang="en-GB" sz="1800" b="0" baseline="30000" dirty="0"/>
            </a:br>
            <a:br>
              <a:rPr lang="en-GB" sz="1800" b="0" baseline="30000" dirty="0"/>
            </a:br>
            <a:r>
              <a:rPr lang="en-GB" sz="1800" b="0" baseline="30000" dirty="0"/>
              <a:t>1</a:t>
            </a:r>
            <a:r>
              <a:rPr lang="en-GB" sz="1800" b="0" dirty="0"/>
              <a:t>Ezintsha, University of Witwatersrand, Johannesburg, South Africa, </a:t>
            </a:r>
            <a:r>
              <a:rPr lang="en-GB" sz="1800" b="0" baseline="30000" dirty="0"/>
              <a:t>2</a:t>
            </a:r>
            <a:r>
              <a:rPr lang="en-GB" sz="1800" b="0" dirty="0"/>
              <a:t>Imperial College London, London, United Kingdom, </a:t>
            </a:r>
            <a:r>
              <a:rPr lang="en-GB" sz="1800" b="0" baseline="30000" dirty="0"/>
              <a:t>3</a:t>
            </a:r>
            <a:r>
              <a:rPr lang="en-GB" sz="1800" b="0" dirty="0"/>
              <a:t>London School of Economics and Political Science, London, United Kingdom, </a:t>
            </a:r>
            <a:r>
              <a:rPr lang="en-GB" sz="1800" b="0" baseline="30000" dirty="0"/>
              <a:t>4</a:t>
            </a:r>
            <a:r>
              <a:rPr lang="en-GB" sz="1800" b="0" dirty="0"/>
              <a:t>University of Connecticut, Connecticut, United States, </a:t>
            </a:r>
            <a:r>
              <a:rPr lang="en-GB" sz="1800" b="0" baseline="30000" dirty="0"/>
              <a:t>5</a:t>
            </a:r>
            <a:r>
              <a:rPr lang="en-GB" sz="1800" b="0" dirty="0"/>
              <a:t>Univeristy of Liverpool, Liverpool, United Kingdom</a:t>
            </a:r>
          </a:p>
        </p:txBody>
      </p:sp>
      <p:sp>
        <p:nvSpPr>
          <p:cNvPr id="26" name="Text Box 4">
            <a:extLst>
              <a:ext uri="{FF2B5EF4-FFF2-40B4-BE49-F238E27FC236}">
                <a16:creationId xmlns:a16="http://schemas.microsoft.com/office/drawing/2014/main" id="{99EAFF80-8B8A-3EBE-DED8-5E8D606821C6}"/>
              </a:ext>
            </a:extLst>
          </p:cNvPr>
          <p:cNvSpPr txBox="1">
            <a:spLocks noChangeArrowheads="1"/>
          </p:cNvSpPr>
          <p:nvPr/>
        </p:nvSpPr>
        <p:spPr bwMode="auto">
          <a:xfrm>
            <a:off x="8296274" y="3286306"/>
            <a:ext cx="6481763" cy="7400271"/>
          </a:xfrm>
          <a:prstGeom prst="rect">
            <a:avLst/>
          </a:prstGeom>
          <a:noFill/>
          <a:ln w="2540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3200" b="1" dirty="0">
                <a:solidFill>
                  <a:srgbClr val="FF0000"/>
                </a:solidFill>
                <a:latin typeface="+mj-lt"/>
                <a:ea typeface="IAS Ribbon Sans Bold" pitchFamily="2" charset="0"/>
              </a:rPr>
              <a:t>Methods</a:t>
            </a:r>
          </a:p>
          <a:p>
            <a:pPr defTabSz="371736" eaLnBrk="0" fontAlgn="base" hangingPunct="0">
              <a:lnSpc>
                <a:spcPct val="120000"/>
              </a:lnSpc>
              <a:spcBef>
                <a:spcPct val="0"/>
              </a:spcBef>
              <a:spcAft>
                <a:spcPct val="0"/>
              </a:spcAft>
            </a:pPr>
            <a:r>
              <a:rPr lang="en-US" altLang="en-US" sz="2000" dirty="0">
                <a:solidFill>
                  <a:srgbClr val="000000"/>
                </a:solidFill>
                <a:ea typeface="IAS Ribbon Sans Regular" pitchFamily="2" charset="0"/>
              </a:rPr>
              <a:t>1053 treatment-naïve participants in South Africa were randomised to either TAF/FTC+DTG, TDF/FTC+DTG or TDF/FTC/EFV and followed up to week 192 under a trial extension. HIV-1 RNA, vital signed and renal and bone adverse events were assessed prospectively.</a:t>
            </a:r>
          </a:p>
          <a:p>
            <a:endParaRPr lang="en-US" sz="2000" dirty="0">
              <a:solidFill>
                <a:srgbClr val="000000"/>
              </a:solidFill>
            </a:endParaRPr>
          </a:p>
          <a:p>
            <a:r>
              <a:rPr lang="en-GB" sz="2000" dirty="0"/>
              <a:t>Analyses were conducted using STATA version 14.2 (StataCorp, TX, USA). </a:t>
            </a:r>
          </a:p>
          <a:p>
            <a:r>
              <a:rPr lang="en-GB" sz="2000" dirty="0"/>
              <a:t> </a:t>
            </a:r>
          </a:p>
          <a:p>
            <a:r>
              <a:rPr lang="en-GB" sz="2000" dirty="0"/>
              <a:t>The study was overseen by the National Instituted of Health (NIH) multinational HIV DSMB. The study is registered at </a:t>
            </a:r>
            <a:r>
              <a:rPr lang="en-GB" sz="2000" dirty="0" err="1"/>
              <a:t>ClinicalTrials.gov</a:t>
            </a:r>
            <a:r>
              <a:rPr lang="en-GB" sz="2000" dirty="0"/>
              <a:t>. (NCT03122262) </a:t>
            </a:r>
            <a:endParaRPr lang="en-US" altLang="en-US" sz="2000" dirty="0">
              <a:ea typeface="IAS Ribbon Sans Regular" pitchFamily="2" charset="0"/>
            </a:endParaRPr>
          </a:p>
        </p:txBody>
      </p:sp>
      <p:sp>
        <p:nvSpPr>
          <p:cNvPr id="27" name="Text Box 4">
            <a:extLst>
              <a:ext uri="{FF2B5EF4-FFF2-40B4-BE49-F238E27FC236}">
                <a16:creationId xmlns:a16="http://schemas.microsoft.com/office/drawing/2014/main" id="{5F433A92-A25A-5922-74A4-7CBADBD73203}"/>
              </a:ext>
            </a:extLst>
          </p:cNvPr>
          <p:cNvSpPr txBox="1">
            <a:spLocks noChangeArrowheads="1"/>
          </p:cNvSpPr>
          <p:nvPr/>
        </p:nvSpPr>
        <p:spPr bwMode="auto">
          <a:xfrm>
            <a:off x="15497174" y="3286306"/>
            <a:ext cx="13632997" cy="7400271"/>
          </a:xfrm>
          <a:prstGeom prst="rect">
            <a:avLst/>
          </a:prstGeom>
          <a:noFill/>
          <a:ln w="2540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3200" b="1" dirty="0">
                <a:solidFill>
                  <a:srgbClr val="FF0000"/>
                </a:solidFill>
                <a:latin typeface="+mj-lt"/>
                <a:ea typeface="IAS Ribbon Sans Bold" pitchFamily="2" charset="0"/>
              </a:rPr>
              <a:t>Results</a:t>
            </a:r>
          </a:p>
          <a:p>
            <a:pPr defTabSz="371736" eaLnBrk="0" fontAlgn="base" hangingPunct="0">
              <a:lnSpc>
                <a:spcPct val="120000"/>
              </a:lnSpc>
              <a:spcBef>
                <a:spcPct val="0"/>
              </a:spcBef>
              <a:spcAft>
                <a:spcPct val="0"/>
              </a:spcAft>
            </a:pPr>
            <a:r>
              <a:rPr lang="en-US" altLang="en-US" sz="2000" dirty="0">
                <a:solidFill>
                  <a:srgbClr val="000000"/>
                </a:solidFill>
                <a:ea typeface="IAS Ribbon Sans Regular" pitchFamily="2" charset="0"/>
              </a:rPr>
              <a:t>BMI was balanced across arms at baseline. At week 192 weeks, HIV-1 RNA &lt;50 copies/mL was confirmed in 218/351 (62.3%) in the TAF/FTC+DTG arm, 204/351 (58.1%) in the TDF/FTC+DTG arm, and 177/351 (50.4%) in the TDF/FTC/EFV arm. In the on treatment analysis, HIV-1 RNA &lt;50 copies/mL was 218/226 (96%) for TAF/FTC+DTG, 204/209 (98%) for TDF/FTC+DTG and 177/179 (99%) for TDF/FTC/EFV. </a:t>
            </a:r>
          </a:p>
          <a:p>
            <a:pPr defTabSz="371736" eaLnBrk="0" fontAlgn="base" hangingPunct="0">
              <a:lnSpc>
                <a:spcPct val="120000"/>
              </a:lnSpc>
              <a:spcBef>
                <a:spcPct val="0"/>
              </a:spcBef>
              <a:spcAft>
                <a:spcPct val="0"/>
              </a:spcAft>
            </a:pPr>
            <a:endParaRPr lang="en-US" altLang="en-US" sz="2000" dirty="0">
              <a:solidFill>
                <a:srgbClr val="000000"/>
              </a:solidFill>
              <a:ea typeface="IAS Ribbon Sans Regular" pitchFamily="2" charset="0"/>
            </a:endParaRPr>
          </a:p>
          <a:p>
            <a:pPr defTabSz="371736" eaLnBrk="0" fontAlgn="base" hangingPunct="0">
              <a:lnSpc>
                <a:spcPct val="120000"/>
              </a:lnSpc>
              <a:spcBef>
                <a:spcPct val="0"/>
              </a:spcBef>
              <a:spcAft>
                <a:spcPct val="0"/>
              </a:spcAft>
            </a:pPr>
            <a:r>
              <a:rPr lang="en-US" altLang="en-US" sz="2000" dirty="0">
                <a:solidFill>
                  <a:srgbClr val="000000"/>
                </a:solidFill>
                <a:ea typeface="IAS Ribbon Sans Regular" pitchFamily="2" charset="0"/>
              </a:rPr>
              <a:t>By Week 192, body weight increased by +8.9kg for TAF/FTC+DTG, +5.8kg for TDF/FTC+DTG, and +3.3kg for TDF/FTC/EFV participants (observed data analysis). By Week 192, 29% of patients on TAF/FTC+DTG, 21% on TDF/FTC+DTG and 15% on TDF/FTC/EFV had developed clinical obesity. The risk of clinical obesity was significantly higher if taking TAF/FTC+DTG (p&lt;0.001), female patients (p&lt;0.001) and those with higher baseline BMI (p&lt;0.001). Among the women enrolled, 43% on TAF/FTC+DTG developed clinical obesity by Week 192 versus 27% on TDF/FTC+DTG and 20% taking TDF/FTC/EFV (p&lt;0.001).</a:t>
            </a:r>
          </a:p>
          <a:p>
            <a:pPr defTabSz="371736" eaLnBrk="0" fontAlgn="base" hangingPunct="0">
              <a:lnSpc>
                <a:spcPct val="120000"/>
              </a:lnSpc>
              <a:spcBef>
                <a:spcPct val="0"/>
              </a:spcBef>
              <a:spcAft>
                <a:spcPct val="0"/>
              </a:spcAft>
            </a:pPr>
            <a:endParaRPr lang="en-US" altLang="en-US" sz="2000" dirty="0">
              <a:solidFill>
                <a:srgbClr val="000000"/>
              </a:solidFill>
              <a:ea typeface="IAS Ribbon Sans Regular" pitchFamily="2" charset="0"/>
            </a:endParaRPr>
          </a:p>
          <a:p>
            <a:pPr defTabSz="371736" eaLnBrk="0" fontAlgn="base" hangingPunct="0">
              <a:lnSpc>
                <a:spcPct val="120000"/>
              </a:lnSpc>
              <a:spcBef>
                <a:spcPct val="0"/>
              </a:spcBef>
              <a:spcAft>
                <a:spcPct val="0"/>
              </a:spcAft>
            </a:pPr>
            <a:r>
              <a:rPr lang="en-US" altLang="en-US" sz="2000" dirty="0">
                <a:solidFill>
                  <a:srgbClr val="000000"/>
                </a:solidFill>
                <a:ea typeface="IAS Ribbon Sans Regular" pitchFamily="2" charset="0"/>
              </a:rPr>
              <a:t>Bone fracture and Grade 3 or 4 renal adverse events were rare and similar across arms. </a:t>
            </a:r>
            <a:endParaRPr lang="en-US" altLang="en-US" sz="2000" dirty="0">
              <a:ea typeface="IAS Ribbon Sans Regular" pitchFamily="2" charset="0"/>
            </a:endParaRPr>
          </a:p>
        </p:txBody>
      </p:sp>
      <p:sp>
        <p:nvSpPr>
          <p:cNvPr id="28" name="Text Box 4">
            <a:extLst>
              <a:ext uri="{FF2B5EF4-FFF2-40B4-BE49-F238E27FC236}">
                <a16:creationId xmlns:a16="http://schemas.microsoft.com/office/drawing/2014/main" id="{BB8A6B40-9061-150B-9587-CD47E26D1198}"/>
              </a:ext>
            </a:extLst>
          </p:cNvPr>
          <p:cNvSpPr txBox="1">
            <a:spLocks noChangeArrowheads="1"/>
          </p:cNvSpPr>
          <p:nvPr/>
        </p:nvSpPr>
        <p:spPr bwMode="auto">
          <a:xfrm>
            <a:off x="15497174" y="11142056"/>
            <a:ext cx="13632997" cy="2665171"/>
          </a:xfrm>
          <a:prstGeom prst="rect">
            <a:avLst/>
          </a:prstGeom>
          <a:noFill/>
          <a:ln w="25400" algn="ctr">
            <a:solidFill>
              <a:srgbClr val="000000"/>
            </a:solidFill>
            <a:miter lim="800000"/>
            <a:headEnd/>
            <a:tailEnd/>
          </a:ln>
          <a:effectLst/>
          <a:extLst>
            <a:ext uri="{909E8E84-426E-40DD-AFC4-6F175D3DCCD1}">
              <a14:hiddenFill xmlns:a14="http://schemas.microsoft.com/office/drawing/2010/main">
                <a:solidFill>
                  <a:srgbClr val="F57B6B"/>
                </a:solidFill>
              </a14:hiddenFill>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14870" tIns="14870" rIns="14870" bIns="14870" numCol="1" anchor="t" anchorCtr="0" compatLnSpc="1">
            <a:prstTxWarp prst="textNoShape">
              <a:avLst/>
            </a:prstTxWarp>
          </a:bodyPr>
          <a:lstStyle/>
          <a:p>
            <a:pPr algn="just" defTabSz="371736" eaLnBrk="0" fontAlgn="base" hangingPunct="0">
              <a:lnSpc>
                <a:spcPct val="120000"/>
              </a:lnSpc>
              <a:spcBef>
                <a:spcPct val="0"/>
              </a:spcBef>
              <a:spcAft>
                <a:spcPct val="0"/>
              </a:spcAft>
            </a:pPr>
            <a:r>
              <a:rPr lang="en-US" altLang="en-US" sz="3200" b="1" dirty="0">
                <a:solidFill>
                  <a:srgbClr val="FF0000"/>
                </a:solidFill>
                <a:latin typeface="+mj-lt"/>
                <a:ea typeface="IAS Ribbon Sans Bold" pitchFamily="2" charset="0"/>
              </a:rPr>
              <a:t>Conclusions</a:t>
            </a:r>
          </a:p>
          <a:p>
            <a:pPr defTabSz="371736" eaLnBrk="0" fontAlgn="base" hangingPunct="0">
              <a:lnSpc>
                <a:spcPct val="120000"/>
              </a:lnSpc>
              <a:spcBef>
                <a:spcPct val="0"/>
              </a:spcBef>
              <a:spcAft>
                <a:spcPct val="0"/>
              </a:spcAft>
            </a:pPr>
            <a:r>
              <a:rPr lang="en-US" altLang="en-US" sz="2000" dirty="0">
                <a:solidFill>
                  <a:srgbClr val="000000"/>
                </a:solidFill>
                <a:ea typeface="IAS Ribbon Sans Regular" pitchFamily="2" charset="0"/>
              </a:rPr>
              <a:t>In the ADVANCE trial, participants taking TAF/FTC+DTG experienced greater weight gain and clinical obesity than TDF/FTC/DTG by Week 192, particularly in women, but no significant differences in HIV RNA suppression or renal or bone-related adverse events. Both TAF/FTC+DTG and TDF/FTC+DTG had significantly higher rates of HIV RNA suppression than TDF/FTC/EFV at Week 192 in the main ITT analysis.</a:t>
            </a:r>
            <a:endParaRPr lang="en-US" altLang="en-US" sz="2000" dirty="0">
              <a:ea typeface="IAS Ribbon Sans Regular" pitchFamily="2" charset="0"/>
            </a:endParaRPr>
          </a:p>
        </p:txBody>
      </p:sp>
      <p:grpSp>
        <p:nvGrpSpPr>
          <p:cNvPr id="9" name="Group 8">
            <a:extLst>
              <a:ext uri="{FF2B5EF4-FFF2-40B4-BE49-F238E27FC236}">
                <a16:creationId xmlns:a16="http://schemas.microsoft.com/office/drawing/2014/main" id="{D1326ADB-8249-2C43-B3CB-511A85E2833C}"/>
              </a:ext>
            </a:extLst>
          </p:cNvPr>
          <p:cNvGrpSpPr/>
          <p:nvPr/>
        </p:nvGrpSpPr>
        <p:grpSpPr>
          <a:xfrm>
            <a:off x="4386835" y="28818243"/>
            <a:ext cx="19703357" cy="6298812"/>
            <a:chOff x="887186" y="1600200"/>
            <a:chExt cx="10977403" cy="4572000"/>
          </a:xfrm>
        </p:grpSpPr>
        <p:pic>
          <p:nvPicPr>
            <p:cNvPr id="10" name="Picture 9">
              <a:extLst>
                <a:ext uri="{FF2B5EF4-FFF2-40B4-BE49-F238E27FC236}">
                  <a16:creationId xmlns:a16="http://schemas.microsoft.com/office/drawing/2014/main" id="{7E301B62-5B63-B24E-8196-C627FFBD2A91}"/>
                </a:ext>
              </a:extLst>
            </p:cNvPr>
            <p:cNvPicPr>
              <a:picLocks noChangeAspect="1"/>
            </p:cNvPicPr>
            <p:nvPr/>
          </p:nvPicPr>
          <p:blipFill>
            <a:blip r:embed="rId2"/>
            <a:stretch>
              <a:fillRect/>
            </a:stretch>
          </p:blipFill>
          <p:spPr>
            <a:xfrm>
              <a:off x="887186" y="1600200"/>
              <a:ext cx="5486400" cy="4572000"/>
            </a:xfrm>
            <a:prstGeom prst="rect">
              <a:avLst/>
            </a:prstGeom>
          </p:spPr>
        </p:pic>
        <p:pic>
          <p:nvPicPr>
            <p:cNvPr id="11" name="Picture 10">
              <a:extLst>
                <a:ext uri="{FF2B5EF4-FFF2-40B4-BE49-F238E27FC236}">
                  <a16:creationId xmlns:a16="http://schemas.microsoft.com/office/drawing/2014/main" id="{95953E94-28E7-1646-BFFB-43367A5818C8}"/>
                </a:ext>
              </a:extLst>
            </p:cNvPr>
            <p:cNvPicPr>
              <a:picLocks noChangeAspect="1"/>
            </p:cNvPicPr>
            <p:nvPr/>
          </p:nvPicPr>
          <p:blipFill>
            <a:blip r:embed="rId3"/>
            <a:stretch>
              <a:fillRect/>
            </a:stretch>
          </p:blipFill>
          <p:spPr>
            <a:xfrm>
              <a:off x="6378189" y="1600200"/>
              <a:ext cx="5486400" cy="4572000"/>
            </a:xfrm>
            <a:prstGeom prst="rect">
              <a:avLst/>
            </a:prstGeom>
          </p:spPr>
        </p:pic>
      </p:grpSp>
      <p:grpSp>
        <p:nvGrpSpPr>
          <p:cNvPr id="13" name="Group 12">
            <a:extLst>
              <a:ext uri="{FF2B5EF4-FFF2-40B4-BE49-F238E27FC236}">
                <a16:creationId xmlns:a16="http://schemas.microsoft.com/office/drawing/2014/main" id="{3A838A74-3C62-9941-8980-AE90AF9BE08C}"/>
              </a:ext>
            </a:extLst>
          </p:cNvPr>
          <p:cNvGrpSpPr/>
          <p:nvPr/>
        </p:nvGrpSpPr>
        <p:grpSpPr>
          <a:xfrm>
            <a:off x="3679085" y="35472403"/>
            <a:ext cx="21770734" cy="6617776"/>
            <a:chOff x="526251" y="1633194"/>
            <a:chExt cx="10972800" cy="4572000"/>
          </a:xfrm>
        </p:grpSpPr>
        <p:pic>
          <p:nvPicPr>
            <p:cNvPr id="14" name="Picture 13">
              <a:extLst>
                <a:ext uri="{FF2B5EF4-FFF2-40B4-BE49-F238E27FC236}">
                  <a16:creationId xmlns:a16="http://schemas.microsoft.com/office/drawing/2014/main" id="{51AB9B13-47EF-5543-8100-D114B4F19959}"/>
                </a:ext>
              </a:extLst>
            </p:cNvPr>
            <p:cNvPicPr>
              <a:picLocks noChangeAspect="1"/>
            </p:cNvPicPr>
            <p:nvPr/>
          </p:nvPicPr>
          <p:blipFill>
            <a:blip r:embed="rId4"/>
            <a:stretch>
              <a:fillRect/>
            </a:stretch>
          </p:blipFill>
          <p:spPr>
            <a:xfrm>
              <a:off x="526251" y="1633194"/>
              <a:ext cx="5486400" cy="4572000"/>
            </a:xfrm>
            <a:prstGeom prst="rect">
              <a:avLst/>
            </a:prstGeom>
          </p:spPr>
        </p:pic>
        <p:pic>
          <p:nvPicPr>
            <p:cNvPr id="15" name="Picture 14">
              <a:extLst>
                <a:ext uri="{FF2B5EF4-FFF2-40B4-BE49-F238E27FC236}">
                  <a16:creationId xmlns:a16="http://schemas.microsoft.com/office/drawing/2014/main" id="{78810420-512F-FE44-A038-6A70AB0460F5}"/>
                </a:ext>
              </a:extLst>
            </p:cNvPr>
            <p:cNvPicPr>
              <a:picLocks noChangeAspect="1"/>
            </p:cNvPicPr>
            <p:nvPr/>
          </p:nvPicPr>
          <p:blipFill>
            <a:blip r:embed="rId5"/>
            <a:stretch>
              <a:fillRect/>
            </a:stretch>
          </p:blipFill>
          <p:spPr>
            <a:xfrm>
              <a:off x="6012651" y="1633194"/>
              <a:ext cx="5486400" cy="4572000"/>
            </a:xfrm>
            <a:prstGeom prst="rect">
              <a:avLst/>
            </a:prstGeom>
          </p:spPr>
        </p:pic>
      </p:grpSp>
      <p:graphicFrame>
        <p:nvGraphicFramePr>
          <p:cNvPr id="16" name="Table 2">
            <a:extLst>
              <a:ext uri="{FF2B5EF4-FFF2-40B4-BE49-F238E27FC236}">
                <a16:creationId xmlns:a16="http://schemas.microsoft.com/office/drawing/2014/main" id="{D4300B8D-852B-D744-95BA-B5F2CCE801AA}"/>
              </a:ext>
            </a:extLst>
          </p:cNvPr>
          <p:cNvGraphicFramePr>
            <a:graphicFrameLocks noGrp="1"/>
          </p:cNvGraphicFramePr>
          <p:nvPr>
            <p:extLst>
              <p:ext uri="{D42A27DB-BD31-4B8C-83A1-F6EECF244321}">
                <p14:modId xmlns:p14="http://schemas.microsoft.com/office/powerpoint/2010/main" val="3468041032"/>
              </p:ext>
            </p:extLst>
          </p:nvPr>
        </p:nvGraphicFramePr>
        <p:xfrm>
          <a:off x="992791" y="21159782"/>
          <a:ext cx="13245723" cy="6833389"/>
        </p:xfrm>
        <a:graphic>
          <a:graphicData uri="http://schemas.openxmlformats.org/drawingml/2006/table">
            <a:tbl>
              <a:tblPr firstRow="1" bandRow="1">
                <a:tableStyleId>{3B4B98B0-60AC-42C2-AFA5-B58CD77FA1E5}</a:tableStyleId>
              </a:tblPr>
              <a:tblGrid>
                <a:gridCol w="3311431">
                  <a:extLst>
                    <a:ext uri="{9D8B030D-6E8A-4147-A177-3AD203B41FA5}">
                      <a16:colId xmlns:a16="http://schemas.microsoft.com/office/drawing/2014/main" val="1512986618"/>
                    </a:ext>
                  </a:extLst>
                </a:gridCol>
                <a:gridCol w="3311431">
                  <a:extLst>
                    <a:ext uri="{9D8B030D-6E8A-4147-A177-3AD203B41FA5}">
                      <a16:colId xmlns:a16="http://schemas.microsoft.com/office/drawing/2014/main" val="2960424028"/>
                    </a:ext>
                  </a:extLst>
                </a:gridCol>
                <a:gridCol w="3310273">
                  <a:extLst>
                    <a:ext uri="{9D8B030D-6E8A-4147-A177-3AD203B41FA5}">
                      <a16:colId xmlns:a16="http://schemas.microsoft.com/office/drawing/2014/main" val="1026304872"/>
                    </a:ext>
                  </a:extLst>
                </a:gridCol>
                <a:gridCol w="3312588">
                  <a:extLst>
                    <a:ext uri="{9D8B030D-6E8A-4147-A177-3AD203B41FA5}">
                      <a16:colId xmlns:a16="http://schemas.microsoft.com/office/drawing/2014/main" val="4076533664"/>
                    </a:ext>
                  </a:extLst>
                </a:gridCol>
              </a:tblGrid>
              <a:tr h="758865">
                <a:tc>
                  <a:txBody>
                    <a:bodyPr/>
                    <a:lstStyle/>
                    <a:p>
                      <a:r>
                        <a:rPr lang="en-GB" sz="2500" dirty="0"/>
                        <a:t>Cox Model</a:t>
                      </a:r>
                    </a:p>
                  </a:txBody>
                  <a:tcPr/>
                </a:tc>
                <a:tc>
                  <a:txBody>
                    <a:bodyPr/>
                    <a:lstStyle/>
                    <a:p>
                      <a:r>
                        <a:rPr lang="en-GB" sz="2500" dirty="0"/>
                        <a:t>Haz. Ratio</a:t>
                      </a:r>
                    </a:p>
                  </a:txBody>
                  <a:tcPr/>
                </a:tc>
                <a:tc>
                  <a:txBody>
                    <a:bodyPr/>
                    <a:lstStyle/>
                    <a:p>
                      <a:r>
                        <a:rPr lang="en-GB" sz="2500" dirty="0"/>
                        <a:t>95% Conf. Interval</a:t>
                      </a:r>
                    </a:p>
                  </a:txBody>
                  <a:tcPr/>
                </a:tc>
                <a:tc>
                  <a:txBody>
                    <a:bodyPr/>
                    <a:lstStyle/>
                    <a:p>
                      <a:r>
                        <a:rPr lang="en-GB" sz="2500" dirty="0"/>
                        <a:t>P&gt;|z|</a:t>
                      </a:r>
                    </a:p>
                  </a:txBody>
                  <a:tcPr/>
                </a:tc>
                <a:extLst>
                  <a:ext uri="{0D108BD9-81ED-4DB2-BD59-A6C34878D82A}">
                    <a16:rowId xmlns:a16="http://schemas.microsoft.com/office/drawing/2014/main" val="1712075907"/>
                  </a:ext>
                </a:extLst>
              </a:tr>
              <a:tr h="463077">
                <a:tc>
                  <a:txBody>
                    <a:bodyPr/>
                    <a:lstStyle/>
                    <a:p>
                      <a:endParaRPr lang="en-GB" sz="2500" dirty="0"/>
                    </a:p>
                  </a:txBody>
                  <a:tcPr/>
                </a:tc>
                <a:tc>
                  <a:txBody>
                    <a:bodyPr/>
                    <a:lstStyle/>
                    <a:p>
                      <a:endParaRPr lang="en-GB" sz="2500" dirty="0"/>
                    </a:p>
                  </a:txBody>
                  <a:tcPr/>
                </a:tc>
                <a:tc>
                  <a:txBody>
                    <a:bodyPr/>
                    <a:lstStyle/>
                    <a:p>
                      <a:endParaRPr lang="en-GB" sz="2500" dirty="0"/>
                    </a:p>
                  </a:txBody>
                  <a:tcPr/>
                </a:tc>
                <a:tc>
                  <a:txBody>
                    <a:bodyPr/>
                    <a:lstStyle/>
                    <a:p>
                      <a:endParaRPr lang="en-GB" sz="2500" dirty="0"/>
                    </a:p>
                  </a:txBody>
                  <a:tcPr/>
                </a:tc>
                <a:extLst>
                  <a:ext uri="{0D108BD9-81ED-4DB2-BD59-A6C34878D82A}">
                    <a16:rowId xmlns:a16="http://schemas.microsoft.com/office/drawing/2014/main" val="1831846997"/>
                  </a:ext>
                </a:extLst>
              </a:tr>
              <a:tr h="575308">
                <a:tc>
                  <a:txBody>
                    <a:bodyPr/>
                    <a:lstStyle/>
                    <a:p>
                      <a:r>
                        <a:rPr lang="en-GB" sz="2500" i="1" dirty="0"/>
                        <a:t>Treatment group</a:t>
                      </a:r>
                    </a:p>
                  </a:txBody>
                  <a:tcPr/>
                </a:tc>
                <a:tc>
                  <a:txBody>
                    <a:bodyPr/>
                    <a:lstStyle/>
                    <a:p>
                      <a:endParaRPr lang="en-GB" sz="2500" dirty="0"/>
                    </a:p>
                  </a:txBody>
                  <a:tcPr/>
                </a:tc>
                <a:tc>
                  <a:txBody>
                    <a:bodyPr/>
                    <a:lstStyle/>
                    <a:p>
                      <a:endParaRPr lang="en-GB" sz="2500" dirty="0"/>
                    </a:p>
                  </a:txBody>
                  <a:tcPr/>
                </a:tc>
                <a:tc>
                  <a:txBody>
                    <a:bodyPr/>
                    <a:lstStyle/>
                    <a:p>
                      <a:endParaRPr lang="en-GB" sz="2500" dirty="0"/>
                    </a:p>
                  </a:txBody>
                  <a:tcPr/>
                </a:tc>
                <a:extLst>
                  <a:ext uri="{0D108BD9-81ED-4DB2-BD59-A6C34878D82A}">
                    <a16:rowId xmlns:a16="http://schemas.microsoft.com/office/drawing/2014/main" val="1456172605"/>
                  </a:ext>
                </a:extLst>
              </a:tr>
              <a:tr h="575308">
                <a:tc>
                  <a:txBody>
                    <a:bodyPr/>
                    <a:lstStyle/>
                    <a:p>
                      <a:r>
                        <a:rPr lang="en-GB" sz="2500" dirty="0"/>
                        <a:t>  TDF/FTG+EFV</a:t>
                      </a:r>
                    </a:p>
                  </a:txBody>
                  <a:tcPr/>
                </a:tc>
                <a:tc>
                  <a:txBody>
                    <a:bodyPr/>
                    <a:lstStyle/>
                    <a:p>
                      <a:r>
                        <a:rPr lang="en-GB" sz="2500" dirty="0"/>
                        <a:t>(Ref)</a:t>
                      </a:r>
                    </a:p>
                  </a:txBody>
                  <a:tcPr/>
                </a:tc>
                <a:tc>
                  <a:txBody>
                    <a:bodyPr/>
                    <a:lstStyle/>
                    <a:p>
                      <a:endParaRPr lang="en-GB" sz="2500" dirty="0"/>
                    </a:p>
                  </a:txBody>
                  <a:tcPr/>
                </a:tc>
                <a:tc>
                  <a:txBody>
                    <a:bodyPr/>
                    <a:lstStyle/>
                    <a:p>
                      <a:endParaRPr lang="en-GB" sz="2500" dirty="0"/>
                    </a:p>
                  </a:txBody>
                  <a:tcPr/>
                </a:tc>
                <a:extLst>
                  <a:ext uri="{0D108BD9-81ED-4DB2-BD59-A6C34878D82A}">
                    <a16:rowId xmlns:a16="http://schemas.microsoft.com/office/drawing/2014/main" val="1523804024"/>
                  </a:ext>
                </a:extLst>
              </a:tr>
              <a:tr h="575308">
                <a:tc>
                  <a:txBody>
                    <a:bodyPr/>
                    <a:lstStyle/>
                    <a:p>
                      <a:r>
                        <a:rPr lang="en-GB" sz="2500" dirty="0"/>
                        <a:t>  TDF/FTC/DTG</a:t>
                      </a:r>
                    </a:p>
                  </a:txBody>
                  <a:tcPr/>
                </a:tc>
                <a:tc>
                  <a:txBody>
                    <a:bodyPr/>
                    <a:lstStyle/>
                    <a:p>
                      <a:r>
                        <a:rPr lang="en-GB" sz="2500" dirty="0"/>
                        <a:t>1.48</a:t>
                      </a:r>
                    </a:p>
                  </a:txBody>
                  <a:tcPr/>
                </a:tc>
                <a:tc>
                  <a:txBody>
                    <a:bodyPr/>
                    <a:lstStyle/>
                    <a:p>
                      <a:r>
                        <a:rPr lang="en-GB" sz="2500" dirty="0"/>
                        <a:t>0.91-2.41</a:t>
                      </a:r>
                    </a:p>
                  </a:txBody>
                  <a:tcPr/>
                </a:tc>
                <a:tc>
                  <a:txBody>
                    <a:bodyPr/>
                    <a:lstStyle/>
                    <a:p>
                      <a:r>
                        <a:rPr lang="en-GB" sz="2500" dirty="0"/>
                        <a:t>0.112</a:t>
                      </a:r>
                    </a:p>
                  </a:txBody>
                  <a:tcPr/>
                </a:tc>
                <a:extLst>
                  <a:ext uri="{0D108BD9-81ED-4DB2-BD59-A6C34878D82A}">
                    <a16:rowId xmlns:a16="http://schemas.microsoft.com/office/drawing/2014/main" val="2606226028"/>
                  </a:ext>
                </a:extLst>
              </a:tr>
              <a:tr h="575308">
                <a:tc>
                  <a:txBody>
                    <a:bodyPr/>
                    <a:lstStyle/>
                    <a:p>
                      <a:r>
                        <a:rPr lang="en-GB" sz="2500" b="1" dirty="0"/>
                        <a:t>  TAF/FTC/DTG</a:t>
                      </a:r>
                    </a:p>
                  </a:txBody>
                  <a:tcPr/>
                </a:tc>
                <a:tc>
                  <a:txBody>
                    <a:bodyPr/>
                    <a:lstStyle/>
                    <a:p>
                      <a:r>
                        <a:rPr lang="en-GB" sz="2500" b="1" dirty="0"/>
                        <a:t>3.28</a:t>
                      </a:r>
                    </a:p>
                  </a:txBody>
                  <a:tcPr/>
                </a:tc>
                <a:tc>
                  <a:txBody>
                    <a:bodyPr/>
                    <a:lstStyle/>
                    <a:p>
                      <a:r>
                        <a:rPr lang="en-GB" sz="2500" b="1" dirty="0"/>
                        <a:t>2.10-5.14</a:t>
                      </a:r>
                    </a:p>
                  </a:txBody>
                  <a:tcPr/>
                </a:tc>
                <a:tc>
                  <a:txBody>
                    <a:bodyPr/>
                    <a:lstStyle/>
                    <a:p>
                      <a:r>
                        <a:rPr lang="en-GB" sz="2500" b="1" dirty="0"/>
                        <a:t>&lt;0.001</a:t>
                      </a:r>
                    </a:p>
                  </a:txBody>
                  <a:tcPr/>
                </a:tc>
                <a:extLst>
                  <a:ext uri="{0D108BD9-81ED-4DB2-BD59-A6C34878D82A}">
                    <a16:rowId xmlns:a16="http://schemas.microsoft.com/office/drawing/2014/main" val="308060536"/>
                  </a:ext>
                </a:extLst>
              </a:tr>
              <a:tr h="463077">
                <a:tc>
                  <a:txBody>
                    <a:bodyPr/>
                    <a:lstStyle/>
                    <a:p>
                      <a:endParaRPr lang="en-GB" sz="2500" dirty="0"/>
                    </a:p>
                  </a:txBody>
                  <a:tcPr/>
                </a:tc>
                <a:tc>
                  <a:txBody>
                    <a:bodyPr/>
                    <a:lstStyle/>
                    <a:p>
                      <a:endParaRPr lang="en-GB" sz="2500" dirty="0"/>
                    </a:p>
                  </a:txBody>
                  <a:tcPr/>
                </a:tc>
                <a:tc>
                  <a:txBody>
                    <a:bodyPr/>
                    <a:lstStyle/>
                    <a:p>
                      <a:endParaRPr lang="en-GB" sz="2500" dirty="0"/>
                    </a:p>
                  </a:txBody>
                  <a:tcPr/>
                </a:tc>
                <a:tc>
                  <a:txBody>
                    <a:bodyPr/>
                    <a:lstStyle/>
                    <a:p>
                      <a:endParaRPr lang="en-GB" sz="2500" dirty="0"/>
                    </a:p>
                  </a:txBody>
                  <a:tcPr/>
                </a:tc>
                <a:extLst>
                  <a:ext uri="{0D108BD9-81ED-4DB2-BD59-A6C34878D82A}">
                    <a16:rowId xmlns:a16="http://schemas.microsoft.com/office/drawing/2014/main" val="3542961587"/>
                  </a:ext>
                </a:extLst>
              </a:tr>
              <a:tr h="463077">
                <a:tc>
                  <a:txBody>
                    <a:bodyPr/>
                    <a:lstStyle/>
                    <a:p>
                      <a:r>
                        <a:rPr lang="en-GB" sz="2500" dirty="0"/>
                        <a:t>Age</a:t>
                      </a:r>
                    </a:p>
                  </a:txBody>
                  <a:tcPr/>
                </a:tc>
                <a:tc>
                  <a:txBody>
                    <a:bodyPr/>
                    <a:lstStyle/>
                    <a:p>
                      <a:r>
                        <a:rPr lang="en-GB" sz="2500" dirty="0"/>
                        <a:t>0.98</a:t>
                      </a:r>
                    </a:p>
                  </a:txBody>
                  <a:tcPr/>
                </a:tc>
                <a:tc>
                  <a:txBody>
                    <a:bodyPr/>
                    <a:lstStyle/>
                    <a:p>
                      <a:r>
                        <a:rPr lang="en-GB" sz="2500" dirty="0"/>
                        <a:t>0.96-1.00</a:t>
                      </a:r>
                    </a:p>
                  </a:txBody>
                  <a:tcPr/>
                </a:tc>
                <a:tc>
                  <a:txBody>
                    <a:bodyPr/>
                    <a:lstStyle/>
                    <a:p>
                      <a:r>
                        <a:rPr lang="en-GB" sz="2500" dirty="0"/>
                        <a:t>0.057</a:t>
                      </a:r>
                    </a:p>
                  </a:txBody>
                  <a:tcPr/>
                </a:tc>
                <a:extLst>
                  <a:ext uri="{0D108BD9-81ED-4DB2-BD59-A6C34878D82A}">
                    <a16:rowId xmlns:a16="http://schemas.microsoft.com/office/drawing/2014/main" val="999055509"/>
                  </a:ext>
                </a:extLst>
              </a:tr>
              <a:tr h="463077">
                <a:tc>
                  <a:txBody>
                    <a:bodyPr/>
                    <a:lstStyle/>
                    <a:p>
                      <a:r>
                        <a:rPr lang="en-GB" sz="2500" b="1" dirty="0"/>
                        <a:t>Baseline BMI</a:t>
                      </a:r>
                    </a:p>
                  </a:txBody>
                  <a:tcPr/>
                </a:tc>
                <a:tc>
                  <a:txBody>
                    <a:bodyPr/>
                    <a:lstStyle/>
                    <a:p>
                      <a:r>
                        <a:rPr lang="en-GB" sz="2500" b="1" dirty="0"/>
                        <a:t>1.82</a:t>
                      </a:r>
                    </a:p>
                  </a:txBody>
                  <a:tcPr/>
                </a:tc>
                <a:tc>
                  <a:txBody>
                    <a:bodyPr/>
                    <a:lstStyle/>
                    <a:p>
                      <a:r>
                        <a:rPr lang="en-GB" sz="2500" b="1" dirty="0"/>
                        <a:t>1.68-1.98</a:t>
                      </a:r>
                    </a:p>
                  </a:txBody>
                  <a:tcPr/>
                </a:tc>
                <a:tc>
                  <a:txBody>
                    <a:bodyPr/>
                    <a:lstStyle/>
                    <a:p>
                      <a:r>
                        <a:rPr lang="en-GB" sz="2500" b="1" dirty="0"/>
                        <a:t>&lt;0.001</a:t>
                      </a:r>
                    </a:p>
                  </a:txBody>
                  <a:tcPr/>
                </a:tc>
                <a:extLst>
                  <a:ext uri="{0D108BD9-81ED-4DB2-BD59-A6C34878D82A}">
                    <a16:rowId xmlns:a16="http://schemas.microsoft.com/office/drawing/2014/main" val="2951124069"/>
                  </a:ext>
                </a:extLst>
              </a:tr>
              <a:tr h="463077">
                <a:tc>
                  <a:txBody>
                    <a:bodyPr/>
                    <a:lstStyle/>
                    <a:p>
                      <a:r>
                        <a:rPr lang="en-GB" sz="2500" b="1" dirty="0"/>
                        <a:t>Female</a:t>
                      </a:r>
                    </a:p>
                  </a:txBody>
                  <a:tcPr/>
                </a:tc>
                <a:tc>
                  <a:txBody>
                    <a:bodyPr/>
                    <a:lstStyle/>
                    <a:p>
                      <a:r>
                        <a:rPr lang="en-GB" sz="2500" b="1" dirty="0"/>
                        <a:t>2.14</a:t>
                      </a:r>
                    </a:p>
                  </a:txBody>
                  <a:tcPr/>
                </a:tc>
                <a:tc>
                  <a:txBody>
                    <a:bodyPr/>
                    <a:lstStyle/>
                    <a:p>
                      <a:r>
                        <a:rPr lang="en-GB" sz="2500" b="1" dirty="0"/>
                        <a:t>1.38-3.32</a:t>
                      </a:r>
                    </a:p>
                  </a:txBody>
                  <a:tcPr/>
                </a:tc>
                <a:tc>
                  <a:txBody>
                    <a:bodyPr/>
                    <a:lstStyle/>
                    <a:p>
                      <a:r>
                        <a:rPr lang="en-GB" sz="2500" b="1" dirty="0"/>
                        <a:t>0.001</a:t>
                      </a:r>
                    </a:p>
                  </a:txBody>
                  <a:tcPr/>
                </a:tc>
                <a:extLst>
                  <a:ext uri="{0D108BD9-81ED-4DB2-BD59-A6C34878D82A}">
                    <a16:rowId xmlns:a16="http://schemas.microsoft.com/office/drawing/2014/main" val="4051609315"/>
                  </a:ext>
                </a:extLst>
              </a:tr>
              <a:tr h="758865">
                <a:tc>
                  <a:txBody>
                    <a:bodyPr/>
                    <a:lstStyle/>
                    <a:p>
                      <a:r>
                        <a:rPr lang="en-GB" sz="2500" b="1" dirty="0"/>
                        <a:t>Baseline log</a:t>
                      </a:r>
                      <a:r>
                        <a:rPr lang="en-GB" sz="2500" b="1" baseline="-25000" dirty="0"/>
                        <a:t>10</a:t>
                      </a:r>
                      <a:r>
                        <a:rPr lang="en-GB" sz="2500" b="1" dirty="0"/>
                        <a:t>HIV VL</a:t>
                      </a:r>
                    </a:p>
                  </a:txBody>
                  <a:tcPr/>
                </a:tc>
                <a:tc>
                  <a:txBody>
                    <a:bodyPr/>
                    <a:lstStyle/>
                    <a:p>
                      <a:r>
                        <a:rPr lang="en-GB" sz="2500" b="1" dirty="0"/>
                        <a:t>1.97</a:t>
                      </a:r>
                    </a:p>
                  </a:txBody>
                  <a:tcPr/>
                </a:tc>
                <a:tc>
                  <a:txBody>
                    <a:bodyPr/>
                    <a:lstStyle/>
                    <a:p>
                      <a:r>
                        <a:rPr lang="en-GB" sz="2500" b="1" dirty="0"/>
                        <a:t>1.58-2.46</a:t>
                      </a:r>
                    </a:p>
                  </a:txBody>
                  <a:tcPr/>
                </a:tc>
                <a:tc>
                  <a:txBody>
                    <a:bodyPr/>
                    <a:lstStyle/>
                    <a:p>
                      <a:r>
                        <a:rPr lang="en-GB" sz="2500" b="1" dirty="0"/>
                        <a:t>&lt;0.001</a:t>
                      </a:r>
                    </a:p>
                  </a:txBody>
                  <a:tcPr/>
                </a:tc>
                <a:extLst>
                  <a:ext uri="{0D108BD9-81ED-4DB2-BD59-A6C34878D82A}">
                    <a16:rowId xmlns:a16="http://schemas.microsoft.com/office/drawing/2014/main" val="4186729827"/>
                  </a:ext>
                </a:extLst>
              </a:tr>
              <a:tr h="463077">
                <a:tc>
                  <a:txBody>
                    <a:bodyPr/>
                    <a:lstStyle/>
                    <a:p>
                      <a:endParaRPr lang="en-GB" sz="2000" dirty="0"/>
                    </a:p>
                  </a:txBody>
                  <a:tcPr/>
                </a:tc>
                <a:tc>
                  <a:txBody>
                    <a:bodyPr/>
                    <a:lstStyle/>
                    <a:p>
                      <a:endParaRPr lang="en-GB" sz="2000" dirty="0"/>
                    </a:p>
                  </a:txBody>
                  <a:tcPr/>
                </a:tc>
                <a:tc>
                  <a:txBody>
                    <a:bodyPr/>
                    <a:lstStyle/>
                    <a:p>
                      <a:endParaRPr lang="en-GB" sz="2000" dirty="0"/>
                    </a:p>
                  </a:txBody>
                  <a:tcPr/>
                </a:tc>
                <a:tc>
                  <a:txBody>
                    <a:bodyPr/>
                    <a:lstStyle/>
                    <a:p>
                      <a:endParaRPr lang="en-GB" sz="2000" dirty="0"/>
                    </a:p>
                  </a:txBody>
                  <a:tcPr/>
                </a:tc>
                <a:extLst>
                  <a:ext uri="{0D108BD9-81ED-4DB2-BD59-A6C34878D82A}">
                    <a16:rowId xmlns:a16="http://schemas.microsoft.com/office/drawing/2014/main" val="3750590943"/>
                  </a:ext>
                </a:extLst>
              </a:tr>
            </a:tbl>
          </a:graphicData>
        </a:graphic>
      </p:graphicFrame>
      <p:sp>
        <p:nvSpPr>
          <p:cNvPr id="18" name="Content Placeholder 2">
            <a:extLst>
              <a:ext uri="{FF2B5EF4-FFF2-40B4-BE49-F238E27FC236}">
                <a16:creationId xmlns:a16="http://schemas.microsoft.com/office/drawing/2014/main" id="{4581884E-BA59-2648-940A-81D8538D3557}"/>
              </a:ext>
            </a:extLst>
          </p:cNvPr>
          <p:cNvSpPr txBox="1">
            <a:spLocks/>
          </p:cNvSpPr>
          <p:nvPr/>
        </p:nvSpPr>
        <p:spPr>
          <a:xfrm>
            <a:off x="16174384" y="22700943"/>
            <a:ext cx="11829821" cy="4802187"/>
          </a:xfrm>
          <a:prstGeom prst="rect">
            <a:avLst/>
          </a:prstGeom>
        </p:spPr>
        <p:txBody>
          <a:bodyPr>
            <a:noAutofit/>
          </a:bodyPr>
          <a:lstStyle>
            <a:lvl1pPr marL="342900" indent="-126900" algn="l" defTabSz="360000" rtl="0" eaLnBrk="1" latinLnBrk="0" hangingPunct="0">
              <a:lnSpc>
                <a:spcPct val="120000"/>
              </a:lnSpc>
              <a:spcBef>
                <a:spcPts val="2483"/>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1pPr>
            <a:lvl2pPr marL="1478219" indent="-126900" algn="l" defTabSz="360000" rtl="0" eaLnBrk="1" latinLnBrk="0" hangingPunct="0">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2pPr>
            <a:lvl3pPr marL="2613538" indent="-126900" algn="l" defTabSz="360000" rtl="0" eaLnBrk="1" latinLnBrk="0" hangingPunct="0">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3pPr>
            <a:lvl4pPr marL="3748857" indent="-126900" algn="l" defTabSz="360000" rtl="0" eaLnBrk="1" latinLnBrk="0" hangingPunct="0">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4pPr>
            <a:lvl5pPr marL="4884176" indent="-126900" algn="l" defTabSz="360000" rtl="0" eaLnBrk="1" latinLnBrk="0" hangingPunct="0">
              <a:lnSpc>
                <a:spcPct val="120000"/>
              </a:lnSpc>
              <a:spcBef>
                <a:spcPts val="1242"/>
              </a:spcBef>
              <a:buFont typeface="Arial" panose="020B0604020202020204" pitchFamily="34" charset="0"/>
              <a:buChar char="•"/>
              <a:tabLst>
                <a:tab pos="360000" algn="l"/>
              </a:tabLst>
              <a:defRPr sz="2000" b="0" i="0" kern="1200">
                <a:solidFill>
                  <a:schemeClr val="tx1"/>
                </a:solidFill>
                <a:latin typeface="Verdana" panose="020B0604030504040204" pitchFamily="34" charset="0"/>
                <a:ea typeface="Verdana" panose="020B0604030504040204" pitchFamily="34" charset="0"/>
                <a:cs typeface="Verdana" panose="020B0604030504040204" pitchFamily="34" charset="0"/>
              </a:defRPr>
            </a:lvl5pPr>
            <a:lvl6pPr marL="6244255"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6pPr>
            <a:lvl7pPr marL="7379574"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7pPr>
            <a:lvl8pPr marL="8514893"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8pPr>
            <a:lvl9pPr marL="9650212" indent="-567660" algn="l" defTabSz="2270638" rtl="0" eaLnBrk="1" latinLnBrk="0" hangingPunct="1">
              <a:lnSpc>
                <a:spcPct val="90000"/>
              </a:lnSpc>
              <a:spcBef>
                <a:spcPts val="1242"/>
              </a:spcBef>
              <a:buFont typeface="Arial" panose="020B0604020202020204" pitchFamily="34" charset="0"/>
              <a:buChar char="•"/>
              <a:defRPr sz="4470" kern="1200">
                <a:solidFill>
                  <a:schemeClr val="tx1"/>
                </a:solidFill>
                <a:latin typeface="+mn-lt"/>
                <a:ea typeface="+mn-ea"/>
                <a:cs typeface="+mn-cs"/>
              </a:defRPr>
            </a:lvl9pPr>
          </a:lstStyle>
          <a:p>
            <a:pPr marL="0" indent="0">
              <a:buFont typeface="Arial" panose="020B0604020202020204" pitchFamily="34" charset="0"/>
              <a:buNone/>
            </a:pPr>
            <a:r>
              <a:rPr lang="en-GB" dirty="0">
                <a:latin typeface="Arial" panose="020B0604020202020204" pitchFamily="34" charset="0"/>
                <a:cs typeface="Arial" panose="020B0604020202020204" pitchFamily="34" charset="0"/>
              </a:rPr>
              <a:t>_________________________________________________________________________________</a:t>
            </a: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Treatment arm			TAF/FTC/DTG		TDF/FTC/DTG		TDF/FTC/EFV</a:t>
            </a: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_________________________________________________________________________________</a:t>
            </a: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All patients			50/335 (15%)		32/330 (10%)		23/337 (7%)</a:t>
            </a: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Women				40/199 (20%)		23/189 (12%)		29/191 (10%)</a:t>
            </a: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Men				10/136 (7%)		9/141 (6%)		4/145 (3%)</a:t>
            </a: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_________________________________________________________________________________</a:t>
            </a:r>
          </a:p>
          <a:p>
            <a:pPr marL="0" indent="0">
              <a:buFont typeface="Arial" panose="020B0604020202020204" pitchFamily="34" charset="0"/>
              <a:buNone/>
            </a:pPr>
            <a:r>
              <a:rPr lang="en-GB" dirty="0">
                <a:latin typeface="Arial" panose="020B0604020202020204" pitchFamily="34" charset="0"/>
                <a:cs typeface="Arial" panose="020B0604020202020204" pitchFamily="34" charset="0"/>
              </a:rPr>
              <a:t> </a:t>
            </a:r>
            <a:r>
              <a:rPr lang="en-US" dirty="0">
                <a:latin typeface="Arial" panose="020B0604020202020204" pitchFamily="34" charset="0"/>
                <a:cs typeface="Arial" panose="020B0604020202020204" pitchFamily="34" charset="0"/>
              </a:rPr>
              <a:t>Risk is significantly higher for TAF/FTC/DTG (p&lt;0.05) for all patients, and for women</a:t>
            </a:r>
          </a:p>
        </p:txBody>
      </p:sp>
      <p:pic>
        <p:nvPicPr>
          <p:cNvPr id="19" name="Content Placeholder 5">
            <a:extLst>
              <a:ext uri="{FF2B5EF4-FFF2-40B4-BE49-F238E27FC236}">
                <a16:creationId xmlns:a16="http://schemas.microsoft.com/office/drawing/2014/main" id="{9DF7AE74-B849-D443-81C0-7BAE62B44C42}"/>
              </a:ext>
            </a:extLst>
          </p:cNvPr>
          <p:cNvPicPr>
            <a:picLocks noChangeAspect="1"/>
          </p:cNvPicPr>
          <p:nvPr/>
        </p:nvPicPr>
        <p:blipFill>
          <a:blip r:embed="rId6"/>
          <a:stretch>
            <a:fillRect/>
          </a:stretch>
        </p:blipFill>
        <p:spPr>
          <a:xfrm>
            <a:off x="15930650" y="14000410"/>
            <a:ext cx="12766043" cy="7743708"/>
          </a:xfrm>
          <a:prstGeom prst="rect">
            <a:avLst/>
          </a:prstGeom>
        </p:spPr>
      </p:pic>
      <p:sp>
        <p:nvSpPr>
          <p:cNvPr id="3" name="TextBox 2">
            <a:extLst>
              <a:ext uri="{FF2B5EF4-FFF2-40B4-BE49-F238E27FC236}">
                <a16:creationId xmlns:a16="http://schemas.microsoft.com/office/drawing/2014/main" id="{B525BA8B-0985-2146-9BD9-B52ECAC6D627}"/>
              </a:ext>
            </a:extLst>
          </p:cNvPr>
          <p:cNvSpPr txBox="1"/>
          <p:nvPr/>
        </p:nvSpPr>
        <p:spPr>
          <a:xfrm>
            <a:off x="4904751" y="28328202"/>
            <a:ext cx="20758653" cy="830997"/>
          </a:xfrm>
          <a:prstGeom prst="rect">
            <a:avLst/>
          </a:prstGeom>
          <a:noFill/>
        </p:spPr>
        <p:txBody>
          <a:bodyPr wrap="square" rtlCol="0">
            <a:spAutoFit/>
          </a:bodyPr>
          <a:lstStyle/>
          <a:p>
            <a:r>
              <a:rPr lang="en-US" sz="3000" b="1" dirty="0">
                <a:solidFill>
                  <a:prstClr val="black"/>
                </a:solidFill>
                <a:latin typeface="Verdana" panose="020B0604030504040204" pitchFamily="34" charset="0"/>
                <a:ea typeface="Verdana" panose="020B0604030504040204" pitchFamily="34" charset="0"/>
                <a:cs typeface="Verdana" panose="020B0604030504040204" pitchFamily="34" charset="0"/>
              </a:rPr>
              <a:t>ADVANCE: Weight change from baseline over time</a:t>
            </a:r>
            <a:endParaRPr lang="en-US" sz="3000" b="1" i="1"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21" name="TextBox 20">
            <a:extLst>
              <a:ext uri="{FF2B5EF4-FFF2-40B4-BE49-F238E27FC236}">
                <a16:creationId xmlns:a16="http://schemas.microsoft.com/office/drawing/2014/main" id="{973D0D6C-CE3F-FE4A-8F70-1352D26F4356}"/>
              </a:ext>
            </a:extLst>
          </p:cNvPr>
          <p:cNvSpPr txBox="1"/>
          <p:nvPr/>
        </p:nvSpPr>
        <p:spPr>
          <a:xfrm>
            <a:off x="5551323" y="35074197"/>
            <a:ext cx="20758653" cy="784830"/>
          </a:xfrm>
          <a:prstGeom prst="rect">
            <a:avLst/>
          </a:prstGeom>
          <a:noFill/>
        </p:spPr>
        <p:txBody>
          <a:bodyPr wrap="square" rtlCol="0">
            <a:spAutoFit/>
          </a:bodyPr>
          <a:lstStyle/>
          <a:p>
            <a:pPr lvl="0" defTabSz="914400">
              <a:lnSpc>
                <a:spcPct val="90000"/>
              </a:lnSpc>
              <a:spcBef>
                <a:spcPct val="0"/>
              </a:spcBef>
              <a:defRPr/>
            </a:pPr>
            <a:r>
              <a:rPr lang="en-US" sz="3000" b="1" dirty="0">
                <a:solidFill>
                  <a:prstClr val="black"/>
                </a:solidFill>
                <a:latin typeface="Verdana" panose="020B0604030504040204" pitchFamily="34" charset="0"/>
                <a:ea typeface="Verdana" panose="020B0604030504040204" pitchFamily="34" charset="0"/>
                <a:cs typeface="Verdana" panose="020B0604030504040204" pitchFamily="34" charset="0"/>
              </a:rPr>
              <a:t>ADVANCE: Time to obesity (BMI≥30)</a:t>
            </a:r>
            <a:endParaRPr lang="en-US" sz="3000" b="1" i="1"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22" name="TextBox 21">
            <a:extLst>
              <a:ext uri="{FF2B5EF4-FFF2-40B4-BE49-F238E27FC236}">
                <a16:creationId xmlns:a16="http://schemas.microsoft.com/office/drawing/2014/main" id="{FB3F7BA9-1B60-2945-A973-E5311A8EC37F}"/>
              </a:ext>
            </a:extLst>
          </p:cNvPr>
          <p:cNvSpPr txBox="1"/>
          <p:nvPr/>
        </p:nvSpPr>
        <p:spPr>
          <a:xfrm>
            <a:off x="992791" y="20507784"/>
            <a:ext cx="20758653" cy="784830"/>
          </a:xfrm>
          <a:prstGeom prst="rect">
            <a:avLst/>
          </a:prstGeom>
          <a:noFill/>
        </p:spPr>
        <p:txBody>
          <a:bodyPr wrap="square" rtlCol="0">
            <a:spAutoFit/>
          </a:bodyPr>
          <a:lstStyle/>
          <a:p>
            <a:pPr lvl="0" defTabSz="914400">
              <a:lnSpc>
                <a:spcPct val="90000"/>
              </a:lnSpc>
              <a:spcBef>
                <a:spcPct val="0"/>
              </a:spcBef>
              <a:defRPr/>
            </a:pPr>
            <a:r>
              <a:rPr lang="en-US" sz="3000" b="1" dirty="0">
                <a:solidFill>
                  <a:prstClr val="black"/>
                </a:solidFill>
                <a:latin typeface="Verdana" panose="020B0604030504040204" pitchFamily="34" charset="0"/>
                <a:ea typeface="Verdana" panose="020B0604030504040204" pitchFamily="34" charset="0"/>
                <a:cs typeface="Verdana" panose="020B0604030504040204" pitchFamily="34" charset="0"/>
              </a:rPr>
              <a:t>ADVANCE: Predictors of obesity (BMI≥30)</a:t>
            </a:r>
            <a:endParaRPr lang="en-US" sz="3000" b="1" i="1" dirty="0">
              <a:solidFill>
                <a:prstClr val="black"/>
              </a:solidFill>
              <a:latin typeface="Verdana" panose="020B0604030504040204" pitchFamily="34" charset="0"/>
              <a:ea typeface="Verdana" panose="020B0604030504040204" pitchFamily="34" charset="0"/>
              <a:cs typeface="Verdana" panose="020B0604030504040204" pitchFamily="34" charset="0"/>
            </a:endParaRPr>
          </a:p>
          <a:p>
            <a:endParaRPr lang="en-US" dirty="0"/>
          </a:p>
        </p:txBody>
      </p:sp>
      <p:sp>
        <p:nvSpPr>
          <p:cNvPr id="23" name="TextBox 22">
            <a:extLst>
              <a:ext uri="{FF2B5EF4-FFF2-40B4-BE49-F238E27FC236}">
                <a16:creationId xmlns:a16="http://schemas.microsoft.com/office/drawing/2014/main" id="{06927C1D-0D25-0F43-8813-DCF0FB15467C}"/>
              </a:ext>
            </a:extLst>
          </p:cNvPr>
          <p:cNvSpPr txBox="1"/>
          <p:nvPr/>
        </p:nvSpPr>
        <p:spPr>
          <a:xfrm>
            <a:off x="16174384" y="21931631"/>
            <a:ext cx="13683868" cy="1015663"/>
          </a:xfrm>
          <a:prstGeom prst="rect">
            <a:avLst/>
          </a:prstGeom>
          <a:noFill/>
        </p:spPr>
        <p:txBody>
          <a:bodyPr wrap="square" rtlCol="0">
            <a:spAutoFit/>
          </a:bodyPr>
          <a:lstStyle/>
          <a:p>
            <a:r>
              <a:rPr lang="en-US" sz="3000" b="1" dirty="0">
                <a:latin typeface="Verdana" panose="020B0604030504040204" pitchFamily="34" charset="0"/>
                <a:ea typeface="Verdana" panose="020B0604030504040204" pitchFamily="34" charset="0"/>
                <a:cs typeface="Verdana" panose="020B0604030504040204" pitchFamily="34" charset="0"/>
              </a:rPr>
              <a:t>ADVANCE trial: treatment-emergent metabolic syndrome at any visit</a:t>
            </a:r>
            <a:endParaRPr lang="en-US" sz="3000" dirty="0">
              <a:latin typeface="Verdana" panose="020B0604030504040204" pitchFamily="34" charset="0"/>
              <a:ea typeface="Verdana" panose="020B0604030504040204" pitchFamily="34" charset="0"/>
              <a:cs typeface="Verdana" panose="020B0604030504040204" pitchFamily="34" charset="0"/>
            </a:endParaRPr>
          </a:p>
        </p:txBody>
      </p:sp>
      <p:pic>
        <p:nvPicPr>
          <p:cNvPr id="4" name="Picture 3">
            <a:extLst>
              <a:ext uri="{FF2B5EF4-FFF2-40B4-BE49-F238E27FC236}">
                <a16:creationId xmlns:a16="http://schemas.microsoft.com/office/drawing/2014/main" id="{BE3C1731-9526-1B4C-B3BE-7C2908932FF0}"/>
              </a:ext>
            </a:extLst>
          </p:cNvPr>
          <p:cNvPicPr>
            <a:picLocks noChangeAspect="1"/>
          </p:cNvPicPr>
          <p:nvPr/>
        </p:nvPicPr>
        <p:blipFill>
          <a:blip r:embed="rId7"/>
          <a:stretch>
            <a:fillRect/>
          </a:stretch>
        </p:blipFill>
        <p:spPr>
          <a:xfrm>
            <a:off x="1039299" y="10723484"/>
            <a:ext cx="14098308" cy="9539855"/>
          </a:xfrm>
          <a:prstGeom prst="rect">
            <a:avLst/>
          </a:prstGeom>
        </p:spPr>
      </p:pic>
    </p:spTree>
    <p:extLst>
      <p:ext uri="{BB962C8B-B14F-4D97-AF65-F5344CB8AC3E}">
        <p14:creationId xmlns:p14="http://schemas.microsoft.com/office/powerpoint/2010/main" val="1125118062"/>
      </p:ext>
    </p:extLst>
  </p:cSld>
  <p:clrMapOvr>
    <a:masterClrMapping/>
  </p:clrMapOvr>
</p:sld>
</file>

<file path=ppt/theme/theme1.xml><?xml version="1.0" encoding="utf-8"?>
<a:theme xmlns:a="http://schemas.openxmlformats.org/drawingml/2006/main" name="AIDS2022">
  <a:themeElements>
    <a:clrScheme name="AIDS 2022 1">
      <a:dk1>
        <a:srgbClr val="000000"/>
      </a:dk1>
      <a:lt1>
        <a:srgbClr val="FFFFFF"/>
      </a:lt1>
      <a:dk2>
        <a:srgbClr val="000000"/>
      </a:dk2>
      <a:lt2>
        <a:srgbClr val="FFFFFF"/>
      </a:lt2>
      <a:accent1>
        <a:srgbClr val="076382"/>
      </a:accent1>
      <a:accent2>
        <a:srgbClr val="FF890E"/>
      </a:accent2>
      <a:accent3>
        <a:srgbClr val="08BDBA"/>
      </a:accent3>
      <a:accent4>
        <a:srgbClr val="8A3FFC"/>
      </a:accent4>
      <a:accent5>
        <a:srgbClr val="346CFF"/>
      </a:accent5>
      <a:accent6>
        <a:srgbClr val="85CFE8"/>
      </a:accent6>
      <a:hlink>
        <a:srgbClr val="FF890E"/>
      </a:hlink>
      <a:folHlink>
        <a:srgbClr val="FF890E"/>
      </a:folHlink>
    </a:clrScheme>
    <a:fontScheme name="AIDS 2022 Verdana">
      <a:majorFont>
        <a:latin typeface="Verdana"/>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Verdana"/>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IDS2022" id="{536D53B6-A8D5-9F46-9D63-DE1CD9CEC162}" vid="{C819E8D0-C694-0844-AA98-B2B68D60775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307628DE570A5A4FAA5425381214C27D" ma:contentTypeVersion="14" ma:contentTypeDescription="Create a new document." ma:contentTypeScope="" ma:versionID="148480e0f35307e106a3e3af1ac2c5f5">
  <xsd:schema xmlns:xsd="http://www.w3.org/2001/XMLSchema" xmlns:xs="http://www.w3.org/2001/XMLSchema" xmlns:p="http://schemas.microsoft.com/office/2006/metadata/properties" xmlns:ns3="7e0d28b8-eab0-4522-a9b4-3e465acc293b" xmlns:ns4="b4ed381e-d7b4-46b6-a361-7cea546feacc" targetNamespace="http://schemas.microsoft.com/office/2006/metadata/properties" ma:root="true" ma:fieldsID="0cc68738c1c6643b20a8b79b1b38b273" ns3:_="" ns4:_="">
    <xsd:import namespace="7e0d28b8-eab0-4522-a9b4-3e465acc293b"/>
    <xsd:import namespace="b4ed381e-d7b4-46b6-a361-7cea546feac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ServiceLocation"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e0d28b8-eab0-4522-a9b4-3e465acc293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ServiceLocation" ma:index="20" nillable="true" ma:displayName="Location" ma:internalName="MediaServiceLocation" ma:readOnly="true">
      <xsd:simpleType>
        <xsd:restriction base="dms:Text"/>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4ed381e-d7b4-46b6-a361-7cea546feac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ED01B6A8-F12C-4530-927C-AAFB5A7B35C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e0d28b8-eab0-4522-a9b4-3e465acc293b"/>
    <ds:schemaRef ds:uri="b4ed381e-d7b4-46b6-a361-7cea546fea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FE166E1-0D67-4765-A799-0B5EA73CC50B}">
  <ds:schemaRefs>
    <ds:schemaRef ds:uri="http://schemas.microsoft.com/sharepoint/v3/contenttype/forms"/>
  </ds:schemaRefs>
</ds:datastoreItem>
</file>

<file path=customXml/itemProps3.xml><?xml version="1.0" encoding="utf-8"?>
<ds:datastoreItem xmlns:ds="http://schemas.openxmlformats.org/officeDocument/2006/customXml" ds:itemID="{1F1D12BB-4AF4-4E80-9852-C3A6CFD1CA41}">
  <ds:schemaRefs>
    <ds:schemaRef ds:uri="http://schemas.microsoft.com/office/2006/metadata/properties"/>
    <ds:schemaRef ds:uri="b4ed381e-d7b4-46b6-a361-7cea546feacc"/>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7e0d28b8-eab0-4522-a9b4-3e465acc293b"/>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AIDS2022</Template>
  <TotalTime>0</TotalTime>
  <Words>943</Words>
  <Application>Microsoft Office PowerPoint</Application>
  <PresentationFormat>Benutzerdefiniert</PresentationFormat>
  <Paragraphs>62</Paragraphs>
  <Slides>1</Slides>
  <Notes>0</Notes>
  <HiddenSlides>0</HiddenSlides>
  <MMClips>0</MMClips>
  <ScaleCrop>false</ScaleCrop>
  <HeadingPairs>
    <vt:vector size="6" baseType="variant">
      <vt:variant>
        <vt:lpstr>Verwendete Schriftarten</vt:lpstr>
      </vt:variant>
      <vt:variant>
        <vt:i4>2</vt:i4>
      </vt:variant>
      <vt:variant>
        <vt:lpstr>Design</vt:lpstr>
      </vt:variant>
      <vt:variant>
        <vt:i4>1</vt:i4>
      </vt:variant>
      <vt:variant>
        <vt:lpstr>Folientitel</vt:lpstr>
      </vt:variant>
      <vt:variant>
        <vt:i4>1</vt:i4>
      </vt:variant>
    </vt:vector>
  </HeadingPairs>
  <TitlesOfParts>
    <vt:vector size="4" baseType="lpstr">
      <vt:lpstr>Arial</vt:lpstr>
      <vt:lpstr>Verdana</vt:lpstr>
      <vt:lpstr>AIDS2022</vt:lpstr>
      <vt:lpstr>Final Week 192 results from the ADVANCE trial: First-line TAF/FTC+DTG, TDF/FTC+DTG vs TDF/FTC/EFV  W.D.F Venter1, B. Bosch1, S. Sokhela1, G. Akpomiemie1, N. Chandiwana1, A. Tembo1, A.Qavi2, B. Simmons3, K. McCann4, A. Hill5  1Ezintsha, University of Witwatersrand, Johannesburg, South Africa, 2Imperial College London, London, United Kingdom, 3London School of Economics and Political Science, London, United Kingdom, 4University of Connecticut, Connecticut, United States, 5Univeristy of Liverpool, Liverpool, United Kingdom</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Mona Dolan</dc:creator>
  <cp:lastModifiedBy>Claudia Pehlivan</cp:lastModifiedBy>
  <cp:revision>43</cp:revision>
  <dcterms:created xsi:type="dcterms:W3CDTF">2016-06-23T11:49:10Z</dcterms:created>
  <dcterms:modified xsi:type="dcterms:W3CDTF">2022-07-29T13:39:25Z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0x010100307628DE570A5A4FAA5425381214C27D</vt:lpwstr>
  </property>
  <property fmtid="{D5CDD505-2E9C-101B-9397-08002B2CF9AE}" pid="3" name="MSIP_Label_418c1083-8924-401d-97ae-40f5eed0fcd8_Enabled">
    <vt:lpwstr>true</vt:lpwstr>
  </property>
  <property fmtid="{D5CDD505-2E9C-101B-9397-08002B2CF9AE}" pid="4" name="MSIP_Label_418c1083-8924-401d-97ae-40f5eed0fcd8_SetDate">
    <vt:lpwstr>2022-07-18T19:14:13Z</vt:lpwstr>
  </property>
  <property fmtid="{D5CDD505-2E9C-101B-9397-08002B2CF9AE}" pid="5" name="MSIP_Label_418c1083-8924-401d-97ae-40f5eed0fcd8_Method">
    <vt:lpwstr>Standard</vt:lpwstr>
  </property>
  <property fmtid="{D5CDD505-2E9C-101B-9397-08002B2CF9AE}" pid="6" name="MSIP_Label_418c1083-8924-401d-97ae-40f5eed0fcd8_Name">
    <vt:lpwstr>418c1083-8924-401d-97ae-40f5eed0fcd8</vt:lpwstr>
  </property>
  <property fmtid="{D5CDD505-2E9C-101B-9397-08002B2CF9AE}" pid="7" name="MSIP_Label_418c1083-8924-401d-97ae-40f5eed0fcd8_SiteId">
    <vt:lpwstr>a5a8bcaa-3292-41e6-b735-5e8b21f4dbfd</vt:lpwstr>
  </property>
  <property fmtid="{D5CDD505-2E9C-101B-9397-08002B2CF9AE}" pid="8" name="MSIP_Label_418c1083-8924-401d-97ae-40f5eed0fcd8_ActionId">
    <vt:lpwstr>497371d4-6318-4045-95ad-2a74faad1872</vt:lpwstr>
  </property>
  <property fmtid="{D5CDD505-2E9C-101B-9397-08002B2CF9AE}" pid="9" name="MSIP_Label_418c1083-8924-401d-97ae-40f5eed0fcd8_ContentBits">
    <vt:lpwstr>0</vt:lpwstr>
  </property>
  <property fmtid="{D5CDD505-2E9C-101B-9397-08002B2CF9AE}" pid="10" name="MediaServiceImageTags">
    <vt:lpwstr/>
  </property>
</Properties>
</file>