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74" r:id="rId4"/>
    <p:sldMasterId id="2147483757" r:id="rId5"/>
    <p:sldMasterId id="2147483660" r:id="rId6"/>
    <p:sldMasterId id="2147483730" r:id="rId7"/>
    <p:sldMasterId id="2147483752" r:id="rId8"/>
  </p:sldMasterIdLst>
  <p:notesMasterIdLst>
    <p:notesMasterId r:id="rId21"/>
  </p:notesMasterIdLst>
  <p:sldIdLst>
    <p:sldId id="2145707712" r:id="rId9"/>
    <p:sldId id="2141411775" r:id="rId10"/>
    <p:sldId id="2141411779" r:id="rId11"/>
    <p:sldId id="2145707705" r:id="rId12"/>
    <p:sldId id="2145707713" r:id="rId13"/>
    <p:sldId id="2141411653" r:id="rId14"/>
    <p:sldId id="2141411902" r:id="rId15"/>
    <p:sldId id="2141411867" r:id="rId16"/>
    <p:sldId id="2145707695" r:id="rId17"/>
    <p:sldId id="2145707701" r:id="rId18"/>
    <p:sldId id="2145707700" r:id="rId19"/>
    <p:sldId id="214570771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FD9F00-0585-FFAB-CD55-A9092376D0DE}" name="archana.boopathy@gilead.com" initials="ar" userId="S::urn:spo:guest#archana.boopathy@gilead.com::" providerId="AD"/>
  <p188:author id="{BB9167A2-D191-1CE1-EB71-42CF29D3DD1D}" name="henning.lauterbach@hookipapharma.com" initials="he" userId="S::urn:spo:guest#henning.lauterbach@hookipapharma.com::" providerId="AD"/>
  <p188:author id="{B81966F1-97BC-0BC2-8118-345458CABA3C}" name="sarah.schmidt@hookipapharma.com" initials="sa" userId="S::urn:spo:guest#sarah.schmidt@hookipapharma.com::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mas Geleziunas" initials="RG" lastIdx="5" clrIdx="0">
    <p:extLst>
      <p:ext uri="{19B8F6BF-5375-455C-9EA6-DF929625EA0E}">
        <p15:presenceInfo xmlns:p15="http://schemas.microsoft.com/office/powerpoint/2012/main" userId="S::Romas.Geleziunas@gilead.com::b653fdf7-d230-4580-bc08-a563feaf36ff" providerId="AD"/>
      </p:ext>
    </p:extLst>
  </p:cmAuthor>
  <p:cmAuthor id="2" name="Archana Boopathy" initials="AB" lastIdx="38" clrIdx="1">
    <p:extLst>
      <p:ext uri="{19B8F6BF-5375-455C-9EA6-DF929625EA0E}">
        <p15:presenceInfo xmlns:p15="http://schemas.microsoft.com/office/powerpoint/2012/main" userId="S::archana.boopathy@gilead.com::4d40e7e0-7397-4155-806e-e97b754c54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800080"/>
    <a:srgbClr val="A0A0A4"/>
    <a:srgbClr val="8C8C8C"/>
    <a:srgbClr val="B2B2B2"/>
    <a:srgbClr val="497DBC"/>
    <a:srgbClr val="CC00FF"/>
    <a:srgbClr val="FF99FF"/>
    <a:srgbClr val="FF9999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8805E-B582-4A1B-AB90-F40D7F7147B6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0E9BB-B335-415D-91BD-4F84608B3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72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0E9BB-B335-415D-91BD-4F84608B3A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39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240FF-5BF3-42DF-ABEE-C9571F0B3C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740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7013" indent="-227013"/>
            <a:endParaRPr lang="en-US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763403-394A-4FE0-9150-217E80AC1C0A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7898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0E9BB-B335-415D-91BD-4F84608B3A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92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Dose of Flt3R agonist; 0.3mg/kg, GS-1071770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0E9BB-B335-415D-91BD-4F84608B3A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4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30F38-5554-474F-BAB7-B1C4ADDD77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55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9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67640"/>
            <a:ext cx="10565728" cy="787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676400"/>
            <a:ext cx="10565728" cy="4419600"/>
          </a:xfrm>
        </p:spPr>
        <p:txBody>
          <a:bodyPr rIns="0"/>
          <a:lstStyle>
            <a:lvl1pPr>
              <a:spcBef>
                <a:spcPts val="900"/>
              </a:spcBef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12801" y="6520934"/>
            <a:ext cx="10565726" cy="184666"/>
          </a:xfrm>
        </p:spPr>
        <p:txBody>
          <a:bodyPr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78528" y="6340475"/>
            <a:ext cx="591800" cy="365125"/>
          </a:xfrm>
        </p:spPr>
        <p:txBody>
          <a:bodyPr lIns="0" tIns="0" rIns="0" bIns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2BE16F37-D63B-443C-96C0-C234F1098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83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F204DE9-AA04-C549-A2BF-A7EA2DE9D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8527" y="520526"/>
            <a:ext cx="6096000" cy="6350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lorem </a:t>
            </a:r>
            <a:r>
              <a:rPr lang="en-US" err="1"/>
              <a:t>ut</a:t>
            </a:r>
            <a:r>
              <a:rPr lang="en-US"/>
              <a:t> libero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Curabitur</a:t>
            </a:r>
            <a:r>
              <a:rPr lang="en-US"/>
              <a:t> non </a:t>
            </a:r>
            <a:r>
              <a:rPr lang="en-US" err="1"/>
              <a:t>nulla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tempus convallis </a:t>
            </a:r>
            <a:r>
              <a:rPr lang="en-US" err="1"/>
              <a:t>quis</a:t>
            </a:r>
            <a:r>
              <a:rPr lang="en-US"/>
              <a:t> ac </a:t>
            </a:r>
            <a:r>
              <a:rPr lang="en-US" err="1"/>
              <a:t>lectus</a:t>
            </a:r>
            <a:r>
              <a:rPr lang="en-US"/>
              <a:t>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441328"/>
            <a:ext cx="5437188" cy="5975351"/>
          </a:xfrm>
          <a:solidFill>
            <a:schemeClr val="accent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rIns="0"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aids2022.org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#AIDS2022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711AE3F-CB92-6441-A3CD-212584E5A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56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3E45C9-C02C-1844-9412-AADF0DC02B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lorem </a:t>
            </a:r>
            <a:r>
              <a:rPr lang="en-GB" err="1"/>
              <a:t>ut</a:t>
            </a:r>
            <a:r>
              <a:rPr lang="en-GB"/>
              <a:t> libero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feugiat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non </a:t>
            </a:r>
            <a:r>
              <a:rPr lang="en-GB" err="1"/>
              <a:t>nulla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tempus convallis </a:t>
            </a:r>
            <a:r>
              <a:rPr lang="en-GB" err="1"/>
              <a:t>quis</a:t>
            </a:r>
            <a:r>
              <a:rPr lang="en-GB"/>
              <a:t> ac </a:t>
            </a:r>
            <a:r>
              <a:rPr lang="en-GB" err="1"/>
              <a:t>lectus</a:t>
            </a:r>
            <a:r>
              <a:rPr lang="en-GB"/>
              <a:t>.</a:t>
            </a:r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aids2022.org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#AIDS2022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A68540-1E39-9940-9836-DCF829D4D0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15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22E31C-EEE8-E443-ACC1-EEE5AD7AEE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#AIDS2022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C49D09-C2A6-DA4E-BB2C-C8BAD7812B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028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E6E968-03DB-5047-969A-43A70EB6F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997201"/>
            <a:ext cx="5437187" cy="32035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3006253"/>
            <a:ext cx="5437188" cy="31945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77C5BB-ECCB-7A41-A232-01EA8F05C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2097088"/>
            <a:ext cx="5437187" cy="647700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Caption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AD9058-33A3-1840-83AB-734EB9C24F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1903" y="2097088"/>
            <a:ext cx="5437188" cy="647700"/>
          </a:xfr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lvl="0"/>
            <a:r>
              <a:rPr lang="en-GB"/>
              <a:t>Caption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aids2022.org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#AIDS2022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C38CBA2-8719-D043-A084-DE0E737BA2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97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A5833C-8FCE-AB4B-A9CF-A50F7A3B68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8527" y="520526"/>
            <a:ext cx="6096000" cy="63500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aids2022.org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#AIDS2022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F847C3-14BD-324D-A46A-F58ED3D20F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878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EB1B20-2713-DB46-A908-339A2ECBE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16F754-F487-1B41-808F-364ACB0AD6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15" y="2097091"/>
            <a:ext cx="5437188" cy="41036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F5D96D-48E3-0C44-90BC-172903528B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635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EB1B20-2713-DB46-A908-339A2ECBE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16F754-F487-1B41-808F-364ACB0AD6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14" y="441325"/>
            <a:ext cx="11306173" cy="597535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353276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2A97BB-34E9-7C49-B047-86820BA084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4800" b="0" i="0">
                <a:latin typeface="+mj-lt"/>
                <a:ea typeface="IAS Ribbon Sans Regular" pitchFamily="2" charset="0"/>
              </a:defRPr>
            </a:lvl1pPr>
          </a:lstStyle>
          <a:p>
            <a:r>
              <a:rPr lang="en-GB"/>
              <a:t>“Click to edit Master title style”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B8D95D-57D6-3B4E-A545-963A46D668F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7AFB9-1E01-0C42-8541-A572CC639D40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#AIDS2022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BEB96-CCAD-0F4A-97FC-66037E3AB2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5977731" cy="835818"/>
          </a:xfrm>
        </p:spPr>
        <p:txBody>
          <a:bodyPr>
            <a:normAutofit/>
          </a:bodyPr>
          <a:lstStyle>
            <a:lvl1pPr>
              <a:defRPr sz="2800" b="0" i="0">
                <a:solidFill>
                  <a:schemeClr val="accent2"/>
                </a:solidFill>
                <a:latin typeface="+mn-lt"/>
                <a:ea typeface="IAS Ribbon Sans Regular" pitchFamily="2" charset="0"/>
              </a:defRPr>
            </a:lvl1pPr>
          </a:lstStyle>
          <a:p>
            <a:pPr lvl="0"/>
            <a:r>
              <a:rPr lang="en-GB"/>
              <a:t>Quote citation</a:t>
            </a:r>
          </a:p>
        </p:txBody>
      </p:sp>
    </p:spTree>
    <p:extLst>
      <p:ext uri="{BB962C8B-B14F-4D97-AF65-F5344CB8AC3E}">
        <p14:creationId xmlns:p14="http://schemas.microsoft.com/office/powerpoint/2010/main" val="223540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EAE0B-CB6F-F14D-B880-D913AC7C91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BE0682-4E41-DA47-89AB-390E546077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22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CF0F5F-735F-1848-9F11-EEA595550F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64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67640"/>
            <a:ext cx="10565728" cy="787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12801" y="6520934"/>
            <a:ext cx="10565726" cy="184666"/>
          </a:xfrm>
        </p:spPr>
        <p:txBody>
          <a:bodyPr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78528" y="6340475"/>
            <a:ext cx="591800" cy="365125"/>
          </a:xfrm>
        </p:spPr>
        <p:txBody>
          <a:bodyPr lIns="0" tIns="0" rIns="0" bIns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2BE16F37-D63B-443C-96C0-C234F1098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86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C50F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43CA030-B9BB-F44B-87E8-9D88D61595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B71CDD-03B6-5447-B8EF-BC2DD2AB7D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1658249"/>
            <a:ext cx="10058400" cy="2387600"/>
          </a:xfrm>
        </p:spPr>
        <p:txBody>
          <a:bodyPr anchor="b"/>
          <a:lstStyle>
            <a:lvl1pPr algn="l">
              <a:lnSpc>
                <a:spcPct val="80000"/>
              </a:lnSpc>
              <a:defRPr sz="5000" b="1" i="0" spc="0" baseline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72D1E-ECF6-C04B-874C-31D977FFD3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" y="4077886"/>
            <a:ext cx="10058400" cy="1655762"/>
          </a:xfr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1500" b="0" i="0" kern="800" spc="300" baseline="0">
                <a:solidFill>
                  <a:schemeClr val="bg2">
                    <a:lumMod val="20000"/>
                    <a:lumOff val="80000"/>
                  </a:schemeClr>
                </a:solidFill>
                <a:latin typeface="Trebuchet MS" panose="020B0703020202090204" pitchFamily="34" charset="0"/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76B36C-1ADE-4B47-A218-99AEE676BE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84590" y="6415616"/>
            <a:ext cx="196395" cy="2618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0F7620-0E7C-AB48-9117-2E580F93F8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81" y="637899"/>
            <a:ext cx="1793826" cy="4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23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C50F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43CA030-B9BB-F44B-87E8-9D88D61595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B71CDD-03B6-5447-B8EF-BC2DD2AB7D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1658249"/>
            <a:ext cx="10058400" cy="2387600"/>
          </a:xfrm>
        </p:spPr>
        <p:txBody>
          <a:bodyPr anchor="b"/>
          <a:lstStyle>
            <a:lvl1pPr algn="l">
              <a:lnSpc>
                <a:spcPct val="80000"/>
              </a:lnSpc>
              <a:defRPr sz="5000" b="1" i="0" spc="0" baseline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72D1E-ECF6-C04B-874C-31D977FFD3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" y="4077886"/>
            <a:ext cx="10058400" cy="1655762"/>
          </a:xfr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1500" b="0" i="0" kern="800" spc="300" baseline="0">
                <a:solidFill>
                  <a:schemeClr val="bg2">
                    <a:lumMod val="20000"/>
                    <a:lumOff val="80000"/>
                  </a:schemeClr>
                </a:solidFill>
                <a:latin typeface="Trebuchet MS" panose="020B0703020202090204" pitchFamily="34" charset="0"/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76B36C-1ADE-4B47-A218-99AEE676BE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84590" y="6415616"/>
            <a:ext cx="196395" cy="2618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0F7620-0E7C-AB48-9117-2E580F93F8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81" y="637899"/>
            <a:ext cx="1793826" cy="4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21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 - Red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778F8C-30DF-F842-ADEE-52BB756B5D43}"/>
              </a:ext>
            </a:extLst>
          </p:cNvPr>
          <p:cNvSpPr/>
          <p:nvPr userDrawn="1"/>
        </p:nvSpPr>
        <p:spPr>
          <a:xfrm>
            <a:off x="2" y="1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949B4A-737F-9943-BA78-DDF26CE4B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2" y="1302299"/>
            <a:ext cx="10515600" cy="4207548"/>
          </a:xfrm>
          <a:ln w="3175">
            <a:noFill/>
          </a:ln>
        </p:spPr>
        <p:txBody>
          <a:bodyPr anchor="ctr"/>
          <a:lstStyle>
            <a:lvl1pPr algn="l">
              <a:lnSpc>
                <a:spcPct val="100000"/>
              </a:lnSpc>
              <a:defRPr sz="45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31A395-5299-7D44-A1C5-492B77DA57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84590" y="6415616"/>
            <a:ext cx="196395" cy="2618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8880F-2D4A-9544-A50E-C5BA3EADCBB5}"/>
              </a:ext>
            </a:extLst>
          </p:cNvPr>
          <p:cNvSpPr txBox="1">
            <a:spLocks/>
          </p:cNvSpPr>
          <p:nvPr userDrawn="1"/>
        </p:nvSpPr>
        <p:spPr>
          <a:xfrm>
            <a:off x="4700338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>
                <a:latin typeface="Trebuchet MS" panose="020B0703020202090204" pitchFamily="34" charset="0"/>
              </a:rPr>
              <a:t>Confidential – 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8741681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 - Blu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778F8C-30DF-F842-ADEE-52BB756B5D43}"/>
              </a:ext>
            </a:extLst>
          </p:cNvPr>
          <p:cNvSpPr/>
          <p:nvPr userDrawn="1"/>
        </p:nvSpPr>
        <p:spPr>
          <a:xfrm>
            <a:off x="2" y="1"/>
            <a:ext cx="12192000" cy="6858000"/>
          </a:xfrm>
          <a:prstGeom prst="rect">
            <a:avLst/>
          </a:prstGeom>
          <a:solidFill>
            <a:srgbClr val="203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949B4A-737F-9943-BA78-DDF26CE4B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2" y="1302299"/>
            <a:ext cx="10515600" cy="4207548"/>
          </a:xfrm>
          <a:ln w="3175">
            <a:noFill/>
          </a:ln>
        </p:spPr>
        <p:txBody>
          <a:bodyPr anchor="ctr"/>
          <a:lstStyle>
            <a:lvl1pPr algn="l">
              <a:lnSpc>
                <a:spcPct val="100000"/>
              </a:lnSpc>
              <a:defRPr sz="45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31A395-5299-7D44-A1C5-492B77DA57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84590" y="6415616"/>
            <a:ext cx="196395" cy="2618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8880F-2D4A-9544-A50E-C5BA3EADCBB5}"/>
              </a:ext>
            </a:extLst>
          </p:cNvPr>
          <p:cNvSpPr txBox="1">
            <a:spLocks/>
          </p:cNvSpPr>
          <p:nvPr userDrawn="1"/>
        </p:nvSpPr>
        <p:spPr>
          <a:xfrm>
            <a:off x="4700338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>
                <a:latin typeface="Trebuchet MS" panose="020B0703020202090204" pitchFamily="34" charset="0"/>
              </a:rPr>
              <a:t>Confidential – 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41912939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 -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49B4A-737F-9943-BA78-DDF26CE4B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2" y="1302299"/>
            <a:ext cx="10515600" cy="4207548"/>
          </a:xfrm>
          <a:ln w="3175">
            <a:noFill/>
          </a:ln>
        </p:spPr>
        <p:txBody>
          <a:bodyPr anchor="ctr"/>
          <a:lstStyle>
            <a:lvl1pPr algn="l">
              <a:lnSpc>
                <a:spcPct val="100000"/>
              </a:lnSpc>
              <a:defRPr sz="4500" b="1" i="0">
                <a:solidFill>
                  <a:srgbClr val="C50F3C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C15627-71F4-D94E-9E76-16A5E0A7B8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65652" y="6408817"/>
            <a:ext cx="206592" cy="27545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699E1-1B62-794A-94A6-68D1CF83160F}"/>
              </a:ext>
            </a:extLst>
          </p:cNvPr>
          <p:cNvSpPr txBox="1">
            <a:spLocks/>
          </p:cNvSpPr>
          <p:nvPr userDrawn="1"/>
        </p:nvSpPr>
        <p:spPr>
          <a:xfrm>
            <a:off x="4700338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>
                <a:latin typeface="Trebuchet MS" panose="020B0703020202090204" pitchFamily="34" charset="0"/>
              </a:rPr>
              <a:t>Confidential – 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205629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 -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49B4A-737F-9943-BA78-DDF26CE4B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2" y="1302299"/>
            <a:ext cx="10515600" cy="4207548"/>
          </a:xfrm>
          <a:ln w="3175">
            <a:noFill/>
          </a:ln>
        </p:spPr>
        <p:txBody>
          <a:bodyPr anchor="ctr"/>
          <a:lstStyle>
            <a:lvl1pPr algn="l">
              <a:lnSpc>
                <a:spcPct val="100000"/>
              </a:lnSpc>
              <a:defRPr sz="4500"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C15627-71F4-D94E-9E76-16A5E0A7B8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65652" y="6408817"/>
            <a:ext cx="206592" cy="27545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699E1-1B62-794A-94A6-68D1CF83160F}"/>
              </a:ext>
            </a:extLst>
          </p:cNvPr>
          <p:cNvSpPr txBox="1">
            <a:spLocks/>
          </p:cNvSpPr>
          <p:nvPr userDrawn="1"/>
        </p:nvSpPr>
        <p:spPr>
          <a:xfrm>
            <a:off x="4700338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>
                <a:latin typeface="Trebuchet MS" panose="020B0703020202090204" pitchFamily="34" charset="0"/>
              </a:rPr>
              <a:t>Confidential – 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5775850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CF386F-4435-1E40-A8ED-AFFEAC3031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949B4A-737F-9943-BA78-DDF26CE4B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3932483"/>
            <a:ext cx="10515600" cy="1895109"/>
          </a:xfrm>
          <a:ln w="3175">
            <a:noFill/>
          </a:ln>
        </p:spPr>
        <p:txBody>
          <a:bodyPr anchor="ctr"/>
          <a:lstStyle>
            <a:lvl1pPr algn="l">
              <a:lnSpc>
                <a:spcPct val="80000"/>
              </a:lnSpc>
              <a:defRPr sz="5500" b="1" i="0" spc="300">
                <a:solidFill>
                  <a:schemeClr val="bg1"/>
                </a:solidFill>
                <a:effectLst>
                  <a:outerShdw blurRad="127000" dist="38100" dir="5400000" algn="t" rotWithShape="0">
                    <a:prstClr val="black"/>
                  </a:outerShdw>
                </a:effectLst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3D4413-B16E-B048-AA99-4B9BAA9B49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84590" y="6415616"/>
            <a:ext cx="196395" cy="26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472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E634AED-FE2D-5A49-9C4F-52E8C06D75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" y="0"/>
            <a:ext cx="12191998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3E1CBD-1A22-C34C-8DC4-474E34B2CDF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0" y="957365"/>
            <a:ext cx="5939883" cy="4943272"/>
          </a:xfrm>
          <a:solidFill>
            <a:srgbClr val="C50F3C"/>
          </a:solidFill>
        </p:spPr>
        <p:txBody>
          <a:bodyPr lIns="914400" tIns="914400" rIns="914400" bIns="914400" anchor="ctr">
            <a:normAutofit/>
          </a:bodyPr>
          <a:lstStyle>
            <a:lvl1pPr algn="l">
              <a:lnSpc>
                <a:spcPct val="80000"/>
              </a:lnSpc>
              <a:defRPr sz="3200" b="1" i="0" spc="300">
                <a:solidFill>
                  <a:schemeClr val="bg1"/>
                </a:solidFill>
                <a:latin typeface="Trebuchet MS" panose="020B0703020202090204" pitchFamily="34" charset="0"/>
                <a:cs typeface="Rockwell Nova Light" panose="020603030202050204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70970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5C0A2E-84ED-694A-8D40-40A9466155D7}"/>
              </a:ext>
            </a:extLst>
          </p:cNvPr>
          <p:cNvSpPr/>
          <p:nvPr userDrawn="1"/>
        </p:nvSpPr>
        <p:spPr>
          <a:xfrm>
            <a:off x="1" y="0"/>
            <a:ext cx="424978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76D08-DDAD-E54A-B358-69F6739D98F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95300" y="1189899"/>
            <a:ext cx="3397294" cy="4351338"/>
          </a:xfrm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5000" b="1" i="0" spc="300">
                <a:solidFill>
                  <a:schemeClr val="bg1"/>
                </a:solidFill>
                <a:latin typeface="Trebuchet MS" panose="020B0703020202090204" pitchFamily="34" charset="0"/>
                <a:cs typeface="Rockwell Nova Light" panose="020603030202050204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753706-DED6-894F-BE2A-F4DA16AF10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65652" y="6408817"/>
            <a:ext cx="206592" cy="275456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AEB27AF-DD57-7246-971E-7506C05081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6973" y="781844"/>
            <a:ext cx="7157993" cy="5294312"/>
          </a:xfrm>
        </p:spPr>
        <p:txBody>
          <a:bodyPr anchor="ctr"/>
          <a:lstStyle>
            <a:lvl1pPr marL="457206" indent="-457206">
              <a:lnSpc>
                <a:spcPct val="110000"/>
              </a:lnSpc>
              <a:buFont typeface="+mj-lt"/>
              <a:buAutoNum type="arabicPeriod"/>
              <a:defRPr/>
            </a:lvl1pPr>
            <a:lvl2pPr marL="800110" indent="-331792">
              <a:lnSpc>
                <a:spcPct val="110000"/>
              </a:lnSpc>
              <a:buFont typeface="+mj-lt"/>
              <a:buAutoNum type="alphaLcPeriod"/>
              <a:tabLst/>
              <a:defRPr>
                <a:solidFill>
                  <a:schemeClr val="tx1"/>
                </a:solidFill>
              </a:defRPr>
            </a:lvl2pPr>
            <a:lvl3pPr marL="865199" indent="-342905">
              <a:buFont typeface="+mj-lt"/>
              <a:buAutoNum type="arabicPeriod"/>
              <a:defRPr/>
            </a:lvl3pPr>
            <a:lvl4pPr marL="1204928" indent="-342905">
              <a:buFont typeface="+mj-lt"/>
              <a:buAutoNum type="arabicPeriod"/>
              <a:defRPr/>
            </a:lvl4pPr>
            <a:lvl5pPr marL="1430356" indent="-228603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3B910A0-9ECC-C94E-BB66-196FAFB9B1CC}"/>
              </a:ext>
            </a:extLst>
          </p:cNvPr>
          <p:cNvSpPr txBox="1">
            <a:spLocks/>
          </p:cNvSpPr>
          <p:nvPr userDrawn="1"/>
        </p:nvSpPr>
        <p:spPr>
          <a:xfrm>
            <a:off x="4606973" y="6400799"/>
            <a:ext cx="2836565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b="0" i="0">
                <a:latin typeface="Trebuchet MS" panose="020B0703020202090204" pitchFamily="34" charset="0"/>
              </a:rPr>
              <a:t>Confidential – 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636314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76D08-DDAD-E54A-B358-69F6739D98F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95300" y="1189899"/>
            <a:ext cx="3406140" cy="435133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3200" b="1" i="0">
                <a:solidFill>
                  <a:schemeClr val="accent1"/>
                </a:solidFill>
                <a:latin typeface="Trebuchet MS" panose="020B0703020202090204" pitchFamily="34" charset="0"/>
                <a:cs typeface="Trebuchet MS" panose="020B070302020209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BB3B64-FFC3-D742-A6BD-5B3A95232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A09E-D67E-864E-8466-C38E88600C4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753706-DED6-894F-BE2A-F4DA16AF10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65652" y="6408817"/>
            <a:ext cx="206592" cy="27545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113FFD9-00BB-A343-8353-85DCCB1A6FE5}"/>
              </a:ext>
            </a:extLst>
          </p:cNvPr>
          <p:cNvCxnSpPr>
            <a:cxnSpLocks/>
          </p:cNvCxnSpPr>
          <p:nvPr userDrawn="1"/>
        </p:nvCxnSpPr>
        <p:spPr>
          <a:xfrm>
            <a:off x="4260501" y="1628503"/>
            <a:ext cx="0" cy="34747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56E2F89F-DE6E-8E49-BDFB-6B8DE8B72A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6973" y="800328"/>
            <a:ext cx="7157993" cy="5257346"/>
          </a:xfrm>
        </p:spPr>
        <p:txBody>
          <a:bodyPr anchor="ctr"/>
          <a:lstStyle>
            <a:lvl1pPr>
              <a:lnSpc>
                <a:spcPct val="110000"/>
              </a:lnSpc>
              <a:defRPr/>
            </a:lvl1pPr>
            <a:lvl2pPr marL="15875" indent="0">
              <a:lnSpc>
                <a:spcPct val="110000"/>
              </a:lnSpc>
              <a:buNone/>
              <a:tabLst/>
              <a:defRPr sz="1800" b="0">
                <a:solidFill>
                  <a:schemeClr val="tx1"/>
                </a:solidFill>
              </a:defRPr>
            </a:lvl2pPr>
            <a:lvl3pPr marL="287341" indent="-169865">
              <a:lnSpc>
                <a:spcPct val="110000"/>
              </a:lnSpc>
              <a:tabLst/>
              <a:defRPr sz="1600"/>
            </a:lvl3pPr>
            <a:lvl4pPr marL="693746" indent="-169865">
              <a:lnSpc>
                <a:spcPct val="110000"/>
              </a:lnSpc>
              <a:tabLst/>
              <a:defRPr sz="14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8F56A3F-5A2F-DF4C-8531-9765BE13BE71}"/>
              </a:ext>
            </a:extLst>
          </p:cNvPr>
          <p:cNvSpPr txBox="1">
            <a:spLocks/>
          </p:cNvSpPr>
          <p:nvPr userDrawn="1"/>
        </p:nvSpPr>
        <p:spPr>
          <a:xfrm>
            <a:off x="4606972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b="0" i="0">
                <a:latin typeface="Trebuchet MS" panose="020B0703020202090204" pitchFamily="34" charset="0"/>
              </a:rPr>
              <a:t>Confidential – 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707538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4" y="0"/>
            <a:ext cx="12221633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25000"/>
              </a:spcAft>
              <a:buFontTx/>
              <a:buChar char="•"/>
              <a:defRPr/>
            </a:pPr>
            <a:endParaRPr lang="en-US" sz="2400" b="1" baseline="-25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-4233" y="3581400"/>
            <a:ext cx="12227984" cy="3278188"/>
          </a:xfrm>
          <a:prstGeom prst="rect">
            <a:avLst/>
          </a:prstGeom>
          <a:solidFill>
            <a:srgbClr val="DDDDDD"/>
          </a:solidFill>
          <a:ln w="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25000"/>
              </a:spcAft>
              <a:defRPr/>
            </a:pPr>
            <a:endParaRPr lang="en-GB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-4233" y="3429000"/>
            <a:ext cx="12227984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-4233" y="3516313"/>
            <a:ext cx="12227984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6559" y="457200"/>
            <a:ext cx="10566400" cy="2816352"/>
          </a:xfrm>
        </p:spPr>
        <p:txBody>
          <a:bodyPr/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619" y="4114800"/>
            <a:ext cx="10566400" cy="609600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27619" y="5029200"/>
            <a:ext cx="10566400" cy="9144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99416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76D08-DDAD-E54A-B358-69F6739D98F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95302" y="1189899"/>
            <a:ext cx="5169520" cy="4351338"/>
          </a:xfrm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3200" b="1" i="0">
                <a:solidFill>
                  <a:srgbClr val="C50F3C"/>
                </a:solidFill>
                <a:latin typeface="Trebuchet MS" panose="020B0703020202090204" pitchFamily="34" charset="0"/>
                <a:cs typeface="Trebuchet MS" panose="020B070302020209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49406C-54AA-BB4A-A894-DCE9A23B31DE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latin typeface="Proxima Nova Regular" panose="02000506030000020004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F86E1D-B041-3D46-9EA6-1DD6635C6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65652" y="6408817"/>
            <a:ext cx="206592" cy="275456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0793998-CC84-E64D-8A94-F65145AB7F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07016" y="6400799"/>
            <a:ext cx="745915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4BEAA09E-D67E-864E-8466-C38E88600C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3D04CDF-30AA-BD42-9801-F9501FB5719E}"/>
              </a:ext>
            </a:extLst>
          </p:cNvPr>
          <p:cNvSpPr txBox="1">
            <a:spLocks/>
          </p:cNvSpPr>
          <p:nvPr userDrawn="1"/>
        </p:nvSpPr>
        <p:spPr>
          <a:xfrm>
            <a:off x="7803493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>
                <a:latin typeface="Trebuchet MS" panose="020B0703020202090204" pitchFamily="34" charset="0"/>
              </a:rPr>
              <a:t>Confidential – Internal Use Only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9485C5B-773B-DE46-85DF-AACE4DA08667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531430" y="1189899"/>
            <a:ext cx="5053353" cy="4351338"/>
          </a:xfrm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3200" b="0" i="0">
                <a:solidFill>
                  <a:schemeClr val="tx1"/>
                </a:solidFill>
                <a:latin typeface="Trebuchet MS" panose="020B0703020202090204" pitchFamily="34" charset="0"/>
                <a:cs typeface="Rockwell Nova Light" panose="02060303020205020403" pitchFamily="18" charset="0"/>
              </a:defRPr>
            </a:lvl1pPr>
          </a:lstStyle>
          <a:p>
            <a:pPr lvl="0"/>
            <a:r>
              <a:rPr lang="en-US"/>
              <a:t>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35294443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Comparis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49406C-54AA-BB4A-A894-DCE9A23B31DE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203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latin typeface="Proxima Nova Regular" panose="0200050603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76D08-DDAD-E54A-B358-69F6739D98F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95299" y="1189899"/>
            <a:ext cx="5081892" cy="4351338"/>
          </a:xfrm>
          <a:ln>
            <a:noFill/>
          </a:ln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3200" b="1" i="0">
                <a:ln>
                  <a:noFill/>
                </a:ln>
                <a:solidFill>
                  <a:schemeClr val="bg1"/>
                </a:solidFill>
                <a:latin typeface="Trebuchet MS" panose="020B0703020202090204" pitchFamily="34" charset="0"/>
                <a:cs typeface="Trebuchet MS" panose="020B070302020209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F86E1D-B041-3D46-9EA6-1DD6635C6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65652" y="6408817"/>
            <a:ext cx="206592" cy="275456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11BB367-3720-D040-9568-E85258049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07016" y="6400799"/>
            <a:ext cx="745915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4BEAA09E-D67E-864E-8466-C38E88600C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33D9061-B4C8-E14D-8CCD-998F2E9D900D}"/>
              </a:ext>
            </a:extLst>
          </p:cNvPr>
          <p:cNvSpPr txBox="1">
            <a:spLocks/>
          </p:cNvSpPr>
          <p:nvPr userDrawn="1"/>
        </p:nvSpPr>
        <p:spPr>
          <a:xfrm>
            <a:off x="7803493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>
                <a:latin typeface="Trebuchet MS" panose="020B0703020202090204" pitchFamily="34" charset="0"/>
              </a:rPr>
              <a:t>Confidential – Internal Use Only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89A7CD5-599F-5647-A261-6F4FC4C7C71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531427" y="1189899"/>
            <a:ext cx="5141764" cy="4351338"/>
          </a:xfrm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3200" b="0" i="0">
                <a:solidFill>
                  <a:schemeClr val="accent1"/>
                </a:solidFill>
                <a:latin typeface="Trebuchet MS" panose="020B0703020202090204" pitchFamily="34" charset="0"/>
                <a:cs typeface="Trebuchet MS" panose="020B070302020209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4677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05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49406C-54AA-BB4A-A894-DCE9A23B31DE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latin typeface="Proxima Nova Regular" panose="02000506030000020004" pitchFamily="2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613E1D2-5834-AD41-804E-D60728760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07016" y="6400799"/>
            <a:ext cx="745915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4BEAA09E-D67E-864E-8466-C38E88600C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F170BCB-3373-5549-9815-B668B2498165}"/>
              </a:ext>
            </a:extLst>
          </p:cNvPr>
          <p:cNvSpPr txBox="1">
            <a:spLocks/>
          </p:cNvSpPr>
          <p:nvPr userDrawn="1"/>
        </p:nvSpPr>
        <p:spPr>
          <a:xfrm>
            <a:off x="7803493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>
                <a:latin typeface="Trebuchet MS" panose="020B0703020202090204" pitchFamily="34" charset="0"/>
              </a:rPr>
              <a:t>Confidential – Internal Use Only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8C30483-00F3-D64E-AAE5-F07B9B5C01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90405" y="6408817"/>
            <a:ext cx="206592" cy="27545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0ECE671-F431-CD4B-9BF1-7FDB1F32755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31430" y="1189899"/>
            <a:ext cx="5141762" cy="4351338"/>
          </a:xfrm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3200" b="0" i="0">
                <a:solidFill>
                  <a:schemeClr val="accent1"/>
                </a:solidFill>
                <a:latin typeface="Trebuchet MS" panose="020B0703020202090204" pitchFamily="34" charset="0"/>
                <a:cs typeface="Trebuchet MS" panose="020B070302020209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E634AED-FE2D-5A49-9C4F-52E8C06D75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" y="0"/>
            <a:ext cx="6095998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647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16" y="365125"/>
            <a:ext cx="10972800" cy="987019"/>
          </a:xfrm>
        </p:spPr>
        <p:txBody>
          <a:bodyPr/>
          <a:lstStyle>
            <a:lvl1pPr algn="l">
              <a:lnSpc>
                <a:spcPct val="80000"/>
              </a:lnSpc>
              <a:defRPr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BAE6AD-B7D4-B04A-86FE-7779FC9A23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65652" y="6408817"/>
            <a:ext cx="206592" cy="27545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D8113E-1FCA-604A-96E5-3BF77C5AC3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7516" y="1942677"/>
            <a:ext cx="10972800" cy="4229524"/>
          </a:xfrm>
        </p:spPr>
        <p:txBody>
          <a:bodyPr/>
          <a:lstStyle>
            <a:lvl1pPr>
              <a:lnSpc>
                <a:spcPct val="110000"/>
              </a:lnSpc>
              <a:spcAft>
                <a:spcPts val="800"/>
              </a:spcAft>
              <a:defRPr/>
            </a:lvl1pPr>
            <a:lvl2pPr marL="15875" indent="0">
              <a:lnSpc>
                <a:spcPct val="110000"/>
              </a:lnSpc>
              <a:buNone/>
              <a:tabLst/>
              <a:defRPr sz="1800" b="0">
                <a:solidFill>
                  <a:schemeClr val="tx1"/>
                </a:solidFill>
              </a:defRPr>
            </a:lvl2pPr>
            <a:lvl3pPr marL="287341" indent="-169865">
              <a:lnSpc>
                <a:spcPct val="110000"/>
              </a:lnSpc>
              <a:tabLst/>
              <a:defRPr sz="1600"/>
            </a:lvl3pPr>
            <a:lvl4pPr marL="693746" indent="-169865">
              <a:lnSpc>
                <a:spcPct val="110000"/>
              </a:lnSpc>
              <a:tabLst/>
              <a:defRPr sz="14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4BEAA09E-D67E-864E-8466-C38E88600C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CCA6249-8962-9949-96AE-7C11B8F0135F}"/>
              </a:ext>
            </a:extLst>
          </p:cNvPr>
          <p:cNvSpPr txBox="1">
            <a:spLocks/>
          </p:cNvSpPr>
          <p:nvPr userDrawn="1"/>
        </p:nvSpPr>
        <p:spPr>
          <a:xfrm>
            <a:off x="4700338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>
                <a:latin typeface="Trebuchet MS" panose="020B0703020202090204" pitchFamily="34" charset="0"/>
              </a:rPr>
              <a:t>Confidential – 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6787211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16" y="365125"/>
            <a:ext cx="10972800" cy="987019"/>
          </a:xfrm>
        </p:spPr>
        <p:txBody>
          <a:bodyPr/>
          <a:lstStyle>
            <a:lvl1pPr algn="l">
              <a:lnSpc>
                <a:spcPct val="80000"/>
              </a:lnSpc>
              <a:defRPr b="1" i="0">
                <a:solidFill>
                  <a:schemeClr val="tx2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BAE6AD-B7D4-B04A-86FE-7779FC9A23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65652" y="6408817"/>
            <a:ext cx="206592" cy="27545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D8113E-1FCA-604A-96E5-3BF77C5AC3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7516" y="1942677"/>
            <a:ext cx="10972800" cy="4229524"/>
          </a:xfrm>
        </p:spPr>
        <p:txBody>
          <a:bodyPr/>
          <a:lstStyle>
            <a:lvl1pPr>
              <a:lnSpc>
                <a:spcPct val="110000"/>
              </a:lnSpc>
              <a:spcAft>
                <a:spcPts val="800"/>
              </a:spcAft>
              <a:defRPr/>
            </a:lvl1pPr>
            <a:lvl2pPr marL="15875" indent="0">
              <a:lnSpc>
                <a:spcPct val="110000"/>
              </a:lnSpc>
              <a:buNone/>
              <a:tabLst/>
              <a:defRPr sz="1800" b="0">
                <a:solidFill>
                  <a:schemeClr val="tx1"/>
                </a:solidFill>
              </a:defRPr>
            </a:lvl2pPr>
            <a:lvl3pPr marL="287341" indent="-169865">
              <a:lnSpc>
                <a:spcPct val="110000"/>
              </a:lnSpc>
              <a:tabLst/>
              <a:defRPr sz="1600"/>
            </a:lvl3pPr>
            <a:lvl4pPr marL="693746" indent="-169865">
              <a:lnSpc>
                <a:spcPct val="110000"/>
              </a:lnSpc>
              <a:tabLst/>
              <a:defRPr sz="14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4BEAA09E-D67E-864E-8466-C38E88600C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CCA6249-8962-9949-96AE-7C11B8F0135F}"/>
              </a:ext>
            </a:extLst>
          </p:cNvPr>
          <p:cNvSpPr txBox="1">
            <a:spLocks/>
          </p:cNvSpPr>
          <p:nvPr userDrawn="1"/>
        </p:nvSpPr>
        <p:spPr>
          <a:xfrm>
            <a:off x="4700338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>
                <a:latin typeface="Trebuchet MS" panose="020B0703020202090204" pitchFamily="34" charset="0"/>
              </a:rPr>
              <a:t>Confidential – 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2580424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16" y="365125"/>
            <a:ext cx="10972800" cy="987019"/>
          </a:xfrm>
        </p:spPr>
        <p:txBody>
          <a:bodyPr/>
          <a:lstStyle>
            <a:lvl1pPr algn="l">
              <a:lnSpc>
                <a:spcPct val="80000"/>
              </a:lnSpc>
              <a:defRPr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BAE6AD-B7D4-B04A-86FE-7779FC9A23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65652" y="6408817"/>
            <a:ext cx="206592" cy="27545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D8113E-1FCA-604A-96E5-3BF77C5AC3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7517" y="1942677"/>
            <a:ext cx="5399950" cy="4229524"/>
          </a:xfrm>
        </p:spPr>
        <p:txBody>
          <a:bodyPr/>
          <a:lstStyle>
            <a:lvl1pPr>
              <a:lnSpc>
                <a:spcPct val="110000"/>
              </a:lnSpc>
              <a:spcAft>
                <a:spcPts val="800"/>
              </a:spcAft>
              <a:defRPr/>
            </a:lvl1pPr>
            <a:lvl2pPr marL="15875" indent="0">
              <a:lnSpc>
                <a:spcPct val="110000"/>
              </a:lnSpc>
              <a:buNone/>
              <a:tabLst/>
              <a:defRPr sz="1800" b="0">
                <a:solidFill>
                  <a:schemeClr val="tx1"/>
                </a:solidFill>
              </a:defRPr>
            </a:lvl2pPr>
            <a:lvl3pPr marL="287341" indent="-169865">
              <a:lnSpc>
                <a:spcPct val="110000"/>
              </a:lnSpc>
              <a:tabLst/>
              <a:defRPr sz="1600"/>
            </a:lvl3pPr>
            <a:lvl4pPr marL="693746" indent="-169865">
              <a:lnSpc>
                <a:spcPct val="110000"/>
              </a:lnSpc>
              <a:tabLst/>
              <a:defRPr sz="14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4BEAA09E-D67E-864E-8466-C38E88600C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CCA6249-8962-9949-96AE-7C11B8F0135F}"/>
              </a:ext>
            </a:extLst>
          </p:cNvPr>
          <p:cNvSpPr txBox="1">
            <a:spLocks/>
          </p:cNvSpPr>
          <p:nvPr userDrawn="1"/>
        </p:nvSpPr>
        <p:spPr>
          <a:xfrm>
            <a:off x="4700338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>
                <a:latin typeface="Trebuchet MS" panose="020B0703020202090204" pitchFamily="34" charset="0"/>
              </a:rPr>
              <a:t>Confidential – Internal Use Only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A0CAA9C4-E772-E443-A2A4-0F2D14E9891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50366" y="1942677"/>
            <a:ext cx="5399950" cy="4229524"/>
          </a:xfrm>
        </p:spPr>
        <p:txBody>
          <a:bodyPr/>
          <a:lstStyle>
            <a:lvl1pPr>
              <a:lnSpc>
                <a:spcPct val="110000"/>
              </a:lnSpc>
              <a:spcAft>
                <a:spcPts val="800"/>
              </a:spcAft>
              <a:defRPr/>
            </a:lvl1pPr>
            <a:lvl2pPr marL="15875" indent="0">
              <a:lnSpc>
                <a:spcPct val="110000"/>
              </a:lnSpc>
              <a:buNone/>
              <a:tabLst/>
              <a:defRPr sz="1800" b="0">
                <a:solidFill>
                  <a:schemeClr val="tx1"/>
                </a:solidFill>
              </a:defRPr>
            </a:lvl2pPr>
            <a:lvl3pPr marL="287341" indent="-169865">
              <a:lnSpc>
                <a:spcPct val="110000"/>
              </a:lnSpc>
              <a:tabLst/>
              <a:defRPr sz="1600"/>
            </a:lvl3pPr>
            <a:lvl4pPr marL="693746" indent="-169865">
              <a:lnSpc>
                <a:spcPct val="110000"/>
              </a:lnSpc>
              <a:tabLst/>
              <a:defRPr sz="14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974315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16" y="365125"/>
            <a:ext cx="10972800" cy="987019"/>
          </a:xfrm>
        </p:spPr>
        <p:txBody>
          <a:bodyPr/>
          <a:lstStyle>
            <a:lvl1pPr algn="l">
              <a:lnSpc>
                <a:spcPct val="80000"/>
              </a:lnSpc>
              <a:defRPr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BAE6AD-B7D4-B04A-86FE-7779FC9A23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65652" y="6408817"/>
            <a:ext cx="206592" cy="27545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D8113E-1FCA-604A-96E5-3BF77C5AC3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7516" y="1942677"/>
            <a:ext cx="3516658" cy="4229524"/>
          </a:xfrm>
        </p:spPr>
        <p:txBody>
          <a:bodyPr/>
          <a:lstStyle>
            <a:lvl1pPr>
              <a:lnSpc>
                <a:spcPct val="110000"/>
              </a:lnSpc>
              <a:spcAft>
                <a:spcPts val="800"/>
              </a:spcAft>
              <a:defRPr/>
            </a:lvl1pPr>
            <a:lvl2pPr marL="15875" indent="0">
              <a:lnSpc>
                <a:spcPct val="110000"/>
              </a:lnSpc>
              <a:buNone/>
              <a:tabLst/>
              <a:defRPr sz="1800" b="0">
                <a:solidFill>
                  <a:schemeClr val="tx1"/>
                </a:solidFill>
              </a:defRPr>
            </a:lvl2pPr>
            <a:lvl3pPr marL="287341" indent="-169865">
              <a:lnSpc>
                <a:spcPct val="110000"/>
              </a:lnSpc>
              <a:tabLst/>
              <a:defRPr sz="1600"/>
            </a:lvl3pPr>
            <a:lvl4pPr marL="693746" indent="-169865">
              <a:lnSpc>
                <a:spcPct val="110000"/>
              </a:lnSpc>
              <a:tabLst/>
              <a:defRPr sz="14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4BEAA09E-D67E-864E-8466-C38E88600C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CCA6249-8962-9949-96AE-7C11B8F0135F}"/>
              </a:ext>
            </a:extLst>
          </p:cNvPr>
          <p:cNvSpPr txBox="1">
            <a:spLocks/>
          </p:cNvSpPr>
          <p:nvPr userDrawn="1"/>
        </p:nvSpPr>
        <p:spPr>
          <a:xfrm>
            <a:off x="4700338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>
                <a:latin typeface="Trebuchet MS" panose="020B0703020202090204" pitchFamily="34" charset="0"/>
              </a:rPr>
              <a:t>Confidential – Internal Use Only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A0CAA9C4-E772-E443-A2A4-0F2D14E9891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05587" y="1942677"/>
            <a:ext cx="3516658" cy="4229524"/>
          </a:xfrm>
        </p:spPr>
        <p:txBody>
          <a:bodyPr/>
          <a:lstStyle>
            <a:lvl1pPr>
              <a:lnSpc>
                <a:spcPct val="110000"/>
              </a:lnSpc>
              <a:spcAft>
                <a:spcPts val="800"/>
              </a:spcAft>
              <a:defRPr/>
            </a:lvl1pPr>
            <a:lvl2pPr marL="15875" indent="0">
              <a:lnSpc>
                <a:spcPct val="110000"/>
              </a:lnSpc>
              <a:buNone/>
              <a:tabLst/>
              <a:defRPr sz="1800" b="0">
                <a:solidFill>
                  <a:schemeClr val="tx1"/>
                </a:solidFill>
              </a:defRPr>
            </a:lvl2pPr>
            <a:lvl3pPr marL="287341" indent="-169865">
              <a:lnSpc>
                <a:spcPct val="110000"/>
              </a:lnSpc>
              <a:tabLst/>
              <a:defRPr sz="1600"/>
            </a:lvl3pPr>
            <a:lvl4pPr marL="693746" indent="-169865">
              <a:lnSpc>
                <a:spcPct val="110000"/>
              </a:lnSpc>
              <a:tabLst/>
              <a:defRPr sz="14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CC246391-91B4-BC47-A6BA-88CFDDCA116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33659" y="1942677"/>
            <a:ext cx="3516658" cy="4229524"/>
          </a:xfrm>
        </p:spPr>
        <p:txBody>
          <a:bodyPr/>
          <a:lstStyle>
            <a:lvl1pPr>
              <a:lnSpc>
                <a:spcPct val="110000"/>
              </a:lnSpc>
              <a:spcAft>
                <a:spcPts val="800"/>
              </a:spcAft>
              <a:defRPr/>
            </a:lvl1pPr>
            <a:lvl2pPr marL="15875" indent="0">
              <a:lnSpc>
                <a:spcPct val="110000"/>
              </a:lnSpc>
              <a:buNone/>
              <a:tabLst/>
              <a:defRPr sz="1800" b="0">
                <a:solidFill>
                  <a:schemeClr val="tx1"/>
                </a:solidFill>
              </a:defRPr>
            </a:lvl2pPr>
            <a:lvl3pPr marL="287341" indent="-169865">
              <a:lnSpc>
                <a:spcPct val="110000"/>
              </a:lnSpc>
              <a:tabLst/>
              <a:defRPr sz="1600"/>
            </a:lvl3pPr>
            <a:lvl4pPr marL="693746" indent="-169865">
              <a:lnSpc>
                <a:spcPct val="110000"/>
              </a:lnSpc>
              <a:tabLst/>
              <a:defRPr sz="14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75015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E1FAF-85CD-FA4B-81FE-A9FD82D22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4BEAA09E-D67E-864E-8466-C38E88600C4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216341-DBB4-0D4B-B285-B706134D81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65652" y="6408817"/>
            <a:ext cx="206592" cy="27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910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ckground">
    <p:bg>
      <p:bgPr>
        <a:solidFill>
          <a:srgbClr val="C50F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3522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864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B309050-9054-D04E-9F48-6712928E9B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2E9838-9331-2646-832C-3F14E16166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527" y="-12526"/>
            <a:ext cx="5080000" cy="25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3CF88D-A3E6-2F46-9667-2E1662497E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949" y="4075223"/>
            <a:ext cx="3790063" cy="247628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2097087"/>
            <a:ext cx="7632700" cy="410368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C16089-C6C1-484F-807A-E6437A6C68CB}"/>
              </a:ext>
            </a:extLst>
          </p:cNvPr>
          <p:cNvSpPr txBox="1"/>
          <p:nvPr userDrawn="1"/>
        </p:nvSpPr>
        <p:spPr>
          <a:xfrm>
            <a:off x="8075613" y="0"/>
            <a:ext cx="3673474" cy="4413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CE7B83-A267-FE4B-B22D-B04ED8CC9174}"/>
              </a:ext>
            </a:extLst>
          </p:cNvPr>
          <p:cNvSpPr txBox="1"/>
          <p:nvPr userDrawn="1"/>
        </p:nvSpPr>
        <p:spPr>
          <a:xfrm>
            <a:off x="4116389" y="-1"/>
            <a:ext cx="1763712" cy="4413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aids2022.org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60FDB-A672-194A-8015-15EF87CA8E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231490"/>
            <a:ext cx="7632700" cy="433798"/>
          </a:xfrm>
        </p:spPr>
        <p:txBody>
          <a:bodyPr anchor="t">
            <a:normAutofit/>
          </a:bodyPr>
          <a:lstStyle>
            <a:lvl1pPr>
              <a:defRPr sz="2800" b="1" i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5A5847-221C-FD44-96A5-ECB756A29F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765175"/>
            <a:ext cx="7632700" cy="385199"/>
          </a:xfrm>
        </p:spPr>
        <p:txBody>
          <a:bodyPr anchor="b">
            <a:normAutofit/>
          </a:bodyPr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/>
              <a:t>Presenter name &amp; affiliation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AF9883-2A5D-DB4A-BEBE-7B3D801EF74A}"/>
              </a:ext>
            </a:extLst>
          </p:cNvPr>
          <p:cNvSpPr txBox="1"/>
          <p:nvPr userDrawn="1"/>
        </p:nvSpPr>
        <p:spPr>
          <a:xfrm>
            <a:off x="6312024" y="1"/>
            <a:ext cx="1763589" cy="44132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#AIDS2022</a:t>
            </a:r>
          </a:p>
        </p:txBody>
      </p:sp>
    </p:spTree>
    <p:extLst>
      <p:ext uri="{BB962C8B-B14F-4D97-AF65-F5344CB8AC3E}">
        <p14:creationId xmlns:p14="http://schemas.microsoft.com/office/powerpoint/2010/main" val="1385431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ackgroun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37492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67640"/>
            <a:ext cx="10565728" cy="787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676400"/>
            <a:ext cx="10565728" cy="4419600"/>
          </a:xfrm>
        </p:spPr>
        <p:txBody>
          <a:bodyPr rIns="0"/>
          <a:lstStyle>
            <a:lvl1pPr>
              <a:spcBef>
                <a:spcPts val="900"/>
              </a:spcBef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12801" y="6520934"/>
            <a:ext cx="10565726" cy="184666"/>
          </a:xfrm>
        </p:spPr>
        <p:txBody>
          <a:bodyPr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78528" y="6340475"/>
            <a:ext cx="591800" cy="365125"/>
          </a:xfrm>
        </p:spPr>
        <p:txBody>
          <a:bodyPr lIns="0" tIns="0" rIns="0" bIns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2BE16F37-D63B-443C-96C0-C234F1098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9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C50F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43CA030-B9BB-F44B-87E8-9D88D615959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B71CDD-03B6-5447-B8EF-BC2DD2AB7D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1658249"/>
            <a:ext cx="10058400" cy="2387600"/>
          </a:xfrm>
        </p:spPr>
        <p:txBody>
          <a:bodyPr anchor="b"/>
          <a:lstStyle>
            <a:lvl1pPr algn="l">
              <a:lnSpc>
                <a:spcPct val="80000"/>
              </a:lnSpc>
              <a:defRPr sz="5000" b="1" i="0" spc="0" baseline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72D1E-ECF6-C04B-874C-31D977FFD3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" y="4077886"/>
            <a:ext cx="10058400" cy="1655762"/>
          </a:xfr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1500" b="0" i="0" kern="800" spc="300" baseline="0">
                <a:solidFill>
                  <a:schemeClr val="bg2">
                    <a:lumMod val="20000"/>
                    <a:lumOff val="80000"/>
                  </a:schemeClr>
                </a:solidFill>
                <a:latin typeface="Trebuchet MS" panose="020B070302020209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76B36C-1ADE-4B47-A218-99AEE676B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4591" y="6415616"/>
            <a:ext cx="196394" cy="2618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0F7620-0E7C-AB48-9117-2E580F93F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9" y="637899"/>
            <a:ext cx="1793826" cy="4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152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Point - Red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778F8C-30DF-F842-ADEE-52BB756B5D43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949B4A-737F-9943-BA78-DDF26CE4B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302299"/>
            <a:ext cx="10515600" cy="4207548"/>
          </a:xfrm>
          <a:ln w="3175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defRPr sz="4500" b="1" i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31A395-5299-7D44-A1C5-492B77DA5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4591" y="6415616"/>
            <a:ext cx="196394" cy="2618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8880F-2D4A-9544-A50E-C5BA3EADCBB5}"/>
              </a:ext>
            </a:extLst>
          </p:cNvPr>
          <p:cNvSpPr txBox="1">
            <a:spLocks/>
          </p:cNvSpPr>
          <p:nvPr/>
        </p:nvSpPr>
        <p:spPr>
          <a:xfrm>
            <a:off x="4700337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i="0">
                <a:latin typeface="Trebuchet MS" panose="020B0703020202090204" pitchFamily="34" charset="0"/>
              </a:rPr>
              <a:t>Confidential – 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7578553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Point - Blu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778F8C-30DF-F842-ADEE-52BB756B5D43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203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949B4A-737F-9943-BA78-DDF26CE4B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302299"/>
            <a:ext cx="10515600" cy="4207548"/>
          </a:xfrm>
          <a:ln w="3175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defRPr sz="4500" b="1" i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31A395-5299-7D44-A1C5-492B77DA5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4591" y="6415616"/>
            <a:ext cx="196394" cy="2618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8880F-2D4A-9544-A50E-C5BA3EADCBB5}"/>
              </a:ext>
            </a:extLst>
          </p:cNvPr>
          <p:cNvSpPr txBox="1">
            <a:spLocks/>
          </p:cNvSpPr>
          <p:nvPr/>
        </p:nvSpPr>
        <p:spPr>
          <a:xfrm>
            <a:off x="4700337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i="0">
                <a:latin typeface="Trebuchet MS" panose="020B0703020202090204" pitchFamily="34" charset="0"/>
              </a:rPr>
              <a:t>Confidential – 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7414117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Point -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778F8C-30DF-F842-ADEE-52BB756B5D43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949B4A-737F-9943-BA78-DDF26CE4B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302299"/>
            <a:ext cx="10515600" cy="4207548"/>
          </a:xfrm>
          <a:ln w="3175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defRPr sz="4500" b="1" i="0">
                <a:solidFill>
                  <a:srgbClr val="C50F3C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C15627-71F4-D94E-9E76-16A5E0A7B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5651" y="6408817"/>
            <a:ext cx="206592" cy="27545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699E1-1B62-794A-94A6-68D1CF83160F}"/>
              </a:ext>
            </a:extLst>
          </p:cNvPr>
          <p:cNvSpPr txBox="1">
            <a:spLocks/>
          </p:cNvSpPr>
          <p:nvPr/>
        </p:nvSpPr>
        <p:spPr>
          <a:xfrm>
            <a:off x="4700337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i="0">
                <a:latin typeface="Trebuchet MS" panose="020B0703020202090204" pitchFamily="34" charset="0"/>
              </a:rPr>
              <a:t>Confidential – 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4192408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Point -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778F8C-30DF-F842-ADEE-52BB756B5D43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949B4A-737F-9943-BA78-DDF26CE4B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302299"/>
            <a:ext cx="10515600" cy="4207548"/>
          </a:xfrm>
          <a:ln w="3175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defRPr sz="4500" b="1" i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C15627-71F4-D94E-9E76-16A5E0A7B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5651" y="6408817"/>
            <a:ext cx="206592" cy="27545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699E1-1B62-794A-94A6-68D1CF83160F}"/>
              </a:ext>
            </a:extLst>
          </p:cNvPr>
          <p:cNvSpPr txBox="1">
            <a:spLocks/>
          </p:cNvSpPr>
          <p:nvPr/>
        </p:nvSpPr>
        <p:spPr>
          <a:xfrm>
            <a:off x="4700337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i="0">
                <a:latin typeface="Trebuchet MS" panose="020B0703020202090204" pitchFamily="34" charset="0"/>
              </a:rPr>
              <a:t>Confidential – 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7041823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Point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CF386F-4435-1E40-A8ED-AFFEAC3031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949B4A-737F-9943-BA78-DDF26CE4B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32482"/>
            <a:ext cx="10515600" cy="1895109"/>
          </a:xfrm>
          <a:ln w="3175">
            <a:noFill/>
          </a:ln>
        </p:spPr>
        <p:txBody>
          <a:bodyPr anchor="ctr"/>
          <a:lstStyle>
            <a:lvl1pPr algn="ctr">
              <a:lnSpc>
                <a:spcPct val="80000"/>
              </a:lnSpc>
              <a:defRPr sz="5500" b="1" i="0" spc="300">
                <a:solidFill>
                  <a:schemeClr val="bg1"/>
                </a:solidFill>
                <a:effectLst>
                  <a:outerShdw blurRad="127000" dist="38100" dir="5400000" algn="t" rotWithShape="0">
                    <a:prstClr val="black"/>
                  </a:outerShdw>
                </a:effectLst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3D4413-B16E-B048-AA99-4B9BAA9B4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4591" y="6415616"/>
            <a:ext cx="196394" cy="26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760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E634AED-FE2D-5A49-9C4F-52E8C06D75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1998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3E1CBD-1A22-C34C-8DC4-474E34B2CDF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0" y="957364"/>
            <a:ext cx="5939883" cy="4943272"/>
          </a:xfrm>
          <a:solidFill>
            <a:srgbClr val="C50F3C"/>
          </a:solidFill>
        </p:spPr>
        <p:txBody>
          <a:bodyPr lIns="914400" tIns="914400" rIns="914400" bIns="914400" anchor="ctr">
            <a:normAutofit/>
          </a:bodyPr>
          <a:lstStyle>
            <a:lvl1pPr algn="ctr">
              <a:lnSpc>
                <a:spcPct val="80000"/>
              </a:lnSpc>
              <a:defRPr sz="3200" b="1" i="0" spc="300">
                <a:solidFill>
                  <a:schemeClr val="bg1"/>
                </a:solidFill>
                <a:latin typeface="Trebuchet MS" panose="020B0703020202090204" pitchFamily="34" charset="0"/>
                <a:cs typeface="Rockwell Nova Light" panose="020603030202050204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26177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C5E49E7-6ADE-DD40-AD32-5A28176B24BC}"/>
              </a:ext>
            </a:extLst>
          </p:cNvPr>
          <p:cNvSpPr/>
          <p:nvPr/>
        </p:nvSpPr>
        <p:spPr>
          <a:xfrm>
            <a:off x="4249783" y="0"/>
            <a:ext cx="794221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5C0A2E-84ED-694A-8D40-40A9466155D7}"/>
              </a:ext>
            </a:extLst>
          </p:cNvPr>
          <p:cNvSpPr/>
          <p:nvPr/>
        </p:nvSpPr>
        <p:spPr>
          <a:xfrm>
            <a:off x="0" y="0"/>
            <a:ext cx="424978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76D08-DDAD-E54A-B358-69F6739D98F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7187" y="1189899"/>
            <a:ext cx="3535407" cy="4351338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5000" b="1" i="0" spc="300">
                <a:solidFill>
                  <a:schemeClr val="bg1"/>
                </a:solidFill>
                <a:latin typeface="Trebuchet MS" panose="020B0703020202090204" pitchFamily="34" charset="0"/>
                <a:cs typeface="Rockwell Nova Light" panose="020603030202050204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753706-DED6-894F-BE2A-F4DA16AF1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5651" y="6408817"/>
            <a:ext cx="206592" cy="275456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AEB27AF-DD57-7246-971E-7506C05081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6972" y="781844"/>
            <a:ext cx="7157992" cy="5294312"/>
          </a:xfrm>
        </p:spPr>
        <p:txBody>
          <a:bodyPr anchor="ctr"/>
          <a:lstStyle>
            <a:lvl1pPr marL="457200" indent="-457200">
              <a:lnSpc>
                <a:spcPct val="110000"/>
              </a:lnSpc>
              <a:buFont typeface="+mj-lt"/>
              <a:buAutoNum type="arabicPeriod"/>
              <a:defRPr/>
            </a:lvl1pPr>
            <a:lvl2pPr marL="800100" indent="-331788">
              <a:lnSpc>
                <a:spcPct val="110000"/>
              </a:lnSpc>
              <a:buFont typeface="+mj-lt"/>
              <a:buAutoNum type="alphaLcPeriod"/>
              <a:tabLst/>
              <a:defRPr/>
            </a:lvl2pPr>
            <a:lvl3pPr marL="865188" indent="-342900">
              <a:buFont typeface="+mj-lt"/>
              <a:buAutoNum type="arabicPeriod"/>
              <a:defRPr/>
            </a:lvl3pPr>
            <a:lvl4pPr marL="1204913" indent="-342900">
              <a:buFont typeface="+mj-lt"/>
              <a:buAutoNum type="arabicPeriod"/>
              <a:defRPr/>
            </a:lvl4pPr>
            <a:lvl5pPr marL="1430338" indent="-2286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955494-5A02-944E-AC47-A93918740756}"/>
              </a:ext>
            </a:extLst>
          </p:cNvPr>
          <p:cNvSpPr txBox="1">
            <a:spLocks/>
          </p:cNvSpPr>
          <p:nvPr/>
        </p:nvSpPr>
        <p:spPr>
          <a:xfrm>
            <a:off x="4606972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i="0">
                <a:latin typeface="Trebuchet MS" panose="020B0703020202090204" pitchFamily="34" charset="0"/>
              </a:rPr>
              <a:t>Confidential – 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136387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2A97BB-34E9-7C49-B047-86820BA084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B8D95D-57D6-3B4E-A545-963A46D668F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7AFB9-1E01-0C42-8541-A572CC639D40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#AIDS2022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BEB96-CCAD-0F4A-97FC-66037E3AB2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0922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-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F91D0A4-F952-E844-8B2C-D3F8A2A9AD6F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76D08-DDAD-E54A-B358-69F6739D98F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7188" y="1189899"/>
            <a:ext cx="3544252" cy="4351338"/>
          </a:xfrm>
        </p:spPr>
        <p:txBody>
          <a:bodyPr anchor="ctr">
            <a:noAutofit/>
          </a:bodyPr>
          <a:lstStyle>
            <a:lvl1pPr algn="r">
              <a:lnSpc>
                <a:spcPct val="80000"/>
              </a:lnSpc>
              <a:defRPr sz="3200" b="1" i="0">
                <a:solidFill>
                  <a:schemeClr val="accent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BB3B64-FFC3-D742-A6BD-5B3A95232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A6BB-CE3D-4127-AC6F-0DEEE1E800E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753706-DED6-894F-BE2A-F4DA16AF1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5651" y="6408817"/>
            <a:ext cx="206592" cy="27545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113FFD9-00BB-A343-8353-85DCCB1A6FE5}"/>
              </a:ext>
            </a:extLst>
          </p:cNvPr>
          <p:cNvCxnSpPr>
            <a:cxnSpLocks/>
          </p:cNvCxnSpPr>
          <p:nvPr/>
        </p:nvCxnSpPr>
        <p:spPr>
          <a:xfrm>
            <a:off x="4260501" y="1628503"/>
            <a:ext cx="0" cy="34747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56E2F89F-DE6E-8E49-BDFB-6B8DE8B72A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6972" y="800327"/>
            <a:ext cx="7157992" cy="5257346"/>
          </a:xfrm>
        </p:spPr>
        <p:txBody>
          <a:bodyPr anchor="ctr"/>
          <a:lstStyle>
            <a:lvl1pPr>
              <a:lnSpc>
                <a:spcPct val="110000"/>
              </a:lnSpc>
              <a:defRPr/>
            </a:lvl1pPr>
            <a:lvl2pPr marL="15875" indent="0">
              <a:lnSpc>
                <a:spcPct val="110000"/>
              </a:lnSpc>
              <a:buNone/>
              <a:tabLst/>
              <a:defRPr sz="1800" b="0">
                <a:solidFill>
                  <a:schemeClr val="accent1"/>
                </a:solidFill>
              </a:defRPr>
            </a:lvl2pPr>
            <a:lvl3pPr marL="287338" indent="-169863">
              <a:lnSpc>
                <a:spcPct val="110000"/>
              </a:lnSpc>
              <a:tabLst/>
              <a:defRPr sz="1600"/>
            </a:lvl3pPr>
            <a:lvl4pPr marL="693738" indent="-169863">
              <a:lnSpc>
                <a:spcPct val="110000"/>
              </a:lnSpc>
              <a:tabLst/>
              <a:defRPr sz="14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8F56A3F-5A2F-DF4C-8531-9765BE13BE71}"/>
              </a:ext>
            </a:extLst>
          </p:cNvPr>
          <p:cNvSpPr txBox="1">
            <a:spLocks/>
          </p:cNvSpPr>
          <p:nvPr/>
        </p:nvSpPr>
        <p:spPr>
          <a:xfrm>
            <a:off x="4606972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i="0">
                <a:latin typeface="Trebuchet MS" panose="020B0703020202090204" pitchFamily="34" charset="0"/>
              </a:rPr>
              <a:t>Confidential – 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8911836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49406C-54AA-BB4A-A894-DCE9A23B31DE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Proxima Nova Regular" panose="0200050603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76D08-DDAD-E54A-B358-69F6739D98F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7188" y="1189899"/>
            <a:ext cx="5220003" cy="4351338"/>
          </a:xfrm>
        </p:spPr>
        <p:txBody>
          <a:bodyPr anchor="ctr">
            <a:normAutofit/>
          </a:bodyPr>
          <a:lstStyle>
            <a:lvl1pPr algn="r">
              <a:lnSpc>
                <a:spcPct val="80000"/>
              </a:lnSpc>
              <a:defRPr sz="3200" b="1" i="0">
                <a:solidFill>
                  <a:srgbClr val="C50F3C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613E1D2-5834-AD41-804E-D60728760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1BC8A6BB-CE3D-4127-AC6F-0DEEE1E800E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F86E1D-B041-3D46-9EA6-1DD6635C6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5651" y="6408817"/>
            <a:ext cx="206592" cy="275456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6A4804-8EDB-6D4D-B64B-E9206508601A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614809" y="1189899"/>
            <a:ext cx="5150842" cy="4351338"/>
          </a:xfrm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3200" b="0" i="0">
                <a:solidFill>
                  <a:schemeClr val="tx1"/>
                </a:solidFill>
                <a:latin typeface="Trebuchet MS" panose="020B0703020202090204" pitchFamily="34" charset="0"/>
                <a:cs typeface="Rockwell Nova Light" panose="020603030202050204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777C60-735A-6242-A92B-3C5B7BA7ED40}"/>
              </a:ext>
            </a:extLst>
          </p:cNvPr>
          <p:cNvSpPr txBox="1">
            <a:spLocks/>
          </p:cNvSpPr>
          <p:nvPr/>
        </p:nvSpPr>
        <p:spPr>
          <a:xfrm>
            <a:off x="6614809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i="0">
                <a:latin typeface="Trebuchet MS" panose="020B0703020202090204" pitchFamily="34" charset="0"/>
              </a:rPr>
              <a:t>Confidential – 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5885276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Comparis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49406C-54AA-BB4A-A894-DCE9A23B31DE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203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Proxima Nova Regular" panose="0200050603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76D08-DDAD-E54A-B358-69F6739D98F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7188" y="1189899"/>
            <a:ext cx="5220003" cy="4351338"/>
          </a:xfrm>
          <a:ln>
            <a:noFill/>
          </a:ln>
        </p:spPr>
        <p:txBody>
          <a:bodyPr anchor="ctr">
            <a:normAutofit/>
          </a:bodyPr>
          <a:lstStyle>
            <a:lvl1pPr algn="r">
              <a:lnSpc>
                <a:spcPct val="80000"/>
              </a:lnSpc>
              <a:defRPr sz="3200" b="1" i="0">
                <a:ln>
                  <a:noFill/>
                </a:ln>
                <a:solidFill>
                  <a:schemeClr val="bg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613E1D2-5834-AD41-804E-D60728760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1BC8A6BB-CE3D-4127-AC6F-0DEEE1E800E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F86E1D-B041-3D46-9EA6-1DD6635C6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5651" y="6408817"/>
            <a:ext cx="206592" cy="275456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6A4804-8EDB-6D4D-B64B-E9206508601A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614809" y="1189899"/>
            <a:ext cx="5150842" cy="4351338"/>
          </a:xfrm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3200" b="0" i="0">
                <a:solidFill>
                  <a:schemeClr val="tx1"/>
                </a:solidFill>
                <a:latin typeface="Trebuchet MS" panose="020B0703020202090204" pitchFamily="34" charset="0"/>
                <a:cs typeface="Rockwell Nova Light" panose="020603030202050204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777C60-735A-6242-A92B-3C5B7BA7ED40}"/>
              </a:ext>
            </a:extLst>
          </p:cNvPr>
          <p:cNvSpPr txBox="1">
            <a:spLocks/>
          </p:cNvSpPr>
          <p:nvPr/>
        </p:nvSpPr>
        <p:spPr>
          <a:xfrm>
            <a:off x="6614809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i="0">
                <a:latin typeface="Trebuchet MS" panose="020B0703020202090204" pitchFamily="34" charset="0"/>
              </a:rPr>
              <a:t>Confidential – 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5506434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E634AED-FE2D-5A49-9C4F-52E8C06D75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5999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49406C-54AA-BB4A-A894-DCE9A23B31DE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Proxima Nova Regular" panose="02000506030000020004" pitchFamily="2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613E1D2-5834-AD41-804E-D60728760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4" y="6400799"/>
            <a:ext cx="745915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1BC8A6BB-CE3D-4127-AC6F-0DEEE1E800E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F170BCB-3373-5549-9815-B668B2498165}"/>
              </a:ext>
            </a:extLst>
          </p:cNvPr>
          <p:cNvSpPr txBox="1">
            <a:spLocks/>
          </p:cNvSpPr>
          <p:nvPr/>
        </p:nvSpPr>
        <p:spPr>
          <a:xfrm>
            <a:off x="1707493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i="0">
                <a:latin typeface="Trebuchet MS" panose="020B0703020202090204" pitchFamily="34" charset="0"/>
              </a:rPr>
              <a:t>Confidential – Internal Use Only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8C30483-00F3-D64E-AAE5-F07B9B5C0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406" y="6408817"/>
            <a:ext cx="206592" cy="27545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0ECE671-F431-CD4B-9BF1-7FDB1F32755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7188" y="1189899"/>
            <a:ext cx="5220003" cy="4351338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3200" b="1" i="0">
                <a:solidFill>
                  <a:schemeClr val="accent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56495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3552B98-A814-42B0-83E3-97A979ABED7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974348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4" name="think-cell スライド" r:id="rId5" imgW="395" imgH="394" progId="TCLayout.ActiveDocument.1">
                  <p:embed/>
                </p:oleObj>
              </mc:Choice>
              <mc:Fallback>
                <p:oleObj name="think-cell スライド" r:id="rId5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3552B98-A814-42B0-83E3-97A979ABED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A93CE0F3-C046-4E09-8236-517318D3C1F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Georgia" panose="02040502050405020303" pitchFamily="18" charset="0"/>
              <a:ea typeface="+mj-ea"/>
              <a:sym typeface="Georgia" panose="020405020504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16" y="365125"/>
            <a:ext cx="10972800" cy="987019"/>
          </a:xfrm>
        </p:spPr>
        <p:txBody>
          <a:bodyPr/>
          <a:lstStyle>
            <a:lvl1pPr algn="ctr">
              <a:lnSpc>
                <a:spcPct val="80000"/>
              </a:lnSpc>
              <a:defRPr sz="2400" b="1" i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BAE6AD-B7D4-B04A-86FE-7779FC9A23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65651" y="6408817"/>
            <a:ext cx="206592" cy="27545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D8113E-1FCA-604A-96E5-3BF77C5AC3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7516" y="1942677"/>
            <a:ext cx="10972800" cy="4229524"/>
          </a:xfrm>
        </p:spPr>
        <p:txBody>
          <a:bodyPr/>
          <a:lstStyle>
            <a:lvl1pPr>
              <a:lnSpc>
                <a:spcPct val="110000"/>
              </a:lnSpc>
              <a:spcAft>
                <a:spcPts val="800"/>
              </a:spcAft>
              <a:defRPr/>
            </a:lvl1pPr>
            <a:lvl2pPr marL="15875" indent="0">
              <a:lnSpc>
                <a:spcPct val="110000"/>
              </a:lnSpc>
              <a:buNone/>
              <a:tabLst/>
              <a:defRPr sz="1800" b="0">
                <a:solidFill>
                  <a:schemeClr val="accent1"/>
                </a:solidFill>
              </a:defRPr>
            </a:lvl2pPr>
            <a:lvl3pPr marL="287338" indent="-169863">
              <a:lnSpc>
                <a:spcPct val="110000"/>
              </a:lnSpc>
              <a:tabLst/>
              <a:defRPr sz="1600"/>
            </a:lvl3pPr>
            <a:lvl4pPr marL="693738" indent="-169863">
              <a:lnSpc>
                <a:spcPct val="110000"/>
              </a:lnSpc>
              <a:tabLst/>
              <a:defRPr sz="14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BC8A6BB-CE3D-4127-AC6F-0DEEE1E800E4}" type="slidenum">
              <a:rPr lang="en-US" smtClean="0"/>
              <a:pPr/>
              <a:t>‹#›</a:t>
            </a:fld>
            <a:endParaRPr lang="en-US" sz="120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CCA6249-8962-9949-96AE-7C11B8F0135F}"/>
              </a:ext>
            </a:extLst>
          </p:cNvPr>
          <p:cNvSpPr txBox="1">
            <a:spLocks/>
          </p:cNvSpPr>
          <p:nvPr/>
        </p:nvSpPr>
        <p:spPr>
          <a:xfrm>
            <a:off x="4700337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i="0">
                <a:latin typeface="Trebuchet MS" panose="020B0703020202090204" pitchFamily="34" charset="0"/>
              </a:rPr>
              <a:t>Confidential – 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7218289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16" y="365125"/>
            <a:ext cx="10972800" cy="987019"/>
          </a:xfrm>
        </p:spPr>
        <p:txBody>
          <a:bodyPr/>
          <a:lstStyle>
            <a:lvl1pPr algn="ctr">
              <a:lnSpc>
                <a:spcPct val="80000"/>
              </a:lnSpc>
              <a:defRPr b="1" i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BAE6AD-B7D4-B04A-86FE-7779FC9A2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5651" y="6408817"/>
            <a:ext cx="206592" cy="27545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D8113E-1FCA-604A-96E5-3BF77C5AC3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7516" y="1942677"/>
            <a:ext cx="5399951" cy="4229524"/>
          </a:xfrm>
        </p:spPr>
        <p:txBody>
          <a:bodyPr/>
          <a:lstStyle>
            <a:lvl1pPr>
              <a:lnSpc>
                <a:spcPct val="110000"/>
              </a:lnSpc>
              <a:spcAft>
                <a:spcPts val="800"/>
              </a:spcAft>
              <a:defRPr/>
            </a:lvl1pPr>
            <a:lvl2pPr marL="15875" indent="0">
              <a:lnSpc>
                <a:spcPct val="110000"/>
              </a:lnSpc>
              <a:buNone/>
              <a:tabLst/>
              <a:defRPr sz="1800" b="0">
                <a:solidFill>
                  <a:schemeClr val="accent1"/>
                </a:solidFill>
              </a:defRPr>
            </a:lvl2pPr>
            <a:lvl3pPr marL="287338" indent="-169863">
              <a:lnSpc>
                <a:spcPct val="110000"/>
              </a:lnSpc>
              <a:tabLst/>
              <a:defRPr sz="1600"/>
            </a:lvl3pPr>
            <a:lvl4pPr marL="693738" indent="-169863">
              <a:lnSpc>
                <a:spcPct val="110000"/>
              </a:lnSpc>
              <a:tabLst/>
              <a:defRPr sz="14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1BC8A6BB-CE3D-4127-AC6F-0DEEE1E800E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CCA6249-8962-9949-96AE-7C11B8F0135F}"/>
              </a:ext>
            </a:extLst>
          </p:cNvPr>
          <p:cNvSpPr txBox="1">
            <a:spLocks/>
          </p:cNvSpPr>
          <p:nvPr/>
        </p:nvSpPr>
        <p:spPr>
          <a:xfrm>
            <a:off x="4700337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i="0">
                <a:latin typeface="Trebuchet MS" panose="020B0703020202090204" pitchFamily="34" charset="0"/>
              </a:rPr>
              <a:t>Confidential – Internal Use Only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A0CAA9C4-E772-E443-A2A4-0F2D14E9891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50365" y="1942677"/>
            <a:ext cx="5399951" cy="4229524"/>
          </a:xfrm>
        </p:spPr>
        <p:txBody>
          <a:bodyPr/>
          <a:lstStyle>
            <a:lvl1pPr>
              <a:lnSpc>
                <a:spcPct val="110000"/>
              </a:lnSpc>
              <a:spcAft>
                <a:spcPts val="800"/>
              </a:spcAft>
              <a:defRPr/>
            </a:lvl1pPr>
            <a:lvl2pPr marL="15875" indent="0">
              <a:lnSpc>
                <a:spcPct val="110000"/>
              </a:lnSpc>
              <a:buNone/>
              <a:tabLst/>
              <a:defRPr sz="1800" b="0">
                <a:solidFill>
                  <a:schemeClr val="accent1"/>
                </a:solidFill>
              </a:defRPr>
            </a:lvl2pPr>
            <a:lvl3pPr marL="287338" indent="-169863">
              <a:lnSpc>
                <a:spcPct val="110000"/>
              </a:lnSpc>
              <a:tabLst/>
              <a:defRPr sz="1600"/>
            </a:lvl3pPr>
            <a:lvl4pPr marL="693738" indent="-169863">
              <a:lnSpc>
                <a:spcPct val="110000"/>
              </a:lnSpc>
              <a:tabLst/>
              <a:defRPr sz="14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575727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16" y="365125"/>
            <a:ext cx="10972800" cy="987019"/>
          </a:xfrm>
        </p:spPr>
        <p:txBody>
          <a:bodyPr/>
          <a:lstStyle>
            <a:lvl1pPr algn="ctr">
              <a:lnSpc>
                <a:spcPct val="80000"/>
              </a:lnSpc>
              <a:defRPr b="1" i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BAE6AD-B7D4-B04A-86FE-7779FC9A2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5651" y="6408817"/>
            <a:ext cx="206592" cy="27545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D8113E-1FCA-604A-96E5-3BF77C5AC3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7517" y="1942677"/>
            <a:ext cx="3516658" cy="4229524"/>
          </a:xfrm>
        </p:spPr>
        <p:txBody>
          <a:bodyPr/>
          <a:lstStyle>
            <a:lvl1pPr>
              <a:lnSpc>
                <a:spcPct val="110000"/>
              </a:lnSpc>
              <a:spcAft>
                <a:spcPts val="800"/>
              </a:spcAft>
              <a:defRPr/>
            </a:lvl1pPr>
            <a:lvl2pPr marL="15875" indent="0">
              <a:lnSpc>
                <a:spcPct val="110000"/>
              </a:lnSpc>
              <a:buNone/>
              <a:tabLst/>
              <a:defRPr sz="1800" b="0">
                <a:solidFill>
                  <a:schemeClr val="accent1"/>
                </a:solidFill>
              </a:defRPr>
            </a:lvl2pPr>
            <a:lvl3pPr marL="287338" indent="-169863">
              <a:lnSpc>
                <a:spcPct val="110000"/>
              </a:lnSpc>
              <a:tabLst/>
              <a:defRPr sz="1600"/>
            </a:lvl3pPr>
            <a:lvl4pPr marL="693738" indent="-169863">
              <a:lnSpc>
                <a:spcPct val="110000"/>
              </a:lnSpc>
              <a:tabLst/>
              <a:defRPr sz="14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1BC8A6BB-CE3D-4127-AC6F-0DEEE1E800E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CCA6249-8962-9949-96AE-7C11B8F0135F}"/>
              </a:ext>
            </a:extLst>
          </p:cNvPr>
          <p:cNvSpPr txBox="1">
            <a:spLocks/>
          </p:cNvSpPr>
          <p:nvPr/>
        </p:nvSpPr>
        <p:spPr>
          <a:xfrm>
            <a:off x="4700337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i="0">
                <a:latin typeface="Trebuchet MS" panose="020B0703020202090204" pitchFamily="34" charset="0"/>
              </a:rPr>
              <a:t>Confidential – Internal Use Only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A0CAA9C4-E772-E443-A2A4-0F2D14E9891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05587" y="1942677"/>
            <a:ext cx="3516658" cy="4229524"/>
          </a:xfrm>
        </p:spPr>
        <p:txBody>
          <a:bodyPr/>
          <a:lstStyle>
            <a:lvl1pPr>
              <a:lnSpc>
                <a:spcPct val="110000"/>
              </a:lnSpc>
              <a:spcAft>
                <a:spcPts val="800"/>
              </a:spcAft>
              <a:defRPr/>
            </a:lvl1pPr>
            <a:lvl2pPr marL="15875" indent="0">
              <a:lnSpc>
                <a:spcPct val="110000"/>
              </a:lnSpc>
              <a:buNone/>
              <a:tabLst/>
              <a:defRPr sz="1800" b="0">
                <a:solidFill>
                  <a:schemeClr val="accent1"/>
                </a:solidFill>
              </a:defRPr>
            </a:lvl2pPr>
            <a:lvl3pPr marL="287338" indent="-169863">
              <a:lnSpc>
                <a:spcPct val="110000"/>
              </a:lnSpc>
              <a:tabLst/>
              <a:defRPr sz="1600"/>
            </a:lvl3pPr>
            <a:lvl4pPr marL="693738" indent="-169863">
              <a:lnSpc>
                <a:spcPct val="110000"/>
              </a:lnSpc>
              <a:tabLst/>
              <a:defRPr sz="14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CC246391-91B4-BC47-A6BA-88CFDDCA116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33658" y="1942677"/>
            <a:ext cx="3516658" cy="4229524"/>
          </a:xfrm>
        </p:spPr>
        <p:txBody>
          <a:bodyPr/>
          <a:lstStyle>
            <a:lvl1pPr>
              <a:lnSpc>
                <a:spcPct val="110000"/>
              </a:lnSpc>
              <a:spcAft>
                <a:spcPts val="800"/>
              </a:spcAft>
              <a:defRPr/>
            </a:lvl1pPr>
            <a:lvl2pPr marL="15875" indent="0">
              <a:lnSpc>
                <a:spcPct val="110000"/>
              </a:lnSpc>
              <a:buNone/>
              <a:tabLst/>
              <a:defRPr sz="1800" b="0">
                <a:solidFill>
                  <a:schemeClr val="accent1"/>
                </a:solidFill>
              </a:defRPr>
            </a:lvl2pPr>
            <a:lvl3pPr marL="287338" indent="-169863">
              <a:lnSpc>
                <a:spcPct val="110000"/>
              </a:lnSpc>
              <a:tabLst/>
              <a:defRPr sz="1600"/>
            </a:lvl3pPr>
            <a:lvl4pPr marL="693738" indent="-169863">
              <a:lnSpc>
                <a:spcPct val="110000"/>
              </a:lnSpc>
              <a:tabLst/>
              <a:defRPr sz="14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835279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Grey -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BAE6AD-B7D4-B04A-86FE-7779FC9A2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5651" y="6408817"/>
            <a:ext cx="206592" cy="275456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1BC8A6BB-CE3D-4127-AC6F-0DEEE1E800E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CCA6249-8962-9949-96AE-7C11B8F0135F}"/>
              </a:ext>
            </a:extLst>
          </p:cNvPr>
          <p:cNvSpPr txBox="1">
            <a:spLocks/>
          </p:cNvSpPr>
          <p:nvPr/>
        </p:nvSpPr>
        <p:spPr>
          <a:xfrm>
            <a:off x="4700337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i="0">
                <a:latin typeface="Trebuchet MS" panose="020B0703020202090204" pitchFamily="34" charset="0"/>
              </a:rPr>
              <a:t>Confidential – 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3992699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E1FAF-85CD-FA4B-81FE-A9FD82D22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1BC8A6BB-CE3D-4127-AC6F-0DEEE1E800E4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216341-DBB4-0D4B-B285-B706134D8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5651" y="6408817"/>
            <a:ext cx="206592" cy="27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575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-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020" y="94890"/>
            <a:ext cx="10972800" cy="1233577"/>
          </a:xfrm>
        </p:spPr>
        <p:txBody>
          <a:bodyPr/>
          <a:lstStyle>
            <a:lvl1pPr>
              <a:lnSpc>
                <a:spcPct val="80000"/>
              </a:lnSpc>
              <a:defRPr>
                <a:solidFill>
                  <a:srgbClr val="C50F3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BAE6AD-B7D4-B04A-86FE-7779FC9A23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5651" y="6408817"/>
            <a:ext cx="206592" cy="27545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D8113E-1FCA-604A-96E5-3BF77C5AC3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0646" y="1503315"/>
            <a:ext cx="10972800" cy="4599878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4BEAA09E-D67E-864E-8466-C38E88600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5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3559227-C79C-8C45-BA3F-1033686FC8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</p:spPr>
        <p:txBody>
          <a:bodyPr lIns="0" rIns="0"/>
          <a:lstStyle>
            <a:lvl1pPr marL="0" indent="0">
              <a:buFont typeface="Courier New" panose="02070309020205020404" pitchFamily="49" charset="0"/>
              <a:buNone/>
              <a:defRPr/>
            </a:lvl1pPr>
          </a:lstStyle>
          <a:p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lorem </a:t>
            </a:r>
            <a:r>
              <a:rPr lang="en-US" err="1"/>
              <a:t>ut</a:t>
            </a:r>
            <a:r>
              <a:rPr lang="en-US"/>
              <a:t> libero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Curabitur</a:t>
            </a:r>
            <a:r>
              <a:rPr lang="en-US"/>
              <a:t> non </a:t>
            </a:r>
            <a:r>
              <a:rPr lang="en-US" err="1"/>
              <a:t>nulla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tempus convallis </a:t>
            </a:r>
            <a:r>
              <a:rPr lang="en-US" err="1"/>
              <a:t>quis</a:t>
            </a:r>
            <a:r>
              <a:rPr lang="en-US"/>
              <a:t> ac </a:t>
            </a:r>
            <a:r>
              <a:rPr lang="en-US" err="1"/>
              <a:t>lectus</a:t>
            </a:r>
            <a:r>
              <a:rPr lang="en-US"/>
              <a:t>.</a:t>
            </a:r>
          </a:p>
          <a:p>
            <a:r>
              <a:rPr lang="en-US"/>
              <a:t>Proin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Donec </a:t>
            </a:r>
            <a:r>
              <a:rPr lang="en-US" err="1"/>
              <a:t>rutrum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quam</a:t>
            </a:r>
            <a:r>
              <a:rPr lang="en-US"/>
              <a:t> id dui </a:t>
            </a:r>
            <a:r>
              <a:rPr lang="en-US" err="1"/>
              <a:t>posuere</a:t>
            </a:r>
            <a:r>
              <a:rPr lang="en-US"/>
              <a:t> </a:t>
            </a:r>
            <a:r>
              <a:rPr lang="en-US" err="1"/>
              <a:t>blandit</a:t>
            </a:r>
            <a:r>
              <a:rPr lang="en-US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Proin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D8009-8440-8D46-8AD7-A2541109AEA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aids2022.org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280" y="265176"/>
            <a:ext cx="9509760" cy="923544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2431B0-0DEE-274A-8AA7-F4388EFA23F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#AIDS2022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624B48-6A91-EF4B-800A-445B8F13F8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992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07403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67640"/>
            <a:ext cx="10565728" cy="787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676400"/>
            <a:ext cx="10565728" cy="4419600"/>
          </a:xfrm>
        </p:spPr>
        <p:txBody>
          <a:bodyPr rIns="0"/>
          <a:lstStyle>
            <a:lvl1pPr>
              <a:spcBef>
                <a:spcPts val="900"/>
              </a:spcBef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12801" y="6520934"/>
            <a:ext cx="10565726" cy="184666"/>
          </a:xfrm>
        </p:spPr>
        <p:txBody>
          <a:bodyPr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78528" y="6340475"/>
            <a:ext cx="591800" cy="365125"/>
          </a:xfrm>
        </p:spPr>
        <p:txBody>
          <a:bodyPr lIns="0" tIns="0" rIns="0" bIns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2BE16F37-D63B-443C-96C0-C234F1098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25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67640"/>
            <a:ext cx="10565728" cy="787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12801" y="6520934"/>
            <a:ext cx="10565726" cy="184666"/>
          </a:xfrm>
        </p:spPr>
        <p:txBody>
          <a:bodyPr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78528" y="6340475"/>
            <a:ext cx="591800" cy="365125"/>
          </a:xfrm>
        </p:spPr>
        <p:txBody>
          <a:bodyPr lIns="0" tIns="0" rIns="0" bIns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2BE16F37-D63B-443C-96C0-C234F1098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06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4" y="0"/>
            <a:ext cx="12221633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25000"/>
              </a:spcAft>
              <a:buFontTx/>
              <a:buChar char="•"/>
              <a:defRPr/>
            </a:pPr>
            <a:endParaRPr lang="en-US" sz="2400" b="1" baseline="-25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-4233" y="3581400"/>
            <a:ext cx="12227984" cy="3278188"/>
          </a:xfrm>
          <a:prstGeom prst="rect">
            <a:avLst/>
          </a:prstGeom>
          <a:solidFill>
            <a:srgbClr val="DDDDDD"/>
          </a:solidFill>
          <a:ln w="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25000"/>
              </a:spcAft>
              <a:defRPr/>
            </a:pPr>
            <a:endParaRPr lang="en-GB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-4233" y="3429000"/>
            <a:ext cx="12227984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-4233" y="3516313"/>
            <a:ext cx="12227984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6559" y="457200"/>
            <a:ext cx="10566400" cy="2816352"/>
          </a:xfrm>
        </p:spPr>
        <p:txBody>
          <a:bodyPr/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619" y="4114800"/>
            <a:ext cx="10566400" cy="609600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27619" y="5029200"/>
            <a:ext cx="10566400" cy="9144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87005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3184" y="327780"/>
            <a:ext cx="11235267" cy="78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184" y="1341120"/>
            <a:ext cx="11235267" cy="4351339"/>
          </a:xfrm>
        </p:spPr>
        <p:txBody>
          <a:bodyPr/>
          <a:lstStyle>
            <a:lvl2pPr marL="615935" indent="-309026">
              <a:tabLst/>
              <a:defRPr/>
            </a:lvl2pPr>
            <a:lvl3pPr marL="912261" indent="-296326">
              <a:tabLst/>
              <a:defRPr/>
            </a:lvl3pPr>
            <a:lvl4pPr marL="1219170" indent="-306910">
              <a:tabLst/>
              <a:defRPr/>
            </a:lvl4pPr>
            <a:lvl5pPr marL="1526079" indent="-306910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4D39A4-8C48-4CC2-848C-266DFA7D1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06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570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280" y="266700"/>
            <a:ext cx="9509760" cy="927100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570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aids2022.org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570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#AIDS2022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B70982-BFE8-A345-992E-7EBA17B005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88B9E32A-D568-2B88-65AC-884392CAC0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2912" y="6063916"/>
            <a:ext cx="11306175" cy="446936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050" spc="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0">
              <a:buFontTx/>
              <a:buNone/>
              <a:defRPr/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E9A6E51E-BCDA-5093-5A35-372EA1FCA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8559" y="6496062"/>
            <a:ext cx="757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A669B0F-0C5B-47E5-BCC9-899A6A8CE3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F8F19-81DC-00E4-A14D-2C14724BD1E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2913" y="1990579"/>
            <a:ext cx="11306175" cy="4073337"/>
          </a:xfrm>
        </p:spPr>
        <p:txBody>
          <a:bodyPr/>
          <a:lstStyle>
            <a:lvl1pPr marL="231775" indent="-231775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3738" indent="-234950">
              <a:buFont typeface="Arial" panose="020B0604020202020204" pitchFamily="34" charset="0"/>
              <a:buChar char="–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5225" indent="-2540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7500" indent="-214313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15830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90CA633-E76E-7B4D-B775-FF782415C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EEA7C8-5B91-9446-9E3F-8AD099C6C7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2097089"/>
            <a:ext cx="7632700" cy="1618264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/>
              <a:t>Click to add subtitle</a:t>
            </a:r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7B76CD7-5462-E949-A051-E9D818072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39244-55B1-A649-9A9A-7E659EE5CC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9002A9BA-9DD7-F695-FDB2-D97104CA09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4104032"/>
            <a:ext cx="7632700" cy="161826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/>
              <a:t>Click to add 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4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AB14E1A-9F2E-1A48-988D-E71398454E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94CE0F-D4BC-9C48-9E55-800480CD1884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3215FEC-0B57-9C45-8CB3-F5D19B65B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1FAFFD-1963-C741-90CB-66192F2B4DF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aids2022.org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75BB66-3787-5A4B-8B7A-C2ACC59202F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#AIDS2022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BFCD2A-1ACA-2F4D-B612-6D7309D4B3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2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image" Target="../media/image10.emf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tags" Target="../tags/tag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165100"/>
            <a:ext cx="10566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676400"/>
            <a:ext cx="10566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87204" name="Line 4"/>
          <p:cNvSpPr>
            <a:spLocks noChangeShapeType="1"/>
          </p:cNvSpPr>
          <p:nvPr/>
        </p:nvSpPr>
        <p:spPr bwMode="auto">
          <a:xfrm>
            <a:off x="812800" y="1066800"/>
            <a:ext cx="10566400" cy="0"/>
          </a:xfrm>
          <a:prstGeom prst="line">
            <a:avLst/>
          </a:prstGeom>
          <a:noFill/>
          <a:ln w="53975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25000"/>
              </a:spcAft>
              <a:buFontTx/>
              <a:buChar char="•"/>
              <a:defRPr/>
            </a:pPr>
            <a:endParaRPr lang="en-US" sz="3600" b="1" baseline="-25000">
              <a:solidFill>
                <a:srgbClr val="000000"/>
              </a:solidFill>
            </a:endParaRPr>
          </a:p>
        </p:txBody>
      </p:sp>
      <p:sp>
        <p:nvSpPr>
          <p:cNvPr id="1587225" name="Line 25"/>
          <p:cNvSpPr>
            <a:spLocks noChangeShapeType="1"/>
          </p:cNvSpPr>
          <p:nvPr userDrawn="1"/>
        </p:nvSpPr>
        <p:spPr bwMode="auto">
          <a:xfrm>
            <a:off x="812800" y="1143000"/>
            <a:ext cx="10566400" cy="0"/>
          </a:xfrm>
          <a:prstGeom prst="line">
            <a:avLst/>
          </a:prstGeom>
          <a:noFill/>
          <a:ln w="53975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25000"/>
              </a:spcAft>
              <a:buFontTx/>
              <a:buChar char="•"/>
              <a:defRPr/>
            </a:pPr>
            <a:endParaRPr lang="en-US" sz="3600" b="1" baseline="-2500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3333" y="649288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-250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B6E519-2B19-4FD1-9DB5-C3407DF9395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14400" y="6497638"/>
            <a:ext cx="914400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914400" y="6407155"/>
            <a:ext cx="8229600" cy="366713"/>
          </a:xfrm>
          <a:prstGeom prst="rect">
            <a:avLst/>
          </a:prstGeom>
          <a:noFill/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57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Symbol" pitchFamily="18" charset="2"/>
        <a:buChar char="¨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7" y="2097087"/>
            <a:ext cx="11306175" cy="41036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 </a:t>
            </a:r>
            <a:r>
              <a:rPr lang="en-GB" err="1"/>
              <a:t>porttitor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, </a:t>
            </a:r>
            <a:r>
              <a:rPr lang="en-GB" err="1"/>
              <a:t>accumsan</a:t>
            </a:r>
            <a:r>
              <a:rPr lang="en-GB"/>
              <a:t> id </a:t>
            </a:r>
            <a:r>
              <a:rPr lang="en-GB" err="1"/>
              <a:t>imperdiet</a:t>
            </a:r>
            <a:r>
              <a:rPr lang="en-GB"/>
              <a:t> et, </a:t>
            </a:r>
            <a:r>
              <a:rPr lang="en-GB" err="1"/>
              <a:t>porttitor</a:t>
            </a:r>
            <a:r>
              <a:rPr lang="en-GB"/>
              <a:t> at sem.</a:t>
            </a:r>
          </a:p>
          <a:p>
            <a:pPr lvl="0"/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lorem </a:t>
            </a:r>
            <a:r>
              <a:rPr lang="en-GB" err="1"/>
              <a:t>ut</a:t>
            </a:r>
            <a:r>
              <a:rPr lang="en-GB"/>
              <a:t> libero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feugiat</a:t>
            </a:r>
            <a:r>
              <a:rPr lang="en-GB"/>
              <a:t>. Vestibulum ac </a:t>
            </a:r>
            <a:r>
              <a:rPr lang="en-GB" err="1"/>
              <a:t>diam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quam</a:t>
            </a:r>
            <a:r>
              <a:rPr lang="en-GB"/>
              <a:t> </a:t>
            </a:r>
            <a:r>
              <a:rPr lang="en-GB" err="1"/>
              <a:t>vehicula</a:t>
            </a:r>
            <a:r>
              <a:rPr lang="en-GB"/>
              <a:t> </a:t>
            </a:r>
            <a:r>
              <a:rPr lang="en-GB" err="1"/>
              <a:t>elementum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dui.Click</a:t>
            </a:r>
            <a:r>
              <a:rPr lang="en-GB"/>
              <a:t> to edit Master text styles</a:t>
            </a:r>
          </a:p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4C1DE39C-A624-6245-8B93-DA365424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441324"/>
            <a:ext cx="7632000" cy="12218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E73457-6567-F589-6BA9-B7254D559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399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A669B0F-0C5B-47E5-BCC9-899A6A8CE3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4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23495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2788" indent="-25400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36625" indent="-214313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00150" indent="-223838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4" pos="3840">
          <p15:clr>
            <a:srgbClr val="F26B43"/>
          </p15:clr>
        </p15:guide>
        <p15:guide id="8" pos="740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5D506E-9CFA-5744-8CC1-366D985D6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365126"/>
            <a:ext cx="10924674" cy="9675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Alternate Slide Template – 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A9B1D-8809-B740-A68B-9969B712A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942677"/>
            <a:ext cx="10924674" cy="4234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marL="15875" lvl="1" indent="0" algn="l" defTabSz="914411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pple Symbols" panose="02000000000000000000" pitchFamily="2" charset="-79"/>
              <a:buNone/>
              <a:tabLst/>
            </a:pPr>
            <a:r>
              <a:rPr lang="en-US"/>
              <a:t>Second level</a:t>
            </a:r>
          </a:p>
          <a:p>
            <a:pPr marL="287341" lvl="2" indent="-169865" algn="l" defTabSz="914411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pple Symbols" panose="02000000000000000000" pitchFamily="2" charset="-79"/>
              <a:buChar char="⎼"/>
              <a:tabLst/>
            </a:pPr>
            <a:r>
              <a:rPr lang="en-US"/>
              <a:t>Third level</a:t>
            </a:r>
          </a:p>
          <a:p>
            <a:pPr marL="693746" lvl="3" indent="-169865" algn="l" defTabSz="914411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pple Symbols" panose="02000000000000000000" pitchFamily="2" charset="-79"/>
              <a:buChar char="⎼"/>
              <a:tabLst/>
            </a:pPr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A8E2B-2B06-3049-8A99-94E0B3F72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bg2"/>
                </a:solidFill>
                <a:latin typeface="Trebuchet MS" panose="020B0703020202090204" pitchFamily="34" charset="0"/>
              </a:defRPr>
            </a:lvl1pPr>
          </a:lstStyle>
          <a:p>
            <a:fld id="{4BEAA09E-D67E-864E-8466-C38E88600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0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751" r:id="rId22"/>
  </p:sldLayoutIdLst>
  <p:hf hdr="0" ftr="0" dt="0"/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3600" b="1" i="0" kern="800" spc="0" baseline="0">
          <a:solidFill>
            <a:schemeClr val="accent1"/>
          </a:solidFill>
          <a:latin typeface="Trebuchet MS" panose="020B0703020202090204" pitchFamily="34" charset="0"/>
          <a:ea typeface="+mj-ea"/>
          <a:cs typeface="Trebuchet MS" panose="020B0703020202090204" pitchFamily="34" charset="0"/>
        </a:defRPr>
      </a:lvl1pPr>
    </p:titleStyle>
    <p:bodyStyle>
      <a:lvl1pPr marL="0" indent="0" algn="l" defTabSz="914411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b="0" i="0" kern="1600" spc="-50" baseline="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290517" indent="-174627" algn="l" defTabSz="914411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pple Symbols" panose="02000000000000000000" pitchFamily="2" charset="-79"/>
        <a:buChar char="⎼"/>
        <a:tabLst/>
        <a:defRPr lang="en-US" sz="1800" b="0" i="1" kern="1600" spc="-50" baseline="0" dirty="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403230" indent="-285753" algn="l" defTabSz="914411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pple Symbols" panose="02000000000000000000" pitchFamily="2" charset="-79"/>
        <a:buChar char="⎼"/>
        <a:tabLst/>
        <a:defRPr lang="en-US" sz="1600" b="0" i="0" kern="1600" spc="-50" baseline="0" dirty="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809635" indent="-285753" algn="l" defTabSz="914411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pple Symbols" panose="02000000000000000000" pitchFamily="2" charset="-79"/>
        <a:buChar char="⎼"/>
        <a:tabLst/>
        <a:defRPr lang="en-US" sz="1400" b="0" i="0" kern="1600" spc="-50" baseline="0" dirty="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1376380" indent="-174627" algn="l" defTabSz="914411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pple Symbols" panose="02000000000000000000" pitchFamily="2" charset="-79"/>
        <a:buChar char="⎼"/>
        <a:tabLst/>
        <a:defRPr sz="1200" b="0" i="0" kern="1600" spc="-50" baseline="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EDD5575-4353-48A6-82A9-765B5211FECF}"/>
              </a:ext>
            </a:extLst>
          </p:cNvPr>
          <p:cNvGraphicFramePr>
            <a:graphicFrameLocks noChangeAspect="1"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21243358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2" name="think-cell スライド" r:id="rId24" imgW="383" imgH="384" progId="TCLayout.ActiveDocument.1">
                  <p:embed/>
                </p:oleObj>
              </mc:Choice>
              <mc:Fallback>
                <p:oleObj name="think-cell スライド" r:id="rId24" imgW="383" imgH="38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DEDD5575-4353-48A6-82A9-765B5211FE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AB67C02-CA9D-4D1D-B2F1-1EAC0C87DF8D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>
              <a:latin typeface="Georgia" panose="02040502050405020303" pitchFamily="18" charset="0"/>
              <a:ea typeface="+mj-ea"/>
              <a:sym typeface="Georgia" panose="02040502050405020303" pitchFamily="18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5D506E-9CFA-5744-8CC1-366D985D6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6"/>
            <a:ext cx="10924674" cy="9675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A9B1D-8809-B740-A68B-9969B712A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942677"/>
            <a:ext cx="10924674" cy="4234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marL="15875" lvl="1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pple Symbols" panose="02000000000000000000" pitchFamily="2" charset="-79"/>
              <a:buNone/>
              <a:tabLst/>
            </a:pPr>
            <a:r>
              <a:rPr lang="en-US"/>
              <a:t>Second level</a:t>
            </a:r>
          </a:p>
          <a:p>
            <a:pPr marL="287338" lvl="2" indent="-1698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pple Symbols" panose="02000000000000000000" pitchFamily="2" charset="-79"/>
              <a:buChar char="⎼"/>
              <a:tabLst/>
            </a:pPr>
            <a:r>
              <a:rPr lang="en-US"/>
              <a:t>Third level</a:t>
            </a:r>
          </a:p>
          <a:p>
            <a:pPr marL="693738" lvl="3" indent="-1698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pple Symbols" panose="02000000000000000000" pitchFamily="2" charset="-79"/>
              <a:buChar char="⎼"/>
              <a:tabLst/>
            </a:pPr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A8E2B-2B06-3049-8A99-94E0B3F72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2"/>
                </a:solidFill>
                <a:latin typeface="Trebuchet MS" panose="020B0703020202090204" pitchFamily="34" charset="0"/>
              </a:defRPr>
            </a:lvl1pPr>
          </a:lstStyle>
          <a:p>
            <a:fld id="{1BC8A6BB-CE3D-4127-AC6F-0DEEE1E800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F37C4B3-C390-1B4B-9F24-930CD9AE7CA0}"/>
              </a:ext>
            </a:extLst>
          </p:cNvPr>
          <p:cNvSpPr txBox="1">
            <a:spLocks/>
          </p:cNvSpPr>
          <p:nvPr/>
        </p:nvSpPr>
        <p:spPr>
          <a:xfrm>
            <a:off x="4700337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i="0">
                <a:latin typeface="Trebuchet MS" panose="020B0703020202090204" pitchFamily="34" charset="0"/>
              </a:rPr>
              <a:t>Confidential – 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81952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50" r:id="rId19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i="0" kern="800" spc="0" baseline="0">
          <a:solidFill>
            <a:schemeClr val="accent1"/>
          </a:solidFill>
          <a:latin typeface="Georgia" panose="02040502050405020303" pitchFamily="18" charset="0"/>
          <a:ea typeface="+mj-ea"/>
          <a:cs typeface="Georgia" panose="02040502050405020303" pitchFamily="18" charset="0"/>
        </a:defRPr>
      </a:lvl1pPr>
    </p:titleStyle>
    <p:bodyStyle>
      <a:lvl1pPr marL="0" indent="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b="0" i="0" kern="1600" spc="-50" baseline="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290513" indent="-174625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pple Symbols" panose="02000000000000000000" pitchFamily="2" charset="-79"/>
        <a:buChar char="⎼"/>
        <a:tabLst/>
        <a:defRPr lang="en-US" sz="1800" b="0" i="0" kern="1600" spc="-50" baseline="0" dirty="0">
          <a:solidFill>
            <a:schemeClr val="accent1"/>
          </a:solidFill>
          <a:latin typeface="Trebuchet MS" panose="020B0703020202090204" pitchFamily="34" charset="0"/>
          <a:ea typeface="+mn-ea"/>
          <a:cs typeface="+mn-cs"/>
        </a:defRPr>
      </a:lvl2pPr>
      <a:lvl3pPr marL="403225" indent="-28575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pple Symbols" panose="02000000000000000000" pitchFamily="2" charset="-79"/>
        <a:buChar char="⎼"/>
        <a:tabLst/>
        <a:defRPr lang="en-US" sz="1600" b="0" i="0" kern="1600" spc="-50" baseline="0" dirty="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809625" indent="-28575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pple Symbols" panose="02000000000000000000" pitchFamily="2" charset="-79"/>
        <a:buChar char="⎼"/>
        <a:tabLst/>
        <a:defRPr lang="en-US" sz="1400" b="0" i="0" kern="1600" spc="-50" baseline="0" dirty="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1376363" indent="-174625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pple Symbols" panose="02000000000000000000" pitchFamily="2" charset="-79"/>
        <a:buChar char="⎼"/>
        <a:tabLst/>
        <a:defRPr sz="1200" b="0" i="0" kern="1600" spc="-50" baseline="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165100"/>
            <a:ext cx="10566400" cy="78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676400"/>
            <a:ext cx="10566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87204" name="Line 4"/>
          <p:cNvSpPr>
            <a:spLocks noChangeShapeType="1"/>
          </p:cNvSpPr>
          <p:nvPr/>
        </p:nvSpPr>
        <p:spPr bwMode="auto">
          <a:xfrm>
            <a:off x="812800" y="1066800"/>
            <a:ext cx="10566400" cy="0"/>
          </a:xfrm>
          <a:prstGeom prst="line">
            <a:avLst/>
          </a:prstGeom>
          <a:noFill/>
          <a:ln w="53975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25000"/>
              </a:spcAft>
              <a:buFontTx/>
              <a:buChar char="•"/>
              <a:defRPr/>
            </a:pPr>
            <a:endParaRPr lang="en-US" sz="3600" b="1" baseline="-25000">
              <a:solidFill>
                <a:srgbClr val="000000"/>
              </a:solidFill>
            </a:endParaRPr>
          </a:p>
        </p:txBody>
      </p:sp>
      <p:sp>
        <p:nvSpPr>
          <p:cNvPr id="1587225" name="Line 25"/>
          <p:cNvSpPr>
            <a:spLocks noChangeShapeType="1"/>
          </p:cNvSpPr>
          <p:nvPr userDrawn="1"/>
        </p:nvSpPr>
        <p:spPr bwMode="auto">
          <a:xfrm>
            <a:off x="812800" y="1143000"/>
            <a:ext cx="10566400" cy="0"/>
          </a:xfrm>
          <a:prstGeom prst="line">
            <a:avLst/>
          </a:prstGeom>
          <a:noFill/>
          <a:ln w="53975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25000"/>
              </a:spcAft>
              <a:buFontTx/>
              <a:buChar char="•"/>
              <a:defRPr/>
            </a:pPr>
            <a:endParaRPr lang="en-US" sz="3600" b="1" baseline="-2500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3333" y="649288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-250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B6E519-2B19-4FD1-9DB5-C3407DF9395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14400" y="6497638"/>
            <a:ext cx="914400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914400" y="6407155"/>
            <a:ext cx="8229600" cy="366713"/>
          </a:xfrm>
          <a:prstGeom prst="rect">
            <a:avLst/>
          </a:prstGeom>
          <a:noFill/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51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Symbol" pitchFamily="18" charset="2"/>
        <a:buChar char="¨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DA76C-3822-40D5-94BE-56D8E45623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Autofit/>
          </a:bodyPr>
          <a:lstStyle/>
          <a:p>
            <a:r>
              <a:rPr lang="en-US" sz="4000" dirty="0"/>
              <a:t>Flt3 Agonist Enhances </a:t>
            </a:r>
            <a:br>
              <a:rPr lang="en-US" sz="4000" dirty="0"/>
            </a:br>
            <a:r>
              <a:rPr lang="en-US" sz="4000" dirty="0"/>
              <a:t>Immunogenicity of Arenavirus-Based Vaccine Vector in Macaques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599645-7240-A930-EAF4-CC47EEE77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619" y="4060493"/>
            <a:ext cx="10566400" cy="1200329"/>
          </a:xfrm>
        </p:spPr>
        <p:txBody>
          <a:bodyPr>
            <a:spAutoFit/>
          </a:bodyPr>
          <a:lstStyle/>
          <a:p>
            <a:r>
              <a:rPr lang="en-US" sz="1800" b="1"/>
              <a:t>Archana Vidya Boopathy,</a:t>
            </a:r>
            <a:r>
              <a:rPr lang="en-US" sz="1800" b="1" baseline="30000"/>
              <a:t>1</a:t>
            </a:r>
            <a:r>
              <a:rPr lang="en-US" sz="1800" b="1"/>
              <a:t> Anurag Nekkalapudi,</a:t>
            </a:r>
            <a:r>
              <a:rPr lang="en-US" sz="1800" b="1" baseline="30000"/>
              <a:t>1</a:t>
            </a:r>
            <a:r>
              <a:rPr lang="en-US" sz="1800" b="1"/>
              <a:t> Bhawna Sharma,</a:t>
            </a:r>
            <a:r>
              <a:rPr lang="en-US" sz="1800" b="1" baseline="30000"/>
              <a:t>1</a:t>
            </a:r>
            <a:r>
              <a:rPr lang="en-US" sz="1800" b="1"/>
              <a:t> Sophie Schulha,</a:t>
            </a:r>
            <a:r>
              <a:rPr lang="en-US" sz="1800" b="1" baseline="30000"/>
              <a:t>2</a:t>
            </a:r>
            <a:r>
              <a:rPr lang="en-US" sz="1800" b="1"/>
              <a:t> </a:t>
            </a:r>
            <a:br>
              <a:rPr lang="en-US" sz="1800" b="1"/>
            </a:br>
            <a:r>
              <a:rPr lang="en-US" sz="1800" b="1" err="1"/>
              <a:t>Raphaela</a:t>
            </a:r>
            <a:r>
              <a:rPr lang="en-US" sz="1800" b="1"/>
              <a:t> Wimmer,</a:t>
            </a:r>
            <a:r>
              <a:rPr lang="en-US" sz="1800" b="1" baseline="30000"/>
              <a:t>2</a:t>
            </a:r>
            <a:r>
              <a:rPr lang="en-US" sz="1800" b="1"/>
              <a:t> Debi Jin,</a:t>
            </a:r>
            <a:r>
              <a:rPr lang="en-US" sz="1800" b="1" baseline="30000"/>
              <a:t>1</a:t>
            </a:r>
            <a:r>
              <a:rPr lang="en-US" sz="1800" b="1"/>
              <a:t> Janette Sung,</a:t>
            </a:r>
            <a:r>
              <a:rPr lang="en-US" sz="1800" b="1" baseline="30000"/>
              <a:t>1</a:t>
            </a:r>
            <a:r>
              <a:rPr lang="en-US" sz="1800" b="1"/>
              <a:t> Jeffrey Murry,</a:t>
            </a:r>
            <a:r>
              <a:rPr lang="en-US" sz="1800" b="1" baseline="30000"/>
              <a:t>1</a:t>
            </a:r>
            <a:r>
              <a:rPr lang="en-US" sz="1800" b="1"/>
              <a:t> Mark Nagel,</a:t>
            </a:r>
            <a:r>
              <a:rPr lang="en-US" sz="1800" b="1" baseline="30000"/>
              <a:t>1</a:t>
            </a:r>
            <a:r>
              <a:rPr lang="en-US" sz="1800" b="1"/>
              <a:t> Brian Carr,</a:t>
            </a:r>
            <a:r>
              <a:rPr lang="en-US" sz="1800" b="1" baseline="30000"/>
              <a:t>1</a:t>
            </a:r>
            <a:r>
              <a:rPr lang="en-US" sz="1800" b="1"/>
              <a:t> </a:t>
            </a:r>
            <a:br>
              <a:rPr lang="en-US" sz="1800" b="1"/>
            </a:br>
            <a:r>
              <a:rPr lang="en-US" sz="1800" b="1"/>
              <a:t>Sarah Ahmadi-Erber,</a:t>
            </a:r>
            <a:r>
              <a:rPr lang="en-US" sz="1800" b="1" baseline="30000"/>
              <a:t>2 </a:t>
            </a:r>
            <a:r>
              <a:rPr lang="en-US" sz="1800" b="1"/>
              <a:t>Henning Lauterbach,</a:t>
            </a:r>
            <a:r>
              <a:rPr lang="en-US" sz="1800" b="1" baseline="30000"/>
              <a:t>2</a:t>
            </a:r>
            <a:r>
              <a:rPr lang="en-US" sz="1800" b="1"/>
              <a:t> Klaus Orlinger,</a:t>
            </a:r>
            <a:r>
              <a:rPr lang="en-US" sz="1800" b="1" baseline="30000"/>
              <a:t>2</a:t>
            </a:r>
            <a:r>
              <a:rPr lang="en-US" sz="1800" b="1"/>
              <a:t> Tariro Makadzange,</a:t>
            </a:r>
            <a:r>
              <a:rPr lang="en-US" sz="1800" b="1" baseline="30000"/>
              <a:t>1</a:t>
            </a:r>
            <a:r>
              <a:rPr lang="en-US" sz="1800" b="1"/>
              <a:t> </a:t>
            </a:r>
            <a:br>
              <a:rPr lang="en-US" sz="1800" b="1"/>
            </a:br>
            <a:r>
              <a:rPr lang="en-US" sz="1800" b="1"/>
              <a:t>Michelle Kuhne,</a:t>
            </a:r>
            <a:r>
              <a:rPr lang="en-US" sz="1800" b="1" baseline="30000"/>
              <a:t>1</a:t>
            </a:r>
            <a:r>
              <a:rPr lang="en-US" sz="1800" b="1"/>
              <a:t> </a:t>
            </a:r>
            <a:r>
              <a:rPr lang="en-US" sz="1800" b="1" err="1"/>
              <a:t>Romas</a:t>
            </a:r>
            <a:r>
              <a:rPr lang="en-US" sz="1800" b="1"/>
              <a:t> Geleziunas,</a:t>
            </a:r>
            <a:r>
              <a:rPr lang="en-US" sz="1800" b="1" baseline="30000"/>
              <a:t>1</a:t>
            </a:r>
            <a:r>
              <a:rPr lang="en-US" sz="1800" b="1"/>
              <a:t> Brie Falkard,</a:t>
            </a:r>
            <a:r>
              <a:rPr lang="en-US" sz="1800" b="1" baseline="30000"/>
              <a:t>1</a:t>
            </a:r>
            <a:r>
              <a:rPr lang="en-US" sz="1800" b="1"/>
              <a:t> Sarah Schmidt</a:t>
            </a:r>
            <a:r>
              <a:rPr lang="en-US" sz="1800" b="1" baseline="30000"/>
              <a:t>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367DD5-5577-0400-F3FD-3450B7D7D6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7619" y="5470193"/>
            <a:ext cx="10566400" cy="419100"/>
          </a:xfrm>
        </p:spPr>
        <p:txBody>
          <a:bodyPr anchor="ctr">
            <a:noAutofit/>
          </a:bodyPr>
          <a:lstStyle/>
          <a:p>
            <a:pPr>
              <a:spcBef>
                <a:spcPts val="600"/>
              </a:spcBef>
            </a:pPr>
            <a:r>
              <a:rPr lang="en-US" baseline="30000"/>
              <a:t>1</a:t>
            </a:r>
            <a:r>
              <a:rPr lang="en-US"/>
              <a:t>Gilead Sciences Inc., Foster City, CA, USA; </a:t>
            </a:r>
            <a:r>
              <a:rPr lang="en-US" baseline="30000"/>
              <a:t>2</a:t>
            </a:r>
            <a:r>
              <a:rPr lang="en-US"/>
              <a:t>HOOKIPA Pharma, NY, USA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176298-A916-F50D-4E73-823069DC92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5291434"/>
            <a:ext cx="2509551" cy="16396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47DAA6-64AE-C64B-567D-C504929A10F9}"/>
              </a:ext>
            </a:extLst>
          </p:cNvPr>
          <p:cNvSpPr txBox="1"/>
          <p:nvPr/>
        </p:nvSpPr>
        <p:spPr>
          <a:xfrm>
            <a:off x="2348745" y="6289020"/>
            <a:ext cx="7522028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400"/>
              <a:t>29 July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400"/>
              <a:t>2 August</a:t>
            </a:r>
          </a:p>
          <a:p>
            <a:r>
              <a:rPr lang="en-US" sz="1400"/>
              <a:t>Montréal, Québec, Canada</a:t>
            </a:r>
            <a:endParaRPr lang="en-US" sz="1400">
              <a:solidFill>
                <a:srgbClr val="000000"/>
              </a:solidFill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511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5D49-10AF-43C1-8D40-98F3D79A3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Flt3 Receptor Agonist Increases Vaccine-induced Env-Binding Antibody Titers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7C94C-8FB4-8004-0C41-B6A0068DC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5527129"/>
            <a:ext cx="10565728" cy="639356"/>
          </a:xfrm>
        </p:spPr>
        <p:txBody>
          <a:bodyPr/>
          <a:lstStyle/>
          <a:p>
            <a:r>
              <a:rPr lang="en-US" sz="1800" dirty="0"/>
              <a:t>Combination of vaccine with Flt3 receptor agonist results in a 3-fold increase in env-binding antibody titers compared with vaccine alone by ELISA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75EAC9A-7560-43B1-9D6E-E349147C4D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2801" y="6397823"/>
            <a:ext cx="10565726" cy="307777"/>
          </a:xfrm>
        </p:spPr>
        <p:txBody>
          <a:bodyPr/>
          <a:lstStyle/>
          <a:p>
            <a:r>
              <a:rPr lang="en-US" sz="1000"/>
              <a:t>Data are median ± </a:t>
            </a:r>
            <a:r>
              <a:rPr lang="en-US" sz="1000" err="1"/>
              <a:t>IQR</a:t>
            </a:r>
            <a:r>
              <a:rPr lang="en-US" sz="1000"/>
              <a:t>; n=13 per group; *p&lt;0.05, **p&lt;0.01, ****p&lt;0.0001</a:t>
            </a:r>
          </a:p>
          <a:p>
            <a:r>
              <a:rPr lang="en-US" sz="1000"/>
              <a:t>2-way ANOVA with repeated measures and </a:t>
            </a:r>
            <a:r>
              <a:rPr lang="en-US" sz="1000" err="1"/>
              <a:t>Sidak’s</a:t>
            </a:r>
            <a:r>
              <a:rPr lang="en-US" sz="1000"/>
              <a:t> post test in left graph, Mann-Whitney t-test in right graph. Dotted line indicates lower limit of quantitation (</a:t>
            </a:r>
            <a:r>
              <a:rPr lang="en-US" sz="1000" err="1"/>
              <a:t>LLOQ</a:t>
            </a:r>
            <a:r>
              <a:rPr lang="en-US" sz="1000"/>
              <a:t>) of assay.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8AC7C-0262-4C89-826B-7FE4A1F90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A09E-D67E-864E-8466-C38E88600C4F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B984914-ADD2-470E-A547-8A3A6CFE50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31410"/>
              </p:ext>
            </p:extLst>
          </p:nvPr>
        </p:nvGraphicFramePr>
        <p:xfrm>
          <a:off x="1044575" y="1566863"/>
          <a:ext cx="4803775" cy="390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7" name="Prism 8" r:id="rId3" imgW="4803850" imgH="3900391" progId="Prism8.Document">
                  <p:embed/>
                </p:oleObj>
              </mc:Choice>
              <mc:Fallback>
                <p:oleObj name="Prism 8" r:id="rId3" imgW="4803850" imgH="3900391" progId="Prism8.Document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B984914-ADD2-470E-A547-8A3A6CFE50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4575" y="1566863"/>
                        <a:ext cx="4803775" cy="3900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EA625B-F7A0-46FF-953F-570227B659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933509"/>
              </p:ext>
            </p:extLst>
          </p:nvPr>
        </p:nvGraphicFramePr>
        <p:xfrm>
          <a:off x="6205538" y="1230479"/>
          <a:ext cx="4583112" cy="366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8" name="Prism 9" r:id="rId5" imgW="4582727" imgH="3660959" progId="Prism9.Document">
                  <p:embed/>
                </p:oleObj>
              </mc:Choice>
              <mc:Fallback>
                <p:oleObj name="Prism 9" r:id="rId5" imgW="4582727" imgH="3660959" progId="Prism9.Document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EA625B-F7A0-46FF-953F-570227B659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05538" y="1230479"/>
                        <a:ext cx="4583112" cy="3660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92B60DE9-CA65-60BE-D4AD-BB6EA2622640}"/>
              </a:ext>
            </a:extLst>
          </p:cNvPr>
          <p:cNvGrpSpPr/>
          <p:nvPr/>
        </p:nvGrpSpPr>
        <p:grpSpPr>
          <a:xfrm>
            <a:off x="2081742" y="1413086"/>
            <a:ext cx="3073460" cy="215444"/>
            <a:chOff x="5339359" y="1524065"/>
            <a:chExt cx="2051574" cy="14381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94F3C5C-5D50-6054-9DC5-EB32BE131F8D}"/>
                </a:ext>
              </a:extLst>
            </p:cNvPr>
            <p:cNvGrpSpPr/>
            <p:nvPr/>
          </p:nvGrpSpPr>
          <p:grpSpPr>
            <a:xfrm>
              <a:off x="5402580" y="1524065"/>
              <a:ext cx="1988353" cy="143811"/>
              <a:chOff x="5418608" y="1236447"/>
              <a:chExt cx="1988353" cy="143811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3688A1D-4891-DC24-C7BA-E9D363E1B331}"/>
                  </a:ext>
                </a:extLst>
              </p:cNvPr>
              <p:cNvGrpSpPr/>
              <p:nvPr/>
            </p:nvGrpSpPr>
            <p:grpSpPr>
              <a:xfrm>
                <a:off x="5418608" y="1236447"/>
                <a:ext cx="614300" cy="143811"/>
                <a:chOff x="5418608" y="1236447"/>
                <a:chExt cx="614300" cy="143811"/>
              </a:xfrm>
            </p:grpSpPr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B7F3361E-93FF-AD5C-D51B-9B64409A50C9}"/>
                    </a:ext>
                  </a:extLst>
                </p:cNvPr>
                <p:cNvSpPr/>
                <p:nvPr/>
              </p:nvSpPr>
              <p:spPr bwMode="auto">
                <a:xfrm>
                  <a:off x="5418608" y="1266545"/>
                  <a:ext cx="83110" cy="83110"/>
                </a:xfrm>
                <a:prstGeom prst="ellipse">
                  <a:avLst/>
                </a:prstGeom>
                <a:solidFill>
                  <a:srgbClr val="A0A0A4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25000"/>
                    </a:spcAft>
                    <a:buClrTx/>
                    <a:buSzTx/>
                    <a:tabLst/>
                  </a:pPr>
                  <a:endParaRPr kumimoji="0" lang="en-US" sz="12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F9F73DB-8F37-251E-DE70-46BD299FB6BE}"/>
                    </a:ext>
                  </a:extLst>
                </p:cNvPr>
                <p:cNvSpPr txBox="1"/>
                <p:nvPr/>
              </p:nvSpPr>
              <p:spPr>
                <a:xfrm>
                  <a:off x="5615941" y="1236447"/>
                  <a:ext cx="416967" cy="1438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r>
                    <a:rPr lang="en-US" sz="1400"/>
                    <a:t>Vaccine</a:t>
                  </a: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5512DA71-D1C1-A708-5061-554C046071AC}"/>
                  </a:ext>
                </a:extLst>
              </p:cNvPr>
              <p:cNvGrpSpPr/>
              <p:nvPr/>
            </p:nvGrpSpPr>
            <p:grpSpPr>
              <a:xfrm>
                <a:off x="6311773" y="1236447"/>
                <a:ext cx="1095188" cy="143811"/>
                <a:chOff x="4736545" y="1236447"/>
                <a:chExt cx="1095188" cy="143811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4868C88E-9408-DA1D-E6EE-DC6B23C34F8F}"/>
                    </a:ext>
                  </a:extLst>
                </p:cNvPr>
                <p:cNvSpPr/>
                <p:nvPr/>
              </p:nvSpPr>
              <p:spPr bwMode="auto">
                <a:xfrm>
                  <a:off x="4736545" y="1266545"/>
                  <a:ext cx="83110" cy="83110"/>
                </a:xfrm>
                <a:prstGeom prst="ellipse">
                  <a:avLst/>
                </a:prstGeom>
                <a:solidFill>
                  <a:srgbClr val="80008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25000"/>
                    </a:spcAft>
                    <a:buClrTx/>
                    <a:buSzTx/>
                    <a:tabLst/>
                  </a:pPr>
                  <a:endParaRPr kumimoji="0" lang="en-US" sz="12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1415394-BA9B-C418-1F1C-882D15CBE903}"/>
                    </a:ext>
                  </a:extLst>
                </p:cNvPr>
                <p:cNvSpPr txBox="1"/>
                <p:nvPr/>
              </p:nvSpPr>
              <p:spPr>
                <a:xfrm>
                  <a:off x="4926834" y="1236447"/>
                  <a:ext cx="904899" cy="1438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r>
                    <a:rPr lang="en-US" sz="1400"/>
                    <a:t>Vaccine + Flt3Ra</a:t>
                  </a:r>
                </a:p>
              </p:txBody>
            </p:sp>
          </p:grp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4161675-2580-1E6F-4A01-DF09900F520D}"/>
                </a:ext>
              </a:extLst>
            </p:cNvPr>
            <p:cNvCxnSpPr>
              <a:cxnSpLocks/>
            </p:cNvCxnSpPr>
            <p:nvPr/>
          </p:nvCxnSpPr>
          <p:spPr>
            <a:xfrm>
              <a:off x="5339359" y="1595718"/>
              <a:ext cx="209550" cy="0"/>
            </a:xfrm>
            <a:prstGeom prst="line">
              <a:avLst/>
            </a:prstGeom>
            <a:ln w="31750">
              <a:solidFill>
                <a:srgbClr val="A0A0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7B26AF4-D5D5-661A-3D20-B090822AC027}"/>
                </a:ext>
              </a:extLst>
            </p:cNvPr>
            <p:cNvCxnSpPr>
              <a:cxnSpLocks/>
            </p:cNvCxnSpPr>
            <p:nvPr/>
          </p:nvCxnSpPr>
          <p:spPr>
            <a:xfrm>
              <a:off x="6232525" y="1595718"/>
              <a:ext cx="209550" cy="0"/>
            </a:xfrm>
            <a:prstGeom prst="line">
              <a:avLst/>
            </a:prstGeom>
            <a:ln w="3175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6FCE2A7-595B-C99C-AFA0-33DAD386D3A3}"/>
              </a:ext>
            </a:extLst>
          </p:cNvPr>
          <p:cNvSpPr txBox="1"/>
          <p:nvPr/>
        </p:nvSpPr>
        <p:spPr>
          <a:xfrm>
            <a:off x="9874841" y="3972136"/>
            <a:ext cx="477696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400" err="1"/>
              <a:t>LLOQ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727405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52B6F-F15D-4055-8929-DE57BFAD3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32B11B-94A4-DE11-F1F4-1BFA02C2A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562100"/>
            <a:ext cx="10565728" cy="45339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/>
              <a:t>Alternating immunization with arenavirus vectors induces SIV-specific T cell responses and leads to significant reductions in set-point VL after SIVmac251 challenge in NHPs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Flt3 receptor agonist increases peripheral cDC1 in NHPs; no safety concerns observed with repeated dosing</a:t>
            </a:r>
            <a:endParaRPr lang="en-US" sz="2000" dirty="0"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sz="2000" dirty="0"/>
              <a:t>Compared with administration of vaccine alone, combination of arenavirus-based vaccine vectors encoding SIV immunogens with Flt3 receptor agonist results in</a:t>
            </a:r>
            <a:endParaRPr lang="en-US" sz="2000" dirty="0">
              <a:cs typeface="Arial"/>
            </a:endParaRPr>
          </a:p>
          <a:p>
            <a:pPr lvl="1">
              <a:spcBef>
                <a:spcPts val="900"/>
              </a:spcBef>
              <a:spcAft>
                <a:spcPts val="600"/>
              </a:spcAft>
            </a:pPr>
            <a:r>
              <a:rPr lang="en-US" sz="2000" dirty="0"/>
              <a:t>increase of monocytes and dendritic cells</a:t>
            </a:r>
            <a:endParaRPr lang="en-US" sz="2000" dirty="0">
              <a:cs typeface="Arial"/>
            </a:endParaRPr>
          </a:p>
          <a:p>
            <a:pPr lvl="1">
              <a:spcBef>
                <a:spcPts val="900"/>
              </a:spcBef>
              <a:spcAft>
                <a:spcPts val="600"/>
              </a:spcAft>
            </a:pPr>
            <a:r>
              <a:rPr lang="en-US" sz="2000" dirty="0"/>
              <a:t>increase in magnitude and breadth of vaccine-induced SIV-specific T cell response</a:t>
            </a:r>
            <a:endParaRPr lang="en-US" sz="2000" dirty="0">
              <a:cs typeface="Arial"/>
            </a:endParaRPr>
          </a:p>
          <a:p>
            <a:pPr lvl="1">
              <a:spcBef>
                <a:spcPts val="900"/>
              </a:spcBef>
              <a:spcAft>
                <a:spcPts val="600"/>
              </a:spcAft>
            </a:pPr>
            <a:r>
              <a:rPr lang="en-US" sz="2000" dirty="0"/>
              <a:t>induction of SIV-specific IFN</a:t>
            </a:r>
            <a:r>
              <a:rPr lang="el-GR" sz="2000" dirty="0"/>
              <a:t>γ</a:t>
            </a:r>
            <a:r>
              <a:rPr lang="el-GR" sz="2000" baseline="30000" dirty="0"/>
              <a:t>+</a:t>
            </a:r>
            <a:r>
              <a:rPr lang="en-US" sz="2000" dirty="0"/>
              <a:t>TNF</a:t>
            </a:r>
            <a:r>
              <a:rPr lang="el-GR" sz="2000" dirty="0"/>
              <a:t>α</a:t>
            </a:r>
            <a:r>
              <a:rPr lang="el-GR" sz="2000" baseline="30000" dirty="0"/>
              <a:t> + </a:t>
            </a:r>
            <a:r>
              <a:rPr lang="en-US" sz="2000" dirty="0"/>
              <a:t>IL-2</a:t>
            </a:r>
            <a:r>
              <a:rPr lang="el-GR" sz="2000" baseline="30000" dirty="0"/>
              <a:t>+</a:t>
            </a:r>
            <a:r>
              <a:rPr lang="en-US" sz="2000" dirty="0"/>
              <a:t> polyfunctional CD4 and CD8 T cells</a:t>
            </a:r>
            <a:endParaRPr lang="en-US" sz="2000" dirty="0"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sz="2000" b="1" dirty="0"/>
              <a:t>Taken together, Flt3 receptor agonist augments arenavirus vector-based SIV vaccine immunogenicity in nonhuman primates</a:t>
            </a:r>
            <a:endParaRPr lang="en-US" sz="2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FE3E95-E9A8-E675-75EB-12E7F06382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3D9BD-AA0A-42CD-945C-92A9B47F8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A09E-D67E-864E-8466-C38E88600C4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63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8051AF-DD6A-A0A7-1596-8BA2D8F19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Acknowledgments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27BD9D-A881-705A-FA75-E99F9544C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478655"/>
            <a:ext cx="10997282" cy="2959208"/>
          </a:xfr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en-US" sz="2000" b="1" dirty="0"/>
              <a:t>Research collaboration with </a:t>
            </a:r>
            <a:r>
              <a:rPr lang="en-US" altLang="en-US" sz="2000" b="1" dirty="0" err="1"/>
              <a:t>Hookipa</a:t>
            </a:r>
            <a:r>
              <a:rPr lang="en-US" altLang="en-US" sz="2000" b="1" dirty="0"/>
              <a:t> Pharma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en-US" sz="2000" b="1" dirty="0"/>
              <a:t>Nonhuman primate studies performed at </a:t>
            </a:r>
            <a:r>
              <a:rPr lang="en-US" altLang="en-US" sz="2000" b="1" dirty="0" err="1"/>
              <a:t>Bioqual</a:t>
            </a:r>
            <a:r>
              <a:rPr lang="en-US" altLang="en-US" sz="2000" b="1" dirty="0"/>
              <a:t> and </a:t>
            </a:r>
            <a:r>
              <a:rPr lang="en-US" altLang="en-US" sz="2000" b="1" dirty="0" err="1"/>
              <a:t>Vivopharm</a:t>
            </a:r>
            <a:r>
              <a:rPr lang="en-US" altLang="en-US" sz="2000" b="1" dirty="0"/>
              <a:t> LLC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en-US" sz="2000" b="1" dirty="0"/>
              <a:t>Editorial and production assistance were provided by </a:t>
            </a:r>
            <a:r>
              <a:rPr lang="en-US" altLang="en-US" sz="2000" b="1" dirty="0" err="1"/>
              <a:t>BioScience</a:t>
            </a:r>
            <a:r>
              <a:rPr lang="en-US" altLang="en-US" sz="2000" b="1" dirty="0"/>
              <a:t> Communications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en-US" sz="2000" b="1" dirty="0"/>
              <a:t>This study was funded by Gilead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sz="20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D624DA-DB27-BB50-B15F-13F683634E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93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Disclosures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B93270-C178-1549-B375-6074111D6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Employment at and stock options in Gilead Sciences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2472DB-B2F7-E59F-CD8B-8BCA9DCDA7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38A3CF-2971-4C44-A5FC-F83341767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16F37-D63B-443C-96C0-C234F1098F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18494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Title 1486">
            <a:extLst>
              <a:ext uri="{FF2B5EF4-FFF2-40B4-BE49-F238E27FC236}">
                <a16:creationId xmlns:a16="http://schemas.microsoft.com/office/drawing/2014/main" id="{DA3DFADA-993A-4D4A-B1DC-036ED05D8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167640"/>
            <a:ext cx="10565728" cy="787400"/>
          </a:xfrm>
        </p:spPr>
        <p:txBody>
          <a:bodyPr/>
          <a:lstStyle/>
          <a:p>
            <a:r>
              <a:rPr lang="en-US"/>
              <a:t>Arenavirus-Based Vector Constructs Generate Robust Antigen-Specific T Cell Responses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33F6085-3C56-FBFE-4CD4-E743ECEB0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5511392"/>
            <a:ext cx="10565728" cy="646331"/>
          </a:xfrm>
        </p:spPr>
        <p:txBody>
          <a:bodyPr>
            <a:spAutoFit/>
          </a:bodyPr>
          <a:lstStyle/>
          <a:p>
            <a:r>
              <a:rPr lang="en-US" sz="1800" dirty="0"/>
              <a:t>Alternating 2-vector and single-vector immunization with replicating arenavirus vectors elicited strong HPV16 E6/E7 CD8 T-cell response in HPV16+ cancer patients</a:t>
            </a:r>
            <a:endParaRPr lang="en-US" sz="1800" dirty="0">
              <a:cs typeface="Arial"/>
            </a:endParaRPr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3DFC353B-2D8D-4653-A7D3-E0F769E3E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2801" y="6243935"/>
            <a:ext cx="10565726" cy="461665"/>
          </a:xfrm>
        </p:spPr>
        <p:txBody>
          <a:bodyPr/>
          <a:lstStyle/>
          <a:p>
            <a:r>
              <a:rPr lang="en-US" sz="1000" dirty="0" err="1"/>
              <a:t>artLCMV</a:t>
            </a:r>
            <a:r>
              <a:rPr lang="en-US" sz="1000" dirty="0"/>
              <a:t>, recombinant lymphocytic choriomeningitis virus with artificial genome arrangement;  </a:t>
            </a:r>
            <a:r>
              <a:rPr lang="en-US" sz="1000" dirty="0" err="1"/>
              <a:t>artPICV</a:t>
            </a:r>
            <a:r>
              <a:rPr lang="en-US" sz="1000" dirty="0"/>
              <a:t>, recombinant </a:t>
            </a:r>
            <a:r>
              <a:rPr lang="en-US" sz="1000" dirty="0" err="1"/>
              <a:t>Pichinde</a:t>
            </a:r>
            <a:r>
              <a:rPr lang="en-US" sz="1000" dirty="0"/>
              <a:t> virus with artificial genome arrangement; Env, envelope; Gag, group antigen; GP, glycoprotein; HPV, human papillomavirus; IFN, interferon; </a:t>
            </a:r>
            <a:br>
              <a:rPr lang="en-US" sz="1000" dirty="0"/>
            </a:br>
            <a:r>
              <a:rPr lang="en-US" sz="1000" dirty="0"/>
              <a:t>L, polymerase (Pol); NP, nucleoprotein; SIV, simian immunodeficiency virus; Z, matrix protein.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01D010-6CE8-41A0-BAD8-93F5A237D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D39A4-8C48-4CC2-848C-266DFA7D1AC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5E3317F-7AA2-DCBD-3CC8-4D847A2F07DA}"/>
              </a:ext>
            </a:extLst>
          </p:cNvPr>
          <p:cNvSpPr/>
          <p:nvPr/>
        </p:nvSpPr>
        <p:spPr bwMode="auto">
          <a:xfrm>
            <a:off x="4358304" y="1368262"/>
            <a:ext cx="3474720" cy="38285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401D6DB-C9BA-46C9-A216-B4292591E507}"/>
              </a:ext>
            </a:extLst>
          </p:cNvPr>
          <p:cNvSpPr txBox="1"/>
          <p:nvPr/>
        </p:nvSpPr>
        <p:spPr>
          <a:xfrm>
            <a:off x="4472456" y="1437126"/>
            <a:ext cx="323009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/>
              <a:t>Replicating Arenavirus Vector Platform (</a:t>
            </a:r>
            <a:r>
              <a:rPr lang="en-US" sz="1600" b="1" err="1"/>
              <a:t>trisegmented</a:t>
            </a:r>
            <a:r>
              <a:rPr lang="en-US" sz="1600" b="1"/>
              <a:t>) </a:t>
            </a:r>
            <a:br>
              <a:rPr lang="en-US" sz="1600" b="1"/>
            </a:br>
            <a:r>
              <a:rPr lang="en-US" sz="1600" b="1" err="1"/>
              <a:t>artLCMV</a:t>
            </a:r>
            <a:r>
              <a:rPr lang="en-US" sz="1600" b="1"/>
              <a:t> and </a:t>
            </a:r>
            <a:r>
              <a:rPr lang="en-US" sz="1600" b="1" err="1"/>
              <a:t>artPICV</a:t>
            </a:r>
            <a:endParaRPr lang="en-US" sz="1600" b="1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46DFF8E-D465-4651-90AC-C0580ED67517}"/>
              </a:ext>
            </a:extLst>
          </p:cNvPr>
          <p:cNvGrpSpPr/>
          <p:nvPr/>
        </p:nvGrpSpPr>
        <p:grpSpPr>
          <a:xfrm>
            <a:off x="4413578" y="2858323"/>
            <a:ext cx="974725" cy="966788"/>
            <a:chOff x="4985323" y="4953417"/>
            <a:chExt cx="974725" cy="966788"/>
          </a:xfrm>
        </p:grpSpPr>
        <p:sp>
          <p:nvSpPr>
            <p:cNvPr id="92" name="Freeform 18">
              <a:extLst>
                <a:ext uri="{FF2B5EF4-FFF2-40B4-BE49-F238E27FC236}">
                  <a16:creationId xmlns:a16="http://schemas.microsoft.com/office/drawing/2014/main" id="{8C91F128-5605-42FC-BDBA-6B99A0690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8098" y="5414585"/>
              <a:ext cx="266700" cy="301625"/>
            </a:xfrm>
            <a:custGeom>
              <a:avLst/>
              <a:gdLst>
                <a:gd name="T0" fmla="*/ 9 w 70"/>
                <a:gd name="T1" fmla="*/ 41 h 80"/>
                <a:gd name="T2" fmla="*/ 38 w 70"/>
                <a:gd name="T3" fmla="*/ 18 h 80"/>
                <a:gd name="T4" fmla="*/ 62 w 70"/>
                <a:gd name="T5" fmla="*/ 11 h 80"/>
                <a:gd name="T6" fmla="*/ 53 w 70"/>
                <a:gd name="T7" fmla="*/ 32 h 80"/>
                <a:gd name="T8" fmla="*/ 39 w 70"/>
                <a:gd name="T9" fmla="*/ 58 h 80"/>
                <a:gd name="T10" fmla="*/ 22 w 70"/>
                <a:gd name="T11" fmla="*/ 72 h 80"/>
                <a:gd name="T12" fmla="*/ 4 w 70"/>
                <a:gd name="T13" fmla="*/ 62 h 80"/>
                <a:gd name="T14" fmla="*/ 9 w 70"/>
                <a:gd name="T15" fmla="*/ 4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0">
                  <a:moveTo>
                    <a:pt x="9" y="41"/>
                  </a:moveTo>
                  <a:cubicBezTo>
                    <a:pt x="17" y="27"/>
                    <a:pt x="31" y="29"/>
                    <a:pt x="38" y="18"/>
                  </a:cubicBezTo>
                  <a:cubicBezTo>
                    <a:pt x="45" y="6"/>
                    <a:pt x="54" y="0"/>
                    <a:pt x="62" y="11"/>
                  </a:cubicBezTo>
                  <a:cubicBezTo>
                    <a:pt x="70" y="21"/>
                    <a:pt x="54" y="21"/>
                    <a:pt x="53" y="32"/>
                  </a:cubicBezTo>
                  <a:cubicBezTo>
                    <a:pt x="51" y="43"/>
                    <a:pt x="50" y="58"/>
                    <a:pt x="39" y="58"/>
                  </a:cubicBezTo>
                  <a:cubicBezTo>
                    <a:pt x="29" y="59"/>
                    <a:pt x="31" y="65"/>
                    <a:pt x="22" y="72"/>
                  </a:cubicBezTo>
                  <a:cubicBezTo>
                    <a:pt x="14" y="79"/>
                    <a:pt x="0" y="80"/>
                    <a:pt x="4" y="62"/>
                  </a:cubicBezTo>
                  <a:cubicBezTo>
                    <a:pt x="8" y="45"/>
                    <a:pt x="5" y="49"/>
                    <a:pt x="9" y="41"/>
                  </a:cubicBezTo>
                  <a:close/>
                </a:path>
              </a:pathLst>
            </a:custGeom>
            <a:noFill/>
            <a:ln w="15875" cap="flat">
              <a:solidFill>
                <a:srgbClr val="DE703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9">
              <a:extLst>
                <a:ext uri="{FF2B5EF4-FFF2-40B4-BE49-F238E27FC236}">
                  <a16:creationId xmlns:a16="http://schemas.microsoft.com/office/drawing/2014/main" id="{A4813007-016E-43B1-A45A-2BFD24470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3173" y="5652710"/>
              <a:ext cx="130175" cy="106363"/>
            </a:xfrm>
            <a:custGeom>
              <a:avLst/>
              <a:gdLst>
                <a:gd name="T0" fmla="*/ 4 w 34"/>
                <a:gd name="T1" fmla="*/ 14 h 28"/>
                <a:gd name="T2" fmla="*/ 12 w 34"/>
                <a:gd name="T3" fmla="*/ 4 h 28"/>
                <a:gd name="T4" fmla="*/ 27 w 34"/>
                <a:gd name="T5" fmla="*/ 20 h 28"/>
                <a:gd name="T6" fmla="*/ 12 w 34"/>
                <a:gd name="T7" fmla="*/ 27 h 28"/>
                <a:gd name="T8" fmla="*/ 4 w 34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8">
                  <a:moveTo>
                    <a:pt x="4" y="14"/>
                  </a:moveTo>
                  <a:cubicBezTo>
                    <a:pt x="0" y="2"/>
                    <a:pt x="2" y="0"/>
                    <a:pt x="12" y="4"/>
                  </a:cubicBezTo>
                  <a:cubicBezTo>
                    <a:pt x="23" y="8"/>
                    <a:pt x="34" y="20"/>
                    <a:pt x="27" y="20"/>
                  </a:cubicBezTo>
                  <a:cubicBezTo>
                    <a:pt x="20" y="21"/>
                    <a:pt x="18" y="28"/>
                    <a:pt x="12" y="27"/>
                  </a:cubicBezTo>
                  <a:cubicBezTo>
                    <a:pt x="7" y="26"/>
                    <a:pt x="5" y="17"/>
                    <a:pt x="4" y="14"/>
                  </a:cubicBezTo>
                  <a:close/>
                </a:path>
              </a:pathLst>
            </a:custGeom>
            <a:solidFill>
              <a:srgbClr val="EFB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Oval 6">
              <a:extLst>
                <a:ext uri="{FF2B5EF4-FFF2-40B4-BE49-F238E27FC236}">
                  <a16:creationId xmlns:a16="http://schemas.microsoft.com/office/drawing/2014/main" id="{12AFDD79-416C-420D-A76C-40140E2ED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8348" y="5024855"/>
              <a:ext cx="828675" cy="823913"/>
            </a:xfrm>
            <a:prstGeom prst="ellipse">
              <a:avLst/>
            </a:prstGeom>
            <a:noFill/>
            <a:ln w="25400" cap="flat">
              <a:solidFill>
                <a:srgbClr val="86A42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7">
              <a:extLst>
                <a:ext uri="{FF2B5EF4-FFF2-40B4-BE49-F238E27FC236}">
                  <a16:creationId xmlns:a16="http://schemas.microsoft.com/office/drawing/2014/main" id="{26AA6A09-ED09-470B-BAFB-C099D12478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5323" y="4953417"/>
              <a:ext cx="974725" cy="966788"/>
            </a:xfrm>
            <a:custGeom>
              <a:avLst/>
              <a:gdLst>
                <a:gd name="T0" fmla="*/ 247 w 256"/>
                <a:gd name="T1" fmla="*/ 125 h 256"/>
                <a:gd name="T2" fmla="*/ 234 w 256"/>
                <a:gd name="T3" fmla="*/ 93 h 256"/>
                <a:gd name="T4" fmla="*/ 243 w 256"/>
                <a:gd name="T5" fmla="*/ 84 h 256"/>
                <a:gd name="T6" fmla="*/ 234 w 256"/>
                <a:gd name="T7" fmla="*/ 81 h 256"/>
                <a:gd name="T8" fmla="*/ 225 w 256"/>
                <a:gd name="T9" fmla="*/ 72 h 256"/>
                <a:gd name="T10" fmla="*/ 230 w 256"/>
                <a:gd name="T11" fmla="*/ 52 h 256"/>
                <a:gd name="T12" fmla="*/ 195 w 256"/>
                <a:gd name="T13" fmla="*/ 36 h 256"/>
                <a:gd name="T14" fmla="*/ 204 w 256"/>
                <a:gd name="T15" fmla="*/ 27 h 256"/>
                <a:gd name="T16" fmla="*/ 185 w 256"/>
                <a:gd name="T17" fmla="*/ 32 h 256"/>
                <a:gd name="T18" fmla="*/ 176 w 256"/>
                <a:gd name="T19" fmla="*/ 23 h 256"/>
                <a:gd name="T20" fmla="*/ 172 w 256"/>
                <a:gd name="T21" fmla="*/ 14 h 256"/>
                <a:gd name="T22" fmla="*/ 131 w 256"/>
                <a:gd name="T23" fmla="*/ 9 h 256"/>
                <a:gd name="T24" fmla="*/ 140 w 256"/>
                <a:gd name="T25" fmla="*/ 0 h 256"/>
                <a:gd name="T26" fmla="*/ 116 w 256"/>
                <a:gd name="T27" fmla="*/ 18 h 256"/>
                <a:gd name="T28" fmla="*/ 107 w 256"/>
                <a:gd name="T29" fmla="*/ 9 h 256"/>
                <a:gd name="T30" fmla="*/ 102 w 256"/>
                <a:gd name="T31" fmla="*/ 14 h 256"/>
                <a:gd name="T32" fmla="*/ 63 w 256"/>
                <a:gd name="T33" fmla="*/ 23 h 256"/>
                <a:gd name="T34" fmla="*/ 72 w 256"/>
                <a:gd name="T35" fmla="*/ 14 h 256"/>
                <a:gd name="T36" fmla="*/ 52 w 256"/>
                <a:gd name="T37" fmla="*/ 45 h 256"/>
                <a:gd name="T38" fmla="*/ 43 w 256"/>
                <a:gd name="T39" fmla="*/ 36 h 256"/>
                <a:gd name="T40" fmla="*/ 44 w 256"/>
                <a:gd name="T41" fmla="*/ 52 h 256"/>
                <a:gd name="T42" fmla="*/ 14 w 256"/>
                <a:gd name="T43" fmla="*/ 72 h 256"/>
                <a:gd name="T44" fmla="*/ 23 w 256"/>
                <a:gd name="T45" fmla="*/ 63 h 256"/>
                <a:gd name="T46" fmla="*/ 14 w 256"/>
                <a:gd name="T47" fmla="*/ 102 h 256"/>
                <a:gd name="T48" fmla="*/ 5 w 256"/>
                <a:gd name="T49" fmla="*/ 93 h 256"/>
                <a:gd name="T50" fmla="*/ 18 w 256"/>
                <a:gd name="T51" fmla="*/ 116 h 256"/>
                <a:gd name="T52" fmla="*/ 0 w 256"/>
                <a:gd name="T53" fmla="*/ 140 h 256"/>
                <a:gd name="T54" fmla="*/ 9 w 256"/>
                <a:gd name="T55" fmla="*/ 131 h 256"/>
                <a:gd name="T56" fmla="*/ 14 w 256"/>
                <a:gd name="T57" fmla="*/ 172 h 256"/>
                <a:gd name="T58" fmla="*/ 5 w 256"/>
                <a:gd name="T59" fmla="*/ 163 h 256"/>
                <a:gd name="T60" fmla="*/ 31 w 256"/>
                <a:gd name="T61" fmla="*/ 185 h 256"/>
                <a:gd name="T62" fmla="*/ 27 w 256"/>
                <a:gd name="T63" fmla="*/ 204 h 256"/>
                <a:gd name="T64" fmla="*/ 36 w 256"/>
                <a:gd name="T65" fmla="*/ 195 h 256"/>
                <a:gd name="T66" fmla="*/ 52 w 256"/>
                <a:gd name="T67" fmla="*/ 230 h 256"/>
                <a:gd name="T68" fmla="*/ 43 w 256"/>
                <a:gd name="T69" fmla="*/ 221 h 256"/>
                <a:gd name="T70" fmla="*/ 81 w 256"/>
                <a:gd name="T71" fmla="*/ 234 h 256"/>
                <a:gd name="T72" fmla="*/ 84 w 256"/>
                <a:gd name="T73" fmla="*/ 243 h 256"/>
                <a:gd name="T74" fmla="*/ 93 w 256"/>
                <a:gd name="T75" fmla="*/ 234 h 256"/>
                <a:gd name="T76" fmla="*/ 116 w 256"/>
                <a:gd name="T77" fmla="*/ 256 h 256"/>
                <a:gd name="T78" fmla="*/ 107 w 256"/>
                <a:gd name="T79" fmla="*/ 247 h 256"/>
                <a:gd name="T80" fmla="*/ 149 w 256"/>
                <a:gd name="T81" fmla="*/ 247 h 256"/>
                <a:gd name="T82" fmla="*/ 154 w 256"/>
                <a:gd name="T83" fmla="*/ 243 h 256"/>
                <a:gd name="T84" fmla="*/ 163 w 256"/>
                <a:gd name="T85" fmla="*/ 234 h 256"/>
                <a:gd name="T86" fmla="*/ 185 w 256"/>
                <a:gd name="T87" fmla="*/ 243 h 256"/>
                <a:gd name="T88" fmla="*/ 176 w 256"/>
                <a:gd name="T89" fmla="*/ 234 h 256"/>
                <a:gd name="T90" fmla="*/ 213 w 256"/>
                <a:gd name="T91" fmla="*/ 221 h 256"/>
                <a:gd name="T92" fmla="*/ 212 w 256"/>
                <a:gd name="T93" fmla="*/ 204 h 256"/>
                <a:gd name="T94" fmla="*/ 221 w 256"/>
                <a:gd name="T95" fmla="*/ 195 h 256"/>
                <a:gd name="T96" fmla="*/ 234 w 256"/>
                <a:gd name="T97" fmla="*/ 194 h 256"/>
                <a:gd name="T98" fmla="*/ 225 w 256"/>
                <a:gd name="T99" fmla="*/ 185 h 256"/>
                <a:gd name="T100" fmla="*/ 252 w 256"/>
                <a:gd name="T101" fmla="*/ 163 h 256"/>
                <a:gd name="T102" fmla="*/ 238 w 256"/>
                <a:gd name="T103" fmla="*/ 140 h 256"/>
                <a:gd name="T104" fmla="*/ 247 w 256"/>
                <a:gd name="T105" fmla="*/ 13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6" h="256">
                  <a:moveTo>
                    <a:pt x="247" y="108"/>
                  </a:moveTo>
                  <a:cubicBezTo>
                    <a:pt x="252" y="108"/>
                    <a:pt x="256" y="112"/>
                    <a:pt x="256" y="116"/>
                  </a:cubicBezTo>
                  <a:cubicBezTo>
                    <a:pt x="256" y="121"/>
                    <a:pt x="252" y="125"/>
                    <a:pt x="247" y="125"/>
                  </a:cubicBezTo>
                  <a:cubicBezTo>
                    <a:pt x="242" y="125"/>
                    <a:pt x="238" y="121"/>
                    <a:pt x="238" y="116"/>
                  </a:cubicBezTo>
                  <a:cubicBezTo>
                    <a:pt x="238" y="112"/>
                    <a:pt x="242" y="108"/>
                    <a:pt x="247" y="108"/>
                  </a:cubicBezTo>
                  <a:close/>
                  <a:moveTo>
                    <a:pt x="234" y="93"/>
                  </a:moveTo>
                  <a:cubicBezTo>
                    <a:pt x="234" y="98"/>
                    <a:pt x="238" y="102"/>
                    <a:pt x="243" y="102"/>
                  </a:cubicBezTo>
                  <a:cubicBezTo>
                    <a:pt x="248" y="102"/>
                    <a:pt x="252" y="98"/>
                    <a:pt x="252" y="93"/>
                  </a:cubicBezTo>
                  <a:cubicBezTo>
                    <a:pt x="252" y="88"/>
                    <a:pt x="248" y="84"/>
                    <a:pt x="243" y="84"/>
                  </a:cubicBezTo>
                  <a:cubicBezTo>
                    <a:pt x="238" y="84"/>
                    <a:pt x="234" y="88"/>
                    <a:pt x="234" y="93"/>
                  </a:cubicBezTo>
                  <a:close/>
                  <a:moveTo>
                    <a:pt x="225" y="72"/>
                  </a:moveTo>
                  <a:cubicBezTo>
                    <a:pt x="225" y="77"/>
                    <a:pt x="229" y="81"/>
                    <a:pt x="234" y="81"/>
                  </a:cubicBezTo>
                  <a:cubicBezTo>
                    <a:pt x="239" y="81"/>
                    <a:pt x="243" y="77"/>
                    <a:pt x="243" y="72"/>
                  </a:cubicBezTo>
                  <a:cubicBezTo>
                    <a:pt x="243" y="67"/>
                    <a:pt x="239" y="63"/>
                    <a:pt x="234" y="63"/>
                  </a:cubicBezTo>
                  <a:cubicBezTo>
                    <a:pt x="229" y="63"/>
                    <a:pt x="225" y="67"/>
                    <a:pt x="225" y="72"/>
                  </a:cubicBezTo>
                  <a:close/>
                  <a:moveTo>
                    <a:pt x="212" y="52"/>
                  </a:moveTo>
                  <a:cubicBezTo>
                    <a:pt x="212" y="57"/>
                    <a:pt x="216" y="61"/>
                    <a:pt x="221" y="61"/>
                  </a:cubicBezTo>
                  <a:cubicBezTo>
                    <a:pt x="226" y="61"/>
                    <a:pt x="230" y="57"/>
                    <a:pt x="230" y="52"/>
                  </a:cubicBezTo>
                  <a:cubicBezTo>
                    <a:pt x="230" y="47"/>
                    <a:pt x="226" y="43"/>
                    <a:pt x="221" y="43"/>
                  </a:cubicBezTo>
                  <a:cubicBezTo>
                    <a:pt x="216" y="43"/>
                    <a:pt x="212" y="47"/>
                    <a:pt x="212" y="52"/>
                  </a:cubicBezTo>
                  <a:close/>
                  <a:moveTo>
                    <a:pt x="195" y="36"/>
                  </a:moveTo>
                  <a:cubicBezTo>
                    <a:pt x="195" y="41"/>
                    <a:pt x="199" y="45"/>
                    <a:pt x="204" y="45"/>
                  </a:cubicBezTo>
                  <a:cubicBezTo>
                    <a:pt x="209" y="45"/>
                    <a:pt x="213" y="41"/>
                    <a:pt x="213" y="36"/>
                  </a:cubicBezTo>
                  <a:cubicBezTo>
                    <a:pt x="213" y="31"/>
                    <a:pt x="209" y="27"/>
                    <a:pt x="204" y="27"/>
                  </a:cubicBezTo>
                  <a:cubicBezTo>
                    <a:pt x="199" y="27"/>
                    <a:pt x="195" y="31"/>
                    <a:pt x="195" y="36"/>
                  </a:cubicBezTo>
                  <a:close/>
                  <a:moveTo>
                    <a:pt x="176" y="23"/>
                  </a:moveTo>
                  <a:cubicBezTo>
                    <a:pt x="176" y="28"/>
                    <a:pt x="180" y="32"/>
                    <a:pt x="185" y="32"/>
                  </a:cubicBezTo>
                  <a:cubicBezTo>
                    <a:pt x="190" y="32"/>
                    <a:pt x="194" y="28"/>
                    <a:pt x="194" y="23"/>
                  </a:cubicBezTo>
                  <a:cubicBezTo>
                    <a:pt x="194" y="18"/>
                    <a:pt x="190" y="14"/>
                    <a:pt x="185" y="14"/>
                  </a:cubicBezTo>
                  <a:cubicBezTo>
                    <a:pt x="180" y="14"/>
                    <a:pt x="176" y="18"/>
                    <a:pt x="176" y="23"/>
                  </a:cubicBezTo>
                  <a:close/>
                  <a:moveTo>
                    <a:pt x="154" y="14"/>
                  </a:moveTo>
                  <a:cubicBezTo>
                    <a:pt x="154" y="19"/>
                    <a:pt x="158" y="23"/>
                    <a:pt x="163" y="23"/>
                  </a:cubicBezTo>
                  <a:cubicBezTo>
                    <a:pt x="168" y="23"/>
                    <a:pt x="172" y="19"/>
                    <a:pt x="172" y="14"/>
                  </a:cubicBezTo>
                  <a:cubicBezTo>
                    <a:pt x="172" y="9"/>
                    <a:pt x="168" y="5"/>
                    <a:pt x="163" y="5"/>
                  </a:cubicBezTo>
                  <a:cubicBezTo>
                    <a:pt x="158" y="5"/>
                    <a:pt x="154" y="9"/>
                    <a:pt x="154" y="14"/>
                  </a:cubicBezTo>
                  <a:close/>
                  <a:moveTo>
                    <a:pt x="131" y="9"/>
                  </a:moveTo>
                  <a:cubicBezTo>
                    <a:pt x="131" y="14"/>
                    <a:pt x="135" y="18"/>
                    <a:pt x="140" y="18"/>
                  </a:cubicBezTo>
                  <a:cubicBezTo>
                    <a:pt x="145" y="18"/>
                    <a:pt x="149" y="14"/>
                    <a:pt x="149" y="9"/>
                  </a:cubicBezTo>
                  <a:cubicBezTo>
                    <a:pt x="149" y="4"/>
                    <a:pt x="145" y="0"/>
                    <a:pt x="140" y="0"/>
                  </a:cubicBezTo>
                  <a:cubicBezTo>
                    <a:pt x="135" y="0"/>
                    <a:pt x="131" y="4"/>
                    <a:pt x="131" y="9"/>
                  </a:cubicBezTo>
                  <a:close/>
                  <a:moveTo>
                    <a:pt x="107" y="9"/>
                  </a:moveTo>
                  <a:cubicBezTo>
                    <a:pt x="107" y="14"/>
                    <a:pt x="111" y="18"/>
                    <a:pt x="116" y="18"/>
                  </a:cubicBezTo>
                  <a:cubicBezTo>
                    <a:pt x="121" y="18"/>
                    <a:pt x="125" y="14"/>
                    <a:pt x="125" y="9"/>
                  </a:cubicBezTo>
                  <a:cubicBezTo>
                    <a:pt x="125" y="4"/>
                    <a:pt x="121" y="0"/>
                    <a:pt x="116" y="0"/>
                  </a:cubicBezTo>
                  <a:cubicBezTo>
                    <a:pt x="111" y="0"/>
                    <a:pt x="107" y="4"/>
                    <a:pt x="107" y="9"/>
                  </a:cubicBezTo>
                  <a:close/>
                  <a:moveTo>
                    <a:pt x="84" y="14"/>
                  </a:moveTo>
                  <a:cubicBezTo>
                    <a:pt x="84" y="19"/>
                    <a:pt x="88" y="23"/>
                    <a:pt x="93" y="23"/>
                  </a:cubicBezTo>
                  <a:cubicBezTo>
                    <a:pt x="98" y="23"/>
                    <a:pt x="102" y="19"/>
                    <a:pt x="102" y="14"/>
                  </a:cubicBezTo>
                  <a:cubicBezTo>
                    <a:pt x="102" y="9"/>
                    <a:pt x="98" y="5"/>
                    <a:pt x="93" y="5"/>
                  </a:cubicBezTo>
                  <a:cubicBezTo>
                    <a:pt x="88" y="5"/>
                    <a:pt x="84" y="9"/>
                    <a:pt x="84" y="14"/>
                  </a:cubicBezTo>
                  <a:close/>
                  <a:moveTo>
                    <a:pt x="63" y="23"/>
                  </a:moveTo>
                  <a:cubicBezTo>
                    <a:pt x="63" y="28"/>
                    <a:pt x="67" y="32"/>
                    <a:pt x="72" y="32"/>
                  </a:cubicBezTo>
                  <a:cubicBezTo>
                    <a:pt x="77" y="32"/>
                    <a:pt x="81" y="28"/>
                    <a:pt x="81" y="23"/>
                  </a:cubicBezTo>
                  <a:cubicBezTo>
                    <a:pt x="81" y="18"/>
                    <a:pt x="77" y="14"/>
                    <a:pt x="72" y="14"/>
                  </a:cubicBezTo>
                  <a:cubicBezTo>
                    <a:pt x="67" y="14"/>
                    <a:pt x="63" y="18"/>
                    <a:pt x="63" y="23"/>
                  </a:cubicBezTo>
                  <a:close/>
                  <a:moveTo>
                    <a:pt x="43" y="36"/>
                  </a:moveTo>
                  <a:cubicBezTo>
                    <a:pt x="43" y="41"/>
                    <a:pt x="47" y="45"/>
                    <a:pt x="52" y="45"/>
                  </a:cubicBezTo>
                  <a:cubicBezTo>
                    <a:pt x="57" y="45"/>
                    <a:pt x="61" y="41"/>
                    <a:pt x="61" y="36"/>
                  </a:cubicBezTo>
                  <a:cubicBezTo>
                    <a:pt x="61" y="31"/>
                    <a:pt x="57" y="27"/>
                    <a:pt x="52" y="27"/>
                  </a:cubicBezTo>
                  <a:cubicBezTo>
                    <a:pt x="47" y="27"/>
                    <a:pt x="43" y="31"/>
                    <a:pt x="43" y="36"/>
                  </a:cubicBezTo>
                  <a:close/>
                  <a:moveTo>
                    <a:pt x="27" y="52"/>
                  </a:moveTo>
                  <a:cubicBezTo>
                    <a:pt x="27" y="57"/>
                    <a:pt x="31" y="61"/>
                    <a:pt x="36" y="61"/>
                  </a:cubicBezTo>
                  <a:cubicBezTo>
                    <a:pt x="40" y="61"/>
                    <a:pt x="44" y="57"/>
                    <a:pt x="44" y="52"/>
                  </a:cubicBezTo>
                  <a:cubicBezTo>
                    <a:pt x="44" y="47"/>
                    <a:pt x="40" y="43"/>
                    <a:pt x="36" y="43"/>
                  </a:cubicBezTo>
                  <a:cubicBezTo>
                    <a:pt x="31" y="43"/>
                    <a:pt x="27" y="47"/>
                    <a:pt x="27" y="52"/>
                  </a:cubicBezTo>
                  <a:close/>
                  <a:moveTo>
                    <a:pt x="14" y="72"/>
                  </a:moveTo>
                  <a:cubicBezTo>
                    <a:pt x="14" y="77"/>
                    <a:pt x="18" y="81"/>
                    <a:pt x="23" y="81"/>
                  </a:cubicBezTo>
                  <a:cubicBezTo>
                    <a:pt x="27" y="81"/>
                    <a:pt x="31" y="77"/>
                    <a:pt x="31" y="72"/>
                  </a:cubicBezTo>
                  <a:cubicBezTo>
                    <a:pt x="31" y="67"/>
                    <a:pt x="27" y="63"/>
                    <a:pt x="23" y="63"/>
                  </a:cubicBezTo>
                  <a:cubicBezTo>
                    <a:pt x="18" y="63"/>
                    <a:pt x="14" y="67"/>
                    <a:pt x="14" y="72"/>
                  </a:cubicBezTo>
                  <a:close/>
                  <a:moveTo>
                    <a:pt x="5" y="93"/>
                  </a:moveTo>
                  <a:cubicBezTo>
                    <a:pt x="5" y="98"/>
                    <a:pt x="9" y="102"/>
                    <a:pt x="14" y="102"/>
                  </a:cubicBezTo>
                  <a:cubicBezTo>
                    <a:pt x="19" y="102"/>
                    <a:pt x="23" y="98"/>
                    <a:pt x="23" y="93"/>
                  </a:cubicBezTo>
                  <a:cubicBezTo>
                    <a:pt x="23" y="88"/>
                    <a:pt x="19" y="84"/>
                    <a:pt x="14" y="84"/>
                  </a:cubicBezTo>
                  <a:cubicBezTo>
                    <a:pt x="9" y="84"/>
                    <a:pt x="5" y="88"/>
                    <a:pt x="5" y="93"/>
                  </a:cubicBezTo>
                  <a:close/>
                  <a:moveTo>
                    <a:pt x="0" y="116"/>
                  </a:moveTo>
                  <a:cubicBezTo>
                    <a:pt x="0" y="121"/>
                    <a:pt x="4" y="125"/>
                    <a:pt x="9" y="125"/>
                  </a:cubicBezTo>
                  <a:cubicBezTo>
                    <a:pt x="14" y="125"/>
                    <a:pt x="18" y="121"/>
                    <a:pt x="18" y="116"/>
                  </a:cubicBezTo>
                  <a:cubicBezTo>
                    <a:pt x="18" y="112"/>
                    <a:pt x="14" y="108"/>
                    <a:pt x="9" y="108"/>
                  </a:cubicBezTo>
                  <a:cubicBezTo>
                    <a:pt x="4" y="108"/>
                    <a:pt x="0" y="112"/>
                    <a:pt x="0" y="116"/>
                  </a:cubicBezTo>
                  <a:close/>
                  <a:moveTo>
                    <a:pt x="0" y="140"/>
                  </a:moveTo>
                  <a:cubicBezTo>
                    <a:pt x="0" y="145"/>
                    <a:pt x="4" y="149"/>
                    <a:pt x="9" y="149"/>
                  </a:cubicBezTo>
                  <a:cubicBezTo>
                    <a:pt x="14" y="149"/>
                    <a:pt x="18" y="145"/>
                    <a:pt x="18" y="140"/>
                  </a:cubicBezTo>
                  <a:cubicBezTo>
                    <a:pt x="18" y="135"/>
                    <a:pt x="14" y="131"/>
                    <a:pt x="9" y="131"/>
                  </a:cubicBezTo>
                  <a:cubicBezTo>
                    <a:pt x="4" y="131"/>
                    <a:pt x="0" y="135"/>
                    <a:pt x="0" y="140"/>
                  </a:cubicBezTo>
                  <a:close/>
                  <a:moveTo>
                    <a:pt x="5" y="163"/>
                  </a:moveTo>
                  <a:cubicBezTo>
                    <a:pt x="5" y="168"/>
                    <a:pt x="9" y="172"/>
                    <a:pt x="14" y="172"/>
                  </a:cubicBezTo>
                  <a:cubicBezTo>
                    <a:pt x="19" y="172"/>
                    <a:pt x="23" y="168"/>
                    <a:pt x="23" y="163"/>
                  </a:cubicBezTo>
                  <a:cubicBezTo>
                    <a:pt x="23" y="158"/>
                    <a:pt x="19" y="154"/>
                    <a:pt x="14" y="154"/>
                  </a:cubicBezTo>
                  <a:cubicBezTo>
                    <a:pt x="9" y="154"/>
                    <a:pt x="5" y="158"/>
                    <a:pt x="5" y="163"/>
                  </a:cubicBezTo>
                  <a:close/>
                  <a:moveTo>
                    <a:pt x="14" y="185"/>
                  </a:moveTo>
                  <a:cubicBezTo>
                    <a:pt x="14" y="190"/>
                    <a:pt x="18" y="194"/>
                    <a:pt x="23" y="194"/>
                  </a:cubicBezTo>
                  <a:cubicBezTo>
                    <a:pt x="27" y="194"/>
                    <a:pt x="31" y="190"/>
                    <a:pt x="31" y="185"/>
                  </a:cubicBezTo>
                  <a:cubicBezTo>
                    <a:pt x="31" y="180"/>
                    <a:pt x="27" y="176"/>
                    <a:pt x="23" y="176"/>
                  </a:cubicBezTo>
                  <a:cubicBezTo>
                    <a:pt x="18" y="176"/>
                    <a:pt x="14" y="180"/>
                    <a:pt x="14" y="185"/>
                  </a:cubicBezTo>
                  <a:close/>
                  <a:moveTo>
                    <a:pt x="27" y="204"/>
                  </a:moveTo>
                  <a:cubicBezTo>
                    <a:pt x="27" y="209"/>
                    <a:pt x="31" y="213"/>
                    <a:pt x="36" y="213"/>
                  </a:cubicBezTo>
                  <a:cubicBezTo>
                    <a:pt x="40" y="213"/>
                    <a:pt x="44" y="209"/>
                    <a:pt x="44" y="204"/>
                  </a:cubicBezTo>
                  <a:cubicBezTo>
                    <a:pt x="44" y="199"/>
                    <a:pt x="40" y="195"/>
                    <a:pt x="36" y="195"/>
                  </a:cubicBezTo>
                  <a:cubicBezTo>
                    <a:pt x="31" y="195"/>
                    <a:pt x="27" y="199"/>
                    <a:pt x="27" y="204"/>
                  </a:cubicBezTo>
                  <a:close/>
                  <a:moveTo>
                    <a:pt x="43" y="221"/>
                  </a:moveTo>
                  <a:cubicBezTo>
                    <a:pt x="43" y="226"/>
                    <a:pt x="47" y="230"/>
                    <a:pt x="52" y="230"/>
                  </a:cubicBezTo>
                  <a:cubicBezTo>
                    <a:pt x="57" y="230"/>
                    <a:pt x="61" y="226"/>
                    <a:pt x="61" y="221"/>
                  </a:cubicBezTo>
                  <a:cubicBezTo>
                    <a:pt x="61" y="216"/>
                    <a:pt x="57" y="212"/>
                    <a:pt x="52" y="212"/>
                  </a:cubicBezTo>
                  <a:cubicBezTo>
                    <a:pt x="47" y="212"/>
                    <a:pt x="43" y="216"/>
                    <a:pt x="43" y="221"/>
                  </a:cubicBezTo>
                  <a:close/>
                  <a:moveTo>
                    <a:pt x="63" y="234"/>
                  </a:moveTo>
                  <a:cubicBezTo>
                    <a:pt x="63" y="239"/>
                    <a:pt x="67" y="243"/>
                    <a:pt x="72" y="243"/>
                  </a:cubicBezTo>
                  <a:cubicBezTo>
                    <a:pt x="77" y="243"/>
                    <a:pt x="81" y="239"/>
                    <a:pt x="81" y="234"/>
                  </a:cubicBezTo>
                  <a:cubicBezTo>
                    <a:pt x="81" y="229"/>
                    <a:pt x="77" y="225"/>
                    <a:pt x="72" y="225"/>
                  </a:cubicBezTo>
                  <a:cubicBezTo>
                    <a:pt x="67" y="225"/>
                    <a:pt x="63" y="229"/>
                    <a:pt x="63" y="234"/>
                  </a:cubicBezTo>
                  <a:close/>
                  <a:moveTo>
                    <a:pt x="84" y="243"/>
                  </a:moveTo>
                  <a:cubicBezTo>
                    <a:pt x="84" y="248"/>
                    <a:pt x="88" y="252"/>
                    <a:pt x="93" y="252"/>
                  </a:cubicBezTo>
                  <a:cubicBezTo>
                    <a:pt x="98" y="252"/>
                    <a:pt x="102" y="248"/>
                    <a:pt x="102" y="243"/>
                  </a:cubicBezTo>
                  <a:cubicBezTo>
                    <a:pt x="102" y="238"/>
                    <a:pt x="98" y="234"/>
                    <a:pt x="93" y="234"/>
                  </a:cubicBezTo>
                  <a:cubicBezTo>
                    <a:pt x="88" y="234"/>
                    <a:pt x="84" y="238"/>
                    <a:pt x="84" y="243"/>
                  </a:cubicBezTo>
                  <a:close/>
                  <a:moveTo>
                    <a:pt x="107" y="247"/>
                  </a:moveTo>
                  <a:cubicBezTo>
                    <a:pt x="107" y="252"/>
                    <a:pt x="111" y="256"/>
                    <a:pt x="116" y="256"/>
                  </a:cubicBezTo>
                  <a:cubicBezTo>
                    <a:pt x="121" y="256"/>
                    <a:pt x="125" y="252"/>
                    <a:pt x="125" y="247"/>
                  </a:cubicBezTo>
                  <a:cubicBezTo>
                    <a:pt x="125" y="242"/>
                    <a:pt x="121" y="238"/>
                    <a:pt x="116" y="238"/>
                  </a:cubicBezTo>
                  <a:cubicBezTo>
                    <a:pt x="111" y="238"/>
                    <a:pt x="107" y="242"/>
                    <a:pt x="107" y="247"/>
                  </a:cubicBezTo>
                  <a:close/>
                  <a:moveTo>
                    <a:pt x="131" y="247"/>
                  </a:moveTo>
                  <a:cubicBezTo>
                    <a:pt x="131" y="252"/>
                    <a:pt x="135" y="256"/>
                    <a:pt x="140" y="256"/>
                  </a:cubicBezTo>
                  <a:cubicBezTo>
                    <a:pt x="145" y="256"/>
                    <a:pt x="149" y="252"/>
                    <a:pt x="149" y="247"/>
                  </a:cubicBezTo>
                  <a:cubicBezTo>
                    <a:pt x="149" y="242"/>
                    <a:pt x="145" y="238"/>
                    <a:pt x="140" y="238"/>
                  </a:cubicBezTo>
                  <a:cubicBezTo>
                    <a:pt x="135" y="238"/>
                    <a:pt x="131" y="242"/>
                    <a:pt x="131" y="247"/>
                  </a:cubicBezTo>
                  <a:close/>
                  <a:moveTo>
                    <a:pt x="154" y="243"/>
                  </a:moveTo>
                  <a:cubicBezTo>
                    <a:pt x="154" y="248"/>
                    <a:pt x="158" y="252"/>
                    <a:pt x="163" y="252"/>
                  </a:cubicBezTo>
                  <a:cubicBezTo>
                    <a:pt x="168" y="252"/>
                    <a:pt x="172" y="248"/>
                    <a:pt x="172" y="243"/>
                  </a:cubicBezTo>
                  <a:cubicBezTo>
                    <a:pt x="172" y="238"/>
                    <a:pt x="168" y="234"/>
                    <a:pt x="163" y="234"/>
                  </a:cubicBezTo>
                  <a:cubicBezTo>
                    <a:pt x="158" y="234"/>
                    <a:pt x="154" y="238"/>
                    <a:pt x="154" y="243"/>
                  </a:cubicBezTo>
                  <a:close/>
                  <a:moveTo>
                    <a:pt x="176" y="234"/>
                  </a:moveTo>
                  <a:cubicBezTo>
                    <a:pt x="176" y="239"/>
                    <a:pt x="180" y="243"/>
                    <a:pt x="185" y="243"/>
                  </a:cubicBezTo>
                  <a:cubicBezTo>
                    <a:pt x="190" y="243"/>
                    <a:pt x="194" y="239"/>
                    <a:pt x="194" y="234"/>
                  </a:cubicBezTo>
                  <a:cubicBezTo>
                    <a:pt x="194" y="229"/>
                    <a:pt x="190" y="225"/>
                    <a:pt x="185" y="225"/>
                  </a:cubicBezTo>
                  <a:cubicBezTo>
                    <a:pt x="180" y="225"/>
                    <a:pt x="176" y="229"/>
                    <a:pt x="176" y="234"/>
                  </a:cubicBezTo>
                  <a:close/>
                  <a:moveTo>
                    <a:pt x="195" y="221"/>
                  </a:moveTo>
                  <a:cubicBezTo>
                    <a:pt x="195" y="226"/>
                    <a:pt x="199" y="230"/>
                    <a:pt x="204" y="230"/>
                  </a:cubicBezTo>
                  <a:cubicBezTo>
                    <a:pt x="209" y="230"/>
                    <a:pt x="213" y="226"/>
                    <a:pt x="213" y="221"/>
                  </a:cubicBezTo>
                  <a:cubicBezTo>
                    <a:pt x="213" y="216"/>
                    <a:pt x="209" y="212"/>
                    <a:pt x="204" y="212"/>
                  </a:cubicBezTo>
                  <a:cubicBezTo>
                    <a:pt x="199" y="212"/>
                    <a:pt x="195" y="216"/>
                    <a:pt x="195" y="221"/>
                  </a:cubicBezTo>
                  <a:close/>
                  <a:moveTo>
                    <a:pt x="212" y="204"/>
                  </a:moveTo>
                  <a:cubicBezTo>
                    <a:pt x="212" y="209"/>
                    <a:pt x="216" y="213"/>
                    <a:pt x="221" y="213"/>
                  </a:cubicBezTo>
                  <a:cubicBezTo>
                    <a:pt x="226" y="213"/>
                    <a:pt x="230" y="209"/>
                    <a:pt x="230" y="204"/>
                  </a:cubicBezTo>
                  <a:cubicBezTo>
                    <a:pt x="230" y="199"/>
                    <a:pt x="226" y="195"/>
                    <a:pt x="221" y="195"/>
                  </a:cubicBezTo>
                  <a:cubicBezTo>
                    <a:pt x="216" y="195"/>
                    <a:pt x="212" y="199"/>
                    <a:pt x="212" y="204"/>
                  </a:cubicBezTo>
                  <a:close/>
                  <a:moveTo>
                    <a:pt x="225" y="185"/>
                  </a:moveTo>
                  <a:cubicBezTo>
                    <a:pt x="225" y="190"/>
                    <a:pt x="229" y="194"/>
                    <a:pt x="234" y="194"/>
                  </a:cubicBezTo>
                  <a:cubicBezTo>
                    <a:pt x="239" y="194"/>
                    <a:pt x="243" y="190"/>
                    <a:pt x="243" y="185"/>
                  </a:cubicBezTo>
                  <a:cubicBezTo>
                    <a:pt x="243" y="180"/>
                    <a:pt x="239" y="176"/>
                    <a:pt x="234" y="176"/>
                  </a:cubicBezTo>
                  <a:cubicBezTo>
                    <a:pt x="229" y="176"/>
                    <a:pt x="225" y="180"/>
                    <a:pt x="225" y="185"/>
                  </a:cubicBezTo>
                  <a:close/>
                  <a:moveTo>
                    <a:pt x="234" y="163"/>
                  </a:moveTo>
                  <a:cubicBezTo>
                    <a:pt x="234" y="168"/>
                    <a:pt x="238" y="172"/>
                    <a:pt x="243" y="172"/>
                  </a:cubicBezTo>
                  <a:cubicBezTo>
                    <a:pt x="248" y="172"/>
                    <a:pt x="252" y="168"/>
                    <a:pt x="252" y="163"/>
                  </a:cubicBezTo>
                  <a:cubicBezTo>
                    <a:pt x="252" y="158"/>
                    <a:pt x="248" y="154"/>
                    <a:pt x="243" y="154"/>
                  </a:cubicBezTo>
                  <a:cubicBezTo>
                    <a:pt x="238" y="154"/>
                    <a:pt x="234" y="158"/>
                    <a:pt x="234" y="163"/>
                  </a:cubicBezTo>
                  <a:close/>
                  <a:moveTo>
                    <a:pt x="238" y="140"/>
                  </a:moveTo>
                  <a:cubicBezTo>
                    <a:pt x="238" y="145"/>
                    <a:pt x="242" y="149"/>
                    <a:pt x="247" y="149"/>
                  </a:cubicBezTo>
                  <a:cubicBezTo>
                    <a:pt x="252" y="149"/>
                    <a:pt x="256" y="145"/>
                    <a:pt x="256" y="140"/>
                  </a:cubicBezTo>
                  <a:cubicBezTo>
                    <a:pt x="256" y="135"/>
                    <a:pt x="252" y="131"/>
                    <a:pt x="247" y="131"/>
                  </a:cubicBezTo>
                  <a:cubicBezTo>
                    <a:pt x="242" y="131"/>
                    <a:pt x="238" y="135"/>
                    <a:pt x="238" y="140"/>
                  </a:cubicBezTo>
                  <a:close/>
                </a:path>
              </a:pathLst>
            </a:custGeom>
            <a:solidFill>
              <a:srgbClr val="497DB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">
              <a:extLst>
                <a:ext uri="{FF2B5EF4-FFF2-40B4-BE49-F238E27FC236}">
                  <a16:creationId xmlns:a16="http://schemas.microsoft.com/office/drawing/2014/main" id="{58A51A27-3269-45E0-B591-22E7A9029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3148" y="5116930"/>
              <a:ext cx="280988" cy="287338"/>
            </a:xfrm>
            <a:custGeom>
              <a:avLst/>
              <a:gdLst>
                <a:gd name="T0" fmla="*/ 53 w 74"/>
                <a:gd name="T1" fmla="*/ 1 h 76"/>
                <a:gd name="T2" fmla="*/ 62 w 74"/>
                <a:gd name="T3" fmla="*/ 19 h 76"/>
                <a:gd name="T4" fmla="*/ 51 w 74"/>
                <a:gd name="T5" fmla="*/ 35 h 76"/>
                <a:gd name="T6" fmla="*/ 32 w 74"/>
                <a:gd name="T7" fmla="*/ 54 h 76"/>
                <a:gd name="T8" fmla="*/ 16 w 74"/>
                <a:gd name="T9" fmla="*/ 57 h 76"/>
                <a:gd name="T10" fmla="*/ 4 w 74"/>
                <a:gd name="T11" fmla="*/ 60 h 76"/>
                <a:gd name="T12" fmla="*/ 15 w 74"/>
                <a:gd name="T13" fmla="*/ 25 h 76"/>
                <a:gd name="T14" fmla="*/ 36 w 74"/>
                <a:gd name="T15" fmla="*/ 11 h 76"/>
                <a:gd name="T16" fmla="*/ 53 w 74"/>
                <a:gd name="T17" fmla="*/ 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6">
                  <a:moveTo>
                    <a:pt x="53" y="1"/>
                  </a:moveTo>
                  <a:cubicBezTo>
                    <a:pt x="70" y="0"/>
                    <a:pt x="74" y="19"/>
                    <a:pt x="62" y="19"/>
                  </a:cubicBezTo>
                  <a:cubicBezTo>
                    <a:pt x="51" y="18"/>
                    <a:pt x="50" y="26"/>
                    <a:pt x="51" y="35"/>
                  </a:cubicBezTo>
                  <a:cubicBezTo>
                    <a:pt x="52" y="44"/>
                    <a:pt x="42" y="54"/>
                    <a:pt x="32" y="54"/>
                  </a:cubicBezTo>
                  <a:cubicBezTo>
                    <a:pt x="23" y="54"/>
                    <a:pt x="17" y="52"/>
                    <a:pt x="16" y="57"/>
                  </a:cubicBezTo>
                  <a:cubicBezTo>
                    <a:pt x="16" y="62"/>
                    <a:pt x="9" y="76"/>
                    <a:pt x="4" y="60"/>
                  </a:cubicBezTo>
                  <a:cubicBezTo>
                    <a:pt x="0" y="43"/>
                    <a:pt x="2" y="31"/>
                    <a:pt x="15" y="25"/>
                  </a:cubicBezTo>
                  <a:cubicBezTo>
                    <a:pt x="28" y="19"/>
                    <a:pt x="34" y="18"/>
                    <a:pt x="36" y="11"/>
                  </a:cubicBezTo>
                  <a:cubicBezTo>
                    <a:pt x="39" y="3"/>
                    <a:pt x="45" y="1"/>
                    <a:pt x="53" y="1"/>
                  </a:cubicBezTo>
                  <a:close/>
                </a:path>
              </a:pathLst>
            </a:custGeom>
            <a:noFill/>
            <a:ln w="15875" cap="flat">
              <a:solidFill>
                <a:srgbClr val="DE703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">
              <a:extLst>
                <a:ext uri="{FF2B5EF4-FFF2-40B4-BE49-F238E27FC236}">
                  <a16:creationId xmlns:a16="http://schemas.microsoft.com/office/drawing/2014/main" id="{8A6819D3-CDE3-40D6-80BC-1722B0B5C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823" y="5297905"/>
              <a:ext cx="569913" cy="419100"/>
            </a:xfrm>
            <a:custGeom>
              <a:avLst/>
              <a:gdLst>
                <a:gd name="T0" fmla="*/ 131 w 150"/>
                <a:gd name="T1" fmla="*/ 3 h 111"/>
                <a:gd name="T2" fmla="*/ 146 w 150"/>
                <a:gd name="T3" fmla="*/ 19 h 111"/>
                <a:gd name="T4" fmla="*/ 137 w 150"/>
                <a:gd name="T5" fmla="*/ 38 h 111"/>
                <a:gd name="T6" fmla="*/ 113 w 150"/>
                <a:gd name="T7" fmla="*/ 47 h 111"/>
                <a:gd name="T8" fmla="*/ 101 w 150"/>
                <a:gd name="T9" fmla="*/ 52 h 111"/>
                <a:gd name="T10" fmla="*/ 72 w 150"/>
                <a:gd name="T11" fmla="*/ 72 h 111"/>
                <a:gd name="T12" fmla="*/ 51 w 150"/>
                <a:gd name="T13" fmla="*/ 80 h 111"/>
                <a:gd name="T14" fmla="*/ 19 w 150"/>
                <a:gd name="T15" fmla="*/ 101 h 111"/>
                <a:gd name="T16" fmla="*/ 15 w 150"/>
                <a:gd name="T17" fmla="*/ 71 h 111"/>
                <a:gd name="T18" fmla="*/ 22 w 150"/>
                <a:gd name="T19" fmla="*/ 42 h 111"/>
                <a:gd name="T20" fmla="*/ 7 w 150"/>
                <a:gd name="T21" fmla="*/ 30 h 111"/>
                <a:gd name="T22" fmla="*/ 14 w 150"/>
                <a:gd name="T23" fmla="*/ 57 h 111"/>
                <a:gd name="T24" fmla="*/ 24 w 150"/>
                <a:gd name="T25" fmla="*/ 91 h 111"/>
                <a:gd name="T26" fmla="*/ 52 w 150"/>
                <a:gd name="T27" fmla="*/ 97 h 111"/>
                <a:gd name="T28" fmla="*/ 78 w 150"/>
                <a:gd name="T29" fmla="*/ 95 h 111"/>
                <a:gd name="T30" fmla="*/ 106 w 150"/>
                <a:gd name="T31" fmla="*/ 80 h 111"/>
                <a:gd name="T32" fmla="*/ 116 w 150"/>
                <a:gd name="T33" fmla="*/ 44 h 111"/>
                <a:gd name="T34" fmla="*/ 131 w 150"/>
                <a:gd name="T35" fmla="*/ 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0" h="111">
                  <a:moveTo>
                    <a:pt x="131" y="3"/>
                  </a:moveTo>
                  <a:cubicBezTo>
                    <a:pt x="150" y="5"/>
                    <a:pt x="150" y="15"/>
                    <a:pt x="146" y="19"/>
                  </a:cubicBezTo>
                  <a:cubicBezTo>
                    <a:pt x="141" y="22"/>
                    <a:pt x="138" y="26"/>
                    <a:pt x="137" y="38"/>
                  </a:cubicBezTo>
                  <a:cubicBezTo>
                    <a:pt x="136" y="50"/>
                    <a:pt x="118" y="52"/>
                    <a:pt x="113" y="47"/>
                  </a:cubicBezTo>
                  <a:cubicBezTo>
                    <a:pt x="108" y="43"/>
                    <a:pt x="105" y="46"/>
                    <a:pt x="101" y="52"/>
                  </a:cubicBezTo>
                  <a:cubicBezTo>
                    <a:pt x="97" y="58"/>
                    <a:pt x="77" y="80"/>
                    <a:pt x="72" y="72"/>
                  </a:cubicBezTo>
                  <a:cubicBezTo>
                    <a:pt x="67" y="65"/>
                    <a:pt x="60" y="73"/>
                    <a:pt x="51" y="80"/>
                  </a:cubicBezTo>
                  <a:cubicBezTo>
                    <a:pt x="43" y="87"/>
                    <a:pt x="32" y="111"/>
                    <a:pt x="19" y="101"/>
                  </a:cubicBezTo>
                  <a:cubicBezTo>
                    <a:pt x="5" y="90"/>
                    <a:pt x="0" y="82"/>
                    <a:pt x="15" y="71"/>
                  </a:cubicBezTo>
                  <a:cubicBezTo>
                    <a:pt x="29" y="60"/>
                    <a:pt x="26" y="52"/>
                    <a:pt x="22" y="42"/>
                  </a:cubicBezTo>
                  <a:cubicBezTo>
                    <a:pt x="17" y="32"/>
                    <a:pt x="12" y="27"/>
                    <a:pt x="7" y="30"/>
                  </a:cubicBezTo>
                  <a:cubicBezTo>
                    <a:pt x="3" y="32"/>
                    <a:pt x="9" y="47"/>
                    <a:pt x="14" y="57"/>
                  </a:cubicBezTo>
                  <a:cubicBezTo>
                    <a:pt x="19" y="66"/>
                    <a:pt x="9" y="87"/>
                    <a:pt x="24" y="91"/>
                  </a:cubicBezTo>
                  <a:cubicBezTo>
                    <a:pt x="38" y="94"/>
                    <a:pt x="44" y="101"/>
                    <a:pt x="52" y="97"/>
                  </a:cubicBezTo>
                  <a:cubicBezTo>
                    <a:pt x="60" y="93"/>
                    <a:pt x="67" y="99"/>
                    <a:pt x="78" y="95"/>
                  </a:cubicBezTo>
                  <a:cubicBezTo>
                    <a:pt x="89" y="92"/>
                    <a:pt x="106" y="89"/>
                    <a:pt x="106" y="80"/>
                  </a:cubicBezTo>
                  <a:cubicBezTo>
                    <a:pt x="105" y="71"/>
                    <a:pt x="116" y="63"/>
                    <a:pt x="116" y="44"/>
                  </a:cubicBezTo>
                  <a:cubicBezTo>
                    <a:pt x="115" y="24"/>
                    <a:pt x="106" y="0"/>
                    <a:pt x="131" y="3"/>
                  </a:cubicBezTo>
                  <a:close/>
                </a:path>
              </a:pathLst>
            </a:custGeom>
            <a:noFill/>
            <a:ln w="15875" cap="flat">
              <a:solidFill>
                <a:srgbClr val="DE703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0">
              <a:extLst>
                <a:ext uri="{FF2B5EF4-FFF2-40B4-BE49-F238E27FC236}">
                  <a16:creationId xmlns:a16="http://schemas.microsoft.com/office/drawing/2014/main" id="{645B8216-1DCD-40A7-ABF2-1788C75D0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6686" y="5286792"/>
              <a:ext cx="100013" cy="120650"/>
            </a:xfrm>
            <a:custGeom>
              <a:avLst/>
              <a:gdLst>
                <a:gd name="T0" fmla="*/ 18 w 26"/>
                <a:gd name="T1" fmla="*/ 8 h 32"/>
                <a:gd name="T2" fmla="*/ 16 w 26"/>
                <a:gd name="T3" fmla="*/ 26 h 32"/>
                <a:gd name="T4" fmla="*/ 1 w 26"/>
                <a:gd name="T5" fmla="*/ 27 h 32"/>
                <a:gd name="T6" fmla="*/ 6 w 26"/>
                <a:gd name="T7" fmla="*/ 9 h 32"/>
                <a:gd name="T8" fmla="*/ 18 w 26"/>
                <a:gd name="T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2">
                  <a:moveTo>
                    <a:pt x="18" y="8"/>
                  </a:moveTo>
                  <a:cubicBezTo>
                    <a:pt x="26" y="17"/>
                    <a:pt x="22" y="25"/>
                    <a:pt x="16" y="26"/>
                  </a:cubicBezTo>
                  <a:cubicBezTo>
                    <a:pt x="10" y="27"/>
                    <a:pt x="3" y="32"/>
                    <a:pt x="1" y="27"/>
                  </a:cubicBezTo>
                  <a:cubicBezTo>
                    <a:pt x="0" y="22"/>
                    <a:pt x="2" y="16"/>
                    <a:pt x="6" y="9"/>
                  </a:cubicBezTo>
                  <a:cubicBezTo>
                    <a:pt x="11" y="3"/>
                    <a:pt x="11" y="0"/>
                    <a:pt x="18" y="8"/>
                  </a:cubicBezTo>
                  <a:close/>
                </a:path>
              </a:pathLst>
            </a:custGeom>
            <a:solidFill>
              <a:srgbClr val="EFBD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1">
              <a:extLst>
                <a:ext uri="{FF2B5EF4-FFF2-40B4-BE49-F238E27FC236}">
                  <a16:creationId xmlns:a16="http://schemas.microsoft.com/office/drawing/2014/main" id="{058736C5-C615-489E-8EDC-095A08482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9173" y="5361405"/>
              <a:ext cx="125413" cy="68263"/>
            </a:xfrm>
            <a:custGeom>
              <a:avLst/>
              <a:gdLst>
                <a:gd name="T0" fmla="*/ 16 w 33"/>
                <a:gd name="T1" fmla="*/ 18 h 18"/>
                <a:gd name="T2" fmla="*/ 31 w 33"/>
                <a:gd name="T3" fmla="*/ 6 h 18"/>
                <a:gd name="T4" fmla="*/ 22 w 33"/>
                <a:gd name="T5" fmla="*/ 1 h 18"/>
                <a:gd name="T6" fmla="*/ 9 w 33"/>
                <a:gd name="T7" fmla="*/ 5 h 18"/>
                <a:gd name="T8" fmla="*/ 2 w 33"/>
                <a:gd name="T9" fmla="*/ 10 h 18"/>
                <a:gd name="T10" fmla="*/ 16 w 33"/>
                <a:gd name="T1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8">
                  <a:moveTo>
                    <a:pt x="16" y="18"/>
                  </a:moveTo>
                  <a:cubicBezTo>
                    <a:pt x="23" y="18"/>
                    <a:pt x="28" y="10"/>
                    <a:pt x="31" y="6"/>
                  </a:cubicBezTo>
                  <a:cubicBezTo>
                    <a:pt x="33" y="3"/>
                    <a:pt x="27" y="1"/>
                    <a:pt x="22" y="1"/>
                  </a:cubicBezTo>
                  <a:cubicBezTo>
                    <a:pt x="17" y="0"/>
                    <a:pt x="11" y="4"/>
                    <a:pt x="9" y="5"/>
                  </a:cubicBezTo>
                  <a:cubicBezTo>
                    <a:pt x="6" y="6"/>
                    <a:pt x="0" y="4"/>
                    <a:pt x="2" y="10"/>
                  </a:cubicBezTo>
                  <a:cubicBezTo>
                    <a:pt x="5" y="15"/>
                    <a:pt x="8" y="18"/>
                    <a:pt x="16" y="18"/>
                  </a:cubicBezTo>
                  <a:close/>
                </a:path>
              </a:pathLst>
            </a:custGeom>
            <a:solidFill>
              <a:srgbClr val="EFBD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259B1347-1CFA-43DE-9F46-3E8018630962}"/>
              </a:ext>
            </a:extLst>
          </p:cNvPr>
          <p:cNvCxnSpPr>
            <a:cxnSpLocks/>
          </p:cNvCxnSpPr>
          <p:nvPr/>
        </p:nvCxnSpPr>
        <p:spPr bwMode="auto">
          <a:xfrm flipV="1">
            <a:off x="5049794" y="2369652"/>
            <a:ext cx="460030" cy="694363"/>
          </a:xfrm>
          <a:prstGeom prst="line">
            <a:avLst/>
          </a:prstGeom>
          <a:noFill/>
          <a:ln w="9525" cap="flat" cmpd="sng" algn="ctr">
            <a:solidFill>
              <a:srgbClr val="DE703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ABB709CA-2078-4FE3-9172-D6BD63538153}"/>
              </a:ext>
            </a:extLst>
          </p:cNvPr>
          <p:cNvCxnSpPr>
            <a:cxnSpLocks/>
          </p:cNvCxnSpPr>
          <p:nvPr/>
        </p:nvCxnSpPr>
        <p:spPr bwMode="auto">
          <a:xfrm>
            <a:off x="5253769" y="3341199"/>
            <a:ext cx="273284" cy="9627"/>
          </a:xfrm>
          <a:prstGeom prst="line">
            <a:avLst/>
          </a:prstGeom>
          <a:noFill/>
          <a:ln w="9525" cap="flat" cmpd="sng" algn="ctr">
            <a:solidFill>
              <a:srgbClr val="DE703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F06CAB0D-E3BD-4186-AAEE-5EAB30ED6F2D}"/>
              </a:ext>
            </a:extLst>
          </p:cNvPr>
          <p:cNvCxnSpPr>
            <a:cxnSpLocks/>
            <a:stCxn id="97" idx="13"/>
          </p:cNvCxnSpPr>
          <p:nvPr/>
        </p:nvCxnSpPr>
        <p:spPr bwMode="auto">
          <a:xfrm>
            <a:off x="4801648" y="3569052"/>
            <a:ext cx="701027" cy="792219"/>
          </a:xfrm>
          <a:prstGeom prst="line">
            <a:avLst/>
          </a:prstGeom>
          <a:noFill/>
          <a:ln w="9525" cap="flat" cmpd="sng" algn="ctr">
            <a:solidFill>
              <a:srgbClr val="DE703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BDC6B250-B34C-46AD-80D9-1F7C9E74C325}"/>
              </a:ext>
            </a:extLst>
          </p:cNvPr>
          <p:cNvSpPr txBox="1"/>
          <p:nvPr/>
        </p:nvSpPr>
        <p:spPr>
          <a:xfrm>
            <a:off x="5555367" y="2293474"/>
            <a:ext cx="825674" cy="16687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en-US" sz="1200" b="1">
                <a:cs typeface="Calibri" panose="020F0502020204030204" pitchFamily="34" charset="0"/>
              </a:rPr>
              <a:t>S-segment 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C0B614C-2887-405A-870A-28EA255E923D}"/>
              </a:ext>
            </a:extLst>
          </p:cNvPr>
          <p:cNvSpPr txBox="1"/>
          <p:nvPr/>
        </p:nvSpPr>
        <p:spPr>
          <a:xfrm>
            <a:off x="5555367" y="3245232"/>
            <a:ext cx="913712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en-US" sz="1200" b="1">
                <a:cs typeface="Calibri" panose="020F0502020204030204" pitchFamily="34" charset="0"/>
              </a:rPr>
              <a:t>S-segment 2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EB218E60-C646-4496-9382-0356B28EE013}"/>
              </a:ext>
            </a:extLst>
          </p:cNvPr>
          <p:cNvSpPr txBox="1"/>
          <p:nvPr/>
        </p:nvSpPr>
        <p:spPr>
          <a:xfrm>
            <a:off x="5555367" y="4268938"/>
            <a:ext cx="777457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en-US" sz="1200" b="1">
                <a:cs typeface="Calibri" panose="020F0502020204030204" pitchFamily="34" charset="0"/>
              </a:rPr>
              <a:t>L-segment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B471DB6-0697-41DE-A623-DCE3CBA1F762}"/>
              </a:ext>
            </a:extLst>
          </p:cNvPr>
          <p:cNvGrpSpPr/>
          <p:nvPr/>
        </p:nvGrpSpPr>
        <p:grpSpPr>
          <a:xfrm>
            <a:off x="5649260" y="4511284"/>
            <a:ext cx="2100525" cy="450862"/>
            <a:chOff x="3605347" y="4712827"/>
            <a:chExt cx="2324495" cy="498935"/>
          </a:xfrm>
        </p:grpSpPr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C3C71046-FDAF-482C-99E8-136E394F242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41512" y="4897493"/>
              <a:ext cx="333662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86A428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8E7DDB7B-A2E3-4B77-B488-F9A9713308E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41512" y="4962294"/>
              <a:ext cx="2052165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94E8D5A1-1EE0-4F9A-B568-424B9C3858F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269148" y="5027096"/>
              <a:ext cx="1524529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EFBD3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B9848312-091D-44AA-A56F-5F233FA00C18}"/>
                </a:ext>
              </a:extLst>
            </p:cNvPr>
            <p:cNvSpPr txBox="1"/>
            <p:nvPr/>
          </p:nvSpPr>
          <p:spPr>
            <a:xfrm>
              <a:off x="3861054" y="4712827"/>
              <a:ext cx="94578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en-US" sz="1200">
                  <a:cs typeface="Calibri" panose="020F0502020204030204" pitchFamily="34" charset="0"/>
                </a:rPr>
                <a:t>Z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C3AD94B4-2A78-46F2-A1C0-9ECFB01A120B}"/>
                </a:ext>
              </a:extLst>
            </p:cNvPr>
            <p:cNvSpPr txBox="1"/>
            <p:nvPr/>
          </p:nvSpPr>
          <p:spPr>
            <a:xfrm>
              <a:off x="4988932" y="5027096"/>
              <a:ext cx="84960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en-US" sz="1200">
                  <a:cs typeface="Calibri" panose="020F0502020204030204" pitchFamily="34" charset="0"/>
                </a:rPr>
                <a:t>L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2303C309-B72A-4B43-A14C-4EF9D59C2165}"/>
                </a:ext>
              </a:extLst>
            </p:cNvPr>
            <p:cNvSpPr txBox="1"/>
            <p:nvPr/>
          </p:nvSpPr>
          <p:spPr>
            <a:xfrm>
              <a:off x="3605347" y="4886938"/>
              <a:ext cx="99387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/>
              <a:r>
                <a:rPr lang="en-US" sz="1000">
                  <a:cs typeface="Calibri" panose="020F0502020204030204" pitchFamily="34" charset="0"/>
                </a:rPr>
                <a:t>5’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19D837B3-B3FD-44A8-8E3A-AE4638DD67BB}"/>
                </a:ext>
              </a:extLst>
            </p:cNvPr>
            <p:cNvSpPr txBox="1"/>
            <p:nvPr/>
          </p:nvSpPr>
          <p:spPr>
            <a:xfrm>
              <a:off x="5830455" y="4886938"/>
              <a:ext cx="99387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en-US" sz="1000">
                  <a:cs typeface="Calibri" panose="020F0502020204030204" pitchFamily="34" charset="0"/>
                </a:rPr>
                <a:t>3’</a:t>
              </a: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2D65BB2F-F36A-47C9-86E5-6C9F62D8D8D1}"/>
                </a:ext>
              </a:extLst>
            </p:cNvPr>
            <p:cNvSpPr/>
            <p:nvPr/>
          </p:nvSpPr>
          <p:spPr bwMode="auto">
            <a:xfrm>
              <a:off x="4084427" y="4721688"/>
              <a:ext cx="116623" cy="116623"/>
            </a:xfrm>
            <a:prstGeom prst="ellipse">
              <a:avLst/>
            </a:pr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tabLst/>
              </a:pPr>
              <a:endParaRPr kumimoji="0" lang="en-US" sz="120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7F858DB-A086-46E5-A158-BF26BA6C9767}"/>
                </a:ext>
              </a:extLst>
            </p:cNvPr>
            <p:cNvCxnSpPr>
              <a:stCxn id="119" idx="4"/>
            </p:cNvCxnSpPr>
            <p:nvPr/>
          </p:nvCxnSpPr>
          <p:spPr bwMode="auto">
            <a:xfrm flipH="1">
              <a:off x="4142738" y="4838311"/>
              <a:ext cx="1" cy="126056"/>
            </a:xfrm>
            <a:prstGeom prst="line">
              <a:avLst/>
            </a:pr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BEB6254-B462-3282-5FC8-61928400076A}"/>
              </a:ext>
            </a:extLst>
          </p:cNvPr>
          <p:cNvGrpSpPr/>
          <p:nvPr/>
        </p:nvGrpSpPr>
        <p:grpSpPr>
          <a:xfrm>
            <a:off x="5567391" y="2515987"/>
            <a:ext cx="1425495" cy="657539"/>
            <a:chOff x="6475399" y="2429730"/>
            <a:chExt cx="1577489" cy="727650"/>
          </a:xfrm>
        </p:grpSpPr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98560242-A1F7-4890-AF59-87F88138864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475399" y="2596292"/>
              <a:ext cx="998575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2E3388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A72A1AF9-184D-4571-8AFA-51DE544285F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702162" y="2907912"/>
              <a:ext cx="1208673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C3AFC676-86A4-456C-B874-8B3384F9E32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383199" y="2972714"/>
              <a:ext cx="527636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DE7036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033E3E15-3D1B-498C-B101-A16C9F30AAED}"/>
                </a:ext>
              </a:extLst>
            </p:cNvPr>
            <p:cNvSpPr txBox="1"/>
            <p:nvPr/>
          </p:nvSpPr>
          <p:spPr>
            <a:xfrm>
              <a:off x="7540417" y="2972714"/>
              <a:ext cx="213200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en-US" sz="1200">
                  <a:cs typeface="Calibri" panose="020F0502020204030204" pitchFamily="34" charset="0"/>
                </a:rPr>
                <a:t>NP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7344B6A7-E2B9-4E72-86FB-5A52CB3C292E}"/>
                </a:ext>
              </a:extLst>
            </p:cNvPr>
            <p:cNvSpPr txBox="1"/>
            <p:nvPr/>
          </p:nvSpPr>
          <p:spPr>
            <a:xfrm>
              <a:off x="6565997" y="2832556"/>
              <a:ext cx="99387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/>
              <a:r>
                <a:rPr lang="en-US" sz="1000">
                  <a:cs typeface="Calibri" panose="020F0502020204030204" pitchFamily="34" charset="0"/>
                </a:rPr>
                <a:t>5’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0AD97E96-314C-475C-A63B-F9A267E0A803}"/>
                </a:ext>
              </a:extLst>
            </p:cNvPr>
            <p:cNvSpPr txBox="1"/>
            <p:nvPr/>
          </p:nvSpPr>
          <p:spPr>
            <a:xfrm>
              <a:off x="7953501" y="2832556"/>
              <a:ext cx="99387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en-US" sz="1000">
                  <a:cs typeface="Calibri" panose="020F0502020204030204" pitchFamily="34" charset="0"/>
                </a:rPr>
                <a:t>3’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6B798803-2FDF-4E59-A038-79908D58EC04}"/>
                </a:ext>
              </a:extLst>
            </p:cNvPr>
            <p:cNvSpPr txBox="1"/>
            <p:nvPr/>
          </p:nvSpPr>
          <p:spPr>
            <a:xfrm>
              <a:off x="6511571" y="2429730"/>
              <a:ext cx="889667" cy="14773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>
                  <a:cs typeface="Calibri" panose="020F0502020204030204" pitchFamily="34" charset="0"/>
                </a:rPr>
                <a:t>SIV Gag/Env</a:t>
              </a: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71297FF6-54EB-45E5-8934-22DA4150378C}"/>
                </a:ext>
              </a:extLst>
            </p:cNvPr>
            <p:cNvSpPr/>
            <p:nvPr/>
          </p:nvSpPr>
          <p:spPr bwMode="auto">
            <a:xfrm>
              <a:off x="7255992" y="2667306"/>
              <a:ext cx="116623" cy="116623"/>
            </a:xfrm>
            <a:prstGeom prst="ellipse">
              <a:avLst/>
            </a:pr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tabLst/>
              </a:pPr>
              <a:endParaRPr kumimoji="0" lang="en-US" sz="120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C3BA89B-4A26-40A2-92B8-C7E56ACCB381}"/>
                </a:ext>
              </a:extLst>
            </p:cNvPr>
            <p:cNvCxnSpPr>
              <a:stCxn id="109" idx="4"/>
            </p:cNvCxnSpPr>
            <p:nvPr/>
          </p:nvCxnSpPr>
          <p:spPr bwMode="auto">
            <a:xfrm flipH="1">
              <a:off x="7314303" y="2783929"/>
              <a:ext cx="1" cy="126056"/>
            </a:xfrm>
            <a:prstGeom prst="line">
              <a:avLst/>
            </a:pr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C5D923B8-EB68-4293-8099-DD078379FB4D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6475399" y="2596292"/>
              <a:ext cx="253691" cy="274320"/>
            </a:xfrm>
            <a:prstGeom prst="lin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8C7EBA1-FCB9-4294-8C5F-DCE8B9DD588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202229" y="2596292"/>
              <a:ext cx="264719" cy="274320"/>
            </a:xfrm>
            <a:prstGeom prst="lin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3E0F0-DAA2-CCE4-F2AE-6A2B45593F1C}"/>
              </a:ext>
            </a:extLst>
          </p:cNvPr>
          <p:cNvGrpSpPr/>
          <p:nvPr/>
        </p:nvGrpSpPr>
        <p:grpSpPr>
          <a:xfrm>
            <a:off x="5567391" y="3502296"/>
            <a:ext cx="1425495" cy="659264"/>
            <a:chOff x="6475399" y="3299555"/>
            <a:chExt cx="1577489" cy="729559"/>
          </a:xfrm>
        </p:grpSpPr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4BBAEA52-D155-40A8-9FC6-F9979379119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475399" y="3468026"/>
              <a:ext cx="998575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2E3388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724221CF-2C24-4CB8-8E1E-DB97DB8788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702162" y="3779646"/>
              <a:ext cx="1208673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C0597636-7CC6-4517-8252-58AE6788CBA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383199" y="3844448"/>
              <a:ext cx="527636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497DBC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C56627E2-D281-4D01-B937-15686D42D346}"/>
                </a:ext>
              </a:extLst>
            </p:cNvPr>
            <p:cNvSpPr txBox="1"/>
            <p:nvPr/>
          </p:nvSpPr>
          <p:spPr>
            <a:xfrm>
              <a:off x="7535608" y="3844448"/>
              <a:ext cx="222818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en-US" sz="1200">
                  <a:cs typeface="Calibri" panose="020F0502020204030204" pitchFamily="34" charset="0"/>
                </a:rPr>
                <a:t>GP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CA4B8D7A-85E4-40FD-B8C2-2779F4442CD6}"/>
                </a:ext>
              </a:extLst>
            </p:cNvPr>
            <p:cNvSpPr txBox="1"/>
            <p:nvPr/>
          </p:nvSpPr>
          <p:spPr>
            <a:xfrm>
              <a:off x="6565997" y="3704290"/>
              <a:ext cx="99387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/>
              <a:r>
                <a:rPr lang="en-US" sz="1000">
                  <a:cs typeface="Calibri" panose="020F0502020204030204" pitchFamily="34" charset="0"/>
                </a:rPr>
                <a:t>5’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FCEEB506-4FF1-48A4-B936-BE50DE090EC7}"/>
                </a:ext>
              </a:extLst>
            </p:cNvPr>
            <p:cNvSpPr txBox="1"/>
            <p:nvPr/>
          </p:nvSpPr>
          <p:spPr>
            <a:xfrm>
              <a:off x="7953501" y="3704290"/>
              <a:ext cx="99387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en-US" sz="1000">
                  <a:cs typeface="Calibri" panose="020F0502020204030204" pitchFamily="34" charset="0"/>
                </a:rPr>
                <a:t>3’</a:t>
              </a: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09836776-CCD7-4E8F-B5B0-06AA68D46921}"/>
                </a:ext>
              </a:extLst>
            </p:cNvPr>
            <p:cNvSpPr/>
            <p:nvPr/>
          </p:nvSpPr>
          <p:spPr bwMode="auto">
            <a:xfrm>
              <a:off x="7255992" y="3539040"/>
              <a:ext cx="116623" cy="116623"/>
            </a:xfrm>
            <a:prstGeom prst="ellipse">
              <a:avLst/>
            </a:pr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tabLst/>
              </a:pPr>
              <a:endParaRPr kumimoji="0" lang="en-US" sz="120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79F0210F-2EDE-4F39-9A95-8FF63134CFB8}"/>
                </a:ext>
              </a:extLst>
            </p:cNvPr>
            <p:cNvCxnSpPr>
              <a:stCxn id="131" idx="4"/>
            </p:cNvCxnSpPr>
            <p:nvPr/>
          </p:nvCxnSpPr>
          <p:spPr bwMode="auto">
            <a:xfrm flipH="1">
              <a:off x="7314303" y="3655663"/>
              <a:ext cx="1" cy="126056"/>
            </a:xfrm>
            <a:prstGeom prst="line">
              <a:avLst/>
            </a:pr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4A3B83C-B63A-4F0D-9831-457FE42C55CD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6475399" y="3468025"/>
              <a:ext cx="254484" cy="274320"/>
            </a:xfrm>
            <a:prstGeom prst="lin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AE46004-D760-4459-B024-C5E65EFBF10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202229" y="3468026"/>
              <a:ext cx="264719" cy="274320"/>
            </a:xfrm>
            <a:prstGeom prst="lin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DDFEAB6F-06B9-4BA5-89F7-F39D36AA388C}"/>
                </a:ext>
              </a:extLst>
            </p:cNvPr>
            <p:cNvSpPr txBox="1"/>
            <p:nvPr/>
          </p:nvSpPr>
          <p:spPr>
            <a:xfrm>
              <a:off x="6511571" y="3299555"/>
              <a:ext cx="889666" cy="14773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>
                  <a:cs typeface="Calibri" panose="020F0502020204030204" pitchFamily="34" charset="0"/>
                </a:rPr>
                <a:t>SIV Gag/Env</a:t>
              </a:r>
            </a:p>
          </p:txBody>
        </p:sp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id="{E4F17A0E-4944-60B8-FD50-6B879EDBEDCC}"/>
              </a:ext>
            </a:extLst>
          </p:cNvPr>
          <p:cNvSpPr/>
          <p:nvPr/>
        </p:nvSpPr>
        <p:spPr bwMode="auto">
          <a:xfrm>
            <a:off x="812800" y="1368261"/>
            <a:ext cx="3474720" cy="38285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r>
              <a:rPr lang="fr-FR" sz="1050" kern="0" err="1"/>
              <a:t>Adapted</a:t>
            </a:r>
            <a:r>
              <a:rPr lang="fr-FR" sz="1050" kern="0"/>
              <a:t> </a:t>
            </a:r>
            <a:r>
              <a:rPr lang="fr-FR" sz="1050" kern="0" err="1"/>
              <a:t>from</a:t>
            </a:r>
            <a:r>
              <a:rPr lang="fr-FR" sz="1050" kern="0"/>
              <a:t> </a:t>
            </a:r>
            <a:r>
              <a:rPr lang="fr-FR" sz="1050" kern="0" err="1"/>
              <a:t>Briese</a:t>
            </a:r>
            <a:r>
              <a:rPr lang="fr-FR" sz="1050" kern="0"/>
              <a:t> T, et al.</a:t>
            </a:r>
          </a:p>
          <a:p>
            <a:r>
              <a:rPr lang="en-US" sz="1050" kern="0" err="1"/>
              <a:t>PLoS</a:t>
            </a:r>
            <a:r>
              <a:rPr lang="en-US" sz="1050" kern="0"/>
              <a:t> </a:t>
            </a:r>
            <a:r>
              <a:rPr lang="en-US" sz="1050" kern="0" err="1"/>
              <a:t>Pathog</a:t>
            </a:r>
            <a:r>
              <a:rPr lang="en-US" sz="1050" kern="0"/>
              <a:t> 2009;5:e1000455.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E3FD595-229E-E80E-4BA9-0F9D43EF3779}"/>
              </a:ext>
            </a:extLst>
          </p:cNvPr>
          <p:cNvSpPr txBox="1"/>
          <p:nvPr/>
        </p:nvSpPr>
        <p:spPr>
          <a:xfrm>
            <a:off x="1071142" y="1437126"/>
            <a:ext cx="295803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/>
              <a:t>Arenavirus Phylogenetic Tree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6A7E88-CFBC-782F-0DD3-3205F01B38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30" y="2075152"/>
            <a:ext cx="2958060" cy="2404962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10F4D157-34C1-B2BB-7DD8-298AA6FBE08F}"/>
              </a:ext>
            </a:extLst>
          </p:cNvPr>
          <p:cNvSpPr/>
          <p:nvPr/>
        </p:nvSpPr>
        <p:spPr bwMode="auto">
          <a:xfrm>
            <a:off x="7903808" y="1368262"/>
            <a:ext cx="3474720" cy="38285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r>
              <a:rPr lang="en-US" sz="1050">
                <a:solidFill>
                  <a:srgbClr val="000000"/>
                </a:solidFill>
              </a:rPr>
              <a:t>Edwards D, et al. Proc Am Assoc Cancer Res Ann Meeting 2022, </a:t>
            </a:r>
            <a:r>
              <a:rPr lang="en-US" sz="1050" err="1">
                <a:solidFill>
                  <a:srgbClr val="000000"/>
                </a:solidFill>
              </a:rPr>
              <a:t>abstr</a:t>
            </a:r>
            <a:r>
              <a:rPr lang="en-US" sz="1050">
                <a:solidFill>
                  <a:srgbClr val="000000"/>
                </a:solidFill>
              </a:rPr>
              <a:t> 3284.</a:t>
            </a:r>
            <a:r>
              <a:rPr lang="en-US" sz="1050"/>
              <a:t>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34AECF1-C4A7-47FC-B635-10CAA50E4AE0}"/>
              </a:ext>
            </a:extLst>
          </p:cNvPr>
          <p:cNvSpPr txBox="1"/>
          <p:nvPr/>
        </p:nvSpPr>
        <p:spPr>
          <a:xfrm>
            <a:off x="8094318" y="1437126"/>
            <a:ext cx="3093701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Replicating Vector (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artPICV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artLCMV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Phase 1/2 (HPV16)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65E6F47-ADBB-45C5-BED8-A85EB7D31100}"/>
              </a:ext>
            </a:extLst>
          </p:cNvPr>
          <p:cNvSpPr txBox="1"/>
          <p:nvPr/>
        </p:nvSpPr>
        <p:spPr>
          <a:xfrm>
            <a:off x="8494219" y="2243914"/>
            <a:ext cx="2293898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% HPV16-Specific CD8+ T Cells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A29A030E-7259-4BBC-A76C-2730068807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413" y="2527181"/>
            <a:ext cx="2429511" cy="21146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50C957-C73F-68EA-631D-F9DAA086DDA0}"/>
              </a:ext>
            </a:extLst>
          </p:cNvPr>
          <p:cNvSpPr txBox="1"/>
          <p:nvPr/>
        </p:nvSpPr>
        <p:spPr>
          <a:xfrm>
            <a:off x="9085150" y="4502964"/>
            <a:ext cx="687689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/>
              <a:t>Baseline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FBF2757-0E37-266C-0651-C3F262ADF055}"/>
              </a:ext>
            </a:extLst>
          </p:cNvPr>
          <p:cNvSpPr txBox="1"/>
          <p:nvPr/>
        </p:nvSpPr>
        <p:spPr>
          <a:xfrm>
            <a:off x="10203913" y="4502964"/>
            <a:ext cx="338234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/>
              <a:t>Max</a:t>
            </a:r>
          </a:p>
        </p:txBody>
      </p:sp>
    </p:spTree>
    <p:extLst>
      <p:ext uri="{BB962C8B-B14F-4D97-AF65-F5344CB8AC3E}">
        <p14:creationId xmlns:p14="http://schemas.microsoft.com/office/powerpoint/2010/main" val="814830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8113B-9836-4359-8CB0-F2E83A6FB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Alternating Vaccination with Arenavirus Vector is Immunogenic and Reduced Set-Point VL After SIV Challenge</a:t>
            </a:r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A86EF40B-6F11-AEA1-C1DD-143443AA5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5358" y="3865880"/>
            <a:ext cx="4291322" cy="2230120"/>
          </a:xfrm>
        </p:spPr>
        <p:txBody>
          <a:bodyPr/>
          <a:lstStyle/>
          <a:p>
            <a:pPr lvl="0"/>
            <a:r>
              <a:rPr lang="en-US" sz="1600" noProof="0"/>
              <a:t>Vaccination induces SIV-specific T cell responses</a:t>
            </a:r>
          </a:p>
          <a:p>
            <a:pPr lvl="0"/>
            <a:r>
              <a:rPr lang="en-US" sz="1600"/>
              <a:t>Vaccination with alternating arenavirus vectors (</a:t>
            </a:r>
            <a:r>
              <a:rPr lang="en-US" sz="1600" err="1"/>
              <a:t>artPICV</a:t>
            </a:r>
            <a:r>
              <a:rPr lang="en-US" sz="1600"/>
              <a:t>/</a:t>
            </a:r>
            <a:r>
              <a:rPr lang="en-US" sz="1600" err="1"/>
              <a:t>artLCMV</a:t>
            </a:r>
            <a:r>
              <a:rPr lang="en-US" sz="1600"/>
              <a:t>) resulted in significant decreases in set-point viral load vs placebo</a:t>
            </a:r>
            <a:endParaRPr lang="en-US" sz="1600" noProof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4E8FC203-2BF8-7890-0175-2E82990D80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3212" y="6397823"/>
            <a:ext cx="11793307" cy="307777"/>
          </a:xfrm>
        </p:spPr>
        <p:txBody>
          <a:bodyPr/>
          <a:lstStyle/>
          <a:p>
            <a:r>
              <a:rPr lang="en-US" sz="1000" dirty="0"/>
              <a:t>**p&lt;0.01, ***p&lt;0.001, ****p&lt;0.0001, (L) Friedman’s test with Dunn’s post . Dotted line indicates positive threshold set at ≥200 </a:t>
            </a:r>
            <a:r>
              <a:rPr lang="en-US" sz="1000" dirty="0" err="1"/>
              <a:t>IFNγ</a:t>
            </a:r>
            <a:r>
              <a:rPr lang="en-US" sz="1000" dirty="0"/>
              <a:t> SFU/10</a:t>
            </a:r>
            <a:r>
              <a:rPr lang="en-US" sz="1000" baseline="30000" dirty="0"/>
              <a:t>6</a:t>
            </a:r>
            <a:r>
              <a:rPr lang="en-US" sz="1000" dirty="0"/>
              <a:t> peripheral blood mononuclear cells (PBMCs). (R) Mann-Whitney test.</a:t>
            </a:r>
          </a:p>
          <a:p>
            <a:r>
              <a:rPr lang="en-US" sz="1000" dirty="0"/>
              <a:t> </a:t>
            </a:r>
            <a:r>
              <a:rPr lang="en-US" sz="1000" baseline="30000" dirty="0"/>
              <a:t>†</a:t>
            </a:r>
            <a:r>
              <a:rPr lang="en-US" sz="1000" dirty="0"/>
              <a:t> Boopathy AV, et al., CROI 2022, poster 237. Data are median ± interquartile range (IQR)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EE00D-0398-4E86-80A7-51B2834DF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A09E-D67E-864E-8466-C38E88600C4F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4FE76C4-13A0-4F8E-9090-9D5463FD081B}"/>
              </a:ext>
            </a:extLst>
          </p:cNvPr>
          <p:cNvGrpSpPr/>
          <p:nvPr/>
        </p:nvGrpSpPr>
        <p:grpSpPr>
          <a:xfrm>
            <a:off x="2353854" y="1315399"/>
            <a:ext cx="7030720" cy="1604337"/>
            <a:chOff x="-287059" y="1362383"/>
            <a:chExt cx="7030720" cy="160433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498DEE8-7A78-0FC4-4DC4-5AF31BFBD197}"/>
                </a:ext>
              </a:extLst>
            </p:cNvPr>
            <p:cNvSpPr/>
            <p:nvPr/>
          </p:nvSpPr>
          <p:spPr>
            <a:xfrm>
              <a:off x="-287059" y="1362383"/>
              <a:ext cx="7030720" cy="16043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3859CD5-AD75-4143-B198-C282D1C84726}"/>
                </a:ext>
              </a:extLst>
            </p:cNvPr>
            <p:cNvGrpSpPr/>
            <p:nvPr/>
          </p:nvGrpSpPr>
          <p:grpSpPr>
            <a:xfrm>
              <a:off x="-163849" y="1407501"/>
              <a:ext cx="6625438" cy="1498259"/>
              <a:chOff x="-1617535" y="2057079"/>
              <a:chExt cx="9240339" cy="209186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C8AA3D1-634D-49BC-BE6A-3C28286598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4096" y="2739899"/>
                <a:ext cx="555073" cy="2578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+mn-lt"/>
                  </a:rPr>
                  <a:t>Week</a:t>
                </a:r>
                <a:endParaRPr kumimoji="0" lang="en-US" altLang="en-US" sz="1400" b="0" i="0" u="none" strike="noStrike" cap="none" normalizeH="0" baseline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7" name="Rectangle 9">
                <a:extLst>
                  <a:ext uri="{FF2B5EF4-FFF2-40B4-BE49-F238E27FC236}">
                    <a16:creationId xmlns:a16="http://schemas.microsoft.com/office/drawing/2014/main" id="{502A6DAB-952D-4903-98D3-4A2B2A6849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3579" y="2739899"/>
                <a:ext cx="118492" cy="2578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+mn-lt"/>
                  </a:rPr>
                  <a:t>0</a:t>
                </a:r>
                <a:endParaRPr kumimoji="0" lang="en-US" altLang="en-US" sz="1400" b="0" i="0" u="none" strike="noStrike" cap="none" normalizeH="0" baseline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8" name="Rectangle 10">
                <a:extLst>
                  <a:ext uri="{FF2B5EF4-FFF2-40B4-BE49-F238E27FC236}">
                    <a16:creationId xmlns:a16="http://schemas.microsoft.com/office/drawing/2014/main" id="{FF06B1C2-2CBF-47D2-A0A8-F2F0C54F8A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1001" y="2739899"/>
                <a:ext cx="236981" cy="2578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+mn-lt"/>
                  </a:rPr>
                  <a:t>12</a:t>
                </a:r>
                <a:endParaRPr kumimoji="0" lang="en-US" altLang="en-US" sz="1400" b="0" i="0" u="none" strike="noStrike" cap="none" normalizeH="0" baseline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9" name="Rectangle 31">
                <a:extLst>
                  <a:ext uri="{FF2B5EF4-FFF2-40B4-BE49-F238E27FC236}">
                    <a16:creationId xmlns:a16="http://schemas.microsoft.com/office/drawing/2014/main" id="{8EE6619B-B038-4113-8552-D534AE0783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9074" y="2151413"/>
                <a:ext cx="1171492" cy="515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981B1E"/>
                    </a:solidFill>
                    <a:effectLst/>
                    <a:latin typeface="+mn-lt"/>
                  </a:rPr>
                  <a:t>SIVmac251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981B1E"/>
                    </a:solidFill>
                    <a:effectLst/>
                    <a:latin typeface="+mn-lt"/>
                  </a:rPr>
                  <a:t>challenge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981B1E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0" name="Rectangle 39">
                <a:extLst>
                  <a:ext uri="{FF2B5EF4-FFF2-40B4-BE49-F238E27FC236}">
                    <a16:creationId xmlns:a16="http://schemas.microsoft.com/office/drawing/2014/main" id="{2319352E-6C18-4B33-B73C-144321ACEB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752" y="3265625"/>
                <a:ext cx="1166812" cy="2158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0" u="none" strike="noStrike" cap="none" normalizeH="0" baseline="0">
                    <a:ln>
                      <a:noFill/>
                    </a:ln>
                    <a:effectLst/>
                    <a:latin typeface="+mn-lt"/>
                  </a:rPr>
                  <a:t>Placebo (n=8)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effectLst/>
                  <a:latin typeface="+mn-lt"/>
                </a:endParaRPr>
              </a:p>
            </p:txBody>
          </p:sp>
          <p:sp>
            <p:nvSpPr>
              <p:cNvPr id="11" name="Oval 56">
                <a:extLst>
                  <a:ext uri="{FF2B5EF4-FFF2-40B4-BE49-F238E27FC236}">
                    <a16:creationId xmlns:a16="http://schemas.microsoft.com/office/drawing/2014/main" id="{758409D0-936B-4405-9D63-E59C834F51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3125" y="3284538"/>
                <a:ext cx="279400" cy="27940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 w="33338" cap="rnd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Oval 73">
                <a:extLst>
                  <a:ext uri="{FF2B5EF4-FFF2-40B4-BE49-F238E27FC236}">
                    <a16:creationId xmlns:a16="http://schemas.microsoft.com/office/drawing/2014/main" id="{C3629FED-B76D-4C8F-85BA-F651EFA18C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9791" y="3283744"/>
                <a:ext cx="279400" cy="280988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 w="33338" cap="rnd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Oval 90">
                <a:extLst>
                  <a:ext uri="{FF2B5EF4-FFF2-40B4-BE49-F238E27FC236}">
                    <a16:creationId xmlns:a16="http://schemas.microsoft.com/office/drawing/2014/main" id="{9D4DB49A-6028-406A-8B0E-0B301886F5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7589" y="3283744"/>
                <a:ext cx="279400" cy="280988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 w="33338" cap="rnd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Oval 107">
                <a:extLst>
                  <a:ext uri="{FF2B5EF4-FFF2-40B4-BE49-F238E27FC236}">
                    <a16:creationId xmlns:a16="http://schemas.microsoft.com/office/drawing/2014/main" id="{7700D5A6-56DD-4AFB-9A9D-2B9B9675FA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2207" y="3283744"/>
                <a:ext cx="277813" cy="280988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 w="33338" cap="rnd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146">
                <a:extLst>
                  <a:ext uri="{FF2B5EF4-FFF2-40B4-BE49-F238E27FC236}">
                    <a16:creationId xmlns:a16="http://schemas.microsoft.com/office/drawing/2014/main" id="{ED5D5FBC-930D-4DA8-8FD2-A42B79B3F0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17535" y="3729419"/>
                <a:ext cx="3796169" cy="3008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:r>
                  <a:rPr kumimoji="0" lang="en-US" altLang="en-US" sz="1400" b="1" i="0" u="none" strike="noStrike" cap="none" normalizeH="0" baseline="0" err="1">
                    <a:ln>
                      <a:noFill/>
                    </a:ln>
                    <a:effectLst/>
                    <a:latin typeface="+mn-lt"/>
                  </a:rPr>
                  <a:t>artPICV</a:t>
                </a:r>
                <a:r>
                  <a:rPr kumimoji="0" lang="en-US" altLang="en-US" sz="1400" b="1" i="0" u="none" strike="noStrike" cap="none" normalizeH="0" baseline="0">
                    <a:ln>
                      <a:noFill/>
                    </a:ln>
                    <a:effectLst/>
                    <a:latin typeface="+mn-lt"/>
                  </a:rPr>
                  <a:t>/</a:t>
                </a:r>
                <a:r>
                  <a:rPr kumimoji="0" lang="en-US" altLang="en-US" sz="1400" b="1" i="0" u="none" strike="noStrike" cap="none" normalizeH="0" baseline="0" err="1">
                    <a:ln>
                      <a:noFill/>
                    </a:ln>
                    <a:effectLst/>
                    <a:latin typeface="+mn-lt"/>
                  </a:rPr>
                  <a:t>artLCMV</a:t>
                </a:r>
                <a:r>
                  <a:rPr kumimoji="0" lang="en-US" altLang="en-US" sz="1400" b="1" i="0" u="none" strike="noStrike" cap="none" normalizeH="0" baseline="0">
                    <a:ln>
                      <a:noFill/>
                    </a:ln>
                    <a:effectLst/>
                    <a:latin typeface="+mn-lt"/>
                  </a:rPr>
                  <a:t> vaccine (n=24)</a:t>
                </a:r>
                <a:endParaRPr kumimoji="0" lang="en-US" altLang="en-US" sz="1400" b="0" i="0" u="none" strike="noStrike" cap="none" normalizeH="0" baseline="0">
                  <a:ln>
                    <a:noFill/>
                  </a:ln>
                  <a:effectLst/>
                  <a:latin typeface="+mn-lt"/>
                </a:endParaRPr>
              </a:p>
            </p:txBody>
          </p:sp>
          <p:sp>
            <p:nvSpPr>
              <p:cNvPr id="16" name="Rectangle 232">
                <a:extLst>
                  <a:ext uri="{FF2B5EF4-FFF2-40B4-BE49-F238E27FC236}">
                    <a16:creationId xmlns:a16="http://schemas.microsoft.com/office/drawing/2014/main" id="{A85F9BA6-9805-4D00-BBA5-A3C41D4606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8799" y="2739899"/>
                <a:ext cx="236981" cy="2578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+mn-lt"/>
                  </a:rPr>
                  <a:t>20</a:t>
                </a:r>
                <a:endParaRPr kumimoji="0" lang="en-US" altLang="en-US" sz="1400" b="0" i="0" u="none" strike="noStrike" cap="none" normalizeH="0" baseline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17" name="Rectangle 233">
                <a:extLst>
                  <a:ext uri="{FF2B5EF4-FFF2-40B4-BE49-F238E27FC236}">
                    <a16:creationId xmlns:a16="http://schemas.microsoft.com/office/drawing/2014/main" id="{D41F7F9C-2101-4879-ABBE-C18A6E85E7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2622" y="2739899"/>
                <a:ext cx="236981" cy="2578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+mn-lt"/>
                  </a:rPr>
                  <a:t>28</a:t>
                </a:r>
                <a:endParaRPr kumimoji="0" lang="en-US" altLang="en-US" sz="1400" b="0" i="0" u="none" strike="noStrike" cap="none" normalizeH="0" baseline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18" name="Rectangle 242">
                <a:extLst>
                  <a:ext uri="{FF2B5EF4-FFF2-40B4-BE49-F238E27FC236}">
                    <a16:creationId xmlns:a16="http://schemas.microsoft.com/office/drawing/2014/main" id="{D8389D35-8E43-44EF-8EC8-C08C23A04B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4122" y="2739899"/>
                <a:ext cx="236981" cy="2578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+mn-lt"/>
                  </a:rPr>
                  <a:t>32</a:t>
                </a:r>
                <a:endParaRPr kumimoji="0" lang="en-US" altLang="en-US" sz="1400" b="0" i="0" u="none" strike="noStrike" cap="none" normalizeH="0" baseline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19" name="Freeform 243">
                <a:extLst>
                  <a:ext uri="{FF2B5EF4-FFF2-40B4-BE49-F238E27FC236}">
                    <a16:creationId xmlns:a16="http://schemas.microsoft.com/office/drawing/2014/main" id="{05A609BF-22FC-4F11-BDEF-8AF5C63D8F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649" y="2057079"/>
                <a:ext cx="833970" cy="1056361"/>
              </a:xfrm>
              <a:custGeom>
                <a:avLst/>
                <a:gdLst>
                  <a:gd name="T0" fmla="*/ 9219 w 13504"/>
                  <a:gd name="T1" fmla="*/ 2759 h 17120"/>
                  <a:gd name="T2" fmla="*/ 11478 w 13504"/>
                  <a:gd name="T3" fmla="*/ 2595 h 17120"/>
                  <a:gd name="T4" fmla="*/ 12349 w 13504"/>
                  <a:gd name="T5" fmla="*/ 2897 h 17120"/>
                  <a:gd name="T6" fmla="*/ 12547 w 13504"/>
                  <a:gd name="T7" fmla="*/ 3888 h 17120"/>
                  <a:gd name="T8" fmla="*/ 13004 w 13504"/>
                  <a:gd name="T9" fmla="*/ 4207 h 17120"/>
                  <a:gd name="T10" fmla="*/ 13194 w 13504"/>
                  <a:gd name="T11" fmla="*/ 4561 h 17120"/>
                  <a:gd name="T12" fmla="*/ 13410 w 13504"/>
                  <a:gd name="T13" fmla="*/ 5190 h 17120"/>
                  <a:gd name="T14" fmla="*/ 13315 w 13504"/>
                  <a:gd name="T15" fmla="*/ 5259 h 17120"/>
                  <a:gd name="T16" fmla="*/ 13229 w 13504"/>
                  <a:gd name="T17" fmla="*/ 5767 h 17120"/>
                  <a:gd name="T18" fmla="*/ 12642 w 13504"/>
                  <a:gd name="T19" fmla="*/ 6397 h 17120"/>
                  <a:gd name="T20" fmla="*/ 11581 w 13504"/>
                  <a:gd name="T21" fmla="*/ 6767 h 17120"/>
                  <a:gd name="T22" fmla="*/ 10952 w 13504"/>
                  <a:gd name="T23" fmla="*/ 8397 h 17120"/>
                  <a:gd name="T24" fmla="*/ 12021 w 13504"/>
                  <a:gd name="T25" fmla="*/ 9845 h 17120"/>
                  <a:gd name="T26" fmla="*/ 12754 w 13504"/>
                  <a:gd name="T27" fmla="*/ 10836 h 17120"/>
                  <a:gd name="T28" fmla="*/ 12685 w 13504"/>
                  <a:gd name="T29" fmla="*/ 12034 h 17120"/>
                  <a:gd name="T30" fmla="*/ 12030 w 13504"/>
                  <a:gd name="T31" fmla="*/ 13112 h 17120"/>
                  <a:gd name="T32" fmla="*/ 11797 w 13504"/>
                  <a:gd name="T33" fmla="*/ 12810 h 17120"/>
                  <a:gd name="T34" fmla="*/ 11978 w 13504"/>
                  <a:gd name="T35" fmla="*/ 12431 h 17120"/>
                  <a:gd name="T36" fmla="*/ 11573 w 13504"/>
                  <a:gd name="T37" fmla="*/ 12664 h 17120"/>
                  <a:gd name="T38" fmla="*/ 12021 w 13504"/>
                  <a:gd name="T39" fmla="*/ 12147 h 17120"/>
                  <a:gd name="T40" fmla="*/ 12030 w 13504"/>
                  <a:gd name="T41" fmla="*/ 11552 h 17120"/>
                  <a:gd name="T42" fmla="*/ 11711 w 13504"/>
                  <a:gd name="T43" fmla="*/ 11267 h 17120"/>
                  <a:gd name="T44" fmla="*/ 10900 w 13504"/>
                  <a:gd name="T45" fmla="*/ 12302 h 17120"/>
                  <a:gd name="T46" fmla="*/ 10771 w 13504"/>
                  <a:gd name="T47" fmla="*/ 12284 h 17120"/>
                  <a:gd name="T48" fmla="*/ 10564 w 13504"/>
                  <a:gd name="T49" fmla="*/ 12871 h 17120"/>
                  <a:gd name="T50" fmla="*/ 9917 w 13504"/>
                  <a:gd name="T51" fmla="*/ 14664 h 17120"/>
                  <a:gd name="T52" fmla="*/ 10504 w 13504"/>
                  <a:gd name="T53" fmla="*/ 15241 h 17120"/>
                  <a:gd name="T54" fmla="*/ 11452 w 13504"/>
                  <a:gd name="T55" fmla="*/ 16698 h 17120"/>
                  <a:gd name="T56" fmla="*/ 10986 w 13504"/>
                  <a:gd name="T57" fmla="*/ 16767 h 17120"/>
                  <a:gd name="T58" fmla="*/ 10840 w 13504"/>
                  <a:gd name="T59" fmla="*/ 16327 h 17120"/>
                  <a:gd name="T60" fmla="*/ 10538 w 13504"/>
                  <a:gd name="T61" fmla="*/ 16146 h 17120"/>
                  <a:gd name="T62" fmla="*/ 10271 w 13504"/>
                  <a:gd name="T63" fmla="*/ 16741 h 17120"/>
                  <a:gd name="T64" fmla="*/ 9891 w 13504"/>
                  <a:gd name="T65" fmla="*/ 16664 h 17120"/>
                  <a:gd name="T66" fmla="*/ 9555 w 13504"/>
                  <a:gd name="T67" fmla="*/ 16543 h 17120"/>
                  <a:gd name="T68" fmla="*/ 9417 w 13504"/>
                  <a:gd name="T69" fmla="*/ 16233 h 17120"/>
                  <a:gd name="T70" fmla="*/ 9262 w 13504"/>
                  <a:gd name="T71" fmla="*/ 15853 h 17120"/>
                  <a:gd name="T72" fmla="*/ 8132 w 13504"/>
                  <a:gd name="T73" fmla="*/ 15284 h 17120"/>
                  <a:gd name="T74" fmla="*/ 7184 w 13504"/>
                  <a:gd name="T75" fmla="*/ 14336 h 17120"/>
                  <a:gd name="T76" fmla="*/ 6287 w 13504"/>
                  <a:gd name="T77" fmla="*/ 14146 h 17120"/>
                  <a:gd name="T78" fmla="*/ 216 w 13504"/>
                  <a:gd name="T79" fmla="*/ 9414 h 17120"/>
                  <a:gd name="T80" fmla="*/ 3959 w 13504"/>
                  <a:gd name="T81" fmla="*/ 1819 h 17120"/>
                  <a:gd name="T82" fmla="*/ 5123 w 13504"/>
                  <a:gd name="T83" fmla="*/ 2190 h 17120"/>
                  <a:gd name="T84" fmla="*/ 2812 w 13504"/>
                  <a:gd name="T85" fmla="*/ 6198 h 17120"/>
                  <a:gd name="T86" fmla="*/ 1673 w 13504"/>
                  <a:gd name="T87" fmla="*/ 11638 h 17120"/>
                  <a:gd name="T88" fmla="*/ 4519 w 13504"/>
                  <a:gd name="T89" fmla="*/ 12259 h 17120"/>
                  <a:gd name="T90" fmla="*/ 4183 w 13504"/>
                  <a:gd name="T91" fmla="*/ 9785 h 17120"/>
                  <a:gd name="T92" fmla="*/ 6451 w 13504"/>
                  <a:gd name="T93" fmla="*/ 5699 h 17120"/>
                  <a:gd name="T94" fmla="*/ 8210 w 13504"/>
                  <a:gd name="T95" fmla="*/ 4604 h 17120"/>
                  <a:gd name="T96" fmla="*/ 8727 w 13504"/>
                  <a:gd name="T97" fmla="*/ 3785 h 17120"/>
                  <a:gd name="T98" fmla="*/ 8684 w 13504"/>
                  <a:gd name="T99" fmla="*/ 2785 h 17120"/>
                  <a:gd name="T100" fmla="*/ 9219 w 13504"/>
                  <a:gd name="T101" fmla="*/ 2759 h 17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504" h="17120">
                    <a:moveTo>
                      <a:pt x="9219" y="2759"/>
                    </a:moveTo>
                    <a:cubicBezTo>
                      <a:pt x="9736" y="2535"/>
                      <a:pt x="10391" y="2061"/>
                      <a:pt x="11478" y="2595"/>
                    </a:cubicBezTo>
                    <a:cubicBezTo>
                      <a:pt x="11926" y="2535"/>
                      <a:pt x="12176" y="2526"/>
                      <a:pt x="12349" y="2897"/>
                    </a:cubicBezTo>
                    <a:cubicBezTo>
                      <a:pt x="12297" y="3285"/>
                      <a:pt x="12314" y="3724"/>
                      <a:pt x="12547" y="3888"/>
                    </a:cubicBezTo>
                    <a:cubicBezTo>
                      <a:pt x="12780" y="4043"/>
                      <a:pt x="12832" y="4181"/>
                      <a:pt x="13004" y="4207"/>
                    </a:cubicBezTo>
                    <a:cubicBezTo>
                      <a:pt x="13168" y="4233"/>
                      <a:pt x="13229" y="4388"/>
                      <a:pt x="13194" y="4561"/>
                    </a:cubicBezTo>
                    <a:cubicBezTo>
                      <a:pt x="13160" y="4724"/>
                      <a:pt x="13504" y="4750"/>
                      <a:pt x="13410" y="5190"/>
                    </a:cubicBezTo>
                    <a:cubicBezTo>
                      <a:pt x="13315" y="5259"/>
                      <a:pt x="13315" y="5259"/>
                      <a:pt x="13315" y="5259"/>
                    </a:cubicBezTo>
                    <a:cubicBezTo>
                      <a:pt x="13315" y="5259"/>
                      <a:pt x="13453" y="5242"/>
                      <a:pt x="13229" y="5767"/>
                    </a:cubicBezTo>
                    <a:cubicBezTo>
                      <a:pt x="13168" y="6147"/>
                      <a:pt x="12978" y="6431"/>
                      <a:pt x="12642" y="6397"/>
                    </a:cubicBezTo>
                    <a:cubicBezTo>
                      <a:pt x="12314" y="6362"/>
                      <a:pt x="11978" y="6681"/>
                      <a:pt x="11581" y="6767"/>
                    </a:cubicBezTo>
                    <a:cubicBezTo>
                      <a:pt x="11513" y="7121"/>
                      <a:pt x="11400" y="7759"/>
                      <a:pt x="10952" y="8397"/>
                    </a:cubicBezTo>
                    <a:cubicBezTo>
                      <a:pt x="11461" y="8741"/>
                      <a:pt x="12125" y="8948"/>
                      <a:pt x="12021" y="9845"/>
                    </a:cubicBezTo>
                    <a:cubicBezTo>
                      <a:pt x="12340" y="9966"/>
                      <a:pt x="12763" y="10095"/>
                      <a:pt x="12754" y="10836"/>
                    </a:cubicBezTo>
                    <a:cubicBezTo>
                      <a:pt x="12737" y="11578"/>
                      <a:pt x="12556" y="11552"/>
                      <a:pt x="12685" y="12034"/>
                    </a:cubicBezTo>
                    <a:cubicBezTo>
                      <a:pt x="12659" y="12224"/>
                      <a:pt x="12435" y="12621"/>
                      <a:pt x="12030" y="13112"/>
                    </a:cubicBezTo>
                    <a:cubicBezTo>
                      <a:pt x="11840" y="13164"/>
                      <a:pt x="11573" y="12974"/>
                      <a:pt x="11797" y="12810"/>
                    </a:cubicBezTo>
                    <a:cubicBezTo>
                      <a:pt x="12013" y="12647"/>
                      <a:pt x="11978" y="12431"/>
                      <a:pt x="11978" y="12431"/>
                    </a:cubicBezTo>
                    <a:cubicBezTo>
                      <a:pt x="11978" y="12431"/>
                      <a:pt x="11685" y="12931"/>
                      <a:pt x="11573" y="12664"/>
                    </a:cubicBezTo>
                    <a:cubicBezTo>
                      <a:pt x="11581" y="12534"/>
                      <a:pt x="11676" y="12397"/>
                      <a:pt x="12021" y="12147"/>
                    </a:cubicBezTo>
                    <a:cubicBezTo>
                      <a:pt x="12125" y="11871"/>
                      <a:pt x="12082" y="11612"/>
                      <a:pt x="12030" y="11552"/>
                    </a:cubicBezTo>
                    <a:cubicBezTo>
                      <a:pt x="11944" y="11621"/>
                      <a:pt x="11711" y="11267"/>
                      <a:pt x="11711" y="11267"/>
                    </a:cubicBezTo>
                    <a:cubicBezTo>
                      <a:pt x="11711" y="11267"/>
                      <a:pt x="11418" y="12112"/>
                      <a:pt x="10900" y="12302"/>
                    </a:cubicBezTo>
                    <a:cubicBezTo>
                      <a:pt x="10736" y="12302"/>
                      <a:pt x="10771" y="12284"/>
                      <a:pt x="10771" y="12284"/>
                    </a:cubicBezTo>
                    <a:cubicBezTo>
                      <a:pt x="10564" y="12871"/>
                      <a:pt x="10564" y="12871"/>
                      <a:pt x="10564" y="12871"/>
                    </a:cubicBezTo>
                    <a:cubicBezTo>
                      <a:pt x="10564" y="12871"/>
                      <a:pt x="10624" y="13827"/>
                      <a:pt x="9917" y="14664"/>
                    </a:cubicBezTo>
                    <a:cubicBezTo>
                      <a:pt x="10322" y="14931"/>
                      <a:pt x="10322" y="15146"/>
                      <a:pt x="10504" y="15241"/>
                    </a:cubicBezTo>
                    <a:cubicBezTo>
                      <a:pt x="11754" y="15879"/>
                      <a:pt x="11392" y="16112"/>
                      <a:pt x="11452" y="16698"/>
                    </a:cubicBezTo>
                    <a:cubicBezTo>
                      <a:pt x="11513" y="17008"/>
                      <a:pt x="11004" y="17120"/>
                      <a:pt x="10986" y="16767"/>
                    </a:cubicBezTo>
                    <a:cubicBezTo>
                      <a:pt x="11030" y="16664"/>
                      <a:pt x="10780" y="16586"/>
                      <a:pt x="10840" y="16327"/>
                    </a:cubicBezTo>
                    <a:cubicBezTo>
                      <a:pt x="10719" y="16276"/>
                      <a:pt x="10538" y="16146"/>
                      <a:pt x="10538" y="16146"/>
                    </a:cubicBezTo>
                    <a:cubicBezTo>
                      <a:pt x="10538" y="16146"/>
                      <a:pt x="10642" y="17000"/>
                      <a:pt x="10271" y="16741"/>
                    </a:cubicBezTo>
                    <a:cubicBezTo>
                      <a:pt x="10245" y="16853"/>
                      <a:pt x="10012" y="16983"/>
                      <a:pt x="9891" y="16664"/>
                    </a:cubicBezTo>
                    <a:cubicBezTo>
                      <a:pt x="9848" y="16827"/>
                      <a:pt x="9641" y="16914"/>
                      <a:pt x="9555" y="16543"/>
                    </a:cubicBezTo>
                    <a:cubicBezTo>
                      <a:pt x="9469" y="16172"/>
                      <a:pt x="9486" y="16293"/>
                      <a:pt x="9417" y="16233"/>
                    </a:cubicBezTo>
                    <a:cubicBezTo>
                      <a:pt x="9339" y="16172"/>
                      <a:pt x="9236" y="16077"/>
                      <a:pt x="9262" y="15853"/>
                    </a:cubicBezTo>
                    <a:cubicBezTo>
                      <a:pt x="9279" y="15621"/>
                      <a:pt x="8348" y="15327"/>
                      <a:pt x="8132" y="15284"/>
                    </a:cubicBezTo>
                    <a:cubicBezTo>
                      <a:pt x="7917" y="15241"/>
                      <a:pt x="6899" y="15000"/>
                      <a:pt x="7184" y="14336"/>
                    </a:cubicBezTo>
                    <a:cubicBezTo>
                      <a:pt x="6942" y="14241"/>
                      <a:pt x="6778" y="14086"/>
                      <a:pt x="6287" y="14146"/>
                    </a:cubicBezTo>
                    <a:cubicBezTo>
                      <a:pt x="5787" y="14207"/>
                      <a:pt x="0" y="15500"/>
                      <a:pt x="216" y="9414"/>
                    </a:cubicBezTo>
                    <a:cubicBezTo>
                      <a:pt x="690" y="4768"/>
                      <a:pt x="4528" y="5362"/>
                      <a:pt x="3959" y="1819"/>
                    </a:cubicBezTo>
                    <a:cubicBezTo>
                      <a:pt x="3519" y="1018"/>
                      <a:pt x="5062" y="0"/>
                      <a:pt x="5123" y="2190"/>
                    </a:cubicBezTo>
                    <a:cubicBezTo>
                      <a:pt x="5183" y="4380"/>
                      <a:pt x="4200" y="4888"/>
                      <a:pt x="2812" y="6198"/>
                    </a:cubicBezTo>
                    <a:cubicBezTo>
                      <a:pt x="1087" y="7845"/>
                      <a:pt x="828" y="10104"/>
                      <a:pt x="1673" y="11638"/>
                    </a:cubicBezTo>
                    <a:cubicBezTo>
                      <a:pt x="2527" y="13181"/>
                      <a:pt x="4804" y="13474"/>
                      <a:pt x="4519" y="12259"/>
                    </a:cubicBezTo>
                    <a:cubicBezTo>
                      <a:pt x="4140" y="11612"/>
                      <a:pt x="3915" y="10905"/>
                      <a:pt x="4183" y="9785"/>
                    </a:cubicBezTo>
                    <a:cubicBezTo>
                      <a:pt x="4441" y="8664"/>
                      <a:pt x="4709" y="7319"/>
                      <a:pt x="6451" y="5699"/>
                    </a:cubicBezTo>
                    <a:cubicBezTo>
                      <a:pt x="7046" y="5181"/>
                      <a:pt x="7537" y="4750"/>
                      <a:pt x="8210" y="4604"/>
                    </a:cubicBezTo>
                    <a:cubicBezTo>
                      <a:pt x="8744" y="4319"/>
                      <a:pt x="8744" y="4078"/>
                      <a:pt x="8727" y="3785"/>
                    </a:cubicBezTo>
                    <a:cubicBezTo>
                      <a:pt x="8667" y="3130"/>
                      <a:pt x="8848" y="3388"/>
                      <a:pt x="8684" y="2785"/>
                    </a:cubicBezTo>
                    <a:cubicBezTo>
                      <a:pt x="8624" y="2475"/>
                      <a:pt x="9081" y="2371"/>
                      <a:pt x="9219" y="2759"/>
                    </a:cubicBezTo>
                  </a:path>
                </a:pathLst>
              </a:custGeom>
              <a:solidFill>
                <a:schemeClr val="tx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434">
                <a:extLst>
                  <a:ext uri="{FF2B5EF4-FFF2-40B4-BE49-F238E27FC236}">
                    <a16:creationId xmlns:a16="http://schemas.microsoft.com/office/drawing/2014/main" id="{58183EAA-CFEB-4A8B-B69A-A18DBEA6E8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5823" y="2739899"/>
                <a:ext cx="236981" cy="2578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+mn-lt"/>
                  </a:rPr>
                  <a:t>72</a:t>
                </a:r>
                <a:endParaRPr kumimoji="0" lang="en-US" altLang="en-US" sz="1400" b="0" i="0" u="none" strike="noStrike" cap="none" normalizeH="0" baseline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+mn-lt"/>
                </a:endParaRP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45704EAF-10AB-4510-B4EF-749771EEFA57}"/>
                  </a:ext>
                </a:extLst>
              </p:cNvPr>
              <p:cNvGrpSpPr/>
              <p:nvPr/>
            </p:nvGrpSpPr>
            <p:grpSpPr>
              <a:xfrm>
                <a:off x="2423352" y="3022000"/>
                <a:ext cx="5083175" cy="91440"/>
                <a:chOff x="5000624" y="3390900"/>
                <a:chExt cx="2195131" cy="66675"/>
              </a:xfrm>
            </p:grpSpPr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726A0180-4994-472C-B71D-68972A824800}"/>
                    </a:ext>
                  </a:extLst>
                </p:cNvPr>
                <p:cNvSpPr/>
                <p:nvPr/>
              </p:nvSpPr>
              <p:spPr>
                <a:xfrm>
                  <a:off x="5000624" y="3391091"/>
                  <a:ext cx="365855" cy="66484"/>
                </a:xfrm>
                <a:custGeom>
                  <a:avLst/>
                  <a:gdLst>
                    <a:gd name="connsiteX0" fmla="*/ 365855 w 365855"/>
                    <a:gd name="connsiteY0" fmla="*/ 0 h 66484"/>
                    <a:gd name="connsiteX1" fmla="*/ 365855 w 365855"/>
                    <a:gd name="connsiteY1" fmla="*/ 0 h 66484"/>
                    <a:gd name="connsiteX2" fmla="*/ 365855 w 365855"/>
                    <a:gd name="connsiteY2" fmla="*/ 66485 h 66484"/>
                    <a:gd name="connsiteX3" fmla="*/ 0 w 365855"/>
                    <a:gd name="connsiteY3" fmla="*/ 66485 h 66484"/>
                    <a:gd name="connsiteX4" fmla="*/ 0 w 365855"/>
                    <a:gd name="connsiteY4" fmla="*/ 0 h 66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5855" h="66484">
                      <a:moveTo>
                        <a:pt x="365855" y="0"/>
                      </a:moveTo>
                      <a:lnTo>
                        <a:pt x="365855" y="0"/>
                      </a:lnTo>
                      <a:lnTo>
                        <a:pt x="365855" y="66485"/>
                      </a:lnTo>
                      <a:lnTo>
                        <a:pt x="0" y="6648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6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C54A7366-FD77-4F75-B0D8-39B59290ACEA}"/>
                    </a:ext>
                  </a:extLst>
                </p:cNvPr>
                <p:cNvSpPr/>
                <p:nvPr/>
              </p:nvSpPr>
              <p:spPr>
                <a:xfrm>
                  <a:off x="5000624" y="3392329"/>
                  <a:ext cx="609790" cy="65246"/>
                </a:xfrm>
                <a:custGeom>
                  <a:avLst/>
                  <a:gdLst>
                    <a:gd name="connsiteX0" fmla="*/ 609790 w 609790"/>
                    <a:gd name="connsiteY0" fmla="*/ 0 h 65246"/>
                    <a:gd name="connsiteX1" fmla="*/ 609790 w 609790"/>
                    <a:gd name="connsiteY1" fmla="*/ 0 h 65246"/>
                    <a:gd name="connsiteX2" fmla="*/ 609790 w 609790"/>
                    <a:gd name="connsiteY2" fmla="*/ 65246 h 65246"/>
                    <a:gd name="connsiteX3" fmla="*/ 0 w 609790"/>
                    <a:gd name="connsiteY3" fmla="*/ 65246 h 65246"/>
                    <a:gd name="connsiteX4" fmla="*/ 0 w 609790"/>
                    <a:gd name="connsiteY4" fmla="*/ 0 h 65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9790" h="65246">
                      <a:moveTo>
                        <a:pt x="609790" y="0"/>
                      </a:moveTo>
                      <a:lnTo>
                        <a:pt x="609790" y="0"/>
                      </a:lnTo>
                      <a:lnTo>
                        <a:pt x="609790" y="65246"/>
                      </a:lnTo>
                      <a:lnTo>
                        <a:pt x="0" y="6524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6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CD5CE30B-666C-4CB2-84D4-88B515A86735}"/>
                    </a:ext>
                  </a:extLst>
                </p:cNvPr>
                <p:cNvSpPr/>
                <p:nvPr/>
              </p:nvSpPr>
              <p:spPr>
                <a:xfrm>
                  <a:off x="5000624" y="3390900"/>
                  <a:ext cx="853630" cy="66675"/>
                </a:xfrm>
                <a:custGeom>
                  <a:avLst/>
                  <a:gdLst>
                    <a:gd name="connsiteX0" fmla="*/ 853631 w 853630"/>
                    <a:gd name="connsiteY0" fmla="*/ 0 h 66675"/>
                    <a:gd name="connsiteX1" fmla="*/ 853631 w 853630"/>
                    <a:gd name="connsiteY1" fmla="*/ 0 h 66675"/>
                    <a:gd name="connsiteX2" fmla="*/ 853631 w 853630"/>
                    <a:gd name="connsiteY2" fmla="*/ 66675 h 66675"/>
                    <a:gd name="connsiteX3" fmla="*/ 0 w 853630"/>
                    <a:gd name="connsiteY3" fmla="*/ 66675 h 66675"/>
                    <a:gd name="connsiteX4" fmla="*/ 0 w 853630"/>
                    <a:gd name="connsiteY4" fmla="*/ 0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3630" h="66675">
                      <a:moveTo>
                        <a:pt x="853631" y="0"/>
                      </a:moveTo>
                      <a:lnTo>
                        <a:pt x="853631" y="0"/>
                      </a:lnTo>
                      <a:lnTo>
                        <a:pt x="853631" y="66675"/>
                      </a:lnTo>
                      <a:lnTo>
                        <a:pt x="0" y="6667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6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3697796C-9EB1-4E4A-A3E5-C03F306A4C12}"/>
                    </a:ext>
                  </a:extLst>
                </p:cNvPr>
                <p:cNvSpPr/>
                <p:nvPr/>
              </p:nvSpPr>
              <p:spPr>
                <a:xfrm>
                  <a:off x="5000624" y="3390900"/>
                  <a:ext cx="975645" cy="66675"/>
                </a:xfrm>
                <a:custGeom>
                  <a:avLst/>
                  <a:gdLst>
                    <a:gd name="connsiteX0" fmla="*/ 975646 w 975645"/>
                    <a:gd name="connsiteY0" fmla="*/ 0 h 66675"/>
                    <a:gd name="connsiteX1" fmla="*/ 975646 w 975645"/>
                    <a:gd name="connsiteY1" fmla="*/ 0 h 66675"/>
                    <a:gd name="connsiteX2" fmla="*/ 975646 w 975645"/>
                    <a:gd name="connsiteY2" fmla="*/ 66675 h 66675"/>
                    <a:gd name="connsiteX3" fmla="*/ 0 w 975645"/>
                    <a:gd name="connsiteY3" fmla="*/ 66675 h 66675"/>
                    <a:gd name="connsiteX4" fmla="*/ 0 w 975645"/>
                    <a:gd name="connsiteY4" fmla="*/ 0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75645" h="66675">
                      <a:moveTo>
                        <a:pt x="975646" y="0"/>
                      </a:moveTo>
                      <a:lnTo>
                        <a:pt x="975646" y="0"/>
                      </a:lnTo>
                      <a:lnTo>
                        <a:pt x="975646" y="66675"/>
                      </a:lnTo>
                      <a:lnTo>
                        <a:pt x="0" y="6667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6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6D65B68C-7F59-4CA2-BDCB-95E98E407F86}"/>
                    </a:ext>
                  </a:extLst>
                </p:cNvPr>
                <p:cNvSpPr/>
                <p:nvPr/>
              </p:nvSpPr>
              <p:spPr>
                <a:xfrm>
                  <a:off x="5000624" y="3392139"/>
                  <a:ext cx="2195131" cy="65436"/>
                </a:xfrm>
                <a:custGeom>
                  <a:avLst/>
                  <a:gdLst>
                    <a:gd name="connsiteX0" fmla="*/ 2195132 w 2195131"/>
                    <a:gd name="connsiteY0" fmla="*/ 0 h 65436"/>
                    <a:gd name="connsiteX1" fmla="*/ 2195132 w 2195131"/>
                    <a:gd name="connsiteY1" fmla="*/ 0 h 65436"/>
                    <a:gd name="connsiteX2" fmla="*/ 2195132 w 2195131"/>
                    <a:gd name="connsiteY2" fmla="*/ 65437 h 65436"/>
                    <a:gd name="connsiteX3" fmla="*/ 0 w 2195131"/>
                    <a:gd name="connsiteY3" fmla="*/ 65437 h 65436"/>
                    <a:gd name="connsiteX4" fmla="*/ 0 w 2195131"/>
                    <a:gd name="connsiteY4" fmla="*/ 0 h 65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5131" h="65436">
                      <a:moveTo>
                        <a:pt x="2195132" y="0"/>
                      </a:moveTo>
                      <a:lnTo>
                        <a:pt x="2195132" y="0"/>
                      </a:lnTo>
                      <a:lnTo>
                        <a:pt x="2195132" y="65437"/>
                      </a:lnTo>
                      <a:lnTo>
                        <a:pt x="0" y="6543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6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769CDD3-1AC1-43B9-A654-37B4CBE8EFB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82612" y="3113440"/>
                <a:ext cx="0" cy="1035503"/>
              </a:xfrm>
              <a:prstGeom prst="line">
                <a:avLst/>
              </a:prstGeom>
              <a:noFill/>
              <a:ln w="19050" cap="flat" cmpd="sng" algn="ctr">
                <a:solidFill>
                  <a:srgbClr val="981B1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4" name="Oval 56">
                <a:extLst>
                  <a:ext uri="{FF2B5EF4-FFF2-40B4-BE49-F238E27FC236}">
                    <a16:creationId xmlns:a16="http://schemas.microsoft.com/office/drawing/2014/main" id="{E9FC184E-6035-4044-8F20-A94DC63AEA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3125" y="3740120"/>
                <a:ext cx="279400" cy="279400"/>
              </a:xfrm>
              <a:prstGeom prst="ellipse">
                <a:avLst/>
              </a:prstGeom>
              <a:solidFill>
                <a:srgbClr val="A0A0A4"/>
              </a:solidFill>
              <a:ln w="19050" cap="rnd">
                <a:solidFill>
                  <a:srgbClr val="A0A0A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Oval 73">
                <a:extLst>
                  <a:ext uri="{FF2B5EF4-FFF2-40B4-BE49-F238E27FC236}">
                    <a16:creationId xmlns:a16="http://schemas.microsoft.com/office/drawing/2014/main" id="{7633D66D-028A-4087-BC3A-9632D090A7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9791" y="3739326"/>
                <a:ext cx="279400" cy="280987"/>
              </a:xfrm>
              <a:prstGeom prst="ellipse">
                <a:avLst/>
              </a:prstGeom>
              <a:solidFill>
                <a:schemeClr val="bg1"/>
              </a:solidFill>
              <a:ln w="19050" cap="rnd">
                <a:solidFill>
                  <a:srgbClr val="A0A0A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90">
                <a:extLst>
                  <a:ext uri="{FF2B5EF4-FFF2-40B4-BE49-F238E27FC236}">
                    <a16:creationId xmlns:a16="http://schemas.microsoft.com/office/drawing/2014/main" id="{091CFC6A-DF71-4A1C-AADC-D450AAE56C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7589" y="3739326"/>
                <a:ext cx="279400" cy="280987"/>
              </a:xfrm>
              <a:prstGeom prst="ellipse">
                <a:avLst/>
              </a:prstGeom>
              <a:solidFill>
                <a:srgbClr val="A0A0A4"/>
              </a:solidFill>
              <a:ln w="19050" cap="rnd">
                <a:solidFill>
                  <a:srgbClr val="A0A0A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Oval 107">
                <a:extLst>
                  <a:ext uri="{FF2B5EF4-FFF2-40B4-BE49-F238E27FC236}">
                    <a16:creationId xmlns:a16="http://schemas.microsoft.com/office/drawing/2014/main" id="{83525C65-37CE-46B6-912B-4E545790BC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2206" y="3739326"/>
                <a:ext cx="277813" cy="280987"/>
              </a:xfrm>
              <a:prstGeom prst="ellipse">
                <a:avLst/>
              </a:prstGeom>
              <a:solidFill>
                <a:schemeClr val="bg1"/>
              </a:solidFill>
              <a:ln w="19050" cap="rnd">
                <a:solidFill>
                  <a:srgbClr val="A0A0A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6846996C-5E55-4C6F-B301-7B3C9A6CA93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4682613" y="3424238"/>
                <a:ext cx="2823916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  <a:round/>
                <a:headEnd type="none" w="med" len="med"/>
                <a:tailEnd type="oval" w="sm" len="sm"/>
              </a:ln>
              <a:effectLst/>
            </p:spPr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CC114CB-2D6E-4FEA-A0AB-6D9D63BCF64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4682612" y="3879818"/>
                <a:ext cx="282391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  <a:round/>
                <a:headEnd type="none" w="med" len="med"/>
                <a:tailEnd type="oval" w="sm" len="sm"/>
              </a:ln>
              <a:effectLst/>
            </p:spPr>
          </p:cxnSp>
          <p:sp>
            <p:nvSpPr>
              <p:cNvPr id="35" name="Rectangle 184">
                <a:extLst>
                  <a:ext uri="{FF2B5EF4-FFF2-40B4-BE49-F238E27FC236}">
                    <a16:creationId xmlns:a16="http://schemas.microsoft.com/office/drawing/2014/main" id="{A7E367D2-901A-4259-912D-B87CB6547F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7287" y="3523112"/>
                <a:ext cx="2351926" cy="2578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+mn-lt"/>
                  </a:rPr>
                  <a:t>Follow up post challenge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+mn-lt"/>
                </a:endParaRPr>
              </a:p>
            </p:txBody>
          </p:sp>
        </p:grpSp>
      </p:grpSp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09DF90A5-17AD-482F-B157-928CB2BFC2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087024"/>
              </p:ext>
            </p:extLst>
          </p:nvPr>
        </p:nvGraphicFramePr>
        <p:xfrm>
          <a:off x="4130917" y="3810024"/>
          <a:ext cx="3076575" cy="239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1" name="Prism 9" r:id="rId4" imgW="3418048" imgH="2659668" progId="Prism9.Document">
                  <p:embed/>
                </p:oleObj>
              </mc:Choice>
              <mc:Fallback>
                <p:oleObj name="Prism 9" r:id="rId4" imgW="3418048" imgH="2659668" progId="Prism9.Document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09DF90A5-17AD-482F-B157-928CB2BFC2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30917" y="3810024"/>
                        <a:ext cx="3076575" cy="2392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80B6F771-D99F-4D3B-A099-84DA7A794B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200750"/>
              </p:ext>
            </p:extLst>
          </p:nvPr>
        </p:nvGraphicFramePr>
        <p:xfrm>
          <a:off x="303213" y="3516313"/>
          <a:ext cx="4102100" cy="286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2" name="Prism 9" r:id="rId6" imgW="4558598" imgH="3179576" progId="Prism9.Document">
                  <p:embed/>
                </p:oleObj>
              </mc:Choice>
              <mc:Fallback>
                <p:oleObj name="Prism 9" r:id="rId6" imgW="4558598" imgH="3179576" progId="Prism9.Document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80B6F771-D99F-4D3B-A099-84DA7A794B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3213" y="3516313"/>
                        <a:ext cx="4102100" cy="286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>
            <a:extLst>
              <a:ext uri="{FF2B5EF4-FFF2-40B4-BE49-F238E27FC236}">
                <a16:creationId xmlns:a16="http://schemas.microsoft.com/office/drawing/2014/main" id="{E249C679-CAA6-4786-B2A4-89776466DB00}"/>
              </a:ext>
            </a:extLst>
          </p:cNvPr>
          <p:cNvSpPr txBox="1"/>
          <p:nvPr/>
        </p:nvSpPr>
        <p:spPr>
          <a:xfrm>
            <a:off x="599099" y="3193096"/>
            <a:ext cx="3924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panose="020B0604020202020204"/>
              </a:rPr>
              <a:t>Peak SIV-Specific IFN</a:t>
            </a:r>
            <a:r>
              <a:rPr lang="el-GR" b="1">
                <a:solidFill>
                  <a:srgbClr val="000000"/>
                </a:solidFill>
                <a:latin typeface="Arial" panose="020B0604020202020204"/>
              </a:rPr>
              <a:t>γ</a:t>
            </a:r>
            <a:r>
              <a:rPr lang="en-US" b="1">
                <a:solidFill>
                  <a:srgbClr val="000000"/>
                </a:solidFill>
                <a:latin typeface="Arial" panose="020B0604020202020204"/>
              </a:rPr>
              <a:t> Response</a:t>
            </a:r>
            <a:r>
              <a:rPr lang="en-US" sz="1800" b="1" baseline="30000"/>
              <a:t>†</a:t>
            </a:r>
            <a:endParaRPr lang="en-US" b="1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AB5B2EF-DC77-4F7A-ADD8-DAE92FB885EA}"/>
              </a:ext>
            </a:extLst>
          </p:cNvPr>
          <p:cNvSpPr txBox="1"/>
          <p:nvPr/>
        </p:nvSpPr>
        <p:spPr>
          <a:xfrm>
            <a:off x="4565571" y="3193096"/>
            <a:ext cx="2458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panose="020B0604020202020204"/>
              </a:rPr>
              <a:t>Set-Point Viral Load</a:t>
            </a:r>
            <a:r>
              <a:rPr lang="en-US" sz="1800" b="1" baseline="30000"/>
              <a:t>†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82252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43">
            <a:extLst>
              <a:ext uri="{FF2B5EF4-FFF2-40B4-BE49-F238E27FC236}">
                <a16:creationId xmlns:a16="http://schemas.microsoft.com/office/drawing/2014/main" id="{F1ACADBC-7840-4264-8F34-FC714F918C3A}"/>
              </a:ext>
            </a:extLst>
          </p:cNvPr>
          <p:cNvSpPr>
            <a:spLocks/>
          </p:cNvSpPr>
          <p:nvPr/>
        </p:nvSpPr>
        <p:spPr bwMode="auto">
          <a:xfrm>
            <a:off x="11412630" y="2004765"/>
            <a:ext cx="650252" cy="822754"/>
          </a:xfrm>
          <a:custGeom>
            <a:avLst/>
            <a:gdLst>
              <a:gd name="T0" fmla="*/ 9219 w 13504"/>
              <a:gd name="T1" fmla="*/ 2759 h 17120"/>
              <a:gd name="T2" fmla="*/ 11478 w 13504"/>
              <a:gd name="T3" fmla="*/ 2595 h 17120"/>
              <a:gd name="T4" fmla="*/ 12349 w 13504"/>
              <a:gd name="T5" fmla="*/ 2897 h 17120"/>
              <a:gd name="T6" fmla="*/ 12547 w 13504"/>
              <a:gd name="T7" fmla="*/ 3888 h 17120"/>
              <a:gd name="T8" fmla="*/ 13004 w 13504"/>
              <a:gd name="T9" fmla="*/ 4207 h 17120"/>
              <a:gd name="T10" fmla="*/ 13194 w 13504"/>
              <a:gd name="T11" fmla="*/ 4561 h 17120"/>
              <a:gd name="T12" fmla="*/ 13410 w 13504"/>
              <a:gd name="T13" fmla="*/ 5190 h 17120"/>
              <a:gd name="T14" fmla="*/ 13315 w 13504"/>
              <a:gd name="T15" fmla="*/ 5259 h 17120"/>
              <a:gd name="T16" fmla="*/ 13229 w 13504"/>
              <a:gd name="T17" fmla="*/ 5767 h 17120"/>
              <a:gd name="T18" fmla="*/ 12642 w 13504"/>
              <a:gd name="T19" fmla="*/ 6397 h 17120"/>
              <a:gd name="T20" fmla="*/ 11581 w 13504"/>
              <a:gd name="T21" fmla="*/ 6767 h 17120"/>
              <a:gd name="T22" fmla="*/ 10952 w 13504"/>
              <a:gd name="T23" fmla="*/ 8397 h 17120"/>
              <a:gd name="T24" fmla="*/ 12021 w 13504"/>
              <a:gd name="T25" fmla="*/ 9845 h 17120"/>
              <a:gd name="T26" fmla="*/ 12754 w 13504"/>
              <a:gd name="T27" fmla="*/ 10836 h 17120"/>
              <a:gd name="T28" fmla="*/ 12685 w 13504"/>
              <a:gd name="T29" fmla="*/ 12034 h 17120"/>
              <a:gd name="T30" fmla="*/ 12030 w 13504"/>
              <a:gd name="T31" fmla="*/ 13112 h 17120"/>
              <a:gd name="T32" fmla="*/ 11797 w 13504"/>
              <a:gd name="T33" fmla="*/ 12810 h 17120"/>
              <a:gd name="T34" fmla="*/ 11978 w 13504"/>
              <a:gd name="T35" fmla="*/ 12431 h 17120"/>
              <a:gd name="T36" fmla="*/ 11573 w 13504"/>
              <a:gd name="T37" fmla="*/ 12664 h 17120"/>
              <a:gd name="T38" fmla="*/ 12021 w 13504"/>
              <a:gd name="T39" fmla="*/ 12147 h 17120"/>
              <a:gd name="T40" fmla="*/ 12030 w 13504"/>
              <a:gd name="T41" fmla="*/ 11552 h 17120"/>
              <a:gd name="T42" fmla="*/ 11711 w 13504"/>
              <a:gd name="T43" fmla="*/ 11267 h 17120"/>
              <a:gd name="T44" fmla="*/ 10900 w 13504"/>
              <a:gd name="T45" fmla="*/ 12302 h 17120"/>
              <a:gd name="T46" fmla="*/ 10771 w 13504"/>
              <a:gd name="T47" fmla="*/ 12284 h 17120"/>
              <a:gd name="T48" fmla="*/ 10564 w 13504"/>
              <a:gd name="T49" fmla="*/ 12871 h 17120"/>
              <a:gd name="T50" fmla="*/ 9917 w 13504"/>
              <a:gd name="T51" fmla="*/ 14664 h 17120"/>
              <a:gd name="T52" fmla="*/ 10504 w 13504"/>
              <a:gd name="T53" fmla="*/ 15241 h 17120"/>
              <a:gd name="T54" fmla="*/ 11452 w 13504"/>
              <a:gd name="T55" fmla="*/ 16698 h 17120"/>
              <a:gd name="T56" fmla="*/ 10986 w 13504"/>
              <a:gd name="T57" fmla="*/ 16767 h 17120"/>
              <a:gd name="T58" fmla="*/ 10840 w 13504"/>
              <a:gd name="T59" fmla="*/ 16327 h 17120"/>
              <a:gd name="T60" fmla="*/ 10538 w 13504"/>
              <a:gd name="T61" fmla="*/ 16146 h 17120"/>
              <a:gd name="T62" fmla="*/ 10271 w 13504"/>
              <a:gd name="T63" fmla="*/ 16741 h 17120"/>
              <a:gd name="T64" fmla="*/ 9891 w 13504"/>
              <a:gd name="T65" fmla="*/ 16664 h 17120"/>
              <a:gd name="T66" fmla="*/ 9555 w 13504"/>
              <a:gd name="T67" fmla="*/ 16543 h 17120"/>
              <a:gd name="T68" fmla="*/ 9417 w 13504"/>
              <a:gd name="T69" fmla="*/ 16233 h 17120"/>
              <a:gd name="T70" fmla="*/ 9262 w 13504"/>
              <a:gd name="T71" fmla="*/ 15853 h 17120"/>
              <a:gd name="T72" fmla="*/ 8132 w 13504"/>
              <a:gd name="T73" fmla="*/ 15284 h 17120"/>
              <a:gd name="T74" fmla="*/ 7184 w 13504"/>
              <a:gd name="T75" fmla="*/ 14336 h 17120"/>
              <a:gd name="T76" fmla="*/ 6287 w 13504"/>
              <a:gd name="T77" fmla="*/ 14146 h 17120"/>
              <a:gd name="T78" fmla="*/ 216 w 13504"/>
              <a:gd name="T79" fmla="*/ 9414 h 17120"/>
              <a:gd name="T80" fmla="*/ 3959 w 13504"/>
              <a:gd name="T81" fmla="*/ 1819 h 17120"/>
              <a:gd name="T82" fmla="*/ 5123 w 13504"/>
              <a:gd name="T83" fmla="*/ 2190 h 17120"/>
              <a:gd name="T84" fmla="*/ 2812 w 13504"/>
              <a:gd name="T85" fmla="*/ 6198 h 17120"/>
              <a:gd name="T86" fmla="*/ 1673 w 13504"/>
              <a:gd name="T87" fmla="*/ 11638 h 17120"/>
              <a:gd name="T88" fmla="*/ 4519 w 13504"/>
              <a:gd name="T89" fmla="*/ 12259 h 17120"/>
              <a:gd name="T90" fmla="*/ 4183 w 13504"/>
              <a:gd name="T91" fmla="*/ 9785 h 17120"/>
              <a:gd name="T92" fmla="*/ 6451 w 13504"/>
              <a:gd name="T93" fmla="*/ 5699 h 17120"/>
              <a:gd name="T94" fmla="*/ 8210 w 13504"/>
              <a:gd name="T95" fmla="*/ 4604 h 17120"/>
              <a:gd name="T96" fmla="*/ 8727 w 13504"/>
              <a:gd name="T97" fmla="*/ 3785 h 17120"/>
              <a:gd name="T98" fmla="*/ 8684 w 13504"/>
              <a:gd name="T99" fmla="*/ 2785 h 17120"/>
              <a:gd name="T100" fmla="*/ 9219 w 13504"/>
              <a:gd name="T101" fmla="*/ 2759 h 17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504" h="17120">
                <a:moveTo>
                  <a:pt x="9219" y="2759"/>
                </a:moveTo>
                <a:cubicBezTo>
                  <a:pt x="9736" y="2535"/>
                  <a:pt x="10391" y="2061"/>
                  <a:pt x="11478" y="2595"/>
                </a:cubicBezTo>
                <a:cubicBezTo>
                  <a:pt x="11926" y="2535"/>
                  <a:pt x="12176" y="2526"/>
                  <a:pt x="12349" y="2897"/>
                </a:cubicBezTo>
                <a:cubicBezTo>
                  <a:pt x="12297" y="3285"/>
                  <a:pt x="12314" y="3724"/>
                  <a:pt x="12547" y="3888"/>
                </a:cubicBezTo>
                <a:cubicBezTo>
                  <a:pt x="12780" y="4043"/>
                  <a:pt x="12832" y="4181"/>
                  <a:pt x="13004" y="4207"/>
                </a:cubicBezTo>
                <a:cubicBezTo>
                  <a:pt x="13168" y="4233"/>
                  <a:pt x="13229" y="4388"/>
                  <a:pt x="13194" y="4561"/>
                </a:cubicBezTo>
                <a:cubicBezTo>
                  <a:pt x="13160" y="4724"/>
                  <a:pt x="13504" y="4750"/>
                  <a:pt x="13410" y="5190"/>
                </a:cubicBezTo>
                <a:cubicBezTo>
                  <a:pt x="13315" y="5259"/>
                  <a:pt x="13315" y="5259"/>
                  <a:pt x="13315" y="5259"/>
                </a:cubicBezTo>
                <a:cubicBezTo>
                  <a:pt x="13315" y="5259"/>
                  <a:pt x="13453" y="5242"/>
                  <a:pt x="13229" y="5767"/>
                </a:cubicBezTo>
                <a:cubicBezTo>
                  <a:pt x="13168" y="6147"/>
                  <a:pt x="12978" y="6431"/>
                  <a:pt x="12642" y="6397"/>
                </a:cubicBezTo>
                <a:cubicBezTo>
                  <a:pt x="12314" y="6362"/>
                  <a:pt x="11978" y="6681"/>
                  <a:pt x="11581" y="6767"/>
                </a:cubicBezTo>
                <a:cubicBezTo>
                  <a:pt x="11513" y="7121"/>
                  <a:pt x="11400" y="7759"/>
                  <a:pt x="10952" y="8397"/>
                </a:cubicBezTo>
                <a:cubicBezTo>
                  <a:pt x="11461" y="8741"/>
                  <a:pt x="12125" y="8948"/>
                  <a:pt x="12021" y="9845"/>
                </a:cubicBezTo>
                <a:cubicBezTo>
                  <a:pt x="12340" y="9966"/>
                  <a:pt x="12763" y="10095"/>
                  <a:pt x="12754" y="10836"/>
                </a:cubicBezTo>
                <a:cubicBezTo>
                  <a:pt x="12737" y="11578"/>
                  <a:pt x="12556" y="11552"/>
                  <a:pt x="12685" y="12034"/>
                </a:cubicBezTo>
                <a:cubicBezTo>
                  <a:pt x="12659" y="12224"/>
                  <a:pt x="12435" y="12621"/>
                  <a:pt x="12030" y="13112"/>
                </a:cubicBezTo>
                <a:cubicBezTo>
                  <a:pt x="11840" y="13164"/>
                  <a:pt x="11573" y="12974"/>
                  <a:pt x="11797" y="12810"/>
                </a:cubicBezTo>
                <a:cubicBezTo>
                  <a:pt x="12013" y="12647"/>
                  <a:pt x="11978" y="12431"/>
                  <a:pt x="11978" y="12431"/>
                </a:cubicBezTo>
                <a:cubicBezTo>
                  <a:pt x="11978" y="12431"/>
                  <a:pt x="11685" y="12931"/>
                  <a:pt x="11573" y="12664"/>
                </a:cubicBezTo>
                <a:cubicBezTo>
                  <a:pt x="11581" y="12534"/>
                  <a:pt x="11676" y="12397"/>
                  <a:pt x="12021" y="12147"/>
                </a:cubicBezTo>
                <a:cubicBezTo>
                  <a:pt x="12125" y="11871"/>
                  <a:pt x="12082" y="11612"/>
                  <a:pt x="12030" y="11552"/>
                </a:cubicBezTo>
                <a:cubicBezTo>
                  <a:pt x="11944" y="11621"/>
                  <a:pt x="11711" y="11267"/>
                  <a:pt x="11711" y="11267"/>
                </a:cubicBezTo>
                <a:cubicBezTo>
                  <a:pt x="11711" y="11267"/>
                  <a:pt x="11418" y="12112"/>
                  <a:pt x="10900" y="12302"/>
                </a:cubicBezTo>
                <a:cubicBezTo>
                  <a:pt x="10736" y="12302"/>
                  <a:pt x="10771" y="12284"/>
                  <a:pt x="10771" y="12284"/>
                </a:cubicBezTo>
                <a:cubicBezTo>
                  <a:pt x="10564" y="12871"/>
                  <a:pt x="10564" y="12871"/>
                  <a:pt x="10564" y="12871"/>
                </a:cubicBezTo>
                <a:cubicBezTo>
                  <a:pt x="10564" y="12871"/>
                  <a:pt x="10624" y="13827"/>
                  <a:pt x="9917" y="14664"/>
                </a:cubicBezTo>
                <a:cubicBezTo>
                  <a:pt x="10322" y="14931"/>
                  <a:pt x="10322" y="15146"/>
                  <a:pt x="10504" y="15241"/>
                </a:cubicBezTo>
                <a:cubicBezTo>
                  <a:pt x="11754" y="15879"/>
                  <a:pt x="11392" y="16112"/>
                  <a:pt x="11452" y="16698"/>
                </a:cubicBezTo>
                <a:cubicBezTo>
                  <a:pt x="11513" y="17008"/>
                  <a:pt x="11004" y="17120"/>
                  <a:pt x="10986" y="16767"/>
                </a:cubicBezTo>
                <a:cubicBezTo>
                  <a:pt x="11030" y="16664"/>
                  <a:pt x="10780" y="16586"/>
                  <a:pt x="10840" y="16327"/>
                </a:cubicBezTo>
                <a:cubicBezTo>
                  <a:pt x="10719" y="16276"/>
                  <a:pt x="10538" y="16146"/>
                  <a:pt x="10538" y="16146"/>
                </a:cubicBezTo>
                <a:cubicBezTo>
                  <a:pt x="10538" y="16146"/>
                  <a:pt x="10642" y="17000"/>
                  <a:pt x="10271" y="16741"/>
                </a:cubicBezTo>
                <a:cubicBezTo>
                  <a:pt x="10245" y="16853"/>
                  <a:pt x="10012" y="16983"/>
                  <a:pt x="9891" y="16664"/>
                </a:cubicBezTo>
                <a:cubicBezTo>
                  <a:pt x="9848" y="16827"/>
                  <a:pt x="9641" y="16914"/>
                  <a:pt x="9555" y="16543"/>
                </a:cubicBezTo>
                <a:cubicBezTo>
                  <a:pt x="9469" y="16172"/>
                  <a:pt x="9486" y="16293"/>
                  <a:pt x="9417" y="16233"/>
                </a:cubicBezTo>
                <a:cubicBezTo>
                  <a:pt x="9339" y="16172"/>
                  <a:pt x="9236" y="16077"/>
                  <a:pt x="9262" y="15853"/>
                </a:cubicBezTo>
                <a:cubicBezTo>
                  <a:pt x="9279" y="15621"/>
                  <a:pt x="8348" y="15327"/>
                  <a:pt x="8132" y="15284"/>
                </a:cubicBezTo>
                <a:cubicBezTo>
                  <a:pt x="7917" y="15241"/>
                  <a:pt x="6899" y="15000"/>
                  <a:pt x="7184" y="14336"/>
                </a:cubicBezTo>
                <a:cubicBezTo>
                  <a:pt x="6942" y="14241"/>
                  <a:pt x="6778" y="14086"/>
                  <a:pt x="6287" y="14146"/>
                </a:cubicBezTo>
                <a:cubicBezTo>
                  <a:pt x="5787" y="14207"/>
                  <a:pt x="0" y="15500"/>
                  <a:pt x="216" y="9414"/>
                </a:cubicBezTo>
                <a:cubicBezTo>
                  <a:pt x="690" y="4768"/>
                  <a:pt x="4528" y="5362"/>
                  <a:pt x="3959" y="1819"/>
                </a:cubicBezTo>
                <a:cubicBezTo>
                  <a:pt x="3519" y="1018"/>
                  <a:pt x="5062" y="0"/>
                  <a:pt x="5123" y="2190"/>
                </a:cubicBezTo>
                <a:cubicBezTo>
                  <a:pt x="5183" y="4380"/>
                  <a:pt x="4200" y="4888"/>
                  <a:pt x="2812" y="6198"/>
                </a:cubicBezTo>
                <a:cubicBezTo>
                  <a:pt x="1087" y="7845"/>
                  <a:pt x="828" y="10104"/>
                  <a:pt x="1673" y="11638"/>
                </a:cubicBezTo>
                <a:cubicBezTo>
                  <a:pt x="2527" y="13181"/>
                  <a:pt x="4804" y="13474"/>
                  <a:pt x="4519" y="12259"/>
                </a:cubicBezTo>
                <a:cubicBezTo>
                  <a:pt x="4140" y="11612"/>
                  <a:pt x="3915" y="10905"/>
                  <a:pt x="4183" y="9785"/>
                </a:cubicBezTo>
                <a:cubicBezTo>
                  <a:pt x="4441" y="8664"/>
                  <a:pt x="4709" y="7319"/>
                  <a:pt x="6451" y="5699"/>
                </a:cubicBezTo>
                <a:cubicBezTo>
                  <a:pt x="7046" y="5181"/>
                  <a:pt x="7537" y="4750"/>
                  <a:pt x="8210" y="4604"/>
                </a:cubicBezTo>
                <a:cubicBezTo>
                  <a:pt x="8744" y="4319"/>
                  <a:pt x="8744" y="4078"/>
                  <a:pt x="8727" y="3785"/>
                </a:cubicBezTo>
                <a:cubicBezTo>
                  <a:pt x="8667" y="3130"/>
                  <a:pt x="8848" y="3388"/>
                  <a:pt x="8684" y="2785"/>
                </a:cubicBezTo>
                <a:cubicBezTo>
                  <a:pt x="8624" y="2475"/>
                  <a:pt x="9081" y="2371"/>
                  <a:pt x="9219" y="2759"/>
                </a:cubicBezTo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376E71-4463-4C85-A515-C17B906A1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Flt3 Receptor Agonist Increases Peripheral DCs in NHPs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00272091-F668-66BC-44E6-DFE1A44D0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10" y="1254016"/>
            <a:ext cx="4078689" cy="249936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/>
              <a:t>Flt3 Receptor agonist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Flt3 – </a:t>
            </a:r>
            <a:r>
              <a:rPr lang="en-US" sz="1800" dirty="0" err="1"/>
              <a:t>Fms</a:t>
            </a:r>
            <a:r>
              <a:rPr lang="en-US" sz="1800" dirty="0"/>
              <a:t> like tyrosine kinase 3</a:t>
            </a:r>
            <a:endParaRPr lang="en-US" sz="1800" dirty="0">
              <a:cs typeface="Arial"/>
            </a:endParaRPr>
          </a:p>
          <a:p>
            <a:pPr lvl="1">
              <a:spcBef>
                <a:spcPts val="600"/>
              </a:spcBef>
            </a:pPr>
            <a:r>
              <a:rPr lang="en-US" sz="1800" dirty="0"/>
              <a:t>Flt3 ligand extracellular domain—Ig fusion protein</a:t>
            </a:r>
            <a:endParaRPr lang="en-US" sz="1800" dirty="0">
              <a:cs typeface="Arial"/>
            </a:endParaRPr>
          </a:p>
          <a:p>
            <a:pPr lvl="1">
              <a:spcBef>
                <a:spcPts val="600"/>
              </a:spcBef>
            </a:pPr>
            <a:r>
              <a:rPr lang="en-US" sz="1800" dirty="0"/>
              <a:t>Promotes differentiation of dendritic cell progenitors coming from the bone marrow to accumulate in the periphery</a:t>
            </a:r>
            <a:endParaRPr lang="en-US" sz="1800" dirty="0">
              <a:cs typeface="Arial"/>
            </a:endParaRPr>
          </a:p>
          <a:p>
            <a:pPr lvl="1">
              <a:spcBef>
                <a:spcPts val="600"/>
              </a:spcBef>
            </a:pPr>
            <a:r>
              <a:rPr lang="en-US" sz="1800" dirty="0"/>
              <a:t>Increases cDC1s in peripheral blood in NHPs</a:t>
            </a:r>
            <a:endParaRPr lang="en-US" sz="1800" dirty="0">
              <a:cs typeface="Arial"/>
            </a:endParaRPr>
          </a:p>
          <a:p>
            <a:pPr lvl="1">
              <a:spcBef>
                <a:spcPts val="600"/>
              </a:spcBef>
            </a:pPr>
            <a:r>
              <a:rPr lang="en-US" sz="1800" dirty="0"/>
              <a:t>Ongoing clinical trials and development for oncology indications (GS-3583)</a:t>
            </a:r>
            <a:endParaRPr lang="en-US" sz="1800" dirty="0">
              <a:cs typeface="Arial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D54C61E-6434-EDF7-8D50-D12A09CEC8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2801" y="6551712"/>
            <a:ext cx="10565726" cy="153888"/>
          </a:xfrm>
        </p:spPr>
        <p:txBody>
          <a:bodyPr/>
          <a:lstStyle/>
          <a:p>
            <a:r>
              <a:rPr lang="en-US" sz="1000" dirty="0"/>
              <a:t>cDC1: CD3−CD20−CD56−HLADR+CD123−CD11chiClec9A+CD1c−. DC, dendritic cell, </a:t>
            </a:r>
            <a:r>
              <a:rPr lang="en-US" sz="1000" baseline="30000" dirty="0"/>
              <a:t>1</a:t>
            </a:r>
            <a:r>
              <a:rPr lang="en-US" sz="1000" dirty="0"/>
              <a:t>Flatz L, et al. Nat Med 2010 Mar;16:339-45.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39B1B-6E3D-429B-AA80-1B6EE8E53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A09E-D67E-864E-8466-C38E88600C4F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2FEAD79-EEFE-4640-AB62-08FFB143AA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664296"/>
              </p:ext>
            </p:extLst>
          </p:nvPr>
        </p:nvGraphicFramePr>
        <p:xfrm>
          <a:off x="7818132" y="1773971"/>
          <a:ext cx="4459143" cy="3310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8" name="Prism 9" r:id="rId3" imgW="3788628" imgH="2812328" progId="Prism9.Document">
                  <p:embed/>
                </p:oleObj>
              </mc:Choice>
              <mc:Fallback>
                <p:oleObj name="Prism 9" r:id="rId3" imgW="3788628" imgH="2812328" progId="Prism9.Document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92FEAD79-EEFE-4640-AB62-08FFB143AA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18132" y="1773971"/>
                        <a:ext cx="4459143" cy="3310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Content Placeholder 17">
            <a:extLst>
              <a:ext uri="{FF2B5EF4-FFF2-40B4-BE49-F238E27FC236}">
                <a16:creationId xmlns:a16="http://schemas.microsoft.com/office/drawing/2014/main" id="{449A0507-175A-6E11-CF1D-2693C670E231}"/>
              </a:ext>
            </a:extLst>
          </p:cNvPr>
          <p:cNvSpPr txBox="1">
            <a:spLocks/>
          </p:cNvSpPr>
          <p:nvPr/>
        </p:nvSpPr>
        <p:spPr bwMode="auto">
          <a:xfrm>
            <a:off x="322517" y="5644008"/>
            <a:ext cx="11647811" cy="74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A50021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b="1" kern="0" dirty="0"/>
              <a:t>Can Flt3 receptor agonist-mediated increase in cDC1 promote arenavirus-based vector immunogenicity?</a:t>
            </a:r>
            <a:endParaRPr lang="en-US" sz="2000" kern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1A8455-3848-44E5-AD18-4BF436FA81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2073" y="2004765"/>
            <a:ext cx="3435539" cy="2910011"/>
          </a:xfrm>
          <a:prstGeom prst="rect">
            <a:avLst/>
          </a:prstGeom>
        </p:spPr>
      </p:pic>
      <p:sp>
        <p:nvSpPr>
          <p:cNvPr id="28" name="Content Placeholder 17">
            <a:extLst>
              <a:ext uri="{FF2B5EF4-FFF2-40B4-BE49-F238E27FC236}">
                <a16:creationId xmlns:a16="http://schemas.microsoft.com/office/drawing/2014/main" id="{8DA4E9E0-FF94-4E01-B20D-E5DA41996DDC}"/>
              </a:ext>
            </a:extLst>
          </p:cNvPr>
          <p:cNvSpPr txBox="1">
            <a:spLocks/>
          </p:cNvSpPr>
          <p:nvPr/>
        </p:nvSpPr>
        <p:spPr bwMode="auto">
          <a:xfrm>
            <a:off x="544189" y="5283814"/>
            <a:ext cx="8197267" cy="55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A50021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800" kern="0" dirty="0"/>
              <a:t>Arenavirus based vectors show DC tropism in vitro</a:t>
            </a:r>
            <a:r>
              <a:rPr lang="en-US" sz="1800" kern="0" baseline="30000" dirty="0"/>
              <a:t>1</a:t>
            </a:r>
            <a:endParaRPr lang="en-US" sz="1800" kern="0" baseline="30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0067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1F62ADD-011F-41C0-9D13-B40A112D3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Combination of Arenavirus Vectors and Flt3 Receptor Agonist in NHPs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EA4F7D-E3F5-8B8D-27FC-8F963D635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500" y="4249776"/>
            <a:ext cx="9271000" cy="1682409"/>
          </a:xfrm>
        </p:spPr>
        <p:txBody>
          <a:bodyPr/>
          <a:lstStyle/>
          <a:p>
            <a:r>
              <a:rPr lang="en-US" sz="2000" dirty="0"/>
              <a:t>Objective: To evaluate immunogenicity of alternating arenavirus vectors (</a:t>
            </a:r>
            <a:r>
              <a:rPr lang="en-US" sz="2000" dirty="0" err="1"/>
              <a:t>artPICV</a:t>
            </a:r>
            <a:r>
              <a:rPr lang="en-US" sz="2000" dirty="0"/>
              <a:t>/</a:t>
            </a:r>
            <a:r>
              <a:rPr lang="en-US" sz="2000" dirty="0" err="1"/>
              <a:t>artLCMV</a:t>
            </a:r>
            <a:r>
              <a:rPr lang="en-US" sz="2000" dirty="0"/>
              <a:t>) encoding SIV immunogens (Gag, Env, Pol) prime-boost in combination with Flt3 receptor agonist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BE3A7-C9E6-6E04-E348-5E9F595F0F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B9379-9C77-472B-82FC-87B5A54BB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A09E-D67E-864E-8466-C38E88600C4F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827D532-56D4-6506-90E8-B3EEADCBDBF8}"/>
              </a:ext>
            </a:extLst>
          </p:cNvPr>
          <p:cNvGrpSpPr/>
          <p:nvPr/>
        </p:nvGrpSpPr>
        <p:grpSpPr>
          <a:xfrm>
            <a:off x="3231563" y="5486400"/>
            <a:ext cx="5728874" cy="375375"/>
            <a:chOff x="1195974" y="5486400"/>
            <a:chExt cx="5728874" cy="37537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2BFEFA1-249A-4A6C-A0C1-8A1421E0840B}"/>
                </a:ext>
              </a:extLst>
            </p:cNvPr>
            <p:cNvSpPr txBox="1"/>
            <p:nvPr/>
          </p:nvSpPr>
          <p:spPr>
            <a:xfrm>
              <a:off x="1195974" y="5486400"/>
              <a:ext cx="1639229" cy="3753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/>
                <a:t>ELISAs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9610A14-31AB-47A0-838F-7727427DE16E}"/>
                </a:ext>
              </a:extLst>
            </p:cNvPr>
            <p:cNvSpPr txBox="1"/>
            <p:nvPr/>
          </p:nvSpPr>
          <p:spPr>
            <a:xfrm>
              <a:off x="4875004" y="5486400"/>
              <a:ext cx="2049844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/>
                <a:t>Flow Cytometry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50342B1-1707-4038-B37A-2B9E1E803743}"/>
                </a:ext>
              </a:extLst>
            </p:cNvPr>
            <p:cNvSpPr txBox="1"/>
            <p:nvPr/>
          </p:nvSpPr>
          <p:spPr>
            <a:xfrm>
              <a:off x="3035489" y="5486400"/>
              <a:ext cx="1639229" cy="3753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/>
                <a:t>ELISpot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CA2D7C7-BE3F-E80E-C0E2-A8C8C026DE53}"/>
              </a:ext>
            </a:extLst>
          </p:cNvPr>
          <p:cNvSpPr/>
          <p:nvPr/>
        </p:nvSpPr>
        <p:spPr>
          <a:xfrm>
            <a:off x="749637" y="1478527"/>
            <a:ext cx="10692727" cy="2487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547938-F022-DFC7-A790-637A4C741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3507" y="2290128"/>
            <a:ext cx="5316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Week</a:t>
            </a:r>
            <a:endParaRPr kumimoji="0" lang="en-US" altLang="en-US" b="1" i="0" u="none" strike="noStrike" cap="none" normalizeH="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513EBA55-96B0-B671-6C01-A639EB779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0220" y="2290128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0</a:t>
            </a:r>
            <a:endParaRPr kumimoji="0" lang="en-US" altLang="en-US" b="1" i="0" u="none" strike="noStrike" cap="none" normalizeH="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5BBC7B1A-B079-68E6-1597-A4E1D1E3C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2311" y="2290128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4</a:t>
            </a:r>
            <a:endParaRPr kumimoji="0" lang="en-US" altLang="en-US" b="1" i="0" u="none" strike="noStrike" cap="none" normalizeH="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</a:endParaRPr>
          </a:p>
        </p:txBody>
      </p:sp>
      <p:sp>
        <p:nvSpPr>
          <p:cNvPr id="19" name="Rectangle 39">
            <a:extLst>
              <a:ext uri="{FF2B5EF4-FFF2-40B4-BE49-F238E27FC236}">
                <a16:creationId xmlns:a16="http://schemas.microsoft.com/office/drawing/2014/main" id="{8728165C-EBFC-DB41-D4B5-947A62786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6883" y="2844921"/>
            <a:ext cx="1431354" cy="24622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A0A0A4"/>
                </a:solidFill>
                <a:effectLst/>
                <a:latin typeface="+mn-lt"/>
              </a:rPr>
              <a:t>Vaccine</a:t>
            </a: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 </a:t>
            </a:r>
            <a:r>
              <a:rPr kumimoji="0" lang="en-US" altLang="en-US" sz="1600" b="1" i="0" u="none" strike="noStrike" cap="none" normalizeH="0" baseline="0">
                <a:ln>
                  <a:noFill/>
                </a:ln>
                <a:effectLst/>
                <a:latin typeface="+mn-lt"/>
              </a:rPr>
              <a:t>(n=13)</a:t>
            </a:r>
            <a:endParaRPr kumimoji="0" lang="en-US" altLang="en-US" sz="20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20" name="Oval 56">
            <a:extLst>
              <a:ext uri="{FF2B5EF4-FFF2-40B4-BE49-F238E27FC236}">
                <a16:creationId xmlns:a16="http://schemas.microsoft.com/office/drawing/2014/main" id="{380F3FE0-E786-32E1-6472-FBA42F1AB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401" y="2828587"/>
            <a:ext cx="279452" cy="279148"/>
          </a:xfrm>
          <a:prstGeom prst="ellipse">
            <a:avLst/>
          </a:prstGeom>
          <a:solidFill>
            <a:srgbClr val="A0A0A4"/>
          </a:solidFill>
          <a:ln w="19050" cap="rnd">
            <a:solidFill>
              <a:srgbClr val="A0A0A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73">
            <a:extLst>
              <a:ext uri="{FF2B5EF4-FFF2-40B4-BE49-F238E27FC236}">
                <a16:creationId xmlns:a16="http://schemas.microsoft.com/office/drawing/2014/main" id="{C11433A8-C2D3-2EEE-11DE-516200701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218" y="2827794"/>
            <a:ext cx="279452" cy="280734"/>
          </a:xfrm>
          <a:prstGeom prst="ellipse">
            <a:avLst/>
          </a:prstGeom>
          <a:solidFill>
            <a:schemeClr val="bg1"/>
          </a:solidFill>
          <a:ln w="19050" cap="rnd">
            <a:solidFill>
              <a:srgbClr val="A0A0A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90">
            <a:extLst>
              <a:ext uri="{FF2B5EF4-FFF2-40B4-BE49-F238E27FC236}">
                <a16:creationId xmlns:a16="http://schemas.microsoft.com/office/drawing/2014/main" id="{C963F358-ED4B-DD6E-C046-0A6536CC0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035" y="2827794"/>
            <a:ext cx="279452" cy="280734"/>
          </a:xfrm>
          <a:prstGeom prst="ellipse">
            <a:avLst/>
          </a:prstGeom>
          <a:solidFill>
            <a:srgbClr val="A0A0A4"/>
          </a:solidFill>
          <a:ln w="19050" cap="rnd">
            <a:solidFill>
              <a:srgbClr val="A0A0A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107">
            <a:extLst>
              <a:ext uri="{FF2B5EF4-FFF2-40B4-BE49-F238E27FC236}">
                <a16:creationId xmlns:a16="http://schemas.microsoft.com/office/drawing/2014/main" id="{BAFF7F35-EAA0-5C76-0030-FC6E04348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6853" y="2827794"/>
            <a:ext cx="277865" cy="280734"/>
          </a:xfrm>
          <a:prstGeom prst="ellipse">
            <a:avLst/>
          </a:prstGeom>
          <a:solidFill>
            <a:schemeClr val="bg1"/>
          </a:solidFill>
          <a:ln w="19050" cap="rnd">
            <a:solidFill>
              <a:srgbClr val="A0A0A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146">
            <a:extLst>
              <a:ext uri="{FF2B5EF4-FFF2-40B4-BE49-F238E27FC236}">
                <a16:creationId xmlns:a16="http://schemas.microsoft.com/office/drawing/2014/main" id="{A977A96B-EA3D-D7B1-15CA-05D0F7300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898" y="3270259"/>
            <a:ext cx="2766783" cy="49244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A0A0A4"/>
                </a:solidFill>
                <a:effectLst/>
                <a:latin typeface="+mn-lt"/>
              </a:rPr>
              <a:t>Vaccine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+ </a:t>
            </a:r>
            <a:b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</a:b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+mn-lt"/>
              </a:rPr>
              <a:t>Flt3 Receptor agonist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(n=13)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25" name="Rectangle 232">
            <a:extLst>
              <a:ext uri="{FF2B5EF4-FFF2-40B4-BE49-F238E27FC236}">
                <a16:creationId xmlns:a16="http://schemas.microsoft.com/office/drawing/2014/main" id="{EC64C197-4E2E-8AAF-FEB7-A17EE14C6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0326" y="2290128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8</a:t>
            </a:r>
            <a:endParaRPr kumimoji="0" lang="en-US" altLang="en-US" b="1" i="0" u="none" strike="noStrike" cap="none" normalizeH="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</a:endParaRPr>
          </a:p>
        </p:txBody>
      </p:sp>
      <p:sp>
        <p:nvSpPr>
          <p:cNvPr id="26" name="Rectangle 233">
            <a:extLst>
              <a:ext uri="{FF2B5EF4-FFF2-40B4-BE49-F238E27FC236}">
                <a16:creationId xmlns:a16="http://schemas.microsoft.com/office/drawing/2014/main" id="{7022950E-C8B1-6569-EDF8-1AAF0459E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1971" y="2290128"/>
            <a:ext cx="2276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12</a:t>
            </a:r>
            <a:endParaRPr kumimoji="0" lang="en-US" altLang="en-US" b="1" i="0" u="none" strike="noStrike" cap="none" normalizeH="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</a:endParaRPr>
          </a:p>
        </p:txBody>
      </p:sp>
      <p:sp>
        <p:nvSpPr>
          <p:cNvPr id="27" name="Rectangle 242">
            <a:extLst>
              <a:ext uri="{FF2B5EF4-FFF2-40B4-BE49-F238E27FC236}">
                <a16:creationId xmlns:a16="http://schemas.microsoft.com/office/drawing/2014/main" id="{993040BC-2392-7349-08B6-CCA24FEB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559" y="2290128"/>
            <a:ext cx="2276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16</a:t>
            </a:r>
            <a:endParaRPr kumimoji="0" lang="en-US" altLang="en-US" b="1" i="0" u="none" strike="noStrike" cap="none" normalizeH="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</a:endParaRPr>
          </a:p>
        </p:txBody>
      </p:sp>
      <p:sp>
        <p:nvSpPr>
          <p:cNvPr id="28" name="Freeform 243">
            <a:extLst>
              <a:ext uri="{FF2B5EF4-FFF2-40B4-BE49-F238E27FC236}">
                <a16:creationId xmlns:a16="http://schemas.microsoft.com/office/drawing/2014/main" id="{18A1BE59-637E-7151-191C-8740D7603A4F}"/>
              </a:ext>
            </a:extLst>
          </p:cNvPr>
          <p:cNvSpPr>
            <a:spLocks/>
          </p:cNvSpPr>
          <p:nvPr/>
        </p:nvSpPr>
        <p:spPr bwMode="auto">
          <a:xfrm>
            <a:off x="874919" y="1560609"/>
            <a:ext cx="918151" cy="1161723"/>
          </a:xfrm>
          <a:custGeom>
            <a:avLst/>
            <a:gdLst>
              <a:gd name="T0" fmla="*/ 9219 w 13504"/>
              <a:gd name="T1" fmla="*/ 2759 h 17120"/>
              <a:gd name="T2" fmla="*/ 11478 w 13504"/>
              <a:gd name="T3" fmla="*/ 2595 h 17120"/>
              <a:gd name="T4" fmla="*/ 12349 w 13504"/>
              <a:gd name="T5" fmla="*/ 2897 h 17120"/>
              <a:gd name="T6" fmla="*/ 12547 w 13504"/>
              <a:gd name="T7" fmla="*/ 3888 h 17120"/>
              <a:gd name="T8" fmla="*/ 13004 w 13504"/>
              <a:gd name="T9" fmla="*/ 4207 h 17120"/>
              <a:gd name="T10" fmla="*/ 13194 w 13504"/>
              <a:gd name="T11" fmla="*/ 4561 h 17120"/>
              <a:gd name="T12" fmla="*/ 13410 w 13504"/>
              <a:gd name="T13" fmla="*/ 5190 h 17120"/>
              <a:gd name="T14" fmla="*/ 13315 w 13504"/>
              <a:gd name="T15" fmla="*/ 5259 h 17120"/>
              <a:gd name="T16" fmla="*/ 13229 w 13504"/>
              <a:gd name="T17" fmla="*/ 5767 h 17120"/>
              <a:gd name="T18" fmla="*/ 12642 w 13504"/>
              <a:gd name="T19" fmla="*/ 6397 h 17120"/>
              <a:gd name="T20" fmla="*/ 11581 w 13504"/>
              <a:gd name="T21" fmla="*/ 6767 h 17120"/>
              <a:gd name="T22" fmla="*/ 10952 w 13504"/>
              <a:gd name="T23" fmla="*/ 8397 h 17120"/>
              <a:gd name="T24" fmla="*/ 12021 w 13504"/>
              <a:gd name="T25" fmla="*/ 9845 h 17120"/>
              <a:gd name="T26" fmla="*/ 12754 w 13504"/>
              <a:gd name="T27" fmla="*/ 10836 h 17120"/>
              <a:gd name="T28" fmla="*/ 12685 w 13504"/>
              <a:gd name="T29" fmla="*/ 12034 h 17120"/>
              <a:gd name="T30" fmla="*/ 12030 w 13504"/>
              <a:gd name="T31" fmla="*/ 13112 h 17120"/>
              <a:gd name="T32" fmla="*/ 11797 w 13504"/>
              <a:gd name="T33" fmla="*/ 12810 h 17120"/>
              <a:gd name="T34" fmla="*/ 11978 w 13504"/>
              <a:gd name="T35" fmla="*/ 12431 h 17120"/>
              <a:gd name="T36" fmla="*/ 11573 w 13504"/>
              <a:gd name="T37" fmla="*/ 12664 h 17120"/>
              <a:gd name="T38" fmla="*/ 12021 w 13504"/>
              <a:gd name="T39" fmla="*/ 12147 h 17120"/>
              <a:gd name="T40" fmla="*/ 12030 w 13504"/>
              <a:gd name="T41" fmla="*/ 11552 h 17120"/>
              <a:gd name="T42" fmla="*/ 11711 w 13504"/>
              <a:gd name="T43" fmla="*/ 11267 h 17120"/>
              <a:gd name="T44" fmla="*/ 10900 w 13504"/>
              <a:gd name="T45" fmla="*/ 12302 h 17120"/>
              <a:gd name="T46" fmla="*/ 10771 w 13504"/>
              <a:gd name="T47" fmla="*/ 12284 h 17120"/>
              <a:gd name="T48" fmla="*/ 10564 w 13504"/>
              <a:gd name="T49" fmla="*/ 12871 h 17120"/>
              <a:gd name="T50" fmla="*/ 9917 w 13504"/>
              <a:gd name="T51" fmla="*/ 14664 h 17120"/>
              <a:gd name="T52" fmla="*/ 10504 w 13504"/>
              <a:gd name="T53" fmla="*/ 15241 h 17120"/>
              <a:gd name="T54" fmla="*/ 11452 w 13504"/>
              <a:gd name="T55" fmla="*/ 16698 h 17120"/>
              <a:gd name="T56" fmla="*/ 10986 w 13504"/>
              <a:gd name="T57" fmla="*/ 16767 h 17120"/>
              <a:gd name="T58" fmla="*/ 10840 w 13504"/>
              <a:gd name="T59" fmla="*/ 16327 h 17120"/>
              <a:gd name="T60" fmla="*/ 10538 w 13504"/>
              <a:gd name="T61" fmla="*/ 16146 h 17120"/>
              <a:gd name="T62" fmla="*/ 10271 w 13504"/>
              <a:gd name="T63" fmla="*/ 16741 h 17120"/>
              <a:gd name="T64" fmla="*/ 9891 w 13504"/>
              <a:gd name="T65" fmla="*/ 16664 h 17120"/>
              <a:gd name="T66" fmla="*/ 9555 w 13504"/>
              <a:gd name="T67" fmla="*/ 16543 h 17120"/>
              <a:gd name="T68" fmla="*/ 9417 w 13504"/>
              <a:gd name="T69" fmla="*/ 16233 h 17120"/>
              <a:gd name="T70" fmla="*/ 9262 w 13504"/>
              <a:gd name="T71" fmla="*/ 15853 h 17120"/>
              <a:gd name="T72" fmla="*/ 8132 w 13504"/>
              <a:gd name="T73" fmla="*/ 15284 h 17120"/>
              <a:gd name="T74" fmla="*/ 7184 w 13504"/>
              <a:gd name="T75" fmla="*/ 14336 h 17120"/>
              <a:gd name="T76" fmla="*/ 6287 w 13504"/>
              <a:gd name="T77" fmla="*/ 14146 h 17120"/>
              <a:gd name="T78" fmla="*/ 216 w 13504"/>
              <a:gd name="T79" fmla="*/ 9414 h 17120"/>
              <a:gd name="T80" fmla="*/ 3959 w 13504"/>
              <a:gd name="T81" fmla="*/ 1819 h 17120"/>
              <a:gd name="T82" fmla="*/ 5123 w 13504"/>
              <a:gd name="T83" fmla="*/ 2190 h 17120"/>
              <a:gd name="T84" fmla="*/ 2812 w 13504"/>
              <a:gd name="T85" fmla="*/ 6198 h 17120"/>
              <a:gd name="T86" fmla="*/ 1673 w 13504"/>
              <a:gd name="T87" fmla="*/ 11638 h 17120"/>
              <a:gd name="T88" fmla="*/ 4519 w 13504"/>
              <a:gd name="T89" fmla="*/ 12259 h 17120"/>
              <a:gd name="T90" fmla="*/ 4183 w 13504"/>
              <a:gd name="T91" fmla="*/ 9785 h 17120"/>
              <a:gd name="T92" fmla="*/ 6451 w 13504"/>
              <a:gd name="T93" fmla="*/ 5699 h 17120"/>
              <a:gd name="T94" fmla="*/ 8210 w 13504"/>
              <a:gd name="T95" fmla="*/ 4604 h 17120"/>
              <a:gd name="T96" fmla="*/ 8727 w 13504"/>
              <a:gd name="T97" fmla="*/ 3785 h 17120"/>
              <a:gd name="T98" fmla="*/ 8684 w 13504"/>
              <a:gd name="T99" fmla="*/ 2785 h 17120"/>
              <a:gd name="T100" fmla="*/ 9219 w 13504"/>
              <a:gd name="T101" fmla="*/ 2759 h 17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504" h="17120">
                <a:moveTo>
                  <a:pt x="9219" y="2759"/>
                </a:moveTo>
                <a:cubicBezTo>
                  <a:pt x="9736" y="2535"/>
                  <a:pt x="10391" y="2061"/>
                  <a:pt x="11478" y="2595"/>
                </a:cubicBezTo>
                <a:cubicBezTo>
                  <a:pt x="11926" y="2535"/>
                  <a:pt x="12176" y="2526"/>
                  <a:pt x="12349" y="2897"/>
                </a:cubicBezTo>
                <a:cubicBezTo>
                  <a:pt x="12297" y="3285"/>
                  <a:pt x="12314" y="3724"/>
                  <a:pt x="12547" y="3888"/>
                </a:cubicBezTo>
                <a:cubicBezTo>
                  <a:pt x="12780" y="4043"/>
                  <a:pt x="12832" y="4181"/>
                  <a:pt x="13004" y="4207"/>
                </a:cubicBezTo>
                <a:cubicBezTo>
                  <a:pt x="13168" y="4233"/>
                  <a:pt x="13229" y="4388"/>
                  <a:pt x="13194" y="4561"/>
                </a:cubicBezTo>
                <a:cubicBezTo>
                  <a:pt x="13160" y="4724"/>
                  <a:pt x="13504" y="4750"/>
                  <a:pt x="13410" y="5190"/>
                </a:cubicBezTo>
                <a:cubicBezTo>
                  <a:pt x="13315" y="5259"/>
                  <a:pt x="13315" y="5259"/>
                  <a:pt x="13315" y="5259"/>
                </a:cubicBezTo>
                <a:cubicBezTo>
                  <a:pt x="13315" y="5259"/>
                  <a:pt x="13453" y="5242"/>
                  <a:pt x="13229" y="5767"/>
                </a:cubicBezTo>
                <a:cubicBezTo>
                  <a:pt x="13168" y="6147"/>
                  <a:pt x="12978" y="6431"/>
                  <a:pt x="12642" y="6397"/>
                </a:cubicBezTo>
                <a:cubicBezTo>
                  <a:pt x="12314" y="6362"/>
                  <a:pt x="11978" y="6681"/>
                  <a:pt x="11581" y="6767"/>
                </a:cubicBezTo>
                <a:cubicBezTo>
                  <a:pt x="11513" y="7121"/>
                  <a:pt x="11400" y="7759"/>
                  <a:pt x="10952" y="8397"/>
                </a:cubicBezTo>
                <a:cubicBezTo>
                  <a:pt x="11461" y="8741"/>
                  <a:pt x="12125" y="8948"/>
                  <a:pt x="12021" y="9845"/>
                </a:cubicBezTo>
                <a:cubicBezTo>
                  <a:pt x="12340" y="9966"/>
                  <a:pt x="12763" y="10095"/>
                  <a:pt x="12754" y="10836"/>
                </a:cubicBezTo>
                <a:cubicBezTo>
                  <a:pt x="12737" y="11578"/>
                  <a:pt x="12556" y="11552"/>
                  <a:pt x="12685" y="12034"/>
                </a:cubicBezTo>
                <a:cubicBezTo>
                  <a:pt x="12659" y="12224"/>
                  <a:pt x="12435" y="12621"/>
                  <a:pt x="12030" y="13112"/>
                </a:cubicBezTo>
                <a:cubicBezTo>
                  <a:pt x="11840" y="13164"/>
                  <a:pt x="11573" y="12974"/>
                  <a:pt x="11797" y="12810"/>
                </a:cubicBezTo>
                <a:cubicBezTo>
                  <a:pt x="12013" y="12647"/>
                  <a:pt x="11978" y="12431"/>
                  <a:pt x="11978" y="12431"/>
                </a:cubicBezTo>
                <a:cubicBezTo>
                  <a:pt x="11978" y="12431"/>
                  <a:pt x="11685" y="12931"/>
                  <a:pt x="11573" y="12664"/>
                </a:cubicBezTo>
                <a:cubicBezTo>
                  <a:pt x="11581" y="12534"/>
                  <a:pt x="11676" y="12397"/>
                  <a:pt x="12021" y="12147"/>
                </a:cubicBezTo>
                <a:cubicBezTo>
                  <a:pt x="12125" y="11871"/>
                  <a:pt x="12082" y="11612"/>
                  <a:pt x="12030" y="11552"/>
                </a:cubicBezTo>
                <a:cubicBezTo>
                  <a:pt x="11944" y="11621"/>
                  <a:pt x="11711" y="11267"/>
                  <a:pt x="11711" y="11267"/>
                </a:cubicBezTo>
                <a:cubicBezTo>
                  <a:pt x="11711" y="11267"/>
                  <a:pt x="11418" y="12112"/>
                  <a:pt x="10900" y="12302"/>
                </a:cubicBezTo>
                <a:cubicBezTo>
                  <a:pt x="10736" y="12302"/>
                  <a:pt x="10771" y="12284"/>
                  <a:pt x="10771" y="12284"/>
                </a:cubicBezTo>
                <a:cubicBezTo>
                  <a:pt x="10564" y="12871"/>
                  <a:pt x="10564" y="12871"/>
                  <a:pt x="10564" y="12871"/>
                </a:cubicBezTo>
                <a:cubicBezTo>
                  <a:pt x="10564" y="12871"/>
                  <a:pt x="10624" y="13827"/>
                  <a:pt x="9917" y="14664"/>
                </a:cubicBezTo>
                <a:cubicBezTo>
                  <a:pt x="10322" y="14931"/>
                  <a:pt x="10322" y="15146"/>
                  <a:pt x="10504" y="15241"/>
                </a:cubicBezTo>
                <a:cubicBezTo>
                  <a:pt x="11754" y="15879"/>
                  <a:pt x="11392" y="16112"/>
                  <a:pt x="11452" y="16698"/>
                </a:cubicBezTo>
                <a:cubicBezTo>
                  <a:pt x="11513" y="17008"/>
                  <a:pt x="11004" y="17120"/>
                  <a:pt x="10986" y="16767"/>
                </a:cubicBezTo>
                <a:cubicBezTo>
                  <a:pt x="11030" y="16664"/>
                  <a:pt x="10780" y="16586"/>
                  <a:pt x="10840" y="16327"/>
                </a:cubicBezTo>
                <a:cubicBezTo>
                  <a:pt x="10719" y="16276"/>
                  <a:pt x="10538" y="16146"/>
                  <a:pt x="10538" y="16146"/>
                </a:cubicBezTo>
                <a:cubicBezTo>
                  <a:pt x="10538" y="16146"/>
                  <a:pt x="10642" y="17000"/>
                  <a:pt x="10271" y="16741"/>
                </a:cubicBezTo>
                <a:cubicBezTo>
                  <a:pt x="10245" y="16853"/>
                  <a:pt x="10012" y="16983"/>
                  <a:pt x="9891" y="16664"/>
                </a:cubicBezTo>
                <a:cubicBezTo>
                  <a:pt x="9848" y="16827"/>
                  <a:pt x="9641" y="16914"/>
                  <a:pt x="9555" y="16543"/>
                </a:cubicBezTo>
                <a:cubicBezTo>
                  <a:pt x="9469" y="16172"/>
                  <a:pt x="9486" y="16293"/>
                  <a:pt x="9417" y="16233"/>
                </a:cubicBezTo>
                <a:cubicBezTo>
                  <a:pt x="9339" y="16172"/>
                  <a:pt x="9236" y="16077"/>
                  <a:pt x="9262" y="15853"/>
                </a:cubicBezTo>
                <a:cubicBezTo>
                  <a:pt x="9279" y="15621"/>
                  <a:pt x="8348" y="15327"/>
                  <a:pt x="8132" y="15284"/>
                </a:cubicBezTo>
                <a:cubicBezTo>
                  <a:pt x="7917" y="15241"/>
                  <a:pt x="6899" y="15000"/>
                  <a:pt x="7184" y="14336"/>
                </a:cubicBezTo>
                <a:cubicBezTo>
                  <a:pt x="6942" y="14241"/>
                  <a:pt x="6778" y="14086"/>
                  <a:pt x="6287" y="14146"/>
                </a:cubicBezTo>
                <a:cubicBezTo>
                  <a:pt x="5787" y="14207"/>
                  <a:pt x="0" y="15500"/>
                  <a:pt x="216" y="9414"/>
                </a:cubicBezTo>
                <a:cubicBezTo>
                  <a:pt x="690" y="4768"/>
                  <a:pt x="4528" y="5362"/>
                  <a:pt x="3959" y="1819"/>
                </a:cubicBezTo>
                <a:cubicBezTo>
                  <a:pt x="3519" y="1018"/>
                  <a:pt x="5062" y="0"/>
                  <a:pt x="5123" y="2190"/>
                </a:cubicBezTo>
                <a:cubicBezTo>
                  <a:pt x="5183" y="4380"/>
                  <a:pt x="4200" y="4888"/>
                  <a:pt x="2812" y="6198"/>
                </a:cubicBezTo>
                <a:cubicBezTo>
                  <a:pt x="1087" y="7845"/>
                  <a:pt x="828" y="10104"/>
                  <a:pt x="1673" y="11638"/>
                </a:cubicBezTo>
                <a:cubicBezTo>
                  <a:pt x="2527" y="13181"/>
                  <a:pt x="4804" y="13474"/>
                  <a:pt x="4519" y="12259"/>
                </a:cubicBezTo>
                <a:cubicBezTo>
                  <a:pt x="4140" y="11612"/>
                  <a:pt x="3915" y="10905"/>
                  <a:pt x="4183" y="9785"/>
                </a:cubicBezTo>
                <a:cubicBezTo>
                  <a:pt x="4441" y="8664"/>
                  <a:pt x="4709" y="7319"/>
                  <a:pt x="6451" y="5699"/>
                </a:cubicBezTo>
                <a:cubicBezTo>
                  <a:pt x="7046" y="5181"/>
                  <a:pt x="7537" y="4750"/>
                  <a:pt x="8210" y="4604"/>
                </a:cubicBezTo>
                <a:cubicBezTo>
                  <a:pt x="8744" y="4319"/>
                  <a:pt x="8744" y="4078"/>
                  <a:pt x="8727" y="3785"/>
                </a:cubicBezTo>
                <a:cubicBezTo>
                  <a:pt x="8667" y="3130"/>
                  <a:pt x="8848" y="3388"/>
                  <a:pt x="8684" y="2785"/>
                </a:cubicBezTo>
                <a:cubicBezTo>
                  <a:pt x="8624" y="2475"/>
                  <a:pt x="9081" y="2371"/>
                  <a:pt x="9219" y="2759"/>
                </a:cubicBezTo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0A379E6-07BE-151D-FE88-AA26AD039C83}"/>
              </a:ext>
            </a:extLst>
          </p:cNvPr>
          <p:cNvSpPr/>
          <p:nvPr/>
        </p:nvSpPr>
        <p:spPr>
          <a:xfrm>
            <a:off x="3507655" y="2566548"/>
            <a:ext cx="658368" cy="91095"/>
          </a:xfrm>
          <a:custGeom>
            <a:avLst/>
            <a:gdLst>
              <a:gd name="connsiteX0" fmla="*/ 365855 w 365855"/>
              <a:gd name="connsiteY0" fmla="*/ 0 h 66484"/>
              <a:gd name="connsiteX1" fmla="*/ 365855 w 365855"/>
              <a:gd name="connsiteY1" fmla="*/ 0 h 66484"/>
              <a:gd name="connsiteX2" fmla="*/ 365855 w 365855"/>
              <a:gd name="connsiteY2" fmla="*/ 66485 h 66484"/>
              <a:gd name="connsiteX3" fmla="*/ 0 w 365855"/>
              <a:gd name="connsiteY3" fmla="*/ 66485 h 66484"/>
              <a:gd name="connsiteX4" fmla="*/ 0 w 365855"/>
              <a:gd name="connsiteY4" fmla="*/ 0 h 66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855" h="66484">
                <a:moveTo>
                  <a:pt x="365855" y="0"/>
                </a:moveTo>
                <a:lnTo>
                  <a:pt x="365855" y="0"/>
                </a:lnTo>
                <a:lnTo>
                  <a:pt x="365855" y="66485"/>
                </a:lnTo>
                <a:lnTo>
                  <a:pt x="0" y="66485"/>
                </a:lnTo>
                <a:lnTo>
                  <a:pt x="0" y="0"/>
                </a:lnTo>
              </a:path>
            </a:pathLst>
          </a:custGeom>
          <a:noFill/>
          <a:ln w="19050" cap="flat">
            <a:solidFill>
              <a:schemeClr val="tx1">
                <a:lumMod val="65000"/>
                <a:lumOff val="3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7C98D8B1-140C-6729-E15F-675076F08283}"/>
              </a:ext>
            </a:extLst>
          </p:cNvPr>
          <p:cNvSpPr/>
          <p:nvPr/>
        </p:nvSpPr>
        <p:spPr>
          <a:xfrm>
            <a:off x="3507655" y="2568244"/>
            <a:ext cx="1316736" cy="89399"/>
          </a:xfrm>
          <a:custGeom>
            <a:avLst/>
            <a:gdLst>
              <a:gd name="connsiteX0" fmla="*/ 609790 w 609790"/>
              <a:gd name="connsiteY0" fmla="*/ 0 h 65246"/>
              <a:gd name="connsiteX1" fmla="*/ 609790 w 609790"/>
              <a:gd name="connsiteY1" fmla="*/ 0 h 65246"/>
              <a:gd name="connsiteX2" fmla="*/ 609790 w 609790"/>
              <a:gd name="connsiteY2" fmla="*/ 65246 h 65246"/>
              <a:gd name="connsiteX3" fmla="*/ 0 w 609790"/>
              <a:gd name="connsiteY3" fmla="*/ 65246 h 65246"/>
              <a:gd name="connsiteX4" fmla="*/ 0 w 609790"/>
              <a:gd name="connsiteY4" fmla="*/ 0 h 6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790" h="65246">
                <a:moveTo>
                  <a:pt x="609790" y="0"/>
                </a:moveTo>
                <a:lnTo>
                  <a:pt x="609790" y="0"/>
                </a:lnTo>
                <a:lnTo>
                  <a:pt x="609790" y="65246"/>
                </a:lnTo>
                <a:lnTo>
                  <a:pt x="0" y="65246"/>
                </a:lnTo>
                <a:lnTo>
                  <a:pt x="0" y="0"/>
                </a:lnTo>
              </a:path>
            </a:pathLst>
          </a:custGeom>
          <a:noFill/>
          <a:ln w="19050" cap="flat">
            <a:solidFill>
              <a:schemeClr val="tx1">
                <a:lumMod val="65000"/>
                <a:lumOff val="3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DF15692-E3DF-1145-6F6D-88C4E24067C8}"/>
              </a:ext>
            </a:extLst>
          </p:cNvPr>
          <p:cNvSpPr/>
          <p:nvPr/>
        </p:nvSpPr>
        <p:spPr>
          <a:xfrm>
            <a:off x="3507655" y="2566286"/>
            <a:ext cx="1977085" cy="91357"/>
          </a:xfrm>
          <a:custGeom>
            <a:avLst/>
            <a:gdLst>
              <a:gd name="connsiteX0" fmla="*/ 853631 w 853630"/>
              <a:gd name="connsiteY0" fmla="*/ 0 h 66675"/>
              <a:gd name="connsiteX1" fmla="*/ 853631 w 853630"/>
              <a:gd name="connsiteY1" fmla="*/ 0 h 66675"/>
              <a:gd name="connsiteX2" fmla="*/ 853631 w 853630"/>
              <a:gd name="connsiteY2" fmla="*/ 66675 h 66675"/>
              <a:gd name="connsiteX3" fmla="*/ 0 w 853630"/>
              <a:gd name="connsiteY3" fmla="*/ 66675 h 66675"/>
              <a:gd name="connsiteX4" fmla="*/ 0 w 853630"/>
              <a:gd name="connsiteY4" fmla="*/ 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630" h="66675">
                <a:moveTo>
                  <a:pt x="853631" y="0"/>
                </a:moveTo>
                <a:lnTo>
                  <a:pt x="853631" y="0"/>
                </a:lnTo>
                <a:lnTo>
                  <a:pt x="853631" y="66675"/>
                </a:lnTo>
                <a:lnTo>
                  <a:pt x="0" y="66675"/>
                </a:lnTo>
                <a:lnTo>
                  <a:pt x="0" y="0"/>
                </a:lnTo>
              </a:path>
            </a:pathLst>
          </a:custGeom>
          <a:noFill/>
          <a:ln w="19050" cap="flat">
            <a:solidFill>
              <a:schemeClr val="tx1">
                <a:lumMod val="65000"/>
                <a:lumOff val="3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D684FC2-9D5F-FE97-1869-F2C246670463}"/>
              </a:ext>
            </a:extLst>
          </p:cNvPr>
          <p:cNvSpPr/>
          <p:nvPr/>
        </p:nvSpPr>
        <p:spPr>
          <a:xfrm>
            <a:off x="3507654" y="2566286"/>
            <a:ext cx="2633472" cy="91357"/>
          </a:xfrm>
          <a:custGeom>
            <a:avLst/>
            <a:gdLst>
              <a:gd name="connsiteX0" fmla="*/ 975646 w 975645"/>
              <a:gd name="connsiteY0" fmla="*/ 0 h 66675"/>
              <a:gd name="connsiteX1" fmla="*/ 975646 w 975645"/>
              <a:gd name="connsiteY1" fmla="*/ 0 h 66675"/>
              <a:gd name="connsiteX2" fmla="*/ 975646 w 975645"/>
              <a:gd name="connsiteY2" fmla="*/ 66675 h 66675"/>
              <a:gd name="connsiteX3" fmla="*/ 0 w 975645"/>
              <a:gd name="connsiteY3" fmla="*/ 66675 h 66675"/>
              <a:gd name="connsiteX4" fmla="*/ 0 w 975645"/>
              <a:gd name="connsiteY4" fmla="*/ 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5645" h="66675">
                <a:moveTo>
                  <a:pt x="975646" y="0"/>
                </a:moveTo>
                <a:lnTo>
                  <a:pt x="975646" y="0"/>
                </a:lnTo>
                <a:lnTo>
                  <a:pt x="975646" y="66675"/>
                </a:lnTo>
                <a:lnTo>
                  <a:pt x="0" y="66675"/>
                </a:lnTo>
                <a:lnTo>
                  <a:pt x="0" y="0"/>
                </a:lnTo>
              </a:path>
            </a:pathLst>
          </a:custGeom>
          <a:noFill/>
          <a:ln w="19050" cap="flat">
            <a:solidFill>
              <a:schemeClr val="tx1">
                <a:lumMod val="65000"/>
                <a:lumOff val="3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Oval 56">
            <a:extLst>
              <a:ext uri="{FF2B5EF4-FFF2-40B4-BE49-F238E27FC236}">
                <a16:creationId xmlns:a16="http://schemas.microsoft.com/office/drawing/2014/main" id="{46D90D3F-D166-AC7E-7CC5-8652BB384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401" y="3283758"/>
            <a:ext cx="279452" cy="279148"/>
          </a:xfrm>
          <a:prstGeom prst="ellipse">
            <a:avLst/>
          </a:prstGeom>
          <a:solidFill>
            <a:srgbClr val="A0A0A4"/>
          </a:solidFill>
          <a:ln w="19050" cap="rnd">
            <a:solidFill>
              <a:srgbClr val="A0A0A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73">
            <a:extLst>
              <a:ext uri="{FF2B5EF4-FFF2-40B4-BE49-F238E27FC236}">
                <a16:creationId xmlns:a16="http://schemas.microsoft.com/office/drawing/2014/main" id="{E9C5549F-4958-B07F-3E5A-1A7616ADC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218" y="3282965"/>
            <a:ext cx="279452" cy="280733"/>
          </a:xfrm>
          <a:prstGeom prst="ellipse">
            <a:avLst/>
          </a:prstGeom>
          <a:solidFill>
            <a:schemeClr val="bg1"/>
          </a:solidFill>
          <a:ln w="19050" cap="rnd">
            <a:solidFill>
              <a:srgbClr val="A0A0A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0">
            <a:extLst>
              <a:ext uri="{FF2B5EF4-FFF2-40B4-BE49-F238E27FC236}">
                <a16:creationId xmlns:a16="http://schemas.microsoft.com/office/drawing/2014/main" id="{6E10EE7D-2103-7AA3-B251-1D7BC7504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035" y="3282965"/>
            <a:ext cx="279452" cy="280733"/>
          </a:xfrm>
          <a:prstGeom prst="ellipse">
            <a:avLst/>
          </a:prstGeom>
          <a:solidFill>
            <a:srgbClr val="A0A0A4"/>
          </a:solidFill>
          <a:ln w="19050" cap="rnd">
            <a:solidFill>
              <a:srgbClr val="A0A0A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7">
            <a:extLst>
              <a:ext uri="{FF2B5EF4-FFF2-40B4-BE49-F238E27FC236}">
                <a16:creationId xmlns:a16="http://schemas.microsoft.com/office/drawing/2014/main" id="{E2801FF1-7044-F9AB-5A91-6B824B0BC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6852" y="3282965"/>
            <a:ext cx="277865" cy="280733"/>
          </a:xfrm>
          <a:prstGeom prst="ellipse">
            <a:avLst/>
          </a:prstGeom>
          <a:solidFill>
            <a:schemeClr val="bg1"/>
          </a:solidFill>
          <a:ln w="19050" cap="rnd">
            <a:solidFill>
              <a:srgbClr val="A0A0A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Content Placeholder 11">
            <a:extLst>
              <a:ext uri="{FF2B5EF4-FFF2-40B4-BE49-F238E27FC236}">
                <a16:creationId xmlns:a16="http://schemas.microsoft.com/office/drawing/2014/main" id="{2B0100A5-948C-4B9B-8602-29AB3209E03E}"/>
              </a:ext>
            </a:extLst>
          </p:cNvPr>
          <p:cNvSpPr txBox="1">
            <a:spLocks/>
          </p:cNvSpPr>
          <p:nvPr/>
        </p:nvSpPr>
        <p:spPr>
          <a:xfrm>
            <a:off x="1933957" y="1596579"/>
            <a:ext cx="2695481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31775" indent="-2317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93738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65225" indent="-25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87500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0015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/>
              <a:t>NHP Study Design</a:t>
            </a:r>
          </a:p>
        </p:txBody>
      </p:sp>
      <p:sp>
        <p:nvSpPr>
          <p:cNvPr id="64" name="Oval 56">
            <a:extLst>
              <a:ext uri="{FF2B5EF4-FFF2-40B4-BE49-F238E27FC236}">
                <a16:creationId xmlns:a16="http://schemas.microsoft.com/office/drawing/2014/main" id="{C72F9B1E-60E6-179D-D7A6-A8C269370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406" y="3327611"/>
            <a:ext cx="210000" cy="209772"/>
          </a:xfrm>
          <a:prstGeom prst="ellipse">
            <a:avLst/>
          </a:prstGeom>
          <a:solidFill>
            <a:srgbClr val="800080"/>
          </a:solidFill>
          <a:ln w="19050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73">
            <a:extLst>
              <a:ext uri="{FF2B5EF4-FFF2-40B4-BE49-F238E27FC236}">
                <a16:creationId xmlns:a16="http://schemas.microsoft.com/office/drawing/2014/main" id="{D48B83B0-74AB-F2CB-5B2F-861385CC3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8950" y="3316825"/>
            <a:ext cx="210000" cy="210964"/>
          </a:xfrm>
          <a:prstGeom prst="ellipse">
            <a:avLst/>
          </a:prstGeom>
          <a:solidFill>
            <a:srgbClr val="800080"/>
          </a:solidFill>
          <a:ln w="19050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Oval 90">
            <a:extLst>
              <a:ext uri="{FF2B5EF4-FFF2-40B4-BE49-F238E27FC236}">
                <a16:creationId xmlns:a16="http://schemas.microsoft.com/office/drawing/2014/main" id="{2AD41AE1-1F5C-2DCA-C153-5AC35AB5B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7035" y="3327611"/>
            <a:ext cx="210000" cy="210964"/>
          </a:xfrm>
          <a:prstGeom prst="ellipse">
            <a:avLst/>
          </a:prstGeom>
          <a:solidFill>
            <a:srgbClr val="800080"/>
          </a:solidFill>
          <a:ln w="19050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Oval 107">
            <a:extLst>
              <a:ext uri="{FF2B5EF4-FFF2-40B4-BE49-F238E27FC236}">
                <a16:creationId xmlns:a16="http://schemas.microsoft.com/office/drawing/2014/main" id="{D0DBAA36-4DCD-4850-CF67-0BA555FBA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8044" y="3316825"/>
            <a:ext cx="208808" cy="210964"/>
          </a:xfrm>
          <a:prstGeom prst="ellipse">
            <a:avLst/>
          </a:prstGeom>
          <a:solidFill>
            <a:srgbClr val="800080"/>
          </a:solidFill>
          <a:ln w="19050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22BF893-6F3A-61F7-BE48-B2945BBFEFC2}"/>
              </a:ext>
            </a:extLst>
          </p:cNvPr>
          <p:cNvGrpSpPr/>
          <p:nvPr/>
        </p:nvGrpSpPr>
        <p:grpSpPr>
          <a:xfrm>
            <a:off x="6667147" y="2600150"/>
            <a:ext cx="4642006" cy="1243636"/>
            <a:chOff x="6667147" y="2425919"/>
            <a:chExt cx="4642006" cy="1243636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0660605F-3496-B945-C924-301C69A3FFCC}"/>
                </a:ext>
              </a:extLst>
            </p:cNvPr>
            <p:cNvGrpSpPr/>
            <p:nvPr/>
          </p:nvGrpSpPr>
          <p:grpSpPr>
            <a:xfrm>
              <a:off x="6667147" y="2425919"/>
              <a:ext cx="1082793" cy="280734"/>
              <a:chOff x="6940682" y="2797047"/>
              <a:chExt cx="1082793" cy="280734"/>
            </a:xfrm>
          </p:grpSpPr>
          <p:sp>
            <p:nvSpPr>
              <p:cNvPr id="51" name="Oval 90">
                <a:extLst>
                  <a:ext uri="{FF2B5EF4-FFF2-40B4-BE49-F238E27FC236}">
                    <a16:creationId xmlns:a16="http://schemas.microsoft.com/office/drawing/2014/main" id="{18CB6ACD-75B6-04F3-16E9-B205A5C42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40682" y="2797047"/>
                <a:ext cx="279452" cy="280734"/>
              </a:xfrm>
              <a:prstGeom prst="ellipse">
                <a:avLst/>
              </a:prstGeom>
              <a:solidFill>
                <a:srgbClr val="A0A0A4"/>
              </a:solidFill>
              <a:ln w="19050" cap="rnd">
                <a:solidFill>
                  <a:srgbClr val="A0A0A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Rectangle 242">
                <a:extLst>
                  <a:ext uri="{FF2B5EF4-FFF2-40B4-BE49-F238E27FC236}">
                    <a16:creationId xmlns:a16="http://schemas.microsoft.com/office/drawing/2014/main" id="{62C71799-9C3A-40EC-5F00-46708FB497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05330" y="2808955"/>
                <a:ext cx="71814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i="0" u="none" strike="noStrike" cap="none" normalizeH="0" baseline="0" err="1">
                    <a:ln>
                      <a:noFill/>
                    </a:ln>
                    <a:effectLst/>
                    <a:latin typeface="+mn-lt"/>
                  </a:rPr>
                  <a:t>artPICV</a:t>
                </a:r>
                <a:endParaRPr kumimoji="0" lang="en-US" altLang="en-US" i="0" u="none" strike="noStrike" cap="none" normalizeH="0" baseline="0">
                  <a:ln>
                    <a:noFill/>
                  </a:ln>
                  <a:effectLst/>
                  <a:latin typeface="+mn-lt"/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66D29C8-B512-267E-8CDA-9F556BBBA9FF}"/>
                </a:ext>
              </a:extLst>
            </p:cNvPr>
            <p:cNvGrpSpPr/>
            <p:nvPr/>
          </p:nvGrpSpPr>
          <p:grpSpPr>
            <a:xfrm>
              <a:off x="6667147" y="2816030"/>
              <a:ext cx="1174165" cy="280734"/>
              <a:chOff x="6940682" y="3153487"/>
              <a:chExt cx="1174165" cy="280734"/>
            </a:xfrm>
          </p:grpSpPr>
          <p:sp>
            <p:nvSpPr>
              <p:cNvPr id="54" name="Oval 90">
                <a:extLst>
                  <a:ext uri="{FF2B5EF4-FFF2-40B4-BE49-F238E27FC236}">
                    <a16:creationId xmlns:a16="http://schemas.microsoft.com/office/drawing/2014/main" id="{E38CE8D6-4CF9-40F3-CB5B-1ECFBA1CB0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40682" y="3153487"/>
                <a:ext cx="279452" cy="280734"/>
              </a:xfrm>
              <a:prstGeom prst="ellipse">
                <a:avLst/>
              </a:prstGeom>
              <a:solidFill>
                <a:schemeClr val="bg1"/>
              </a:solidFill>
              <a:ln w="19050" cap="rnd">
                <a:solidFill>
                  <a:srgbClr val="A0A0A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Rectangle 242">
                <a:extLst>
                  <a:ext uri="{FF2B5EF4-FFF2-40B4-BE49-F238E27FC236}">
                    <a16:creationId xmlns:a16="http://schemas.microsoft.com/office/drawing/2014/main" id="{8D136EE3-8400-74F3-7C74-4830A71750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05330" y="3165395"/>
                <a:ext cx="809517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i="0" u="none" strike="noStrike" cap="none" normalizeH="0" baseline="0" err="1">
                    <a:ln>
                      <a:noFill/>
                    </a:ln>
                    <a:effectLst/>
                    <a:latin typeface="+mn-lt"/>
                  </a:rPr>
                  <a:t>artLCMV</a:t>
                </a:r>
                <a:endParaRPr kumimoji="0" lang="en-US" altLang="en-US" i="0" u="none" strike="noStrike" cap="none" normalizeH="0" baseline="0">
                  <a:ln>
                    <a:noFill/>
                  </a:ln>
                  <a:effectLst/>
                  <a:latin typeface="+mn-lt"/>
                </a:endParaRPr>
              </a:p>
            </p:txBody>
          </p:sp>
        </p:grpSp>
        <p:sp>
          <p:nvSpPr>
            <p:cNvPr id="57" name="Rectangle 242">
              <a:extLst>
                <a:ext uri="{FF2B5EF4-FFF2-40B4-BE49-F238E27FC236}">
                  <a16:creationId xmlns:a16="http://schemas.microsoft.com/office/drawing/2014/main" id="{5EC54325-6DBB-C306-7E8F-53B48303A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1795" y="3177112"/>
              <a:ext cx="324792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Flt3 receptor agonist dosed 7 days before each vaccine dose, route IV</a:t>
              </a:r>
              <a:endParaRPr kumimoji="0" lang="en-US" altLang="en-US" i="0" u="none" strike="noStrike" cap="none" normalizeH="0" baseline="0" dirty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63" name="Rectangle 242">
              <a:extLst>
                <a:ext uri="{FF2B5EF4-FFF2-40B4-BE49-F238E27FC236}">
                  <a16:creationId xmlns:a16="http://schemas.microsoft.com/office/drawing/2014/main" id="{AADAFD5D-8961-4E23-3008-96A55B924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3906" y="2515120"/>
              <a:ext cx="324524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Vaccine: route IM</a:t>
              </a: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600">
                  <a:latin typeface="+mn-lt"/>
                </a:rPr>
                <a:t>Encodes SIVsmE543 Gag, Env, Pol</a:t>
              </a:r>
              <a:endParaRPr kumimoji="0" lang="en-US" altLang="en-US" sz="1600" i="0" u="none" strike="noStrike" cap="none" normalizeH="0" baseline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68" name="Oval 107">
              <a:extLst>
                <a:ext uri="{FF2B5EF4-FFF2-40B4-BE49-F238E27FC236}">
                  <a16:creationId xmlns:a16="http://schemas.microsoft.com/office/drawing/2014/main" id="{C6495743-C679-572D-01C2-61C3783191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0888" y="3326419"/>
              <a:ext cx="208808" cy="210964"/>
            </a:xfrm>
            <a:prstGeom prst="ellipse">
              <a:avLst/>
            </a:prstGeom>
            <a:solidFill>
              <a:srgbClr val="800080"/>
            </a:solidFill>
            <a:ln w="19050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99734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7E03C-E034-AC3D-8A67-1E434DE8D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Flt3 Receptor Agonist Increases DCs and Monocytes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50877-C8AD-0CE5-60CB-0749AEEAD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177" y="5661814"/>
            <a:ext cx="11576205" cy="646331"/>
          </a:xfrm>
        </p:spPr>
        <p:txBody>
          <a:bodyPr wrap="square">
            <a:spAutoFit/>
          </a:bodyPr>
          <a:lstStyle/>
          <a:p>
            <a:r>
              <a:rPr lang="en-US" sz="1800" dirty="0"/>
              <a:t>Combination of alternating arenavirus vectors with Flt3 receptor agonist increases frequency of DCs and monocytes as measured by flow cytometry</a:t>
            </a:r>
          </a:p>
        </p:txBody>
      </p:sp>
      <p:sp>
        <p:nvSpPr>
          <p:cNvPr id="25" name="Content Placeholder 19">
            <a:extLst>
              <a:ext uri="{FF2B5EF4-FFF2-40B4-BE49-F238E27FC236}">
                <a16:creationId xmlns:a16="http://schemas.microsoft.com/office/drawing/2014/main" id="{E50BF308-4826-4CCB-B488-745000414E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2801" y="6336268"/>
            <a:ext cx="10565726" cy="369332"/>
          </a:xfrm>
        </p:spPr>
        <p:txBody>
          <a:bodyPr/>
          <a:lstStyle/>
          <a:p>
            <a:r>
              <a:rPr lang="en-US" err="1"/>
              <a:t>DCs</a:t>
            </a:r>
            <a:r>
              <a:rPr lang="en-US"/>
              <a:t> gated as CD20−HLADR+CD16−CD14−CD11c+; Classical monocytes gated as CD3−CD20−CD8−HLADR+CD16−CD14+.</a:t>
            </a:r>
          </a:p>
          <a:p>
            <a:r>
              <a:rPr lang="en-US"/>
              <a:t>Data are median ± </a:t>
            </a:r>
            <a:r>
              <a:rPr lang="en-US" err="1"/>
              <a:t>IQR</a:t>
            </a:r>
            <a:r>
              <a:rPr lang="en-US"/>
              <a:t>; *p&lt;0.05, **p&lt;0.01, ***p&lt;0.001, ****p&lt;0.0001, 2-way analysis of variance (ANOVA) and Dunnett’s post test.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F4E5C-23FF-4259-AFA0-471D95366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BEAA09E-D67E-864E-8466-C38E88600C4F}" type="slidenum">
              <a:rPr lang="en-US" noProof="0" smtClean="0"/>
              <a:pPr lvl="0"/>
              <a:t>7</a:t>
            </a:fld>
            <a:endParaRPr lang="en-US" noProof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6194A86-0429-4AEA-BAA8-33DA0BF574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296025"/>
              </p:ext>
            </p:extLst>
          </p:nvPr>
        </p:nvGraphicFramePr>
        <p:xfrm>
          <a:off x="723900" y="1660525"/>
          <a:ext cx="4949825" cy="398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1" name="Prism 8" r:id="rId4" imgW="4745868" imgH="3824061" progId="Prism8.Document">
                  <p:embed/>
                </p:oleObj>
              </mc:Choice>
              <mc:Fallback>
                <p:oleObj name="Prism 8" r:id="rId4" imgW="4745868" imgH="3824061" progId="Prism8.Document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6194A86-0429-4AEA-BAA8-33DA0BF574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3900" y="1660525"/>
                        <a:ext cx="4949825" cy="398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B648C13-A52B-41E1-B540-1CFE6CCDC5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100109"/>
              </p:ext>
            </p:extLst>
          </p:nvPr>
        </p:nvGraphicFramePr>
        <p:xfrm>
          <a:off x="5997575" y="1652588"/>
          <a:ext cx="5045075" cy="398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2" name="Prism 8" r:id="rId6" imgW="4839144" imgH="3827301" progId="Prism8.Document">
                  <p:embed/>
                </p:oleObj>
              </mc:Choice>
              <mc:Fallback>
                <p:oleObj name="Prism 8" r:id="rId6" imgW="4839144" imgH="3827301" progId="Prism8.Document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B648C13-A52B-41E1-B540-1CFE6CCDC5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97575" y="1652588"/>
                        <a:ext cx="5045075" cy="3989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240759BA-6768-AB69-6190-9122352E4DC1}"/>
              </a:ext>
            </a:extLst>
          </p:cNvPr>
          <p:cNvGrpSpPr/>
          <p:nvPr/>
        </p:nvGrpSpPr>
        <p:grpSpPr>
          <a:xfrm>
            <a:off x="4511235" y="1337483"/>
            <a:ext cx="3169527" cy="215444"/>
            <a:chOff x="5099050" y="1524065"/>
            <a:chExt cx="2115700" cy="14381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4FC59F0-4D6D-FACF-A2F2-33B30BBDC9BA}"/>
                </a:ext>
              </a:extLst>
            </p:cNvPr>
            <p:cNvGrpSpPr/>
            <p:nvPr/>
          </p:nvGrpSpPr>
          <p:grpSpPr>
            <a:xfrm>
              <a:off x="5162270" y="1524065"/>
              <a:ext cx="2052480" cy="143811"/>
              <a:chOff x="5178298" y="1236447"/>
              <a:chExt cx="2052480" cy="143811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E6F5D6F0-862C-F99D-63B6-7D3AA8E129AC}"/>
                  </a:ext>
                </a:extLst>
              </p:cNvPr>
              <p:cNvGrpSpPr/>
              <p:nvPr/>
            </p:nvGrpSpPr>
            <p:grpSpPr>
              <a:xfrm>
                <a:off x="5178298" y="1236447"/>
                <a:ext cx="614300" cy="143811"/>
                <a:chOff x="5178298" y="1236447"/>
                <a:chExt cx="614300" cy="143811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33563B48-E848-9266-F336-051DE75FE427}"/>
                    </a:ext>
                  </a:extLst>
                </p:cNvPr>
                <p:cNvSpPr/>
                <p:nvPr/>
              </p:nvSpPr>
              <p:spPr bwMode="auto">
                <a:xfrm>
                  <a:off x="5178298" y="1266545"/>
                  <a:ext cx="83110" cy="83110"/>
                </a:xfrm>
                <a:prstGeom prst="ellipse">
                  <a:avLst/>
                </a:prstGeom>
                <a:solidFill>
                  <a:srgbClr val="A0A0A4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25000"/>
                    </a:spcAft>
                    <a:buClrTx/>
                    <a:buSzTx/>
                    <a:tabLst/>
                  </a:pPr>
                  <a:endParaRPr kumimoji="0" lang="en-US" sz="12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4B31620-CFD6-A43B-0103-07A64FB4DA8E}"/>
                    </a:ext>
                  </a:extLst>
                </p:cNvPr>
                <p:cNvSpPr txBox="1"/>
                <p:nvPr/>
              </p:nvSpPr>
              <p:spPr>
                <a:xfrm>
                  <a:off x="5375631" y="1236447"/>
                  <a:ext cx="416967" cy="1438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r>
                    <a:rPr lang="en-US" sz="1400"/>
                    <a:t>Vaccine</a:t>
                  </a: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5AE686D-6960-99DE-1305-67E1D9AD2EF2}"/>
                  </a:ext>
                </a:extLst>
              </p:cNvPr>
              <p:cNvGrpSpPr/>
              <p:nvPr/>
            </p:nvGrpSpPr>
            <p:grpSpPr>
              <a:xfrm>
                <a:off x="6135590" y="1236447"/>
                <a:ext cx="1095188" cy="143811"/>
                <a:chOff x="4560362" y="1236447"/>
                <a:chExt cx="1095188" cy="143811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C678D340-1B5C-6098-5408-ED6AF25608E2}"/>
                    </a:ext>
                  </a:extLst>
                </p:cNvPr>
                <p:cNvSpPr/>
                <p:nvPr/>
              </p:nvSpPr>
              <p:spPr bwMode="auto">
                <a:xfrm>
                  <a:off x="4560362" y="1266545"/>
                  <a:ext cx="83110" cy="83110"/>
                </a:xfrm>
                <a:prstGeom prst="ellipse">
                  <a:avLst/>
                </a:prstGeom>
                <a:solidFill>
                  <a:srgbClr val="80008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25000"/>
                    </a:spcAft>
                    <a:buClrTx/>
                    <a:buSzTx/>
                    <a:tabLst/>
                  </a:pPr>
                  <a:endParaRPr kumimoji="0" lang="en-US" sz="12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73F67EA-3AEE-8D07-DDEF-F8BAD7A32782}"/>
                    </a:ext>
                  </a:extLst>
                </p:cNvPr>
                <p:cNvSpPr txBox="1"/>
                <p:nvPr/>
              </p:nvSpPr>
              <p:spPr>
                <a:xfrm>
                  <a:off x="4750651" y="1236447"/>
                  <a:ext cx="904899" cy="1438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r>
                    <a:rPr lang="en-US" sz="1400"/>
                    <a:t>Vaccine + Flt3Ra</a:t>
                  </a:r>
                </a:p>
              </p:txBody>
            </p:sp>
          </p:grp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C3477BB-D3E2-DED8-FA10-190BFD5DDF95}"/>
                </a:ext>
              </a:extLst>
            </p:cNvPr>
            <p:cNvCxnSpPr>
              <a:cxnSpLocks/>
            </p:cNvCxnSpPr>
            <p:nvPr/>
          </p:nvCxnSpPr>
          <p:spPr>
            <a:xfrm>
              <a:off x="5099050" y="1595718"/>
              <a:ext cx="209550" cy="0"/>
            </a:xfrm>
            <a:prstGeom prst="line">
              <a:avLst/>
            </a:prstGeom>
            <a:ln w="31750">
              <a:solidFill>
                <a:srgbClr val="A0A0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2E77D87-DDDD-EA62-325A-624AF0853AD6}"/>
                </a:ext>
              </a:extLst>
            </p:cNvPr>
            <p:cNvCxnSpPr>
              <a:cxnSpLocks/>
            </p:cNvCxnSpPr>
            <p:nvPr/>
          </p:nvCxnSpPr>
          <p:spPr>
            <a:xfrm>
              <a:off x="6056342" y="1595718"/>
              <a:ext cx="209550" cy="0"/>
            </a:xfrm>
            <a:prstGeom prst="line">
              <a:avLst/>
            </a:prstGeom>
            <a:ln w="3175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Content Placeholder 19">
            <a:extLst>
              <a:ext uri="{FF2B5EF4-FFF2-40B4-BE49-F238E27FC236}">
                <a16:creationId xmlns:a16="http://schemas.microsoft.com/office/drawing/2014/main" id="{70843B7C-F979-488F-A4B6-C313732BDA0C}"/>
              </a:ext>
            </a:extLst>
          </p:cNvPr>
          <p:cNvSpPr txBox="1">
            <a:spLocks/>
          </p:cNvSpPr>
          <p:nvPr/>
        </p:nvSpPr>
        <p:spPr>
          <a:xfrm>
            <a:off x="6761156" y="1600200"/>
            <a:ext cx="3801742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31775" indent="-2317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93738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65225" indent="-25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87500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0015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/>
              <a:t>Monocytes</a:t>
            </a:r>
          </a:p>
        </p:txBody>
      </p:sp>
      <p:sp>
        <p:nvSpPr>
          <p:cNvPr id="28" name="Content Placeholder 19">
            <a:extLst>
              <a:ext uri="{FF2B5EF4-FFF2-40B4-BE49-F238E27FC236}">
                <a16:creationId xmlns:a16="http://schemas.microsoft.com/office/drawing/2014/main" id="{425B780E-B94C-8797-7A97-5578DF398DC0}"/>
              </a:ext>
            </a:extLst>
          </p:cNvPr>
          <p:cNvSpPr txBox="1">
            <a:spLocks/>
          </p:cNvSpPr>
          <p:nvPr/>
        </p:nvSpPr>
        <p:spPr>
          <a:xfrm>
            <a:off x="1378358" y="1600200"/>
            <a:ext cx="3801742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31775" indent="-2317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93738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65225" indent="-25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87500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0015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/>
              <a:t>Dendritic Cells</a:t>
            </a:r>
          </a:p>
        </p:txBody>
      </p:sp>
    </p:spTree>
    <p:extLst>
      <p:ext uri="{BB962C8B-B14F-4D97-AF65-F5344CB8AC3E}">
        <p14:creationId xmlns:p14="http://schemas.microsoft.com/office/powerpoint/2010/main" val="255948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EEB44-7918-4EDE-98A8-B775D949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Flt3 Receptor Agonist Increases Vaccine Immunogenicity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FB172DE-ED20-513D-0D1D-79F0EE1BD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5522976"/>
            <a:ext cx="10565728" cy="666868"/>
          </a:xfrm>
        </p:spPr>
        <p:txBody>
          <a:bodyPr/>
          <a:lstStyle/>
          <a:p>
            <a:r>
              <a:rPr lang="en-US" sz="1800" dirty="0"/>
              <a:t>Combination of alternating arenavirus vectors with Flt3 receptor agonist leads to a significant increase in magnitude and breadth of SIV-specific T cell responses as measured by ELISpot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B6A7D-BC9C-8461-A2DE-E345D6710F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Data are median ± </a:t>
            </a:r>
            <a:r>
              <a:rPr lang="en-US" err="1"/>
              <a:t>IQR</a:t>
            </a:r>
            <a:r>
              <a:rPr lang="en-US"/>
              <a:t>; n=13 per group; **p&lt;0.01, ***p&lt;0.001, ****p&lt;0.0001, Mann-Whitney t-test. Responses measured at 2 weeks post each dose listed.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099ED-BB6B-4A5F-92A6-0E0A91E60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A09E-D67E-864E-8466-C38E88600C4F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CDADB70-BE47-46C3-984B-0665DB8A00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487460"/>
              </p:ext>
            </p:extLst>
          </p:nvPr>
        </p:nvGraphicFramePr>
        <p:xfrm>
          <a:off x="5940158" y="1841835"/>
          <a:ext cx="4954804" cy="3558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19" name="Prism 9" r:id="rId3" imgW="4764235" imgH="3421888" progId="Prism9.Document">
                  <p:embed/>
                </p:oleObj>
              </mc:Choice>
              <mc:Fallback>
                <p:oleObj name="Prism 9" r:id="rId3" imgW="4764235" imgH="3421888" progId="Prism9.Document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CDADB70-BE47-46C3-984B-0665DB8A00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40158" y="1841835"/>
                        <a:ext cx="4954804" cy="3558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010CFBC-8AD3-426E-A771-E623C9BBF8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982031"/>
              </p:ext>
            </p:extLst>
          </p:nvPr>
        </p:nvGraphicFramePr>
        <p:xfrm>
          <a:off x="788988" y="1843315"/>
          <a:ext cx="4876800" cy="355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0" name="Prism 9" r:id="rId5" imgW="4688247" imgH="3418648" progId="Prism9.Document">
                  <p:embed/>
                </p:oleObj>
              </mc:Choice>
              <mc:Fallback>
                <p:oleObj name="Prism 9" r:id="rId5" imgW="4688247" imgH="3418648" progId="Prism9.Document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8010CFBC-8AD3-426E-A771-E623C9BBF8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8988" y="1843315"/>
                        <a:ext cx="4876800" cy="355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5818411-5F24-414B-8899-E357AEA32512}"/>
              </a:ext>
            </a:extLst>
          </p:cNvPr>
          <p:cNvSpPr txBox="1"/>
          <p:nvPr/>
        </p:nvSpPr>
        <p:spPr>
          <a:xfrm>
            <a:off x="6888480" y="1600200"/>
            <a:ext cx="37693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11">
              <a:defRPr/>
            </a:pPr>
            <a:r>
              <a:rPr lang="en-US" sz="1600" b="1"/>
              <a:t>Breadth of Response After Dose 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4DE13D-3269-F55C-C5E4-A5A46884938B}"/>
              </a:ext>
            </a:extLst>
          </p:cNvPr>
          <p:cNvSpPr txBox="1"/>
          <p:nvPr/>
        </p:nvSpPr>
        <p:spPr>
          <a:xfrm>
            <a:off x="1818640" y="1600200"/>
            <a:ext cx="3769360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/>
              <a:t>Magnitude of Peak Response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970BED3-4118-F01A-992C-474F917CF58B}"/>
              </a:ext>
            </a:extLst>
          </p:cNvPr>
          <p:cNvGrpSpPr/>
          <p:nvPr/>
        </p:nvGrpSpPr>
        <p:grpSpPr>
          <a:xfrm>
            <a:off x="4605945" y="1335024"/>
            <a:ext cx="3013858" cy="215444"/>
            <a:chOff x="5178298" y="1236447"/>
            <a:chExt cx="2011789" cy="143811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B9E0356-54D1-9DAB-0AC5-6BCD733FC7B0}"/>
                </a:ext>
              </a:extLst>
            </p:cNvPr>
            <p:cNvGrpSpPr/>
            <p:nvPr/>
          </p:nvGrpSpPr>
          <p:grpSpPr>
            <a:xfrm>
              <a:off x="5178298" y="1236447"/>
              <a:ext cx="573608" cy="143811"/>
              <a:chOff x="5178298" y="1236447"/>
              <a:chExt cx="573608" cy="143811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239D411B-30F3-6D14-0991-2340DA886895}"/>
                  </a:ext>
                </a:extLst>
              </p:cNvPr>
              <p:cNvSpPr/>
              <p:nvPr/>
            </p:nvSpPr>
            <p:spPr bwMode="auto">
              <a:xfrm>
                <a:off x="5178298" y="1266545"/>
                <a:ext cx="83110" cy="83110"/>
              </a:xfrm>
              <a:prstGeom prst="ellipse">
                <a:avLst/>
              </a:prstGeom>
              <a:solidFill>
                <a:srgbClr val="A0A0A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tabLst/>
                </a:pPr>
                <a:endParaRPr kumimoji="0" lang="en-US" sz="1200" i="0" u="none" strike="noStrike" cap="none" normalizeH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DAC136B-0D6B-D7DB-EB37-28BCA31CC9FF}"/>
                  </a:ext>
                </a:extLst>
              </p:cNvPr>
              <p:cNvSpPr txBox="1"/>
              <p:nvPr/>
            </p:nvSpPr>
            <p:spPr>
              <a:xfrm>
                <a:off x="5334939" y="1236447"/>
                <a:ext cx="416967" cy="1438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r>
                  <a:rPr lang="en-US" sz="1400"/>
                  <a:t>Vaccine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B5575ED-5F0F-447F-807C-BF21F510FDD4}"/>
                </a:ext>
              </a:extLst>
            </p:cNvPr>
            <p:cNvGrpSpPr/>
            <p:nvPr/>
          </p:nvGrpSpPr>
          <p:grpSpPr>
            <a:xfrm>
              <a:off x="6135590" y="1236447"/>
              <a:ext cx="1054497" cy="143811"/>
              <a:chOff x="4560362" y="1236447"/>
              <a:chExt cx="1054497" cy="143811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2407B632-BADB-7C77-3F7B-BB7C0A28B24B}"/>
                  </a:ext>
                </a:extLst>
              </p:cNvPr>
              <p:cNvSpPr/>
              <p:nvPr/>
            </p:nvSpPr>
            <p:spPr bwMode="auto">
              <a:xfrm>
                <a:off x="4560362" y="1266545"/>
                <a:ext cx="83110" cy="83110"/>
              </a:xfrm>
              <a:prstGeom prst="ellipse">
                <a:avLst/>
              </a:prstGeom>
              <a:solidFill>
                <a:srgbClr val="80008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tabLst/>
                </a:pPr>
                <a:endParaRPr kumimoji="0" lang="en-US" sz="1200" i="0" u="none" strike="noStrike" cap="none" normalizeH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5372157-071D-38D7-EEC4-7A39BB33B61C}"/>
                  </a:ext>
                </a:extLst>
              </p:cNvPr>
              <p:cNvSpPr txBox="1"/>
              <p:nvPr/>
            </p:nvSpPr>
            <p:spPr>
              <a:xfrm>
                <a:off x="4709960" y="1236447"/>
                <a:ext cx="904899" cy="1438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r>
                  <a:rPr lang="en-US" sz="1400"/>
                  <a:t>Vaccine + Flt3Ra</a:t>
                </a:r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8FDFD3F-79F5-4BC7-8D8E-AC8218164A6E}"/>
              </a:ext>
            </a:extLst>
          </p:cNvPr>
          <p:cNvSpPr txBox="1"/>
          <p:nvPr/>
        </p:nvSpPr>
        <p:spPr>
          <a:xfrm>
            <a:off x="4081392" y="1825123"/>
            <a:ext cx="412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800080"/>
                </a:solidFill>
              </a:rPr>
              <a:t>7x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330CCA-CCD9-4A96-B1C0-85CAD7197CDF}"/>
              </a:ext>
            </a:extLst>
          </p:cNvPr>
          <p:cNvSpPr txBox="1"/>
          <p:nvPr/>
        </p:nvSpPr>
        <p:spPr>
          <a:xfrm>
            <a:off x="4960436" y="1825123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800080"/>
                </a:solidFill>
              </a:rPr>
              <a:t>8x ↑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9B5E38-C42F-48DA-976A-9BEC1801993B}"/>
              </a:ext>
            </a:extLst>
          </p:cNvPr>
          <p:cNvSpPr txBox="1"/>
          <p:nvPr/>
        </p:nvSpPr>
        <p:spPr>
          <a:xfrm>
            <a:off x="7250112" y="1823285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800080"/>
                </a:solidFill>
              </a:rPr>
              <a:t>9x ↑</a:t>
            </a:r>
          </a:p>
        </p:txBody>
      </p:sp>
    </p:spTree>
    <p:extLst>
      <p:ext uri="{BB962C8B-B14F-4D97-AF65-F5344CB8AC3E}">
        <p14:creationId xmlns:p14="http://schemas.microsoft.com/office/powerpoint/2010/main" val="2781437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2FE71BA1-E941-4AAA-9A3F-001C65314C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049015"/>
              </p:ext>
            </p:extLst>
          </p:nvPr>
        </p:nvGraphicFramePr>
        <p:xfrm>
          <a:off x="364173" y="2119313"/>
          <a:ext cx="4398962" cy="268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4" name="Prism 9" r:id="rId3" imgW="4000388" imgH="2444720" progId="Prism9.Document">
                  <p:embed/>
                </p:oleObj>
              </mc:Choice>
              <mc:Fallback>
                <p:oleObj name="Prism 9" r:id="rId3" imgW="4000388" imgH="2444720" progId="Prism9.Document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2FE71BA1-E941-4AAA-9A3F-001C65314C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4173" y="2119313"/>
                        <a:ext cx="4398962" cy="2689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9C8B3B35-3510-4A15-98F2-601F0726BE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889054"/>
              </p:ext>
            </p:extLst>
          </p:nvPr>
        </p:nvGraphicFramePr>
        <p:xfrm>
          <a:off x="7994650" y="2108200"/>
          <a:ext cx="4076700" cy="270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5" name="Prism 8" r:id="rId5" imgW="3706157" imgH="2454081" progId="Prism8.Document">
                  <p:embed/>
                </p:oleObj>
              </mc:Choice>
              <mc:Fallback>
                <p:oleObj name="Prism 8" r:id="rId5" imgW="3706157" imgH="2454081" progId="Prism8.Document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9C8B3B35-3510-4A15-98F2-601F0726B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94650" y="2108200"/>
                        <a:ext cx="4076700" cy="2700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310D1D6-E606-42C9-AD9A-E8200BCFD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Flt3 Receptor Agonist Enhances Polyfunctionality of Vaccine-Induced SIV-Specific T Cell Responses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105B9A6-6F44-2219-0985-4BA17F37E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173" y="4988997"/>
            <a:ext cx="12013580" cy="118955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/>
              <a:t>Combination of alternating arenavirus vectors with Flt3 receptor agonist 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Induces significantly higher SIV-specific polyfunctional CD4 and CD8 T cells expressing IFN</a:t>
            </a:r>
            <a:r>
              <a:rPr lang="el-GR" sz="1600" dirty="0"/>
              <a:t>γ</a:t>
            </a:r>
            <a:r>
              <a:rPr lang="en-US" sz="1600" dirty="0"/>
              <a:t>, TNF</a:t>
            </a:r>
            <a:r>
              <a:rPr lang="el-GR" sz="1600" dirty="0"/>
              <a:t>α</a:t>
            </a:r>
            <a:r>
              <a:rPr lang="en-US" sz="1600" dirty="0"/>
              <a:t> and IL-2 post boost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Induces balanced polyfunctional CD4 and CD8 T cell response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B0AA0E-DAD5-C817-153C-30887D86EE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Data are median ± </a:t>
            </a:r>
            <a:r>
              <a:rPr lang="en-US" err="1"/>
              <a:t>IQR</a:t>
            </a:r>
            <a:r>
              <a:rPr lang="en-US"/>
              <a:t>; n=13 per group; *p&lt;0.05, ns, not significant, Mann-Whitney t-test. IL, interleukin; TNF, tumor necrosis factor.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6DABD9-B144-4270-9B4C-6A51E595B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A09E-D67E-864E-8466-C38E88600C4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4DA479-35FD-4188-AF8D-6C2CA7B332B0}"/>
              </a:ext>
            </a:extLst>
          </p:cNvPr>
          <p:cNvSpPr txBox="1"/>
          <p:nvPr/>
        </p:nvSpPr>
        <p:spPr>
          <a:xfrm>
            <a:off x="1955103" y="2023427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solidFill>
                  <a:srgbClr val="800080"/>
                </a:solidFill>
              </a:rPr>
              <a:t>70x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09659D2-B372-128D-048E-B1BC27717933}"/>
              </a:ext>
            </a:extLst>
          </p:cNvPr>
          <p:cNvGrpSpPr/>
          <p:nvPr/>
        </p:nvGrpSpPr>
        <p:grpSpPr>
          <a:xfrm>
            <a:off x="3495586" y="1437248"/>
            <a:ext cx="2357714" cy="184665"/>
            <a:chOff x="5622514" y="1246719"/>
            <a:chExt cx="1573804" cy="123266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69377CA-BB5E-D6AD-E188-F1680DD21DCC}"/>
                </a:ext>
              </a:extLst>
            </p:cNvPr>
            <p:cNvGrpSpPr/>
            <p:nvPr/>
          </p:nvGrpSpPr>
          <p:grpSpPr>
            <a:xfrm>
              <a:off x="5622514" y="1246719"/>
              <a:ext cx="472137" cy="123266"/>
              <a:chOff x="5622514" y="1246719"/>
              <a:chExt cx="472137" cy="123266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1A7F160E-3661-1F86-5883-E75EC9B472AE}"/>
                  </a:ext>
                </a:extLst>
              </p:cNvPr>
              <p:cNvSpPr/>
              <p:nvPr/>
            </p:nvSpPr>
            <p:spPr bwMode="auto">
              <a:xfrm>
                <a:off x="5622514" y="1266545"/>
                <a:ext cx="83110" cy="83110"/>
              </a:xfrm>
              <a:prstGeom prst="ellipse">
                <a:avLst/>
              </a:prstGeom>
              <a:solidFill>
                <a:srgbClr val="A0A0A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tabLst/>
                </a:pPr>
                <a:endParaRPr kumimoji="0" lang="en-US" sz="1200" i="0" u="none" strike="noStrike" cap="none" normalizeH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CA35F8E-5EF9-2BBC-A997-2A11BC2E118F}"/>
                  </a:ext>
                </a:extLst>
              </p:cNvPr>
              <p:cNvSpPr txBox="1"/>
              <p:nvPr/>
            </p:nvSpPr>
            <p:spPr>
              <a:xfrm>
                <a:off x="5738461" y="1246719"/>
                <a:ext cx="356190" cy="12326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r>
                  <a:rPr lang="en-US" sz="1200"/>
                  <a:t>Vaccine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1E0DDD3-BF48-7842-67DB-60832953E77B}"/>
                </a:ext>
              </a:extLst>
            </p:cNvPr>
            <p:cNvGrpSpPr/>
            <p:nvPr/>
          </p:nvGrpSpPr>
          <p:grpSpPr>
            <a:xfrm>
              <a:off x="6311773" y="1246719"/>
              <a:ext cx="884545" cy="123266"/>
              <a:chOff x="4736545" y="1246719"/>
              <a:chExt cx="884545" cy="123266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17849681-D7F3-C316-26D4-71F182B68290}"/>
                  </a:ext>
                </a:extLst>
              </p:cNvPr>
              <p:cNvSpPr/>
              <p:nvPr/>
            </p:nvSpPr>
            <p:spPr bwMode="auto">
              <a:xfrm>
                <a:off x="4736545" y="1266545"/>
                <a:ext cx="83110" cy="83110"/>
              </a:xfrm>
              <a:prstGeom prst="ellipse">
                <a:avLst/>
              </a:prstGeom>
              <a:solidFill>
                <a:srgbClr val="80008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tabLst/>
                </a:pPr>
                <a:endParaRPr kumimoji="0" lang="en-US" sz="1200" i="0" u="none" strike="noStrike" cap="none" normalizeH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8FF6B1F-E081-684B-8C25-802A4C8EB0F0}"/>
                  </a:ext>
                </a:extLst>
              </p:cNvPr>
              <p:cNvSpPr txBox="1"/>
              <p:nvPr/>
            </p:nvSpPr>
            <p:spPr>
              <a:xfrm>
                <a:off x="4845450" y="1246719"/>
                <a:ext cx="775640" cy="12326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r>
                  <a:rPr lang="en-US" sz="1200"/>
                  <a:t>Vaccine + Flt3Ra</a:t>
                </a:r>
              </a:p>
            </p:txBody>
          </p: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5DC7DA8E-D44D-B40F-D288-4198E6FF6264}"/>
              </a:ext>
            </a:extLst>
          </p:cNvPr>
          <p:cNvSpPr txBox="1"/>
          <p:nvPr/>
        </p:nvSpPr>
        <p:spPr>
          <a:xfrm>
            <a:off x="2847507" y="2023427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solidFill>
                  <a:srgbClr val="800080"/>
                </a:solidFill>
              </a:rPr>
              <a:t>4x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05F9ED7-CA80-C6AF-16E3-8FC5E6080473}"/>
              </a:ext>
            </a:extLst>
          </p:cNvPr>
          <p:cNvSpPr txBox="1"/>
          <p:nvPr/>
        </p:nvSpPr>
        <p:spPr>
          <a:xfrm>
            <a:off x="3594347" y="2023427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800080"/>
                </a:solidFill>
              </a:rPr>
              <a:t>5x ↑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D1D1B7D-78DC-6ADD-8AFA-DF22EDFE0695}"/>
              </a:ext>
            </a:extLst>
          </p:cNvPr>
          <p:cNvGrpSpPr/>
          <p:nvPr/>
        </p:nvGrpSpPr>
        <p:grpSpPr>
          <a:xfrm>
            <a:off x="4390353" y="2023427"/>
            <a:ext cx="3927424" cy="2786253"/>
            <a:chOff x="3971542" y="1948343"/>
            <a:chExt cx="3927424" cy="2786253"/>
          </a:xfrm>
        </p:grpSpPr>
        <p:graphicFrame>
          <p:nvGraphicFramePr>
            <p:cNvPr id="25" name="Object 24">
              <a:extLst>
                <a:ext uri="{FF2B5EF4-FFF2-40B4-BE49-F238E27FC236}">
                  <a16:creationId xmlns:a16="http://schemas.microsoft.com/office/drawing/2014/main" id="{EC48E259-2C25-4BBE-869D-FBA4CCEDF6A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4770626"/>
                </p:ext>
              </p:extLst>
            </p:nvPr>
          </p:nvGraphicFramePr>
          <p:xfrm>
            <a:off x="3971542" y="2035107"/>
            <a:ext cx="3927424" cy="26994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046" name="Prism 9" r:id="rId7" imgW="3570385" imgH="2454081" progId="Prism9.Document">
                    <p:embed/>
                  </p:oleObj>
                </mc:Choice>
                <mc:Fallback>
                  <p:oleObj name="Prism 9" r:id="rId7" imgW="3570385" imgH="2454081" progId="Prism9.Document">
                    <p:embed/>
                    <p:pic>
                      <p:nvPicPr>
                        <p:cNvPr id="25" name="Object 24">
                          <a:extLst>
                            <a:ext uri="{FF2B5EF4-FFF2-40B4-BE49-F238E27FC236}">
                              <a16:creationId xmlns:a16="http://schemas.microsoft.com/office/drawing/2014/main" id="{EC48E259-2C25-4BBE-869D-FBA4CCEDF6A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971542" y="2035107"/>
                          <a:ext cx="3927424" cy="269948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4D9B92-A5F1-4489-8E6C-94493FA3215B}"/>
                </a:ext>
              </a:extLst>
            </p:cNvPr>
            <p:cNvSpPr txBox="1"/>
            <p:nvPr/>
          </p:nvSpPr>
          <p:spPr>
            <a:xfrm>
              <a:off x="5034176" y="1948343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>
                  <a:solidFill>
                    <a:srgbClr val="800080"/>
                  </a:solidFill>
                </a:rPr>
                <a:t>4x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180E1DC-64B8-745F-BE05-10ADD567F7F8}"/>
                </a:ext>
              </a:extLst>
            </p:cNvPr>
            <p:cNvSpPr txBox="1"/>
            <p:nvPr/>
          </p:nvSpPr>
          <p:spPr>
            <a:xfrm>
              <a:off x="6034269" y="1948343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>
                  <a:solidFill>
                    <a:srgbClr val="800080"/>
                  </a:solidFill>
                </a:rPr>
                <a:t>2x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2EF9F83-343F-7689-ADE8-DA29F3E0CF9C}"/>
                </a:ext>
              </a:extLst>
            </p:cNvPr>
            <p:cNvSpPr txBox="1"/>
            <p:nvPr/>
          </p:nvSpPr>
          <p:spPr>
            <a:xfrm>
              <a:off x="6899033" y="1948343"/>
              <a:ext cx="6864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>
                  <a:solidFill>
                    <a:srgbClr val="800080"/>
                  </a:solidFill>
                </a:rPr>
                <a:t>13x ↑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715E2A5-A16F-B7CB-EA8C-9A499066D91D}"/>
              </a:ext>
            </a:extLst>
          </p:cNvPr>
          <p:cNvGrpSpPr/>
          <p:nvPr/>
        </p:nvGrpSpPr>
        <p:grpSpPr>
          <a:xfrm>
            <a:off x="9467932" y="1437243"/>
            <a:ext cx="1216430" cy="184666"/>
            <a:chOff x="5622514" y="1246719"/>
            <a:chExt cx="811983" cy="123267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B62012F-D505-1A26-A32F-9BC0B802FEB2}"/>
                </a:ext>
              </a:extLst>
            </p:cNvPr>
            <p:cNvGrpSpPr/>
            <p:nvPr/>
          </p:nvGrpSpPr>
          <p:grpSpPr>
            <a:xfrm>
              <a:off x="5622514" y="1246719"/>
              <a:ext cx="320322" cy="123267"/>
              <a:chOff x="5622514" y="1246719"/>
              <a:chExt cx="320322" cy="123267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EDF3504A-C00F-E3DD-DA7A-B200FF23F6D4}"/>
                  </a:ext>
                </a:extLst>
              </p:cNvPr>
              <p:cNvSpPr/>
              <p:nvPr/>
            </p:nvSpPr>
            <p:spPr bwMode="auto">
              <a:xfrm>
                <a:off x="5622514" y="1266545"/>
                <a:ext cx="83110" cy="83110"/>
              </a:xfrm>
              <a:prstGeom prst="ellipse">
                <a:avLst/>
              </a:prstGeom>
              <a:noFill/>
              <a:ln w="28575" cap="flat" cmpd="sng" algn="ctr">
                <a:solidFill>
                  <a:srgbClr val="9900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tabLst/>
                </a:pPr>
                <a:endParaRPr kumimoji="0" lang="en-US" sz="1200" i="0" u="none" strike="noStrike" cap="none" normalizeH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6034394-275E-D404-E75E-852C6F8D0A76}"/>
                  </a:ext>
                </a:extLst>
              </p:cNvPr>
              <p:cNvSpPr txBox="1"/>
              <p:nvPr/>
            </p:nvSpPr>
            <p:spPr>
              <a:xfrm>
                <a:off x="5738461" y="1246719"/>
                <a:ext cx="204375" cy="12326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r>
                  <a:rPr lang="en-US" sz="1200"/>
                  <a:t>CD4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B9D0094-FF8E-90DA-F5F3-BE407E341D72}"/>
                </a:ext>
              </a:extLst>
            </p:cNvPr>
            <p:cNvGrpSpPr/>
            <p:nvPr/>
          </p:nvGrpSpPr>
          <p:grpSpPr>
            <a:xfrm>
              <a:off x="6121220" y="1246719"/>
              <a:ext cx="313277" cy="123267"/>
              <a:chOff x="4545992" y="1246719"/>
              <a:chExt cx="313277" cy="123267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9D45B7D-CC96-5879-9F51-FC2D30FA96A9}"/>
                  </a:ext>
                </a:extLst>
              </p:cNvPr>
              <p:cNvSpPr/>
              <p:nvPr/>
            </p:nvSpPr>
            <p:spPr bwMode="auto">
              <a:xfrm>
                <a:off x="4545992" y="1266545"/>
                <a:ext cx="83110" cy="83110"/>
              </a:xfrm>
              <a:prstGeom prst="rect">
                <a:avLst/>
              </a:prstGeom>
              <a:solidFill>
                <a:srgbClr val="80008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tabLst/>
                </a:pPr>
                <a:endParaRPr kumimoji="0" lang="en-US" sz="1200" i="0" u="none" strike="noStrike" cap="none" normalizeH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FE34136-D93D-7C42-F2F6-0EC7C1B75806}"/>
                  </a:ext>
                </a:extLst>
              </p:cNvPr>
              <p:cNvSpPr txBox="1"/>
              <p:nvPr/>
            </p:nvSpPr>
            <p:spPr>
              <a:xfrm>
                <a:off x="4654894" y="1246719"/>
                <a:ext cx="204375" cy="12326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r>
                  <a:rPr lang="en-US" sz="1200"/>
                  <a:t>CD8</a:t>
                </a:r>
              </a:p>
            </p:txBody>
          </p: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A5383784-0BBF-450F-AEC4-2FE7B0CB3619}"/>
              </a:ext>
            </a:extLst>
          </p:cNvPr>
          <p:cNvSpPr txBox="1"/>
          <p:nvPr/>
        </p:nvSpPr>
        <p:spPr>
          <a:xfrm>
            <a:off x="8834526" y="1667300"/>
            <a:ext cx="248324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Responses in </a:t>
            </a:r>
          </a:p>
          <a:p>
            <a:pPr algn="ctr"/>
            <a:r>
              <a:rPr lang="en-US" sz="1600" b="1"/>
              <a:t>Vaccine + Flt3Ra Group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505F710-3C36-8615-E5D0-EACD9A8AF504}"/>
              </a:ext>
            </a:extLst>
          </p:cNvPr>
          <p:cNvSpPr txBox="1"/>
          <p:nvPr/>
        </p:nvSpPr>
        <p:spPr>
          <a:xfrm>
            <a:off x="4940312" y="1667300"/>
            <a:ext cx="30639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/>
              <a:t>CD8 T Cells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174741D-0B17-9A8D-DD9F-A01AAD98B7B4}"/>
              </a:ext>
            </a:extLst>
          </p:cNvPr>
          <p:cNvSpPr txBox="1"/>
          <p:nvPr/>
        </p:nvSpPr>
        <p:spPr>
          <a:xfrm>
            <a:off x="1408431" y="1667300"/>
            <a:ext cx="30197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/>
              <a:t>CD4 T Cells</a:t>
            </a:r>
          </a:p>
        </p:txBody>
      </p:sp>
    </p:spTree>
    <p:extLst>
      <p:ext uri="{BB962C8B-B14F-4D97-AF65-F5344CB8AC3E}">
        <p14:creationId xmlns:p14="http://schemas.microsoft.com/office/powerpoint/2010/main" val="42362838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Lxh3eGoh0rV7sbyGjRiC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NrmNo46.mx6D38ioORrNA"/>
</p:tagLst>
</file>

<file path=ppt/theme/theme1.xml><?xml version="1.0" encoding="utf-8"?>
<a:theme xmlns:a="http://schemas.openxmlformats.org/drawingml/2006/main" name="8_Default Design">
  <a:themeElements>
    <a:clrScheme name="Custom 3">
      <a:dk1>
        <a:srgbClr val="000000"/>
      </a:dk1>
      <a:lt1>
        <a:srgbClr val="FFFFFF"/>
      </a:lt1>
      <a:dk2>
        <a:srgbClr val="CEC3B1"/>
      </a:dk2>
      <a:lt2>
        <a:srgbClr val="D5E8FA"/>
      </a:lt2>
      <a:accent1>
        <a:srgbClr val="7278B4"/>
      </a:accent1>
      <a:accent2>
        <a:srgbClr val="88AAD3"/>
      </a:accent2>
      <a:accent3>
        <a:srgbClr val="79A67F"/>
      </a:accent3>
      <a:accent4>
        <a:srgbClr val="306B7A"/>
      </a:accent4>
      <a:accent5>
        <a:srgbClr val="FFA004"/>
      </a:accent5>
      <a:accent6>
        <a:srgbClr val="DC460B"/>
      </a:accent6>
      <a:hlink>
        <a:srgbClr val="56C7AA"/>
      </a:hlink>
      <a:folHlink>
        <a:srgbClr val="59A8D1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Tx/>
          <a:buSzTx/>
          <a:tabLst/>
          <a:defRPr kumimoji="0" sz="1200" i="0" u="none" strike="noStrike" cap="none" normalizeH="0" dirty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Tx/>
          <a:buSzTx/>
          <a:buFontTx/>
          <a:buChar char="•"/>
          <a:tabLst/>
          <a:defRPr kumimoji="0" lang="en-US" sz="36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rgbClr val="FFFF00"/>
        </a:solidFill>
      </a:spPr>
      <a:bodyPr wrap="square" rtlCol="0" anchor="b">
        <a:noAutofit/>
      </a:bodyPr>
      <a:lstStyle>
        <a:defPPr>
          <a:defRPr sz="1200" dirty="0"/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IDS2022">
  <a:themeElements>
    <a:clrScheme name="AIDS 2022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76382"/>
      </a:accent1>
      <a:accent2>
        <a:srgbClr val="FF890E"/>
      </a:accent2>
      <a:accent3>
        <a:srgbClr val="08BDBA"/>
      </a:accent3>
      <a:accent4>
        <a:srgbClr val="8A3FFC"/>
      </a:accent4>
      <a:accent5>
        <a:srgbClr val="346CFF"/>
      </a:accent5>
      <a:accent6>
        <a:srgbClr val="85CFE8"/>
      </a:accent6>
      <a:hlink>
        <a:srgbClr val="FF890E"/>
      </a:hlink>
      <a:folHlink>
        <a:srgbClr val="FF890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BC0F0990-FD9B-EF47-8C4E-2CE39BDBF648}" vid="{6AAAFDF1-C0D4-5D4B-9CA5-E1D52373A865}"/>
    </a:ext>
  </a:extLst>
</a:theme>
</file>

<file path=ppt/theme/theme3.xml><?xml version="1.0" encoding="utf-8"?>
<a:theme xmlns:a="http://schemas.openxmlformats.org/drawingml/2006/main" name="IR Template">
  <a:themeElements>
    <a:clrScheme name="Custom 18">
      <a:dk1>
        <a:srgbClr val="54565B"/>
      </a:dk1>
      <a:lt1>
        <a:srgbClr val="FFFFFF"/>
      </a:lt1>
      <a:dk2>
        <a:srgbClr val="C50E3C"/>
      </a:dk2>
      <a:lt2>
        <a:srgbClr val="C6CAC6"/>
      </a:lt2>
      <a:accent1>
        <a:srgbClr val="203661"/>
      </a:accent1>
      <a:accent2>
        <a:srgbClr val="3C587F"/>
      </a:accent2>
      <a:accent3>
        <a:srgbClr val="8DC1C5"/>
      </a:accent3>
      <a:accent4>
        <a:srgbClr val="688C38"/>
      </a:accent4>
      <a:accent5>
        <a:srgbClr val="000000"/>
      </a:accent5>
      <a:accent6>
        <a:srgbClr val="000000"/>
      </a:accent6>
      <a:hlink>
        <a:srgbClr val="3A6C8A"/>
      </a:hlink>
      <a:folHlink>
        <a:srgbClr val="8F7F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ilead theme">
  <a:themeElements>
    <a:clrScheme name="Gilead">
      <a:dk1>
        <a:srgbClr val="54565B"/>
      </a:dk1>
      <a:lt1>
        <a:srgbClr val="FFFFFF"/>
      </a:lt1>
      <a:dk2>
        <a:srgbClr val="C50E3C"/>
      </a:dk2>
      <a:lt2>
        <a:srgbClr val="C6CAC6"/>
      </a:lt2>
      <a:accent1>
        <a:srgbClr val="203661"/>
      </a:accent1>
      <a:accent2>
        <a:srgbClr val="AEB618"/>
      </a:accent2>
      <a:accent3>
        <a:srgbClr val="F37B7D"/>
      </a:accent3>
      <a:accent4>
        <a:srgbClr val="9DB6C3"/>
      </a:accent4>
      <a:accent5>
        <a:srgbClr val="D7DB8C"/>
      </a:accent5>
      <a:accent6>
        <a:srgbClr val="000000"/>
      </a:accent6>
      <a:hlink>
        <a:srgbClr val="3A6C8A"/>
      </a:hlink>
      <a:folHlink>
        <a:srgbClr val="8F7F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ilead theme" id="{D4F3C342-0208-4F50-A95C-3F593B2F172F}" vid="{FEC5EAA2-0DB9-494D-8FC6-53106D01D29D}"/>
    </a:ext>
  </a:extLst>
</a:theme>
</file>

<file path=ppt/theme/theme5.xml><?xml version="1.0" encoding="utf-8"?>
<a:theme xmlns:a="http://schemas.openxmlformats.org/drawingml/2006/main" name="7_Default Design">
  <a:themeElements>
    <a:clrScheme name="Custom 3">
      <a:dk1>
        <a:srgbClr val="000000"/>
      </a:dk1>
      <a:lt1>
        <a:srgbClr val="FFFFFF"/>
      </a:lt1>
      <a:dk2>
        <a:srgbClr val="CEC3B1"/>
      </a:dk2>
      <a:lt2>
        <a:srgbClr val="D5E8FA"/>
      </a:lt2>
      <a:accent1>
        <a:srgbClr val="7278B4"/>
      </a:accent1>
      <a:accent2>
        <a:srgbClr val="88AAD3"/>
      </a:accent2>
      <a:accent3>
        <a:srgbClr val="79A67F"/>
      </a:accent3>
      <a:accent4>
        <a:srgbClr val="306B7A"/>
      </a:accent4>
      <a:accent5>
        <a:srgbClr val="FFA004"/>
      </a:accent5>
      <a:accent6>
        <a:srgbClr val="DC460B"/>
      </a:accent6>
      <a:hlink>
        <a:srgbClr val="56C7AA"/>
      </a:hlink>
      <a:folHlink>
        <a:srgbClr val="59A8D1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2EA6A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Tx/>
          <a:buSzTx/>
          <a:tabLst/>
          <a:defRPr kumimoji="0" sz="1200" i="0" u="none" strike="noStrike" cap="none" normalizeH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Tx/>
          <a:buSzTx/>
          <a:buFontTx/>
          <a:buChar char="•"/>
          <a:tabLst/>
          <a:defRPr kumimoji="0" lang="en-US" sz="36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rgbClr val="FFFF00"/>
        </a:solidFill>
      </a:spPr>
      <a:bodyPr wrap="square" rtlCol="0" anchor="b">
        <a:noAutofit/>
      </a:bodyPr>
      <a:lstStyle>
        <a:defPPr>
          <a:defRPr sz="1200" dirty="0"/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0FE3001BDF3643B367E38A5E3B34D5" ma:contentTypeVersion="6" ma:contentTypeDescription="Create a new document." ma:contentTypeScope="" ma:versionID="30a459c3aeea8c4c34207a178708c902">
  <xsd:schema xmlns:xsd="http://www.w3.org/2001/XMLSchema" xmlns:xs="http://www.w3.org/2001/XMLSchema" xmlns:p="http://schemas.microsoft.com/office/2006/metadata/properties" xmlns:ns2="27778de8-50e0-4a36-8243-af11e7fecfb8" xmlns:ns3="f1c15537-fb20-49a5-8872-a7eebeb56c47" targetNamespace="http://schemas.microsoft.com/office/2006/metadata/properties" ma:root="true" ma:fieldsID="da7e8242ceef8df75d00637e3ebbf753" ns2:_="" ns3:_="">
    <xsd:import namespace="27778de8-50e0-4a36-8243-af11e7fecfb8"/>
    <xsd:import namespace="f1c15537-fb20-49a5-8872-a7eebeb56c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778de8-50e0-4a36-8243-af11e7fecf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c15537-fb20-49a5-8872-a7eebeb56c4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ADAF602-9199-4F4C-91BC-891F554AE9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2F0B3A-800E-4407-A43D-132DE0847143}"/>
</file>

<file path=customXml/itemProps3.xml><?xml version="1.0" encoding="utf-8"?>
<ds:datastoreItem xmlns:ds="http://schemas.openxmlformats.org/officeDocument/2006/customXml" ds:itemID="{784363A3-64D0-449C-B0AF-A1A81BE22912}">
  <ds:schemaRefs>
    <ds:schemaRef ds:uri="29b24c07-8edd-4633-8231-6b54beaedadb"/>
    <ds:schemaRef ds:uri="60edea78-f798-43ab-bcc9-a5fae2250ab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1239</Words>
  <Application>Microsoft Office PowerPoint</Application>
  <PresentationFormat>Widescreen</PresentationFormat>
  <Paragraphs>157</Paragraphs>
  <Slides>12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30" baseType="lpstr">
      <vt:lpstr>Apple Symbols</vt:lpstr>
      <vt:lpstr>Arial</vt:lpstr>
      <vt:lpstr>Calibri</vt:lpstr>
      <vt:lpstr>Courier New</vt:lpstr>
      <vt:lpstr>Georgia</vt:lpstr>
      <vt:lpstr>Proxima Nova Regular</vt:lpstr>
      <vt:lpstr>Symbol</vt:lpstr>
      <vt:lpstr>Trebuchet MS</vt:lpstr>
      <vt:lpstr>Verdana</vt:lpstr>
      <vt:lpstr>Wingdings</vt:lpstr>
      <vt:lpstr>8_Default Design</vt:lpstr>
      <vt:lpstr>AIDS2022</vt:lpstr>
      <vt:lpstr>IR Template</vt:lpstr>
      <vt:lpstr>Gilead theme</vt:lpstr>
      <vt:lpstr>7_Default Design</vt:lpstr>
      <vt:lpstr>think-cell スライド</vt:lpstr>
      <vt:lpstr>Prism 9</vt:lpstr>
      <vt:lpstr>Prism 8</vt:lpstr>
      <vt:lpstr>Flt3 Agonist Enhances  Immunogenicity of Arenavirus-Based Vaccine Vector in Macaques </vt:lpstr>
      <vt:lpstr>Disclosures</vt:lpstr>
      <vt:lpstr>Arenavirus-Based Vector Constructs Generate Robust Antigen-Specific T Cell Responses</vt:lpstr>
      <vt:lpstr>Alternating Vaccination with Arenavirus Vector is Immunogenic and Reduced Set-Point VL After SIV Challenge</vt:lpstr>
      <vt:lpstr>Flt3 Receptor Agonist Increases Peripheral DCs in NHPs</vt:lpstr>
      <vt:lpstr>Evaluating Combination of Arenavirus Vectors and Flt3 Receptor Agonist in NHPs</vt:lpstr>
      <vt:lpstr>Flt3 Receptor Agonist Increases DCs and Monocytes</vt:lpstr>
      <vt:lpstr>Flt3 Receptor Agonist Increases Vaccine Immunogenicity</vt:lpstr>
      <vt:lpstr>Flt3 Receptor Agonist Enhances Polyfunctionality of Vaccine-Induced SIV-Specific T Cell Responses</vt:lpstr>
      <vt:lpstr>Flt3 Receptor Agonist Increases Vaccine-induced Env-Binding Antibody Titers</vt:lpstr>
      <vt:lpstr>Summary</vt:lpstr>
      <vt:lpstr>Acknowledgments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Archana Boopathy</dc:creator>
  <cp:lastModifiedBy>Keith Dunn</cp:lastModifiedBy>
  <cp:revision>62</cp:revision>
  <dcterms:created xsi:type="dcterms:W3CDTF">2021-06-07T18:41:01Z</dcterms:created>
  <dcterms:modified xsi:type="dcterms:W3CDTF">2022-07-26T16:16:08Z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18c1083-8924-401d-97ae-40f5eed0fcd8_Enabled">
    <vt:lpwstr>true</vt:lpwstr>
  </property>
  <property fmtid="{D5CDD505-2E9C-101B-9397-08002B2CF9AE}" pid="3" name="MSIP_Label_418c1083-8924-401d-97ae-40f5eed0fcd8_SetDate">
    <vt:lpwstr>2021-06-16T22:38:19Z</vt:lpwstr>
  </property>
  <property fmtid="{D5CDD505-2E9C-101B-9397-08002B2CF9AE}" pid="4" name="MSIP_Label_418c1083-8924-401d-97ae-40f5eed0fcd8_Method">
    <vt:lpwstr>Privileged</vt:lpwstr>
  </property>
  <property fmtid="{D5CDD505-2E9C-101B-9397-08002B2CF9AE}" pid="5" name="MSIP_Label_418c1083-8924-401d-97ae-40f5eed0fcd8_Name">
    <vt:lpwstr>418c1083-8924-401d-97ae-40f5eed0fcd8</vt:lpwstr>
  </property>
  <property fmtid="{D5CDD505-2E9C-101B-9397-08002B2CF9AE}" pid="6" name="MSIP_Label_418c1083-8924-401d-97ae-40f5eed0fcd8_SiteId">
    <vt:lpwstr>a5a8bcaa-3292-41e6-b735-5e8b21f4dbfd</vt:lpwstr>
  </property>
  <property fmtid="{D5CDD505-2E9C-101B-9397-08002B2CF9AE}" pid="7" name="MSIP_Label_418c1083-8924-401d-97ae-40f5eed0fcd8_ActionId">
    <vt:lpwstr>24651372-16fc-483d-95b7-7f2654a10eed</vt:lpwstr>
  </property>
  <property fmtid="{D5CDD505-2E9C-101B-9397-08002B2CF9AE}" pid="8" name="MSIP_Label_418c1083-8924-401d-97ae-40f5eed0fcd8_ContentBits">
    <vt:lpwstr>0</vt:lpwstr>
  </property>
  <property fmtid="{D5CDD505-2E9C-101B-9397-08002B2CF9AE}" pid="9" name="ContentTypeId">
    <vt:lpwstr>0x010100690FE3001BDF3643B367E38A5E3B34D5</vt:lpwstr>
  </property>
  <property fmtid="{D5CDD505-2E9C-101B-9397-08002B2CF9AE}" pid="10" name="MediaServiceImageTags">
    <vt:lpwstr/>
  </property>
</Properties>
</file>