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ink/ink1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6"/>
  </p:notes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3" userDrawn="1">
          <p15:clr>
            <a:srgbClr val="F26B43"/>
          </p15:clr>
        </p15:guide>
        <p15:guide id="2" pos="18811" userDrawn="1">
          <p15:clr>
            <a:srgbClr val="F26B43"/>
          </p15:clr>
        </p15:guide>
        <p15:guide id="3" pos="237" userDrawn="1">
          <p15:clr>
            <a:srgbClr val="F26B43"/>
          </p15:clr>
        </p15:guide>
        <p15:guide id="4" pos="9399" userDrawn="1">
          <p15:clr>
            <a:srgbClr val="F26B43"/>
          </p15:clr>
        </p15:guide>
        <p15:guide id="5" pos="9604" userDrawn="1">
          <p15:clr>
            <a:srgbClr val="F26B43"/>
          </p15:clr>
        </p15:guide>
        <p15:guide id="6" orient="horz" pos="16248" userDrawn="1">
          <p15:clr>
            <a:srgbClr val="F26B43"/>
          </p15:clr>
        </p15:guide>
        <p15:guide id="16" pos="441" userDrawn="1">
          <p15:clr>
            <a:srgbClr val="5ACBF0"/>
          </p15:clr>
        </p15:guide>
        <p15:guide id="17" pos="10397" userDrawn="1">
          <p15:clr>
            <a:srgbClr val="9FCC3B"/>
          </p15:clr>
        </p15:guide>
        <p15:guide id="18" pos="9830" userDrawn="1">
          <p15:clr>
            <a:srgbClr val="5ACBF0"/>
          </p15:clr>
        </p15:guide>
        <p15:guide id="29" pos="18108" userDrawn="1">
          <p15:clr>
            <a:srgbClr val="9FCC3B"/>
          </p15:clr>
        </p15:guide>
        <p15:guide id="30" orient="horz" pos="24005" userDrawn="1">
          <p15:clr>
            <a:srgbClr val="9FCC3B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B3E61A-81EB-19EB-E655-2C6C0D3D5111}" name="Aspire Scientific" initials="JL" userId="Aspire Scientific" providerId="None"/>
  <p188:author id="{61548928-A682-05EE-DEC3-389AF5FBD59E}" name="Aspire Editor" initials="AE" userId="Aspire Editor" providerId="None"/>
  <p188:author id="{E68DBF29-173B-1EE4-E980-EBF86C79181A}" name="Editor" initials="LJ" userId="Editor" providerId="None"/>
  <p188:author id="{5F68FD86-FDBC-7EC2-FAAB-0415F50FCE4C}" name="Sandra Schreiber" initials="SS" userId="S::sandra.schreiber@gilead.com::914c9f5f-1142-46c4-bdce-ce595500ce04" providerId="AD"/>
  <p188:author id="{32E79FCB-F0C9-4E78-691B-190644D78D5C}" name="Marion Heinzkill" initials="MH" userId="S::Marion.Heinzkill@gilead.com::d34266a6-4210-492f-a5b6-be0d32c480a1" providerId="AD"/>
  <p188:author id="{8CB75BF8-5BBF-FEC4-209D-339D238BB71E}" name="David Cutler" initials="DC" userId="David Cutler" providerId="None"/>
  <p188:author id="{267E7AFC-EEFA-C6D8-6DCD-4D6F021EBBF3}" name="Andrea Marongiu" initials="AM" userId="S::andrea.marongiu@gilead.com::28cada63-b0d0-4e50-9241-ed64eb9d49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0066"/>
    <a:srgbClr val="A21C49"/>
    <a:srgbClr val="75A8FF"/>
    <a:srgbClr val="7679B2"/>
    <a:srgbClr val="2E318A"/>
    <a:srgbClr val="2FAA3E"/>
    <a:srgbClr val="DFB1C0"/>
    <a:srgbClr val="B2CFCE"/>
    <a:srgbClr val="868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43" autoAdjust="0"/>
    <p:restoredTop sz="96283" autoAdjust="0"/>
  </p:normalViewPr>
  <p:slideViewPr>
    <p:cSldViewPr snapToGrid="0">
      <p:cViewPr varScale="1">
        <p:scale>
          <a:sx n="17" d="100"/>
          <a:sy n="17" d="100"/>
        </p:scale>
        <p:origin x="3906" y="84"/>
      </p:cViewPr>
      <p:guideLst>
        <p:guide orient="horz" pos="2913"/>
        <p:guide pos="18811"/>
        <p:guide pos="237"/>
        <p:guide pos="9399"/>
        <p:guide pos="9604"/>
        <p:guide orient="horz" pos="16248"/>
        <p:guide pos="441"/>
        <p:guide pos="10397"/>
        <p:guide pos="9830"/>
        <p:guide pos="18108"/>
        <p:guide orient="horz" pos="240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89163237312"/>
          <c:y val="3.4104452469562237E-2"/>
          <c:w val="0.86781395747599455"/>
          <c:h val="0.7383351883249162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A21C49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rgbClr val="A21C49"/>
              </a:solidFill>
              <a:ln w="9525">
                <a:solidFill>
                  <a:srgbClr val="A21C49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1776406035665294E-3"/>
                  <c:y val="8.9253046001775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AE-4801-B9A6-7BC114B7728A}"/>
                </c:ext>
              </c:extLst>
            </c:dLbl>
            <c:dLbl>
              <c:idx val="2"/>
              <c:layout>
                <c:manualLayout>
                  <c:x val="0"/>
                  <c:y val="7.8096415251553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AE-4801-B9A6-7BC114B7728A}"/>
                </c:ext>
              </c:extLst>
            </c:dLbl>
            <c:dLbl>
              <c:idx val="3"/>
              <c:layout>
                <c:manualLayout>
                  <c:x val="0"/>
                  <c:y val="8.36747306266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AE-4801-B9A6-7BC114B7728A}"/>
                </c:ext>
              </c:extLst>
            </c:dLbl>
            <c:dLbl>
              <c:idx val="4"/>
              <c:layout>
                <c:manualLayout>
                  <c:x val="-1.5969179948825078E-16"/>
                  <c:y val="6.693978450133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AE-4801-B9A6-7BC114B772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Sheet1!$F$2:$F$6</c:f>
                <c:numCache>
                  <c:formatCode>General</c:formatCode>
                  <c:ptCount val="5"/>
                  <c:pt idx="0">
                    <c:v>0.90000000000000568</c:v>
                  </c:pt>
                  <c:pt idx="1">
                    <c:v>0.80000000000001137</c:v>
                  </c:pt>
                  <c:pt idx="2">
                    <c:v>1.0999999999999943</c:v>
                  </c:pt>
                  <c:pt idx="3">
                    <c:v>1.5999999999999943</c:v>
                  </c:pt>
                  <c:pt idx="4">
                    <c:v>1.2000000000000028</c:v>
                  </c:pt>
                </c:numCache>
              </c:numRef>
            </c:plus>
            <c:minus>
              <c:numRef>
                <c:f>Sheet1!$E$2:$E$6</c:f>
                <c:numCache>
                  <c:formatCode>General</c:formatCode>
                  <c:ptCount val="5"/>
                  <c:pt idx="0">
                    <c:v>1</c:v>
                  </c:pt>
                  <c:pt idx="1">
                    <c:v>0.89999999999999147</c:v>
                  </c:pt>
                  <c:pt idx="2">
                    <c:v>1</c:v>
                  </c:pt>
                  <c:pt idx="3">
                    <c:v>1.6000000000000085</c:v>
                  </c:pt>
                  <c:pt idx="4">
                    <c:v>1.0999999999999943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74.8</c:v>
                </c:pt>
                <c:pt idx="1">
                  <c:v>76.599999999999994</c:v>
                </c:pt>
                <c:pt idx="2">
                  <c:v>76.7</c:v>
                </c:pt>
                <c:pt idx="3">
                  <c:v>77.2</c:v>
                </c:pt>
                <c:pt idx="4">
                  <c:v>77.5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AE-4801-B9A6-7BC114B77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7830655"/>
        <c:axId val="1857827327"/>
      </c:lineChart>
      <c:catAx>
        <c:axId val="18578306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sq" cmpd="sng" algn="ctr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857827327"/>
        <c:crosses val="autoZero"/>
        <c:auto val="1"/>
        <c:lblAlgn val="ctr"/>
        <c:lblOffset val="100"/>
        <c:noMultiLvlLbl val="0"/>
      </c:catAx>
      <c:valAx>
        <c:axId val="1857827327"/>
        <c:scaling>
          <c:orientation val="minMax"/>
          <c:max val="79"/>
          <c:min val="73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85783065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89163237312"/>
          <c:y val="0.21831755826047372"/>
          <c:w val="0.85257047325102886"/>
          <c:h val="0.642822294149356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CC0000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rgbClr val="2E318A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square"/>
              <c:size val="8"/>
              <c:spPr>
                <a:solidFill>
                  <a:srgbClr val="2E318A"/>
                </a:solidFill>
                <a:ln w="9525">
                  <a:solidFill>
                    <a:srgbClr val="2E318A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2E318A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7D-4DBC-8427-CCEAF35234E5}"/>
              </c:ext>
            </c:extLst>
          </c:dPt>
          <c:dPt>
            <c:idx val="2"/>
            <c:marker>
              <c:symbol val="square"/>
              <c:size val="8"/>
              <c:spPr>
                <a:solidFill>
                  <a:srgbClr val="2E318A"/>
                </a:solidFill>
                <a:ln w="9525">
                  <a:solidFill>
                    <a:srgbClr val="2E318A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2E318A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377D-4DBC-8427-CCEAF35234E5}"/>
              </c:ext>
            </c:extLst>
          </c:dPt>
          <c:dPt>
            <c:idx val="3"/>
            <c:marker>
              <c:symbol val="square"/>
              <c:size val="8"/>
              <c:spPr>
                <a:solidFill>
                  <a:srgbClr val="2E318A"/>
                </a:solidFill>
                <a:ln w="9525">
                  <a:solidFill>
                    <a:srgbClr val="2E318A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2E318A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7D-4DBC-8427-CCEAF35234E5}"/>
              </c:ext>
            </c:extLst>
          </c:dPt>
          <c:dPt>
            <c:idx val="4"/>
            <c:marker>
              <c:symbol val="square"/>
              <c:size val="8"/>
              <c:spPr>
                <a:solidFill>
                  <a:srgbClr val="2E318A"/>
                </a:solidFill>
                <a:ln w="9525">
                  <a:solidFill>
                    <a:srgbClr val="2E318A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2E318A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377D-4DBC-8427-CCEAF35234E5}"/>
              </c:ext>
            </c:extLst>
          </c:dPt>
          <c:dLbls>
            <c:dLbl>
              <c:idx val="0"/>
              <c:layout>
                <c:manualLayout>
                  <c:x val="0"/>
                  <c:y val="7.8096415251553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D-4DBC-8427-CCEAF35234E5}"/>
                </c:ext>
              </c:extLst>
            </c:dLbl>
            <c:dLbl>
              <c:idx val="1"/>
              <c:layout>
                <c:manualLayout>
                  <c:x val="8.7105624142661178E-3"/>
                  <c:y val="6.136146912622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7D-4DBC-8427-CCEAF35234E5}"/>
                </c:ext>
              </c:extLst>
            </c:dLbl>
            <c:dLbl>
              <c:idx val="2"/>
              <c:layout>
                <c:manualLayout>
                  <c:x val="2.1776406035665294E-3"/>
                  <c:y val="7.8096415251553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7D-4DBC-8427-CCEAF35234E5}"/>
                </c:ext>
              </c:extLst>
            </c:dLbl>
            <c:dLbl>
              <c:idx val="3"/>
              <c:layout>
                <c:manualLayout>
                  <c:x val="0"/>
                  <c:y val="6.136146912622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7D-4DBC-8427-CCEAF35234E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78.0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77D-4DBC-8427-CCEAF35234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Sheet1!$F$2:$F$6</c:f>
                <c:numCache>
                  <c:formatCode>General</c:formatCode>
                  <c:ptCount val="5"/>
                  <c:pt idx="0">
                    <c:v>0.70000000000000284</c:v>
                  </c:pt>
                  <c:pt idx="1">
                    <c:v>0.79999999999999716</c:v>
                  </c:pt>
                  <c:pt idx="2">
                    <c:v>0.79999999999999716</c:v>
                  </c:pt>
                  <c:pt idx="3">
                    <c:v>1.2000000000000028</c:v>
                  </c:pt>
                  <c:pt idx="4">
                    <c:v>0.70000000000000284</c:v>
                  </c:pt>
                </c:numCache>
              </c:numRef>
            </c:plus>
            <c:minus>
              <c:numRef>
                <c:f>Sheet1!$E$2:$E$6</c:f>
                <c:numCache>
                  <c:formatCode>General</c:formatCode>
                  <c:ptCount val="5"/>
                  <c:pt idx="0">
                    <c:v>0.69999999999998863</c:v>
                  </c:pt>
                  <c:pt idx="1">
                    <c:v>0.70000000000000284</c:v>
                  </c:pt>
                  <c:pt idx="2">
                    <c:v>0.70000000000000284</c:v>
                  </c:pt>
                  <c:pt idx="3">
                    <c:v>1.2000000000000028</c:v>
                  </c:pt>
                  <c:pt idx="4">
                    <c:v>0.79999999999999716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76.599999999999994</c:v>
                </c:pt>
                <c:pt idx="1">
                  <c:v>76.7</c:v>
                </c:pt>
                <c:pt idx="2">
                  <c:v>77.5</c:v>
                </c:pt>
                <c:pt idx="3">
                  <c:v>77.8</c:v>
                </c:pt>
                <c:pt idx="4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7D-4DBC-8427-CCEAF3523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7830655"/>
        <c:axId val="1857827327"/>
      </c:lineChart>
      <c:catAx>
        <c:axId val="18578306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sq" cmpd="sng" algn="ctr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57827327"/>
        <c:crosses val="autoZero"/>
        <c:auto val="1"/>
        <c:lblAlgn val="ctr"/>
        <c:lblOffset val="100"/>
        <c:noMultiLvlLbl val="0"/>
      </c:catAx>
      <c:valAx>
        <c:axId val="1857827327"/>
        <c:scaling>
          <c:orientation val="minMax"/>
          <c:max val="79"/>
          <c:min val="73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5783065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30T14:57:24.13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2F0C0-2F24-43F5-BFF4-D176A3F39F8A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72C3D-D068-439C-930F-A657FFFC031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388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72C3D-D068-439C-930F-A657FFFC03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27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39206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164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126900" algn="l" defTabSz="360000" rtl="0" eaLnBrk="1" latinLnBrk="0" hangingPunct="0">
        <a:lnSpc>
          <a:spcPct val="120000"/>
        </a:lnSpc>
        <a:spcBef>
          <a:spcPts val="2483"/>
        </a:spcBef>
        <a:buFont typeface="Arial" panose="020B0604020202020204" pitchFamily="34" charset="0"/>
        <a:buChar char="•"/>
        <a:tabLst>
          <a:tab pos="360000" algn="l"/>
        </a:tabLst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1478219" indent="-126900" algn="l" defTabSz="360000" rtl="0" eaLnBrk="1" latinLnBrk="0" hangingPunct="0">
        <a:lnSpc>
          <a:spcPct val="120000"/>
        </a:lnSpc>
        <a:spcBef>
          <a:spcPts val="1242"/>
        </a:spcBef>
        <a:buFont typeface="Arial" panose="020B0604020202020204" pitchFamily="34" charset="0"/>
        <a:buChar char="•"/>
        <a:tabLst>
          <a:tab pos="360000" algn="l"/>
        </a:tabLst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2613538" indent="-126900" algn="l" defTabSz="360000" rtl="0" eaLnBrk="1" latinLnBrk="0" hangingPunct="0">
        <a:lnSpc>
          <a:spcPct val="120000"/>
        </a:lnSpc>
        <a:spcBef>
          <a:spcPts val="1242"/>
        </a:spcBef>
        <a:buFont typeface="Arial" panose="020B0604020202020204" pitchFamily="34" charset="0"/>
        <a:buChar char="•"/>
        <a:tabLst>
          <a:tab pos="360000" algn="l"/>
        </a:tabLst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3748857" indent="-126900" algn="l" defTabSz="360000" rtl="0" eaLnBrk="1" latinLnBrk="0" hangingPunct="0">
        <a:lnSpc>
          <a:spcPct val="120000"/>
        </a:lnSpc>
        <a:spcBef>
          <a:spcPts val="1242"/>
        </a:spcBef>
        <a:buFont typeface="Arial" panose="020B0604020202020204" pitchFamily="34" charset="0"/>
        <a:buChar char="•"/>
        <a:tabLst>
          <a:tab pos="360000" algn="l"/>
        </a:tabLst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4884176" indent="-126900" algn="l" defTabSz="360000" rtl="0" eaLnBrk="1" latinLnBrk="0" hangingPunct="0">
        <a:lnSpc>
          <a:spcPct val="120000"/>
        </a:lnSpc>
        <a:spcBef>
          <a:spcPts val="1242"/>
        </a:spcBef>
        <a:buFont typeface="Arial" panose="020B0604020202020204" pitchFamily="34" charset="0"/>
        <a:buChar char="•"/>
        <a:tabLst>
          <a:tab pos="360000" algn="l"/>
        </a:tabLst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image" Target="../media/image14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5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1.xml"/><Relationship Id="rId20" Type="http://schemas.openxmlformats.org/officeDocument/2006/relationships/image" Target="../media/image13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24" Type="http://schemas.openxmlformats.org/officeDocument/2006/relationships/image" Target="../media/image17.svg"/><Relationship Id="rId5" Type="http://schemas.openxmlformats.org/officeDocument/2006/relationships/image" Target="../media/image3.png"/><Relationship Id="rId15" Type="http://schemas.openxmlformats.org/officeDocument/2006/relationships/chart" Target="../charts/chart2.xml"/><Relationship Id="rId23" Type="http://schemas.openxmlformats.org/officeDocument/2006/relationships/image" Target="../media/image16.png"/><Relationship Id="rId10" Type="http://schemas.openxmlformats.org/officeDocument/2006/relationships/image" Target="../media/image8.png"/><Relationship Id="rId19" Type="http://schemas.openxmlformats.org/officeDocument/2006/relationships/image" Target="../media/image12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chart" Target="../charts/chart1.xml"/><Relationship Id="rId22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Rectangle: Single Corner Rounded 795">
            <a:extLst>
              <a:ext uri="{FF2B5EF4-FFF2-40B4-BE49-F238E27FC236}">
                <a16:creationId xmlns:a16="http://schemas.microsoft.com/office/drawing/2014/main" id="{269EAA2F-336B-3F39-31EA-753FF6D6A2A7}"/>
              </a:ext>
            </a:extLst>
          </p:cNvPr>
          <p:cNvSpPr/>
          <p:nvPr/>
        </p:nvSpPr>
        <p:spPr>
          <a:xfrm rot="10800000">
            <a:off x="15244154" y="33776502"/>
            <a:ext cx="14623622" cy="6289378"/>
          </a:xfrm>
          <a:prstGeom prst="round1Rect">
            <a:avLst>
              <a:gd name="adj" fmla="val 21331"/>
            </a:avLst>
          </a:prstGeom>
          <a:gradFill flip="none" rotWithShape="1">
            <a:gsLst>
              <a:gs pos="0">
                <a:srgbClr val="D2D3E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0230" bIns="0" rtlCol="0" anchor="ctr" anchorCtr="0">
            <a:no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892" name="Rectangle: Single Corner Rounded 795">
            <a:extLst>
              <a:ext uri="{FF2B5EF4-FFF2-40B4-BE49-F238E27FC236}">
                <a16:creationId xmlns:a16="http://schemas.microsoft.com/office/drawing/2014/main" id="{7BAB26C0-B120-5F59-7450-D1C5759F4041}"/>
              </a:ext>
            </a:extLst>
          </p:cNvPr>
          <p:cNvSpPr/>
          <p:nvPr/>
        </p:nvSpPr>
        <p:spPr>
          <a:xfrm rot="10800000">
            <a:off x="15252244" y="19271621"/>
            <a:ext cx="14616731" cy="14512358"/>
          </a:xfrm>
          <a:prstGeom prst="round1Rect">
            <a:avLst>
              <a:gd name="adj" fmla="val 6639"/>
            </a:avLst>
          </a:prstGeom>
          <a:gradFill flip="none" rotWithShape="1">
            <a:gsLst>
              <a:gs pos="0">
                <a:srgbClr val="D2D3E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0230" bIns="0" rtlCol="0" anchor="ctr" anchorCtr="0">
            <a:no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8337DDEF-AB85-9CF9-39F7-71A5A1E3EABA}"/>
              </a:ext>
            </a:extLst>
          </p:cNvPr>
          <p:cNvSpPr/>
          <p:nvPr/>
        </p:nvSpPr>
        <p:spPr>
          <a:xfrm>
            <a:off x="24117300" y="28262580"/>
            <a:ext cx="4461510" cy="788670"/>
          </a:xfrm>
          <a:custGeom>
            <a:avLst/>
            <a:gdLst>
              <a:gd name="connsiteX0" fmla="*/ 0 w 4461510"/>
              <a:gd name="connsiteY0" fmla="*/ 788670 h 788670"/>
              <a:gd name="connsiteX1" fmla="*/ 0 w 4461510"/>
              <a:gd name="connsiteY1" fmla="*/ 354330 h 788670"/>
              <a:gd name="connsiteX2" fmla="*/ 1116330 w 4461510"/>
              <a:gd name="connsiteY2" fmla="*/ 182880 h 788670"/>
              <a:gd name="connsiteX3" fmla="*/ 2236470 w 4461510"/>
              <a:gd name="connsiteY3" fmla="*/ 106680 h 788670"/>
              <a:gd name="connsiteX4" fmla="*/ 3352800 w 4461510"/>
              <a:gd name="connsiteY4" fmla="*/ 45720 h 788670"/>
              <a:gd name="connsiteX5" fmla="*/ 4461510 w 4461510"/>
              <a:gd name="connsiteY5" fmla="*/ 0 h 788670"/>
              <a:gd name="connsiteX6" fmla="*/ 4461510 w 4461510"/>
              <a:gd name="connsiteY6" fmla="*/ 476250 h 788670"/>
              <a:gd name="connsiteX7" fmla="*/ 3348990 w 4461510"/>
              <a:gd name="connsiteY7" fmla="*/ 514350 h 788670"/>
              <a:gd name="connsiteX8" fmla="*/ 2232660 w 4461510"/>
              <a:gd name="connsiteY8" fmla="*/ 560070 h 788670"/>
              <a:gd name="connsiteX9" fmla="*/ 1101090 w 4461510"/>
              <a:gd name="connsiteY9" fmla="*/ 617220 h 788670"/>
              <a:gd name="connsiteX10" fmla="*/ 0 w 4461510"/>
              <a:gd name="connsiteY10" fmla="*/ 788670 h 788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61510" h="788670">
                <a:moveTo>
                  <a:pt x="0" y="788670"/>
                </a:moveTo>
                <a:lnTo>
                  <a:pt x="0" y="354330"/>
                </a:lnTo>
                <a:lnTo>
                  <a:pt x="1116330" y="182880"/>
                </a:lnTo>
                <a:lnTo>
                  <a:pt x="2236470" y="106680"/>
                </a:lnTo>
                <a:lnTo>
                  <a:pt x="3352800" y="45720"/>
                </a:lnTo>
                <a:lnTo>
                  <a:pt x="4461510" y="0"/>
                </a:lnTo>
                <a:lnTo>
                  <a:pt x="4461510" y="476250"/>
                </a:lnTo>
                <a:lnTo>
                  <a:pt x="3348990" y="514350"/>
                </a:lnTo>
                <a:lnTo>
                  <a:pt x="2232660" y="560070"/>
                </a:lnTo>
                <a:lnTo>
                  <a:pt x="1101090" y="617220"/>
                </a:lnTo>
                <a:lnTo>
                  <a:pt x="0" y="78867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556DA16A-4B80-6796-A87F-A38497764853}"/>
              </a:ext>
            </a:extLst>
          </p:cNvPr>
          <p:cNvSpPr/>
          <p:nvPr/>
        </p:nvSpPr>
        <p:spPr>
          <a:xfrm>
            <a:off x="24113490" y="27900630"/>
            <a:ext cx="4465320" cy="689610"/>
          </a:xfrm>
          <a:custGeom>
            <a:avLst/>
            <a:gdLst>
              <a:gd name="connsiteX0" fmla="*/ 0 w 4465320"/>
              <a:gd name="connsiteY0" fmla="*/ 689610 h 689610"/>
              <a:gd name="connsiteX1" fmla="*/ 0 w 4465320"/>
              <a:gd name="connsiteY1" fmla="*/ 323850 h 689610"/>
              <a:gd name="connsiteX2" fmla="*/ 1112520 w 4465320"/>
              <a:gd name="connsiteY2" fmla="*/ 175260 h 689610"/>
              <a:gd name="connsiteX3" fmla="*/ 2244090 w 4465320"/>
              <a:gd name="connsiteY3" fmla="*/ 106680 h 689610"/>
              <a:gd name="connsiteX4" fmla="*/ 3348990 w 4465320"/>
              <a:gd name="connsiteY4" fmla="*/ 57150 h 689610"/>
              <a:gd name="connsiteX5" fmla="*/ 4465320 w 4465320"/>
              <a:gd name="connsiteY5" fmla="*/ 0 h 689610"/>
              <a:gd name="connsiteX6" fmla="*/ 4465320 w 4465320"/>
              <a:gd name="connsiteY6" fmla="*/ 396240 h 689610"/>
              <a:gd name="connsiteX7" fmla="*/ 2247900 w 4465320"/>
              <a:gd name="connsiteY7" fmla="*/ 476250 h 689610"/>
              <a:gd name="connsiteX8" fmla="*/ 1112520 w 4465320"/>
              <a:gd name="connsiteY8" fmla="*/ 533400 h 689610"/>
              <a:gd name="connsiteX9" fmla="*/ 0 w 4465320"/>
              <a:gd name="connsiteY9" fmla="*/ 689610 h 689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65320" h="689610">
                <a:moveTo>
                  <a:pt x="0" y="689610"/>
                </a:moveTo>
                <a:lnTo>
                  <a:pt x="0" y="323850"/>
                </a:lnTo>
                <a:lnTo>
                  <a:pt x="1112520" y="175260"/>
                </a:lnTo>
                <a:lnTo>
                  <a:pt x="2244090" y="106680"/>
                </a:lnTo>
                <a:lnTo>
                  <a:pt x="3348990" y="57150"/>
                </a:lnTo>
                <a:lnTo>
                  <a:pt x="4465320" y="0"/>
                </a:lnTo>
                <a:lnTo>
                  <a:pt x="4465320" y="396240"/>
                </a:lnTo>
                <a:lnTo>
                  <a:pt x="2247900" y="476250"/>
                </a:lnTo>
                <a:lnTo>
                  <a:pt x="1112520" y="533400"/>
                </a:lnTo>
                <a:lnTo>
                  <a:pt x="0" y="68961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9394CF82-BAA5-E5DB-CB95-5A73CDFABA04}"/>
              </a:ext>
            </a:extLst>
          </p:cNvPr>
          <p:cNvSpPr/>
          <p:nvPr/>
        </p:nvSpPr>
        <p:spPr>
          <a:xfrm>
            <a:off x="24116599" y="28110788"/>
            <a:ext cx="4459803" cy="302930"/>
          </a:xfrm>
          <a:custGeom>
            <a:avLst/>
            <a:gdLst>
              <a:gd name="connsiteX0" fmla="*/ 0 w 4459803"/>
              <a:gd name="connsiteY0" fmla="*/ 302930 h 302930"/>
              <a:gd name="connsiteX1" fmla="*/ 1121963 w 4459803"/>
              <a:gd name="connsiteY1" fmla="*/ 140245 h 302930"/>
              <a:gd name="connsiteX2" fmla="*/ 2238316 w 4459803"/>
              <a:gd name="connsiteY2" fmla="*/ 89757 h 302930"/>
              <a:gd name="connsiteX3" fmla="*/ 3354670 w 4459803"/>
              <a:gd name="connsiteY3" fmla="*/ 33659 h 302930"/>
              <a:gd name="connsiteX4" fmla="*/ 4459803 w 4459803"/>
              <a:gd name="connsiteY4" fmla="*/ 0 h 302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59803" h="302930">
                <a:moveTo>
                  <a:pt x="0" y="302930"/>
                </a:moveTo>
                <a:lnTo>
                  <a:pt x="1121963" y="140245"/>
                </a:lnTo>
                <a:lnTo>
                  <a:pt x="2238316" y="89757"/>
                </a:lnTo>
                <a:lnTo>
                  <a:pt x="3354670" y="33659"/>
                </a:lnTo>
                <a:lnTo>
                  <a:pt x="4459803" y="0"/>
                </a:lnTo>
              </a:path>
            </a:pathLst>
          </a:cu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26EA0991-3399-E2AC-A3C8-718166D56CDF}"/>
              </a:ext>
            </a:extLst>
          </p:cNvPr>
          <p:cNvSpPr/>
          <p:nvPr/>
        </p:nvSpPr>
        <p:spPr>
          <a:xfrm>
            <a:off x="16740887" y="27631348"/>
            <a:ext cx="4437657" cy="1516777"/>
          </a:xfrm>
          <a:custGeom>
            <a:avLst/>
            <a:gdLst>
              <a:gd name="connsiteX0" fmla="*/ 0 w 4437657"/>
              <a:gd name="connsiteY0" fmla="*/ 1516777 h 1516777"/>
              <a:gd name="connsiteX1" fmla="*/ 0 w 4437657"/>
              <a:gd name="connsiteY1" fmla="*/ 377027 h 1516777"/>
              <a:gd name="connsiteX2" fmla="*/ 1113748 w 4437657"/>
              <a:gd name="connsiteY2" fmla="*/ 177679 h 1516777"/>
              <a:gd name="connsiteX3" fmla="*/ 2786537 w 4437657"/>
              <a:gd name="connsiteY3" fmla="*/ 73672 h 1516777"/>
              <a:gd name="connsiteX4" fmla="*/ 4437657 w 4437657"/>
              <a:gd name="connsiteY4" fmla="*/ 0 h 1516777"/>
              <a:gd name="connsiteX5" fmla="*/ 4437657 w 4437657"/>
              <a:gd name="connsiteY5" fmla="*/ 1313096 h 1516777"/>
              <a:gd name="connsiteX6" fmla="*/ 2782203 w 4437657"/>
              <a:gd name="connsiteY6" fmla="*/ 1265425 h 1516777"/>
              <a:gd name="connsiteX7" fmla="*/ 1122415 w 4437657"/>
              <a:gd name="connsiteY7" fmla="*/ 1261092 h 1516777"/>
              <a:gd name="connsiteX8" fmla="*/ 0 w 4437657"/>
              <a:gd name="connsiteY8" fmla="*/ 1516777 h 151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7657" h="1516777">
                <a:moveTo>
                  <a:pt x="0" y="1516777"/>
                </a:moveTo>
                <a:lnTo>
                  <a:pt x="0" y="377027"/>
                </a:lnTo>
                <a:lnTo>
                  <a:pt x="1113748" y="177679"/>
                </a:lnTo>
                <a:lnTo>
                  <a:pt x="2786537" y="73672"/>
                </a:lnTo>
                <a:lnTo>
                  <a:pt x="4437657" y="0"/>
                </a:lnTo>
                <a:lnTo>
                  <a:pt x="4437657" y="1313096"/>
                </a:lnTo>
                <a:lnTo>
                  <a:pt x="2782203" y="1265425"/>
                </a:lnTo>
                <a:lnTo>
                  <a:pt x="1122415" y="1261092"/>
                </a:lnTo>
                <a:lnTo>
                  <a:pt x="0" y="1516777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E913E660-7E9B-ED42-BAC3-5A128B8A1075}"/>
              </a:ext>
            </a:extLst>
          </p:cNvPr>
          <p:cNvSpPr/>
          <p:nvPr/>
        </p:nvSpPr>
        <p:spPr>
          <a:xfrm>
            <a:off x="16740887" y="28038711"/>
            <a:ext cx="4433323" cy="1258775"/>
          </a:xfrm>
          <a:custGeom>
            <a:avLst/>
            <a:gdLst>
              <a:gd name="connsiteX0" fmla="*/ 0 w 4433323"/>
              <a:gd name="connsiteY0" fmla="*/ 658715 h 1252425"/>
              <a:gd name="connsiteX1" fmla="*/ 1113748 w 4433323"/>
              <a:gd name="connsiteY1" fmla="*/ 359693 h 1252425"/>
              <a:gd name="connsiteX2" fmla="*/ 2223162 w 4433323"/>
              <a:gd name="connsiteY2" fmla="*/ 151678 h 1252425"/>
              <a:gd name="connsiteX3" fmla="*/ 3328243 w 4433323"/>
              <a:gd name="connsiteY3" fmla="*/ 60671 h 1252425"/>
              <a:gd name="connsiteX4" fmla="*/ 4433323 w 4433323"/>
              <a:gd name="connsiteY4" fmla="*/ 0 h 1252425"/>
              <a:gd name="connsiteX5" fmla="*/ 4433323 w 4433323"/>
              <a:gd name="connsiteY5" fmla="*/ 628379 h 1252425"/>
              <a:gd name="connsiteX6" fmla="*/ 3332577 w 4433323"/>
              <a:gd name="connsiteY6" fmla="*/ 667382 h 1252425"/>
              <a:gd name="connsiteX7" fmla="*/ 2236163 w 4433323"/>
              <a:gd name="connsiteY7" fmla="*/ 723719 h 1252425"/>
              <a:gd name="connsiteX8" fmla="*/ 1118082 w 4433323"/>
              <a:gd name="connsiteY8" fmla="*/ 914400 h 1252425"/>
              <a:gd name="connsiteX9" fmla="*/ 8668 w 4433323"/>
              <a:gd name="connsiteY9" fmla="*/ 1252425 h 1252425"/>
              <a:gd name="connsiteX10" fmla="*/ 0 w 4433323"/>
              <a:gd name="connsiteY10" fmla="*/ 658715 h 1252425"/>
              <a:gd name="connsiteX0" fmla="*/ 0 w 4433323"/>
              <a:gd name="connsiteY0" fmla="*/ 658715 h 1252425"/>
              <a:gd name="connsiteX1" fmla="*/ 1113748 w 4433323"/>
              <a:gd name="connsiteY1" fmla="*/ 359693 h 1252425"/>
              <a:gd name="connsiteX2" fmla="*/ 2223162 w 4433323"/>
              <a:gd name="connsiteY2" fmla="*/ 151678 h 1252425"/>
              <a:gd name="connsiteX3" fmla="*/ 3328243 w 4433323"/>
              <a:gd name="connsiteY3" fmla="*/ 60671 h 1252425"/>
              <a:gd name="connsiteX4" fmla="*/ 4433323 w 4433323"/>
              <a:gd name="connsiteY4" fmla="*/ 0 h 1252425"/>
              <a:gd name="connsiteX5" fmla="*/ 4433323 w 4433323"/>
              <a:gd name="connsiteY5" fmla="*/ 628379 h 1252425"/>
              <a:gd name="connsiteX6" fmla="*/ 3332577 w 4433323"/>
              <a:gd name="connsiteY6" fmla="*/ 667382 h 1252425"/>
              <a:gd name="connsiteX7" fmla="*/ 2236163 w 4433323"/>
              <a:gd name="connsiteY7" fmla="*/ 723719 h 1252425"/>
              <a:gd name="connsiteX8" fmla="*/ 1118082 w 4433323"/>
              <a:gd name="connsiteY8" fmla="*/ 914400 h 1252425"/>
              <a:gd name="connsiteX9" fmla="*/ 5493 w 4433323"/>
              <a:gd name="connsiteY9" fmla="*/ 1252425 h 1252425"/>
              <a:gd name="connsiteX10" fmla="*/ 0 w 4433323"/>
              <a:gd name="connsiteY10" fmla="*/ 658715 h 1252425"/>
              <a:gd name="connsiteX0" fmla="*/ 0 w 4433323"/>
              <a:gd name="connsiteY0" fmla="*/ 658715 h 1258775"/>
              <a:gd name="connsiteX1" fmla="*/ 1113748 w 4433323"/>
              <a:gd name="connsiteY1" fmla="*/ 359693 h 1258775"/>
              <a:gd name="connsiteX2" fmla="*/ 2223162 w 4433323"/>
              <a:gd name="connsiteY2" fmla="*/ 151678 h 1258775"/>
              <a:gd name="connsiteX3" fmla="*/ 3328243 w 4433323"/>
              <a:gd name="connsiteY3" fmla="*/ 60671 h 1258775"/>
              <a:gd name="connsiteX4" fmla="*/ 4433323 w 4433323"/>
              <a:gd name="connsiteY4" fmla="*/ 0 h 1258775"/>
              <a:gd name="connsiteX5" fmla="*/ 4433323 w 4433323"/>
              <a:gd name="connsiteY5" fmla="*/ 628379 h 1258775"/>
              <a:gd name="connsiteX6" fmla="*/ 3332577 w 4433323"/>
              <a:gd name="connsiteY6" fmla="*/ 667382 h 1258775"/>
              <a:gd name="connsiteX7" fmla="*/ 2236163 w 4433323"/>
              <a:gd name="connsiteY7" fmla="*/ 723719 h 1258775"/>
              <a:gd name="connsiteX8" fmla="*/ 1118082 w 4433323"/>
              <a:gd name="connsiteY8" fmla="*/ 914400 h 1258775"/>
              <a:gd name="connsiteX9" fmla="*/ 2318 w 4433323"/>
              <a:gd name="connsiteY9" fmla="*/ 1258775 h 1258775"/>
              <a:gd name="connsiteX10" fmla="*/ 0 w 4433323"/>
              <a:gd name="connsiteY10" fmla="*/ 658715 h 125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33323" h="1258775">
                <a:moveTo>
                  <a:pt x="0" y="658715"/>
                </a:moveTo>
                <a:lnTo>
                  <a:pt x="1113748" y="359693"/>
                </a:lnTo>
                <a:lnTo>
                  <a:pt x="2223162" y="151678"/>
                </a:lnTo>
                <a:lnTo>
                  <a:pt x="3328243" y="60671"/>
                </a:lnTo>
                <a:lnTo>
                  <a:pt x="4433323" y="0"/>
                </a:lnTo>
                <a:lnTo>
                  <a:pt x="4433323" y="628379"/>
                </a:lnTo>
                <a:lnTo>
                  <a:pt x="3332577" y="667382"/>
                </a:lnTo>
                <a:lnTo>
                  <a:pt x="2236163" y="723719"/>
                </a:lnTo>
                <a:lnTo>
                  <a:pt x="1118082" y="914400"/>
                </a:lnTo>
                <a:lnTo>
                  <a:pt x="2318" y="1258775"/>
                </a:lnTo>
                <a:cubicBezTo>
                  <a:pt x="1545" y="1058755"/>
                  <a:pt x="773" y="858735"/>
                  <a:pt x="0" y="658715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D7953FB-E537-45BB-3F43-F2ADC93BC9CC}"/>
              </a:ext>
            </a:extLst>
          </p:cNvPr>
          <p:cNvSpPr/>
          <p:nvPr/>
        </p:nvSpPr>
        <p:spPr>
          <a:xfrm>
            <a:off x="24109988" y="22380620"/>
            <a:ext cx="4455006" cy="917478"/>
          </a:xfrm>
          <a:custGeom>
            <a:avLst/>
            <a:gdLst>
              <a:gd name="connsiteX0" fmla="*/ 0 w 4455006"/>
              <a:gd name="connsiteY0" fmla="*/ 917478 h 917478"/>
              <a:gd name="connsiteX1" fmla="*/ 0 w 4455006"/>
              <a:gd name="connsiteY1" fmla="*/ 304800 h 917478"/>
              <a:gd name="connsiteX2" fmla="*/ 1117600 w 4455006"/>
              <a:gd name="connsiteY2" fmla="*/ 172412 h 917478"/>
              <a:gd name="connsiteX3" fmla="*/ 2235200 w 4455006"/>
              <a:gd name="connsiteY3" fmla="*/ 98521 h 917478"/>
              <a:gd name="connsiteX4" fmla="*/ 3352800 w 4455006"/>
              <a:gd name="connsiteY4" fmla="*/ 52339 h 917478"/>
              <a:gd name="connsiteX5" fmla="*/ 4455006 w 4455006"/>
              <a:gd name="connsiteY5" fmla="*/ 0 h 917478"/>
              <a:gd name="connsiteX6" fmla="*/ 4455006 w 4455006"/>
              <a:gd name="connsiteY6" fmla="*/ 661939 h 917478"/>
              <a:gd name="connsiteX7" fmla="*/ 3349721 w 4455006"/>
              <a:gd name="connsiteY7" fmla="*/ 689648 h 917478"/>
              <a:gd name="connsiteX8" fmla="*/ 2241357 w 4455006"/>
              <a:gd name="connsiteY8" fmla="*/ 723515 h 917478"/>
              <a:gd name="connsiteX9" fmla="*/ 1117600 w 4455006"/>
              <a:gd name="connsiteY9" fmla="*/ 769696 h 917478"/>
              <a:gd name="connsiteX10" fmla="*/ 0 w 4455006"/>
              <a:gd name="connsiteY10" fmla="*/ 917478 h 91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55006" h="917478">
                <a:moveTo>
                  <a:pt x="0" y="917478"/>
                </a:moveTo>
                <a:lnTo>
                  <a:pt x="0" y="304800"/>
                </a:lnTo>
                <a:lnTo>
                  <a:pt x="1117600" y="172412"/>
                </a:lnTo>
                <a:lnTo>
                  <a:pt x="2235200" y="98521"/>
                </a:lnTo>
                <a:lnTo>
                  <a:pt x="3352800" y="52339"/>
                </a:lnTo>
                <a:lnTo>
                  <a:pt x="4455006" y="0"/>
                </a:lnTo>
                <a:lnTo>
                  <a:pt x="4455006" y="661939"/>
                </a:lnTo>
                <a:lnTo>
                  <a:pt x="3349721" y="689648"/>
                </a:lnTo>
                <a:lnTo>
                  <a:pt x="2241357" y="723515"/>
                </a:lnTo>
                <a:lnTo>
                  <a:pt x="1117600" y="769696"/>
                </a:lnTo>
                <a:lnTo>
                  <a:pt x="0" y="9174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531815C-8766-A789-B224-5B688643574F}"/>
              </a:ext>
            </a:extLst>
          </p:cNvPr>
          <p:cNvSpPr/>
          <p:nvPr/>
        </p:nvSpPr>
        <p:spPr>
          <a:xfrm>
            <a:off x="24113531" y="22599670"/>
            <a:ext cx="4451943" cy="768699"/>
          </a:xfrm>
          <a:custGeom>
            <a:avLst/>
            <a:gdLst>
              <a:gd name="connsiteX0" fmla="*/ 0 w 4448908"/>
              <a:gd name="connsiteY0" fmla="*/ 768699 h 768699"/>
              <a:gd name="connsiteX1" fmla="*/ 0 w 4448908"/>
              <a:gd name="connsiteY1" fmla="*/ 311499 h 768699"/>
              <a:gd name="connsiteX2" fmla="*/ 1107831 w 4448908"/>
              <a:gd name="connsiteY2" fmla="*/ 170822 h 768699"/>
              <a:gd name="connsiteX3" fmla="*/ 2233246 w 4448908"/>
              <a:gd name="connsiteY3" fmla="*/ 102996 h 768699"/>
              <a:gd name="connsiteX4" fmla="*/ 3348613 w 4448908"/>
              <a:gd name="connsiteY4" fmla="*/ 52754 h 768699"/>
              <a:gd name="connsiteX5" fmla="*/ 3906297 w 4448908"/>
              <a:gd name="connsiteY5" fmla="*/ 27633 h 768699"/>
              <a:gd name="connsiteX6" fmla="*/ 4448908 w 4448908"/>
              <a:gd name="connsiteY6" fmla="*/ 0 h 768699"/>
              <a:gd name="connsiteX7" fmla="*/ 4448908 w 4448908"/>
              <a:gd name="connsiteY7" fmla="*/ 487345 h 768699"/>
              <a:gd name="connsiteX8" fmla="*/ 3341077 w 4448908"/>
              <a:gd name="connsiteY8" fmla="*/ 514978 h 768699"/>
              <a:gd name="connsiteX9" fmla="*/ 2235758 w 4448908"/>
              <a:gd name="connsiteY9" fmla="*/ 552660 h 768699"/>
              <a:gd name="connsiteX10" fmla="*/ 1110343 w 4448908"/>
              <a:gd name="connsiteY10" fmla="*/ 605413 h 768699"/>
              <a:gd name="connsiteX11" fmla="*/ 0 w 4448908"/>
              <a:gd name="connsiteY11" fmla="*/ 768699 h 76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48908" h="768699">
                <a:moveTo>
                  <a:pt x="0" y="768699"/>
                </a:moveTo>
                <a:lnTo>
                  <a:pt x="0" y="311499"/>
                </a:lnTo>
                <a:lnTo>
                  <a:pt x="1107831" y="170822"/>
                </a:lnTo>
                <a:lnTo>
                  <a:pt x="2233246" y="102996"/>
                </a:lnTo>
                <a:lnTo>
                  <a:pt x="3348613" y="52754"/>
                </a:lnTo>
                <a:lnTo>
                  <a:pt x="3906297" y="27633"/>
                </a:lnTo>
                <a:lnTo>
                  <a:pt x="4448908" y="0"/>
                </a:lnTo>
                <a:lnTo>
                  <a:pt x="4448908" y="487345"/>
                </a:lnTo>
                <a:lnTo>
                  <a:pt x="3341077" y="514978"/>
                </a:lnTo>
                <a:lnTo>
                  <a:pt x="2235758" y="552660"/>
                </a:lnTo>
                <a:lnTo>
                  <a:pt x="1110343" y="605413"/>
                </a:lnTo>
                <a:lnTo>
                  <a:pt x="0" y="76869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D21BD530-AE8A-695B-F2AD-0486421BE07F}"/>
              </a:ext>
            </a:extLst>
          </p:cNvPr>
          <p:cNvSpPr txBox="1"/>
          <p:nvPr/>
        </p:nvSpPr>
        <p:spPr>
          <a:xfrm>
            <a:off x="24102558" y="23146445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74.5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E0D4EBC1-04DC-25C6-B3B7-BB96090808F2}"/>
              </a:ext>
            </a:extLst>
          </p:cNvPr>
          <p:cNvSpPr txBox="1"/>
          <p:nvPr/>
        </p:nvSpPr>
        <p:spPr>
          <a:xfrm>
            <a:off x="24089748" y="22536334"/>
            <a:ext cx="670267" cy="408622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75.2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17588688-575A-0793-0848-272287E2E8FA}"/>
              </a:ext>
            </a:extLst>
          </p:cNvPr>
          <p:cNvSpPr txBox="1"/>
          <p:nvPr/>
        </p:nvSpPr>
        <p:spPr>
          <a:xfrm>
            <a:off x="27656222" y="23162862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+1.7 kg</a:t>
            </a: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C40B34AC-E5D1-1EB5-7C10-1C9EFF15654F}"/>
              </a:ext>
            </a:extLst>
          </p:cNvPr>
          <p:cNvSpPr txBox="1"/>
          <p:nvPr/>
        </p:nvSpPr>
        <p:spPr>
          <a:xfrm>
            <a:off x="27656222" y="21941149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+1.9 kg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148B855-E55C-39FD-A045-5B8B3148EC3F}"/>
              </a:ext>
            </a:extLst>
          </p:cNvPr>
          <p:cNvSpPr/>
          <p:nvPr/>
        </p:nvSpPr>
        <p:spPr>
          <a:xfrm flipH="1">
            <a:off x="25470733" y="16823656"/>
            <a:ext cx="1623909" cy="45719"/>
          </a:xfrm>
          <a:custGeom>
            <a:avLst/>
            <a:gdLst>
              <a:gd name="connsiteX0" fmla="*/ 1566863 w 1571625"/>
              <a:gd name="connsiteY0" fmla="*/ 80962 h 80962"/>
              <a:gd name="connsiteX1" fmla="*/ 1571625 w 1571625"/>
              <a:gd name="connsiteY1" fmla="*/ 0 h 80962"/>
              <a:gd name="connsiteX2" fmla="*/ 0 w 1571625"/>
              <a:gd name="connsiteY2" fmla="*/ 28575 h 80962"/>
              <a:gd name="connsiteX3" fmla="*/ 2381 w 1571625"/>
              <a:gd name="connsiteY3" fmla="*/ 80962 h 80962"/>
              <a:gd name="connsiteX4" fmla="*/ 1566863 w 1571625"/>
              <a:gd name="connsiteY4" fmla="*/ 80962 h 80962"/>
              <a:gd name="connsiteX0" fmla="*/ 1566863 w 1614487"/>
              <a:gd name="connsiteY0" fmla="*/ 88106 h 88106"/>
              <a:gd name="connsiteX1" fmla="*/ 1614487 w 1614487"/>
              <a:gd name="connsiteY1" fmla="*/ 0 h 88106"/>
              <a:gd name="connsiteX2" fmla="*/ 0 w 1614487"/>
              <a:gd name="connsiteY2" fmla="*/ 35719 h 88106"/>
              <a:gd name="connsiteX3" fmla="*/ 2381 w 1614487"/>
              <a:gd name="connsiteY3" fmla="*/ 88106 h 88106"/>
              <a:gd name="connsiteX4" fmla="*/ 1566863 w 1614487"/>
              <a:gd name="connsiteY4" fmla="*/ 88106 h 88106"/>
              <a:gd name="connsiteX0" fmla="*/ 1624013 w 1624013"/>
              <a:gd name="connsiteY0" fmla="*/ 90488 h 90488"/>
              <a:gd name="connsiteX1" fmla="*/ 1614487 w 1624013"/>
              <a:gd name="connsiteY1" fmla="*/ 0 h 90488"/>
              <a:gd name="connsiteX2" fmla="*/ 0 w 1624013"/>
              <a:gd name="connsiteY2" fmla="*/ 35719 h 90488"/>
              <a:gd name="connsiteX3" fmla="*/ 2381 w 1624013"/>
              <a:gd name="connsiteY3" fmla="*/ 88106 h 90488"/>
              <a:gd name="connsiteX4" fmla="*/ 1624013 w 1624013"/>
              <a:gd name="connsiteY4" fmla="*/ 90488 h 90488"/>
              <a:gd name="connsiteX0" fmla="*/ 1626399 w 1626399"/>
              <a:gd name="connsiteY0" fmla="*/ 90488 h 90488"/>
              <a:gd name="connsiteX1" fmla="*/ 1616873 w 1626399"/>
              <a:gd name="connsiteY1" fmla="*/ 0 h 90488"/>
              <a:gd name="connsiteX2" fmla="*/ 0 w 1626399"/>
              <a:gd name="connsiteY2" fmla="*/ 7440 h 90488"/>
              <a:gd name="connsiteX3" fmla="*/ 4767 w 1626399"/>
              <a:gd name="connsiteY3" fmla="*/ 88106 h 90488"/>
              <a:gd name="connsiteX4" fmla="*/ 1626399 w 1626399"/>
              <a:gd name="connsiteY4" fmla="*/ 90488 h 9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399" h="90488">
                <a:moveTo>
                  <a:pt x="1626399" y="90488"/>
                </a:moveTo>
                <a:lnTo>
                  <a:pt x="1616873" y="0"/>
                </a:lnTo>
                <a:lnTo>
                  <a:pt x="0" y="7440"/>
                </a:lnTo>
                <a:lnTo>
                  <a:pt x="4767" y="88106"/>
                </a:lnTo>
                <a:lnTo>
                  <a:pt x="1626399" y="9048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94">
            <a:extLst>
              <a:ext uri="{FF2B5EF4-FFF2-40B4-BE49-F238E27FC236}">
                <a16:creationId xmlns:a16="http://schemas.microsoft.com/office/drawing/2014/main" id="{DB9D22C4-6868-72EF-ACFA-A582689F84AD}"/>
              </a:ext>
            </a:extLst>
          </p:cNvPr>
          <p:cNvSpPr txBox="1"/>
          <p:nvPr/>
        </p:nvSpPr>
        <p:spPr>
          <a:xfrm>
            <a:off x="27996114" y="402381"/>
            <a:ext cx="1852159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Gilead Sciences, Inc.</a:t>
            </a:r>
          </a:p>
          <a:p>
            <a:pPr algn="r"/>
            <a:r>
              <a:rPr lang="en-US" sz="1200" b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 Lakeside Drive</a:t>
            </a:r>
          </a:p>
          <a:p>
            <a:pPr algn="r"/>
            <a:r>
              <a:rPr lang="en-US" sz="1200" b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Foster City, CA 94404</a:t>
            </a:r>
          </a:p>
          <a:p>
            <a:pPr algn="r"/>
            <a:r>
              <a:rPr lang="en-US" sz="1200" b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(650) 522-6009</a:t>
            </a:r>
          </a:p>
          <a:p>
            <a:pPr algn="r"/>
            <a:r>
              <a:rPr lang="en-US" sz="1200" b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(650) 522-5260</a:t>
            </a:r>
          </a:p>
        </p:txBody>
      </p:sp>
      <p:sp>
        <p:nvSpPr>
          <p:cNvPr id="10" name="TextBox 98">
            <a:extLst>
              <a:ext uri="{FF2B5EF4-FFF2-40B4-BE49-F238E27FC236}">
                <a16:creationId xmlns:a16="http://schemas.microsoft.com/office/drawing/2014/main" id="{544A023F-D1C1-33A4-831B-CFFFC70C84EA}"/>
              </a:ext>
            </a:extLst>
          </p:cNvPr>
          <p:cNvSpPr txBox="1"/>
          <p:nvPr/>
        </p:nvSpPr>
        <p:spPr>
          <a:xfrm>
            <a:off x="27014078" y="2222198"/>
            <a:ext cx="2834195" cy="346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2500">
                <a:latin typeface="Arial" panose="020B0604020202020204" pitchFamily="34" charset="0"/>
                <a:cs typeface="Arial" panose="020B0604020202020204" pitchFamily="34" charset="0"/>
              </a:rPr>
              <a:t>Poster EPB118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E72679-5C19-8C94-5E1D-127BBD1154FA}"/>
              </a:ext>
            </a:extLst>
          </p:cNvPr>
          <p:cNvSpPr txBox="1"/>
          <p:nvPr/>
        </p:nvSpPr>
        <p:spPr>
          <a:xfrm>
            <a:off x="383060" y="2346983"/>
            <a:ext cx="23138677" cy="6508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673" indent="-5244">
              <a:lnSpc>
                <a:spcPct val="110000"/>
              </a:lnSpc>
              <a:spcAft>
                <a:spcPts val="496"/>
              </a:spcAft>
            </a:pP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Olivier Robineau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Andrea Marongiu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Hans-Jürgen Stellbrink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Jean Luc Meynard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Jason Brunetta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Turner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Antonella D’Arminio Monforte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Manuel Ángel Castaño-Carracedo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b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Berend J. van Welzen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Lucy Williams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2,10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Richard Haubrich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Marion Heinzkill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Sabrinel Sahali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Sandra Schreiber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Joshua Gruber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Cal Cohen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Heribert Ramroth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0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Stefan Esser</a:t>
            </a:r>
            <a:r>
              <a:rPr lang="en-US" sz="2000" b="1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</a:t>
            </a:r>
            <a:endParaRPr lang="en-US" sz="2000" b="1" baseline="30000"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D7A9A0-7E52-A835-CA4C-FAE1B2AE27E0}"/>
              </a:ext>
            </a:extLst>
          </p:cNvPr>
          <p:cNvSpPr txBox="1"/>
          <p:nvPr/>
        </p:nvSpPr>
        <p:spPr>
          <a:xfrm>
            <a:off x="337931" y="248242"/>
            <a:ext cx="25137014" cy="19528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Longitudinal Analysis of Weight Change in HIV-1 Treatment-Naïve and -Experienced People Living With HIV (PLWH) Initiating/Switching to an NNRTI- or INSTI-Based Antiretroviral Therapy in Four Large Cohort Studies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0607C2-E5D1-0853-3AE3-3EF4E71AF028}"/>
              </a:ext>
            </a:extLst>
          </p:cNvPr>
          <p:cNvSpPr txBox="1"/>
          <p:nvPr/>
        </p:nvSpPr>
        <p:spPr>
          <a:xfrm>
            <a:off x="383060" y="3203982"/>
            <a:ext cx="23355161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fontAlgn="base"/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University of Lille, Gustave Dron Hospital, Tourcoing, France; 2. Gilead Sciences Ltd, Real-World Evidence, London, UK; 3. ICH Study Center, Hamburg, Germany; 4. Saint Antoine Hospital, APHP, Paris, France; 5. Maple Leaf Medical Clinic, Toronto, ON, Canada; </a:t>
            </a:r>
            <a:b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Crusaid Kobler AIDS Center, Tel-Aviv Sourasky Medical Center, Sackler Faculty of Medicine, Tel-Aviv University Tel-Aviv, Israel; 7. Clinic of Infectious Diseases, Department of Health Sciences, University of Milan, "ASST Santi Paolo e Carlo”, Milan, Italy; 8. Unidad de </a:t>
            </a:r>
            <a:r>
              <a:rPr lang="en-US" sz="14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nfermedades </a:t>
            </a:r>
            <a:b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4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nfecciosas, Hospital Regional Universitario de Málaga, Málaga, Spain; 9. Department of Internal Medicine and Infectious Diseases, University Medical Center Utrecht (UMCU), Utrecht, Netherlands; 10. School of Public Health, Imperial College London, London, UK; </a:t>
            </a:r>
            <a:b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11. Gilead Sciences Global, Medical Affairs, Foster City, CA, USA; 12. Gilead Sciences GmbH, Medical Affairs, Munich, Germany; 13. Gilead Sciences, Medical Affairs, Boulogne-Billancourt, France; 14. Clinic of Dermatology, Department of Venerology, University Hospital Essen, Germany</a:t>
            </a:r>
          </a:p>
          <a:p>
            <a:pPr lvl="0" fontAlgn="base"/>
            <a:endParaRPr lang="en-US" sz="140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231">
            <a:extLst>
              <a:ext uri="{FF2B5EF4-FFF2-40B4-BE49-F238E27FC236}">
                <a16:creationId xmlns:a16="http://schemas.microsoft.com/office/drawing/2014/main" id="{5741DD7E-3CA4-C0BA-AD5C-4E9E55745081}"/>
              </a:ext>
            </a:extLst>
          </p:cNvPr>
          <p:cNvSpPr/>
          <p:nvPr/>
        </p:nvSpPr>
        <p:spPr>
          <a:xfrm>
            <a:off x="24258424" y="2690787"/>
            <a:ext cx="5604037" cy="1255572"/>
          </a:xfrm>
          <a:prstGeom prst="roundRect">
            <a:avLst>
              <a:gd name="adj" fmla="val 13052"/>
            </a:avLst>
          </a:prstGeom>
          <a:solidFill>
            <a:srgbClr val="515490"/>
          </a:solidFill>
          <a:ln w="762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88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EE047D-B05F-2140-7032-493C7E89A630}"/>
              </a:ext>
            </a:extLst>
          </p:cNvPr>
          <p:cNvSpPr txBox="1"/>
          <p:nvPr/>
        </p:nvSpPr>
        <p:spPr>
          <a:xfrm>
            <a:off x="25347478" y="2822235"/>
            <a:ext cx="31914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scan the QR code for supplemental data on weight data completeness, observed mean BMI, third agent and backbone regimens, regression coefficients and predicted weight change by third agent </a:t>
            </a:r>
          </a:p>
        </p:txBody>
      </p:sp>
      <p:pic>
        <p:nvPicPr>
          <p:cNvPr id="18" name="Graphic 17" descr="Smart Phone with solid fill">
            <a:extLst>
              <a:ext uri="{FF2B5EF4-FFF2-40B4-BE49-F238E27FC236}">
                <a16:creationId xmlns:a16="http://schemas.microsoft.com/office/drawing/2014/main" id="{93F9F32E-C4C0-FA85-C9BB-D7EA8289D1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192410" y="2849764"/>
            <a:ext cx="1030383" cy="952215"/>
          </a:xfrm>
          <a:prstGeom prst="rect">
            <a:avLst/>
          </a:prstGeom>
          <a:effectLst>
            <a:outerShdw blurRad="63500" sx="104000" sy="104000" algn="ctr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4EC06C6-9695-5752-A714-5CD2D087CB99}"/>
              </a:ext>
            </a:extLst>
          </p:cNvPr>
          <p:cNvSpPr/>
          <p:nvPr/>
        </p:nvSpPr>
        <p:spPr>
          <a:xfrm>
            <a:off x="383059" y="4282410"/>
            <a:ext cx="29479404" cy="168247"/>
          </a:xfrm>
          <a:prstGeom prst="rect">
            <a:avLst/>
          </a:prstGeom>
          <a:solidFill>
            <a:srgbClr val="A21C49">
              <a:alpha val="50000"/>
            </a:srgb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8" tIns="40070" rIns="80138" bIns="40070" rtlCol="0" anchor="ctr"/>
          <a:lstStyle/>
          <a:p>
            <a:pPr algn="ctr">
              <a:lnSpc>
                <a:spcPct val="90000"/>
              </a:lnSpc>
            </a:pPr>
            <a:endParaRPr lang="en-US" sz="6302">
              <a:highlight>
                <a:srgbClr val="FF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EE4B8C5-66D6-BC47-1C49-9A748694F272}"/>
              </a:ext>
            </a:extLst>
          </p:cNvPr>
          <p:cNvSpPr/>
          <p:nvPr/>
        </p:nvSpPr>
        <p:spPr>
          <a:xfrm>
            <a:off x="383060" y="4210697"/>
            <a:ext cx="29479403" cy="185058"/>
          </a:xfrm>
          <a:prstGeom prst="rect">
            <a:avLst/>
          </a:prstGeom>
          <a:solidFill>
            <a:srgbClr val="A21C49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8" tIns="40070" rIns="80138" bIns="40070" rtlCol="0" anchor="ctr"/>
          <a:lstStyle/>
          <a:p>
            <a:pPr algn="ctr">
              <a:lnSpc>
                <a:spcPct val="90000"/>
              </a:lnSpc>
            </a:pPr>
            <a:endParaRPr lang="en-US" sz="6302">
              <a:highlight>
                <a:srgbClr val="FFFF00"/>
              </a:highligh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F839D20-86BF-5F08-1887-B36D5AFC0CCC}"/>
              </a:ext>
            </a:extLst>
          </p:cNvPr>
          <p:cNvSpPr/>
          <p:nvPr/>
        </p:nvSpPr>
        <p:spPr>
          <a:xfrm>
            <a:off x="383054" y="5316137"/>
            <a:ext cx="14544000" cy="5889389"/>
          </a:xfrm>
          <a:prstGeom prst="rect">
            <a:avLst/>
          </a:prstGeom>
          <a:gradFill>
            <a:gsLst>
              <a:gs pos="0">
                <a:srgbClr val="D2D3E0"/>
              </a:gs>
              <a:gs pos="100000">
                <a:schemeClr val="bg1"/>
              </a:gs>
            </a:gsLst>
            <a:lin ang="5400000" scaled="1"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0230" bIns="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3F41B93-85C3-5C73-4D3E-DBABB8006098}"/>
              </a:ext>
            </a:extLst>
          </p:cNvPr>
          <p:cNvSpPr/>
          <p:nvPr/>
        </p:nvSpPr>
        <p:spPr>
          <a:xfrm>
            <a:off x="383054" y="4632622"/>
            <a:ext cx="14544000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02A638-4D13-CB75-7946-7428640DAE06}"/>
              </a:ext>
            </a:extLst>
          </p:cNvPr>
          <p:cNvSpPr txBox="1"/>
          <p:nvPr/>
        </p:nvSpPr>
        <p:spPr>
          <a:xfrm>
            <a:off x="2280282" y="5558309"/>
            <a:ext cx="12460929" cy="10397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2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associated with weight gain after initiation of ART among TN PLWH include: </a:t>
            </a:r>
            <a:br>
              <a:rPr lang="en-US" sz="2252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52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pretreatment HIV-1 RNA or low CD4 cell counts, BMI, age, sex, race and specific ART regimens or drug classes</a:t>
            </a:r>
            <a:r>
              <a:rPr lang="en-US" sz="2252" baseline="30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endParaRPr lang="en-US" sz="225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1DA3C22B-287D-6006-38F6-099683E727E4}"/>
              </a:ext>
            </a:extLst>
          </p:cNvPr>
          <p:cNvGrpSpPr/>
          <p:nvPr/>
        </p:nvGrpSpPr>
        <p:grpSpPr>
          <a:xfrm>
            <a:off x="739775" y="5538163"/>
            <a:ext cx="1080000" cy="1080000"/>
            <a:chOff x="870417" y="5538163"/>
            <a:chExt cx="1080000" cy="108000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181A858-829B-E204-EE29-9579A0884784}"/>
                </a:ext>
              </a:extLst>
            </p:cNvPr>
            <p:cNvSpPr/>
            <p:nvPr/>
          </p:nvSpPr>
          <p:spPr>
            <a:xfrm>
              <a:off x="870417" y="5538163"/>
              <a:ext cx="1080000" cy="1080000"/>
            </a:xfrm>
            <a:prstGeom prst="ellipse">
              <a:avLst/>
            </a:prstGeom>
            <a:solidFill>
              <a:srgbClr val="7F7F7F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8614"/>
            </a:p>
          </p:txBody>
        </p:sp>
        <p:pic>
          <p:nvPicPr>
            <p:cNvPr id="35" name="Graphic 34" descr="Weight Loss outline">
              <a:extLst>
                <a:ext uri="{FF2B5EF4-FFF2-40B4-BE49-F238E27FC236}">
                  <a16:creationId xmlns:a16="http://schemas.microsoft.com/office/drawing/2014/main" id="{E02C9D59-839F-A5D7-6DD5-D63861E527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38351" y="5564501"/>
              <a:ext cx="914400" cy="9144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7892F9D3-13C2-3F61-84C7-81FA30A02601}"/>
              </a:ext>
            </a:extLst>
          </p:cNvPr>
          <p:cNvSpPr txBox="1"/>
          <p:nvPr/>
        </p:nvSpPr>
        <p:spPr>
          <a:xfrm>
            <a:off x="2280282" y="6969226"/>
            <a:ext cx="12472891" cy="6931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expected average weight gain in the general adult population is between 0.5 kg and </a:t>
            </a:r>
            <a:b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kg per year</a:t>
            </a:r>
            <a:r>
              <a:rPr lang="en-US" sz="2252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3F3DA26-1E51-2274-BF64-89D4CAE554C5}"/>
              </a:ext>
            </a:extLst>
          </p:cNvPr>
          <p:cNvSpPr txBox="1"/>
          <p:nvPr/>
        </p:nvSpPr>
        <p:spPr>
          <a:xfrm>
            <a:off x="2280282" y="9544969"/>
            <a:ext cx="12497756" cy="6931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aim of this study was to explore the impact of initiating/switching to an NNRTI- or </a:t>
            </a:r>
            <a:b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INSTI-based ART on weight change in PLWH and assess the role of the NRTI backbone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3B5917C-DAF2-05DF-2BF1-46FD36C5C0F7}"/>
              </a:ext>
            </a:extLst>
          </p:cNvPr>
          <p:cNvGrpSpPr/>
          <p:nvPr/>
        </p:nvGrpSpPr>
        <p:grpSpPr>
          <a:xfrm>
            <a:off x="739775" y="9363223"/>
            <a:ext cx="1080000" cy="1080000"/>
            <a:chOff x="1548668" y="8871375"/>
            <a:chExt cx="1080000" cy="10800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38D2592-0358-B8F1-285E-B2A190281FAE}"/>
                </a:ext>
              </a:extLst>
            </p:cNvPr>
            <p:cNvSpPr/>
            <p:nvPr/>
          </p:nvSpPr>
          <p:spPr>
            <a:xfrm>
              <a:off x="1548668" y="8871375"/>
              <a:ext cx="1080000" cy="1080000"/>
            </a:xfrm>
            <a:prstGeom prst="ellipse">
              <a:avLst/>
            </a:prstGeom>
            <a:solidFill>
              <a:srgbClr val="7F7F7F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8614"/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AE39D462-CBCF-E37C-1BED-12380E36A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5031" y="9024881"/>
              <a:ext cx="594689" cy="76667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6745D3ED-C441-B0B0-0EA1-7A1180AD5F79}"/>
              </a:ext>
            </a:extLst>
          </p:cNvPr>
          <p:cNvSpPr txBox="1"/>
          <p:nvPr/>
        </p:nvSpPr>
        <p:spPr>
          <a:xfrm>
            <a:off x="2280282" y="7966015"/>
            <a:ext cx="12460929" cy="14888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Pooled analyses reported increased weight gain with:</a:t>
            </a:r>
          </a:p>
          <a:p>
            <a:pPr marL="342900" indent="-342900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INSTI-based regimens versus NNRTI- or PI‑based regimens</a:t>
            </a:r>
            <a:r>
              <a:rPr lang="en-US" sz="2252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342900" indent="-342900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sz="2252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who switched from EFV- to RPV-containing regimens or F/TDF- to F/TAF-containing regimens</a:t>
            </a:r>
            <a:r>
              <a:rPr lang="en-US" sz="2252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25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065121A7-A58A-E126-B4DE-4583D197E7D2}"/>
              </a:ext>
            </a:extLst>
          </p:cNvPr>
          <p:cNvGrpSpPr/>
          <p:nvPr/>
        </p:nvGrpSpPr>
        <p:grpSpPr>
          <a:xfrm>
            <a:off x="739775" y="6784155"/>
            <a:ext cx="1080000" cy="1080000"/>
            <a:chOff x="870417" y="6729929"/>
            <a:chExt cx="1080000" cy="10800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B7D23F5-5983-DD13-E134-FF5D1CE27389}"/>
                </a:ext>
              </a:extLst>
            </p:cNvPr>
            <p:cNvSpPr/>
            <p:nvPr/>
          </p:nvSpPr>
          <p:spPr>
            <a:xfrm>
              <a:off x="870417" y="6729929"/>
              <a:ext cx="1080000" cy="1080000"/>
            </a:xfrm>
            <a:prstGeom prst="ellipse">
              <a:avLst/>
            </a:prstGeom>
            <a:solidFill>
              <a:srgbClr val="7F7F7F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8614"/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46BD952D-7DB3-4126-37E9-8FE1B93E1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98477" y="6942001"/>
              <a:ext cx="832766" cy="6242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134ED31C-E7A8-3CA4-6C64-3AD612D3F953}"/>
              </a:ext>
            </a:extLst>
          </p:cNvPr>
          <p:cNvSpPr/>
          <p:nvPr/>
        </p:nvSpPr>
        <p:spPr>
          <a:xfrm>
            <a:off x="383054" y="11221871"/>
            <a:ext cx="14544000" cy="12060314"/>
          </a:xfrm>
          <a:prstGeom prst="rect">
            <a:avLst/>
          </a:prstGeom>
          <a:gradFill>
            <a:gsLst>
              <a:gs pos="0">
                <a:srgbClr val="D2D3E0"/>
              </a:gs>
              <a:gs pos="100000">
                <a:schemeClr val="bg1"/>
              </a:gs>
            </a:gsLst>
            <a:lin ang="5400000" scaled="1"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0230" bIns="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E7C7CDE-0B4C-F645-D971-24139F250B1F}"/>
              </a:ext>
            </a:extLst>
          </p:cNvPr>
          <p:cNvSpPr/>
          <p:nvPr/>
        </p:nvSpPr>
        <p:spPr>
          <a:xfrm>
            <a:off x="383054" y="10538383"/>
            <a:ext cx="14544000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9D622B1-8EC8-35C3-6601-97C015CFC1A6}"/>
              </a:ext>
            </a:extLst>
          </p:cNvPr>
          <p:cNvSpPr txBox="1"/>
          <p:nvPr/>
        </p:nvSpPr>
        <p:spPr>
          <a:xfrm>
            <a:off x="2280282" y="11372631"/>
            <a:ext cx="12460925" cy="10397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2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objective: </a:t>
            </a:r>
            <a:r>
              <a:rPr lang="en-US" sz="2252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estimate the effect of ART third agent (INSTIs vs. NNRTIs) and backbone (F/TDF vs. F/TAF) on weight from baseline to 12 months of follow-up in PLWH initiating or switching ART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A315F6D-19D6-7C8D-6A21-D3DCC6C98F40}"/>
              </a:ext>
            </a:extLst>
          </p:cNvPr>
          <p:cNvSpPr txBox="1"/>
          <p:nvPr/>
        </p:nvSpPr>
        <p:spPr>
          <a:xfrm>
            <a:off x="943737" y="13184603"/>
            <a:ext cx="4043788" cy="1795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225"/>
              </a:spcBef>
              <a:spcAft>
                <a:spcPts val="600"/>
              </a:spcAft>
              <a:buClr>
                <a:srgbClr val="A21C49"/>
              </a:buClr>
            </a:pPr>
            <a:r>
              <a:rPr lang="en-US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Cross-cohort datasets* (2010–2020):</a:t>
            </a:r>
          </a:p>
          <a:p>
            <a:pPr marL="285750" indent="-285750">
              <a:spcBef>
                <a:spcPts val="225"/>
              </a:spcBef>
              <a:spcAft>
                <a:spcPts val="60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STRike</a:t>
            </a:r>
            <a:r>
              <a:rPr lang="en-US" baseline="30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 = 724)</a:t>
            </a:r>
          </a:p>
          <a:p>
            <a:pPr marL="285750" indent="-285750">
              <a:spcBef>
                <a:spcPts val="225"/>
              </a:spcBef>
              <a:spcAft>
                <a:spcPts val="60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TARANIS</a:t>
            </a:r>
            <a:r>
              <a:rPr lang="en-US" baseline="30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 = 475)</a:t>
            </a:r>
          </a:p>
          <a:p>
            <a:pPr marL="285750" indent="-285750">
              <a:spcBef>
                <a:spcPts val="225"/>
              </a:spcBef>
              <a:spcAft>
                <a:spcPts val="60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BICSTaR</a:t>
            </a:r>
            <a:r>
              <a:rPr lang="en-US" baseline="30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kern="1200">
                <a:latin typeface="Arial" panose="020B0604020202020204" pitchFamily="34" charset="0"/>
                <a:cs typeface="Arial" panose="020B0604020202020204" pitchFamily="34" charset="0"/>
              </a:rPr>
              <a:t>N = 965)</a:t>
            </a:r>
          </a:p>
          <a:p>
            <a:pPr marL="285750" indent="-285750">
              <a:spcBef>
                <a:spcPts val="225"/>
              </a:spcBef>
              <a:spcAft>
                <a:spcPts val="60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TAFNES</a:t>
            </a:r>
            <a:r>
              <a:rPr lang="en-US" baseline="30000">
                <a:latin typeface="Arial" panose="020B0604020202020204" pitchFamily="34" charset="0"/>
                <a:cs typeface="Arial" panose="020B0604020202020204" pitchFamily="34" charset="0"/>
              </a:rPr>
              <a:t>¶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(N = 502)</a:t>
            </a:r>
            <a:r>
              <a:rPr lang="en-US" kern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253A6AE-27B0-D62C-7232-FD0866057817}"/>
              </a:ext>
            </a:extLst>
          </p:cNvPr>
          <p:cNvSpPr txBox="1"/>
          <p:nvPr/>
        </p:nvSpPr>
        <p:spPr>
          <a:xfrm>
            <a:off x="7474891" y="12399332"/>
            <a:ext cx="3169137" cy="10130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(weight collected &lt; 14 days </a:t>
            </a:r>
            <a:br>
              <a:rPr lang="en-US"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treatment initiation)</a:t>
            </a:r>
            <a:endParaRPr lang="en-US" sz="160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4DAC069-E4BA-D823-3762-428086A8E81A}"/>
              </a:ext>
            </a:extLst>
          </p:cNvPr>
          <p:cNvSpPr txBox="1"/>
          <p:nvPr/>
        </p:nvSpPr>
        <p:spPr>
          <a:xfrm>
            <a:off x="11403032" y="12399332"/>
            <a:ext cx="3305392" cy="10130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25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12-month follow-up</a:t>
            </a:r>
          </a:p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(≥ 1 weight collection </a:t>
            </a:r>
            <a:br>
              <a:rPr lang="en-US"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10–15 months post-baseline)</a:t>
            </a:r>
            <a:endParaRPr lang="en-US" sz="240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F7847E6-A2EB-66CD-8286-EF0679D73F43}"/>
              </a:ext>
            </a:extLst>
          </p:cNvPr>
          <p:cNvCxnSpPr>
            <a:cxnSpLocks/>
          </p:cNvCxnSpPr>
          <p:nvPr/>
        </p:nvCxnSpPr>
        <p:spPr>
          <a:xfrm>
            <a:off x="9061663" y="13703356"/>
            <a:ext cx="3986851" cy="0"/>
          </a:xfrm>
          <a:prstGeom prst="line">
            <a:avLst/>
          </a:prstGeom>
          <a:ln w="28575">
            <a:solidFill>
              <a:srgbClr val="202262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96497FE-17F2-B52A-A45A-E5370C30A250}"/>
              </a:ext>
            </a:extLst>
          </p:cNvPr>
          <p:cNvCxnSpPr>
            <a:cxnSpLocks/>
          </p:cNvCxnSpPr>
          <p:nvPr/>
        </p:nvCxnSpPr>
        <p:spPr>
          <a:xfrm flipV="1">
            <a:off x="9061663" y="13575714"/>
            <a:ext cx="0" cy="255288"/>
          </a:xfrm>
          <a:prstGeom prst="line">
            <a:avLst/>
          </a:prstGeom>
          <a:ln w="28575">
            <a:solidFill>
              <a:srgbClr val="202262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220F9958-77FE-7A72-89C2-7231F28AD8AC}"/>
              </a:ext>
            </a:extLst>
          </p:cNvPr>
          <p:cNvSpPr/>
          <p:nvPr/>
        </p:nvSpPr>
        <p:spPr>
          <a:xfrm>
            <a:off x="9056225" y="13954007"/>
            <a:ext cx="3986836" cy="679501"/>
          </a:xfrm>
          <a:prstGeom prst="roundRect">
            <a:avLst>
              <a:gd name="adj" fmla="val 50000"/>
            </a:avLst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7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883066B-7141-19DF-A98D-39A301408773}"/>
              </a:ext>
            </a:extLst>
          </p:cNvPr>
          <p:cNvSpPr txBox="1"/>
          <p:nvPr/>
        </p:nvSpPr>
        <p:spPr>
          <a:xfrm>
            <a:off x="9413732" y="14139420"/>
            <a:ext cx="3191414" cy="308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00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INSTI-based ART regimen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BE4BC6D-2BA1-5213-9C31-67209998B261}"/>
              </a:ext>
            </a:extLst>
          </p:cNvPr>
          <p:cNvCxnSpPr>
            <a:cxnSpLocks/>
          </p:cNvCxnSpPr>
          <p:nvPr/>
        </p:nvCxnSpPr>
        <p:spPr>
          <a:xfrm flipV="1">
            <a:off x="13048514" y="13575714"/>
            <a:ext cx="0" cy="255288"/>
          </a:xfrm>
          <a:prstGeom prst="line">
            <a:avLst/>
          </a:prstGeom>
          <a:ln w="28575">
            <a:solidFill>
              <a:srgbClr val="202262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7EEFBD0-E336-1926-E90E-E42C948C9161}"/>
              </a:ext>
            </a:extLst>
          </p:cNvPr>
          <p:cNvSpPr txBox="1"/>
          <p:nvPr/>
        </p:nvSpPr>
        <p:spPr>
          <a:xfrm>
            <a:off x="5647752" y="12929166"/>
            <a:ext cx="1918823" cy="332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2" b="1">
                <a:latin typeface="Arial" panose="020B0604020202020204" pitchFamily="34" charset="0"/>
                <a:cs typeface="Arial" panose="020B0604020202020204" pitchFamily="34" charset="0"/>
              </a:rPr>
              <a:t>N = 2,666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099DD05-0DC3-1C05-AC61-C293DFB72AC5}"/>
              </a:ext>
            </a:extLst>
          </p:cNvPr>
          <p:cNvSpPr/>
          <p:nvPr/>
        </p:nvSpPr>
        <p:spPr>
          <a:xfrm>
            <a:off x="6067163" y="13315405"/>
            <a:ext cx="1080000" cy="1080000"/>
          </a:xfrm>
          <a:prstGeom prst="ellipse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720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15BE3BC-0734-EE92-1AF0-C0F1142DB67D}"/>
              </a:ext>
            </a:extLst>
          </p:cNvPr>
          <p:cNvGrpSpPr/>
          <p:nvPr/>
        </p:nvGrpSpPr>
        <p:grpSpPr>
          <a:xfrm>
            <a:off x="6472970" y="13481480"/>
            <a:ext cx="268386" cy="782153"/>
            <a:chOff x="1884759" y="13474381"/>
            <a:chExt cx="268386" cy="782153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71" name="Freeform 55">
              <a:extLst>
                <a:ext uri="{FF2B5EF4-FFF2-40B4-BE49-F238E27FC236}">
                  <a16:creationId xmlns:a16="http://schemas.microsoft.com/office/drawing/2014/main" id="{3113E76B-C33A-15BB-1422-1A099525F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4759" y="13658417"/>
              <a:ext cx="268386" cy="598117"/>
            </a:xfrm>
            <a:custGeom>
              <a:avLst/>
              <a:gdLst>
                <a:gd name="T0" fmla="*/ 135 w 168"/>
                <a:gd name="T1" fmla="*/ 0 h 376"/>
                <a:gd name="T2" fmla="*/ 84 w 168"/>
                <a:gd name="T3" fmla="*/ 0 h 376"/>
                <a:gd name="T4" fmla="*/ 32 w 168"/>
                <a:gd name="T5" fmla="*/ 0 h 376"/>
                <a:gd name="T6" fmla="*/ 0 w 168"/>
                <a:gd name="T7" fmla="*/ 32 h 376"/>
                <a:gd name="T8" fmla="*/ 0 w 168"/>
                <a:gd name="T9" fmla="*/ 149 h 376"/>
                <a:gd name="T10" fmla="*/ 32 w 168"/>
                <a:gd name="T11" fmla="*/ 181 h 376"/>
                <a:gd name="T12" fmla="*/ 40 w 168"/>
                <a:gd name="T13" fmla="*/ 181 h 376"/>
                <a:gd name="T14" fmla="*/ 40 w 168"/>
                <a:gd name="T15" fmla="*/ 351 h 376"/>
                <a:gd name="T16" fmla="*/ 65 w 168"/>
                <a:gd name="T17" fmla="*/ 376 h 376"/>
                <a:gd name="T18" fmla="*/ 103 w 168"/>
                <a:gd name="T19" fmla="*/ 376 h 376"/>
                <a:gd name="T20" fmla="*/ 128 w 168"/>
                <a:gd name="T21" fmla="*/ 351 h 376"/>
                <a:gd name="T22" fmla="*/ 128 w 168"/>
                <a:gd name="T23" fmla="*/ 181 h 376"/>
                <a:gd name="T24" fmla="*/ 135 w 168"/>
                <a:gd name="T25" fmla="*/ 181 h 376"/>
                <a:gd name="T26" fmla="*/ 168 w 168"/>
                <a:gd name="T27" fmla="*/ 149 h 376"/>
                <a:gd name="T28" fmla="*/ 168 w 168"/>
                <a:gd name="T29" fmla="*/ 32 h 376"/>
                <a:gd name="T30" fmla="*/ 135 w 168"/>
                <a:gd name="T31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8" h="376">
                  <a:moveTo>
                    <a:pt x="135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67"/>
                    <a:pt x="14" y="181"/>
                    <a:pt x="32" y="181"/>
                  </a:cubicBezTo>
                  <a:cubicBezTo>
                    <a:pt x="40" y="181"/>
                    <a:pt x="40" y="181"/>
                    <a:pt x="40" y="181"/>
                  </a:cubicBezTo>
                  <a:cubicBezTo>
                    <a:pt x="40" y="351"/>
                    <a:pt x="40" y="351"/>
                    <a:pt x="40" y="351"/>
                  </a:cubicBezTo>
                  <a:cubicBezTo>
                    <a:pt x="40" y="365"/>
                    <a:pt x="51" y="376"/>
                    <a:pt x="65" y="376"/>
                  </a:cubicBezTo>
                  <a:cubicBezTo>
                    <a:pt x="103" y="376"/>
                    <a:pt x="103" y="376"/>
                    <a:pt x="103" y="376"/>
                  </a:cubicBezTo>
                  <a:cubicBezTo>
                    <a:pt x="116" y="376"/>
                    <a:pt x="128" y="365"/>
                    <a:pt x="128" y="351"/>
                  </a:cubicBezTo>
                  <a:cubicBezTo>
                    <a:pt x="128" y="181"/>
                    <a:pt x="128" y="181"/>
                    <a:pt x="128" y="181"/>
                  </a:cubicBezTo>
                  <a:cubicBezTo>
                    <a:pt x="135" y="181"/>
                    <a:pt x="135" y="181"/>
                    <a:pt x="135" y="181"/>
                  </a:cubicBezTo>
                  <a:cubicBezTo>
                    <a:pt x="153" y="181"/>
                    <a:pt x="168" y="167"/>
                    <a:pt x="168" y="149"/>
                  </a:cubicBezTo>
                  <a:cubicBezTo>
                    <a:pt x="168" y="32"/>
                    <a:pt x="168" y="32"/>
                    <a:pt x="168" y="32"/>
                  </a:cubicBezTo>
                  <a:cubicBezTo>
                    <a:pt x="168" y="14"/>
                    <a:pt x="153" y="0"/>
                    <a:pt x="135" y="0"/>
                  </a:cubicBezTo>
                  <a:close/>
                </a:path>
              </a:pathLst>
            </a:custGeom>
            <a:no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6">
              <a:extLst>
                <a:ext uri="{FF2B5EF4-FFF2-40B4-BE49-F238E27FC236}">
                  <a16:creationId xmlns:a16="http://schemas.microsoft.com/office/drawing/2014/main" id="{E76DC444-32E5-3547-6C3E-EDFCA780A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8436" y="13474381"/>
              <a:ext cx="159498" cy="161032"/>
            </a:xfrm>
            <a:custGeom>
              <a:avLst/>
              <a:gdLst>
                <a:gd name="T0" fmla="*/ 23 w 101"/>
                <a:gd name="T1" fmla="*/ 93 h 101"/>
                <a:gd name="T2" fmla="*/ 51 w 101"/>
                <a:gd name="T3" fmla="*/ 101 h 101"/>
                <a:gd name="T4" fmla="*/ 78 w 101"/>
                <a:gd name="T5" fmla="*/ 93 h 101"/>
                <a:gd name="T6" fmla="*/ 101 w 101"/>
                <a:gd name="T7" fmla="*/ 50 h 101"/>
                <a:gd name="T8" fmla="*/ 51 w 101"/>
                <a:gd name="T9" fmla="*/ 0 h 101"/>
                <a:gd name="T10" fmla="*/ 0 w 101"/>
                <a:gd name="T11" fmla="*/ 50 h 101"/>
                <a:gd name="T12" fmla="*/ 23 w 101"/>
                <a:gd name="T13" fmla="*/ 9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" h="101">
                  <a:moveTo>
                    <a:pt x="23" y="93"/>
                  </a:moveTo>
                  <a:cubicBezTo>
                    <a:pt x="31" y="98"/>
                    <a:pt x="41" y="101"/>
                    <a:pt x="51" y="101"/>
                  </a:cubicBezTo>
                  <a:cubicBezTo>
                    <a:pt x="61" y="101"/>
                    <a:pt x="70" y="98"/>
                    <a:pt x="78" y="93"/>
                  </a:cubicBezTo>
                  <a:cubicBezTo>
                    <a:pt x="92" y="84"/>
                    <a:pt x="101" y="68"/>
                    <a:pt x="101" y="50"/>
                  </a:cubicBezTo>
                  <a:cubicBezTo>
                    <a:pt x="101" y="23"/>
                    <a:pt x="78" y="0"/>
                    <a:pt x="51" y="0"/>
                  </a:cubicBezTo>
                  <a:cubicBezTo>
                    <a:pt x="23" y="0"/>
                    <a:pt x="0" y="23"/>
                    <a:pt x="0" y="50"/>
                  </a:cubicBezTo>
                  <a:cubicBezTo>
                    <a:pt x="0" y="68"/>
                    <a:pt x="9" y="84"/>
                    <a:pt x="23" y="93"/>
                  </a:cubicBezTo>
                  <a:close/>
                </a:path>
              </a:pathLst>
            </a:custGeom>
            <a:no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ECC7FDC-C2DE-5324-BBC2-3E00583E2D36}"/>
              </a:ext>
            </a:extLst>
          </p:cNvPr>
          <p:cNvSpPr txBox="1"/>
          <p:nvPr/>
        </p:nvSpPr>
        <p:spPr>
          <a:xfrm>
            <a:off x="5476896" y="14445465"/>
            <a:ext cx="2260534" cy="977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006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PLWH</a:t>
            </a:r>
          </a:p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006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 (n = 727)</a:t>
            </a:r>
            <a:br>
              <a:rPr lang="en-US" sz="2006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6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(n = 1,939)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AA53D1A6-ABFD-20A4-AB90-7D0C66BAFF30}"/>
              </a:ext>
            </a:extLst>
          </p:cNvPr>
          <p:cNvSpPr/>
          <p:nvPr/>
        </p:nvSpPr>
        <p:spPr>
          <a:xfrm>
            <a:off x="9056226" y="14730502"/>
            <a:ext cx="3986835" cy="679501"/>
          </a:xfrm>
          <a:prstGeom prst="roundRect">
            <a:avLst>
              <a:gd name="adj" fmla="val 50000"/>
            </a:avLst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72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0E8061C-CCC7-BD14-759D-0F93C620A89C}"/>
              </a:ext>
            </a:extLst>
          </p:cNvPr>
          <p:cNvSpPr txBox="1"/>
          <p:nvPr/>
        </p:nvSpPr>
        <p:spPr>
          <a:xfrm>
            <a:off x="9339801" y="14915915"/>
            <a:ext cx="3378642" cy="308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200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NNRTI-based ART regimen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6F95DB9-7D30-E56F-1154-BF2A0A968032}"/>
              </a:ext>
            </a:extLst>
          </p:cNvPr>
          <p:cNvSpPr txBox="1"/>
          <p:nvPr/>
        </p:nvSpPr>
        <p:spPr>
          <a:xfrm>
            <a:off x="717925" y="16406442"/>
            <a:ext cx="138047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Mixed Model for Predicting Longitudinal Mean Weight and BMI Change Over the 12-Month Follow-up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087C9AA-6A83-2160-8B0C-1CE14E3D7E7B}"/>
              </a:ext>
            </a:extLst>
          </p:cNvPr>
          <p:cNvSpPr txBox="1"/>
          <p:nvPr/>
        </p:nvSpPr>
        <p:spPr>
          <a:xfrm>
            <a:off x="644787" y="22490268"/>
            <a:ext cx="142822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*Mixed models were not adjusted for race as these data were not collected in the TARANIS dataset; </a:t>
            </a:r>
            <a:r>
              <a:rPr lang="en-US" sz="1400" baseline="300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†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Third-agent switches were not controlled for TE participants; 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aseline="300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‡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To allow for comparison with BMI models; 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en-US" sz="1400">
                <a:solidFill>
                  <a:srgbClr val="000000"/>
                </a:solidFill>
                <a:latin typeface="Arial" panose="020B0604020202020204"/>
              </a:rPr>
              <a:t>I</a:t>
            </a:r>
            <a:r>
              <a:rPr kumimoji="0" lang="en-US" sz="14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</a:rPr>
              <a:t>nsulin, antidiabetics, antidepressants/psychoanaleptics, antipsychotics, antiepileptics, contraceptives, corticosteroids, antihistamines, beta‑androgenic blockers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1B22E8A3-FB02-450F-ADC3-0946F9435FD3}"/>
              </a:ext>
            </a:extLst>
          </p:cNvPr>
          <p:cNvSpPr/>
          <p:nvPr/>
        </p:nvSpPr>
        <p:spPr>
          <a:xfrm>
            <a:off x="11265513" y="20788163"/>
            <a:ext cx="2883615" cy="540956"/>
          </a:xfrm>
          <a:prstGeom prst="roundRect">
            <a:avLst/>
          </a:prstGeom>
          <a:solidFill>
            <a:srgbClr val="B2B2B2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Bootstrapping estimated 95% CIs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DD0102C5-454C-08D2-7E68-CFE8D42476B9}"/>
              </a:ext>
            </a:extLst>
          </p:cNvPr>
          <p:cNvSpPr/>
          <p:nvPr/>
        </p:nvSpPr>
        <p:spPr>
          <a:xfrm>
            <a:off x="11275016" y="20098262"/>
            <a:ext cx="2883615" cy="645898"/>
          </a:xfrm>
          <a:prstGeom prst="roundRect">
            <a:avLst/>
          </a:prstGeom>
          <a:solidFill>
            <a:srgbClr val="9799C5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Estimation of mean weight and BMI change </a:t>
            </a:r>
          </a:p>
        </p:txBody>
      </p:sp>
      <p:sp>
        <p:nvSpPr>
          <p:cNvPr id="77" name="Arrow: Curved Left 76">
            <a:extLst>
              <a:ext uri="{FF2B5EF4-FFF2-40B4-BE49-F238E27FC236}">
                <a16:creationId xmlns:a16="http://schemas.microsoft.com/office/drawing/2014/main" id="{17308894-7CF2-19F4-84D9-DD6AB9F08C5B}"/>
              </a:ext>
            </a:extLst>
          </p:cNvPr>
          <p:cNvSpPr/>
          <p:nvPr/>
        </p:nvSpPr>
        <p:spPr>
          <a:xfrm>
            <a:off x="14198403" y="20303216"/>
            <a:ext cx="373442" cy="755813"/>
          </a:xfrm>
          <a:prstGeom prst="curvedLeftArrow">
            <a:avLst>
              <a:gd name="adj1" fmla="val 19138"/>
              <a:gd name="adj2" fmla="val 5000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86F2407-FA4B-3E6C-E4AC-8741927E612C}"/>
              </a:ext>
            </a:extLst>
          </p:cNvPr>
          <p:cNvCxnSpPr>
            <a:cxnSpLocks/>
          </p:cNvCxnSpPr>
          <p:nvPr/>
        </p:nvCxnSpPr>
        <p:spPr>
          <a:xfrm>
            <a:off x="12777530" y="19736724"/>
            <a:ext cx="0" cy="32896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BC3FDDA-0C1C-7C23-E09B-528691AD75BA}"/>
              </a:ext>
            </a:extLst>
          </p:cNvPr>
          <p:cNvSpPr txBox="1"/>
          <p:nvPr/>
        </p:nvSpPr>
        <p:spPr>
          <a:xfrm>
            <a:off x="652573" y="15496896"/>
            <a:ext cx="14018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*Prospective observational cohort studies; participants initiating/switching to an NNRTI- or INSTI-based ART were included; </a:t>
            </a:r>
            <a:r>
              <a:rPr lang="en-US" sz="1400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TN and TE participants initiating EFV/F/TDF; 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TN and TE participants initiating E/C/F/TAF or R/F/TAF; 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TN and TE participants initiating B/F/TAF (study ongoing, data as of August 2021); 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¶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TN and TE participants initiating E/C/F/TAF, R/F/TAF or F/TAF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1FD8604-A8C9-50F7-5541-2ACBC932B333}"/>
              </a:ext>
            </a:extLst>
          </p:cNvPr>
          <p:cNvSpPr txBox="1"/>
          <p:nvPr/>
        </p:nvSpPr>
        <p:spPr>
          <a:xfrm>
            <a:off x="645640" y="17350212"/>
            <a:ext cx="379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Statistical software: R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4EDBC47-0795-BEE8-C73A-EF4C77AC04A1}"/>
              </a:ext>
            </a:extLst>
          </p:cNvPr>
          <p:cNvSpPr/>
          <p:nvPr/>
        </p:nvSpPr>
        <p:spPr>
          <a:xfrm>
            <a:off x="739775" y="11402829"/>
            <a:ext cx="1080000" cy="1080000"/>
          </a:xfrm>
          <a:prstGeom prst="ellipse">
            <a:avLst/>
          </a:prstGeom>
          <a:solidFill>
            <a:srgbClr val="7F7F7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8614"/>
          </a:p>
        </p:txBody>
      </p:sp>
      <p:pic>
        <p:nvPicPr>
          <p:cNvPr id="83" name="Graphic 82" descr="Target outline">
            <a:extLst>
              <a:ext uri="{FF2B5EF4-FFF2-40B4-BE49-F238E27FC236}">
                <a16:creationId xmlns:a16="http://schemas.microsoft.com/office/drawing/2014/main" id="{E5CECAD9-5031-2838-0C3C-D1F4D7A9BEE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22574" y="11468927"/>
            <a:ext cx="9144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A53DA1E9-6126-6B0B-E5D3-7883EE6444ED}"/>
              </a:ext>
            </a:extLst>
          </p:cNvPr>
          <p:cNvSpPr/>
          <p:nvPr/>
        </p:nvSpPr>
        <p:spPr>
          <a:xfrm>
            <a:off x="743938" y="18781698"/>
            <a:ext cx="2533092" cy="1752600"/>
          </a:xfrm>
          <a:prstGeom prst="roundRect">
            <a:avLst>
              <a:gd name="adj" fmla="val 10000"/>
            </a:avLst>
          </a:prstGeom>
          <a:solidFill>
            <a:srgbClr val="E6E6E6">
              <a:alpha val="89804"/>
            </a:srgbClr>
          </a:solidFill>
          <a:ln>
            <a:solidFill>
              <a:schemeClr val="accent4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TN and TE participants analyzed separately</a:t>
            </a:r>
          </a:p>
        </p:txBody>
      </p:sp>
      <p:sp>
        <p:nvSpPr>
          <p:cNvPr id="88" name="Shape 87">
            <a:extLst>
              <a:ext uri="{FF2B5EF4-FFF2-40B4-BE49-F238E27FC236}">
                <a16:creationId xmlns:a16="http://schemas.microsoft.com/office/drawing/2014/main" id="{F80F628C-D5B2-03DE-F455-F291E07C5744}"/>
              </a:ext>
            </a:extLst>
          </p:cNvPr>
          <p:cNvSpPr/>
          <p:nvPr/>
        </p:nvSpPr>
        <p:spPr>
          <a:xfrm>
            <a:off x="1921683" y="19429416"/>
            <a:ext cx="1943716" cy="2463129"/>
          </a:xfrm>
          <a:prstGeom prst="leftCircularArrow">
            <a:avLst>
              <a:gd name="adj1" fmla="val 3637"/>
              <a:gd name="adj2" fmla="val 0"/>
              <a:gd name="adj3" fmla="val 2228278"/>
              <a:gd name="adj4" fmla="val 9024489"/>
              <a:gd name="adj5" fmla="val 4243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1" name="Arrow: Circular 90">
            <a:extLst>
              <a:ext uri="{FF2B5EF4-FFF2-40B4-BE49-F238E27FC236}">
                <a16:creationId xmlns:a16="http://schemas.microsoft.com/office/drawing/2014/main" id="{1126B214-8B20-9777-4DE9-225AD60057DC}"/>
              </a:ext>
            </a:extLst>
          </p:cNvPr>
          <p:cNvSpPr/>
          <p:nvPr/>
        </p:nvSpPr>
        <p:spPr>
          <a:xfrm>
            <a:off x="4437590" y="16883708"/>
            <a:ext cx="9588837" cy="4778936"/>
          </a:xfrm>
          <a:prstGeom prst="circularArrow">
            <a:avLst>
              <a:gd name="adj1" fmla="val 3276"/>
              <a:gd name="adj2" fmla="val 694203"/>
              <a:gd name="adj3" fmla="val 19420170"/>
              <a:gd name="adj4" fmla="val 11672864"/>
              <a:gd name="adj5" fmla="val 7421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A4B409D4-7E3E-5C63-6E89-3FCD02732942}"/>
              </a:ext>
            </a:extLst>
          </p:cNvPr>
          <p:cNvSpPr/>
          <p:nvPr/>
        </p:nvSpPr>
        <p:spPr>
          <a:xfrm>
            <a:off x="11271691" y="17866511"/>
            <a:ext cx="3330856" cy="1506115"/>
          </a:xfrm>
          <a:prstGeom prst="roundRect">
            <a:avLst>
              <a:gd name="adj" fmla="val 10000"/>
            </a:avLst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lowest </a:t>
            </a:r>
            <a:r>
              <a:rPr lang="en-US" sz="1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Akaike information criterion (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AIC) determined which of the five models best fit the data</a:t>
            </a:r>
          </a:p>
          <a:p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1ED0519B-90E9-7159-4E39-27EEE260986D}"/>
              </a:ext>
            </a:extLst>
          </p:cNvPr>
          <p:cNvSpPr/>
          <p:nvPr/>
        </p:nvSpPr>
        <p:spPr>
          <a:xfrm>
            <a:off x="6581663" y="17720746"/>
            <a:ext cx="4218810" cy="15627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0602" tIns="63500" rIns="63500" bIns="63500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mixed models accounted for selected </a:t>
            </a:r>
            <a:r>
              <a:rPr lang="en-US" i="1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priori </a:t>
            </a:r>
            <a:r>
              <a:rPr lang="en-US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covariates*</a:t>
            </a:r>
            <a:r>
              <a:rPr lang="en-US" kern="1200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†</a:t>
            </a:r>
            <a:endParaRPr lang="en-US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Age, sex, backbone (F/TDF or F/TAF), backbone switch (TE only), HIV-1 RNA, height</a:t>
            </a:r>
            <a:r>
              <a:rPr lang="en-US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‡</a:t>
            </a:r>
            <a:r>
              <a:rPr lang="en-US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kern="1200" baseline="30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3AD0FDEB-6620-C56B-1E0E-EA5B97647CC0}"/>
              </a:ext>
            </a:extLst>
          </p:cNvPr>
          <p:cNvSpPr/>
          <p:nvPr/>
        </p:nvSpPr>
        <p:spPr>
          <a:xfrm>
            <a:off x="6580940" y="19309139"/>
            <a:ext cx="4219365" cy="1532893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0602" tIns="63500" rIns="63500" bIns="63500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tep-wise selected covariates</a:t>
            </a:r>
          </a:p>
          <a:p>
            <a:pPr marL="285750" lvl="0" indent="-285750" algn="l" defTabSz="11112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Comorbidities associated with obesity</a:t>
            </a:r>
          </a:p>
          <a:p>
            <a:pPr marL="285750" lvl="0" indent="-285750" defTabSz="11112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Comedications associated with weight changes</a:t>
            </a:r>
            <a:r>
              <a:rPr lang="en-US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en-US" kern="1200" baseline="30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A2E7CF3F-62FD-DC4E-8E32-4C5014F69420}"/>
              </a:ext>
            </a:extLst>
          </p:cNvPr>
          <p:cNvSpPr/>
          <p:nvPr/>
        </p:nvSpPr>
        <p:spPr>
          <a:xfrm>
            <a:off x="6580940" y="20869070"/>
            <a:ext cx="4219365" cy="1503726"/>
          </a:xfrm>
          <a:prstGeom prst="roundRect">
            <a:avLst/>
          </a:prstGeom>
          <a:solidFill>
            <a:srgbClr val="3F417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0602" tIns="63500" rIns="63500" bIns="63500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nteractions between</a:t>
            </a:r>
          </a:p>
          <a:p>
            <a:pPr marL="285750" lvl="0" indent="-285750" algn="l" defTabSz="11112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NNRTI versus INSTI/time</a:t>
            </a:r>
          </a:p>
          <a:p>
            <a:pPr marL="285750" lvl="0" indent="-285750" algn="l" defTabSz="11112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Backbone/</a:t>
            </a: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marL="285750" lvl="0" indent="-285750" algn="l" defTabSz="11112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kern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agent/backbone</a:t>
            </a:r>
          </a:p>
          <a:p>
            <a:pPr marL="285750" lvl="0" indent="-285750" algn="l" defTabSz="11112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agent/backbone/time</a:t>
            </a:r>
            <a:endParaRPr lang="en-US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Arrow: Right 105">
            <a:extLst>
              <a:ext uri="{FF2B5EF4-FFF2-40B4-BE49-F238E27FC236}">
                <a16:creationId xmlns:a16="http://schemas.microsoft.com/office/drawing/2014/main" id="{7E4345BA-5521-2184-2ABD-D8B77FB0C9E9}"/>
              </a:ext>
            </a:extLst>
          </p:cNvPr>
          <p:cNvSpPr/>
          <p:nvPr/>
        </p:nvSpPr>
        <p:spPr>
          <a:xfrm>
            <a:off x="5294752" y="13689310"/>
            <a:ext cx="469896" cy="553805"/>
          </a:xfrm>
          <a:prstGeom prst="rightArrow">
            <a:avLst/>
          </a:prstGeom>
          <a:solidFill>
            <a:srgbClr val="3F41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984A0AB9-1D53-284D-A072-7609EBD41923}"/>
              </a:ext>
            </a:extLst>
          </p:cNvPr>
          <p:cNvSpPr/>
          <p:nvPr/>
        </p:nvSpPr>
        <p:spPr>
          <a:xfrm>
            <a:off x="11272874" y="21381485"/>
            <a:ext cx="2883616" cy="968287"/>
          </a:xfrm>
          <a:prstGeom prst="roundRect">
            <a:avLst/>
          </a:prstGeom>
          <a:solidFill>
            <a:srgbClr val="A21C49"/>
          </a:solidFill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2000"/>
              </a:lnSpc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Plotting model </a:t>
            </a:r>
            <a:b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estimates of longitudinal weight changes</a:t>
            </a:r>
          </a:p>
        </p:txBody>
      </p:sp>
      <p:sp>
        <p:nvSpPr>
          <p:cNvPr id="108" name="Arrow: Curved Left 107">
            <a:extLst>
              <a:ext uri="{FF2B5EF4-FFF2-40B4-BE49-F238E27FC236}">
                <a16:creationId xmlns:a16="http://schemas.microsoft.com/office/drawing/2014/main" id="{A1B8F8D0-0DD3-A455-ABB6-718C30E68184}"/>
              </a:ext>
            </a:extLst>
          </p:cNvPr>
          <p:cNvSpPr/>
          <p:nvPr/>
        </p:nvSpPr>
        <p:spPr>
          <a:xfrm>
            <a:off x="14207464" y="21133574"/>
            <a:ext cx="373442" cy="860595"/>
          </a:xfrm>
          <a:prstGeom prst="curvedLeftArrow">
            <a:avLst>
              <a:gd name="adj1" fmla="val 19138"/>
              <a:gd name="adj2" fmla="val 5000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358F4D69-530A-7312-AD8C-F7E1FD22406C}"/>
              </a:ext>
            </a:extLst>
          </p:cNvPr>
          <p:cNvSpPr/>
          <p:nvPr/>
        </p:nvSpPr>
        <p:spPr>
          <a:xfrm>
            <a:off x="767847" y="12957800"/>
            <a:ext cx="4372917" cy="2228366"/>
          </a:xfrm>
          <a:prstGeom prst="roundRect">
            <a:avLst>
              <a:gd name="adj" fmla="val 9666"/>
            </a:avLst>
          </a:prstGeom>
          <a:noFill/>
          <a:ln w="38100">
            <a:solidFill>
              <a:srgbClr val="202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E6B56FC-3AD7-69FD-AAA3-D4AA27F8B12C}"/>
              </a:ext>
            </a:extLst>
          </p:cNvPr>
          <p:cNvSpPr/>
          <p:nvPr/>
        </p:nvSpPr>
        <p:spPr>
          <a:xfrm>
            <a:off x="1070387" y="19836157"/>
            <a:ext cx="1922363" cy="1175235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Crude a</a:t>
            </a:r>
            <a:r>
              <a:rPr lang="en-US" b="0" i="0" kern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nalysis of weight over 12 months</a:t>
            </a:r>
            <a:endParaRPr lang="en-US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7DD29C2-EA65-435F-AB29-5F433460BAFD}"/>
              </a:ext>
            </a:extLst>
          </p:cNvPr>
          <p:cNvSpPr/>
          <p:nvPr/>
        </p:nvSpPr>
        <p:spPr>
          <a:xfrm>
            <a:off x="11629047" y="19085238"/>
            <a:ext cx="2296966" cy="651486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b="0" i="0" kern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Selecting </a:t>
            </a:r>
            <a:br>
              <a:rPr lang="en-US" b="0" i="0" kern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kern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best-fitting model</a:t>
            </a:r>
            <a:endParaRPr lang="en-US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48384727-4273-35B4-61B0-135A1FC0A49A}"/>
              </a:ext>
            </a:extLst>
          </p:cNvPr>
          <p:cNvSpPr/>
          <p:nvPr/>
        </p:nvSpPr>
        <p:spPr>
          <a:xfrm>
            <a:off x="3756598" y="19157725"/>
            <a:ext cx="2329431" cy="3196745"/>
          </a:xfrm>
          <a:prstGeom prst="roundRect">
            <a:avLst>
              <a:gd name="adj" fmla="val 10000"/>
            </a:avLst>
          </a:prstGeom>
          <a:solidFill>
            <a:srgbClr val="E6E6E6">
              <a:alpha val="89804"/>
            </a:srgbClr>
          </a:solidFill>
          <a:ln>
            <a:solidFill>
              <a:schemeClr val="accent4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lvl="1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b="0" i="0" kern="1200" baseline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modeled as: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1C49"/>
              </a:buClr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ategorical</a:t>
            </a: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(visit window) </a:t>
            </a:r>
            <a:endParaRPr lang="en-US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1C49"/>
              </a:buClr>
              <a:buChar char="•"/>
            </a:pPr>
            <a:r>
              <a:rPr lang="en-US" b="1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(days) </a:t>
            </a:r>
            <a:endParaRPr lang="en-US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indent="-2857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1C49"/>
              </a:buClr>
              <a:buFont typeface="Arial" panose="020B0604020202020204" pitchFamily="34" charset="0"/>
              <a:buChar char="–"/>
            </a:pP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</a:t>
            </a:r>
          </a:p>
          <a:p>
            <a:pPr marL="457200" lvl="2" indent="-2857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1C49"/>
              </a:buClr>
              <a:buFont typeface="Arial" panose="020B0604020202020204" pitchFamily="34" charset="0"/>
              <a:buChar char="–"/>
            </a:pPr>
            <a:r>
              <a:rPr lang="en-US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Cubic splines</a:t>
            </a:r>
          </a:p>
          <a:p>
            <a:pPr marL="457200" lvl="2" indent="-2857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1C49"/>
              </a:buClr>
              <a:buFont typeface="Arial" panose="020B0604020202020204" pitchFamily="34" charset="0"/>
              <a:buChar char="–"/>
            </a:pP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Polynomial </a:t>
            </a:r>
            <a:endParaRPr lang="en-US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indent="-2857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1C49"/>
              </a:buClr>
              <a:buFont typeface="Arial" panose="020B0604020202020204" pitchFamily="34" charset="0"/>
              <a:buChar char="–"/>
            </a:pPr>
            <a:r>
              <a:rPr lang="en-US" b="0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Fractional polynomial </a:t>
            </a:r>
            <a:endParaRPr lang="en-US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C531E22-341D-0C0F-1F70-131EBBF82AE6}"/>
              </a:ext>
            </a:extLst>
          </p:cNvPr>
          <p:cNvSpPr/>
          <p:nvPr/>
        </p:nvSpPr>
        <p:spPr>
          <a:xfrm>
            <a:off x="3950833" y="18299782"/>
            <a:ext cx="1922363" cy="1175235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b="0" i="0" kern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 models with random intercept and slope</a:t>
            </a:r>
            <a:endParaRPr lang="en-US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: Single Corner Rounded 795">
            <a:extLst>
              <a:ext uri="{FF2B5EF4-FFF2-40B4-BE49-F238E27FC236}">
                <a16:creationId xmlns:a16="http://schemas.microsoft.com/office/drawing/2014/main" id="{9FF16190-F1F7-91CC-ABFF-B72547742577}"/>
              </a:ext>
            </a:extLst>
          </p:cNvPr>
          <p:cNvSpPr/>
          <p:nvPr/>
        </p:nvSpPr>
        <p:spPr>
          <a:xfrm rot="10800000">
            <a:off x="383054" y="23962232"/>
            <a:ext cx="14544000" cy="3432855"/>
          </a:xfrm>
          <a:prstGeom prst="round1Rect">
            <a:avLst>
              <a:gd name="adj" fmla="val 6639"/>
            </a:avLst>
          </a:prstGeom>
          <a:gradFill flip="none" rotWithShape="1">
            <a:gsLst>
              <a:gs pos="0">
                <a:srgbClr val="D2D3E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0230" bIns="0" rtlCol="0" anchor="ctr" anchorCtr="0">
            <a:no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0" b="1" spc="-113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868AEB8-14B2-5049-9A70-8FA906CE549E}"/>
              </a:ext>
            </a:extLst>
          </p:cNvPr>
          <p:cNvSpPr/>
          <p:nvPr/>
        </p:nvSpPr>
        <p:spPr>
          <a:xfrm>
            <a:off x="383054" y="23297944"/>
            <a:ext cx="14544000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 Participant Disposition – ART Backbone</a:t>
            </a:r>
          </a:p>
        </p:txBody>
      </p: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BBBF869A-F138-672A-0C37-CC5F3E15B0BC}"/>
              </a:ext>
            </a:extLst>
          </p:cNvPr>
          <p:cNvGrpSpPr/>
          <p:nvPr/>
        </p:nvGrpSpPr>
        <p:grpSpPr>
          <a:xfrm>
            <a:off x="726967" y="24168445"/>
            <a:ext cx="12553367" cy="2984144"/>
            <a:chOff x="726967" y="24282745"/>
            <a:chExt cx="12553367" cy="2984144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B7CF215-312A-1929-725C-6CA286BBD321}"/>
                </a:ext>
              </a:extLst>
            </p:cNvPr>
            <p:cNvSpPr txBox="1"/>
            <p:nvPr/>
          </p:nvSpPr>
          <p:spPr>
            <a:xfrm>
              <a:off x="9388638" y="24817265"/>
              <a:ext cx="3891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A21C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Excluded from the analysis</a:t>
              </a: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02E02C7B-196B-EFFF-4B88-F809E7476F53}"/>
                </a:ext>
              </a:extLst>
            </p:cNvPr>
            <p:cNvGrpSpPr/>
            <p:nvPr/>
          </p:nvGrpSpPr>
          <p:grpSpPr>
            <a:xfrm>
              <a:off x="726967" y="24340080"/>
              <a:ext cx="1567590" cy="605331"/>
              <a:chOff x="31598366" y="12325948"/>
              <a:chExt cx="1401019" cy="612443"/>
            </a:xfrm>
          </p:grpSpPr>
          <p:sp>
            <p:nvSpPr>
              <p:cNvPr id="119" name="Flowchart: Terminator 118">
                <a:extLst>
                  <a:ext uri="{FF2B5EF4-FFF2-40B4-BE49-F238E27FC236}">
                    <a16:creationId xmlns:a16="http://schemas.microsoft.com/office/drawing/2014/main" id="{B04F8080-E92C-8A32-5D42-05C131EE631E}"/>
                  </a:ext>
                </a:extLst>
              </p:cNvPr>
              <p:cNvSpPr/>
              <p:nvPr/>
            </p:nvSpPr>
            <p:spPr>
              <a:xfrm>
                <a:off x="31598366" y="12325948"/>
                <a:ext cx="1401019" cy="612443"/>
              </a:xfrm>
              <a:prstGeom prst="flowChartTerminator">
                <a:avLst/>
              </a:prstGeom>
              <a:gradFill>
                <a:gsLst>
                  <a:gs pos="0">
                    <a:srgbClr val="A21C49">
                      <a:shade val="30000"/>
                      <a:satMod val="115000"/>
                    </a:srgbClr>
                  </a:gs>
                  <a:gs pos="32000">
                    <a:srgbClr val="A21C49">
                      <a:shade val="67500"/>
                      <a:satMod val="115000"/>
                    </a:srgbClr>
                  </a:gs>
                  <a:gs pos="100000">
                    <a:srgbClr val="C96587"/>
                  </a:gs>
                  <a:gs pos="70000">
                    <a:srgbClr val="A21C49">
                      <a:shade val="100000"/>
                      <a:satMod val="115000"/>
                    </a:srgbClr>
                  </a:gs>
                </a:gsLst>
                <a:lin ang="16200000" scaled="1"/>
              </a:gra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7200">
                  <a:highlight>
                    <a:srgbClr val="FFFF00"/>
                  </a:highlight>
                </a:endParaRP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9E553D8-7312-A600-E114-DAAA6E70F345}"/>
                  </a:ext>
                </a:extLst>
              </p:cNvPr>
              <p:cNvSpPr txBox="1"/>
              <p:nvPr/>
            </p:nvSpPr>
            <p:spPr>
              <a:xfrm>
                <a:off x="32084692" y="12438270"/>
                <a:ext cx="428368" cy="3923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8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TN</a:t>
                </a:r>
              </a:p>
            </p:txBody>
          </p:sp>
        </p:grpSp>
        <p:grpSp>
          <p:nvGrpSpPr>
            <p:cNvPr id="469" name="Group 468">
              <a:extLst>
                <a:ext uri="{FF2B5EF4-FFF2-40B4-BE49-F238E27FC236}">
                  <a16:creationId xmlns:a16="http://schemas.microsoft.com/office/drawing/2014/main" id="{9FAC033E-3B19-D911-EB8C-413670FCA693}"/>
                </a:ext>
              </a:extLst>
            </p:cNvPr>
            <p:cNvGrpSpPr/>
            <p:nvPr/>
          </p:nvGrpSpPr>
          <p:grpSpPr>
            <a:xfrm>
              <a:off x="6209830" y="24282745"/>
              <a:ext cx="720000" cy="720000"/>
              <a:chOff x="6209830" y="24731921"/>
              <a:chExt cx="720000" cy="720000"/>
            </a:xfrm>
          </p:grpSpPr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BEA00AFE-71DC-BF64-F0C2-948647422968}"/>
                  </a:ext>
                </a:extLst>
              </p:cNvPr>
              <p:cNvSpPr/>
              <p:nvPr/>
            </p:nvSpPr>
            <p:spPr>
              <a:xfrm>
                <a:off x="6209830" y="24731921"/>
                <a:ext cx="720000" cy="720000"/>
              </a:xfrm>
              <a:prstGeom prst="ellipse">
                <a:avLst/>
              </a:prstGeom>
              <a:solidFill>
                <a:srgbClr val="A21C49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9C32BF2-2BE3-9F2C-BC10-24EF4643020E}"/>
                  </a:ext>
                </a:extLst>
              </p:cNvPr>
              <p:cNvSpPr txBox="1"/>
              <p:nvPr/>
            </p:nvSpPr>
            <p:spPr>
              <a:xfrm>
                <a:off x="6279687" y="24904947"/>
                <a:ext cx="580287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F/TDF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271</a:t>
                </a:r>
              </a:p>
            </p:txBody>
          </p:sp>
        </p:grpSp>
        <p:grpSp>
          <p:nvGrpSpPr>
            <p:cNvPr id="468" name="Group 467">
              <a:extLst>
                <a:ext uri="{FF2B5EF4-FFF2-40B4-BE49-F238E27FC236}">
                  <a16:creationId xmlns:a16="http://schemas.microsoft.com/office/drawing/2014/main" id="{D0EE4BF3-2E87-48B3-6679-05DD9B47BFF1}"/>
                </a:ext>
              </a:extLst>
            </p:cNvPr>
            <p:cNvGrpSpPr/>
            <p:nvPr/>
          </p:nvGrpSpPr>
          <p:grpSpPr>
            <a:xfrm>
              <a:off x="4663041" y="24282745"/>
              <a:ext cx="720000" cy="720000"/>
              <a:chOff x="4663041" y="24731921"/>
              <a:chExt cx="720000" cy="720000"/>
            </a:xfrm>
          </p:grpSpPr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E62E4767-0D9D-4063-3186-A98E4B21F15A}"/>
                  </a:ext>
                </a:extLst>
              </p:cNvPr>
              <p:cNvSpPr/>
              <p:nvPr/>
            </p:nvSpPr>
            <p:spPr>
              <a:xfrm>
                <a:off x="4663041" y="24731921"/>
                <a:ext cx="720000" cy="720000"/>
              </a:xfrm>
              <a:prstGeom prst="ellipse">
                <a:avLst/>
              </a:prstGeom>
              <a:solidFill>
                <a:srgbClr val="A21C49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26786E1B-52E7-6B32-D601-9F80E107CF86}"/>
                  </a:ext>
                </a:extLst>
              </p:cNvPr>
              <p:cNvSpPr txBox="1"/>
              <p:nvPr/>
            </p:nvSpPr>
            <p:spPr>
              <a:xfrm>
                <a:off x="4740528" y="24911872"/>
                <a:ext cx="565026" cy="360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F/TAF</a:t>
                </a:r>
                <a:endParaRPr lang="en-US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90000"/>
                  </a:lnSpc>
                </a:pPr>
                <a:r>
                  <a:rPr lang="en-US" sz="10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456</a:t>
                </a:r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9ADDCE1-A79D-9611-8D39-0F85812D13BE}"/>
                </a:ext>
              </a:extLst>
            </p:cNvPr>
            <p:cNvSpPr txBox="1"/>
            <p:nvPr/>
          </p:nvSpPr>
          <p:spPr>
            <a:xfrm>
              <a:off x="2257766" y="24458079"/>
              <a:ext cx="2342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Current backbone</a:t>
              </a:r>
            </a:p>
          </p:txBody>
        </p:sp>
        <p:grpSp>
          <p:nvGrpSpPr>
            <p:cNvPr id="456" name="Group 455">
              <a:extLst>
                <a:ext uri="{FF2B5EF4-FFF2-40B4-BE49-F238E27FC236}">
                  <a16:creationId xmlns:a16="http://schemas.microsoft.com/office/drawing/2014/main" id="{55B0AF1D-518C-D266-CDBD-E429D5F7C890}"/>
                </a:ext>
              </a:extLst>
            </p:cNvPr>
            <p:cNvGrpSpPr/>
            <p:nvPr/>
          </p:nvGrpSpPr>
          <p:grpSpPr>
            <a:xfrm>
              <a:off x="6647581" y="26374833"/>
              <a:ext cx="720000" cy="720000"/>
              <a:chOff x="4956870" y="28909155"/>
              <a:chExt cx="720000" cy="720000"/>
            </a:xfrm>
          </p:grpSpPr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2CFA045A-5B24-93E6-38ED-20A47F395602}"/>
                  </a:ext>
                </a:extLst>
              </p:cNvPr>
              <p:cNvSpPr/>
              <p:nvPr/>
            </p:nvSpPr>
            <p:spPr>
              <a:xfrm>
                <a:off x="4956870" y="28909155"/>
                <a:ext cx="720000" cy="720000"/>
              </a:xfrm>
              <a:prstGeom prst="ellipse">
                <a:avLst/>
              </a:prstGeom>
              <a:solidFill>
                <a:srgbClr val="3F417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C6D3EA2-0CE1-D461-98EF-9992BDD282EB}"/>
                  </a:ext>
                </a:extLst>
              </p:cNvPr>
              <p:cNvSpPr txBox="1"/>
              <p:nvPr/>
            </p:nvSpPr>
            <p:spPr>
              <a:xfrm>
                <a:off x="5038430" y="29103262"/>
                <a:ext cx="580287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F/TDF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453</a:t>
                </a:r>
              </a:p>
            </p:txBody>
          </p:sp>
        </p:grpSp>
        <p:grpSp>
          <p:nvGrpSpPr>
            <p:cNvPr id="455" name="Group 454">
              <a:extLst>
                <a:ext uri="{FF2B5EF4-FFF2-40B4-BE49-F238E27FC236}">
                  <a16:creationId xmlns:a16="http://schemas.microsoft.com/office/drawing/2014/main" id="{B28F9A49-D0C5-F65B-F3EF-B644E2BF1D5C}"/>
                </a:ext>
              </a:extLst>
            </p:cNvPr>
            <p:cNvGrpSpPr/>
            <p:nvPr/>
          </p:nvGrpSpPr>
          <p:grpSpPr>
            <a:xfrm>
              <a:off x="5642925" y="26390593"/>
              <a:ext cx="720000" cy="720000"/>
              <a:chOff x="3922200" y="28924915"/>
              <a:chExt cx="720000" cy="720000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F0091A52-1134-CB3A-43DF-20AD363A241E}"/>
                  </a:ext>
                </a:extLst>
              </p:cNvPr>
              <p:cNvSpPr/>
              <p:nvPr/>
            </p:nvSpPr>
            <p:spPr>
              <a:xfrm>
                <a:off x="3922200" y="28924915"/>
                <a:ext cx="720000" cy="720000"/>
              </a:xfrm>
              <a:prstGeom prst="ellipse">
                <a:avLst/>
              </a:prstGeom>
              <a:solidFill>
                <a:srgbClr val="3F417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AF3F2FA-5B70-FC02-0100-436AE0F441D3}"/>
                  </a:ext>
                </a:extLst>
              </p:cNvPr>
              <p:cNvSpPr txBox="1"/>
              <p:nvPr/>
            </p:nvSpPr>
            <p:spPr>
              <a:xfrm>
                <a:off x="4008796" y="29129103"/>
                <a:ext cx="565026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F/TAF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914</a:t>
                </a:r>
              </a:p>
            </p:txBody>
          </p:sp>
        </p:grpSp>
        <p:grpSp>
          <p:nvGrpSpPr>
            <p:cNvPr id="457" name="Group 456">
              <a:extLst>
                <a:ext uri="{FF2B5EF4-FFF2-40B4-BE49-F238E27FC236}">
                  <a16:creationId xmlns:a16="http://schemas.microsoft.com/office/drawing/2014/main" id="{BA51464A-EF46-8524-E597-00F57A3A072A}"/>
                </a:ext>
              </a:extLst>
            </p:cNvPr>
            <p:cNvGrpSpPr/>
            <p:nvPr/>
          </p:nvGrpSpPr>
          <p:grpSpPr>
            <a:xfrm>
              <a:off x="4638269" y="26393458"/>
              <a:ext cx="720000" cy="720000"/>
              <a:chOff x="2888823" y="28927780"/>
              <a:chExt cx="720000" cy="720000"/>
            </a:xfrm>
          </p:grpSpPr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06431953-54B9-A93C-7498-DCA604A92C63}"/>
                  </a:ext>
                </a:extLst>
              </p:cNvPr>
              <p:cNvSpPr/>
              <p:nvPr/>
            </p:nvSpPr>
            <p:spPr>
              <a:xfrm>
                <a:off x="2888823" y="28927780"/>
                <a:ext cx="720000" cy="720000"/>
              </a:xfrm>
              <a:prstGeom prst="ellipse">
                <a:avLst/>
              </a:prstGeom>
              <a:solidFill>
                <a:srgbClr val="3F417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3655CC72-8842-8E0D-462D-B12DFC121DBD}"/>
                  </a:ext>
                </a:extLst>
              </p:cNvPr>
              <p:cNvSpPr txBox="1"/>
              <p:nvPr/>
            </p:nvSpPr>
            <p:spPr>
              <a:xfrm>
                <a:off x="2966310" y="29142433"/>
                <a:ext cx="565026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F/TAF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410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E1E92882-4A08-5958-E630-CC759CEC3D58}"/>
                </a:ext>
              </a:extLst>
            </p:cNvPr>
            <p:cNvGrpSpPr/>
            <p:nvPr/>
          </p:nvGrpSpPr>
          <p:grpSpPr>
            <a:xfrm>
              <a:off x="7652237" y="26390593"/>
              <a:ext cx="720000" cy="720000"/>
              <a:chOff x="8433406" y="31174727"/>
              <a:chExt cx="720000" cy="720000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A165E3B4-BD11-FB64-E2D0-B765A11AE0D6}"/>
                  </a:ext>
                </a:extLst>
              </p:cNvPr>
              <p:cNvSpPr/>
              <p:nvPr/>
            </p:nvSpPr>
            <p:spPr>
              <a:xfrm>
                <a:off x="8433406" y="31174727"/>
                <a:ext cx="720000" cy="720000"/>
              </a:xfrm>
              <a:prstGeom prst="ellipse">
                <a:avLst/>
              </a:prstGeom>
              <a:solidFill>
                <a:srgbClr val="3F417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14F7BC5F-E385-57DA-E057-70DF8B01EE5D}"/>
                  </a:ext>
                </a:extLst>
              </p:cNvPr>
              <p:cNvSpPr txBox="1"/>
              <p:nvPr/>
            </p:nvSpPr>
            <p:spPr>
              <a:xfrm>
                <a:off x="8510893" y="31378915"/>
                <a:ext cx="565026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F/TAF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162</a:t>
                </a:r>
              </a:p>
            </p:txBody>
          </p:sp>
        </p:grpSp>
        <p:grpSp>
          <p:nvGrpSpPr>
            <p:cNvPr id="454" name="Group 453">
              <a:extLst>
                <a:ext uri="{FF2B5EF4-FFF2-40B4-BE49-F238E27FC236}">
                  <a16:creationId xmlns:a16="http://schemas.microsoft.com/office/drawing/2014/main" id="{98E0E737-4AE9-183D-1BA4-F5D30895C00D}"/>
                </a:ext>
              </a:extLst>
            </p:cNvPr>
            <p:cNvGrpSpPr/>
            <p:nvPr/>
          </p:nvGrpSpPr>
          <p:grpSpPr>
            <a:xfrm>
              <a:off x="10077822" y="26423708"/>
              <a:ext cx="720000" cy="720000"/>
              <a:chOff x="6907448" y="28899074"/>
              <a:chExt cx="720000" cy="720000"/>
            </a:xfrm>
          </p:grpSpPr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1B72A03D-62AD-401A-413A-51B59405EE28}"/>
                  </a:ext>
                </a:extLst>
              </p:cNvPr>
              <p:cNvSpPr/>
              <p:nvPr/>
            </p:nvSpPr>
            <p:spPr>
              <a:xfrm>
                <a:off x="6907448" y="28899074"/>
                <a:ext cx="720000" cy="720000"/>
              </a:xfrm>
              <a:prstGeom prst="ellipse">
                <a:avLst/>
              </a:prstGeom>
              <a:solidFill>
                <a:srgbClr val="3F417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44803FC2-2EDC-9246-A7FD-A00DEAC9A75E}"/>
                  </a:ext>
                </a:extLst>
              </p:cNvPr>
              <p:cNvSpPr txBox="1"/>
              <p:nvPr/>
            </p:nvSpPr>
            <p:spPr>
              <a:xfrm>
                <a:off x="6977305" y="29103262"/>
                <a:ext cx="580287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F/TDF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4</a:t>
                </a:r>
              </a:p>
            </p:txBody>
          </p:sp>
        </p:grpSp>
        <p:grpSp>
          <p:nvGrpSpPr>
            <p:cNvPr id="467" name="Group 466">
              <a:extLst>
                <a:ext uri="{FF2B5EF4-FFF2-40B4-BE49-F238E27FC236}">
                  <a16:creationId xmlns:a16="http://schemas.microsoft.com/office/drawing/2014/main" id="{014F0F2F-EDC6-22FA-F908-CA5FB48C3847}"/>
                </a:ext>
              </a:extLst>
            </p:cNvPr>
            <p:cNvGrpSpPr/>
            <p:nvPr/>
          </p:nvGrpSpPr>
          <p:grpSpPr>
            <a:xfrm>
              <a:off x="11927259" y="25368229"/>
              <a:ext cx="720000" cy="720000"/>
              <a:chOff x="13192384" y="28990892"/>
              <a:chExt cx="720000" cy="720000"/>
            </a:xfrm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019DDA54-FE1A-199B-594A-E9179F301537}"/>
                  </a:ext>
                </a:extLst>
              </p:cNvPr>
              <p:cNvSpPr/>
              <p:nvPr/>
            </p:nvSpPr>
            <p:spPr>
              <a:xfrm>
                <a:off x="13192384" y="28990892"/>
                <a:ext cx="720000" cy="720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5FC9A5E4-8CE5-89E8-5895-100B8C326C12}"/>
                  </a:ext>
                </a:extLst>
              </p:cNvPr>
              <p:cNvSpPr txBox="1"/>
              <p:nvPr/>
            </p:nvSpPr>
            <p:spPr>
              <a:xfrm>
                <a:off x="13227776" y="29040873"/>
                <a:ext cx="649216" cy="595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Not</a:t>
                </a:r>
                <a:b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known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28</a:t>
                </a:r>
              </a:p>
            </p:txBody>
          </p:sp>
        </p:grpSp>
        <p:grpSp>
          <p:nvGrpSpPr>
            <p:cNvPr id="462" name="Group 461">
              <a:extLst>
                <a:ext uri="{FF2B5EF4-FFF2-40B4-BE49-F238E27FC236}">
                  <a16:creationId xmlns:a16="http://schemas.microsoft.com/office/drawing/2014/main" id="{ADDEA18A-EB53-1DD3-A81F-0535A54C981F}"/>
                </a:ext>
              </a:extLst>
            </p:cNvPr>
            <p:cNvGrpSpPr/>
            <p:nvPr/>
          </p:nvGrpSpPr>
          <p:grpSpPr>
            <a:xfrm>
              <a:off x="10084631" y="25368229"/>
              <a:ext cx="720000" cy="720000"/>
              <a:chOff x="11349756" y="28990892"/>
              <a:chExt cx="720000" cy="720000"/>
            </a:xfrm>
          </p:grpSpPr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8C93ED80-94A6-A041-E0CB-6F40506C66EA}"/>
                  </a:ext>
                </a:extLst>
              </p:cNvPr>
              <p:cNvSpPr/>
              <p:nvPr/>
            </p:nvSpPr>
            <p:spPr>
              <a:xfrm>
                <a:off x="11349756" y="28990892"/>
                <a:ext cx="720000" cy="720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F5BDB6CE-D1AE-9E43-930A-601216636583}"/>
                  </a:ext>
                </a:extLst>
              </p:cNvPr>
              <p:cNvSpPr txBox="1"/>
              <p:nvPr/>
            </p:nvSpPr>
            <p:spPr>
              <a:xfrm>
                <a:off x="11435643" y="29195080"/>
                <a:ext cx="548227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Other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86</a:t>
                </a:r>
              </a:p>
            </p:txBody>
          </p:sp>
        </p:grp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C031F901-62B1-E7B4-3646-C21AE1F9511A}"/>
                </a:ext>
              </a:extLst>
            </p:cNvPr>
            <p:cNvCxnSpPr>
              <a:cxnSpLocks/>
            </p:cNvCxnSpPr>
            <p:nvPr/>
          </p:nvCxnSpPr>
          <p:spPr>
            <a:xfrm>
              <a:off x="5020746" y="26056676"/>
              <a:ext cx="0" cy="398848"/>
            </a:xfrm>
            <a:prstGeom prst="line">
              <a:avLst/>
            </a:prstGeom>
            <a:ln w="76200">
              <a:solidFill>
                <a:schemeClr val="accent2"/>
              </a:solidFill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E99FC5AC-4AFD-1E8D-A06D-728C060776B7}"/>
                </a:ext>
              </a:extLst>
            </p:cNvPr>
            <p:cNvCxnSpPr>
              <a:cxnSpLocks/>
              <a:stCxn id="169" idx="4"/>
              <a:endCxn id="161" idx="0"/>
            </p:cNvCxnSpPr>
            <p:nvPr/>
          </p:nvCxnSpPr>
          <p:spPr>
            <a:xfrm flipH="1">
              <a:off x="6002925" y="26091050"/>
              <a:ext cx="518661" cy="299543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E62816B-31EE-4222-81C9-7962FB9AB6C9}"/>
                </a:ext>
              </a:extLst>
            </p:cNvPr>
            <p:cNvCxnSpPr>
              <a:cxnSpLocks/>
              <a:stCxn id="169" idx="4"/>
              <a:endCxn id="163" idx="0"/>
            </p:cNvCxnSpPr>
            <p:nvPr/>
          </p:nvCxnSpPr>
          <p:spPr>
            <a:xfrm>
              <a:off x="6521586" y="26091050"/>
              <a:ext cx="485995" cy="283783"/>
            </a:xfrm>
            <a:prstGeom prst="line">
              <a:avLst/>
            </a:prstGeom>
            <a:ln w="76200">
              <a:solidFill>
                <a:schemeClr val="accent2"/>
              </a:solidFill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23EA9DB1-1381-0385-CA8E-2B1ED00AA4E6}"/>
                </a:ext>
              </a:extLst>
            </p:cNvPr>
            <p:cNvCxnSpPr>
              <a:cxnSpLocks/>
              <a:stCxn id="165" idx="4"/>
              <a:endCxn id="155" idx="0"/>
            </p:cNvCxnSpPr>
            <p:nvPr/>
          </p:nvCxnSpPr>
          <p:spPr>
            <a:xfrm flipH="1">
              <a:off x="8012237" y="26088229"/>
              <a:ext cx="514028" cy="302364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94EBBBD7-296F-E3DF-AAB6-4B91D0FFAC15}"/>
                </a:ext>
              </a:extLst>
            </p:cNvPr>
            <p:cNvSpPr/>
            <p:nvPr/>
          </p:nvSpPr>
          <p:spPr>
            <a:xfrm>
              <a:off x="9644028" y="25190835"/>
              <a:ext cx="3518007" cy="2076054"/>
            </a:xfrm>
            <a:prstGeom prst="rect">
              <a:avLst/>
            </a:prstGeom>
            <a:noFill/>
            <a:ln w="38100">
              <a:solidFill>
                <a:srgbClr val="A21C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C088BE01-3793-EDC7-4EAE-336FF19D8430}"/>
                </a:ext>
              </a:extLst>
            </p:cNvPr>
            <p:cNvSpPr txBox="1"/>
            <p:nvPr/>
          </p:nvSpPr>
          <p:spPr>
            <a:xfrm>
              <a:off x="2257766" y="25497389"/>
              <a:ext cx="255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Pre-switch backbone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C888532-CE21-603A-1F26-1F089A516676}"/>
                </a:ext>
              </a:extLst>
            </p:cNvPr>
            <p:cNvSpPr txBox="1"/>
            <p:nvPr/>
          </p:nvSpPr>
          <p:spPr>
            <a:xfrm>
              <a:off x="2257766" y="26575397"/>
              <a:ext cx="22837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Current backbone</a:t>
              </a:r>
            </a:p>
          </p:txBody>
        </p: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CCE3611B-8B10-A2B9-2C13-EC82840F524A}"/>
                </a:ext>
              </a:extLst>
            </p:cNvPr>
            <p:cNvGrpSpPr/>
            <p:nvPr/>
          </p:nvGrpSpPr>
          <p:grpSpPr>
            <a:xfrm>
              <a:off x="743498" y="25392662"/>
              <a:ext cx="1566897" cy="604202"/>
              <a:chOff x="38360946" y="12575785"/>
              <a:chExt cx="1400400" cy="540000"/>
            </a:xfrm>
          </p:grpSpPr>
          <p:sp>
            <p:nvSpPr>
              <p:cNvPr id="147" name="Flowchart: Terminator 146">
                <a:extLst>
                  <a:ext uri="{FF2B5EF4-FFF2-40B4-BE49-F238E27FC236}">
                    <a16:creationId xmlns:a16="http://schemas.microsoft.com/office/drawing/2014/main" id="{F7D5A5E2-65B6-1FA8-1D56-F06EE6ED8839}"/>
                  </a:ext>
                </a:extLst>
              </p:cNvPr>
              <p:cNvSpPr/>
              <p:nvPr/>
            </p:nvSpPr>
            <p:spPr>
              <a:xfrm>
                <a:off x="38360946" y="12575785"/>
                <a:ext cx="1400400" cy="540000"/>
              </a:xfrm>
              <a:prstGeom prst="flowChartTerminator">
                <a:avLst/>
              </a:prstGeom>
              <a:gradFill>
                <a:gsLst>
                  <a:gs pos="0">
                    <a:srgbClr val="3F4171"/>
                  </a:gs>
                  <a:gs pos="32000">
                    <a:srgbClr val="515490"/>
                  </a:gs>
                  <a:gs pos="100000">
                    <a:srgbClr val="5F62A5"/>
                  </a:gs>
                  <a:gs pos="70000">
                    <a:srgbClr val="515490"/>
                  </a:gs>
                </a:gsLst>
                <a:lin ang="16200000" scaled="1"/>
              </a:gra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7200">
                  <a:solidFill>
                    <a:srgbClr val="515490"/>
                  </a:solidFill>
                  <a:highlight>
                    <a:srgbClr val="FFFF00"/>
                  </a:highlight>
                </a:endParaRP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5BDC5CFD-2E04-AAEF-152D-B8CA32F9679D}"/>
                  </a:ext>
                </a:extLst>
              </p:cNvPr>
              <p:cNvSpPr txBox="1"/>
              <p:nvPr/>
            </p:nvSpPr>
            <p:spPr>
              <a:xfrm>
                <a:off x="38839045" y="12676822"/>
                <a:ext cx="409744" cy="346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8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C386BBA-E4FE-066E-9D7B-0853B622D376}"/>
                </a:ext>
              </a:extLst>
            </p:cNvPr>
            <p:cNvGrpSpPr/>
            <p:nvPr/>
          </p:nvGrpSpPr>
          <p:grpSpPr>
            <a:xfrm>
              <a:off x="6161586" y="25371050"/>
              <a:ext cx="720000" cy="720000"/>
              <a:chOff x="4431314" y="27839390"/>
              <a:chExt cx="720000" cy="720000"/>
            </a:xfrm>
          </p:grpSpPr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1C2BF2F0-41A9-0359-992F-FCA8AEE50E19}"/>
                  </a:ext>
                </a:extLst>
              </p:cNvPr>
              <p:cNvSpPr/>
              <p:nvPr/>
            </p:nvSpPr>
            <p:spPr>
              <a:xfrm>
                <a:off x="4431314" y="27839390"/>
                <a:ext cx="720000" cy="720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908D1AE2-AADA-F42D-9849-8A2B490ED45E}"/>
                  </a:ext>
                </a:extLst>
              </p:cNvPr>
              <p:cNvSpPr txBox="1"/>
              <p:nvPr/>
            </p:nvSpPr>
            <p:spPr>
              <a:xfrm>
                <a:off x="4496362" y="28047041"/>
                <a:ext cx="589906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F/TDF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1,367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C28B4FA-4E23-2CF2-7F14-03B7A2B6832C}"/>
                </a:ext>
              </a:extLst>
            </p:cNvPr>
            <p:cNvGrpSpPr/>
            <p:nvPr/>
          </p:nvGrpSpPr>
          <p:grpSpPr>
            <a:xfrm>
              <a:off x="4655219" y="25359381"/>
              <a:ext cx="720000" cy="720000"/>
              <a:chOff x="2877043" y="27827721"/>
              <a:chExt cx="720000" cy="720000"/>
            </a:xfrm>
          </p:grpSpPr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6C2BCE4F-0F1C-87FE-6FEC-B6D0EEE2E66E}"/>
                  </a:ext>
                </a:extLst>
              </p:cNvPr>
              <p:cNvSpPr/>
              <p:nvPr/>
            </p:nvSpPr>
            <p:spPr>
              <a:xfrm>
                <a:off x="2877043" y="27827721"/>
                <a:ext cx="720000" cy="720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5F22A492-E722-E1D1-23CE-C031F31A4A91}"/>
                  </a:ext>
                </a:extLst>
              </p:cNvPr>
              <p:cNvSpPr txBox="1"/>
              <p:nvPr/>
            </p:nvSpPr>
            <p:spPr>
              <a:xfrm>
                <a:off x="2954530" y="28031909"/>
                <a:ext cx="565026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F/TAF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410</a:t>
                </a:r>
              </a:p>
            </p:txBody>
          </p:sp>
        </p:grp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D746A967-F629-7FF8-5A84-C046DC18F9DB}"/>
                </a:ext>
              </a:extLst>
            </p:cNvPr>
            <p:cNvCxnSpPr>
              <a:cxnSpLocks/>
              <a:stCxn id="165" idx="4"/>
              <a:endCxn id="153" idx="0"/>
            </p:cNvCxnSpPr>
            <p:nvPr/>
          </p:nvCxnSpPr>
          <p:spPr>
            <a:xfrm>
              <a:off x="8526265" y="26088229"/>
              <a:ext cx="1911557" cy="335479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65F5CEF-824C-5F5F-DA4A-44A0AE5A5A42}"/>
                </a:ext>
              </a:extLst>
            </p:cNvPr>
            <p:cNvGrpSpPr/>
            <p:nvPr/>
          </p:nvGrpSpPr>
          <p:grpSpPr>
            <a:xfrm>
              <a:off x="8166265" y="25368229"/>
              <a:ext cx="720000" cy="720000"/>
              <a:chOff x="6026413" y="27832411"/>
              <a:chExt cx="720000" cy="720000"/>
            </a:xfrm>
          </p:grpSpPr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9FF34AC9-3B00-E69A-59F4-089B4261AFD0}"/>
                  </a:ext>
                </a:extLst>
              </p:cNvPr>
              <p:cNvSpPr/>
              <p:nvPr/>
            </p:nvSpPr>
            <p:spPr>
              <a:xfrm>
                <a:off x="6026413" y="27832411"/>
                <a:ext cx="720000" cy="720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660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75E131E-FBB3-93AC-C135-4CFA42B4315F}"/>
                  </a:ext>
                </a:extLst>
              </p:cNvPr>
              <p:cNvSpPr txBox="1"/>
              <p:nvPr/>
            </p:nvSpPr>
            <p:spPr>
              <a:xfrm>
                <a:off x="6150130" y="27901960"/>
                <a:ext cx="500137" cy="595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ABC/</a:t>
                </a:r>
                <a:b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3TC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= 166</a:t>
                </a:r>
              </a:p>
            </p:txBody>
          </p:sp>
        </p:grpSp>
      </p:grp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3A7FAFB-9506-9B87-6827-62F1F5A3D783}"/>
              </a:ext>
            </a:extLst>
          </p:cNvPr>
          <p:cNvSpPr/>
          <p:nvPr/>
        </p:nvSpPr>
        <p:spPr>
          <a:xfrm>
            <a:off x="383059" y="42269257"/>
            <a:ext cx="29479404" cy="168247"/>
          </a:xfrm>
          <a:prstGeom prst="rect">
            <a:avLst/>
          </a:prstGeom>
          <a:solidFill>
            <a:srgbClr val="A21C49">
              <a:alpha val="50000"/>
            </a:srgb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8" tIns="40070" rIns="80138" bIns="40070" rtlCol="0" anchor="ctr"/>
          <a:lstStyle/>
          <a:p>
            <a:pPr algn="ctr">
              <a:lnSpc>
                <a:spcPct val="90000"/>
              </a:lnSpc>
            </a:pPr>
            <a:endParaRPr lang="en-US" sz="6302">
              <a:highlight>
                <a:srgbClr val="FFFF00"/>
              </a:highlight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D7099F40-75C4-74A2-F259-E11AE68F23DE}"/>
              </a:ext>
            </a:extLst>
          </p:cNvPr>
          <p:cNvSpPr txBox="1"/>
          <p:nvPr/>
        </p:nvSpPr>
        <p:spPr>
          <a:xfrm>
            <a:off x="383053" y="42540378"/>
            <a:ext cx="5093843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Presented at AIDS 2022, The 24th International AIDS Congress, July 29–August 2, 2022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7A70F69-CAFC-F462-2F80-47A75641B8BD}"/>
              </a:ext>
            </a:extLst>
          </p:cNvPr>
          <p:cNvSpPr/>
          <p:nvPr/>
        </p:nvSpPr>
        <p:spPr>
          <a:xfrm>
            <a:off x="383060" y="42197544"/>
            <a:ext cx="29479403" cy="185058"/>
          </a:xfrm>
          <a:prstGeom prst="rect">
            <a:avLst/>
          </a:prstGeom>
          <a:solidFill>
            <a:srgbClr val="A21C49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38" tIns="40070" rIns="80138" bIns="40070" rtlCol="0" anchor="ctr"/>
          <a:lstStyle/>
          <a:p>
            <a:pPr algn="ctr">
              <a:lnSpc>
                <a:spcPct val="90000"/>
              </a:lnSpc>
            </a:pPr>
            <a:endParaRPr lang="en-US" sz="6302">
              <a:highlight>
                <a:srgbClr val="FFFF00"/>
              </a:highlight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16A06B0A-AC84-3A3A-F841-7F6998B5A34C}"/>
              </a:ext>
            </a:extLst>
          </p:cNvPr>
          <p:cNvSpPr/>
          <p:nvPr/>
        </p:nvSpPr>
        <p:spPr>
          <a:xfrm>
            <a:off x="15256919" y="5322759"/>
            <a:ext cx="14615805" cy="6791660"/>
          </a:xfrm>
          <a:prstGeom prst="rect">
            <a:avLst/>
          </a:prstGeom>
          <a:solidFill>
            <a:srgbClr val="20226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rIns="432368" bIns="36000" rtlCol="0" anchor="t" anchorCtr="0"/>
          <a:lstStyle/>
          <a:p>
            <a:pPr marL="571500" indent="-5715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TN and TE PLWH experienced weight gain over 12 months after initiating or switching ART</a:t>
            </a:r>
          </a:p>
          <a:p>
            <a:pPr marL="1028700" lvl="1" indent="-434975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‒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weight gains in TN (~2.7 kg) and TE (~1.4 kg) PLWH were slightly higher than those expected for the general population (0.5–1 kg)</a:t>
            </a:r>
          </a:p>
          <a:p>
            <a:pPr marL="571500" indent="-5715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12 months, TN PLWH on F/TAF had less weight increase when receiving an NNRTI (1.6 kg) versus an INSTI (3.4 kg)</a:t>
            </a:r>
          </a:p>
          <a:p>
            <a:pPr marL="571500" indent="-5715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PLWH who switched from F/TDF to F/TAF had a greater weight increase versus those who did not switch</a:t>
            </a:r>
          </a:p>
          <a:p>
            <a:pPr marL="1028700" lvl="1" indent="-4356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‒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results are consistent with previous data demonstrating less weight gain with F/TDF regimens</a:t>
            </a:r>
            <a:r>
              <a:rPr lang="en-US" sz="28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5–9</a:t>
            </a:r>
          </a:p>
          <a:p>
            <a:pPr marL="571500" indent="-5715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PLWH who switched from ABC/3TC to F/TAF had a lower weight increase versus those who did not switch</a:t>
            </a:r>
          </a:p>
          <a:p>
            <a:pPr marL="571500" indent="-5715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Limitation: data were not collected with the objective to explore weight change in PLWH on ART (limitations are detailed in the supplement)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F9E2B7E-AC45-0B72-6AC0-E28BED524C10}"/>
              </a:ext>
            </a:extLst>
          </p:cNvPr>
          <p:cNvSpPr/>
          <p:nvPr/>
        </p:nvSpPr>
        <p:spPr>
          <a:xfrm>
            <a:off x="15256919" y="4646456"/>
            <a:ext cx="14619771" cy="692458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178" name="Rectangle: Single Corner Rounded 795">
            <a:extLst>
              <a:ext uri="{FF2B5EF4-FFF2-40B4-BE49-F238E27FC236}">
                <a16:creationId xmlns:a16="http://schemas.microsoft.com/office/drawing/2014/main" id="{442DB718-C06D-C2B5-309C-0D907CBD5C71}"/>
              </a:ext>
            </a:extLst>
          </p:cNvPr>
          <p:cNvSpPr/>
          <p:nvPr/>
        </p:nvSpPr>
        <p:spPr>
          <a:xfrm rot="10800000">
            <a:off x="15256919" y="12941923"/>
            <a:ext cx="14605542" cy="5738918"/>
          </a:xfrm>
          <a:prstGeom prst="round1Rect">
            <a:avLst>
              <a:gd name="adj" fmla="val 6639"/>
            </a:avLst>
          </a:prstGeom>
          <a:gradFill flip="none" rotWithShape="1">
            <a:gsLst>
              <a:gs pos="0">
                <a:srgbClr val="D2D3E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0230" bIns="0" rtlCol="0" anchor="ctr" anchorCtr="0">
            <a:no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181" name="Rectangle: Single Corner Rounded 795">
            <a:extLst>
              <a:ext uri="{FF2B5EF4-FFF2-40B4-BE49-F238E27FC236}">
                <a16:creationId xmlns:a16="http://schemas.microsoft.com/office/drawing/2014/main" id="{0A88462E-56E2-EB86-FD27-E5397EFF3A9E}"/>
              </a:ext>
            </a:extLst>
          </p:cNvPr>
          <p:cNvSpPr/>
          <p:nvPr/>
        </p:nvSpPr>
        <p:spPr>
          <a:xfrm rot="10800000">
            <a:off x="383054" y="28095929"/>
            <a:ext cx="14544000" cy="8937355"/>
          </a:xfrm>
          <a:prstGeom prst="round1Rect">
            <a:avLst>
              <a:gd name="adj" fmla="val 21331"/>
            </a:avLst>
          </a:prstGeom>
          <a:gradFill flip="none" rotWithShape="1">
            <a:gsLst>
              <a:gs pos="0">
                <a:srgbClr val="D2D3E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0230" bIns="0" rtlCol="0" anchor="ctr" anchorCtr="0">
            <a:no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B8440CF5-CDD2-71A7-6AA3-222C72F7C006}"/>
              </a:ext>
            </a:extLst>
          </p:cNvPr>
          <p:cNvSpPr txBox="1"/>
          <p:nvPr/>
        </p:nvSpPr>
        <p:spPr>
          <a:xfrm>
            <a:off x="15497789" y="13047432"/>
            <a:ext cx="14248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Observed BMI* Categorical Changes From Baseline to 12 Months in PLWH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7CD608BC-E31A-A2E6-887E-8BA1EFC9127A}"/>
              </a:ext>
            </a:extLst>
          </p:cNvPr>
          <p:cNvSpPr/>
          <p:nvPr/>
        </p:nvSpPr>
        <p:spPr>
          <a:xfrm>
            <a:off x="383054" y="37064776"/>
            <a:ext cx="14544000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 Weight Changes From Baseline to 12 Months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6CD4E65-E214-86A9-5039-8F5FB155EF14}"/>
              </a:ext>
            </a:extLst>
          </p:cNvPr>
          <p:cNvSpPr/>
          <p:nvPr/>
        </p:nvSpPr>
        <p:spPr>
          <a:xfrm>
            <a:off x="383054" y="27418703"/>
            <a:ext cx="14544000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 Baseline Demographics and Clinical Characteristics</a:t>
            </a:r>
          </a:p>
        </p:txBody>
      </p:sp>
      <p:pic>
        <p:nvPicPr>
          <p:cNvPr id="186" name="Picture 185">
            <a:extLst>
              <a:ext uri="{FF2B5EF4-FFF2-40B4-BE49-F238E27FC236}">
                <a16:creationId xmlns:a16="http://schemas.microsoft.com/office/drawing/2014/main" id="{FB8B614D-D30F-0D6F-A847-EFBF97C9EF1F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12">
            <a:alphaModFix amt="3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</a:extLst>
          </a:blip>
          <a:srcRect b="35612"/>
          <a:stretch/>
        </p:blipFill>
        <p:spPr>
          <a:xfrm>
            <a:off x="5628828" y="29156976"/>
            <a:ext cx="4158684" cy="7396914"/>
          </a:xfrm>
          <a:prstGeom prst="rect">
            <a:avLst/>
          </a:prstGeom>
        </p:spPr>
      </p:pic>
      <p:sp>
        <p:nvSpPr>
          <p:cNvPr id="187" name="TextBox 186">
            <a:extLst>
              <a:ext uri="{FF2B5EF4-FFF2-40B4-BE49-F238E27FC236}">
                <a16:creationId xmlns:a16="http://schemas.microsoft.com/office/drawing/2014/main" id="{864D4E4D-5B74-52E4-7C20-7DC9178D6ABE}"/>
              </a:ext>
            </a:extLst>
          </p:cNvPr>
          <p:cNvSpPr txBox="1"/>
          <p:nvPr/>
        </p:nvSpPr>
        <p:spPr>
          <a:xfrm>
            <a:off x="1105789" y="28832515"/>
            <a:ext cx="1228417" cy="39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NNRTI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A98FA1C7-C127-4116-6DC4-5366CEB46366}"/>
              </a:ext>
            </a:extLst>
          </p:cNvPr>
          <p:cNvSpPr txBox="1"/>
          <p:nvPr/>
        </p:nvSpPr>
        <p:spPr>
          <a:xfrm>
            <a:off x="3280083" y="28832515"/>
            <a:ext cx="1228417" cy="39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INSTI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71A8FF7A-F5F1-5F00-D497-1BBC57F39025}"/>
              </a:ext>
            </a:extLst>
          </p:cNvPr>
          <p:cNvSpPr txBox="1"/>
          <p:nvPr/>
        </p:nvSpPr>
        <p:spPr>
          <a:xfrm>
            <a:off x="10747713" y="28832515"/>
            <a:ext cx="1228417" cy="39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NNRTI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00C3A685-1923-1A64-D82B-ACDA7F0DDB8E}"/>
              </a:ext>
            </a:extLst>
          </p:cNvPr>
          <p:cNvSpPr txBox="1"/>
          <p:nvPr/>
        </p:nvSpPr>
        <p:spPr>
          <a:xfrm>
            <a:off x="12936331" y="28832515"/>
            <a:ext cx="1228417" cy="39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INSTI</a:t>
            </a:r>
          </a:p>
        </p:txBody>
      </p: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B69A7C3-3858-490B-5666-473BE9B7B6EF}"/>
              </a:ext>
            </a:extLst>
          </p:cNvPr>
          <p:cNvGrpSpPr/>
          <p:nvPr/>
        </p:nvGrpSpPr>
        <p:grpSpPr>
          <a:xfrm>
            <a:off x="11450091" y="28182215"/>
            <a:ext cx="2383200" cy="684000"/>
            <a:chOff x="38433824" y="12343839"/>
            <a:chExt cx="1191634" cy="454811"/>
          </a:xfrm>
        </p:grpSpPr>
        <p:sp>
          <p:nvSpPr>
            <p:cNvPr id="192" name="Flowchart: Terminator 191">
              <a:extLst>
                <a:ext uri="{FF2B5EF4-FFF2-40B4-BE49-F238E27FC236}">
                  <a16:creationId xmlns:a16="http://schemas.microsoft.com/office/drawing/2014/main" id="{58F57C61-0F2F-4E8F-8129-8A90CAA19EF6}"/>
                </a:ext>
              </a:extLst>
            </p:cNvPr>
            <p:cNvSpPr/>
            <p:nvPr/>
          </p:nvSpPr>
          <p:spPr>
            <a:xfrm>
              <a:off x="38433824" y="12343839"/>
              <a:ext cx="1191634" cy="454811"/>
            </a:xfrm>
            <a:prstGeom prst="flowChartTerminator">
              <a:avLst/>
            </a:prstGeom>
            <a:gradFill>
              <a:gsLst>
                <a:gs pos="0">
                  <a:srgbClr val="3F4171"/>
                </a:gs>
                <a:gs pos="32000">
                  <a:srgbClr val="515490"/>
                </a:gs>
                <a:gs pos="100000">
                  <a:srgbClr val="5F62A5"/>
                </a:gs>
                <a:gs pos="70000">
                  <a:srgbClr val="515490"/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solidFill>
                  <a:srgbClr val="51549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598BC4D0-6552-2D5B-5E81-1E33BAD033F8}"/>
                </a:ext>
              </a:extLst>
            </p:cNvPr>
            <p:cNvSpPr txBox="1"/>
            <p:nvPr/>
          </p:nvSpPr>
          <p:spPr>
            <a:xfrm>
              <a:off x="38789260" y="12355362"/>
              <a:ext cx="490533" cy="4236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  <a:p>
              <a:pPr algn="ctr">
                <a:lnSpc>
                  <a:spcPct val="90000"/>
                </a:lnSpc>
              </a:pPr>
              <a:r>
                <a:rPr lang="en-US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 = 1,939</a:t>
              </a: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FAEEECC7-9C2C-293C-4099-0D69BFD93F5C}"/>
              </a:ext>
            </a:extLst>
          </p:cNvPr>
          <p:cNvGrpSpPr/>
          <p:nvPr/>
        </p:nvGrpSpPr>
        <p:grpSpPr>
          <a:xfrm>
            <a:off x="1631838" y="28182957"/>
            <a:ext cx="2382593" cy="682496"/>
            <a:chOff x="31680384" y="12325519"/>
            <a:chExt cx="1191115" cy="806750"/>
          </a:xfrm>
        </p:grpSpPr>
        <p:sp>
          <p:nvSpPr>
            <p:cNvPr id="195" name="Flowchart: Terminator 194">
              <a:extLst>
                <a:ext uri="{FF2B5EF4-FFF2-40B4-BE49-F238E27FC236}">
                  <a16:creationId xmlns:a16="http://schemas.microsoft.com/office/drawing/2014/main" id="{5349BD12-CA37-B94C-3F2F-F9495FEB6DF5}"/>
                </a:ext>
              </a:extLst>
            </p:cNvPr>
            <p:cNvSpPr/>
            <p:nvPr/>
          </p:nvSpPr>
          <p:spPr>
            <a:xfrm>
              <a:off x="31680384" y="12325519"/>
              <a:ext cx="1191115" cy="806750"/>
            </a:xfrm>
            <a:prstGeom prst="flowChartTerminator">
              <a:avLst/>
            </a:prstGeom>
            <a:gradFill>
              <a:gsLst>
                <a:gs pos="0">
                  <a:srgbClr val="A21C49">
                    <a:shade val="30000"/>
                    <a:satMod val="115000"/>
                  </a:srgbClr>
                </a:gs>
                <a:gs pos="32000">
                  <a:srgbClr val="A21C49">
                    <a:shade val="67500"/>
                    <a:satMod val="115000"/>
                  </a:srgbClr>
                </a:gs>
                <a:gs pos="100000">
                  <a:srgbClr val="C96587"/>
                </a:gs>
                <a:gs pos="70000">
                  <a:srgbClr val="A21C49">
                    <a:shade val="100000"/>
                    <a:satMod val="115000"/>
                  </a:srgbClr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3F7105E6-A93A-05F1-5DE4-E1E7FF887848}"/>
                </a:ext>
              </a:extLst>
            </p:cNvPr>
            <p:cNvSpPr txBox="1"/>
            <p:nvPr/>
          </p:nvSpPr>
          <p:spPr>
            <a:xfrm>
              <a:off x="32101736" y="12344974"/>
              <a:ext cx="394278" cy="75308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  <a:p>
              <a:pPr algn="ctr">
                <a:lnSpc>
                  <a:spcPct val="90000"/>
                </a:lnSpc>
              </a:pPr>
              <a:r>
                <a:rPr lang="en-US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 = 727</a:t>
              </a:r>
            </a:p>
          </p:txBody>
        </p:sp>
      </p:grpSp>
      <p:sp>
        <p:nvSpPr>
          <p:cNvPr id="210" name="TextBox 209">
            <a:extLst>
              <a:ext uri="{FF2B5EF4-FFF2-40B4-BE49-F238E27FC236}">
                <a16:creationId xmlns:a16="http://schemas.microsoft.com/office/drawing/2014/main" id="{B6DF716E-BC44-6F9E-565D-9E8C77876027}"/>
              </a:ext>
            </a:extLst>
          </p:cNvPr>
          <p:cNvSpPr txBox="1"/>
          <p:nvPr/>
        </p:nvSpPr>
        <p:spPr>
          <a:xfrm>
            <a:off x="15163742" y="40024965"/>
            <a:ext cx="1471294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764260">
              <a:defRPr/>
            </a:pPr>
            <a:r>
              <a:rPr lang="en-US" sz="1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defTabSz="3764260">
              <a:defRPr/>
            </a:pP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Sax PE, et al. Clin Infect Dis 2020;71:1380-1389; 2. Erlandson KM, et al. Clin Infect Dis 2021;73:1440-1451; 3. Hill JO, et al. Science 2003;299:853-855; 4. Wharton, S et al. Diabetes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Syndr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 Targets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2018;11:427-438; 5. Gidden DV, et al. Clin Infect Dis 2018;67:411-419; 6.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Ogbuagu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O, et al. Lancet HIV 2021;8:e39-e407; 7.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Landovitz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RJ, et al. AIDS 2020, Presentation OAXLB01; 8. Cahn P, et al. 10</a:t>
            </a:r>
            <a:r>
              <a:rPr lang="en-US" sz="1000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IAS Conference on HIV Science. IAS 2019, Presentation WEAB0404LB; 9. Mallon PW, et al. J Int AIDS Soc 2021;24:e25702</a:t>
            </a:r>
          </a:p>
          <a:p>
            <a:pPr defTabSz="3764260">
              <a:spcBef>
                <a:spcPts val="200"/>
              </a:spcBef>
              <a:defRPr/>
            </a:pPr>
            <a:r>
              <a:rPr lang="en-US" sz="1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Abbreviations</a:t>
            </a:r>
          </a:p>
          <a:p>
            <a:pPr defTabSz="3764260">
              <a:defRPr/>
            </a:pP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3TC, lamivudine; ABC, abacavir; AIC, Akaike information criterion; ART, antiretroviral therapy; B, bictegravir; BMI, body mass index; C, cobicistat; CDC, Centers for Disease Control and Prevention; CI, confidence interval; COBI, cobicistat; DTG, dolutegravir; E, elvitegravir; </a:t>
            </a: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EFV, efavirenz; ETR, etravirine; EVG, elvitegravir; 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 emtricitabine;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INSTI, integrase strand transfer inhibitor; </a:t>
            </a: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NRTI, nucleoside/nucleotide reverse transcriptase inhibitor; NNRTI, non‑nucleoside reverse transcriptase inhibitor; NVP, nevirapine; PI, protease inhibitor; 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PLWH, people living with HIV; Q, Quartile; QR, quick response; R/RPV, 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rilpivirine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RAL, raltegravir; TAF, tenofovir alafenamide; </a:t>
            </a: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TDF, tenofovir disoproxil fumarate; 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TE, treatment experienced; TN, treatment naïve</a:t>
            </a:r>
          </a:p>
          <a:p>
            <a:pPr>
              <a:spcBef>
                <a:spcPts val="200"/>
              </a:spcBef>
            </a:pPr>
            <a:r>
              <a:rPr lang="en-US" sz="1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writing support was provided by Heather Davies, PhD CMPP (Aspire Scientific Ltd), and funded by Gilead. </a:t>
            </a:r>
          </a:p>
          <a:p>
            <a:pPr>
              <a:spcBef>
                <a:spcPts val="20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Disclosures</a:t>
            </a:r>
          </a:p>
          <a:p>
            <a:pPr>
              <a:spcAft>
                <a:spcPts val="200"/>
              </a:spcAft>
              <a:buClr>
                <a:srgbClr val="A21C49"/>
              </a:buClr>
            </a:pP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were sourced from cross cohort datasets: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STRike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(GX-DE-177-0125), TARANIS (GS-FR-292-4043), BICSTaR (</a:t>
            </a: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GS-EU-380-4472, GS-CA-380-4574, GS-IL-380-5535, GS-JP-380-5065, GS-TW-380-5727),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TAFNES (GS-DE-292-1912).</a:t>
            </a: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 Full disclosures can be found in the supplement. </a:t>
            </a:r>
            <a:endParaRPr lang="en-US" sz="1000" dirty="0">
              <a:solidFill>
                <a:schemeClr val="bg2">
                  <a:lumMod val="10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933D55C4-6928-7F3F-B613-668DD5F84770}"/>
              </a:ext>
            </a:extLst>
          </p:cNvPr>
          <p:cNvCxnSpPr>
            <a:cxnSpLocks/>
          </p:cNvCxnSpPr>
          <p:nvPr/>
        </p:nvCxnSpPr>
        <p:spPr>
          <a:xfrm>
            <a:off x="15246349" y="40019394"/>
            <a:ext cx="14630341" cy="0"/>
          </a:xfrm>
          <a:prstGeom prst="line">
            <a:avLst/>
          </a:prstGeom>
          <a:ln w="38100" cap="flat">
            <a:solidFill>
              <a:srgbClr val="202262"/>
            </a:solidFill>
            <a:prstDash val="solid"/>
            <a:beve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8ACFD63A-0CCD-1B75-CC36-DA9B054248D2}"/>
              </a:ext>
            </a:extLst>
          </p:cNvPr>
          <p:cNvCxnSpPr>
            <a:cxnSpLocks/>
          </p:cNvCxnSpPr>
          <p:nvPr/>
        </p:nvCxnSpPr>
        <p:spPr>
          <a:xfrm>
            <a:off x="15241520" y="33775099"/>
            <a:ext cx="14626256" cy="0"/>
          </a:xfrm>
          <a:prstGeom prst="line">
            <a:avLst/>
          </a:prstGeom>
          <a:ln w="38100" cap="flat">
            <a:solidFill>
              <a:srgbClr val="202262"/>
            </a:solidFill>
            <a:prstDash val="solid"/>
            <a:beve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4C9E6863-5FCE-E485-73B1-657A4CCB2598}"/>
              </a:ext>
            </a:extLst>
          </p:cNvPr>
          <p:cNvSpPr txBox="1"/>
          <p:nvPr/>
        </p:nvSpPr>
        <p:spPr>
          <a:xfrm>
            <a:off x="15570655" y="33920457"/>
            <a:ext cx="1306692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Predicted Population Average Weight Over 12 Months in TE PLWH by Backbone Switch (No Switch* vs. F/TDF to F/TAF vs. ABC/3TC to F/TAF)</a:t>
            </a:r>
          </a:p>
        </p:txBody>
      </p:sp>
      <p:sp>
        <p:nvSpPr>
          <p:cNvPr id="226" name="Rectangle: Single Corner Rounded 795">
            <a:extLst>
              <a:ext uri="{FF2B5EF4-FFF2-40B4-BE49-F238E27FC236}">
                <a16:creationId xmlns:a16="http://schemas.microsoft.com/office/drawing/2014/main" id="{3B7D751E-7CD9-19CA-D8EB-5BC31468E355}"/>
              </a:ext>
            </a:extLst>
          </p:cNvPr>
          <p:cNvSpPr/>
          <p:nvPr/>
        </p:nvSpPr>
        <p:spPr>
          <a:xfrm rot="10800000">
            <a:off x="383055" y="37745448"/>
            <a:ext cx="14544000" cy="4360016"/>
          </a:xfrm>
          <a:prstGeom prst="round1Rect">
            <a:avLst>
              <a:gd name="adj" fmla="val 6639"/>
            </a:avLst>
          </a:prstGeom>
          <a:gradFill flip="none" rotWithShape="1">
            <a:gsLst>
              <a:gs pos="0">
                <a:srgbClr val="D2D3E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70230" bIns="0" rtlCol="0" anchor="ctr" anchorCtr="0">
            <a:noAutofit/>
          </a:bodyPr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endParaRPr lang="en-US" sz="5405" b="1" spc="-113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87522820-E734-593C-FD1D-5DC3C205487E}"/>
              </a:ext>
            </a:extLst>
          </p:cNvPr>
          <p:cNvSpPr txBox="1"/>
          <p:nvPr/>
        </p:nvSpPr>
        <p:spPr>
          <a:xfrm>
            <a:off x="727440" y="37851797"/>
            <a:ext cx="10161824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Observed Mean Weight Change in TN and TE PLWH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D0365A-888B-FA78-65D8-14FAD21428F5}"/>
              </a:ext>
            </a:extLst>
          </p:cNvPr>
          <p:cNvSpPr txBox="1"/>
          <p:nvPr/>
        </p:nvSpPr>
        <p:spPr>
          <a:xfrm>
            <a:off x="15572580" y="19549941"/>
            <a:ext cx="13896998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Predicted Population Average Weight Over 12 Months in TN and TE PLWH by Third Agent (INSTI vs. NNRTI) and Backbone (F/TDF vs. F/TAF)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68BC938-00CC-7230-FBD6-BE28ED6DFCC7}"/>
              </a:ext>
            </a:extLst>
          </p:cNvPr>
          <p:cNvSpPr txBox="1"/>
          <p:nvPr/>
        </p:nvSpPr>
        <p:spPr>
          <a:xfrm>
            <a:off x="1526946" y="41617951"/>
            <a:ext cx="5737509" cy="408623"/>
          </a:xfrm>
          <a:prstGeom prst="flowChartAlternateProcess">
            <a:avLst/>
          </a:prstGeom>
          <a:solidFill>
            <a:srgbClr val="A21C4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weight increased over time in TN participants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CBC37866-55CC-FE92-340B-DD3B182FD4FD}"/>
              </a:ext>
            </a:extLst>
          </p:cNvPr>
          <p:cNvSpPr txBox="1"/>
          <p:nvPr/>
        </p:nvSpPr>
        <p:spPr>
          <a:xfrm>
            <a:off x="15973425" y="39212324"/>
            <a:ext cx="13496153" cy="715089"/>
          </a:xfrm>
          <a:prstGeom prst="flowChartAlternateProcess">
            <a:avLst/>
          </a:prstGeom>
          <a:solidFill>
            <a:srgbClr val="3F417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PLWH in both INSTI and NNRTI groups who switched from F/TDF to F/TAF had 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greater weight increase versus no switch or ABC/3TC to F/TAF switch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41C66501-C2B5-6DDB-7F12-C54C9DD0FE72}"/>
              </a:ext>
            </a:extLst>
          </p:cNvPr>
          <p:cNvSpPr txBox="1"/>
          <p:nvPr/>
        </p:nvSpPr>
        <p:spPr>
          <a:xfrm>
            <a:off x="27136704" y="42540378"/>
            <a:ext cx="273792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© 2022 Gilead Sciences, Inc. All rights reserved.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EDFF1B0D-5444-9F8B-00A5-BCFE5F81291A}"/>
              </a:ext>
            </a:extLst>
          </p:cNvPr>
          <p:cNvSpPr txBox="1"/>
          <p:nvPr/>
        </p:nvSpPr>
        <p:spPr>
          <a:xfrm>
            <a:off x="15497789" y="38876096"/>
            <a:ext cx="12520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*No switch includes those who were on F/TAF and remained on F/TAF and those who were on F/TDF and remained on F/TDF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CA08BAA9-2CF3-F445-1206-E99A3DDDFD88}"/>
              </a:ext>
            </a:extLst>
          </p:cNvPr>
          <p:cNvGrpSpPr/>
          <p:nvPr/>
        </p:nvGrpSpPr>
        <p:grpSpPr>
          <a:xfrm>
            <a:off x="25708336" y="13580005"/>
            <a:ext cx="1397639" cy="453813"/>
            <a:chOff x="38343407" y="12352769"/>
            <a:chExt cx="1400400" cy="454710"/>
          </a:xfrm>
        </p:grpSpPr>
        <p:sp>
          <p:nvSpPr>
            <p:cNvPr id="199" name="Flowchart: Terminator 198">
              <a:extLst>
                <a:ext uri="{FF2B5EF4-FFF2-40B4-BE49-F238E27FC236}">
                  <a16:creationId xmlns:a16="http://schemas.microsoft.com/office/drawing/2014/main" id="{0109BCEF-D084-6F60-DB69-FBCD9C7AC3A4}"/>
                </a:ext>
              </a:extLst>
            </p:cNvPr>
            <p:cNvSpPr/>
            <p:nvPr/>
          </p:nvSpPr>
          <p:spPr>
            <a:xfrm>
              <a:off x="38343407" y="12352769"/>
              <a:ext cx="1400400" cy="454710"/>
            </a:xfrm>
            <a:prstGeom prst="flowChartTerminator">
              <a:avLst/>
            </a:prstGeom>
            <a:gradFill>
              <a:gsLst>
                <a:gs pos="0">
                  <a:srgbClr val="3F4171"/>
                </a:gs>
                <a:gs pos="32000">
                  <a:srgbClr val="515490"/>
                </a:gs>
                <a:gs pos="100000">
                  <a:srgbClr val="5F62A5"/>
                </a:gs>
                <a:gs pos="70000">
                  <a:srgbClr val="515490"/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solidFill>
                  <a:srgbClr val="51549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BDD67521-F46F-A225-C30B-E991C6F2A06C}"/>
                </a:ext>
              </a:extLst>
            </p:cNvPr>
            <p:cNvSpPr txBox="1"/>
            <p:nvPr/>
          </p:nvSpPr>
          <p:spPr>
            <a:xfrm>
              <a:off x="38814378" y="12397439"/>
              <a:ext cx="458459" cy="3877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F33684BC-142C-8871-B5C1-A9833129CD42}"/>
              </a:ext>
            </a:extLst>
          </p:cNvPr>
          <p:cNvGrpSpPr/>
          <p:nvPr/>
        </p:nvGrpSpPr>
        <p:grpSpPr>
          <a:xfrm>
            <a:off x="739775" y="8030147"/>
            <a:ext cx="1080000" cy="1080000"/>
            <a:chOff x="870417" y="8003732"/>
            <a:chExt cx="1080000" cy="1080000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861D7FE-911F-5DD0-A6E1-D1E62E126ED9}"/>
                </a:ext>
              </a:extLst>
            </p:cNvPr>
            <p:cNvSpPr/>
            <p:nvPr/>
          </p:nvSpPr>
          <p:spPr>
            <a:xfrm>
              <a:off x="870417" y="8003732"/>
              <a:ext cx="1080000" cy="1080000"/>
            </a:xfrm>
            <a:prstGeom prst="ellipse">
              <a:avLst/>
            </a:prstGeom>
            <a:solidFill>
              <a:srgbClr val="7F7F7F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8614"/>
            </a:p>
          </p:txBody>
        </p:sp>
        <p:grpSp>
          <p:nvGrpSpPr>
            <p:cNvPr id="397" name="Group 9">
              <a:extLst>
                <a:ext uri="{FF2B5EF4-FFF2-40B4-BE49-F238E27FC236}">
                  <a16:creationId xmlns:a16="http://schemas.microsoft.com/office/drawing/2014/main" id="{0C7CCD1F-2AE7-67C3-9512-9C1DBDF2CF6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72334" y="8233095"/>
              <a:ext cx="669832" cy="603730"/>
              <a:chOff x="675" y="5283"/>
              <a:chExt cx="456" cy="41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98" name="AutoShape 8">
                <a:extLst>
                  <a:ext uri="{FF2B5EF4-FFF2-40B4-BE49-F238E27FC236}">
                    <a16:creationId xmlns:a16="http://schemas.microsoft.com/office/drawing/2014/main" id="{BA9D6698-D285-09AE-1DFA-42690E17EFD6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675" y="5283"/>
                <a:ext cx="456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Freeform 10">
                <a:extLst>
                  <a:ext uri="{FF2B5EF4-FFF2-40B4-BE49-F238E27FC236}">
                    <a16:creationId xmlns:a16="http://schemas.microsoft.com/office/drawing/2014/main" id="{7618677A-3984-F235-74A8-76B14F648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" y="5283"/>
                <a:ext cx="456" cy="411"/>
              </a:xfrm>
              <a:custGeom>
                <a:avLst/>
                <a:gdLst>
                  <a:gd name="T0" fmla="*/ 771 w 802"/>
                  <a:gd name="T1" fmla="*/ 660 h 723"/>
                  <a:gd name="T2" fmla="*/ 64 w 802"/>
                  <a:gd name="T3" fmla="*/ 660 h 723"/>
                  <a:gd name="T4" fmla="*/ 64 w 802"/>
                  <a:gd name="T5" fmla="*/ 32 h 723"/>
                  <a:gd name="T6" fmla="*/ 32 w 802"/>
                  <a:gd name="T7" fmla="*/ 0 h 723"/>
                  <a:gd name="T8" fmla="*/ 0 w 802"/>
                  <a:gd name="T9" fmla="*/ 32 h 723"/>
                  <a:gd name="T10" fmla="*/ 0 w 802"/>
                  <a:gd name="T11" fmla="*/ 692 h 723"/>
                  <a:gd name="T12" fmla="*/ 32 w 802"/>
                  <a:gd name="T13" fmla="*/ 723 h 723"/>
                  <a:gd name="T14" fmla="*/ 771 w 802"/>
                  <a:gd name="T15" fmla="*/ 723 h 723"/>
                  <a:gd name="T16" fmla="*/ 802 w 802"/>
                  <a:gd name="T17" fmla="*/ 692 h 723"/>
                  <a:gd name="T18" fmla="*/ 771 w 802"/>
                  <a:gd name="T19" fmla="*/ 66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02" h="723">
                    <a:moveTo>
                      <a:pt x="771" y="660"/>
                    </a:moveTo>
                    <a:cubicBezTo>
                      <a:pt x="64" y="660"/>
                      <a:pt x="64" y="660"/>
                      <a:pt x="64" y="660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15"/>
                      <a:pt x="49" y="0"/>
                      <a:pt x="32" y="0"/>
                    </a:cubicBezTo>
                    <a:cubicBezTo>
                      <a:pt x="14" y="0"/>
                      <a:pt x="0" y="15"/>
                      <a:pt x="0" y="32"/>
                    </a:cubicBezTo>
                    <a:cubicBezTo>
                      <a:pt x="0" y="692"/>
                      <a:pt x="0" y="692"/>
                      <a:pt x="0" y="692"/>
                    </a:cubicBezTo>
                    <a:cubicBezTo>
                      <a:pt x="0" y="709"/>
                      <a:pt x="14" y="723"/>
                      <a:pt x="32" y="723"/>
                    </a:cubicBezTo>
                    <a:cubicBezTo>
                      <a:pt x="771" y="723"/>
                      <a:pt x="771" y="723"/>
                      <a:pt x="771" y="723"/>
                    </a:cubicBezTo>
                    <a:cubicBezTo>
                      <a:pt x="788" y="723"/>
                      <a:pt x="802" y="709"/>
                      <a:pt x="802" y="692"/>
                    </a:cubicBezTo>
                    <a:cubicBezTo>
                      <a:pt x="802" y="674"/>
                      <a:pt x="788" y="660"/>
                      <a:pt x="771" y="6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Freeform 11">
                <a:extLst>
                  <a:ext uri="{FF2B5EF4-FFF2-40B4-BE49-F238E27FC236}">
                    <a16:creationId xmlns:a16="http://schemas.microsoft.com/office/drawing/2014/main" id="{7324B66E-C726-1BEF-3861-3B7032B211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" y="5336"/>
                <a:ext cx="392" cy="282"/>
              </a:xfrm>
              <a:custGeom>
                <a:avLst/>
                <a:gdLst>
                  <a:gd name="T0" fmla="*/ 35 w 689"/>
                  <a:gd name="T1" fmla="*/ 496 h 496"/>
                  <a:gd name="T2" fmla="*/ 57 w 689"/>
                  <a:gd name="T3" fmla="*/ 487 h 496"/>
                  <a:gd name="T4" fmla="*/ 316 w 689"/>
                  <a:gd name="T5" fmla="*/ 240 h 496"/>
                  <a:gd name="T6" fmla="*/ 380 w 689"/>
                  <a:gd name="T7" fmla="*/ 298 h 496"/>
                  <a:gd name="T8" fmla="*/ 424 w 689"/>
                  <a:gd name="T9" fmla="*/ 297 h 496"/>
                  <a:gd name="T10" fmla="*/ 625 w 689"/>
                  <a:gd name="T11" fmla="*/ 102 h 496"/>
                  <a:gd name="T12" fmla="*/ 625 w 689"/>
                  <a:gd name="T13" fmla="*/ 264 h 496"/>
                  <a:gd name="T14" fmla="*/ 657 w 689"/>
                  <a:gd name="T15" fmla="*/ 296 h 496"/>
                  <a:gd name="T16" fmla="*/ 689 w 689"/>
                  <a:gd name="T17" fmla="*/ 264 h 496"/>
                  <a:gd name="T18" fmla="*/ 689 w 689"/>
                  <a:gd name="T19" fmla="*/ 37 h 496"/>
                  <a:gd name="T20" fmla="*/ 687 w 689"/>
                  <a:gd name="T21" fmla="*/ 27 h 496"/>
                  <a:gd name="T22" fmla="*/ 656 w 689"/>
                  <a:gd name="T23" fmla="*/ 0 h 496"/>
                  <a:gd name="T24" fmla="*/ 411 w 689"/>
                  <a:gd name="T25" fmla="*/ 0 h 496"/>
                  <a:gd name="T26" fmla="*/ 379 w 689"/>
                  <a:gd name="T27" fmla="*/ 32 h 496"/>
                  <a:gd name="T28" fmla="*/ 411 w 689"/>
                  <a:gd name="T29" fmla="*/ 64 h 496"/>
                  <a:gd name="T30" fmla="*/ 573 w 689"/>
                  <a:gd name="T31" fmla="*/ 64 h 496"/>
                  <a:gd name="T32" fmla="*/ 401 w 689"/>
                  <a:gd name="T33" fmla="*/ 231 h 496"/>
                  <a:gd name="T34" fmla="*/ 337 w 689"/>
                  <a:gd name="T35" fmla="*/ 173 h 496"/>
                  <a:gd name="T36" fmla="*/ 294 w 689"/>
                  <a:gd name="T37" fmla="*/ 173 h 496"/>
                  <a:gd name="T38" fmla="*/ 13 w 689"/>
                  <a:gd name="T39" fmla="*/ 441 h 496"/>
                  <a:gd name="T40" fmla="*/ 12 w 689"/>
                  <a:gd name="T41" fmla="*/ 486 h 496"/>
                  <a:gd name="T42" fmla="*/ 35 w 689"/>
                  <a:gd name="T43" fmla="*/ 49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89" h="496">
                    <a:moveTo>
                      <a:pt x="35" y="496"/>
                    </a:moveTo>
                    <a:cubicBezTo>
                      <a:pt x="43" y="496"/>
                      <a:pt x="51" y="493"/>
                      <a:pt x="57" y="487"/>
                    </a:cubicBezTo>
                    <a:cubicBezTo>
                      <a:pt x="316" y="240"/>
                      <a:pt x="316" y="240"/>
                      <a:pt x="316" y="240"/>
                    </a:cubicBezTo>
                    <a:cubicBezTo>
                      <a:pt x="380" y="298"/>
                      <a:pt x="380" y="298"/>
                      <a:pt x="380" y="298"/>
                    </a:cubicBezTo>
                    <a:cubicBezTo>
                      <a:pt x="393" y="309"/>
                      <a:pt x="412" y="309"/>
                      <a:pt x="424" y="297"/>
                    </a:cubicBezTo>
                    <a:cubicBezTo>
                      <a:pt x="625" y="102"/>
                      <a:pt x="625" y="102"/>
                      <a:pt x="625" y="102"/>
                    </a:cubicBezTo>
                    <a:cubicBezTo>
                      <a:pt x="625" y="264"/>
                      <a:pt x="625" y="264"/>
                      <a:pt x="625" y="264"/>
                    </a:cubicBezTo>
                    <a:cubicBezTo>
                      <a:pt x="625" y="281"/>
                      <a:pt x="640" y="296"/>
                      <a:pt x="657" y="296"/>
                    </a:cubicBezTo>
                    <a:cubicBezTo>
                      <a:pt x="675" y="296"/>
                      <a:pt x="689" y="281"/>
                      <a:pt x="689" y="264"/>
                    </a:cubicBezTo>
                    <a:cubicBezTo>
                      <a:pt x="689" y="37"/>
                      <a:pt x="689" y="37"/>
                      <a:pt x="689" y="37"/>
                    </a:cubicBezTo>
                    <a:cubicBezTo>
                      <a:pt x="689" y="34"/>
                      <a:pt x="688" y="30"/>
                      <a:pt x="687" y="27"/>
                    </a:cubicBezTo>
                    <a:cubicBezTo>
                      <a:pt x="685" y="12"/>
                      <a:pt x="672" y="0"/>
                      <a:pt x="656" y="0"/>
                    </a:cubicBezTo>
                    <a:cubicBezTo>
                      <a:pt x="411" y="0"/>
                      <a:pt x="411" y="0"/>
                      <a:pt x="411" y="0"/>
                    </a:cubicBezTo>
                    <a:cubicBezTo>
                      <a:pt x="393" y="0"/>
                      <a:pt x="379" y="15"/>
                      <a:pt x="379" y="32"/>
                    </a:cubicBezTo>
                    <a:cubicBezTo>
                      <a:pt x="379" y="50"/>
                      <a:pt x="393" y="64"/>
                      <a:pt x="411" y="64"/>
                    </a:cubicBezTo>
                    <a:cubicBezTo>
                      <a:pt x="573" y="64"/>
                      <a:pt x="573" y="64"/>
                      <a:pt x="573" y="64"/>
                    </a:cubicBezTo>
                    <a:cubicBezTo>
                      <a:pt x="401" y="231"/>
                      <a:pt x="401" y="231"/>
                      <a:pt x="401" y="231"/>
                    </a:cubicBezTo>
                    <a:cubicBezTo>
                      <a:pt x="337" y="173"/>
                      <a:pt x="337" y="173"/>
                      <a:pt x="337" y="173"/>
                    </a:cubicBezTo>
                    <a:cubicBezTo>
                      <a:pt x="325" y="162"/>
                      <a:pt x="306" y="162"/>
                      <a:pt x="294" y="173"/>
                    </a:cubicBezTo>
                    <a:cubicBezTo>
                      <a:pt x="13" y="441"/>
                      <a:pt x="13" y="441"/>
                      <a:pt x="13" y="441"/>
                    </a:cubicBezTo>
                    <a:cubicBezTo>
                      <a:pt x="0" y="453"/>
                      <a:pt x="0" y="473"/>
                      <a:pt x="12" y="486"/>
                    </a:cubicBezTo>
                    <a:cubicBezTo>
                      <a:pt x="18" y="492"/>
                      <a:pt x="27" y="496"/>
                      <a:pt x="35" y="49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21" name="Freeform: Shape 620">
            <a:extLst>
              <a:ext uri="{FF2B5EF4-FFF2-40B4-BE49-F238E27FC236}">
                <a16:creationId xmlns:a16="http://schemas.microsoft.com/office/drawing/2014/main" id="{57EE880F-E888-1E12-732E-C246EB1902EB}"/>
              </a:ext>
            </a:extLst>
          </p:cNvPr>
          <p:cNvSpPr/>
          <p:nvPr/>
        </p:nvSpPr>
        <p:spPr>
          <a:xfrm>
            <a:off x="23661531" y="14039717"/>
            <a:ext cx="5245100" cy="3009900"/>
          </a:xfrm>
          <a:custGeom>
            <a:avLst/>
            <a:gdLst>
              <a:gd name="connsiteX0" fmla="*/ 0 w 5245100"/>
              <a:gd name="connsiteY0" fmla="*/ 0 h 3009900"/>
              <a:gd name="connsiteX1" fmla="*/ 0 w 5245100"/>
              <a:gd name="connsiteY1" fmla="*/ 3009900 h 3009900"/>
              <a:gd name="connsiteX2" fmla="*/ 5245100 w 5245100"/>
              <a:gd name="connsiteY2" fmla="*/ 3009900 h 300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5100" h="3009900">
                <a:moveTo>
                  <a:pt x="0" y="0"/>
                </a:moveTo>
                <a:lnTo>
                  <a:pt x="0" y="3009900"/>
                </a:lnTo>
                <a:lnTo>
                  <a:pt x="5245100" y="3009900"/>
                </a:lnTo>
              </a:path>
            </a:pathLst>
          </a:custGeom>
          <a:noFill/>
          <a:ln w="9525"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TextBox 621">
            <a:extLst>
              <a:ext uri="{FF2B5EF4-FFF2-40B4-BE49-F238E27FC236}">
                <a16:creationId xmlns:a16="http://schemas.microsoft.com/office/drawing/2014/main" id="{D6987332-0FF2-46D6-A0C1-3FD5D66E94CC}"/>
              </a:ext>
            </a:extLst>
          </p:cNvPr>
          <p:cNvSpPr txBox="1"/>
          <p:nvPr/>
        </p:nvSpPr>
        <p:spPr>
          <a:xfrm rot="16200000">
            <a:off x="21192399" y="15360001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Frequency (n)</a:t>
            </a:r>
          </a:p>
        </p:txBody>
      </p:sp>
      <p:sp>
        <p:nvSpPr>
          <p:cNvPr id="623" name="TextBox 622">
            <a:extLst>
              <a:ext uri="{FF2B5EF4-FFF2-40B4-BE49-F238E27FC236}">
                <a16:creationId xmlns:a16="http://schemas.microsoft.com/office/drawing/2014/main" id="{8F36CE0A-F827-68C9-307E-36BC9C86FE8D}"/>
              </a:ext>
            </a:extLst>
          </p:cNvPr>
          <p:cNvSpPr txBox="1"/>
          <p:nvPr/>
        </p:nvSpPr>
        <p:spPr>
          <a:xfrm>
            <a:off x="23276573" y="16757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cxnSp>
        <p:nvCxnSpPr>
          <p:cNvPr id="624" name="Straight Connector 623">
            <a:extLst>
              <a:ext uri="{FF2B5EF4-FFF2-40B4-BE49-F238E27FC236}">
                <a16:creationId xmlns:a16="http://schemas.microsoft.com/office/drawing/2014/main" id="{DEC1AC50-6707-5D00-6D5B-64D93430475C}"/>
              </a:ext>
            </a:extLst>
          </p:cNvPr>
          <p:cNvCxnSpPr/>
          <p:nvPr/>
        </p:nvCxnSpPr>
        <p:spPr>
          <a:xfrm flipH="1">
            <a:off x="23585590" y="14184401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5" name="TextBox 624">
            <a:extLst>
              <a:ext uri="{FF2B5EF4-FFF2-40B4-BE49-F238E27FC236}">
                <a16:creationId xmlns:a16="http://schemas.microsoft.com/office/drawing/2014/main" id="{1603D566-C083-EE10-000D-484FEFDABFB4}"/>
              </a:ext>
            </a:extLst>
          </p:cNvPr>
          <p:cNvSpPr txBox="1"/>
          <p:nvPr/>
        </p:nvSpPr>
        <p:spPr>
          <a:xfrm>
            <a:off x="23020092" y="1582849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</a:p>
        </p:txBody>
      </p:sp>
      <p:cxnSp>
        <p:nvCxnSpPr>
          <p:cNvPr id="626" name="Straight Connector 625">
            <a:extLst>
              <a:ext uri="{FF2B5EF4-FFF2-40B4-BE49-F238E27FC236}">
                <a16:creationId xmlns:a16="http://schemas.microsoft.com/office/drawing/2014/main" id="{EB6583A9-6C76-D063-D8BF-F95324FF81A1}"/>
              </a:ext>
            </a:extLst>
          </p:cNvPr>
          <p:cNvCxnSpPr/>
          <p:nvPr/>
        </p:nvCxnSpPr>
        <p:spPr>
          <a:xfrm flipH="1">
            <a:off x="23585590" y="15098556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" name="TextBox 626">
            <a:extLst>
              <a:ext uri="{FF2B5EF4-FFF2-40B4-BE49-F238E27FC236}">
                <a16:creationId xmlns:a16="http://schemas.microsoft.com/office/drawing/2014/main" id="{2D2F2198-6CFA-626D-2F3C-90A4721CA795}"/>
              </a:ext>
            </a:extLst>
          </p:cNvPr>
          <p:cNvSpPr txBox="1"/>
          <p:nvPr/>
        </p:nvSpPr>
        <p:spPr>
          <a:xfrm>
            <a:off x="22827732" y="1401488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1,500</a:t>
            </a:r>
          </a:p>
        </p:txBody>
      </p:sp>
      <p:cxnSp>
        <p:nvCxnSpPr>
          <p:cNvPr id="628" name="Straight Connector 627">
            <a:extLst>
              <a:ext uri="{FF2B5EF4-FFF2-40B4-BE49-F238E27FC236}">
                <a16:creationId xmlns:a16="http://schemas.microsoft.com/office/drawing/2014/main" id="{6DB0AE62-D1AA-721A-C1DA-2EA34567FFC8}"/>
              </a:ext>
            </a:extLst>
          </p:cNvPr>
          <p:cNvCxnSpPr>
            <a:cxnSpLocks/>
          </p:cNvCxnSpPr>
          <p:nvPr/>
        </p:nvCxnSpPr>
        <p:spPr>
          <a:xfrm flipH="1">
            <a:off x="23585590" y="16926865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9" name="TextBox 628">
            <a:extLst>
              <a:ext uri="{FF2B5EF4-FFF2-40B4-BE49-F238E27FC236}">
                <a16:creationId xmlns:a16="http://schemas.microsoft.com/office/drawing/2014/main" id="{ECC65CBB-8CEE-CBC4-FBA2-3ADC85434D3C}"/>
              </a:ext>
            </a:extLst>
          </p:cNvPr>
          <p:cNvSpPr txBox="1"/>
          <p:nvPr/>
        </p:nvSpPr>
        <p:spPr>
          <a:xfrm>
            <a:off x="26990245" y="17127282"/>
            <a:ext cx="129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Month 12</a:t>
            </a:r>
          </a:p>
        </p:txBody>
      </p:sp>
      <p:cxnSp>
        <p:nvCxnSpPr>
          <p:cNvPr id="630" name="Straight Connector 629">
            <a:extLst>
              <a:ext uri="{FF2B5EF4-FFF2-40B4-BE49-F238E27FC236}">
                <a16:creationId xmlns:a16="http://schemas.microsoft.com/office/drawing/2014/main" id="{2F352239-4503-FF3A-6D88-1F06F180DF5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884879" y="1708679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1" name="TextBox 630">
            <a:extLst>
              <a:ext uri="{FF2B5EF4-FFF2-40B4-BE49-F238E27FC236}">
                <a16:creationId xmlns:a16="http://schemas.microsoft.com/office/drawing/2014/main" id="{7F5F093F-73A1-F87F-3DC9-7E12C2CDCA0A}"/>
              </a:ext>
            </a:extLst>
          </p:cNvPr>
          <p:cNvSpPr txBox="1"/>
          <p:nvPr/>
        </p:nvSpPr>
        <p:spPr>
          <a:xfrm>
            <a:off x="24323692" y="17127282"/>
            <a:ext cx="129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</p:txBody>
      </p: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E0A43586-4929-8565-8F6B-068D62F61688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581605" y="1708679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3" name="Freeform: Shape 632">
            <a:extLst>
              <a:ext uri="{FF2B5EF4-FFF2-40B4-BE49-F238E27FC236}">
                <a16:creationId xmlns:a16="http://schemas.microsoft.com/office/drawing/2014/main" id="{FDD397FE-5A68-959F-6B53-E44673FB1DE2}"/>
              </a:ext>
            </a:extLst>
          </p:cNvPr>
          <p:cNvSpPr/>
          <p:nvPr/>
        </p:nvSpPr>
        <p:spPr>
          <a:xfrm flipH="1">
            <a:off x="25459068" y="14179417"/>
            <a:ext cx="1637813" cy="225548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0 w 1656863"/>
              <a:gd name="connsiteY0" fmla="*/ 0 h 225548"/>
              <a:gd name="connsiteX1" fmla="*/ 1633416 w 1656863"/>
              <a:gd name="connsiteY1" fmla="*/ 3907 h 225548"/>
              <a:gd name="connsiteX2" fmla="*/ 1656863 w 1656863"/>
              <a:gd name="connsiteY2" fmla="*/ 148491 h 225548"/>
              <a:gd name="connsiteX3" fmla="*/ 6656 w 1656863"/>
              <a:gd name="connsiteY3" fmla="*/ 225548 h 225548"/>
              <a:gd name="connsiteX4" fmla="*/ 0 w 1656863"/>
              <a:gd name="connsiteY4" fmla="*/ 0 h 225548"/>
              <a:gd name="connsiteX0" fmla="*/ 0 w 1637813"/>
              <a:gd name="connsiteY0" fmla="*/ 0 h 225548"/>
              <a:gd name="connsiteX1" fmla="*/ 1633416 w 1637813"/>
              <a:gd name="connsiteY1" fmla="*/ 3907 h 225548"/>
              <a:gd name="connsiteX2" fmla="*/ 1637813 w 1637813"/>
              <a:gd name="connsiteY2" fmla="*/ 222309 h 225548"/>
              <a:gd name="connsiteX3" fmla="*/ 6656 w 1637813"/>
              <a:gd name="connsiteY3" fmla="*/ 225548 h 225548"/>
              <a:gd name="connsiteX4" fmla="*/ 0 w 1637813"/>
              <a:gd name="connsiteY4" fmla="*/ 0 h 225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7813" h="225548">
                <a:moveTo>
                  <a:pt x="0" y="0"/>
                </a:moveTo>
                <a:lnTo>
                  <a:pt x="1633416" y="3907"/>
                </a:lnTo>
                <a:cubicBezTo>
                  <a:pt x="1634718" y="58615"/>
                  <a:pt x="1636511" y="167601"/>
                  <a:pt x="1637813" y="222309"/>
                </a:cubicBezTo>
                <a:lnTo>
                  <a:pt x="6656" y="225548"/>
                </a:lnTo>
                <a:lnTo>
                  <a:pt x="0" y="0"/>
                </a:lnTo>
                <a:close/>
              </a:path>
            </a:pathLst>
          </a:custGeom>
          <a:solidFill>
            <a:srgbClr val="2E318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Freeform: Shape 633">
            <a:extLst>
              <a:ext uri="{FF2B5EF4-FFF2-40B4-BE49-F238E27FC236}">
                <a16:creationId xmlns:a16="http://schemas.microsoft.com/office/drawing/2014/main" id="{595D51BA-F4BA-0A33-E0C9-E71554C23B92}"/>
              </a:ext>
            </a:extLst>
          </p:cNvPr>
          <p:cNvSpPr/>
          <p:nvPr/>
        </p:nvSpPr>
        <p:spPr>
          <a:xfrm flipH="1">
            <a:off x="25463913" y="14403449"/>
            <a:ext cx="1615866" cy="137682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0 h 537844"/>
              <a:gd name="connsiteX1" fmla="*/ 1617784 w 1629509"/>
              <a:gd name="connsiteY1" fmla="*/ 6397 h 537844"/>
              <a:gd name="connsiteX2" fmla="*/ 1629509 w 1629509"/>
              <a:gd name="connsiteY2" fmla="*/ 537844 h 537844"/>
              <a:gd name="connsiteX3" fmla="*/ 7817 w 1629509"/>
              <a:gd name="connsiteY3" fmla="*/ 522215 h 537844"/>
              <a:gd name="connsiteX4" fmla="*/ 0 w 1629509"/>
              <a:gd name="connsiteY4" fmla="*/ 0 h 537844"/>
              <a:gd name="connsiteX0" fmla="*/ 0 w 1629509"/>
              <a:gd name="connsiteY0" fmla="*/ 0 h 637338"/>
              <a:gd name="connsiteX1" fmla="*/ 1617784 w 1629509"/>
              <a:gd name="connsiteY1" fmla="*/ 6397 h 637338"/>
              <a:gd name="connsiteX2" fmla="*/ 1629509 w 1629509"/>
              <a:gd name="connsiteY2" fmla="*/ 637338 h 637338"/>
              <a:gd name="connsiteX3" fmla="*/ 7817 w 1629509"/>
              <a:gd name="connsiteY3" fmla="*/ 522215 h 637338"/>
              <a:gd name="connsiteX4" fmla="*/ 0 w 1629509"/>
              <a:gd name="connsiteY4" fmla="*/ 0 h 637338"/>
              <a:gd name="connsiteX0" fmla="*/ 0 w 1629509"/>
              <a:gd name="connsiteY0" fmla="*/ 0 h 637338"/>
              <a:gd name="connsiteX1" fmla="*/ 1617784 w 1629509"/>
              <a:gd name="connsiteY1" fmla="*/ 6397 h 637338"/>
              <a:gd name="connsiteX2" fmla="*/ 1629509 w 1629509"/>
              <a:gd name="connsiteY2" fmla="*/ 637338 h 637338"/>
              <a:gd name="connsiteX3" fmla="*/ 3079 w 1629509"/>
              <a:gd name="connsiteY3" fmla="*/ 536428 h 637338"/>
              <a:gd name="connsiteX4" fmla="*/ 0 w 1629509"/>
              <a:gd name="connsiteY4" fmla="*/ 0 h 637338"/>
              <a:gd name="connsiteX0" fmla="*/ 0 w 1629509"/>
              <a:gd name="connsiteY0" fmla="*/ 0 h 637338"/>
              <a:gd name="connsiteX1" fmla="*/ 1617784 w 1629509"/>
              <a:gd name="connsiteY1" fmla="*/ 6397 h 637338"/>
              <a:gd name="connsiteX2" fmla="*/ 1629509 w 1629509"/>
              <a:gd name="connsiteY2" fmla="*/ 637338 h 637338"/>
              <a:gd name="connsiteX3" fmla="*/ 17293 w 1629509"/>
              <a:gd name="connsiteY3" fmla="*/ 110024 h 637338"/>
              <a:gd name="connsiteX4" fmla="*/ 0 w 1629509"/>
              <a:gd name="connsiteY4" fmla="*/ 0 h 637338"/>
              <a:gd name="connsiteX0" fmla="*/ 0 w 1634247"/>
              <a:gd name="connsiteY0" fmla="*/ 0 h 110024"/>
              <a:gd name="connsiteX1" fmla="*/ 1617784 w 1634247"/>
              <a:gd name="connsiteY1" fmla="*/ 6397 h 110024"/>
              <a:gd name="connsiteX2" fmla="*/ 1634247 w 1634247"/>
              <a:gd name="connsiteY2" fmla="*/ 101964 h 110024"/>
              <a:gd name="connsiteX3" fmla="*/ 17293 w 1634247"/>
              <a:gd name="connsiteY3" fmla="*/ 110024 h 110024"/>
              <a:gd name="connsiteX4" fmla="*/ 0 w 1634247"/>
              <a:gd name="connsiteY4" fmla="*/ 0 h 110024"/>
              <a:gd name="connsiteX0" fmla="*/ 0 w 1634247"/>
              <a:gd name="connsiteY0" fmla="*/ 0 h 110024"/>
              <a:gd name="connsiteX1" fmla="*/ 1617784 w 1634247"/>
              <a:gd name="connsiteY1" fmla="*/ 6397 h 110024"/>
              <a:gd name="connsiteX2" fmla="*/ 1634247 w 1634247"/>
              <a:gd name="connsiteY2" fmla="*/ 101964 h 110024"/>
              <a:gd name="connsiteX3" fmla="*/ 17293 w 1634247"/>
              <a:gd name="connsiteY3" fmla="*/ 110024 h 110024"/>
              <a:gd name="connsiteX4" fmla="*/ 0 w 1634247"/>
              <a:gd name="connsiteY4" fmla="*/ 0 h 110024"/>
              <a:gd name="connsiteX0" fmla="*/ 0 w 1634247"/>
              <a:gd name="connsiteY0" fmla="*/ 0 h 110024"/>
              <a:gd name="connsiteX1" fmla="*/ 1617784 w 1634247"/>
              <a:gd name="connsiteY1" fmla="*/ 6397 h 110024"/>
              <a:gd name="connsiteX2" fmla="*/ 1634247 w 1634247"/>
              <a:gd name="connsiteY2" fmla="*/ 101964 h 110024"/>
              <a:gd name="connsiteX3" fmla="*/ 17293 w 1634247"/>
              <a:gd name="connsiteY3" fmla="*/ 110024 h 110024"/>
              <a:gd name="connsiteX4" fmla="*/ 0 w 1634247"/>
              <a:gd name="connsiteY4" fmla="*/ 0 h 110024"/>
              <a:gd name="connsiteX0" fmla="*/ 0 w 1634247"/>
              <a:gd name="connsiteY0" fmla="*/ 0 h 114786"/>
              <a:gd name="connsiteX1" fmla="*/ 1617784 w 1634247"/>
              <a:gd name="connsiteY1" fmla="*/ 11159 h 114786"/>
              <a:gd name="connsiteX2" fmla="*/ 1634247 w 1634247"/>
              <a:gd name="connsiteY2" fmla="*/ 106726 h 114786"/>
              <a:gd name="connsiteX3" fmla="*/ 17293 w 1634247"/>
              <a:gd name="connsiteY3" fmla="*/ 114786 h 114786"/>
              <a:gd name="connsiteX4" fmla="*/ 0 w 1634247"/>
              <a:gd name="connsiteY4" fmla="*/ 0 h 114786"/>
              <a:gd name="connsiteX0" fmla="*/ 0 w 1636629"/>
              <a:gd name="connsiteY0" fmla="*/ 0 h 118632"/>
              <a:gd name="connsiteX1" fmla="*/ 1617784 w 1636629"/>
              <a:gd name="connsiteY1" fmla="*/ 11159 h 118632"/>
              <a:gd name="connsiteX2" fmla="*/ 1636629 w 1636629"/>
              <a:gd name="connsiteY2" fmla="*/ 118632 h 118632"/>
              <a:gd name="connsiteX3" fmla="*/ 17293 w 1636629"/>
              <a:gd name="connsiteY3" fmla="*/ 114786 h 118632"/>
              <a:gd name="connsiteX4" fmla="*/ 0 w 1636629"/>
              <a:gd name="connsiteY4" fmla="*/ 0 h 118632"/>
              <a:gd name="connsiteX0" fmla="*/ 0 w 1636629"/>
              <a:gd name="connsiteY0" fmla="*/ 0 h 118632"/>
              <a:gd name="connsiteX1" fmla="*/ 1617784 w 1636629"/>
              <a:gd name="connsiteY1" fmla="*/ 11159 h 118632"/>
              <a:gd name="connsiteX2" fmla="*/ 1636629 w 1636629"/>
              <a:gd name="connsiteY2" fmla="*/ 118632 h 118632"/>
              <a:gd name="connsiteX3" fmla="*/ 17293 w 1636629"/>
              <a:gd name="connsiteY3" fmla="*/ 114786 h 118632"/>
              <a:gd name="connsiteX4" fmla="*/ 0 w 1636629"/>
              <a:gd name="connsiteY4" fmla="*/ 0 h 118632"/>
              <a:gd name="connsiteX0" fmla="*/ 0 w 1636629"/>
              <a:gd name="connsiteY0" fmla="*/ 0 h 118632"/>
              <a:gd name="connsiteX1" fmla="*/ 1617784 w 1636629"/>
              <a:gd name="connsiteY1" fmla="*/ 11159 h 118632"/>
              <a:gd name="connsiteX2" fmla="*/ 1636629 w 1636629"/>
              <a:gd name="connsiteY2" fmla="*/ 118632 h 118632"/>
              <a:gd name="connsiteX3" fmla="*/ 7768 w 1636629"/>
              <a:gd name="connsiteY3" fmla="*/ 110024 h 118632"/>
              <a:gd name="connsiteX4" fmla="*/ 0 w 1636629"/>
              <a:gd name="connsiteY4" fmla="*/ 0 h 118632"/>
              <a:gd name="connsiteX0" fmla="*/ 0 w 1636629"/>
              <a:gd name="connsiteY0" fmla="*/ 0 h 118632"/>
              <a:gd name="connsiteX1" fmla="*/ 1617784 w 1636629"/>
              <a:gd name="connsiteY1" fmla="*/ 11159 h 118632"/>
              <a:gd name="connsiteX2" fmla="*/ 1636629 w 1636629"/>
              <a:gd name="connsiteY2" fmla="*/ 118632 h 118632"/>
              <a:gd name="connsiteX3" fmla="*/ 7768 w 1636629"/>
              <a:gd name="connsiteY3" fmla="*/ 110024 h 118632"/>
              <a:gd name="connsiteX4" fmla="*/ 0 w 1636629"/>
              <a:gd name="connsiteY4" fmla="*/ 0 h 118632"/>
              <a:gd name="connsiteX0" fmla="*/ 0 w 1636629"/>
              <a:gd name="connsiteY0" fmla="*/ 0 h 124312"/>
              <a:gd name="connsiteX1" fmla="*/ 1617784 w 1636629"/>
              <a:gd name="connsiteY1" fmla="*/ 11159 h 124312"/>
              <a:gd name="connsiteX2" fmla="*/ 1636629 w 1636629"/>
              <a:gd name="connsiteY2" fmla="*/ 118632 h 124312"/>
              <a:gd name="connsiteX3" fmla="*/ 7768 w 1636629"/>
              <a:gd name="connsiteY3" fmla="*/ 124312 h 124312"/>
              <a:gd name="connsiteX4" fmla="*/ 0 w 1636629"/>
              <a:gd name="connsiteY4" fmla="*/ 0 h 124312"/>
              <a:gd name="connsiteX0" fmla="*/ 0 w 1617880"/>
              <a:gd name="connsiteY0" fmla="*/ 0 h 137682"/>
              <a:gd name="connsiteX1" fmla="*/ 1617784 w 1617880"/>
              <a:gd name="connsiteY1" fmla="*/ 11159 h 137682"/>
              <a:gd name="connsiteX2" fmla="*/ 1608054 w 1617880"/>
              <a:gd name="connsiteY2" fmla="*/ 137682 h 137682"/>
              <a:gd name="connsiteX3" fmla="*/ 7768 w 1617880"/>
              <a:gd name="connsiteY3" fmla="*/ 124312 h 137682"/>
              <a:gd name="connsiteX4" fmla="*/ 0 w 1617880"/>
              <a:gd name="connsiteY4" fmla="*/ 0 h 137682"/>
              <a:gd name="connsiteX0" fmla="*/ 0 w 1610851"/>
              <a:gd name="connsiteY0" fmla="*/ 0 h 137682"/>
              <a:gd name="connsiteX1" fmla="*/ 1610640 w 1610851"/>
              <a:gd name="connsiteY1" fmla="*/ 34972 h 137682"/>
              <a:gd name="connsiteX2" fmla="*/ 1608054 w 1610851"/>
              <a:gd name="connsiteY2" fmla="*/ 137682 h 137682"/>
              <a:gd name="connsiteX3" fmla="*/ 7768 w 1610851"/>
              <a:gd name="connsiteY3" fmla="*/ 124312 h 137682"/>
              <a:gd name="connsiteX4" fmla="*/ 0 w 1610851"/>
              <a:gd name="connsiteY4" fmla="*/ 0 h 137682"/>
              <a:gd name="connsiteX0" fmla="*/ 0 w 1608054"/>
              <a:gd name="connsiteY0" fmla="*/ 0 h 137682"/>
              <a:gd name="connsiteX1" fmla="*/ 1605877 w 1608054"/>
              <a:gd name="connsiteY1" fmla="*/ 4016 h 137682"/>
              <a:gd name="connsiteX2" fmla="*/ 1608054 w 1608054"/>
              <a:gd name="connsiteY2" fmla="*/ 137682 h 137682"/>
              <a:gd name="connsiteX3" fmla="*/ 7768 w 1608054"/>
              <a:gd name="connsiteY3" fmla="*/ 124312 h 137682"/>
              <a:gd name="connsiteX4" fmla="*/ 0 w 1608054"/>
              <a:gd name="connsiteY4" fmla="*/ 0 h 137682"/>
              <a:gd name="connsiteX0" fmla="*/ 0 w 1608054"/>
              <a:gd name="connsiteY0" fmla="*/ 0 h 137682"/>
              <a:gd name="connsiteX1" fmla="*/ 1605877 w 1608054"/>
              <a:gd name="connsiteY1" fmla="*/ 4016 h 137682"/>
              <a:gd name="connsiteX2" fmla="*/ 1608054 w 1608054"/>
              <a:gd name="connsiteY2" fmla="*/ 137682 h 137682"/>
              <a:gd name="connsiteX3" fmla="*/ 7768 w 1608054"/>
              <a:gd name="connsiteY3" fmla="*/ 124312 h 137682"/>
              <a:gd name="connsiteX4" fmla="*/ 0 w 1608054"/>
              <a:gd name="connsiteY4" fmla="*/ 0 h 137682"/>
              <a:gd name="connsiteX0" fmla="*/ 7812 w 1615866"/>
              <a:gd name="connsiteY0" fmla="*/ 0 h 137682"/>
              <a:gd name="connsiteX1" fmla="*/ 1613689 w 1615866"/>
              <a:gd name="connsiteY1" fmla="*/ 4016 h 137682"/>
              <a:gd name="connsiteX2" fmla="*/ 1615866 w 1615866"/>
              <a:gd name="connsiteY2" fmla="*/ 137682 h 137682"/>
              <a:gd name="connsiteX3" fmla="*/ 1293 w 1615866"/>
              <a:gd name="connsiteY3" fmla="*/ 136218 h 137682"/>
              <a:gd name="connsiteX4" fmla="*/ 7812 w 1615866"/>
              <a:gd name="connsiteY4" fmla="*/ 0 h 137682"/>
              <a:gd name="connsiteX0" fmla="*/ 7812 w 1615866"/>
              <a:gd name="connsiteY0" fmla="*/ 0 h 137682"/>
              <a:gd name="connsiteX1" fmla="*/ 1613689 w 1615866"/>
              <a:gd name="connsiteY1" fmla="*/ 4016 h 137682"/>
              <a:gd name="connsiteX2" fmla="*/ 1615866 w 1615866"/>
              <a:gd name="connsiteY2" fmla="*/ 137682 h 137682"/>
              <a:gd name="connsiteX3" fmla="*/ 1293 w 1615866"/>
              <a:gd name="connsiteY3" fmla="*/ 136218 h 137682"/>
              <a:gd name="connsiteX4" fmla="*/ 7812 w 1615866"/>
              <a:gd name="connsiteY4" fmla="*/ 0 h 13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866" h="137682">
                <a:moveTo>
                  <a:pt x="7812" y="0"/>
                </a:moveTo>
                <a:cubicBezTo>
                  <a:pt x="543104" y="1339"/>
                  <a:pt x="847415" y="55064"/>
                  <a:pt x="1613689" y="4016"/>
                </a:cubicBezTo>
                <a:cubicBezTo>
                  <a:pt x="1614991" y="58724"/>
                  <a:pt x="1614564" y="82974"/>
                  <a:pt x="1615866" y="137682"/>
                </a:cubicBezTo>
                <a:cubicBezTo>
                  <a:pt x="983218" y="110206"/>
                  <a:pt x="531547" y="116068"/>
                  <a:pt x="1293" y="136218"/>
                </a:cubicBezTo>
                <a:cubicBezTo>
                  <a:pt x="-4495" y="102665"/>
                  <a:pt x="11219" y="50221"/>
                  <a:pt x="7812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Freeform: Shape 634">
            <a:extLst>
              <a:ext uri="{FF2B5EF4-FFF2-40B4-BE49-F238E27FC236}">
                <a16:creationId xmlns:a16="http://schemas.microsoft.com/office/drawing/2014/main" id="{27367A3F-5450-194C-EA40-79A1A3914755}"/>
              </a:ext>
            </a:extLst>
          </p:cNvPr>
          <p:cNvSpPr/>
          <p:nvPr/>
        </p:nvSpPr>
        <p:spPr>
          <a:xfrm flipH="1">
            <a:off x="25458032" y="15233694"/>
            <a:ext cx="1658084" cy="260532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0 h 523630"/>
              <a:gd name="connsiteX1" fmla="*/ 1609969 w 1629509"/>
              <a:gd name="connsiteY1" fmla="*/ 66429 h 523630"/>
              <a:gd name="connsiteX2" fmla="*/ 1629509 w 1629509"/>
              <a:gd name="connsiteY2" fmla="*/ 523630 h 523630"/>
              <a:gd name="connsiteX3" fmla="*/ 7817 w 1629509"/>
              <a:gd name="connsiteY3" fmla="*/ 508001 h 523630"/>
              <a:gd name="connsiteX4" fmla="*/ 0 w 1629509"/>
              <a:gd name="connsiteY4" fmla="*/ 0 h 523630"/>
              <a:gd name="connsiteX0" fmla="*/ 0 w 1610016"/>
              <a:gd name="connsiteY0" fmla="*/ 0 h 508001"/>
              <a:gd name="connsiteX1" fmla="*/ 1609969 w 1610016"/>
              <a:gd name="connsiteY1" fmla="*/ 66429 h 508001"/>
              <a:gd name="connsiteX2" fmla="*/ 1586525 w 1610016"/>
              <a:gd name="connsiteY2" fmla="*/ 328246 h 508001"/>
              <a:gd name="connsiteX3" fmla="*/ 7817 w 1610016"/>
              <a:gd name="connsiteY3" fmla="*/ 508001 h 508001"/>
              <a:gd name="connsiteX4" fmla="*/ 0 w 1610016"/>
              <a:gd name="connsiteY4" fmla="*/ 0 h 508001"/>
              <a:gd name="connsiteX0" fmla="*/ 23445 w 1633461"/>
              <a:gd name="connsiteY0" fmla="*/ 0 h 328246"/>
              <a:gd name="connsiteX1" fmla="*/ 1633414 w 1633461"/>
              <a:gd name="connsiteY1" fmla="*/ 66429 h 328246"/>
              <a:gd name="connsiteX2" fmla="*/ 1609970 w 1633461"/>
              <a:gd name="connsiteY2" fmla="*/ 328246 h 328246"/>
              <a:gd name="connsiteX3" fmla="*/ 0 w 1633461"/>
              <a:gd name="connsiteY3" fmla="*/ 261816 h 328246"/>
              <a:gd name="connsiteX4" fmla="*/ 23445 w 1633461"/>
              <a:gd name="connsiteY4" fmla="*/ 0 h 328246"/>
              <a:gd name="connsiteX0" fmla="*/ 0 w 1641277"/>
              <a:gd name="connsiteY0" fmla="*/ 0 h 339969"/>
              <a:gd name="connsiteX1" fmla="*/ 1641230 w 1641277"/>
              <a:gd name="connsiteY1" fmla="*/ 78152 h 339969"/>
              <a:gd name="connsiteX2" fmla="*/ 1617786 w 1641277"/>
              <a:gd name="connsiteY2" fmla="*/ 339969 h 339969"/>
              <a:gd name="connsiteX3" fmla="*/ 7816 w 1641277"/>
              <a:gd name="connsiteY3" fmla="*/ 273539 h 339969"/>
              <a:gd name="connsiteX4" fmla="*/ 0 w 1641277"/>
              <a:gd name="connsiteY4" fmla="*/ 0 h 339969"/>
              <a:gd name="connsiteX0" fmla="*/ 0 w 1641403"/>
              <a:gd name="connsiteY0" fmla="*/ 0 h 343876"/>
              <a:gd name="connsiteX1" fmla="*/ 1641230 w 1641403"/>
              <a:gd name="connsiteY1" fmla="*/ 78152 h 343876"/>
              <a:gd name="connsiteX2" fmla="*/ 1637325 w 1641403"/>
              <a:gd name="connsiteY2" fmla="*/ 343876 h 343876"/>
              <a:gd name="connsiteX3" fmla="*/ 7816 w 1641403"/>
              <a:gd name="connsiteY3" fmla="*/ 273539 h 343876"/>
              <a:gd name="connsiteX4" fmla="*/ 0 w 1641403"/>
              <a:gd name="connsiteY4" fmla="*/ 0 h 343876"/>
              <a:gd name="connsiteX0" fmla="*/ 0 w 1637325"/>
              <a:gd name="connsiteY0" fmla="*/ 0 h 343876"/>
              <a:gd name="connsiteX1" fmla="*/ 1636467 w 1637325"/>
              <a:gd name="connsiteY1" fmla="*/ 66246 h 343876"/>
              <a:gd name="connsiteX2" fmla="*/ 1637325 w 1637325"/>
              <a:gd name="connsiteY2" fmla="*/ 343876 h 343876"/>
              <a:gd name="connsiteX3" fmla="*/ 7816 w 1637325"/>
              <a:gd name="connsiteY3" fmla="*/ 273539 h 343876"/>
              <a:gd name="connsiteX4" fmla="*/ 0 w 1637325"/>
              <a:gd name="connsiteY4" fmla="*/ 0 h 343876"/>
              <a:gd name="connsiteX0" fmla="*/ 0 w 1637325"/>
              <a:gd name="connsiteY0" fmla="*/ 0 h 343876"/>
              <a:gd name="connsiteX1" fmla="*/ 1636467 w 1637325"/>
              <a:gd name="connsiteY1" fmla="*/ 66246 h 343876"/>
              <a:gd name="connsiteX2" fmla="*/ 1637325 w 1637325"/>
              <a:gd name="connsiteY2" fmla="*/ 343876 h 343876"/>
              <a:gd name="connsiteX3" fmla="*/ 7816 w 1637325"/>
              <a:gd name="connsiteY3" fmla="*/ 273539 h 343876"/>
              <a:gd name="connsiteX4" fmla="*/ 0 w 1637325"/>
              <a:gd name="connsiteY4" fmla="*/ 0 h 343876"/>
              <a:gd name="connsiteX0" fmla="*/ 0 w 1656375"/>
              <a:gd name="connsiteY0" fmla="*/ 0 h 273539"/>
              <a:gd name="connsiteX1" fmla="*/ 1636467 w 1656375"/>
              <a:gd name="connsiteY1" fmla="*/ 66246 h 273539"/>
              <a:gd name="connsiteX2" fmla="*/ 1656375 w 1656375"/>
              <a:gd name="connsiteY2" fmla="*/ 260532 h 273539"/>
              <a:gd name="connsiteX3" fmla="*/ 7816 w 1656375"/>
              <a:gd name="connsiteY3" fmla="*/ 273539 h 273539"/>
              <a:gd name="connsiteX4" fmla="*/ 0 w 1656375"/>
              <a:gd name="connsiteY4" fmla="*/ 0 h 273539"/>
              <a:gd name="connsiteX0" fmla="*/ 1709 w 1658084"/>
              <a:gd name="connsiteY0" fmla="*/ 0 h 260532"/>
              <a:gd name="connsiteX1" fmla="*/ 1638176 w 1658084"/>
              <a:gd name="connsiteY1" fmla="*/ 66246 h 260532"/>
              <a:gd name="connsiteX2" fmla="*/ 1658084 w 1658084"/>
              <a:gd name="connsiteY2" fmla="*/ 260532 h 260532"/>
              <a:gd name="connsiteX3" fmla="*/ 0 w 1658084"/>
              <a:gd name="connsiteY3" fmla="*/ 187814 h 260532"/>
              <a:gd name="connsiteX4" fmla="*/ 1709 w 1658084"/>
              <a:gd name="connsiteY4" fmla="*/ 0 h 260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8084" h="260532">
                <a:moveTo>
                  <a:pt x="1709" y="0"/>
                </a:moveTo>
                <a:cubicBezTo>
                  <a:pt x="547198" y="22082"/>
                  <a:pt x="1073637" y="58452"/>
                  <a:pt x="1638176" y="66246"/>
                </a:cubicBezTo>
                <a:cubicBezTo>
                  <a:pt x="1639478" y="120954"/>
                  <a:pt x="1656782" y="205824"/>
                  <a:pt x="1658084" y="260532"/>
                </a:cubicBezTo>
                <a:lnTo>
                  <a:pt x="0" y="187814"/>
                </a:lnTo>
                <a:cubicBezTo>
                  <a:pt x="570" y="125209"/>
                  <a:pt x="1139" y="62605"/>
                  <a:pt x="1709" y="0"/>
                </a:cubicBezTo>
                <a:close/>
              </a:path>
            </a:pathLst>
          </a:custGeom>
          <a:solidFill>
            <a:schemeClr val="accent2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Freeform: Shape 635">
            <a:extLst>
              <a:ext uri="{FF2B5EF4-FFF2-40B4-BE49-F238E27FC236}">
                <a16:creationId xmlns:a16="http://schemas.microsoft.com/office/drawing/2014/main" id="{B9B711F8-8094-324E-A06D-40D3324860D7}"/>
              </a:ext>
            </a:extLst>
          </p:cNvPr>
          <p:cNvSpPr/>
          <p:nvPr/>
        </p:nvSpPr>
        <p:spPr>
          <a:xfrm flipH="1">
            <a:off x="25461146" y="14530214"/>
            <a:ext cx="1619544" cy="706317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261817 h 785447"/>
              <a:gd name="connsiteX1" fmla="*/ 1609968 w 1629509"/>
              <a:gd name="connsiteY1" fmla="*/ 0 h 785447"/>
              <a:gd name="connsiteX2" fmla="*/ 1629509 w 1629509"/>
              <a:gd name="connsiteY2" fmla="*/ 785447 h 785447"/>
              <a:gd name="connsiteX3" fmla="*/ 7817 w 1629509"/>
              <a:gd name="connsiteY3" fmla="*/ 769818 h 785447"/>
              <a:gd name="connsiteX4" fmla="*/ 0 w 1629509"/>
              <a:gd name="connsiteY4" fmla="*/ 261817 h 785447"/>
              <a:gd name="connsiteX0" fmla="*/ 0 w 1610344"/>
              <a:gd name="connsiteY0" fmla="*/ 261817 h 769818"/>
              <a:gd name="connsiteX1" fmla="*/ 1609968 w 1610344"/>
              <a:gd name="connsiteY1" fmla="*/ 0 h 769818"/>
              <a:gd name="connsiteX2" fmla="*/ 1609970 w 1610344"/>
              <a:gd name="connsiteY2" fmla="*/ 117231 h 769818"/>
              <a:gd name="connsiteX3" fmla="*/ 7817 w 1610344"/>
              <a:gd name="connsiteY3" fmla="*/ 769818 h 769818"/>
              <a:gd name="connsiteX4" fmla="*/ 0 w 1610344"/>
              <a:gd name="connsiteY4" fmla="*/ 261817 h 769818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0 w 1610344"/>
              <a:gd name="connsiteY2" fmla="*/ 117231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0 w 1610344"/>
              <a:gd name="connsiteY2" fmla="*/ 117231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0 w 1610344"/>
              <a:gd name="connsiteY2" fmla="*/ 117231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42985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1 w 1610344"/>
              <a:gd name="connsiteY2" fmla="*/ 58616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1 w 1610344"/>
              <a:gd name="connsiteY2" fmla="*/ 58616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9869"/>
              <a:gd name="connsiteY0" fmla="*/ 9405 h 355603"/>
              <a:gd name="connsiteX1" fmla="*/ 1619493 w 1619869"/>
              <a:gd name="connsiteY1" fmla="*/ 0 h 355603"/>
              <a:gd name="connsiteX2" fmla="*/ 1619496 w 1619869"/>
              <a:gd name="connsiteY2" fmla="*/ 58616 h 355603"/>
              <a:gd name="connsiteX3" fmla="*/ 9526 w 1619869"/>
              <a:gd name="connsiteY3" fmla="*/ 355603 h 355603"/>
              <a:gd name="connsiteX4" fmla="*/ 0 w 1619869"/>
              <a:gd name="connsiteY4" fmla="*/ 9405 h 355603"/>
              <a:gd name="connsiteX0" fmla="*/ 0 w 1619869"/>
              <a:gd name="connsiteY0" fmla="*/ 9405 h 355603"/>
              <a:gd name="connsiteX1" fmla="*/ 1619493 w 1619869"/>
              <a:gd name="connsiteY1" fmla="*/ 0 h 355603"/>
              <a:gd name="connsiteX2" fmla="*/ 1619496 w 1619869"/>
              <a:gd name="connsiteY2" fmla="*/ 58616 h 355603"/>
              <a:gd name="connsiteX3" fmla="*/ 9526 w 1619869"/>
              <a:gd name="connsiteY3" fmla="*/ 355603 h 355603"/>
              <a:gd name="connsiteX4" fmla="*/ 0 w 1619869"/>
              <a:gd name="connsiteY4" fmla="*/ 9405 h 355603"/>
              <a:gd name="connsiteX0" fmla="*/ 0 w 1619869"/>
              <a:gd name="connsiteY0" fmla="*/ 9405 h 355603"/>
              <a:gd name="connsiteX1" fmla="*/ 1619493 w 1619869"/>
              <a:gd name="connsiteY1" fmla="*/ 0 h 355603"/>
              <a:gd name="connsiteX2" fmla="*/ 1619496 w 1619869"/>
              <a:gd name="connsiteY2" fmla="*/ 58616 h 355603"/>
              <a:gd name="connsiteX3" fmla="*/ 9526 w 1619869"/>
              <a:gd name="connsiteY3" fmla="*/ 355603 h 355603"/>
              <a:gd name="connsiteX4" fmla="*/ 0 w 1619869"/>
              <a:gd name="connsiteY4" fmla="*/ 9405 h 355603"/>
              <a:gd name="connsiteX0" fmla="*/ 0 w 1619869"/>
              <a:gd name="connsiteY0" fmla="*/ 9405 h 355603"/>
              <a:gd name="connsiteX1" fmla="*/ 1619493 w 1619869"/>
              <a:gd name="connsiteY1" fmla="*/ 0 h 355603"/>
              <a:gd name="connsiteX2" fmla="*/ 1619496 w 1619869"/>
              <a:gd name="connsiteY2" fmla="*/ 58616 h 355603"/>
              <a:gd name="connsiteX3" fmla="*/ 9526 w 1619869"/>
              <a:gd name="connsiteY3" fmla="*/ 355603 h 355603"/>
              <a:gd name="connsiteX4" fmla="*/ 0 w 1619869"/>
              <a:gd name="connsiteY4" fmla="*/ 9405 h 355603"/>
              <a:gd name="connsiteX0" fmla="*/ 0 w 1619869"/>
              <a:gd name="connsiteY0" fmla="*/ 9405 h 355603"/>
              <a:gd name="connsiteX1" fmla="*/ 1619493 w 1619869"/>
              <a:gd name="connsiteY1" fmla="*/ 0 h 355603"/>
              <a:gd name="connsiteX2" fmla="*/ 1619496 w 1619869"/>
              <a:gd name="connsiteY2" fmla="*/ 58616 h 355603"/>
              <a:gd name="connsiteX3" fmla="*/ 9526 w 1619869"/>
              <a:gd name="connsiteY3" fmla="*/ 355603 h 355603"/>
              <a:gd name="connsiteX4" fmla="*/ 0 w 1619869"/>
              <a:gd name="connsiteY4" fmla="*/ 9405 h 355603"/>
              <a:gd name="connsiteX0" fmla="*/ 0 w 1619529"/>
              <a:gd name="connsiteY0" fmla="*/ 9405 h 519695"/>
              <a:gd name="connsiteX1" fmla="*/ 1619493 w 1619529"/>
              <a:gd name="connsiteY1" fmla="*/ 0 h 519695"/>
              <a:gd name="connsiteX2" fmla="*/ 1588540 w 1619529"/>
              <a:gd name="connsiteY2" fmla="*/ 501529 h 519695"/>
              <a:gd name="connsiteX3" fmla="*/ 9526 w 1619529"/>
              <a:gd name="connsiteY3" fmla="*/ 355603 h 519695"/>
              <a:gd name="connsiteX4" fmla="*/ 0 w 1619529"/>
              <a:gd name="connsiteY4" fmla="*/ 9405 h 519695"/>
              <a:gd name="connsiteX0" fmla="*/ 0 w 1619529"/>
              <a:gd name="connsiteY0" fmla="*/ 9405 h 524612"/>
              <a:gd name="connsiteX1" fmla="*/ 1619493 w 1619529"/>
              <a:gd name="connsiteY1" fmla="*/ 0 h 524612"/>
              <a:gd name="connsiteX2" fmla="*/ 1588540 w 1619529"/>
              <a:gd name="connsiteY2" fmla="*/ 501529 h 524612"/>
              <a:gd name="connsiteX3" fmla="*/ 9526 w 1619529"/>
              <a:gd name="connsiteY3" fmla="*/ 434184 h 524612"/>
              <a:gd name="connsiteX4" fmla="*/ 0 w 1619529"/>
              <a:gd name="connsiteY4" fmla="*/ 9405 h 524612"/>
              <a:gd name="connsiteX0" fmla="*/ 0 w 1619529"/>
              <a:gd name="connsiteY0" fmla="*/ 9405 h 529491"/>
              <a:gd name="connsiteX1" fmla="*/ 1619493 w 1619529"/>
              <a:gd name="connsiteY1" fmla="*/ 0 h 529491"/>
              <a:gd name="connsiteX2" fmla="*/ 1588540 w 1619529"/>
              <a:gd name="connsiteY2" fmla="*/ 501529 h 529491"/>
              <a:gd name="connsiteX3" fmla="*/ 9526 w 1619529"/>
              <a:gd name="connsiteY3" fmla="*/ 434184 h 529491"/>
              <a:gd name="connsiteX4" fmla="*/ 0 w 1619529"/>
              <a:gd name="connsiteY4" fmla="*/ 9405 h 529491"/>
              <a:gd name="connsiteX0" fmla="*/ 0 w 1619529"/>
              <a:gd name="connsiteY0" fmla="*/ 9405 h 501529"/>
              <a:gd name="connsiteX1" fmla="*/ 1619493 w 1619529"/>
              <a:gd name="connsiteY1" fmla="*/ 0 h 501529"/>
              <a:gd name="connsiteX2" fmla="*/ 1588540 w 1619529"/>
              <a:gd name="connsiteY2" fmla="*/ 501529 h 501529"/>
              <a:gd name="connsiteX3" fmla="*/ 9526 w 1619529"/>
              <a:gd name="connsiteY3" fmla="*/ 434184 h 501529"/>
              <a:gd name="connsiteX4" fmla="*/ 0 w 1619529"/>
              <a:gd name="connsiteY4" fmla="*/ 9405 h 501529"/>
              <a:gd name="connsiteX0" fmla="*/ 0 w 1619529"/>
              <a:gd name="connsiteY0" fmla="*/ 9405 h 501529"/>
              <a:gd name="connsiteX1" fmla="*/ 1619493 w 1619529"/>
              <a:gd name="connsiteY1" fmla="*/ 0 h 501529"/>
              <a:gd name="connsiteX2" fmla="*/ 1588540 w 1619529"/>
              <a:gd name="connsiteY2" fmla="*/ 501529 h 501529"/>
              <a:gd name="connsiteX3" fmla="*/ 9526 w 1619529"/>
              <a:gd name="connsiteY3" fmla="*/ 434184 h 501529"/>
              <a:gd name="connsiteX4" fmla="*/ 0 w 1619529"/>
              <a:gd name="connsiteY4" fmla="*/ 9405 h 501529"/>
              <a:gd name="connsiteX0" fmla="*/ 0 w 1619869"/>
              <a:gd name="connsiteY0" fmla="*/ 9405 h 499148"/>
              <a:gd name="connsiteX1" fmla="*/ 1619493 w 1619869"/>
              <a:gd name="connsiteY1" fmla="*/ 0 h 499148"/>
              <a:gd name="connsiteX2" fmla="*/ 1619497 w 1619869"/>
              <a:gd name="connsiteY2" fmla="*/ 499148 h 499148"/>
              <a:gd name="connsiteX3" fmla="*/ 9526 w 1619869"/>
              <a:gd name="connsiteY3" fmla="*/ 434184 h 499148"/>
              <a:gd name="connsiteX4" fmla="*/ 0 w 1619869"/>
              <a:gd name="connsiteY4" fmla="*/ 9405 h 499148"/>
              <a:gd name="connsiteX0" fmla="*/ 0 w 1619869"/>
              <a:gd name="connsiteY0" fmla="*/ 9405 h 705646"/>
              <a:gd name="connsiteX1" fmla="*/ 1619493 w 1619869"/>
              <a:gd name="connsiteY1" fmla="*/ 0 h 705646"/>
              <a:gd name="connsiteX2" fmla="*/ 1619497 w 1619869"/>
              <a:gd name="connsiteY2" fmla="*/ 499148 h 705646"/>
              <a:gd name="connsiteX3" fmla="*/ 2382 w 1619869"/>
              <a:gd name="connsiteY3" fmla="*/ 705646 h 705646"/>
              <a:gd name="connsiteX4" fmla="*/ 0 w 1619869"/>
              <a:gd name="connsiteY4" fmla="*/ 9405 h 705646"/>
              <a:gd name="connsiteX0" fmla="*/ 0 w 1619544"/>
              <a:gd name="connsiteY0" fmla="*/ 9405 h 706317"/>
              <a:gd name="connsiteX1" fmla="*/ 1619493 w 1619544"/>
              <a:gd name="connsiteY1" fmla="*/ 0 h 706317"/>
              <a:gd name="connsiteX2" fmla="*/ 1598066 w 1619544"/>
              <a:gd name="connsiteY2" fmla="*/ 706317 h 706317"/>
              <a:gd name="connsiteX3" fmla="*/ 2382 w 1619544"/>
              <a:gd name="connsiteY3" fmla="*/ 705646 h 706317"/>
              <a:gd name="connsiteX4" fmla="*/ 0 w 1619544"/>
              <a:gd name="connsiteY4" fmla="*/ 9405 h 706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9544" h="706317">
                <a:moveTo>
                  <a:pt x="0" y="9405"/>
                </a:moveTo>
                <a:lnTo>
                  <a:pt x="1619493" y="0"/>
                </a:lnTo>
                <a:cubicBezTo>
                  <a:pt x="1620795" y="54708"/>
                  <a:pt x="1596764" y="651609"/>
                  <a:pt x="1598066" y="706317"/>
                </a:cubicBezTo>
                <a:lnTo>
                  <a:pt x="2382" y="705646"/>
                </a:lnTo>
                <a:cubicBezTo>
                  <a:pt x="2382" y="674384"/>
                  <a:pt x="0" y="40667"/>
                  <a:pt x="0" y="940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Freeform: Shape 636">
            <a:extLst>
              <a:ext uri="{FF2B5EF4-FFF2-40B4-BE49-F238E27FC236}">
                <a16:creationId xmlns:a16="http://schemas.microsoft.com/office/drawing/2014/main" id="{FCF5B8C6-1806-F6F9-D38D-8BADE6D50D00}"/>
              </a:ext>
            </a:extLst>
          </p:cNvPr>
          <p:cNvSpPr/>
          <p:nvPr/>
        </p:nvSpPr>
        <p:spPr>
          <a:xfrm rot="60000" flipH="1">
            <a:off x="25461768" y="16816163"/>
            <a:ext cx="1623124" cy="54707"/>
          </a:xfrm>
          <a:custGeom>
            <a:avLst/>
            <a:gdLst>
              <a:gd name="connsiteX0" fmla="*/ 19539 w 1637323"/>
              <a:gd name="connsiteY0" fmla="*/ 54708 h 54708"/>
              <a:gd name="connsiteX1" fmla="*/ 1637323 w 1637323"/>
              <a:gd name="connsiteY1" fmla="*/ 50800 h 54708"/>
              <a:gd name="connsiteX2" fmla="*/ 1625600 w 1637323"/>
              <a:gd name="connsiteY2" fmla="*/ 0 h 54708"/>
              <a:gd name="connsiteX3" fmla="*/ 0 w 1637323"/>
              <a:gd name="connsiteY3" fmla="*/ 3908 h 54708"/>
              <a:gd name="connsiteX4" fmla="*/ 19539 w 1637323"/>
              <a:gd name="connsiteY4" fmla="*/ 54708 h 54708"/>
              <a:gd name="connsiteX0" fmla="*/ 9706 w 1637323"/>
              <a:gd name="connsiteY0" fmla="*/ 35044 h 50800"/>
              <a:gd name="connsiteX1" fmla="*/ 1637323 w 1637323"/>
              <a:gd name="connsiteY1" fmla="*/ 50800 h 50800"/>
              <a:gd name="connsiteX2" fmla="*/ 1625600 w 1637323"/>
              <a:gd name="connsiteY2" fmla="*/ 0 h 50800"/>
              <a:gd name="connsiteX3" fmla="*/ 0 w 1637323"/>
              <a:gd name="connsiteY3" fmla="*/ 3908 h 50800"/>
              <a:gd name="connsiteX4" fmla="*/ 9706 w 1637323"/>
              <a:gd name="connsiteY4" fmla="*/ 35044 h 50800"/>
              <a:gd name="connsiteX0" fmla="*/ 9706 w 1637323"/>
              <a:gd name="connsiteY0" fmla="*/ 31136 h 46892"/>
              <a:gd name="connsiteX1" fmla="*/ 1637323 w 1637323"/>
              <a:gd name="connsiteY1" fmla="*/ 46892 h 46892"/>
              <a:gd name="connsiteX2" fmla="*/ 1620683 w 1637323"/>
              <a:gd name="connsiteY2" fmla="*/ 8382 h 46892"/>
              <a:gd name="connsiteX3" fmla="*/ 0 w 1637323"/>
              <a:gd name="connsiteY3" fmla="*/ 0 h 46892"/>
              <a:gd name="connsiteX4" fmla="*/ 9706 w 1637323"/>
              <a:gd name="connsiteY4" fmla="*/ 31136 h 46892"/>
              <a:gd name="connsiteX0" fmla="*/ 9706 w 1637323"/>
              <a:gd name="connsiteY0" fmla="*/ 31136 h 46892"/>
              <a:gd name="connsiteX1" fmla="*/ 1637323 w 1637323"/>
              <a:gd name="connsiteY1" fmla="*/ 46892 h 46892"/>
              <a:gd name="connsiteX2" fmla="*/ 1618224 w 1637323"/>
              <a:gd name="connsiteY2" fmla="*/ 18215 h 46892"/>
              <a:gd name="connsiteX3" fmla="*/ 0 w 1637323"/>
              <a:gd name="connsiteY3" fmla="*/ 0 h 46892"/>
              <a:gd name="connsiteX4" fmla="*/ 9706 w 1637323"/>
              <a:gd name="connsiteY4" fmla="*/ 31136 h 46892"/>
              <a:gd name="connsiteX0" fmla="*/ 9706 w 1622574"/>
              <a:gd name="connsiteY0" fmla="*/ 31136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9706 w 1622574"/>
              <a:gd name="connsiteY4" fmla="*/ 31136 h 41976"/>
              <a:gd name="connsiteX0" fmla="*/ 12164 w 1622574"/>
              <a:gd name="connsiteY0" fmla="*/ 40968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12164 w 1622574"/>
              <a:gd name="connsiteY4" fmla="*/ 40968 h 41976"/>
              <a:gd name="connsiteX0" fmla="*/ 2332 w 1622574"/>
              <a:gd name="connsiteY0" fmla="*/ 31135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2332 w 1622574"/>
              <a:gd name="connsiteY4" fmla="*/ 31135 h 41976"/>
              <a:gd name="connsiteX0" fmla="*/ 2332 w 1622574"/>
              <a:gd name="connsiteY0" fmla="*/ 54707 h 65548"/>
              <a:gd name="connsiteX1" fmla="*/ 1622574 w 1622574"/>
              <a:gd name="connsiteY1" fmla="*/ 65548 h 65548"/>
              <a:gd name="connsiteX2" fmla="*/ 1620682 w 1622574"/>
              <a:gd name="connsiteY2" fmla="*/ 0 h 65548"/>
              <a:gd name="connsiteX3" fmla="*/ 0 w 1622574"/>
              <a:gd name="connsiteY3" fmla="*/ 23572 h 65548"/>
              <a:gd name="connsiteX4" fmla="*/ 2332 w 1622574"/>
              <a:gd name="connsiteY4" fmla="*/ 54707 h 65548"/>
              <a:gd name="connsiteX0" fmla="*/ 2332 w 1620816"/>
              <a:gd name="connsiteY0" fmla="*/ 54707 h 54707"/>
              <a:gd name="connsiteX1" fmla="*/ 1620116 w 1620816"/>
              <a:gd name="connsiteY1" fmla="*/ 13928 h 54707"/>
              <a:gd name="connsiteX2" fmla="*/ 1620682 w 1620816"/>
              <a:gd name="connsiteY2" fmla="*/ 0 h 54707"/>
              <a:gd name="connsiteX3" fmla="*/ 0 w 1620816"/>
              <a:gd name="connsiteY3" fmla="*/ 23572 h 54707"/>
              <a:gd name="connsiteX4" fmla="*/ 2332 w 1620816"/>
              <a:gd name="connsiteY4" fmla="*/ 54707 h 54707"/>
              <a:gd name="connsiteX0" fmla="*/ 2332 w 1623124"/>
              <a:gd name="connsiteY0" fmla="*/ 54707 h 54707"/>
              <a:gd name="connsiteX1" fmla="*/ 1623124 w 1623124"/>
              <a:gd name="connsiteY1" fmla="*/ 23507 h 54707"/>
              <a:gd name="connsiteX2" fmla="*/ 1620682 w 1623124"/>
              <a:gd name="connsiteY2" fmla="*/ 0 h 54707"/>
              <a:gd name="connsiteX3" fmla="*/ 0 w 1623124"/>
              <a:gd name="connsiteY3" fmla="*/ 23572 h 54707"/>
              <a:gd name="connsiteX4" fmla="*/ 2332 w 1623124"/>
              <a:gd name="connsiteY4" fmla="*/ 54707 h 5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124" h="54707">
                <a:moveTo>
                  <a:pt x="2332" y="54707"/>
                </a:moveTo>
                <a:lnTo>
                  <a:pt x="1623124" y="23507"/>
                </a:lnTo>
                <a:cubicBezTo>
                  <a:pt x="1622493" y="1658"/>
                  <a:pt x="1621313" y="21849"/>
                  <a:pt x="1620682" y="0"/>
                </a:cubicBezTo>
                <a:lnTo>
                  <a:pt x="0" y="23572"/>
                </a:lnTo>
                <a:lnTo>
                  <a:pt x="2332" y="54707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Freeform: Shape 637">
            <a:extLst>
              <a:ext uri="{FF2B5EF4-FFF2-40B4-BE49-F238E27FC236}">
                <a16:creationId xmlns:a16="http://schemas.microsoft.com/office/drawing/2014/main" id="{830E2853-EDD7-43BC-A2B1-98E6E4F5602E}"/>
              </a:ext>
            </a:extLst>
          </p:cNvPr>
          <p:cNvSpPr/>
          <p:nvPr/>
        </p:nvSpPr>
        <p:spPr>
          <a:xfrm flipH="1">
            <a:off x="25477715" y="15231364"/>
            <a:ext cx="1600200" cy="254793"/>
          </a:xfrm>
          <a:custGeom>
            <a:avLst/>
            <a:gdLst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  <a:gd name="connsiteX0" fmla="*/ 0 w 1600200"/>
              <a:gd name="connsiteY0" fmla="*/ 185737 h 254793"/>
              <a:gd name="connsiteX1" fmla="*/ 1600200 w 1600200"/>
              <a:gd name="connsiteY1" fmla="*/ 0 h 254793"/>
              <a:gd name="connsiteX2" fmla="*/ 1595437 w 1600200"/>
              <a:gd name="connsiteY2" fmla="*/ 71437 h 254793"/>
              <a:gd name="connsiteX3" fmla="*/ 0 w 1600200"/>
              <a:gd name="connsiteY3" fmla="*/ 254793 h 254793"/>
              <a:gd name="connsiteX4" fmla="*/ 0 w 1600200"/>
              <a:gd name="connsiteY4" fmla="*/ 185737 h 25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0200" h="254793">
                <a:moveTo>
                  <a:pt x="0" y="185737"/>
                </a:moveTo>
                <a:cubicBezTo>
                  <a:pt x="542925" y="164306"/>
                  <a:pt x="1090613" y="42862"/>
                  <a:pt x="1600200" y="0"/>
                </a:cubicBezTo>
                <a:lnTo>
                  <a:pt x="1595437" y="71437"/>
                </a:lnTo>
                <a:cubicBezTo>
                  <a:pt x="1049337" y="96837"/>
                  <a:pt x="405605" y="238918"/>
                  <a:pt x="0" y="254793"/>
                </a:cubicBezTo>
                <a:lnTo>
                  <a:pt x="0" y="18573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Freeform: Shape 638">
            <a:extLst>
              <a:ext uri="{FF2B5EF4-FFF2-40B4-BE49-F238E27FC236}">
                <a16:creationId xmlns:a16="http://schemas.microsoft.com/office/drawing/2014/main" id="{DB9F8B2C-07CF-6B5E-C7B8-B79798D0BFB6}"/>
              </a:ext>
            </a:extLst>
          </p:cNvPr>
          <p:cNvSpPr/>
          <p:nvPr/>
        </p:nvSpPr>
        <p:spPr>
          <a:xfrm flipH="1">
            <a:off x="25427938" y="15489289"/>
            <a:ext cx="1641318" cy="1330814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0 h 523630"/>
              <a:gd name="connsiteX1" fmla="*/ 1609969 w 1629509"/>
              <a:gd name="connsiteY1" fmla="*/ 66429 h 523630"/>
              <a:gd name="connsiteX2" fmla="*/ 1629509 w 1629509"/>
              <a:gd name="connsiteY2" fmla="*/ 523630 h 523630"/>
              <a:gd name="connsiteX3" fmla="*/ 7817 w 1629509"/>
              <a:gd name="connsiteY3" fmla="*/ 508001 h 523630"/>
              <a:gd name="connsiteX4" fmla="*/ 0 w 1629509"/>
              <a:gd name="connsiteY4" fmla="*/ 0 h 523630"/>
              <a:gd name="connsiteX0" fmla="*/ 0 w 1610016"/>
              <a:gd name="connsiteY0" fmla="*/ 0 h 508001"/>
              <a:gd name="connsiteX1" fmla="*/ 1609969 w 1610016"/>
              <a:gd name="connsiteY1" fmla="*/ 66429 h 508001"/>
              <a:gd name="connsiteX2" fmla="*/ 1586525 w 1610016"/>
              <a:gd name="connsiteY2" fmla="*/ 328246 h 508001"/>
              <a:gd name="connsiteX3" fmla="*/ 7817 w 1610016"/>
              <a:gd name="connsiteY3" fmla="*/ 508001 h 508001"/>
              <a:gd name="connsiteX4" fmla="*/ 0 w 1610016"/>
              <a:gd name="connsiteY4" fmla="*/ 0 h 508001"/>
              <a:gd name="connsiteX0" fmla="*/ 23445 w 1633461"/>
              <a:gd name="connsiteY0" fmla="*/ 0 h 328246"/>
              <a:gd name="connsiteX1" fmla="*/ 1633414 w 1633461"/>
              <a:gd name="connsiteY1" fmla="*/ 66429 h 328246"/>
              <a:gd name="connsiteX2" fmla="*/ 1609970 w 1633461"/>
              <a:gd name="connsiteY2" fmla="*/ 328246 h 328246"/>
              <a:gd name="connsiteX3" fmla="*/ 0 w 1633461"/>
              <a:gd name="connsiteY3" fmla="*/ 261816 h 328246"/>
              <a:gd name="connsiteX4" fmla="*/ 23445 w 1633461"/>
              <a:gd name="connsiteY4" fmla="*/ 0 h 328246"/>
              <a:gd name="connsiteX0" fmla="*/ 0 w 1641277"/>
              <a:gd name="connsiteY0" fmla="*/ 0 h 339969"/>
              <a:gd name="connsiteX1" fmla="*/ 1641230 w 1641277"/>
              <a:gd name="connsiteY1" fmla="*/ 78152 h 339969"/>
              <a:gd name="connsiteX2" fmla="*/ 1617786 w 1641277"/>
              <a:gd name="connsiteY2" fmla="*/ 339969 h 339969"/>
              <a:gd name="connsiteX3" fmla="*/ 7816 w 1641277"/>
              <a:gd name="connsiteY3" fmla="*/ 273539 h 339969"/>
              <a:gd name="connsiteX4" fmla="*/ 0 w 1641277"/>
              <a:gd name="connsiteY4" fmla="*/ 0 h 339969"/>
              <a:gd name="connsiteX0" fmla="*/ 0 w 1641403"/>
              <a:gd name="connsiteY0" fmla="*/ 0 h 343876"/>
              <a:gd name="connsiteX1" fmla="*/ 1641230 w 1641403"/>
              <a:gd name="connsiteY1" fmla="*/ 78152 h 343876"/>
              <a:gd name="connsiteX2" fmla="*/ 1637325 w 1641403"/>
              <a:gd name="connsiteY2" fmla="*/ 343876 h 343876"/>
              <a:gd name="connsiteX3" fmla="*/ 7816 w 1641403"/>
              <a:gd name="connsiteY3" fmla="*/ 273539 h 343876"/>
              <a:gd name="connsiteX4" fmla="*/ 0 w 1641403"/>
              <a:gd name="connsiteY4" fmla="*/ 0 h 343876"/>
              <a:gd name="connsiteX0" fmla="*/ 0 w 1637325"/>
              <a:gd name="connsiteY0" fmla="*/ 0 h 343876"/>
              <a:gd name="connsiteX1" fmla="*/ 1636467 w 1637325"/>
              <a:gd name="connsiteY1" fmla="*/ 66246 h 343876"/>
              <a:gd name="connsiteX2" fmla="*/ 1637325 w 1637325"/>
              <a:gd name="connsiteY2" fmla="*/ 343876 h 343876"/>
              <a:gd name="connsiteX3" fmla="*/ 7816 w 1637325"/>
              <a:gd name="connsiteY3" fmla="*/ 273539 h 343876"/>
              <a:gd name="connsiteX4" fmla="*/ 0 w 1637325"/>
              <a:gd name="connsiteY4" fmla="*/ 0 h 343876"/>
              <a:gd name="connsiteX0" fmla="*/ 0 w 1637325"/>
              <a:gd name="connsiteY0" fmla="*/ 0 h 343876"/>
              <a:gd name="connsiteX1" fmla="*/ 1636467 w 1637325"/>
              <a:gd name="connsiteY1" fmla="*/ 66246 h 343876"/>
              <a:gd name="connsiteX2" fmla="*/ 1637325 w 1637325"/>
              <a:gd name="connsiteY2" fmla="*/ 343876 h 343876"/>
              <a:gd name="connsiteX3" fmla="*/ 7816 w 1637325"/>
              <a:gd name="connsiteY3" fmla="*/ 273539 h 343876"/>
              <a:gd name="connsiteX4" fmla="*/ 0 w 1637325"/>
              <a:gd name="connsiteY4" fmla="*/ 0 h 343876"/>
              <a:gd name="connsiteX0" fmla="*/ 0 w 1656375"/>
              <a:gd name="connsiteY0" fmla="*/ 0 h 273539"/>
              <a:gd name="connsiteX1" fmla="*/ 1636467 w 1656375"/>
              <a:gd name="connsiteY1" fmla="*/ 66246 h 273539"/>
              <a:gd name="connsiteX2" fmla="*/ 1656375 w 1656375"/>
              <a:gd name="connsiteY2" fmla="*/ 260532 h 273539"/>
              <a:gd name="connsiteX3" fmla="*/ 7816 w 1656375"/>
              <a:gd name="connsiteY3" fmla="*/ 273539 h 273539"/>
              <a:gd name="connsiteX4" fmla="*/ 0 w 1656375"/>
              <a:gd name="connsiteY4" fmla="*/ 0 h 273539"/>
              <a:gd name="connsiteX0" fmla="*/ 1709 w 1658084"/>
              <a:gd name="connsiteY0" fmla="*/ 0 h 260532"/>
              <a:gd name="connsiteX1" fmla="*/ 1638176 w 1658084"/>
              <a:gd name="connsiteY1" fmla="*/ 66246 h 260532"/>
              <a:gd name="connsiteX2" fmla="*/ 1658084 w 1658084"/>
              <a:gd name="connsiteY2" fmla="*/ 260532 h 260532"/>
              <a:gd name="connsiteX3" fmla="*/ 0 w 1658084"/>
              <a:gd name="connsiteY3" fmla="*/ 187814 h 260532"/>
              <a:gd name="connsiteX4" fmla="*/ 1709 w 1658084"/>
              <a:gd name="connsiteY4" fmla="*/ 0 h 260532"/>
              <a:gd name="connsiteX0" fmla="*/ 1709 w 1658084"/>
              <a:gd name="connsiteY0" fmla="*/ 0 h 260532"/>
              <a:gd name="connsiteX1" fmla="*/ 1642939 w 1658084"/>
              <a:gd name="connsiteY1" fmla="*/ 6715 h 260532"/>
              <a:gd name="connsiteX2" fmla="*/ 1658084 w 1658084"/>
              <a:gd name="connsiteY2" fmla="*/ 260532 h 260532"/>
              <a:gd name="connsiteX3" fmla="*/ 0 w 1658084"/>
              <a:gd name="connsiteY3" fmla="*/ 187814 h 260532"/>
              <a:gd name="connsiteX4" fmla="*/ 1709 w 1658084"/>
              <a:gd name="connsiteY4" fmla="*/ 0 h 260532"/>
              <a:gd name="connsiteX0" fmla="*/ 1709 w 1642962"/>
              <a:gd name="connsiteY0" fmla="*/ 0 h 1336857"/>
              <a:gd name="connsiteX1" fmla="*/ 1642939 w 1642962"/>
              <a:gd name="connsiteY1" fmla="*/ 6715 h 1336857"/>
              <a:gd name="connsiteX2" fmla="*/ 1591409 w 1642962"/>
              <a:gd name="connsiteY2" fmla="*/ 1336857 h 1336857"/>
              <a:gd name="connsiteX3" fmla="*/ 0 w 1642962"/>
              <a:gd name="connsiteY3" fmla="*/ 187814 h 1336857"/>
              <a:gd name="connsiteX4" fmla="*/ 1709 w 1642962"/>
              <a:gd name="connsiteY4" fmla="*/ 0 h 1336857"/>
              <a:gd name="connsiteX0" fmla="*/ 54 w 1641307"/>
              <a:gd name="connsiteY0" fmla="*/ 0 h 1336857"/>
              <a:gd name="connsiteX1" fmla="*/ 1641284 w 1641307"/>
              <a:gd name="connsiteY1" fmla="*/ 6715 h 1336857"/>
              <a:gd name="connsiteX2" fmla="*/ 1589754 w 1641307"/>
              <a:gd name="connsiteY2" fmla="*/ 1336857 h 1336857"/>
              <a:gd name="connsiteX3" fmla="*/ 3108 w 1641307"/>
              <a:gd name="connsiteY3" fmla="*/ 1330814 h 1336857"/>
              <a:gd name="connsiteX4" fmla="*/ 54 w 1641307"/>
              <a:gd name="connsiteY4" fmla="*/ 0 h 1336857"/>
              <a:gd name="connsiteX0" fmla="*/ 54 w 1641318"/>
              <a:gd name="connsiteY0" fmla="*/ 0 h 1330814"/>
              <a:gd name="connsiteX1" fmla="*/ 1641284 w 1641318"/>
              <a:gd name="connsiteY1" fmla="*/ 6715 h 1330814"/>
              <a:gd name="connsiteX2" fmla="*/ 1608134 w 1641318"/>
              <a:gd name="connsiteY2" fmla="*/ 1327667 h 1330814"/>
              <a:gd name="connsiteX3" fmla="*/ 3108 w 1641318"/>
              <a:gd name="connsiteY3" fmla="*/ 1330814 h 1330814"/>
              <a:gd name="connsiteX4" fmla="*/ 54 w 1641318"/>
              <a:gd name="connsiteY4" fmla="*/ 0 h 133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318" h="1330814">
                <a:moveTo>
                  <a:pt x="54" y="0"/>
                </a:moveTo>
                <a:cubicBezTo>
                  <a:pt x="545543" y="22082"/>
                  <a:pt x="1076745" y="-1079"/>
                  <a:pt x="1641284" y="6715"/>
                </a:cubicBezTo>
                <a:cubicBezTo>
                  <a:pt x="1642586" y="61423"/>
                  <a:pt x="1606832" y="1272959"/>
                  <a:pt x="1608134" y="1327667"/>
                </a:cubicBezTo>
                <a:lnTo>
                  <a:pt x="3108" y="1330814"/>
                </a:lnTo>
                <a:cubicBezTo>
                  <a:pt x="3678" y="1268209"/>
                  <a:pt x="-516" y="62605"/>
                  <a:pt x="54" y="0"/>
                </a:cubicBezTo>
                <a:close/>
              </a:path>
            </a:pathLst>
          </a:custGeom>
          <a:solidFill>
            <a:schemeClr val="accent2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Freeform: Shape 640">
            <a:extLst>
              <a:ext uri="{FF2B5EF4-FFF2-40B4-BE49-F238E27FC236}">
                <a16:creationId xmlns:a16="http://schemas.microsoft.com/office/drawing/2014/main" id="{AAFE9158-A65D-1FAC-88DE-77A39BD9DC0F}"/>
              </a:ext>
            </a:extLst>
          </p:cNvPr>
          <p:cNvSpPr/>
          <p:nvPr/>
        </p:nvSpPr>
        <p:spPr>
          <a:xfrm flipH="1">
            <a:off x="25475685" y="16873842"/>
            <a:ext cx="1627900" cy="61645"/>
          </a:xfrm>
          <a:custGeom>
            <a:avLst/>
            <a:gdLst>
              <a:gd name="connsiteX0" fmla="*/ 1566863 w 1571625"/>
              <a:gd name="connsiteY0" fmla="*/ 80962 h 80962"/>
              <a:gd name="connsiteX1" fmla="*/ 1571625 w 1571625"/>
              <a:gd name="connsiteY1" fmla="*/ 0 h 80962"/>
              <a:gd name="connsiteX2" fmla="*/ 0 w 1571625"/>
              <a:gd name="connsiteY2" fmla="*/ 28575 h 80962"/>
              <a:gd name="connsiteX3" fmla="*/ 2381 w 1571625"/>
              <a:gd name="connsiteY3" fmla="*/ 80962 h 80962"/>
              <a:gd name="connsiteX4" fmla="*/ 1566863 w 1571625"/>
              <a:gd name="connsiteY4" fmla="*/ 80962 h 80962"/>
              <a:gd name="connsiteX0" fmla="*/ 1566863 w 1614487"/>
              <a:gd name="connsiteY0" fmla="*/ 88106 h 88106"/>
              <a:gd name="connsiteX1" fmla="*/ 1614487 w 1614487"/>
              <a:gd name="connsiteY1" fmla="*/ 0 h 88106"/>
              <a:gd name="connsiteX2" fmla="*/ 0 w 1614487"/>
              <a:gd name="connsiteY2" fmla="*/ 35719 h 88106"/>
              <a:gd name="connsiteX3" fmla="*/ 2381 w 1614487"/>
              <a:gd name="connsiteY3" fmla="*/ 88106 h 88106"/>
              <a:gd name="connsiteX4" fmla="*/ 1566863 w 1614487"/>
              <a:gd name="connsiteY4" fmla="*/ 88106 h 88106"/>
              <a:gd name="connsiteX0" fmla="*/ 1624013 w 1624013"/>
              <a:gd name="connsiteY0" fmla="*/ 90488 h 90488"/>
              <a:gd name="connsiteX1" fmla="*/ 1614487 w 1624013"/>
              <a:gd name="connsiteY1" fmla="*/ 0 h 90488"/>
              <a:gd name="connsiteX2" fmla="*/ 0 w 1624013"/>
              <a:gd name="connsiteY2" fmla="*/ 35719 h 90488"/>
              <a:gd name="connsiteX3" fmla="*/ 2381 w 1624013"/>
              <a:gd name="connsiteY3" fmla="*/ 88106 h 90488"/>
              <a:gd name="connsiteX4" fmla="*/ 1624013 w 1624013"/>
              <a:gd name="connsiteY4" fmla="*/ 90488 h 90488"/>
              <a:gd name="connsiteX0" fmla="*/ 1621632 w 1621632"/>
              <a:gd name="connsiteY0" fmla="*/ 106613 h 106613"/>
              <a:gd name="connsiteX1" fmla="*/ 1612106 w 1621632"/>
              <a:gd name="connsiteY1" fmla="*/ 16125 h 106613"/>
              <a:gd name="connsiteX2" fmla="*/ 7107 w 1621632"/>
              <a:gd name="connsiteY2" fmla="*/ 0 h 106613"/>
              <a:gd name="connsiteX3" fmla="*/ 0 w 1621632"/>
              <a:gd name="connsiteY3" fmla="*/ 104231 h 106613"/>
              <a:gd name="connsiteX4" fmla="*/ 1621632 w 1621632"/>
              <a:gd name="connsiteY4" fmla="*/ 106613 h 106613"/>
              <a:gd name="connsiteX0" fmla="*/ 1621632 w 1621632"/>
              <a:gd name="connsiteY0" fmla="*/ 109340 h 109340"/>
              <a:gd name="connsiteX1" fmla="*/ 1616849 w 1621632"/>
              <a:gd name="connsiteY1" fmla="*/ 0 h 109340"/>
              <a:gd name="connsiteX2" fmla="*/ 7107 w 1621632"/>
              <a:gd name="connsiteY2" fmla="*/ 2727 h 109340"/>
              <a:gd name="connsiteX3" fmla="*/ 0 w 1621632"/>
              <a:gd name="connsiteY3" fmla="*/ 106958 h 109340"/>
              <a:gd name="connsiteX4" fmla="*/ 1621632 w 1621632"/>
              <a:gd name="connsiteY4" fmla="*/ 109340 h 109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1632" h="109340">
                <a:moveTo>
                  <a:pt x="1621632" y="109340"/>
                </a:moveTo>
                <a:lnTo>
                  <a:pt x="1616849" y="0"/>
                </a:lnTo>
                <a:lnTo>
                  <a:pt x="7107" y="2727"/>
                </a:lnTo>
                <a:lnTo>
                  <a:pt x="0" y="106958"/>
                </a:lnTo>
                <a:lnTo>
                  <a:pt x="1621632" y="10934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B73EBEAD-C9F5-39F3-5621-439ACD84628D}"/>
              </a:ext>
            </a:extLst>
          </p:cNvPr>
          <p:cNvSpPr txBox="1"/>
          <p:nvPr/>
        </p:nvSpPr>
        <p:spPr>
          <a:xfrm>
            <a:off x="22827732" y="149416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1,000</a:t>
            </a:r>
          </a:p>
        </p:txBody>
      </p: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3C617E5B-51A8-4DC6-65C4-83BF6C053B66}"/>
              </a:ext>
            </a:extLst>
          </p:cNvPr>
          <p:cNvCxnSpPr/>
          <p:nvPr/>
        </p:nvCxnSpPr>
        <p:spPr>
          <a:xfrm flipH="1">
            <a:off x="23585590" y="16012711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6" name="Freeform: Shape 645">
            <a:extLst>
              <a:ext uri="{FF2B5EF4-FFF2-40B4-BE49-F238E27FC236}">
                <a16:creationId xmlns:a16="http://schemas.microsoft.com/office/drawing/2014/main" id="{5A8FE7A8-BEC8-15C3-DBFC-5C47FAFD843F}"/>
              </a:ext>
            </a:extLst>
          </p:cNvPr>
          <p:cNvSpPr/>
          <p:nvPr/>
        </p:nvSpPr>
        <p:spPr>
          <a:xfrm flipH="1">
            <a:off x="25465725" y="14398052"/>
            <a:ext cx="1633926" cy="138198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0 w 1656863"/>
              <a:gd name="connsiteY0" fmla="*/ 0 h 225548"/>
              <a:gd name="connsiteX1" fmla="*/ 1633416 w 1656863"/>
              <a:gd name="connsiteY1" fmla="*/ 3907 h 225548"/>
              <a:gd name="connsiteX2" fmla="*/ 1656863 w 1656863"/>
              <a:gd name="connsiteY2" fmla="*/ 148491 h 225548"/>
              <a:gd name="connsiteX3" fmla="*/ 6656 w 1656863"/>
              <a:gd name="connsiteY3" fmla="*/ 225548 h 225548"/>
              <a:gd name="connsiteX4" fmla="*/ 0 w 1656863"/>
              <a:gd name="connsiteY4" fmla="*/ 0 h 225548"/>
              <a:gd name="connsiteX0" fmla="*/ 0 w 1637813"/>
              <a:gd name="connsiteY0" fmla="*/ 0 h 225548"/>
              <a:gd name="connsiteX1" fmla="*/ 1633416 w 1637813"/>
              <a:gd name="connsiteY1" fmla="*/ 3907 h 225548"/>
              <a:gd name="connsiteX2" fmla="*/ 1637813 w 1637813"/>
              <a:gd name="connsiteY2" fmla="*/ 222309 h 225548"/>
              <a:gd name="connsiteX3" fmla="*/ 6656 w 1637813"/>
              <a:gd name="connsiteY3" fmla="*/ 225548 h 225548"/>
              <a:gd name="connsiteX4" fmla="*/ 0 w 1637813"/>
              <a:gd name="connsiteY4" fmla="*/ 0 h 225548"/>
              <a:gd name="connsiteX0" fmla="*/ 7251 w 1631157"/>
              <a:gd name="connsiteY0" fmla="*/ 190795 h 221641"/>
              <a:gd name="connsiteX1" fmla="*/ 1626760 w 1631157"/>
              <a:gd name="connsiteY1" fmla="*/ 0 h 221641"/>
              <a:gd name="connsiteX2" fmla="*/ 1631157 w 1631157"/>
              <a:gd name="connsiteY2" fmla="*/ 218402 h 221641"/>
              <a:gd name="connsiteX3" fmla="*/ 0 w 1631157"/>
              <a:gd name="connsiteY3" fmla="*/ 221641 h 221641"/>
              <a:gd name="connsiteX4" fmla="*/ 7251 w 1631157"/>
              <a:gd name="connsiteY4" fmla="*/ 190795 h 221641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13495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7251 w 1633926"/>
              <a:gd name="connsiteY0" fmla="*/ 107352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7251 w 1633926"/>
              <a:gd name="connsiteY4" fmla="*/ 107352 h 138198"/>
              <a:gd name="connsiteX0" fmla="*/ 10728 w 1633926"/>
              <a:gd name="connsiteY0" fmla="*/ 103876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10728 w 1633926"/>
              <a:gd name="connsiteY4" fmla="*/ 103876 h 138198"/>
              <a:gd name="connsiteX0" fmla="*/ 10728 w 1633926"/>
              <a:gd name="connsiteY0" fmla="*/ 103876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10728 w 1633926"/>
              <a:gd name="connsiteY4" fmla="*/ 103876 h 138198"/>
              <a:gd name="connsiteX0" fmla="*/ 10728 w 1633926"/>
              <a:gd name="connsiteY0" fmla="*/ 103876 h 138198"/>
              <a:gd name="connsiteX1" fmla="*/ 1633714 w 1633926"/>
              <a:gd name="connsiteY1" fmla="*/ 0 h 138198"/>
              <a:gd name="connsiteX2" fmla="*/ 1631157 w 1633926"/>
              <a:gd name="connsiteY2" fmla="*/ 48039 h 138198"/>
              <a:gd name="connsiteX3" fmla="*/ 0 w 1633926"/>
              <a:gd name="connsiteY3" fmla="*/ 138198 h 138198"/>
              <a:gd name="connsiteX4" fmla="*/ 10728 w 1633926"/>
              <a:gd name="connsiteY4" fmla="*/ 103876 h 138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3926" h="138198">
                <a:moveTo>
                  <a:pt x="10728" y="103876"/>
                </a:moveTo>
                <a:lnTo>
                  <a:pt x="1633714" y="0"/>
                </a:lnTo>
                <a:cubicBezTo>
                  <a:pt x="1635016" y="54708"/>
                  <a:pt x="1629855" y="-6669"/>
                  <a:pt x="1631157" y="48039"/>
                </a:cubicBezTo>
                <a:cubicBezTo>
                  <a:pt x="1035286" y="74615"/>
                  <a:pt x="519381" y="108144"/>
                  <a:pt x="0" y="138198"/>
                </a:cubicBezTo>
                <a:lnTo>
                  <a:pt x="10728" y="103876"/>
                </a:lnTo>
                <a:close/>
              </a:path>
            </a:pathLst>
          </a:custGeom>
          <a:solidFill>
            <a:srgbClr val="2E318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>
            <a:extLst>
              <a:ext uri="{FF2B5EF4-FFF2-40B4-BE49-F238E27FC236}">
                <a16:creationId xmlns:a16="http://schemas.microsoft.com/office/drawing/2014/main" id="{1348AACF-558C-2631-DFA8-487112C7D564}"/>
              </a:ext>
            </a:extLst>
          </p:cNvPr>
          <p:cNvSpPr/>
          <p:nvPr/>
        </p:nvSpPr>
        <p:spPr>
          <a:xfrm>
            <a:off x="24357345" y="15291682"/>
            <a:ext cx="1117600" cy="1529438"/>
          </a:xfrm>
          <a:prstGeom prst="rect">
            <a:avLst/>
          </a:prstGeom>
          <a:solidFill>
            <a:schemeClr val="accent2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Rectangle 647">
            <a:extLst>
              <a:ext uri="{FF2B5EF4-FFF2-40B4-BE49-F238E27FC236}">
                <a16:creationId xmlns:a16="http://schemas.microsoft.com/office/drawing/2014/main" id="{CD5DA073-338A-F3EE-6B5F-068431ADE787}"/>
              </a:ext>
            </a:extLst>
          </p:cNvPr>
          <p:cNvSpPr/>
          <p:nvPr/>
        </p:nvSpPr>
        <p:spPr>
          <a:xfrm>
            <a:off x="24357345" y="14443848"/>
            <a:ext cx="1117600" cy="8458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>
            <a:extLst>
              <a:ext uri="{FF2B5EF4-FFF2-40B4-BE49-F238E27FC236}">
                <a16:creationId xmlns:a16="http://schemas.microsoft.com/office/drawing/2014/main" id="{399B1C86-EE22-1E1F-0288-FA7FC6CD2892}"/>
              </a:ext>
            </a:extLst>
          </p:cNvPr>
          <p:cNvSpPr/>
          <p:nvPr/>
        </p:nvSpPr>
        <p:spPr>
          <a:xfrm>
            <a:off x="24357345" y="14179813"/>
            <a:ext cx="1117600" cy="270070"/>
          </a:xfrm>
          <a:prstGeom prst="rect">
            <a:avLst/>
          </a:prstGeom>
          <a:solidFill>
            <a:schemeClr val="accent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Rectangle 649">
            <a:extLst>
              <a:ext uri="{FF2B5EF4-FFF2-40B4-BE49-F238E27FC236}">
                <a16:creationId xmlns:a16="http://schemas.microsoft.com/office/drawing/2014/main" id="{B92B2285-EE69-45D9-0FF8-C8D406CD7E79}"/>
              </a:ext>
            </a:extLst>
          </p:cNvPr>
          <p:cNvSpPr/>
          <p:nvPr/>
        </p:nvSpPr>
        <p:spPr>
          <a:xfrm>
            <a:off x="24357345" y="16821120"/>
            <a:ext cx="1117600" cy="10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>
            <a:extLst>
              <a:ext uri="{FF2B5EF4-FFF2-40B4-BE49-F238E27FC236}">
                <a16:creationId xmlns:a16="http://schemas.microsoft.com/office/drawing/2014/main" id="{AA6046F3-9466-CDFE-EE7D-91D5CB6041AA}"/>
              </a:ext>
            </a:extLst>
          </p:cNvPr>
          <p:cNvSpPr/>
          <p:nvPr/>
        </p:nvSpPr>
        <p:spPr>
          <a:xfrm>
            <a:off x="27076413" y="15420769"/>
            <a:ext cx="1117600" cy="1440707"/>
          </a:xfrm>
          <a:prstGeom prst="rect">
            <a:avLst/>
          </a:prstGeom>
          <a:solidFill>
            <a:schemeClr val="accent2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Rectangle 656">
            <a:extLst>
              <a:ext uri="{FF2B5EF4-FFF2-40B4-BE49-F238E27FC236}">
                <a16:creationId xmlns:a16="http://schemas.microsoft.com/office/drawing/2014/main" id="{FDF5ED89-9012-3156-C44A-D4EBBCA0F2D6}"/>
              </a:ext>
            </a:extLst>
          </p:cNvPr>
          <p:cNvSpPr/>
          <p:nvPr/>
        </p:nvSpPr>
        <p:spPr>
          <a:xfrm>
            <a:off x="27076413" y="14505936"/>
            <a:ext cx="1117600" cy="9118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>
            <a:extLst>
              <a:ext uri="{FF2B5EF4-FFF2-40B4-BE49-F238E27FC236}">
                <a16:creationId xmlns:a16="http://schemas.microsoft.com/office/drawing/2014/main" id="{90E10BDC-A757-F975-DF7A-A1BC347037D3}"/>
              </a:ext>
            </a:extLst>
          </p:cNvPr>
          <p:cNvSpPr/>
          <p:nvPr/>
        </p:nvSpPr>
        <p:spPr>
          <a:xfrm>
            <a:off x="27076413" y="14183559"/>
            <a:ext cx="1117600" cy="319440"/>
          </a:xfrm>
          <a:prstGeom prst="rect">
            <a:avLst/>
          </a:prstGeom>
          <a:solidFill>
            <a:schemeClr val="accent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>
            <a:extLst>
              <a:ext uri="{FF2B5EF4-FFF2-40B4-BE49-F238E27FC236}">
                <a16:creationId xmlns:a16="http://schemas.microsoft.com/office/drawing/2014/main" id="{0621F44D-2C14-FBEF-F902-C8396DF14C32}"/>
              </a:ext>
            </a:extLst>
          </p:cNvPr>
          <p:cNvSpPr/>
          <p:nvPr/>
        </p:nvSpPr>
        <p:spPr>
          <a:xfrm>
            <a:off x="27076413" y="16858506"/>
            <a:ext cx="1117600" cy="74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3" name="Group 662">
            <a:extLst>
              <a:ext uri="{FF2B5EF4-FFF2-40B4-BE49-F238E27FC236}">
                <a16:creationId xmlns:a16="http://schemas.microsoft.com/office/drawing/2014/main" id="{FBE9AB23-608D-0FD3-1DAD-C96FBBC89A16}"/>
              </a:ext>
            </a:extLst>
          </p:cNvPr>
          <p:cNvGrpSpPr/>
          <p:nvPr/>
        </p:nvGrpSpPr>
        <p:grpSpPr>
          <a:xfrm>
            <a:off x="10848961" y="38410625"/>
            <a:ext cx="1397639" cy="453813"/>
            <a:chOff x="38343407" y="12352769"/>
            <a:chExt cx="1400400" cy="454710"/>
          </a:xfrm>
        </p:grpSpPr>
        <p:sp>
          <p:nvSpPr>
            <p:cNvPr id="664" name="Flowchart: Terminator 663">
              <a:extLst>
                <a:ext uri="{FF2B5EF4-FFF2-40B4-BE49-F238E27FC236}">
                  <a16:creationId xmlns:a16="http://schemas.microsoft.com/office/drawing/2014/main" id="{6476D1EB-41BD-2B95-AEF6-3F058D689F36}"/>
                </a:ext>
              </a:extLst>
            </p:cNvPr>
            <p:cNvSpPr/>
            <p:nvPr/>
          </p:nvSpPr>
          <p:spPr>
            <a:xfrm>
              <a:off x="38343407" y="12352769"/>
              <a:ext cx="1400400" cy="454710"/>
            </a:xfrm>
            <a:prstGeom prst="flowChartTerminator">
              <a:avLst/>
            </a:prstGeom>
            <a:gradFill>
              <a:gsLst>
                <a:gs pos="0">
                  <a:srgbClr val="3F4171"/>
                </a:gs>
                <a:gs pos="32000">
                  <a:srgbClr val="515490"/>
                </a:gs>
                <a:gs pos="100000">
                  <a:srgbClr val="5F62A5"/>
                </a:gs>
                <a:gs pos="70000">
                  <a:srgbClr val="515490"/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solidFill>
                  <a:srgbClr val="51549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5" name="TextBox 664">
              <a:extLst>
                <a:ext uri="{FF2B5EF4-FFF2-40B4-BE49-F238E27FC236}">
                  <a16:creationId xmlns:a16="http://schemas.microsoft.com/office/drawing/2014/main" id="{39A573FB-2D84-9C7B-F2E2-9136B06DC1A6}"/>
                </a:ext>
              </a:extLst>
            </p:cNvPr>
            <p:cNvSpPr txBox="1"/>
            <p:nvPr/>
          </p:nvSpPr>
          <p:spPr>
            <a:xfrm>
              <a:off x="38814378" y="12397439"/>
              <a:ext cx="458459" cy="3877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grpSp>
        <p:nvGrpSpPr>
          <p:cNvPr id="666" name="Group 665">
            <a:extLst>
              <a:ext uri="{FF2B5EF4-FFF2-40B4-BE49-F238E27FC236}">
                <a16:creationId xmlns:a16="http://schemas.microsoft.com/office/drawing/2014/main" id="{4733D2BF-933B-F4C8-2845-89E99479961D}"/>
              </a:ext>
            </a:extLst>
          </p:cNvPr>
          <p:cNvGrpSpPr/>
          <p:nvPr/>
        </p:nvGrpSpPr>
        <p:grpSpPr>
          <a:xfrm>
            <a:off x="3802008" y="38408019"/>
            <a:ext cx="1398257" cy="456419"/>
            <a:chOff x="31598366" y="12325944"/>
            <a:chExt cx="1401019" cy="612443"/>
          </a:xfrm>
        </p:grpSpPr>
        <p:sp>
          <p:nvSpPr>
            <p:cNvPr id="667" name="Flowchart: Terminator 666">
              <a:extLst>
                <a:ext uri="{FF2B5EF4-FFF2-40B4-BE49-F238E27FC236}">
                  <a16:creationId xmlns:a16="http://schemas.microsoft.com/office/drawing/2014/main" id="{D200CD99-0A7B-DB22-148D-B8AD4463C309}"/>
                </a:ext>
              </a:extLst>
            </p:cNvPr>
            <p:cNvSpPr/>
            <p:nvPr/>
          </p:nvSpPr>
          <p:spPr>
            <a:xfrm>
              <a:off x="31598366" y="12325944"/>
              <a:ext cx="1401019" cy="612443"/>
            </a:xfrm>
            <a:prstGeom prst="flowChartTerminator">
              <a:avLst/>
            </a:prstGeom>
            <a:gradFill>
              <a:gsLst>
                <a:gs pos="0">
                  <a:srgbClr val="A21C49">
                    <a:shade val="30000"/>
                    <a:satMod val="115000"/>
                  </a:srgbClr>
                </a:gs>
                <a:gs pos="32000">
                  <a:srgbClr val="A21C49">
                    <a:shade val="67500"/>
                    <a:satMod val="115000"/>
                  </a:srgbClr>
                </a:gs>
                <a:gs pos="100000">
                  <a:srgbClr val="C96587"/>
                </a:gs>
                <a:gs pos="70000">
                  <a:srgbClr val="A21C49">
                    <a:shade val="100000"/>
                    <a:satMod val="115000"/>
                  </a:srgbClr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8" name="TextBox 667">
              <a:extLst>
                <a:ext uri="{FF2B5EF4-FFF2-40B4-BE49-F238E27FC236}">
                  <a16:creationId xmlns:a16="http://schemas.microsoft.com/office/drawing/2014/main" id="{D712621B-68F9-23A3-F1CC-73C5490BBBDE}"/>
                </a:ext>
              </a:extLst>
            </p:cNvPr>
            <p:cNvSpPr txBox="1"/>
            <p:nvPr/>
          </p:nvSpPr>
          <p:spPr>
            <a:xfrm>
              <a:off x="32058754" y="12391078"/>
              <a:ext cx="480244" cy="5203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grpSp>
        <p:nvGrpSpPr>
          <p:cNvPr id="672" name="Group 671">
            <a:extLst>
              <a:ext uri="{FF2B5EF4-FFF2-40B4-BE49-F238E27FC236}">
                <a16:creationId xmlns:a16="http://schemas.microsoft.com/office/drawing/2014/main" id="{A0E349F5-2622-B17D-8BF4-6FB41EF4E435}"/>
              </a:ext>
            </a:extLst>
          </p:cNvPr>
          <p:cNvGrpSpPr/>
          <p:nvPr/>
        </p:nvGrpSpPr>
        <p:grpSpPr>
          <a:xfrm>
            <a:off x="18344008" y="20345792"/>
            <a:ext cx="1398257" cy="456419"/>
            <a:chOff x="31598366" y="12325944"/>
            <a:chExt cx="1401019" cy="612443"/>
          </a:xfrm>
        </p:grpSpPr>
        <p:sp>
          <p:nvSpPr>
            <p:cNvPr id="673" name="Flowchart: Terminator 672">
              <a:extLst>
                <a:ext uri="{FF2B5EF4-FFF2-40B4-BE49-F238E27FC236}">
                  <a16:creationId xmlns:a16="http://schemas.microsoft.com/office/drawing/2014/main" id="{49094058-6884-D32C-E67A-017B17044D85}"/>
                </a:ext>
              </a:extLst>
            </p:cNvPr>
            <p:cNvSpPr/>
            <p:nvPr/>
          </p:nvSpPr>
          <p:spPr>
            <a:xfrm>
              <a:off x="31598366" y="12325944"/>
              <a:ext cx="1401019" cy="612443"/>
            </a:xfrm>
            <a:prstGeom prst="flowChartTerminator">
              <a:avLst/>
            </a:prstGeom>
            <a:gradFill>
              <a:gsLst>
                <a:gs pos="0">
                  <a:srgbClr val="A21C49">
                    <a:shade val="30000"/>
                    <a:satMod val="115000"/>
                  </a:srgbClr>
                </a:gs>
                <a:gs pos="32000">
                  <a:srgbClr val="A21C49">
                    <a:shade val="67500"/>
                    <a:satMod val="115000"/>
                  </a:srgbClr>
                </a:gs>
                <a:gs pos="100000">
                  <a:srgbClr val="C96587"/>
                </a:gs>
                <a:gs pos="70000">
                  <a:srgbClr val="A21C49">
                    <a:shade val="100000"/>
                    <a:satMod val="115000"/>
                  </a:srgbClr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4" name="TextBox 673">
              <a:extLst>
                <a:ext uri="{FF2B5EF4-FFF2-40B4-BE49-F238E27FC236}">
                  <a16:creationId xmlns:a16="http://schemas.microsoft.com/office/drawing/2014/main" id="{13169B82-91AD-6EB0-5287-A954AD602326}"/>
                </a:ext>
              </a:extLst>
            </p:cNvPr>
            <p:cNvSpPr txBox="1"/>
            <p:nvPr/>
          </p:nvSpPr>
          <p:spPr>
            <a:xfrm>
              <a:off x="32058754" y="12391078"/>
              <a:ext cx="480244" cy="5203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58501649-ECFC-2BDB-188A-4B52343EE89C}"/>
              </a:ext>
            </a:extLst>
          </p:cNvPr>
          <p:cNvGrpSpPr/>
          <p:nvPr/>
        </p:nvGrpSpPr>
        <p:grpSpPr>
          <a:xfrm>
            <a:off x="18425512" y="13576361"/>
            <a:ext cx="1398257" cy="456419"/>
            <a:chOff x="31598366" y="12325944"/>
            <a:chExt cx="1401019" cy="612443"/>
          </a:xfrm>
        </p:grpSpPr>
        <p:sp>
          <p:nvSpPr>
            <p:cNvPr id="202" name="Flowchart: Terminator 201">
              <a:extLst>
                <a:ext uri="{FF2B5EF4-FFF2-40B4-BE49-F238E27FC236}">
                  <a16:creationId xmlns:a16="http://schemas.microsoft.com/office/drawing/2014/main" id="{81934B99-EECE-6196-2AFE-0F11E1DF75DD}"/>
                </a:ext>
              </a:extLst>
            </p:cNvPr>
            <p:cNvSpPr/>
            <p:nvPr/>
          </p:nvSpPr>
          <p:spPr>
            <a:xfrm>
              <a:off x="31598366" y="12325944"/>
              <a:ext cx="1401019" cy="612443"/>
            </a:xfrm>
            <a:prstGeom prst="flowChartTerminator">
              <a:avLst/>
            </a:prstGeom>
            <a:gradFill>
              <a:gsLst>
                <a:gs pos="0">
                  <a:srgbClr val="A21C49">
                    <a:shade val="30000"/>
                    <a:satMod val="115000"/>
                  </a:srgbClr>
                </a:gs>
                <a:gs pos="32000">
                  <a:srgbClr val="A21C49">
                    <a:shade val="67500"/>
                    <a:satMod val="115000"/>
                  </a:srgbClr>
                </a:gs>
                <a:gs pos="100000">
                  <a:srgbClr val="C96587"/>
                </a:gs>
                <a:gs pos="70000">
                  <a:srgbClr val="A21C49">
                    <a:shade val="100000"/>
                    <a:satMod val="115000"/>
                  </a:srgbClr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8E428037-DE61-0BCC-BC28-B3DB87ED0D9D}"/>
                </a:ext>
              </a:extLst>
            </p:cNvPr>
            <p:cNvSpPr txBox="1"/>
            <p:nvPr/>
          </p:nvSpPr>
          <p:spPr>
            <a:xfrm>
              <a:off x="32058754" y="12391078"/>
              <a:ext cx="480244" cy="5203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sp>
        <p:nvSpPr>
          <p:cNvPr id="580" name="Freeform: Shape 579">
            <a:extLst>
              <a:ext uri="{FF2B5EF4-FFF2-40B4-BE49-F238E27FC236}">
                <a16:creationId xmlns:a16="http://schemas.microsoft.com/office/drawing/2014/main" id="{BB2223E0-D96B-A678-84B0-38D5D6AB9C59}"/>
              </a:ext>
            </a:extLst>
          </p:cNvPr>
          <p:cNvSpPr/>
          <p:nvPr/>
        </p:nvSpPr>
        <p:spPr>
          <a:xfrm>
            <a:off x="16582952" y="14042237"/>
            <a:ext cx="5245100" cy="3009900"/>
          </a:xfrm>
          <a:custGeom>
            <a:avLst/>
            <a:gdLst>
              <a:gd name="connsiteX0" fmla="*/ 0 w 5245100"/>
              <a:gd name="connsiteY0" fmla="*/ 0 h 3009900"/>
              <a:gd name="connsiteX1" fmla="*/ 0 w 5245100"/>
              <a:gd name="connsiteY1" fmla="*/ 3009900 h 3009900"/>
              <a:gd name="connsiteX2" fmla="*/ 5245100 w 5245100"/>
              <a:gd name="connsiteY2" fmla="*/ 3009900 h 300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5100" h="3009900">
                <a:moveTo>
                  <a:pt x="0" y="0"/>
                </a:moveTo>
                <a:lnTo>
                  <a:pt x="0" y="3009900"/>
                </a:lnTo>
                <a:lnTo>
                  <a:pt x="5245100" y="3009900"/>
                </a:lnTo>
              </a:path>
            </a:pathLst>
          </a:custGeom>
          <a:noFill/>
          <a:ln w="9525"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TextBox 580">
            <a:extLst>
              <a:ext uri="{FF2B5EF4-FFF2-40B4-BE49-F238E27FC236}">
                <a16:creationId xmlns:a16="http://schemas.microsoft.com/office/drawing/2014/main" id="{1A135257-9862-133C-ED49-4BDB05506F69}"/>
              </a:ext>
            </a:extLst>
          </p:cNvPr>
          <p:cNvSpPr txBox="1"/>
          <p:nvPr/>
        </p:nvSpPr>
        <p:spPr>
          <a:xfrm rot="16200000">
            <a:off x="14250371" y="15362521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Frequency (n)</a:t>
            </a:r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4A166E52-3BAF-8D74-85E9-AF3EE059453A}"/>
              </a:ext>
            </a:extLst>
          </p:cNvPr>
          <p:cNvSpPr txBox="1"/>
          <p:nvPr/>
        </p:nvSpPr>
        <p:spPr>
          <a:xfrm>
            <a:off x="16197994" y="167481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69C8C44B-0C5A-F1B0-8043-23A097A3A907}"/>
              </a:ext>
            </a:extLst>
          </p:cNvPr>
          <p:cNvSpPr txBox="1"/>
          <p:nvPr/>
        </p:nvSpPr>
        <p:spPr>
          <a:xfrm>
            <a:off x="15941513" y="1575402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</p:txBody>
      </p: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531D281F-2ECA-0553-B314-BB37E5763883}"/>
              </a:ext>
            </a:extLst>
          </p:cNvPr>
          <p:cNvCxnSpPr/>
          <p:nvPr/>
        </p:nvCxnSpPr>
        <p:spPr>
          <a:xfrm flipH="1">
            <a:off x="16507011" y="1495674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>
            <a:extLst>
              <a:ext uri="{FF2B5EF4-FFF2-40B4-BE49-F238E27FC236}">
                <a16:creationId xmlns:a16="http://schemas.microsoft.com/office/drawing/2014/main" id="{635B79A8-AAC5-8C17-B5A9-1C4CEC51248B}"/>
              </a:ext>
            </a:extLst>
          </p:cNvPr>
          <p:cNvSpPr txBox="1"/>
          <p:nvPr/>
        </p:nvSpPr>
        <p:spPr>
          <a:xfrm>
            <a:off x="15941513" y="1476105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</a:p>
        </p:txBody>
      </p:sp>
      <p:cxnSp>
        <p:nvCxnSpPr>
          <p:cNvPr id="587" name="Straight Connector 586">
            <a:extLst>
              <a:ext uri="{FF2B5EF4-FFF2-40B4-BE49-F238E27FC236}">
                <a16:creationId xmlns:a16="http://schemas.microsoft.com/office/drawing/2014/main" id="{0986FBF7-6C10-32A2-CBB8-CA70CA63DB9F}"/>
              </a:ext>
            </a:extLst>
          </p:cNvPr>
          <p:cNvCxnSpPr/>
          <p:nvPr/>
        </p:nvCxnSpPr>
        <p:spPr>
          <a:xfrm flipH="1">
            <a:off x="16507011" y="15959222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TextBox 587">
            <a:extLst>
              <a:ext uri="{FF2B5EF4-FFF2-40B4-BE49-F238E27FC236}">
                <a16:creationId xmlns:a16="http://schemas.microsoft.com/office/drawing/2014/main" id="{EF8FFC9E-F8BF-7B31-88E1-B15B7EE3EB31}"/>
              </a:ext>
            </a:extLst>
          </p:cNvPr>
          <p:cNvSpPr txBox="1"/>
          <p:nvPr/>
        </p:nvSpPr>
        <p:spPr>
          <a:xfrm>
            <a:off x="19901552" y="17129489"/>
            <a:ext cx="129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Month 12</a:t>
            </a:r>
          </a:p>
        </p:txBody>
      </p: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86DF56D5-DCF9-5C5E-C295-B40356660D1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793604" y="1708931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" name="TextBox 589">
            <a:extLst>
              <a:ext uri="{FF2B5EF4-FFF2-40B4-BE49-F238E27FC236}">
                <a16:creationId xmlns:a16="http://schemas.microsoft.com/office/drawing/2014/main" id="{E40CC4FB-3586-3DD9-A836-C103966C56DB}"/>
              </a:ext>
            </a:extLst>
          </p:cNvPr>
          <p:cNvSpPr txBox="1"/>
          <p:nvPr/>
        </p:nvSpPr>
        <p:spPr>
          <a:xfrm>
            <a:off x="17151595" y="17117492"/>
            <a:ext cx="129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</p:txBody>
      </p: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920D9A34-934F-943F-9C97-B8181B9C1A8B}"/>
              </a:ext>
            </a:extLst>
          </p:cNvPr>
          <p:cNvCxnSpPr>
            <a:cxnSpLocks/>
          </p:cNvCxnSpPr>
          <p:nvPr/>
        </p:nvCxnSpPr>
        <p:spPr>
          <a:xfrm rot="16200000" flipH="1">
            <a:off x="20477616" y="1708931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Freeform: Shape 591">
            <a:extLst>
              <a:ext uri="{FF2B5EF4-FFF2-40B4-BE49-F238E27FC236}">
                <a16:creationId xmlns:a16="http://schemas.microsoft.com/office/drawing/2014/main" id="{0EC47C93-371A-8ED3-3BB7-B1232A23BD50}"/>
              </a:ext>
            </a:extLst>
          </p:cNvPr>
          <p:cNvSpPr/>
          <p:nvPr/>
        </p:nvSpPr>
        <p:spPr>
          <a:xfrm flipH="1">
            <a:off x="18360951" y="14181936"/>
            <a:ext cx="1676401" cy="148491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1" h="148491">
                <a:moveTo>
                  <a:pt x="19538" y="0"/>
                </a:moveTo>
                <a:lnTo>
                  <a:pt x="1652954" y="3907"/>
                </a:lnTo>
                <a:cubicBezTo>
                  <a:pt x="1654256" y="58615"/>
                  <a:pt x="1675099" y="93783"/>
                  <a:pt x="1676401" y="148491"/>
                </a:cubicBezTo>
                <a:lnTo>
                  <a:pt x="0" y="144585"/>
                </a:lnTo>
                <a:lnTo>
                  <a:pt x="19538" y="0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Freeform: Shape 592">
            <a:extLst>
              <a:ext uri="{FF2B5EF4-FFF2-40B4-BE49-F238E27FC236}">
                <a16:creationId xmlns:a16="http://schemas.microsoft.com/office/drawing/2014/main" id="{B79F54C4-2BB8-F946-B5D8-CFFF690122A7}"/>
              </a:ext>
            </a:extLst>
          </p:cNvPr>
          <p:cNvSpPr/>
          <p:nvPr/>
        </p:nvSpPr>
        <p:spPr>
          <a:xfrm flipH="1">
            <a:off x="18400029" y="14342152"/>
            <a:ext cx="1590431" cy="78154"/>
          </a:xfrm>
          <a:custGeom>
            <a:avLst/>
            <a:gdLst>
              <a:gd name="connsiteX0" fmla="*/ 0 w 1590431"/>
              <a:gd name="connsiteY0" fmla="*/ 78154 h 78154"/>
              <a:gd name="connsiteX1" fmla="*/ 1590431 w 1590431"/>
              <a:gd name="connsiteY1" fmla="*/ 0 h 78154"/>
              <a:gd name="connsiteX0" fmla="*/ 0 w 1590431"/>
              <a:gd name="connsiteY0" fmla="*/ 78154 h 78154"/>
              <a:gd name="connsiteX1" fmla="*/ 1590431 w 1590431"/>
              <a:gd name="connsiteY1" fmla="*/ 0 h 78154"/>
              <a:gd name="connsiteX0" fmla="*/ 0 w 1590431"/>
              <a:gd name="connsiteY0" fmla="*/ 78154 h 78154"/>
              <a:gd name="connsiteX1" fmla="*/ 1590431 w 1590431"/>
              <a:gd name="connsiteY1" fmla="*/ 0 h 7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0431" h="78154">
                <a:moveTo>
                  <a:pt x="0" y="78154"/>
                </a:moveTo>
                <a:cubicBezTo>
                  <a:pt x="526237" y="67734"/>
                  <a:pt x="1075917" y="22144"/>
                  <a:pt x="1590431" y="0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Freeform: Shape 593">
            <a:extLst>
              <a:ext uri="{FF2B5EF4-FFF2-40B4-BE49-F238E27FC236}">
                <a16:creationId xmlns:a16="http://schemas.microsoft.com/office/drawing/2014/main" id="{174A9A56-1170-B27B-5227-FB2204B1CA3D}"/>
              </a:ext>
            </a:extLst>
          </p:cNvPr>
          <p:cNvSpPr/>
          <p:nvPr/>
        </p:nvSpPr>
        <p:spPr>
          <a:xfrm flipH="1">
            <a:off x="18403937" y="14428122"/>
            <a:ext cx="1590430" cy="574514"/>
          </a:xfrm>
          <a:custGeom>
            <a:avLst/>
            <a:gdLst>
              <a:gd name="connsiteX0" fmla="*/ 1590430 w 1590430"/>
              <a:gd name="connsiteY0" fmla="*/ 574430 h 574430"/>
              <a:gd name="connsiteX1" fmla="*/ 0 w 1590430"/>
              <a:gd name="connsiteY1" fmla="*/ 0 h 574430"/>
              <a:gd name="connsiteX0" fmla="*/ 1590430 w 1590430"/>
              <a:gd name="connsiteY0" fmla="*/ 574430 h 574430"/>
              <a:gd name="connsiteX1" fmla="*/ 0 w 1590430"/>
              <a:gd name="connsiteY1" fmla="*/ 0 h 574430"/>
              <a:gd name="connsiteX0" fmla="*/ 1590430 w 1590430"/>
              <a:gd name="connsiteY0" fmla="*/ 574430 h 574518"/>
              <a:gd name="connsiteX1" fmla="*/ 0 w 1590430"/>
              <a:gd name="connsiteY1" fmla="*/ 0 h 574518"/>
              <a:gd name="connsiteX0" fmla="*/ 1590430 w 1590430"/>
              <a:gd name="connsiteY0" fmla="*/ 574430 h 574514"/>
              <a:gd name="connsiteX1" fmla="*/ 0 w 1590430"/>
              <a:gd name="connsiteY1" fmla="*/ 0 h 57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0430" h="574514">
                <a:moveTo>
                  <a:pt x="1590430" y="574430"/>
                </a:moveTo>
                <a:cubicBezTo>
                  <a:pt x="1279118" y="582246"/>
                  <a:pt x="432451" y="42985"/>
                  <a:pt x="0" y="0"/>
                </a:cubicBezTo>
              </a:path>
            </a:pathLst>
          </a:cu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Freeform: Shape 594">
            <a:extLst>
              <a:ext uri="{FF2B5EF4-FFF2-40B4-BE49-F238E27FC236}">
                <a16:creationId xmlns:a16="http://schemas.microsoft.com/office/drawing/2014/main" id="{8FEDFBA0-8579-5AA6-4063-9552C78B51D7}"/>
              </a:ext>
            </a:extLst>
          </p:cNvPr>
          <p:cNvSpPr/>
          <p:nvPr/>
        </p:nvSpPr>
        <p:spPr>
          <a:xfrm flipH="1">
            <a:off x="18400029" y="14385137"/>
            <a:ext cx="1586523" cy="824523"/>
          </a:xfrm>
          <a:custGeom>
            <a:avLst/>
            <a:gdLst>
              <a:gd name="connsiteX0" fmla="*/ 1586523 w 1586523"/>
              <a:gd name="connsiteY0" fmla="*/ 0 h 824523"/>
              <a:gd name="connsiteX1" fmla="*/ 0 w 1586523"/>
              <a:gd name="connsiteY1" fmla="*/ 824523 h 824523"/>
              <a:gd name="connsiteX0" fmla="*/ 1586523 w 1586523"/>
              <a:gd name="connsiteY0" fmla="*/ 0 h 824523"/>
              <a:gd name="connsiteX1" fmla="*/ 0 w 1586523"/>
              <a:gd name="connsiteY1" fmla="*/ 824523 h 824523"/>
              <a:gd name="connsiteX0" fmla="*/ 1586523 w 1586523"/>
              <a:gd name="connsiteY0" fmla="*/ 0 h 824523"/>
              <a:gd name="connsiteX1" fmla="*/ 0 w 1586523"/>
              <a:gd name="connsiteY1" fmla="*/ 824523 h 824523"/>
              <a:gd name="connsiteX0" fmla="*/ 1586523 w 1586523"/>
              <a:gd name="connsiteY0" fmla="*/ 0 h 824523"/>
              <a:gd name="connsiteX1" fmla="*/ 0 w 1586523"/>
              <a:gd name="connsiteY1" fmla="*/ 824523 h 824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86523" h="824523">
                <a:moveTo>
                  <a:pt x="1586523" y="0"/>
                </a:moveTo>
                <a:cubicBezTo>
                  <a:pt x="1135836" y="32564"/>
                  <a:pt x="423333" y="807590"/>
                  <a:pt x="0" y="824523"/>
                </a:cubicBezTo>
              </a:path>
            </a:pathLst>
          </a:custGeom>
          <a:noFill/>
          <a:ln w="63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Freeform: Shape 595">
            <a:extLst>
              <a:ext uri="{FF2B5EF4-FFF2-40B4-BE49-F238E27FC236}">
                <a16:creationId xmlns:a16="http://schemas.microsoft.com/office/drawing/2014/main" id="{3FA800F3-069D-7E02-9A80-CC101A82A1E3}"/>
              </a:ext>
            </a:extLst>
          </p:cNvPr>
          <p:cNvSpPr/>
          <p:nvPr/>
        </p:nvSpPr>
        <p:spPr>
          <a:xfrm flipH="1">
            <a:off x="18403937" y="15291722"/>
            <a:ext cx="1594338" cy="1488830"/>
          </a:xfrm>
          <a:custGeom>
            <a:avLst/>
            <a:gdLst>
              <a:gd name="connsiteX0" fmla="*/ 0 w 1594338"/>
              <a:gd name="connsiteY0" fmla="*/ 0 h 1488830"/>
              <a:gd name="connsiteX1" fmla="*/ 1594338 w 1594338"/>
              <a:gd name="connsiteY1" fmla="*/ 1488830 h 1488830"/>
              <a:gd name="connsiteX0" fmla="*/ 0 w 1594338"/>
              <a:gd name="connsiteY0" fmla="*/ 0 h 1488830"/>
              <a:gd name="connsiteX1" fmla="*/ 1594338 w 1594338"/>
              <a:gd name="connsiteY1" fmla="*/ 1488830 h 1488830"/>
              <a:gd name="connsiteX0" fmla="*/ 0 w 1594338"/>
              <a:gd name="connsiteY0" fmla="*/ 0 h 1488830"/>
              <a:gd name="connsiteX1" fmla="*/ 1594338 w 1594338"/>
              <a:gd name="connsiteY1" fmla="*/ 1488830 h 1488830"/>
              <a:gd name="connsiteX0" fmla="*/ 0 w 1594338"/>
              <a:gd name="connsiteY0" fmla="*/ 0 h 1488830"/>
              <a:gd name="connsiteX1" fmla="*/ 1594338 w 1594338"/>
              <a:gd name="connsiteY1" fmla="*/ 1488830 h 148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4338" h="1488830">
                <a:moveTo>
                  <a:pt x="0" y="0"/>
                </a:moveTo>
                <a:cubicBezTo>
                  <a:pt x="414216" y="19539"/>
                  <a:pt x="1164492" y="1422400"/>
                  <a:pt x="1594338" y="1488830"/>
                </a:cubicBez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Freeform: Shape 596">
            <a:extLst>
              <a:ext uri="{FF2B5EF4-FFF2-40B4-BE49-F238E27FC236}">
                <a16:creationId xmlns:a16="http://schemas.microsoft.com/office/drawing/2014/main" id="{6BD8DB80-7EC9-95AC-9BAE-302340501441}"/>
              </a:ext>
            </a:extLst>
          </p:cNvPr>
          <p:cNvSpPr/>
          <p:nvPr/>
        </p:nvSpPr>
        <p:spPr>
          <a:xfrm flipH="1">
            <a:off x="18380489" y="14320743"/>
            <a:ext cx="1617867" cy="105508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7867" h="105508">
                <a:moveTo>
                  <a:pt x="0" y="0"/>
                </a:moveTo>
                <a:lnTo>
                  <a:pt x="1617784" y="23445"/>
                </a:lnTo>
                <a:cubicBezTo>
                  <a:pt x="1619086" y="78153"/>
                  <a:pt x="1604761" y="35168"/>
                  <a:pt x="1606063" y="89876"/>
                </a:cubicBezTo>
                <a:lnTo>
                  <a:pt x="7817" y="10550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Freeform: Shape 597">
            <a:extLst>
              <a:ext uri="{FF2B5EF4-FFF2-40B4-BE49-F238E27FC236}">
                <a16:creationId xmlns:a16="http://schemas.microsoft.com/office/drawing/2014/main" id="{4758121D-6254-2CF0-3BC0-EC61B5DD83C3}"/>
              </a:ext>
            </a:extLst>
          </p:cNvPr>
          <p:cNvSpPr/>
          <p:nvPr/>
        </p:nvSpPr>
        <p:spPr>
          <a:xfrm flipH="1">
            <a:off x="18380489" y="14430153"/>
            <a:ext cx="1629509" cy="531447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509" h="531447">
                <a:moveTo>
                  <a:pt x="0" y="7817"/>
                </a:moveTo>
                <a:lnTo>
                  <a:pt x="1617784" y="0"/>
                </a:lnTo>
                <a:cubicBezTo>
                  <a:pt x="1619086" y="54708"/>
                  <a:pt x="1628207" y="476739"/>
                  <a:pt x="1629509" y="531447"/>
                </a:cubicBezTo>
                <a:lnTo>
                  <a:pt x="7817" y="515818"/>
                </a:lnTo>
                <a:lnTo>
                  <a:pt x="0" y="781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Freeform: Shape 598">
            <a:extLst>
              <a:ext uri="{FF2B5EF4-FFF2-40B4-BE49-F238E27FC236}">
                <a16:creationId xmlns:a16="http://schemas.microsoft.com/office/drawing/2014/main" id="{6513E6E7-3242-7DA7-A404-B2DB9DA60270}"/>
              </a:ext>
            </a:extLst>
          </p:cNvPr>
          <p:cNvSpPr/>
          <p:nvPr/>
        </p:nvSpPr>
        <p:spPr>
          <a:xfrm flipH="1">
            <a:off x="18382261" y="14957694"/>
            <a:ext cx="1641403" cy="343876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0 h 523630"/>
              <a:gd name="connsiteX1" fmla="*/ 1609969 w 1629509"/>
              <a:gd name="connsiteY1" fmla="*/ 66429 h 523630"/>
              <a:gd name="connsiteX2" fmla="*/ 1629509 w 1629509"/>
              <a:gd name="connsiteY2" fmla="*/ 523630 h 523630"/>
              <a:gd name="connsiteX3" fmla="*/ 7817 w 1629509"/>
              <a:gd name="connsiteY3" fmla="*/ 508001 h 523630"/>
              <a:gd name="connsiteX4" fmla="*/ 0 w 1629509"/>
              <a:gd name="connsiteY4" fmla="*/ 0 h 523630"/>
              <a:gd name="connsiteX0" fmla="*/ 0 w 1610016"/>
              <a:gd name="connsiteY0" fmla="*/ 0 h 508001"/>
              <a:gd name="connsiteX1" fmla="*/ 1609969 w 1610016"/>
              <a:gd name="connsiteY1" fmla="*/ 66429 h 508001"/>
              <a:gd name="connsiteX2" fmla="*/ 1586525 w 1610016"/>
              <a:gd name="connsiteY2" fmla="*/ 328246 h 508001"/>
              <a:gd name="connsiteX3" fmla="*/ 7817 w 1610016"/>
              <a:gd name="connsiteY3" fmla="*/ 508001 h 508001"/>
              <a:gd name="connsiteX4" fmla="*/ 0 w 1610016"/>
              <a:gd name="connsiteY4" fmla="*/ 0 h 508001"/>
              <a:gd name="connsiteX0" fmla="*/ 23445 w 1633461"/>
              <a:gd name="connsiteY0" fmla="*/ 0 h 328246"/>
              <a:gd name="connsiteX1" fmla="*/ 1633414 w 1633461"/>
              <a:gd name="connsiteY1" fmla="*/ 66429 h 328246"/>
              <a:gd name="connsiteX2" fmla="*/ 1609970 w 1633461"/>
              <a:gd name="connsiteY2" fmla="*/ 328246 h 328246"/>
              <a:gd name="connsiteX3" fmla="*/ 0 w 1633461"/>
              <a:gd name="connsiteY3" fmla="*/ 261816 h 328246"/>
              <a:gd name="connsiteX4" fmla="*/ 23445 w 1633461"/>
              <a:gd name="connsiteY4" fmla="*/ 0 h 328246"/>
              <a:gd name="connsiteX0" fmla="*/ 0 w 1641277"/>
              <a:gd name="connsiteY0" fmla="*/ 0 h 339969"/>
              <a:gd name="connsiteX1" fmla="*/ 1641230 w 1641277"/>
              <a:gd name="connsiteY1" fmla="*/ 78152 h 339969"/>
              <a:gd name="connsiteX2" fmla="*/ 1617786 w 1641277"/>
              <a:gd name="connsiteY2" fmla="*/ 339969 h 339969"/>
              <a:gd name="connsiteX3" fmla="*/ 7816 w 1641277"/>
              <a:gd name="connsiteY3" fmla="*/ 273539 h 339969"/>
              <a:gd name="connsiteX4" fmla="*/ 0 w 1641277"/>
              <a:gd name="connsiteY4" fmla="*/ 0 h 339969"/>
              <a:gd name="connsiteX0" fmla="*/ 0 w 1641403"/>
              <a:gd name="connsiteY0" fmla="*/ 0 h 343876"/>
              <a:gd name="connsiteX1" fmla="*/ 1641230 w 1641403"/>
              <a:gd name="connsiteY1" fmla="*/ 78152 h 343876"/>
              <a:gd name="connsiteX2" fmla="*/ 1637325 w 1641403"/>
              <a:gd name="connsiteY2" fmla="*/ 343876 h 343876"/>
              <a:gd name="connsiteX3" fmla="*/ 7816 w 1641403"/>
              <a:gd name="connsiteY3" fmla="*/ 273539 h 343876"/>
              <a:gd name="connsiteX4" fmla="*/ 0 w 1641403"/>
              <a:gd name="connsiteY4" fmla="*/ 0 h 34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403" h="343876">
                <a:moveTo>
                  <a:pt x="0" y="0"/>
                </a:moveTo>
                <a:lnTo>
                  <a:pt x="1641230" y="78152"/>
                </a:lnTo>
                <a:cubicBezTo>
                  <a:pt x="1642532" y="132860"/>
                  <a:pt x="1636023" y="289168"/>
                  <a:pt x="1637325" y="343876"/>
                </a:cubicBezTo>
                <a:lnTo>
                  <a:pt x="7816" y="2735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Freeform: Shape 600">
            <a:extLst>
              <a:ext uri="{FF2B5EF4-FFF2-40B4-BE49-F238E27FC236}">
                <a16:creationId xmlns:a16="http://schemas.microsoft.com/office/drawing/2014/main" id="{F1DD0A6C-BA89-64B3-DC1C-CC2A23949853}"/>
              </a:ext>
            </a:extLst>
          </p:cNvPr>
          <p:cNvSpPr/>
          <p:nvPr/>
        </p:nvSpPr>
        <p:spPr>
          <a:xfrm flipH="1">
            <a:off x="18384396" y="14959269"/>
            <a:ext cx="1610344" cy="355603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261817 h 785447"/>
              <a:gd name="connsiteX1" fmla="*/ 1609968 w 1629509"/>
              <a:gd name="connsiteY1" fmla="*/ 0 h 785447"/>
              <a:gd name="connsiteX2" fmla="*/ 1629509 w 1629509"/>
              <a:gd name="connsiteY2" fmla="*/ 785447 h 785447"/>
              <a:gd name="connsiteX3" fmla="*/ 7817 w 1629509"/>
              <a:gd name="connsiteY3" fmla="*/ 769818 h 785447"/>
              <a:gd name="connsiteX4" fmla="*/ 0 w 1629509"/>
              <a:gd name="connsiteY4" fmla="*/ 261817 h 785447"/>
              <a:gd name="connsiteX0" fmla="*/ 0 w 1610344"/>
              <a:gd name="connsiteY0" fmla="*/ 261817 h 769818"/>
              <a:gd name="connsiteX1" fmla="*/ 1609968 w 1610344"/>
              <a:gd name="connsiteY1" fmla="*/ 0 h 769818"/>
              <a:gd name="connsiteX2" fmla="*/ 1609970 w 1610344"/>
              <a:gd name="connsiteY2" fmla="*/ 117231 h 769818"/>
              <a:gd name="connsiteX3" fmla="*/ 7817 w 1610344"/>
              <a:gd name="connsiteY3" fmla="*/ 769818 h 769818"/>
              <a:gd name="connsiteX4" fmla="*/ 0 w 1610344"/>
              <a:gd name="connsiteY4" fmla="*/ 261817 h 769818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0 w 1610344"/>
              <a:gd name="connsiteY2" fmla="*/ 117231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0 w 1610344"/>
              <a:gd name="connsiteY2" fmla="*/ 117231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0 w 1610344"/>
              <a:gd name="connsiteY2" fmla="*/ 117231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42985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141"/>
              <a:gd name="connsiteY0" fmla="*/ 261817 h 355603"/>
              <a:gd name="connsiteX1" fmla="*/ 1609968 w 1610141"/>
              <a:gd name="connsiteY1" fmla="*/ 0 h 355603"/>
              <a:gd name="connsiteX2" fmla="*/ 1606063 w 1610141"/>
              <a:gd name="connsiteY2" fmla="*/ 70339 h 355603"/>
              <a:gd name="connsiteX3" fmla="*/ 1 w 1610141"/>
              <a:gd name="connsiteY3" fmla="*/ 355603 h 355603"/>
              <a:gd name="connsiteX4" fmla="*/ 0 w 1610141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1 w 1610344"/>
              <a:gd name="connsiteY2" fmla="*/ 58616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  <a:gd name="connsiteX0" fmla="*/ 0 w 1610344"/>
              <a:gd name="connsiteY0" fmla="*/ 261817 h 355603"/>
              <a:gd name="connsiteX1" fmla="*/ 1609968 w 1610344"/>
              <a:gd name="connsiteY1" fmla="*/ 0 h 355603"/>
              <a:gd name="connsiteX2" fmla="*/ 1609971 w 1610344"/>
              <a:gd name="connsiteY2" fmla="*/ 58616 h 355603"/>
              <a:gd name="connsiteX3" fmla="*/ 1 w 1610344"/>
              <a:gd name="connsiteY3" fmla="*/ 355603 h 355603"/>
              <a:gd name="connsiteX4" fmla="*/ 0 w 1610344"/>
              <a:gd name="connsiteY4" fmla="*/ 261817 h 35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0344" h="355603">
                <a:moveTo>
                  <a:pt x="0" y="261817"/>
                </a:moveTo>
                <a:cubicBezTo>
                  <a:pt x="474134" y="268330"/>
                  <a:pt x="1147558" y="28657"/>
                  <a:pt x="1609968" y="0"/>
                </a:cubicBezTo>
                <a:cubicBezTo>
                  <a:pt x="1611270" y="54708"/>
                  <a:pt x="1608669" y="3908"/>
                  <a:pt x="1609971" y="58616"/>
                </a:cubicBezTo>
                <a:cubicBezTo>
                  <a:pt x="1074617" y="153704"/>
                  <a:pt x="492370" y="283961"/>
                  <a:pt x="1" y="355603"/>
                </a:cubicBezTo>
                <a:cubicBezTo>
                  <a:pt x="1" y="324341"/>
                  <a:pt x="0" y="293079"/>
                  <a:pt x="0" y="261817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Freeform: Shape 601">
            <a:extLst>
              <a:ext uri="{FF2B5EF4-FFF2-40B4-BE49-F238E27FC236}">
                <a16:creationId xmlns:a16="http://schemas.microsoft.com/office/drawing/2014/main" id="{63FFF104-C4FE-F8A8-95CF-647CE826CF86}"/>
              </a:ext>
            </a:extLst>
          </p:cNvPr>
          <p:cNvSpPr/>
          <p:nvPr/>
        </p:nvSpPr>
        <p:spPr>
          <a:xfrm flipH="1">
            <a:off x="18384398" y="16874337"/>
            <a:ext cx="1637323" cy="54708"/>
          </a:xfrm>
          <a:custGeom>
            <a:avLst/>
            <a:gdLst>
              <a:gd name="connsiteX0" fmla="*/ 19539 w 1637323"/>
              <a:gd name="connsiteY0" fmla="*/ 54708 h 54708"/>
              <a:gd name="connsiteX1" fmla="*/ 1637323 w 1637323"/>
              <a:gd name="connsiteY1" fmla="*/ 50800 h 54708"/>
              <a:gd name="connsiteX2" fmla="*/ 1625600 w 1637323"/>
              <a:gd name="connsiteY2" fmla="*/ 0 h 54708"/>
              <a:gd name="connsiteX3" fmla="*/ 0 w 1637323"/>
              <a:gd name="connsiteY3" fmla="*/ 3908 h 54708"/>
              <a:gd name="connsiteX4" fmla="*/ 19539 w 1637323"/>
              <a:gd name="connsiteY4" fmla="*/ 54708 h 5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7323" h="54708">
                <a:moveTo>
                  <a:pt x="19539" y="54708"/>
                </a:moveTo>
                <a:lnTo>
                  <a:pt x="1637323" y="50800"/>
                </a:lnTo>
                <a:lnTo>
                  <a:pt x="1625600" y="0"/>
                </a:lnTo>
                <a:lnTo>
                  <a:pt x="0" y="3908"/>
                </a:lnTo>
                <a:lnTo>
                  <a:pt x="19539" y="54708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Freeform: Shape 602">
            <a:extLst>
              <a:ext uri="{FF2B5EF4-FFF2-40B4-BE49-F238E27FC236}">
                <a16:creationId xmlns:a16="http://schemas.microsoft.com/office/drawing/2014/main" id="{842DB4EF-517E-34C4-BFB0-31B8A05AD99A}"/>
              </a:ext>
            </a:extLst>
          </p:cNvPr>
          <p:cNvSpPr/>
          <p:nvPr/>
        </p:nvSpPr>
        <p:spPr>
          <a:xfrm flipH="1">
            <a:off x="18379226" y="16834338"/>
            <a:ext cx="1620816" cy="54707"/>
          </a:xfrm>
          <a:custGeom>
            <a:avLst/>
            <a:gdLst>
              <a:gd name="connsiteX0" fmla="*/ 19539 w 1637323"/>
              <a:gd name="connsiteY0" fmla="*/ 54708 h 54708"/>
              <a:gd name="connsiteX1" fmla="*/ 1637323 w 1637323"/>
              <a:gd name="connsiteY1" fmla="*/ 50800 h 54708"/>
              <a:gd name="connsiteX2" fmla="*/ 1625600 w 1637323"/>
              <a:gd name="connsiteY2" fmla="*/ 0 h 54708"/>
              <a:gd name="connsiteX3" fmla="*/ 0 w 1637323"/>
              <a:gd name="connsiteY3" fmla="*/ 3908 h 54708"/>
              <a:gd name="connsiteX4" fmla="*/ 19539 w 1637323"/>
              <a:gd name="connsiteY4" fmla="*/ 54708 h 54708"/>
              <a:gd name="connsiteX0" fmla="*/ 9706 w 1637323"/>
              <a:gd name="connsiteY0" fmla="*/ 35044 h 50800"/>
              <a:gd name="connsiteX1" fmla="*/ 1637323 w 1637323"/>
              <a:gd name="connsiteY1" fmla="*/ 50800 h 50800"/>
              <a:gd name="connsiteX2" fmla="*/ 1625600 w 1637323"/>
              <a:gd name="connsiteY2" fmla="*/ 0 h 50800"/>
              <a:gd name="connsiteX3" fmla="*/ 0 w 1637323"/>
              <a:gd name="connsiteY3" fmla="*/ 3908 h 50800"/>
              <a:gd name="connsiteX4" fmla="*/ 9706 w 1637323"/>
              <a:gd name="connsiteY4" fmla="*/ 35044 h 50800"/>
              <a:gd name="connsiteX0" fmla="*/ 9706 w 1637323"/>
              <a:gd name="connsiteY0" fmla="*/ 31136 h 46892"/>
              <a:gd name="connsiteX1" fmla="*/ 1637323 w 1637323"/>
              <a:gd name="connsiteY1" fmla="*/ 46892 h 46892"/>
              <a:gd name="connsiteX2" fmla="*/ 1620683 w 1637323"/>
              <a:gd name="connsiteY2" fmla="*/ 8382 h 46892"/>
              <a:gd name="connsiteX3" fmla="*/ 0 w 1637323"/>
              <a:gd name="connsiteY3" fmla="*/ 0 h 46892"/>
              <a:gd name="connsiteX4" fmla="*/ 9706 w 1637323"/>
              <a:gd name="connsiteY4" fmla="*/ 31136 h 46892"/>
              <a:gd name="connsiteX0" fmla="*/ 9706 w 1637323"/>
              <a:gd name="connsiteY0" fmla="*/ 31136 h 46892"/>
              <a:gd name="connsiteX1" fmla="*/ 1637323 w 1637323"/>
              <a:gd name="connsiteY1" fmla="*/ 46892 h 46892"/>
              <a:gd name="connsiteX2" fmla="*/ 1618224 w 1637323"/>
              <a:gd name="connsiteY2" fmla="*/ 18215 h 46892"/>
              <a:gd name="connsiteX3" fmla="*/ 0 w 1637323"/>
              <a:gd name="connsiteY3" fmla="*/ 0 h 46892"/>
              <a:gd name="connsiteX4" fmla="*/ 9706 w 1637323"/>
              <a:gd name="connsiteY4" fmla="*/ 31136 h 46892"/>
              <a:gd name="connsiteX0" fmla="*/ 9706 w 1622574"/>
              <a:gd name="connsiteY0" fmla="*/ 31136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9706 w 1622574"/>
              <a:gd name="connsiteY4" fmla="*/ 31136 h 41976"/>
              <a:gd name="connsiteX0" fmla="*/ 12164 w 1622574"/>
              <a:gd name="connsiteY0" fmla="*/ 40968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12164 w 1622574"/>
              <a:gd name="connsiteY4" fmla="*/ 40968 h 41976"/>
              <a:gd name="connsiteX0" fmla="*/ 2332 w 1622574"/>
              <a:gd name="connsiteY0" fmla="*/ 31135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2332 w 1622574"/>
              <a:gd name="connsiteY4" fmla="*/ 31135 h 41976"/>
              <a:gd name="connsiteX0" fmla="*/ 2332 w 1622574"/>
              <a:gd name="connsiteY0" fmla="*/ 54707 h 65548"/>
              <a:gd name="connsiteX1" fmla="*/ 1622574 w 1622574"/>
              <a:gd name="connsiteY1" fmla="*/ 65548 h 65548"/>
              <a:gd name="connsiteX2" fmla="*/ 1620682 w 1622574"/>
              <a:gd name="connsiteY2" fmla="*/ 0 h 65548"/>
              <a:gd name="connsiteX3" fmla="*/ 0 w 1622574"/>
              <a:gd name="connsiteY3" fmla="*/ 23572 h 65548"/>
              <a:gd name="connsiteX4" fmla="*/ 2332 w 1622574"/>
              <a:gd name="connsiteY4" fmla="*/ 54707 h 65548"/>
              <a:gd name="connsiteX0" fmla="*/ 2332 w 1620816"/>
              <a:gd name="connsiteY0" fmla="*/ 54707 h 54707"/>
              <a:gd name="connsiteX1" fmla="*/ 1620116 w 1620816"/>
              <a:gd name="connsiteY1" fmla="*/ 13928 h 54707"/>
              <a:gd name="connsiteX2" fmla="*/ 1620682 w 1620816"/>
              <a:gd name="connsiteY2" fmla="*/ 0 h 54707"/>
              <a:gd name="connsiteX3" fmla="*/ 0 w 1620816"/>
              <a:gd name="connsiteY3" fmla="*/ 23572 h 54707"/>
              <a:gd name="connsiteX4" fmla="*/ 2332 w 1620816"/>
              <a:gd name="connsiteY4" fmla="*/ 54707 h 5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816" h="54707">
                <a:moveTo>
                  <a:pt x="2332" y="54707"/>
                </a:moveTo>
                <a:lnTo>
                  <a:pt x="1620116" y="13928"/>
                </a:lnTo>
                <a:cubicBezTo>
                  <a:pt x="1619485" y="-7921"/>
                  <a:pt x="1621313" y="21849"/>
                  <a:pt x="1620682" y="0"/>
                </a:cubicBezTo>
                <a:lnTo>
                  <a:pt x="0" y="23572"/>
                </a:lnTo>
                <a:lnTo>
                  <a:pt x="2332" y="54707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Freeform: Shape 603">
            <a:extLst>
              <a:ext uri="{FF2B5EF4-FFF2-40B4-BE49-F238E27FC236}">
                <a16:creationId xmlns:a16="http://schemas.microsoft.com/office/drawing/2014/main" id="{08D37617-2455-2819-9DE0-E87497F56BAF}"/>
              </a:ext>
            </a:extLst>
          </p:cNvPr>
          <p:cNvSpPr/>
          <p:nvPr/>
        </p:nvSpPr>
        <p:spPr>
          <a:xfrm flipH="1">
            <a:off x="18379222" y="16824304"/>
            <a:ext cx="1627749" cy="41976"/>
          </a:xfrm>
          <a:custGeom>
            <a:avLst/>
            <a:gdLst>
              <a:gd name="connsiteX0" fmla="*/ 19539 w 1637323"/>
              <a:gd name="connsiteY0" fmla="*/ 54708 h 54708"/>
              <a:gd name="connsiteX1" fmla="*/ 1637323 w 1637323"/>
              <a:gd name="connsiteY1" fmla="*/ 50800 h 54708"/>
              <a:gd name="connsiteX2" fmla="*/ 1625600 w 1637323"/>
              <a:gd name="connsiteY2" fmla="*/ 0 h 54708"/>
              <a:gd name="connsiteX3" fmla="*/ 0 w 1637323"/>
              <a:gd name="connsiteY3" fmla="*/ 3908 h 54708"/>
              <a:gd name="connsiteX4" fmla="*/ 19539 w 1637323"/>
              <a:gd name="connsiteY4" fmla="*/ 54708 h 54708"/>
              <a:gd name="connsiteX0" fmla="*/ 9706 w 1637323"/>
              <a:gd name="connsiteY0" fmla="*/ 35044 h 50800"/>
              <a:gd name="connsiteX1" fmla="*/ 1637323 w 1637323"/>
              <a:gd name="connsiteY1" fmla="*/ 50800 h 50800"/>
              <a:gd name="connsiteX2" fmla="*/ 1625600 w 1637323"/>
              <a:gd name="connsiteY2" fmla="*/ 0 h 50800"/>
              <a:gd name="connsiteX3" fmla="*/ 0 w 1637323"/>
              <a:gd name="connsiteY3" fmla="*/ 3908 h 50800"/>
              <a:gd name="connsiteX4" fmla="*/ 9706 w 1637323"/>
              <a:gd name="connsiteY4" fmla="*/ 35044 h 50800"/>
              <a:gd name="connsiteX0" fmla="*/ 9706 w 1637323"/>
              <a:gd name="connsiteY0" fmla="*/ 31136 h 46892"/>
              <a:gd name="connsiteX1" fmla="*/ 1637323 w 1637323"/>
              <a:gd name="connsiteY1" fmla="*/ 46892 h 46892"/>
              <a:gd name="connsiteX2" fmla="*/ 1620683 w 1637323"/>
              <a:gd name="connsiteY2" fmla="*/ 8382 h 46892"/>
              <a:gd name="connsiteX3" fmla="*/ 0 w 1637323"/>
              <a:gd name="connsiteY3" fmla="*/ 0 h 46892"/>
              <a:gd name="connsiteX4" fmla="*/ 9706 w 1637323"/>
              <a:gd name="connsiteY4" fmla="*/ 31136 h 46892"/>
              <a:gd name="connsiteX0" fmla="*/ 9706 w 1637323"/>
              <a:gd name="connsiteY0" fmla="*/ 31136 h 46892"/>
              <a:gd name="connsiteX1" fmla="*/ 1637323 w 1637323"/>
              <a:gd name="connsiteY1" fmla="*/ 46892 h 46892"/>
              <a:gd name="connsiteX2" fmla="*/ 1618224 w 1637323"/>
              <a:gd name="connsiteY2" fmla="*/ 18215 h 46892"/>
              <a:gd name="connsiteX3" fmla="*/ 0 w 1637323"/>
              <a:gd name="connsiteY3" fmla="*/ 0 h 46892"/>
              <a:gd name="connsiteX4" fmla="*/ 9706 w 1637323"/>
              <a:gd name="connsiteY4" fmla="*/ 31136 h 46892"/>
              <a:gd name="connsiteX0" fmla="*/ 9706 w 1622574"/>
              <a:gd name="connsiteY0" fmla="*/ 31136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9706 w 1622574"/>
              <a:gd name="connsiteY4" fmla="*/ 31136 h 41976"/>
              <a:gd name="connsiteX0" fmla="*/ 12164 w 1622574"/>
              <a:gd name="connsiteY0" fmla="*/ 40968 h 41976"/>
              <a:gd name="connsiteX1" fmla="*/ 1622574 w 1622574"/>
              <a:gd name="connsiteY1" fmla="*/ 41976 h 41976"/>
              <a:gd name="connsiteX2" fmla="*/ 1618224 w 1622574"/>
              <a:gd name="connsiteY2" fmla="*/ 18215 h 41976"/>
              <a:gd name="connsiteX3" fmla="*/ 0 w 1622574"/>
              <a:gd name="connsiteY3" fmla="*/ 0 h 41976"/>
              <a:gd name="connsiteX4" fmla="*/ 12164 w 1622574"/>
              <a:gd name="connsiteY4" fmla="*/ 40968 h 41976"/>
              <a:gd name="connsiteX0" fmla="*/ 12164 w 1627749"/>
              <a:gd name="connsiteY0" fmla="*/ 40968 h 41976"/>
              <a:gd name="connsiteX1" fmla="*/ 1622574 w 1627749"/>
              <a:gd name="connsiteY1" fmla="*/ 41976 h 41976"/>
              <a:gd name="connsiteX2" fmla="*/ 1627749 w 1627749"/>
              <a:gd name="connsiteY2" fmla="*/ 3928 h 41976"/>
              <a:gd name="connsiteX3" fmla="*/ 0 w 1627749"/>
              <a:gd name="connsiteY3" fmla="*/ 0 h 41976"/>
              <a:gd name="connsiteX4" fmla="*/ 12164 w 1627749"/>
              <a:gd name="connsiteY4" fmla="*/ 40968 h 4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7749" h="41976">
                <a:moveTo>
                  <a:pt x="12164" y="40968"/>
                </a:moveTo>
                <a:lnTo>
                  <a:pt x="1622574" y="41976"/>
                </a:lnTo>
                <a:lnTo>
                  <a:pt x="1627749" y="3928"/>
                </a:lnTo>
                <a:lnTo>
                  <a:pt x="0" y="0"/>
                </a:lnTo>
                <a:lnTo>
                  <a:pt x="12164" y="40968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Rectangle 604">
            <a:extLst>
              <a:ext uri="{FF2B5EF4-FFF2-40B4-BE49-F238E27FC236}">
                <a16:creationId xmlns:a16="http://schemas.microsoft.com/office/drawing/2014/main" id="{73D0C920-5365-17BA-8006-1452535BC73A}"/>
              </a:ext>
            </a:extLst>
          </p:cNvPr>
          <p:cNvSpPr/>
          <p:nvPr/>
        </p:nvSpPr>
        <p:spPr>
          <a:xfrm flipH="1">
            <a:off x="19987575" y="15237111"/>
            <a:ext cx="1117600" cy="1625600"/>
          </a:xfrm>
          <a:prstGeom prst="rect">
            <a:avLst/>
          </a:prstGeom>
          <a:solidFill>
            <a:schemeClr val="accent2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>
            <a:extLst>
              <a:ext uri="{FF2B5EF4-FFF2-40B4-BE49-F238E27FC236}">
                <a16:creationId xmlns:a16="http://schemas.microsoft.com/office/drawing/2014/main" id="{0C03102D-6F59-7CEC-DBD8-100242CB0740}"/>
              </a:ext>
            </a:extLst>
          </p:cNvPr>
          <p:cNvSpPr/>
          <p:nvPr/>
        </p:nvSpPr>
        <p:spPr>
          <a:xfrm flipH="1">
            <a:off x="19987575" y="14428125"/>
            <a:ext cx="1117600" cy="8089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Rectangle 607">
            <a:extLst>
              <a:ext uri="{FF2B5EF4-FFF2-40B4-BE49-F238E27FC236}">
                <a16:creationId xmlns:a16="http://schemas.microsoft.com/office/drawing/2014/main" id="{F7386319-416F-1506-9B62-5E33B42BB7ED}"/>
              </a:ext>
            </a:extLst>
          </p:cNvPr>
          <p:cNvSpPr/>
          <p:nvPr/>
        </p:nvSpPr>
        <p:spPr>
          <a:xfrm flipH="1">
            <a:off x="19987575" y="14187764"/>
            <a:ext cx="1117600" cy="240361"/>
          </a:xfrm>
          <a:prstGeom prst="rect">
            <a:avLst/>
          </a:prstGeom>
          <a:solidFill>
            <a:schemeClr val="accent3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Rectangle 610">
            <a:extLst>
              <a:ext uri="{FF2B5EF4-FFF2-40B4-BE49-F238E27FC236}">
                <a16:creationId xmlns:a16="http://schemas.microsoft.com/office/drawing/2014/main" id="{9D0ACE02-8316-73EF-E16C-A7BA6D1E7D2F}"/>
              </a:ext>
            </a:extLst>
          </p:cNvPr>
          <p:cNvSpPr/>
          <p:nvPr/>
        </p:nvSpPr>
        <p:spPr>
          <a:xfrm flipH="1">
            <a:off x="19987575" y="16862711"/>
            <a:ext cx="1117600" cy="74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>
            <a:extLst>
              <a:ext uri="{FF2B5EF4-FFF2-40B4-BE49-F238E27FC236}">
                <a16:creationId xmlns:a16="http://schemas.microsoft.com/office/drawing/2014/main" id="{51A44722-EB52-435E-9A54-0B3A2CA894A0}"/>
              </a:ext>
            </a:extLst>
          </p:cNvPr>
          <p:cNvSpPr/>
          <p:nvPr/>
        </p:nvSpPr>
        <p:spPr>
          <a:xfrm flipH="1">
            <a:off x="17281961" y="15008929"/>
            <a:ext cx="1117600" cy="1816520"/>
          </a:xfrm>
          <a:prstGeom prst="rect">
            <a:avLst/>
          </a:prstGeom>
          <a:solidFill>
            <a:schemeClr val="accent2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Rectangle 613">
            <a:extLst>
              <a:ext uri="{FF2B5EF4-FFF2-40B4-BE49-F238E27FC236}">
                <a16:creationId xmlns:a16="http://schemas.microsoft.com/office/drawing/2014/main" id="{67BAE97C-40D6-54D2-3534-67FAAD32D559}"/>
              </a:ext>
            </a:extLst>
          </p:cNvPr>
          <p:cNvSpPr/>
          <p:nvPr/>
        </p:nvSpPr>
        <p:spPr>
          <a:xfrm flipH="1">
            <a:off x="17281961" y="14350143"/>
            <a:ext cx="1117600" cy="65878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Rectangle 614">
            <a:extLst>
              <a:ext uri="{FF2B5EF4-FFF2-40B4-BE49-F238E27FC236}">
                <a16:creationId xmlns:a16="http://schemas.microsoft.com/office/drawing/2014/main" id="{ACCC4405-F083-DE1A-E029-2DD91673D451}"/>
              </a:ext>
            </a:extLst>
          </p:cNvPr>
          <p:cNvSpPr/>
          <p:nvPr/>
        </p:nvSpPr>
        <p:spPr>
          <a:xfrm flipH="1">
            <a:off x="17281961" y="14184142"/>
            <a:ext cx="1117600" cy="166001"/>
          </a:xfrm>
          <a:prstGeom prst="rect">
            <a:avLst/>
          </a:prstGeom>
          <a:solidFill>
            <a:schemeClr val="accent3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>
            <a:extLst>
              <a:ext uri="{FF2B5EF4-FFF2-40B4-BE49-F238E27FC236}">
                <a16:creationId xmlns:a16="http://schemas.microsoft.com/office/drawing/2014/main" id="{9231BF5F-A039-88D5-1608-A5C3B4066971}"/>
              </a:ext>
            </a:extLst>
          </p:cNvPr>
          <p:cNvSpPr/>
          <p:nvPr/>
        </p:nvSpPr>
        <p:spPr>
          <a:xfrm flipH="1">
            <a:off x="17281961" y="16825449"/>
            <a:ext cx="1117600" cy="10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Rectangle: Rounded Corners 616">
            <a:extLst>
              <a:ext uri="{FF2B5EF4-FFF2-40B4-BE49-F238E27FC236}">
                <a16:creationId xmlns:a16="http://schemas.microsoft.com/office/drawing/2014/main" id="{9E45E349-BA53-C8D3-9AB9-BAE40377CFF7}"/>
              </a:ext>
            </a:extLst>
          </p:cNvPr>
          <p:cNvSpPr/>
          <p:nvPr/>
        </p:nvSpPr>
        <p:spPr>
          <a:xfrm flipH="1">
            <a:off x="16784368" y="15879911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weight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6B0FA66-13C3-190A-D8B8-36D71B38F67D}"/>
              </a:ext>
            </a:extLst>
          </p:cNvPr>
          <p:cNvCxnSpPr>
            <a:cxnSpLocks/>
          </p:cNvCxnSpPr>
          <p:nvPr/>
        </p:nvCxnSpPr>
        <p:spPr>
          <a:xfrm flipH="1">
            <a:off x="16507011" y="16961701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Freeform: Shape 410">
            <a:extLst>
              <a:ext uri="{FF2B5EF4-FFF2-40B4-BE49-F238E27FC236}">
                <a16:creationId xmlns:a16="http://schemas.microsoft.com/office/drawing/2014/main" id="{2E01856C-3559-883C-DD73-9164F6F41DB7}"/>
              </a:ext>
            </a:extLst>
          </p:cNvPr>
          <p:cNvSpPr/>
          <p:nvPr/>
        </p:nvSpPr>
        <p:spPr>
          <a:xfrm flipH="1">
            <a:off x="18370538" y="15305180"/>
            <a:ext cx="1641606" cy="1516187"/>
          </a:xfrm>
          <a:custGeom>
            <a:avLst/>
            <a:gdLst>
              <a:gd name="connsiteX0" fmla="*/ 19538 w 1672492"/>
              <a:gd name="connsiteY0" fmla="*/ 0 h 171938"/>
              <a:gd name="connsiteX1" fmla="*/ 1668585 w 1672492"/>
              <a:gd name="connsiteY1" fmla="*/ 7815 h 171938"/>
              <a:gd name="connsiteX2" fmla="*/ 1672492 w 1672492"/>
              <a:gd name="connsiteY2" fmla="*/ 171938 h 171938"/>
              <a:gd name="connsiteX3" fmla="*/ 0 w 1672492"/>
              <a:gd name="connsiteY3" fmla="*/ 144585 h 171938"/>
              <a:gd name="connsiteX4" fmla="*/ 19538 w 1672492"/>
              <a:gd name="connsiteY4" fmla="*/ 0 h 171938"/>
              <a:gd name="connsiteX0" fmla="*/ 19538 w 1676400"/>
              <a:gd name="connsiteY0" fmla="*/ 0 h 152399"/>
              <a:gd name="connsiteX1" fmla="*/ 1668585 w 1676400"/>
              <a:gd name="connsiteY1" fmla="*/ 7815 h 152399"/>
              <a:gd name="connsiteX2" fmla="*/ 1676400 w 1676400"/>
              <a:gd name="connsiteY2" fmla="*/ 152399 h 152399"/>
              <a:gd name="connsiteX3" fmla="*/ 0 w 1676400"/>
              <a:gd name="connsiteY3" fmla="*/ 144585 h 152399"/>
              <a:gd name="connsiteX4" fmla="*/ 19538 w 1676400"/>
              <a:gd name="connsiteY4" fmla="*/ 0 h 152399"/>
              <a:gd name="connsiteX0" fmla="*/ 19538 w 1672493"/>
              <a:gd name="connsiteY0" fmla="*/ 0 h 144585"/>
              <a:gd name="connsiteX1" fmla="*/ 1668585 w 1672493"/>
              <a:gd name="connsiteY1" fmla="*/ 7815 h 144585"/>
              <a:gd name="connsiteX2" fmla="*/ 1672493 w 1672493"/>
              <a:gd name="connsiteY2" fmla="*/ 109414 h 144585"/>
              <a:gd name="connsiteX3" fmla="*/ 0 w 1672493"/>
              <a:gd name="connsiteY3" fmla="*/ 144585 h 144585"/>
              <a:gd name="connsiteX4" fmla="*/ 19538 w 1672493"/>
              <a:gd name="connsiteY4" fmla="*/ 0 h 144585"/>
              <a:gd name="connsiteX0" fmla="*/ 19538 w 1676401"/>
              <a:gd name="connsiteY0" fmla="*/ 0 h 148491"/>
              <a:gd name="connsiteX1" fmla="*/ 1668585 w 1676401"/>
              <a:gd name="connsiteY1" fmla="*/ 7815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48491"/>
              <a:gd name="connsiteX1" fmla="*/ 1652954 w 1676401"/>
              <a:gd name="connsiteY1" fmla="*/ 3907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76401"/>
              <a:gd name="connsiteY0" fmla="*/ 0 h 174768"/>
              <a:gd name="connsiteX1" fmla="*/ 1465384 w 1676401"/>
              <a:gd name="connsiteY1" fmla="*/ 160215 h 174768"/>
              <a:gd name="connsiteX2" fmla="*/ 1676401 w 1676401"/>
              <a:gd name="connsiteY2" fmla="*/ 148491 h 174768"/>
              <a:gd name="connsiteX3" fmla="*/ 0 w 1676401"/>
              <a:gd name="connsiteY3" fmla="*/ 144585 h 174768"/>
              <a:gd name="connsiteX4" fmla="*/ 19538 w 1676401"/>
              <a:gd name="connsiteY4" fmla="*/ 0 h 174768"/>
              <a:gd name="connsiteX0" fmla="*/ 19538 w 1676401"/>
              <a:gd name="connsiteY0" fmla="*/ 0 h 148491"/>
              <a:gd name="connsiteX1" fmla="*/ 1629507 w 1676401"/>
              <a:gd name="connsiteY1" fmla="*/ 27353 h 148491"/>
              <a:gd name="connsiteX2" fmla="*/ 1676401 w 1676401"/>
              <a:gd name="connsiteY2" fmla="*/ 148491 h 148491"/>
              <a:gd name="connsiteX3" fmla="*/ 0 w 1676401"/>
              <a:gd name="connsiteY3" fmla="*/ 144585 h 148491"/>
              <a:gd name="connsiteX4" fmla="*/ 19538 w 1676401"/>
              <a:gd name="connsiteY4" fmla="*/ 0 h 148491"/>
              <a:gd name="connsiteX0" fmla="*/ 19538 w 1629530"/>
              <a:gd name="connsiteY0" fmla="*/ 0 h 281353"/>
              <a:gd name="connsiteX1" fmla="*/ 1629507 w 1629530"/>
              <a:gd name="connsiteY1" fmla="*/ 27353 h 281353"/>
              <a:gd name="connsiteX2" fmla="*/ 1578708 w 1629530"/>
              <a:gd name="connsiteY2" fmla="*/ 281353 h 281353"/>
              <a:gd name="connsiteX3" fmla="*/ 0 w 1629530"/>
              <a:gd name="connsiteY3" fmla="*/ 144585 h 281353"/>
              <a:gd name="connsiteX4" fmla="*/ 19538 w 1629530"/>
              <a:gd name="connsiteY4" fmla="*/ 0 h 281353"/>
              <a:gd name="connsiteX0" fmla="*/ 19538 w 1637324"/>
              <a:gd name="connsiteY0" fmla="*/ 0 h 371230"/>
              <a:gd name="connsiteX1" fmla="*/ 1629507 w 1637324"/>
              <a:gd name="connsiteY1" fmla="*/ 27353 h 371230"/>
              <a:gd name="connsiteX2" fmla="*/ 1637324 w 1637324"/>
              <a:gd name="connsiteY2" fmla="*/ 371230 h 371230"/>
              <a:gd name="connsiteX3" fmla="*/ 0 w 1637324"/>
              <a:gd name="connsiteY3" fmla="*/ 144585 h 371230"/>
              <a:gd name="connsiteX4" fmla="*/ 19538 w 1637324"/>
              <a:gd name="connsiteY4" fmla="*/ 0 h 371230"/>
              <a:gd name="connsiteX0" fmla="*/ 0 w 1617786"/>
              <a:gd name="connsiteY0" fmla="*/ 0 h 644769"/>
              <a:gd name="connsiteX1" fmla="*/ 1609969 w 1617786"/>
              <a:gd name="connsiteY1" fmla="*/ 27353 h 644769"/>
              <a:gd name="connsiteX2" fmla="*/ 1617786 w 1617786"/>
              <a:gd name="connsiteY2" fmla="*/ 371230 h 644769"/>
              <a:gd name="connsiteX3" fmla="*/ 15632 w 1617786"/>
              <a:gd name="connsiteY3" fmla="*/ 644769 h 644769"/>
              <a:gd name="connsiteX4" fmla="*/ 0 w 1617786"/>
              <a:gd name="connsiteY4" fmla="*/ 0 h 644769"/>
              <a:gd name="connsiteX0" fmla="*/ 0 w 1637325"/>
              <a:gd name="connsiteY0" fmla="*/ 0 h 644769"/>
              <a:gd name="connsiteX1" fmla="*/ 1609969 w 1637325"/>
              <a:gd name="connsiteY1" fmla="*/ 27353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44769"/>
              <a:gd name="connsiteX1" fmla="*/ 1617784 w 1637325"/>
              <a:gd name="connsiteY1" fmla="*/ 23445 h 644769"/>
              <a:gd name="connsiteX2" fmla="*/ 1637325 w 1637325"/>
              <a:gd name="connsiteY2" fmla="*/ 625230 h 644769"/>
              <a:gd name="connsiteX3" fmla="*/ 15632 w 1637325"/>
              <a:gd name="connsiteY3" fmla="*/ 644769 h 644769"/>
              <a:gd name="connsiteX4" fmla="*/ 0 w 1637325"/>
              <a:gd name="connsiteY4" fmla="*/ 0 h 644769"/>
              <a:gd name="connsiteX0" fmla="*/ 0 w 1637325"/>
              <a:gd name="connsiteY0" fmla="*/ 0 h 625230"/>
              <a:gd name="connsiteX1" fmla="*/ 1617784 w 1637325"/>
              <a:gd name="connsiteY1" fmla="*/ 23445 h 625230"/>
              <a:gd name="connsiteX2" fmla="*/ 1637325 w 1637325"/>
              <a:gd name="connsiteY2" fmla="*/ 625230 h 625230"/>
              <a:gd name="connsiteX3" fmla="*/ 7817 w 1637325"/>
              <a:gd name="connsiteY3" fmla="*/ 105508 h 625230"/>
              <a:gd name="connsiteX4" fmla="*/ 0 w 1637325"/>
              <a:gd name="connsiteY4" fmla="*/ 0 h 625230"/>
              <a:gd name="connsiteX0" fmla="*/ 0 w 1617867"/>
              <a:gd name="connsiteY0" fmla="*/ 0 h 105508"/>
              <a:gd name="connsiteX1" fmla="*/ 1617784 w 1617867"/>
              <a:gd name="connsiteY1" fmla="*/ 23445 h 105508"/>
              <a:gd name="connsiteX2" fmla="*/ 1606063 w 1617867"/>
              <a:gd name="connsiteY2" fmla="*/ 89876 h 105508"/>
              <a:gd name="connsiteX3" fmla="*/ 7817 w 1617867"/>
              <a:gd name="connsiteY3" fmla="*/ 105508 h 105508"/>
              <a:gd name="connsiteX4" fmla="*/ 0 w 1617867"/>
              <a:gd name="connsiteY4" fmla="*/ 0 h 105508"/>
              <a:gd name="connsiteX0" fmla="*/ 0 w 1617867"/>
              <a:gd name="connsiteY0" fmla="*/ 7817 h 113325"/>
              <a:gd name="connsiteX1" fmla="*/ 1617784 w 1617867"/>
              <a:gd name="connsiteY1" fmla="*/ 0 h 113325"/>
              <a:gd name="connsiteX2" fmla="*/ 1606063 w 1617867"/>
              <a:gd name="connsiteY2" fmla="*/ 97693 h 113325"/>
              <a:gd name="connsiteX3" fmla="*/ 7817 w 1617867"/>
              <a:gd name="connsiteY3" fmla="*/ 113325 h 113325"/>
              <a:gd name="connsiteX4" fmla="*/ 0 w 1617867"/>
              <a:gd name="connsiteY4" fmla="*/ 7817 h 113325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113325 h 531447"/>
              <a:gd name="connsiteX4" fmla="*/ 0 w 1629509"/>
              <a:gd name="connsiteY4" fmla="*/ 7817 h 531447"/>
              <a:gd name="connsiteX0" fmla="*/ 0 w 1629509"/>
              <a:gd name="connsiteY0" fmla="*/ 7817 h 531447"/>
              <a:gd name="connsiteX1" fmla="*/ 1617784 w 1629509"/>
              <a:gd name="connsiteY1" fmla="*/ 0 h 531447"/>
              <a:gd name="connsiteX2" fmla="*/ 1629509 w 1629509"/>
              <a:gd name="connsiteY2" fmla="*/ 531447 h 531447"/>
              <a:gd name="connsiteX3" fmla="*/ 7817 w 1629509"/>
              <a:gd name="connsiteY3" fmla="*/ 515818 h 531447"/>
              <a:gd name="connsiteX4" fmla="*/ 0 w 1629509"/>
              <a:gd name="connsiteY4" fmla="*/ 7817 h 531447"/>
              <a:gd name="connsiteX0" fmla="*/ 0 w 1629509"/>
              <a:gd name="connsiteY0" fmla="*/ 0 h 523630"/>
              <a:gd name="connsiteX1" fmla="*/ 1609969 w 1629509"/>
              <a:gd name="connsiteY1" fmla="*/ 66429 h 523630"/>
              <a:gd name="connsiteX2" fmla="*/ 1629509 w 1629509"/>
              <a:gd name="connsiteY2" fmla="*/ 523630 h 523630"/>
              <a:gd name="connsiteX3" fmla="*/ 7817 w 1629509"/>
              <a:gd name="connsiteY3" fmla="*/ 508001 h 523630"/>
              <a:gd name="connsiteX4" fmla="*/ 0 w 1629509"/>
              <a:gd name="connsiteY4" fmla="*/ 0 h 523630"/>
              <a:gd name="connsiteX0" fmla="*/ 0 w 1610016"/>
              <a:gd name="connsiteY0" fmla="*/ 0 h 508001"/>
              <a:gd name="connsiteX1" fmla="*/ 1609969 w 1610016"/>
              <a:gd name="connsiteY1" fmla="*/ 66429 h 508001"/>
              <a:gd name="connsiteX2" fmla="*/ 1586525 w 1610016"/>
              <a:gd name="connsiteY2" fmla="*/ 328246 h 508001"/>
              <a:gd name="connsiteX3" fmla="*/ 7817 w 1610016"/>
              <a:gd name="connsiteY3" fmla="*/ 508001 h 508001"/>
              <a:gd name="connsiteX4" fmla="*/ 0 w 1610016"/>
              <a:gd name="connsiteY4" fmla="*/ 0 h 508001"/>
              <a:gd name="connsiteX0" fmla="*/ 23445 w 1633461"/>
              <a:gd name="connsiteY0" fmla="*/ 0 h 328246"/>
              <a:gd name="connsiteX1" fmla="*/ 1633414 w 1633461"/>
              <a:gd name="connsiteY1" fmla="*/ 66429 h 328246"/>
              <a:gd name="connsiteX2" fmla="*/ 1609970 w 1633461"/>
              <a:gd name="connsiteY2" fmla="*/ 328246 h 328246"/>
              <a:gd name="connsiteX3" fmla="*/ 0 w 1633461"/>
              <a:gd name="connsiteY3" fmla="*/ 261816 h 328246"/>
              <a:gd name="connsiteX4" fmla="*/ 23445 w 1633461"/>
              <a:gd name="connsiteY4" fmla="*/ 0 h 328246"/>
              <a:gd name="connsiteX0" fmla="*/ 0 w 1641277"/>
              <a:gd name="connsiteY0" fmla="*/ 0 h 339969"/>
              <a:gd name="connsiteX1" fmla="*/ 1641230 w 1641277"/>
              <a:gd name="connsiteY1" fmla="*/ 78152 h 339969"/>
              <a:gd name="connsiteX2" fmla="*/ 1617786 w 1641277"/>
              <a:gd name="connsiteY2" fmla="*/ 339969 h 339969"/>
              <a:gd name="connsiteX3" fmla="*/ 7816 w 1641277"/>
              <a:gd name="connsiteY3" fmla="*/ 273539 h 339969"/>
              <a:gd name="connsiteX4" fmla="*/ 0 w 1641277"/>
              <a:gd name="connsiteY4" fmla="*/ 0 h 339969"/>
              <a:gd name="connsiteX0" fmla="*/ 0 w 1641403"/>
              <a:gd name="connsiteY0" fmla="*/ 0 h 343876"/>
              <a:gd name="connsiteX1" fmla="*/ 1641230 w 1641403"/>
              <a:gd name="connsiteY1" fmla="*/ 78152 h 343876"/>
              <a:gd name="connsiteX2" fmla="*/ 1637325 w 1641403"/>
              <a:gd name="connsiteY2" fmla="*/ 343876 h 343876"/>
              <a:gd name="connsiteX3" fmla="*/ 7816 w 1641403"/>
              <a:gd name="connsiteY3" fmla="*/ 273539 h 343876"/>
              <a:gd name="connsiteX4" fmla="*/ 0 w 1641403"/>
              <a:gd name="connsiteY4" fmla="*/ 0 h 343876"/>
              <a:gd name="connsiteX0" fmla="*/ 0 w 1637325"/>
              <a:gd name="connsiteY0" fmla="*/ 2 h 343878"/>
              <a:gd name="connsiteX1" fmla="*/ 1629507 w 1637325"/>
              <a:gd name="connsiteY1" fmla="*/ 0 h 343878"/>
              <a:gd name="connsiteX2" fmla="*/ 1637325 w 1637325"/>
              <a:gd name="connsiteY2" fmla="*/ 343878 h 343878"/>
              <a:gd name="connsiteX3" fmla="*/ 7816 w 1637325"/>
              <a:gd name="connsiteY3" fmla="*/ 273541 h 343878"/>
              <a:gd name="connsiteX4" fmla="*/ 0 w 1637325"/>
              <a:gd name="connsiteY4" fmla="*/ 2 h 343878"/>
              <a:gd name="connsiteX0" fmla="*/ 0 w 1645140"/>
              <a:gd name="connsiteY0" fmla="*/ 2 h 1531816"/>
              <a:gd name="connsiteX1" fmla="*/ 1629507 w 1645140"/>
              <a:gd name="connsiteY1" fmla="*/ 0 h 1531816"/>
              <a:gd name="connsiteX2" fmla="*/ 1645140 w 1645140"/>
              <a:gd name="connsiteY2" fmla="*/ 1531816 h 1531816"/>
              <a:gd name="connsiteX3" fmla="*/ 7816 w 1645140"/>
              <a:gd name="connsiteY3" fmla="*/ 273541 h 1531816"/>
              <a:gd name="connsiteX4" fmla="*/ 0 w 1645140"/>
              <a:gd name="connsiteY4" fmla="*/ 2 h 1531816"/>
              <a:gd name="connsiteX0" fmla="*/ 11723 w 1656863"/>
              <a:gd name="connsiteY0" fmla="*/ 2 h 1531816"/>
              <a:gd name="connsiteX1" fmla="*/ 1641230 w 1656863"/>
              <a:gd name="connsiteY1" fmla="*/ 0 h 1531816"/>
              <a:gd name="connsiteX2" fmla="*/ 1656863 w 1656863"/>
              <a:gd name="connsiteY2" fmla="*/ 1531816 h 1531816"/>
              <a:gd name="connsiteX3" fmla="*/ 0 w 1656863"/>
              <a:gd name="connsiteY3" fmla="*/ 1516187 h 1531816"/>
              <a:gd name="connsiteX4" fmla="*/ 11723 w 1656863"/>
              <a:gd name="connsiteY4" fmla="*/ 2 h 1531816"/>
              <a:gd name="connsiteX0" fmla="*/ 11723 w 1641606"/>
              <a:gd name="connsiteY0" fmla="*/ 2 h 1516187"/>
              <a:gd name="connsiteX1" fmla="*/ 1641230 w 1641606"/>
              <a:gd name="connsiteY1" fmla="*/ 0 h 1516187"/>
              <a:gd name="connsiteX2" fmla="*/ 1641232 w 1641606"/>
              <a:gd name="connsiteY2" fmla="*/ 1508370 h 1516187"/>
              <a:gd name="connsiteX3" fmla="*/ 0 w 1641606"/>
              <a:gd name="connsiteY3" fmla="*/ 1516187 h 1516187"/>
              <a:gd name="connsiteX4" fmla="*/ 11723 w 1641606"/>
              <a:gd name="connsiteY4" fmla="*/ 2 h 15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1606" h="1516187">
                <a:moveTo>
                  <a:pt x="11723" y="2"/>
                </a:moveTo>
                <a:lnTo>
                  <a:pt x="1641230" y="0"/>
                </a:lnTo>
                <a:cubicBezTo>
                  <a:pt x="1642532" y="54708"/>
                  <a:pt x="1639930" y="1453662"/>
                  <a:pt x="1641232" y="1508370"/>
                </a:cubicBezTo>
                <a:lnTo>
                  <a:pt x="0" y="1516187"/>
                </a:lnTo>
                <a:cubicBezTo>
                  <a:pt x="3908" y="1010792"/>
                  <a:pt x="7815" y="505397"/>
                  <a:pt x="11723" y="2"/>
                </a:cubicBezTo>
                <a:close/>
              </a:path>
            </a:pathLst>
          </a:custGeom>
          <a:solidFill>
            <a:schemeClr val="accent2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15C308DE-0A68-3641-2D9F-F11B181E24BD}"/>
              </a:ext>
            </a:extLst>
          </p:cNvPr>
          <p:cNvSpPr txBox="1">
            <a:spLocks/>
          </p:cNvSpPr>
          <p:nvPr/>
        </p:nvSpPr>
        <p:spPr>
          <a:xfrm>
            <a:off x="16515743" y="20937597"/>
            <a:ext cx="4863015" cy="332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2" b="1">
                <a:latin typeface="Arial" panose="020B0604020202020204" pitchFamily="34" charset="0"/>
                <a:cs typeface="Arial" panose="020B0604020202020204" pitchFamily="34" charset="0"/>
              </a:rPr>
              <a:t>F/TDF Backbone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EC1C131E-7CF6-1275-4DD3-3584685FE2C1}"/>
              </a:ext>
            </a:extLst>
          </p:cNvPr>
          <p:cNvSpPr txBox="1"/>
          <p:nvPr/>
        </p:nvSpPr>
        <p:spPr>
          <a:xfrm>
            <a:off x="8647615" y="41617951"/>
            <a:ext cx="5737509" cy="408623"/>
          </a:xfrm>
          <a:prstGeom prst="flowChartAlternateProcess">
            <a:avLst/>
          </a:prstGeom>
          <a:solidFill>
            <a:srgbClr val="3F417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weight increased over time in TE participants </a:t>
            </a:r>
          </a:p>
        </p:txBody>
      </p:sp>
      <p:sp>
        <p:nvSpPr>
          <p:cNvPr id="474" name="TextBox 473">
            <a:extLst>
              <a:ext uri="{FF2B5EF4-FFF2-40B4-BE49-F238E27FC236}">
                <a16:creationId xmlns:a16="http://schemas.microsoft.com/office/drawing/2014/main" id="{B6BBB66E-E706-18DF-1BD4-CCAF6488A912}"/>
              </a:ext>
            </a:extLst>
          </p:cNvPr>
          <p:cNvSpPr txBox="1"/>
          <p:nvPr/>
        </p:nvSpPr>
        <p:spPr>
          <a:xfrm>
            <a:off x="15985510" y="33230666"/>
            <a:ext cx="13484067" cy="400110"/>
          </a:xfrm>
          <a:prstGeom prst="flowChartAlternateProces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figures are impacted by covariates; please see the supplement for how covariates impact weight when considered individually </a:t>
            </a:r>
          </a:p>
        </p:txBody>
      </p:sp>
      <p:graphicFrame>
        <p:nvGraphicFramePr>
          <p:cNvPr id="361" name="Content Placeholder 9">
            <a:extLst>
              <a:ext uri="{FF2B5EF4-FFF2-40B4-BE49-F238E27FC236}">
                <a16:creationId xmlns:a16="http://schemas.microsoft.com/office/drawing/2014/main" id="{E46EA824-C2EE-EFF8-9A21-D92091E4D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484052"/>
              </p:ext>
            </p:extLst>
          </p:nvPr>
        </p:nvGraphicFramePr>
        <p:xfrm>
          <a:off x="1284225" y="38740560"/>
          <a:ext cx="5832000" cy="265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362" name="Content Placeholder 9">
            <a:extLst>
              <a:ext uri="{FF2B5EF4-FFF2-40B4-BE49-F238E27FC236}">
                <a16:creationId xmlns:a16="http://schemas.microsoft.com/office/drawing/2014/main" id="{3323652B-C3F6-9516-6659-8707B88007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795446"/>
              </p:ext>
            </p:extLst>
          </p:nvPr>
        </p:nvGraphicFramePr>
        <p:xfrm>
          <a:off x="8332747" y="38258586"/>
          <a:ext cx="5791293" cy="296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71" name="TextBox 370">
            <a:extLst>
              <a:ext uri="{FF2B5EF4-FFF2-40B4-BE49-F238E27FC236}">
                <a16:creationId xmlns:a16="http://schemas.microsoft.com/office/drawing/2014/main" id="{95E9F479-F116-B5BB-B260-5FEE00D28C0F}"/>
              </a:ext>
            </a:extLst>
          </p:cNvPr>
          <p:cNvSpPr txBox="1"/>
          <p:nvPr/>
        </p:nvSpPr>
        <p:spPr>
          <a:xfrm rot="16200000">
            <a:off x="-235313" y="39425750"/>
            <a:ext cx="2413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 (95% CI) Weight,</a:t>
            </a:r>
            <a:r>
              <a:rPr lang="en-US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7B959704-B6B8-0DF9-BAB7-5332BB605F7D}"/>
              </a:ext>
            </a:extLst>
          </p:cNvPr>
          <p:cNvSpPr txBox="1"/>
          <p:nvPr/>
        </p:nvSpPr>
        <p:spPr>
          <a:xfrm>
            <a:off x="15993758" y="25776889"/>
            <a:ext cx="6220305" cy="715089"/>
          </a:xfrm>
          <a:prstGeom prst="flowChartAlternateProcess">
            <a:avLst/>
          </a:prstGeom>
          <a:solidFill>
            <a:srgbClr val="A21C4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 PLWH receiving F/TDF had a very slightly steeper slope of weight gain if they received INSTI versus NNRTI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0F2093B9-0604-BB2D-15F1-9139AA0812AC}"/>
              </a:ext>
            </a:extLst>
          </p:cNvPr>
          <p:cNvSpPr txBox="1"/>
          <p:nvPr/>
        </p:nvSpPr>
        <p:spPr>
          <a:xfrm>
            <a:off x="23201722" y="25773578"/>
            <a:ext cx="6281905" cy="715089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PLWH receiving F/TDF had similar weight change trajectories over 12 months, regardless of the third agent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C448C76B-C1CE-270D-D9C0-6FD586A7B3FD}"/>
              </a:ext>
            </a:extLst>
          </p:cNvPr>
          <p:cNvSpPr txBox="1"/>
          <p:nvPr/>
        </p:nvSpPr>
        <p:spPr>
          <a:xfrm>
            <a:off x="644787" y="36613528"/>
            <a:ext cx="14394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*All switched to F/TAF; 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According to SmPC of the medications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B7ED60B-CFBD-3AAA-CEFF-C62CD4822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614034"/>
              </p:ext>
            </p:extLst>
          </p:nvPr>
        </p:nvGraphicFramePr>
        <p:xfrm>
          <a:off x="16736045" y="24897163"/>
          <a:ext cx="4510343" cy="71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457">
                  <a:extLst>
                    <a:ext uri="{9D8B030D-6E8A-4147-A177-3AD203B41FA5}">
                      <a16:colId xmlns:a16="http://schemas.microsoft.com/office/drawing/2014/main" val="782522367"/>
                    </a:ext>
                  </a:extLst>
                </a:gridCol>
                <a:gridCol w="623358">
                  <a:extLst>
                    <a:ext uri="{9D8B030D-6E8A-4147-A177-3AD203B41FA5}">
                      <a16:colId xmlns:a16="http://schemas.microsoft.com/office/drawing/2014/main" val="3268018287"/>
                    </a:ext>
                  </a:extLst>
                </a:gridCol>
                <a:gridCol w="1937464">
                  <a:extLst>
                    <a:ext uri="{9D8B030D-6E8A-4147-A177-3AD203B41FA5}">
                      <a16:colId xmlns:a16="http://schemas.microsoft.com/office/drawing/2014/main" val="2880582041"/>
                    </a:ext>
                  </a:extLst>
                </a:gridCol>
                <a:gridCol w="574064">
                  <a:extLst>
                    <a:ext uri="{9D8B030D-6E8A-4147-A177-3AD203B41FA5}">
                      <a16:colId xmlns:a16="http://schemas.microsoft.com/office/drawing/2014/main" val="2556124992"/>
                    </a:ext>
                  </a:extLst>
                </a:gridCol>
              </a:tblGrid>
              <a:tr h="17894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NNRTI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88396"/>
                  </a:ext>
                </a:extLst>
              </a:tr>
              <a:tr h="286312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EFV/F/TDF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EVG/COBI/F/TDF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78764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RPV/F/TDF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22744"/>
                  </a:ext>
                </a:extLst>
              </a:tr>
            </a:tbl>
          </a:graphicData>
        </a:graphic>
      </p:graphicFrame>
      <p:sp>
        <p:nvSpPr>
          <p:cNvPr id="390" name="TextBox 389">
            <a:extLst>
              <a:ext uri="{FF2B5EF4-FFF2-40B4-BE49-F238E27FC236}">
                <a16:creationId xmlns:a16="http://schemas.microsoft.com/office/drawing/2014/main" id="{75705CBC-2B7D-D427-8863-5D196FF28C83}"/>
              </a:ext>
            </a:extLst>
          </p:cNvPr>
          <p:cNvSpPr txBox="1"/>
          <p:nvPr/>
        </p:nvSpPr>
        <p:spPr>
          <a:xfrm>
            <a:off x="15658502" y="18288006"/>
            <a:ext cx="14394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*BMI ranges: underweight: &lt; 18.5 kg/m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; healthy weight: 18.5–24.9 kg/m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; overweight: 25–29.9 kg/m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; obese: 30–39.9 kg/m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08" name="Table 407">
            <a:extLst>
              <a:ext uri="{FF2B5EF4-FFF2-40B4-BE49-F238E27FC236}">
                <a16:creationId xmlns:a16="http://schemas.microsoft.com/office/drawing/2014/main" id="{55A7A0FC-0843-ABEF-B89E-FEEDE5D0C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28347"/>
              </p:ext>
            </p:extLst>
          </p:nvPr>
        </p:nvGraphicFramePr>
        <p:xfrm>
          <a:off x="603788" y="29174022"/>
          <a:ext cx="14027164" cy="7428039"/>
        </p:xfrm>
        <a:graphic>
          <a:graphicData uri="http://schemas.openxmlformats.org/drawingml/2006/table">
            <a:tbl>
              <a:tblPr/>
              <a:tblGrid>
                <a:gridCol w="2184917">
                  <a:extLst>
                    <a:ext uri="{9D8B030D-6E8A-4147-A177-3AD203B41FA5}">
                      <a16:colId xmlns:a16="http://schemas.microsoft.com/office/drawing/2014/main" val="616023137"/>
                    </a:ext>
                  </a:extLst>
                </a:gridCol>
                <a:gridCol w="2184917">
                  <a:extLst>
                    <a:ext uri="{9D8B030D-6E8A-4147-A177-3AD203B41FA5}">
                      <a16:colId xmlns:a16="http://schemas.microsoft.com/office/drawing/2014/main" val="2484529225"/>
                    </a:ext>
                  </a:extLst>
                </a:gridCol>
                <a:gridCol w="5287496">
                  <a:extLst>
                    <a:ext uri="{9D8B030D-6E8A-4147-A177-3AD203B41FA5}">
                      <a16:colId xmlns:a16="http://schemas.microsoft.com/office/drawing/2014/main" val="2088526359"/>
                    </a:ext>
                  </a:extLst>
                </a:gridCol>
                <a:gridCol w="2184917">
                  <a:extLst>
                    <a:ext uri="{9D8B030D-6E8A-4147-A177-3AD203B41FA5}">
                      <a16:colId xmlns:a16="http://schemas.microsoft.com/office/drawing/2014/main" val="3225240115"/>
                    </a:ext>
                  </a:extLst>
                </a:gridCol>
                <a:gridCol w="2184917">
                  <a:extLst>
                    <a:ext uri="{9D8B030D-6E8A-4147-A177-3AD203B41FA5}">
                      <a16:colId xmlns:a16="http://schemas.microsoft.com/office/drawing/2014/main" val="3625032119"/>
                    </a:ext>
                  </a:extLst>
                </a:gridCol>
              </a:tblGrid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8006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83228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(31, 44)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(30, 47)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years, median (Q1, Q3)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(35, 53)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(39, 55)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07597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F/TDF backbone,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795389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F/TAF backbone,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743993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rgbClr val="A21C4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rgbClr val="A21C4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F/TDF to F/TAF switch,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24431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rgbClr val="A21C4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rgbClr val="A21C4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ABC/3TC to F/TAF switch,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819197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rgbClr val="A21C4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rgbClr val="A21C4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276740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Pre-switch EFV,* % 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722607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(68, 85)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(65, 81)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Weight, kg, median (Q1, Q3)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(67, 83)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(67, 85)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40470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23.5 (21.8, 25.6)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23.1 (21.3, 25.4)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BMI, kg/m</a:t>
                      </a:r>
                      <a:r>
                        <a:rPr lang="en-US" sz="1850" b="0" i="0" u="none" strike="noStrike" baseline="300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85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median (Q1, Q3)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 (21.6, 26.0)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 (22.2, 27.5)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653967"/>
                  </a:ext>
                </a:extLst>
              </a:tr>
              <a:tr h="778985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Concurrent medications associated with </a:t>
                      </a:r>
                      <a:b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increase</a:t>
                      </a:r>
                      <a:r>
                        <a:rPr lang="en-US" sz="1850" b="0" i="0" u="none" strike="noStrike" baseline="300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†4</a:t>
                      </a:r>
                      <a: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%</a:t>
                      </a:r>
                    </a:p>
                  </a:txBody>
                  <a:tcPr marL="4164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19333"/>
                  </a:ext>
                </a:extLst>
              </a:tr>
              <a:tr h="778985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276740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Concurrent medications associated with </a:t>
                      </a:r>
                      <a:b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decrease</a:t>
                      </a:r>
                      <a:r>
                        <a:rPr lang="en-US" sz="1850" b="0" i="0" u="none" strike="noStrike" baseline="300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r>
                        <a:rPr lang="en-US" sz="18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%</a:t>
                      </a:r>
                    </a:p>
                  </a:txBody>
                  <a:tcPr marL="4164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84577"/>
                  </a:ext>
                </a:extLst>
              </a:tr>
              <a:tr h="39200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 (272, 493)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397 (237, 563)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CD4, cells/µL, median (Q1, Q3)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571 (398, 771)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 (420, 859)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35678"/>
                  </a:ext>
                </a:extLst>
              </a:tr>
              <a:tr h="778985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4.44 (3.96, 4.81)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4.60 (4.60, 5.15)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HIV-1 RNA, log</a:t>
                      </a:r>
                      <a:r>
                        <a:rPr lang="en-US" sz="1850" b="0" i="0" u="none" strike="noStrike" baseline="-250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copies/mL, </a:t>
                      </a:r>
                      <a:b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(Q1, Q3) 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1.69 (1.28, 1.69)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1.55 (1.28, 1.69)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511346"/>
                  </a:ext>
                </a:extLst>
              </a:tr>
              <a:tr h="778985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r>
                        <a:rPr lang="en-US" sz="1850" b="0" i="0" u="none" strike="noStrike" noProof="0" dirty="0">
                          <a:solidFill>
                            <a:srgbClr val="A21C4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0638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presenter (CD4 &lt; 350/µL and/or CDC Stage A3, B3 or any C stage), %</a:t>
                      </a: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30000"/>
                        </a:lnSpc>
                      </a:pPr>
                      <a:endParaRPr lang="en-US" sz="1850" b="0" i="0" u="none" strike="noStrike" noProof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28" marR="4628" marT="462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2E3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808307"/>
                  </a:ext>
                </a:extLst>
              </a:tr>
            </a:tbl>
          </a:graphicData>
        </a:graphic>
      </p:graphicFrame>
      <p:sp>
        <p:nvSpPr>
          <p:cNvPr id="506" name="Rectangle 505">
            <a:extLst>
              <a:ext uri="{FF2B5EF4-FFF2-40B4-BE49-F238E27FC236}">
                <a16:creationId xmlns:a16="http://schemas.microsoft.com/office/drawing/2014/main" id="{79C668F8-B2FB-BB8E-3469-97CF6A72777B}"/>
              </a:ext>
            </a:extLst>
          </p:cNvPr>
          <p:cNvSpPr/>
          <p:nvPr/>
        </p:nvSpPr>
        <p:spPr>
          <a:xfrm>
            <a:off x="15256918" y="12257923"/>
            <a:ext cx="14605542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 BMI at Baseline and 12 Months </a:t>
            </a: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C2757D39-7C8E-5732-DC9B-C08B38AFC902}"/>
              </a:ext>
            </a:extLst>
          </p:cNvPr>
          <p:cNvSpPr/>
          <p:nvPr/>
        </p:nvSpPr>
        <p:spPr>
          <a:xfrm>
            <a:off x="15249466" y="18755909"/>
            <a:ext cx="14612993" cy="684000"/>
          </a:xfrm>
          <a:prstGeom prst="rect">
            <a:avLst/>
          </a:prstGeom>
          <a:gradFill flip="none" rotWithShape="1">
            <a:gsLst>
              <a:gs pos="31000">
                <a:srgbClr val="202262"/>
              </a:gs>
              <a:gs pos="100000">
                <a:srgbClr val="2E318A"/>
              </a:gs>
            </a:gsLst>
            <a:lin ang="16200000" scaled="1"/>
            <a:tileRect/>
          </a:gra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019" tIns="35130" bIns="35130" rtlCol="0" anchor="ctr" anchorCtr="0"/>
          <a:lstStyle/>
          <a:p>
            <a:pPr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3603" b="1" spc="-22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 Adjusted Weight at Baseline and 12 Months</a:t>
            </a:r>
          </a:p>
        </p:txBody>
      </p:sp>
      <p:sp>
        <p:nvSpPr>
          <p:cNvPr id="556" name="TextBox 555">
            <a:extLst>
              <a:ext uri="{FF2B5EF4-FFF2-40B4-BE49-F238E27FC236}">
                <a16:creationId xmlns:a16="http://schemas.microsoft.com/office/drawing/2014/main" id="{357D5442-3C9D-B414-208A-7C27A7369C6D}"/>
              </a:ext>
            </a:extLst>
          </p:cNvPr>
          <p:cNvSpPr txBox="1"/>
          <p:nvPr/>
        </p:nvSpPr>
        <p:spPr>
          <a:xfrm>
            <a:off x="16781533" y="24500272"/>
            <a:ext cx="441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Time From Baseline (Months)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893FC52-15AE-EF56-80AB-A9CC8F84488B}"/>
              </a:ext>
            </a:extLst>
          </p:cNvPr>
          <p:cNvGrpSpPr/>
          <p:nvPr/>
        </p:nvGrpSpPr>
        <p:grpSpPr>
          <a:xfrm>
            <a:off x="15670996" y="20987996"/>
            <a:ext cx="6541731" cy="3635390"/>
            <a:chOff x="15670996" y="21996928"/>
            <a:chExt cx="6541731" cy="363539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E11D15F-0A30-A886-3F4A-C3F966901ECC}"/>
                </a:ext>
              </a:extLst>
            </p:cNvPr>
            <p:cNvSpPr/>
            <p:nvPr/>
          </p:nvSpPr>
          <p:spPr>
            <a:xfrm>
              <a:off x="16736707" y="22804341"/>
              <a:ext cx="4463643" cy="1264257"/>
            </a:xfrm>
            <a:custGeom>
              <a:avLst/>
              <a:gdLst>
                <a:gd name="connsiteX0" fmla="*/ 0 w 4758856"/>
                <a:gd name="connsiteY0" fmla="*/ 1264257 h 1264257"/>
                <a:gd name="connsiteX1" fmla="*/ 0 w 4758856"/>
                <a:gd name="connsiteY1" fmla="*/ 465151 h 1264257"/>
                <a:gd name="connsiteX2" fmla="*/ 1188720 w 4758856"/>
                <a:gd name="connsiteY2" fmla="*/ 401541 h 1264257"/>
                <a:gd name="connsiteX3" fmla="*/ 1796995 w 4758856"/>
                <a:gd name="connsiteY3" fmla="*/ 310101 h 1264257"/>
                <a:gd name="connsiteX4" fmla="*/ 2401294 w 4758856"/>
                <a:gd name="connsiteY4" fmla="*/ 218661 h 1264257"/>
                <a:gd name="connsiteX5" fmla="*/ 2997642 w 4758856"/>
                <a:gd name="connsiteY5" fmla="*/ 166977 h 1264257"/>
                <a:gd name="connsiteX6" fmla="*/ 3590014 w 4758856"/>
                <a:gd name="connsiteY6" fmla="*/ 103367 h 1264257"/>
                <a:gd name="connsiteX7" fmla="*/ 4758856 w 4758856"/>
                <a:gd name="connsiteY7" fmla="*/ 0 h 1264257"/>
                <a:gd name="connsiteX8" fmla="*/ 4758856 w 4758856"/>
                <a:gd name="connsiteY8" fmla="*/ 898497 h 1264257"/>
                <a:gd name="connsiteX9" fmla="*/ 3582063 w 4758856"/>
                <a:gd name="connsiteY9" fmla="*/ 938254 h 1264257"/>
                <a:gd name="connsiteX10" fmla="*/ 2397318 w 4758856"/>
                <a:gd name="connsiteY10" fmla="*/ 1009816 h 1264257"/>
                <a:gd name="connsiteX11" fmla="*/ 1188720 w 4758856"/>
                <a:gd name="connsiteY11" fmla="*/ 1121134 h 1264257"/>
                <a:gd name="connsiteX12" fmla="*/ 0 w 4758856"/>
                <a:gd name="connsiteY12" fmla="*/ 1264257 h 1264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758856" h="1264257">
                  <a:moveTo>
                    <a:pt x="0" y="1264257"/>
                  </a:moveTo>
                  <a:lnTo>
                    <a:pt x="0" y="465151"/>
                  </a:lnTo>
                  <a:lnTo>
                    <a:pt x="1188720" y="401541"/>
                  </a:lnTo>
                  <a:lnTo>
                    <a:pt x="1796995" y="310101"/>
                  </a:lnTo>
                  <a:lnTo>
                    <a:pt x="2401294" y="218661"/>
                  </a:lnTo>
                  <a:lnTo>
                    <a:pt x="2997642" y="166977"/>
                  </a:lnTo>
                  <a:lnTo>
                    <a:pt x="3590014" y="103367"/>
                  </a:lnTo>
                  <a:lnTo>
                    <a:pt x="4758856" y="0"/>
                  </a:lnTo>
                  <a:lnTo>
                    <a:pt x="4758856" y="898497"/>
                  </a:lnTo>
                  <a:lnTo>
                    <a:pt x="3582063" y="938254"/>
                  </a:lnTo>
                  <a:lnTo>
                    <a:pt x="2397318" y="1009816"/>
                  </a:lnTo>
                  <a:lnTo>
                    <a:pt x="1188720" y="1121134"/>
                  </a:lnTo>
                  <a:lnTo>
                    <a:pt x="0" y="126425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A6A9014-A457-6B5E-8E34-1A787B8E7DB5}"/>
                </a:ext>
              </a:extLst>
            </p:cNvPr>
            <p:cNvSpPr/>
            <p:nvPr/>
          </p:nvSpPr>
          <p:spPr>
            <a:xfrm>
              <a:off x="16732447" y="23583569"/>
              <a:ext cx="4465691" cy="970059"/>
            </a:xfrm>
            <a:custGeom>
              <a:avLst/>
              <a:gdLst>
                <a:gd name="connsiteX0" fmla="*/ 0 w 4774758"/>
                <a:gd name="connsiteY0" fmla="*/ 970059 h 970059"/>
                <a:gd name="connsiteX1" fmla="*/ 0 w 4774758"/>
                <a:gd name="connsiteY1" fmla="*/ 322028 h 970059"/>
                <a:gd name="connsiteX2" fmla="*/ 1204622 w 4774758"/>
                <a:gd name="connsiteY2" fmla="*/ 174928 h 970059"/>
                <a:gd name="connsiteX3" fmla="*/ 1804946 w 4774758"/>
                <a:gd name="connsiteY3" fmla="*/ 155050 h 970059"/>
                <a:gd name="connsiteX4" fmla="*/ 2397318 w 4774758"/>
                <a:gd name="connsiteY4" fmla="*/ 119269 h 970059"/>
                <a:gd name="connsiteX5" fmla="*/ 2997641 w 4774758"/>
                <a:gd name="connsiteY5" fmla="*/ 87464 h 970059"/>
                <a:gd name="connsiteX6" fmla="*/ 3597965 w 4774758"/>
                <a:gd name="connsiteY6" fmla="*/ 39756 h 970059"/>
                <a:gd name="connsiteX7" fmla="*/ 4186361 w 4774758"/>
                <a:gd name="connsiteY7" fmla="*/ 23854 h 970059"/>
                <a:gd name="connsiteX8" fmla="*/ 4774758 w 4774758"/>
                <a:gd name="connsiteY8" fmla="*/ 0 h 970059"/>
                <a:gd name="connsiteX9" fmla="*/ 4774758 w 4774758"/>
                <a:gd name="connsiteY9" fmla="*/ 691763 h 970059"/>
                <a:gd name="connsiteX10" fmla="*/ 4174435 w 4774758"/>
                <a:gd name="connsiteY10" fmla="*/ 699714 h 970059"/>
                <a:gd name="connsiteX11" fmla="*/ 3586038 w 4774758"/>
                <a:gd name="connsiteY11" fmla="*/ 699714 h 970059"/>
                <a:gd name="connsiteX12" fmla="*/ 2401294 w 4774758"/>
                <a:gd name="connsiteY12" fmla="*/ 747422 h 970059"/>
                <a:gd name="connsiteX13" fmla="*/ 1196671 w 4774758"/>
                <a:gd name="connsiteY13" fmla="*/ 775252 h 970059"/>
                <a:gd name="connsiteX14" fmla="*/ 0 w 4774758"/>
                <a:gd name="connsiteY14" fmla="*/ 970059 h 970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774758" h="970059">
                  <a:moveTo>
                    <a:pt x="0" y="970059"/>
                  </a:moveTo>
                  <a:lnTo>
                    <a:pt x="0" y="322028"/>
                  </a:lnTo>
                  <a:lnTo>
                    <a:pt x="1204622" y="174928"/>
                  </a:lnTo>
                  <a:lnTo>
                    <a:pt x="1804946" y="155050"/>
                  </a:lnTo>
                  <a:lnTo>
                    <a:pt x="2397318" y="119269"/>
                  </a:lnTo>
                  <a:lnTo>
                    <a:pt x="2997641" y="87464"/>
                  </a:lnTo>
                  <a:lnTo>
                    <a:pt x="3597965" y="39756"/>
                  </a:lnTo>
                  <a:lnTo>
                    <a:pt x="4186361" y="23854"/>
                  </a:lnTo>
                  <a:lnTo>
                    <a:pt x="4774758" y="0"/>
                  </a:lnTo>
                  <a:lnTo>
                    <a:pt x="4774758" y="691763"/>
                  </a:lnTo>
                  <a:lnTo>
                    <a:pt x="4174435" y="699714"/>
                  </a:lnTo>
                  <a:lnTo>
                    <a:pt x="3586038" y="699714"/>
                  </a:lnTo>
                  <a:lnTo>
                    <a:pt x="2401294" y="747422"/>
                  </a:lnTo>
                  <a:lnTo>
                    <a:pt x="1196671" y="775252"/>
                  </a:lnTo>
                  <a:lnTo>
                    <a:pt x="0" y="970059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TextBox 513">
              <a:extLst>
                <a:ext uri="{FF2B5EF4-FFF2-40B4-BE49-F238E27FC236}">
                  <a16:creationId xmlns:a16="http://schemas.microsoft.com/office/drawing/2014/main" id="{7971C58E-4258-5DDB-2D25-BBD13246AB99}"/>
                </a:ext>
              </a:extLst>
            </p:cNvPr>
            <p:cNvSpPr txBox="1"/>
            <p:nvPr/>
          </p:nvSpPr>
          <p:spPr>
            <a:xfrm rot="16200000">
              <a:off x="14350712" y="235080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Weight (kg)</a:t>
              </a:r>
            </a:p>
          </p:txBody>
        </p:sp>
        <p:sp>
          <p:nvSpPr>
            <p:cNvPr id="515" name="TextBox 514">
              <a:extLst>
                <a:ext uri="{FF2B5EF4-FFF2-40B4-BE49-F238E27FC236}">
                  <a16:creationId xmlns:a16="http://schemas.microsoft.com/office/drawing/2014/main" id="{C7F75140-7E24-DBD2-6724-E86B4615B120}"/>
                </a:ext>
              </a:extLst>
            </p:cNvPr>
            <p:cNvSpPr txBox="1"/>
            <p:nvPr/>
          </p:nvSpPr>
          <p:spPr>
            <a:xfrm>
              <a:off x="16016161" y="248488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</a:p>
          </p:txBody>
        </p:sp>
        <p:sp>
          <p:nvSpPr>
            <p:cNvPr id="516" name="TextBox 515">
              <a:extLst>
                <a:ext uri="{FF2B5EF4-FFF2-40B4-BE49-F238E27FC236}">
                  <a16:creationId xmlns:a16="http://schemas.microsoft.com/office/drawing/2014/main" id="{FF7C2391-795D-8BE8-F538-86B8C47F943A}"/>
                </a:ext>
              </a:extLst>
            </p:cNvPr>
            <p:cNvSpPr txBox="1"/>
            <p:nvPr/>
          </p:nvSpPr>
          <p:spPr>
            <a:xfrm>
              <a:off x="16016161" y="238947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</a:p>
          </p:txBody>
        </p:sp>
        <p:cxnSp>
          <p:nvCxnSpPr>
            <p:cNvPr id="517" name="Straight Connector 516">
              <a:extLst>
                <a:ext uri="{FF2B5EF4-FFF2-40B4-BE49-F238E27FC236}">
                  <a16:creationId xmlns:a16="http://schemas.microsoft.com/office/drawing/2014/main" id="{99AD65C3-0CCE-3345-FFA9-87E49E12A5B3}"/>
                </a:ext>
              </a:extLst>
            </p:cNvPr>
            <p:cNvCxnSpPr/>
            <p:nvPr/>
          </p:nvCxnSpPr>
          <p:spPr>
            <a:xfrm flipH="1">
              <a:off x="16453670" y="231451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8" name="TextBox 517">
              <a:extLst>
                <a:ext uri="{FF2B5EF4-FFF2-40B4-BE49-F238E27FC236}">
                  <a16:creationId xmlns:a16="http://schemas.microsoft.com/office/drawing/2014/main" id="{5C3B635F-230A-1A8E-6602-42941A310426}"/>
                </a:ext>
              </a:extLst>
            </p:cNvPr>
            <p:cNvSpPr txBox="1"/>
            <p:nvPr/>
          </p:nvSpPr>
          <p:spPr>
            <a:xfrm>
              <a:off x="16016161" y="229494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cxnSp>
          <p:nvCxnSpPr>
            <p:cNvPr id="519" name="Straight Connector 518">
              <a:extLst>
                <a:ext uri="{FF2B5EF4-FFF2-40B4-BE49-F238E27FC236}">
                  <a16:creationId xmlns:a16="http://schemas.microsoft.com/office/drawing/2014/main" id="{157AB427-C844-E8F8-9817-ECCAFAD61BBA}"/>
                </a:ext>
              </a:extLst>
            </p:cNvPr>
            <p:cNvCxnSpPr/>
            <p:nvPr/>
          </p:nvCxnSpPr>
          <p:spPr>
            <a:xfrm flipH="1">
              <a:off x="16453670" y="24099953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>
              <a:extLst>
                <a:ext uri="{FF2B5EF4-FFF2-40B4-BE49-F238E27FC236}">
                  <a16:creationId xmlns:a16="http://schemas.microsoft.com/office/drawing/2014/main" id="{3F1DFB4E-0D7F-9824-386A-2AB52C9FCE32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706401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2" name="TextBox 521">
              <a:extLst>
                <a:ext uri="{FF2B5EF4-FFF2-40B4-BE49-F238E27FC236}">
                  <a16:creationId xmlns:a16="http://schemas.microsoft.com/office/drawing/2014/main" id="{B377758D-42B4-F649-7398-9CC14AA9117E}"/>
                </a:ext>
              </a:extLst>
            </p:cNvPr>
            <p:cNvSpPr txBox="1"/>
            <p:nvPr/>
          </p:nvSpPr>
          <p:spPr>
            <a:xfrm>
              <a:off x="16573519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552" name="Straight Connector 551">
              <a:extLst>
                <a:ext uri="{FF2B5EF4-FFF2-40B4-BE49-F238E27FC236}">
                  <a16:creationId xmlns:a16="http://schemas.microsoft.com/office/drawing/2014/main" id="{5ED683E2-8CBA-070B-6175-D97BB9A15E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453670" y="2504527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Straight Connector 557">
              <a:extLst>
                <a:ext uri="{FF2B5EF4-FFF2-40B4-BE49-F238E27FC236}">
                  <a16:creationId xmlns:a16="http://schemas.microsoft.com/office/drawing/2014/main" id="{398166A1-AEF0-5EE3-555F-071A600AECEE}"/>
                </a:ext>
              </a:extLst>
            </p:cNvPr>
            <p:cNvCxnSpPr/>
            <p:nvPr/>
          </p:nvCxnSpPr>
          <p:spPr>
            <a:xfrm flipH="1">
              <a:off x="16453670" y="221926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9" name="TextBox 558">
              <a:extLst>
                <a:ext uri="{FF2B5EF4-FFF2-40B4-BE49-F238E27FC236}">
                  <a16:creationId xmlns:a16="http://schemas.microsoft.com/office/drawing/2014/main" id="{661ECE28-B5BE-1ADA-6AAB-E3EA68779F2A}"/>
                </a:ext>
              </a:extLst>
            </p:cNvPr>
            <p:cNvSpPr txBox="1"/>
            <p:nvPr/>
          </p:nvSpPr>
          <p:spPr>
            <a:xfrm>
              <a:off x="16016161" y="21996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85</a:t>
              </a:r>
            </a:p>
          </p:txBody>
        </p:sp>
        <p:cxnSp>
          <p:nvCxnSpPr>
            <p:cNvPr id="560" name="Straight Connector 559">
              <a:extLst>
                <a:ext uri="{FF2B5EF4-FFF2-40B4-BE49-F238E27FC236}">
                  <a16:creationId xmlns:a16="http://schemas.microsoft.com/office/drawing/2014/main" id="{0011FD5E-E5B1-02C8-8A69-73586A63619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7819957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1" name="TextBox 560">
              <a:extLst>
                <a:ext uri="{FF2B5EF4-FFF2-40B4-BE49-F238E27FC236}">
                  <a16:creationId xmlns:a16="http://schemas.microsoft.com/office/drawing/2014/main" id="{87A3CB4D-73C6-1075-2AD8-F366E28738AB}"/>
                </a:ext>
              </a:extLst>
            </p:cNvPr>
            <p:cNvSpPr txBox="1"/>
            <p:nvPr/>
          </p:nvSpPr>
          <p:spPr>
            <a:xfrm>
              <a:off x="17687076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562" name="Straight Connector 561">
              <a:extLst>
                <a:ext uri="{FF2B5EF4-FFF2-40B4-BE49-F238E27FC236}">
                  <a16:creationId xmlns:a16="http://schemas.microsoft.com/office/drawing/2014/main" id="{1369DD2D-1EFA-D3DB-8981-F1DD1F20D3A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8942422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3" name="TextBox 562">
              <a:extLst>
                <a:ext uri="{FF2B5EF4-FFF2-40B4-BE49-F238E27FC236}">
                  <a16:creationId xmlns:a16="http://schemas.microsoft.com/office/drawing/2014/main" id="{B8D6FEA0-2C33-10BC-4467-01D616D49A14}"/>
                </a:ext>
              </a:extLst>
            </p:cNvPr>
            <p:cNvSpPr txBox="1"/>
            <p:nvPr/>
          </p:nvSpPr>
          <p:spPr>
            <a:xfrm>
              <a:off x="19923097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564" name="Straight Connector 563">
              <a:extLst>
                <a:ext uri="{FF2B5EF4-FFF2-40B4-BE49-F238E27FC236}">
                  <a16:creationId xmlns:a16="http://schemas.microsoft.com/office/drawing/2014/main" id="{8AA042AA-81D1-2BC8-3691-86F426700BD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0051525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6" name="TextBox 565">
              <a:extLst>
                <a:ext uri="{FF2B5EF4-FFF2-40B4-BE49-F238E27FC236}">
                  <a16:creationId xmlns:a16="http://schemas.microsoft.com/office/drawing/2014/main" id="{B0F7F0F1-7AC3-3D18-B1AA-826426ECBDD0}"/>
                </a:ext>
              </a:extLst>
            </p:cNvPr>
            <p:cNvSpPr txBox="1"/>
            <p:nvPr/>
          </p:nvSpPr>
          <p:spPr>
            <a:xfrm>
              <a:off x="20943537" y="2526298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567" name="Straight Connector 566">
              <a:extLst>
                <a:ext uri="{FF2B5EF4-FFF2-40B4-BE49-F238E27FC236}">
                  <a16:creationId xmlns:a16="http://schemas.microsoft.com/office/drawing/2014/main" id="{B397E3A4-E1DB-5754-289A-6FC6EAD69F1B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156173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8" name="TextBox 567">
              <a:extLst>
                <a:ext uri="{FF2B5EF4-FFF2-40B4-BE49-F238E27FC236}">
                  <a16:creationId xmlns:a16="http://schemas.microsoft.com/office/drawing/2014/main" id="{89198E45-92D7-9A41-32E0-1EE593309409}"/>
                </a:ext>
              </a:extLst>
            </p:cNvPr>
            <p:cNvSpPr txBox="1"/>
            <p:nvPr/>
          </p:nvSpPr>
          <p:spPr>
            <a:xfrm>
              <a:off x="18796180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234F66A-27FE-BFAC-A054-2D02DC7A6987}"/>
                </a:ext>
              </a:extLst>
            </p:cNvPr>
            <p:cNvSpPr/>
            <p:nvPr/>
          </p:nvSpPr>
          <p:spPr>
            <a:xfrm>
              <a:off x="16739883" y="23921499"/>
              <a:ext cx="4450818" cy="294198"/>
            </a:xfrm>
            <a:custGeom>
              <a:avLst/>
              <a:gdLst>
                <a:gd name="connsiteX0" fmla="*/ 0 w 4758856"/>
                <a:gd name="connsiteY0" fmla="*/ 294198 h 294198"/>
                <a:gd name="connsiteX1" fmla="*/ 1188720 w 4758856"/>
                <a:gd name="connsiteY1" fmla="*/ 135172 h 294198"/>
                <a:gd name="connsiteX2" fmla="*/ 1804946 w 4758856"/>
                <a:gd name="connsiteY2" fmla="*/ 115294 h 294198"/>
                <a:gd name="connsiteX3" fmla="*/ 2385391 w 4758856"/>
                <a:gd name="connsiteY3" fmla="*/ 91440 h 294198"/>
                <a:gd name="connsiteX4" fmla="*/ 3586038 w 4758856"/>
                <a:gd name="connsiteY4" fmla="*/ 35781 h 294198"/>
                <a:gd name="connsiteX5" fmla="*/ 4758856 w 4758856"/>
                <a:gd name="connsiteY5" fmla="*/ 0 h 294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58856" h="294198">
                  <a:moveTo>
                    <a:pt x="0" y="294198"/>
                  </a:moveTo>
                  <a:lnTo>
                    <a:pt x="1188720" y="135172"/>
                  </a:lnTo>
                  <a:lnTo>
                    <a:pt x="1804946" y="115294"/>
                  </a:lnTo>
                  <a:lnTo>
                    <a:pt x="2385391" y="91440"/>
                  </a:lnTo>
                  <a:lnTo>
                    <a:pt x="3586038" y="35781"/>
                  </a:lnTo>
                  <a:lnTo>
                    <a:pt x="4758856" y="0"/>
                  </a:lnTo>
                </a:path>
              </a:pathLst>
            </a:custGeom>
            <a:noFill/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E414DAF-1D02-CAA8-4B52-63A12767A4DC}"/>
                </a:ext>
              </a:extLst>
            </p:cNvPr>
            <p:cNvSpPr/>
            <p:nvPr/>
          </p:nvSpPr>
          <p:spPr>
            <a:xfrm>
              <a:off x="16739883" y="23229736"/>
              <a:ext cx="4450818" cy="441297"/>
            </a:xfrm>
            <a:custGeom>
              <a:avLst/>
              <a:gdLst>
                <a:gd name="connsiteX0" fmla="*/ 0 w 4758856"/>
                <a:gd name="connsiteY0" fmla="*/ 441297 h 441297"/>
                <a:gd name="connsiteX1" fmla="*/ 596348 w 4758856"/>
                <a:gd name="connsiteY1" fmla="*/ 381662 h 441297"/>
                <a:gd name="connsiteX2" fmla="*/ 1200647 w 4758856"/>
                <a:gd name="connsiteY2" fmla="*/ 326003 h 441297"/>
                <a:gd name="connsiteX3" fmla="*/ 1804946 w 4758856"/>
                <a:gd name="connsiteY3" fmla="*/ 246490 h 441297"/>
                <a:gd name="connsiteX4" fmla="*/ 2401294 w 4758856"/>
                <a:gd name="connsiteY4" fmla="*/ 190831 h 441297"/>
                <a:gd name="connsiteX5" fmla="*/ 2989690 w 4758856"/>
                <a:gd name="connsiteY5" fmla="*/ 127221 h 441297"/>
                <a:gd name="connsiteX6" fmla="*/ 3601941 w 4758856"/>
                <a:gd name="connsiteY6" fmla="*/ 71561 h 441297"/>
                <a:gd name="connsiteX7" fmla="*/ 4182386 w 4758856"/>
                <a:gd name="connsiteY7" fmla="*/ 43732 h 441297"/>
                <a:gd name="connsiteX8" fmla="*/ 4758856 w 4758856"/>
                <a:gd name="connsiteY8" fmla="*/ 0 h 44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8856" h="441297">
                  <a:moveTo>
                    <a:pt x="0" y="441297"/>
                  </a:moveTo>
                  <a:lnTo>
                    <a:pt x="596348" y="381662"/>
                  </a:lnTo>
                  <a:lnTo>
                    <a:pt x="1200647" y="326003"/>
                  </a:lnTo>
                  <a:lnTo>
                    <a:pt x="1804946" y="246490"/>
                  </a:lnTo>
                  <a:lnTo>
                    <a:pt x="2401294" y="190831"/>
                  </a:lnTo>
                  <a:lnTo>
                    <a:pt x="2989690" y="127221"/>
                  </a:lnTo>
                  <a:lnTo>
                    <a:pt x="3601941" y="71561"/>
                  </a:lnTo>
                  <a:lnTo>
                    <a:pt x="4182386" y="43732"/>
                  </a:lnTo>
                  <a:lnTo>
                    <a:pt x="4758856" y="0"/>
                  </a:lnTo>
                </a:path>
              </a:pathLst>
            </a:custGeom>
            <a:noFill/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BC971DF2-4F82-FB56-9B40-3417EEB6442A}"/>
                </a:ext>
              </a:extLst>
            </p:cNvPr>
            <p:cNvSpPr/>
            <p:nvPr/>
          </p:nvSpPr>
          <p:spPr>
            <a:xfrm>
              <a:off x="16526200" y="22188948"/>
              <a:ext cx="4840219" cy="3008671"/>
            </a:xfrm>
            <a:custGeom>
              <a:avLst/>
              <a:gdLst>
                <a:gd name="connsiteX0" fmla="*/ 5117691 w 5117691"/>
                <a:gd name="connsiteY0" fmla="*/ 0 h 3008671"/>
                <a:gd name="connsiteX1" fmla="*/ 5117691 w 5117691"/>
                <a:gd name="connsiteY1" fmla="*/ 3008671 h 3008671"/>
                <a:gd name="connsiteX2" fmla="*/ 0 w 5117691"/>
                <a:gd name="connsiteY2" fmla="*/ 3008671 h 3008671"/>
                <a:gd name="connsiteX3" fmla="*/ 0 w 5117691"/>
                <a:gd name="connsiteY3" fmla="*/ 0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7691" h="3008671">
                  <a:moveTo>
                    <a:pt x="5117691" y="0"/>
                  </a:moveTo>
                  <a:lnTo>
                    <a:pt x="5117691" y="3008671"/>
                  </a:lnTo>
                  <a:lnTo>
                    <a:pt x="0" y="300867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686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4" name="Straight Connector 573">
              <a:extLst>
                <a:ext uri="{FF2B5EF4-FFF2-40B4-BE49-F238E27FC236}">
                  <a16:creationId xmlns:a16="http://schemas.microsoft.com/office/drawing/2014/main" id="{510417B3-4ECA-B744-C589-D934FEF6E5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60895" y="25036020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5" name="TextBox 574">
              <a:extLst>
                <a:ext uri="{FF2B5EF4-FFF2-40B4-BE49-F238E27FC236}">
                  <a16:creationId xmlns:a16="http://schemas.microsoft.com/office/drawing/2014/main" id="{618B7225-2D4B-E91E-BAC5-E851F221C6FE}"/>
                </a:ext>
              </a:extLst>
            </p:cNvPr>
            <p:cNvSpPr txBox="1"/>
            <p:nvPr/>
          </p:nvSpPr>
          <p:spPr>
            <a:xfrm>
              <a:off x="21436558" y="24848459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22</a:t>
              </a:r>
            </a:p>
          </p:txBody>
        </p:sp>
        <p:sp>
          <p:nvSpPr>
            <p:cNvPr id="576" name="TextBox 575">
              <a:extLst>
                <a:ext uri="{FF2B5EF4-FFF2-40B4-BE49-F238E27FC236}">
                  <a16:creationId xmlns:a16="http://schemas.microsoft.com/office/drawing/2014/main" id="{BE363771-FC5E-DC08-00B1-61DD5395F718}"/>
                </a:ext>
              </a:extLst>
            </p:cNvPr>
            <p:cNvSpPr txBox="1"/>
            <p:nvPr/>
          </p:nvSpPr>
          <p:spPr>
            <a:xfrm rot="5400000" flipH="1">
              <a:off x="20523111" y="235080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BMI (kg/m</a:t>
              </a:r>
              <a:r>
                <a:rPr lang="en-US" b="1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cxnSp>
          <p:nvCxnSpPr>
            <p:cNvPr id="577" name="Straight Connector 576">
              <a:extLst>
                <a:ext uri="{FF2B5EF4-FFF2-40B4-BE49-F238E27FC236}">
                  <a16:creationId xmlns:a16="http://schemas.microsoft.com/office/drawing/2014/main" id="{8D237584-DC33-3281-0FA7-9FE09311BD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60895" y="24463264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8" name="TextBox 577">
              <a:extLst>
                <a:ext uri="{FF2B5EF4-FFF2-40B4-BE49-F238E27FC236}">
                  <a16:creationId xmlns:a16="http://schemas.microsoft.com/office/drawing/2014/main" id="{5CDEB108-4B0E-11A7-531D-3876E84C1C6C}"/>
                </a:ext>
              </a:extLst>
            </p:cNvPr>
            <p:cNvSpPr txBox="1"/>
            <p:nvPr/>
          </p:nvSpPr>
          <p:spPr>
            <a:xfrm>
              <a:off x="21436558" y="24275703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</a:p>
          </p:txBody>
        </p:sp>
        <p:cxnSp>
          <p:nvCxnSpPr>
            <p:cNvPr id="579" name="Straight Connector 578">
              <a:extLst>
                <a:ext uri="{FF2B5EF4-FFF2-40B4-BE49-F238E27FC236}">
                  <a16:creationId xmlns:a16="http://schemas.microsoft.com/office/drawing/2014/main" id="{5E625BB5-99B4-1155-89F6-B75482F382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60895" y="23890508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3" name="TextBox 582">
              <a:extLst>
                <a:ext uri="{FF2B5EF4-FFF2-40B4-BE49-F238E27FC236}">
                  <a16:creationId xmlns:a16="http://schemas.microsoft.com/office/drawing/2014/main" id="{31C02B81-BC33-F08A-6DDE-E58E96A5787F}"/>
                </a:ext>
              </a:extLst>
            </p:cNvPr>
            <p:cNvSpPr txBox="1"/>
            <p:nvPr/>
          </p:nvSpPr>
          <p:spPr>
            <a:xfrm>
              <a:off x="21436558" y="23702947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</a:p>
          </p:txBody>
        </p:sp>
        <p:cxnSp>
          <p:nvCxnSpPr>
            <p:cNvPr id="600" name="Straight Connector 599">
              <a:extLst>
                <a:ext uri="{FF2B5EF4-FFF2-40B4-BE49-F238E27FC236}">
                  <a16:creationId xmlns:a16="http://schemas.microsoft.com/office/drawing/2014/main" id="{E24FD9AD-2003-1C8A-9AEC-776A04610F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60895" y="23356273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0" name="TextBox 639">
              <a:extLst>
                <a:ext uri="{FF2B5EF4-FFF2-40B4-BE49-F238E27FC236}">
                  <a16:creationId xmlns:a16="http://schemas.microsoft.com/office/drawing/2014/main" id="{C53357E7-FFDA-2866-6438-9CE073199664}"/>
                </a:ext>
              </a:extLst>
            </p:cNvPr>
            <p:cNvSpPr txBox="1"/>
            <p:nvPr/>
          </p:nvSpPr>
          <p:spPr>
            <a:xfrm>
              <a:off x="21436558" y="23168712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642" name="Straight Connector 641">
              <a:extLst>
                <a:ext uri="{FF2B5EF4-FFF2-40B4-BE49-F238E27FC236}">
                  <a16:creationId xmlns:a16="http://schemas.microsoft.com/office/drawing/2014/main" id="{FE7C947C-EAEA-28A3-656D-D8C72BC982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60895" y="22778492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3" name="TextBox 642">
              <a:extLst>
                <a:ext uri="{FF2B5EF4-FFF2-40B4-BE49-F238E27FC236}">
                  <a16:creationId xmlns:a16="http://schemas.microsoft.com/office/drawing/2014/main" id="{A1460435-47AE-7202-1A53-190EDE03961F}"/>
                </a:ext>
              </a:extLst>
            </p:cNvPr>
            <p:cNvSpPr txBox="1"/>
            <p:nvPr/>
          </p:nvSpPr>
          <p:spPr>
            <a:xfrm>
              <a:off x="21436558" y="22590931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26</a:t>
              </a:r>
            </a:p>
          </p:txBody>
        </p:sp>
        <p:cxnSp>
          <p:nvCxnSpPr>
            <p:cNvPr id="678" name="Straight Connector 677">
              <a:extLst>
                <a:ext uri="{FF2B5EF4-FFF2-40B4-BE49-F238E27FC236}">
                  <a16:creationId xmlns:a16="http://schemas.microsoft.com/office/drawing/2014/main" id="{662F6B10-8879-6637-1155-46A09A8C38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60895" y="2218697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9" name="TextBox 678">
              <a:extLst>
                <a:ext uri="{FF2B5EF4-FFF2-40B4-BE49-F238E27FC236}">
                  <a16:creationId xmlns:a16="http://schemas.microsoft.com/office/drawing/2014/main" id="{88A963D8-3032-FAC3-673E-E9D2A74FED3B}"/>
                </a:ext>
              </a:extLst>
            </p:cNvPr>
            <p:cNvSpPr txBox="1"/>
            <p:nvPr/>
          </p:nvSpPr>
          <p:spPr>
            <a:xfrm>
              <a:off x="21436558" y="22008127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27</a:t>
              </a:r>
            </a:p>
          </p:txBody>
        </p:sp>
      </p:grpSp>
      <p:sp>
        <p:nvSpPr>
          <p:cNvPr id="392" name="TextBox 391">
            <a:extLst>
              <a:ext uri="{FF2B5EF4-FFF2-40B4-BE49-F238E27FC236}">
                <a16:creationId xmlns:a16="http://schemas.microsoft.com/office/drawing/2014/main" id="{F4E5617A-09D0-31C3-7474-151FBBEDD47E}"/>
              </a:ext>
            </a:extLst>
          </p:cNvPr>
          <p:cNvSpPr txBox="1"/>
          <p:nvPr/>
        </p:nvSpPr>
        <p:spPr>
          <a:xfrm>
            <a:off x="16710601" y="23176278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74.4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DF3597F7-A62E-0020-9DAA-BBFD76DF5BB4}"/>
              </a:ext>
            </a:extLst>
          </p:cNvPr>
          <p:cNvSpPr txBox="1"/>
          <p:nvPr/>
        </p:nvSpPr>
        <p:spPr>
          <a:xfrm>
            <a:off x="16701315" y="22203836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77.2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FB206FAA-BAAC-0DDE-63D5-5AC94C276531}"/>
              </a:ext>
            </a:extLst>
          </p:cNvPr>
          <p:cNvSpPr txBox="1"/>
          <p:nvPr/>
        </p:nvSpPr>
        <p:spPr>
          <a:xfrm>
            <a:off x="20278416" y="21347372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b="1" i="1">
                <a:solidFill>
                  <a:schemeClr val="accent3">
                    <a:lumMod val="50000"/>
                  </a:schemeClr>
                </a:solidFill>
              </a:rPr>
              <a:t>+2.3 kg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2BA7FD20-3156-6FD5-C25A-4B499DC6D5AF}"/>
              </a:ext>
            </a:extLst>
          </p:cNvPr>
          <p:cNvSpPr txBox="1"/>
          <p:nvPr/>
        </p:nvSpPr>
        <p:spPr>
          <a:xfrm>
            <a:off x="20278416" y="23377535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b="1" i="1" dirty="0"/>
              <a:t>+1.6 kg</a:t>
            </a: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7F8867CE-4BEE-725D-2F5C-2EC90C3C9313}"/>
              </a:ext>
            </a:extLst>
          </p:cNvPr>
          <p:cNvGrpSpPr/>
          <p:nvPr/>
        </p:nvGrpSpPr>
        <p:grpSpPr>
          <a:xfrm>
            <a:off x="25716223" y="20345792"/>
            <a:ext cx="1398257" cy="456419"/>
            <a:chOff x="25716223" y="20345792"/>
            <a:chExt cx="1398257" cy="456419"/>
          </a:xfrm>
        </p:grpSpPr>
        <p:sp>
          <p:nvSpPr>
            <p:cNvPr id="681" name="Flowchart: Terminator 680">
              <a:extLst>
                <a:ext uri="{FF2B5EF4-FFF2-40B4-BE49-F238E27FC236}">
                  <a16:creationId xmlns:a16="http://schemas.microsoft.com/office/drawing/2014/main" id="{5AB34560-55AF-A410-C02D-371229BAD3AF}"/>
                </a:ext>
              </a:extLst>
            </p:cNvPr>
            <p:cNvSpPr/>
            <p:nvPr/>
          </p:nvSpPr>
          <p:spPr>
            <a:xfrm>
              <a:off x="25716223" y="20345792"/>
              <a:ext cx="1398257" cy="456419"/>
            </a:xfrm>
            <a:prstGeom prst="flowChartTerminator">
              <a:avLst/>
            </a:prstGeom>
            <a:gradFill>
              <a:gsLst>
                <a:gs pos="0">
                  <a:srgbClr val="3F4171"/>
                </a:gs>
                <a:gs pos="32000">
                  <a:srgbClr val="515490"/>
                </a:gs>
                <a:gs pos="100000">
                  <a:srgbClr val="5F62A5"/>
                </a:gs>
                <a:gs pos="70000">
                  <a:srgbClr val="515490"/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solidFill>
                  <a:srgbClr val="51549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2" name="TextBox 681">
              <a:extLst>
                <a:ext uri="{FF2B5EF4-FFF2-40B4-BE49-F238E27FC236}">
                  <a16:creationId xmlns:a16="http://schemas.microsoft.com/office/drawing/2014/main" id="{53C96165-6852-3BE7-5B64-55886C7822A1}"/>
                </a:ext>
              </a:extLst>
            </p:cNvPr>
            <p:cNvSpPr txBox="1"/>
            <p:nvPr/>
          </p:nvSpPr>
          <p:spPr>
            <a:xfrm>
              <a:off x="26186122" y="20394333"/>
              <a:ext cx="458459" cy="3877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sp>
        <p:nvSpPr>
          <p:cNvPr id="683" name="TextBox 682">
            <a:extLst>
              <a:ext uri="{FF2B5EF4-FFF2-40B4-BE49-F238E27FC236}">
                <a16:creationId xmlns:a16="http://schemas.microsoft.com/office/drawing/2014/main" id="{5C072562-4E9B-C347-6739-4FDD67E39B04}"/>
              </a:ext>
            </a:extLst>
          </p:cNvPr>
          <p:cNvSpPr txBox="1">
            <a:spLocks/>
          </p:cNvSpPr>
          <p:nvPr/>
        </p:nvSpPr>
        <p:spPr>
          <a:xfrm>
            <a:off x="23887958" y="20937597"/>
            <a:ext cx="4863015" cy="332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2" b="1">
                <a:latin typeface="Arial" panose="020B0604020202020204" pitchFamily="34" charset="0"/>
                <a:cs typeface="Arial" panose="020B0604020202020204" pitchFamily="34" charset="0"/>
              </a:rPr>
              <a:t>F/TDF Backbone</a:t>
            </a:r>
          </a:p>
        </p:txBody>
      </p:sp>
      <p:graphicFrame>
        <p:nvGraphicFramePr>
          <p:cNvPr id="684" name="Table 5">
            <a:extLst>
              <a:ext uri="{FF2B5EF4-FFF2-40B4-BE49-F238E27FC236}">
                <a16:creationId xmlns:a16="http://schemas.microsoft.com/office/drawing/2014/main" id="{86CD5F6B-FE11-CE7E-A4E7-A9DCA0DE3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270920"/>
              </p:ext>
            </p:extLst>
          </p:nvPr>
        </p:nvGraphicFramePr>
        <p:xfrm>
          <a:off x="24108260" y="24897163"/>
          <a:ext cx="4510343" cy="71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457">
                  <a:extLst>
                    <a:ext uri="{9D8B030D-6E8A-4147-A177-3AD203B41FA5}">
                      <a16:colId xmlns:a16="http://schemas.microsoft.com/office/drawing/2014/main" val="782522367"/>
                    </a:ext>
                  </a:extLst>
                </a:gridCol>
                <a:gridCol w="623358">
                  <a:extLst>
                    <a:ext uri="{9D8B030D-6E8A-4147-A177-3AD203B41FA5}">
                      <a16:colId xmlns:a16="http://schemas.microsoft.com/office/drawing/2014/main" val="3268018287"/>
                    </a:ext>
                  </a:extLst>
                </a:gridCol>
                <a:gridCol w="1937464">
                  <a:extLst>
                    <a:ext uri="{9D8B030D-6E8A-4147-A177-3AD203B41FA5}">
                      <a16:colId xmlns:a16="http://schemas.microsoft.com/office/drawing/2014/main" val="2880582041"/>
                    </a:ext>
                  </a:extLst>
                </a:gridCol>
                <a:gridCol w="574064">
                  <a:extLst>
                    <a:ext uri="{9D8B030D-6E8A-4147-A177-3AD203B41FA5}">
                      <a16:colId xmlns:a16="http://schemas.microsoft.com/office/drawing/2014/main" val="2556124992"/>
                    </a:ext>
                  </a:extLst>
                </a:gridCol>
              </a:tblGrid>
              <a:tr h="17894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NNRTI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88396"/>
                  </a:ext>
                </a:extLst>
              </a:tr>
              <a:tr h="286312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EFV/F/TDF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EVG/COBI/F/TDF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78764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RPV/F/TDF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22744"/>
                  </a:ext>
                </a:extLst>
              </a:tr>
            </a:tbl>
          </a:graphicData>
        </a:graphic>
      </p:graphicFrame>
      <p:sp>
        <p:nvSpPr>
          <p:cNvPr id="685" name="TextBox 684">
            <a:extLst>
              <a:ext uri="{FF2B5EF4-FFF2-40B4-BE49-F238E27FC236}">
                <a16:creationId xmlns:a16="http://schemas.microsoft.com/office/drawing/2014/main" id="{35A4FE3F-8EC5-0370-178E-4043C903803B}"/>
              </a:ext>
            </a:extLst>
          </p:cNvPr>
          <p:cNvSpPr txBox="1"/>
          <p:nvPr/>
        </p:nvSpPr>
        <p:spPr>
          <a:xfrm>
            <a:off x="24153748" y="24500272"/>
            <a:ext cx="441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Time From Baseline (Months)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34BF612-BBD5-3C78-4AA7-42A44FEC7954}"/>
              </a:ext>
            </a:extLst>
          </p:cNvPr>
          <p:cNvGrpSpPr/>
          <p:nvPr/>
        </p:nvGrpSpPr>
        <p:grpSpPr>
          <a:xfrm>
            <a:off x="23043211" y="20987996"/>
            <a:ext cx="6541731" cy="3635390"/>
            <a:chOff x="23043211" y="21996928"/>
            <a:chExt cx="6541731" cy="3635390"/>
          </a:xfrm>
        </p:grpSpPr>
        <p:sp>
          <p:nvSpPr>
            <p:cNvPr id="689" name="TextBox 688">
              <a:extLst>
                <a:ext uri="{FF2B5EF4-FFF2-40B4-BE49-F238E27FC236}">
                  <a16:creationId xmlns:a16="http://schemas.microsoft.com/office/drawing/2014/main" id="{9744ECAC-4F00-B4F2-B38C-513C6AF0081D}"/>
                </a:ext>
              </a:extLst>
            </p:cNvPr>
            <p:cNvSpPr txBox="1"/>
            <p:nvPr/>
          </p:nvSpPr>
          <p:spPr>
            <a:xfrm rot="16200000">
              <a:off x="21722927" y="235080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Weight (kg)</a:t>
              </a:r>
            </a:p>
          </p:txBody>
        </p:sp>
        <p:sp>
          <p:nvSpPr>
            <p:cNvPr id="690" name="TextBox 689">
              <a:extLst>
                <a:ext uri="{FF2B5EF4-FFF2-40B4-BE49-F238E27FC236}">
                  <a16:creationId xmlns:a16="http://schemas.microsoft.com/office/drawing/2014/main" id="{CE14BC68-0AC9-FD05-4BEB-A20194D59512}"/>
                </a:ext>
              </a:extLst>
            </p:cNvPr>
            <p:cNvSpPr txBox="1"/>
            <p:nvPr/>
          </p:nvSpPr>
          <p:spPr>
            <a:xfrm>
              <a:off x="23388376" y="248488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</a:p>
          </p:txBody>
        </p:sp>
        <p:sp>
          <p:nvSpPr>
            <p:cNvPr id="691" name="TextBox 690">
              <a:extLst>
                <a:ext uri="{FF2B5EF4-FFF2-40B4-BE49-F238E27FC236}">
                  <a16:creationId xmlns:a16="http://schemas.microsoft.com/office/drawing/2014/main" id="{3528737B-0CF1-5AA2-1359-9D5968948905}"/>
                </a:ext>
              </a:extLst>
            </p:cNvPr>
            <p:cNvSpPr txBox="1"/>
            <p:nvPr/>
          </p:nvSpPr>
          <p:spPr>
            <a:xfrm>
              <a:off x="23388376" y="238947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</a:p>
          </p:txBody>
        </p:sp>
        <p:cxnSp>
          <p:nvCxnSpPr>
            <p:cNvPr id="692" name="Straight Connector 691">
              <a:extLst>
                <a:ext uri="{FF2B5EF4-FFF2-40B4-BE49-F238E27FC236}">
                  <a16:creationId xmlns:a16="http://schemas.microsoft.com/office/drawing/2014/main" id="{2744C5A1-BB9F-12E3-736F-B9D71C4FCFCD}"/>
                </a:ext>
              </a:extLst>
            </p:cNvPr>
            <p:cNvCxnSpPr/>
            <p:nvPr/>
          </p:nvCxnSpPr>
          <p:spPr>
            <a:xfrm flipH="1">
              <a:off x="23825885" y="231451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3" name="TextBox 692">
              <a:extLst>
                <a:ext uri="{FF2B5EF4-FFF2-40B4-BE49-F238E27FC236}">
                  <a16:creationId xmlns:a16="http://schemas.microsoft.com/office/drawing/2014/main" id="{808BCFC1-2611-8070-0C7A-C80979F44323}"/>
                </a:ext>
              </a:extLst>
            </p:cNvPr>
            <p:cNvSpPr txBox="1"/>
            <p:nvPr/>
          </p:nvSpPr>
          <p:spPr>
            <a:xfrm>
              <a:off x="23388376" y="229494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cxnSp>
          <p:nvCxnSpPr>
            <p:cNvPr id="694" name="Straight Connector 693">
              <a:extLst>
                <a:ext uri="{FF2B5EF4-FFF2-40B4-BE49-F238E27FC236}">
                  <a16:creationId xmlns:a16="http://schemas.microsoft.com/office/drawing/2014/main" id="{97A03F09-8CB3-EC40-3B8F-30E2AF174F32}"/>
                </a:ext>
              </a:extLst>
            </p:cNvPr>
            <p:cNvCxnSpPr/>
            <p:nvPr/>
          </p:nvCxnSpPr>
          <p:spPr>
            <a:xfrm flipH="1">
              <a:off x="23825885" y="24099953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Straight Connector 694">
              <a:extLst>
                <a:ext uri="{FF2B5EF4-FFF2-40B4-BE49-F238E27FC236}">
                  <a16:creationId xmlns:a16="http://schemas.microsoft.com/office/drawing/2014/main" id="{68DB2833-46AA-9391-81E6-A49E1D99AE3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4078616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6" name="TextBox 695">
              <a:extLst>
                <a:ext uri="{FF2B5EF4-FFF2-40B4-BE49-F238E27FC236}">
                  <a16:creationId xmlns:a16="http://schemas.microsoft.com/office/drawing/2014/main" id="{7D76477E-A04E-3579-0308-A4AE87467FDA}"/>
                </a:ext>
              </a:extLst>
            </p:cNvPr>
            <p:cNvSpPr txBox="1"/>
            <p:nvPr/>
          </p:nvSpPr>
          <p:spPr>
            <a:xfrm>
              <a:off x="23945734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697" name="Straight Connector 696">
              <a:extLst>
                <a:ext uri="{FF2B5EF4-FFF2-40B4-BE49-F238E27FC236}">
                  <a16:creationId xmlns:a16="http://schemas.microsoft.com/office/drawing/2014/main" id="{CA2AB2E9-D8D3-ADBF-BA02-F91084AF6E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25885" y="2504527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Connector 697">
              <a:extLst>
                <a:ext uri="{FF2B5EF4-FFF2-40B4-BE49-F238E27FC236}">
                  <a16:creationId xmlns:a16="http://schemas.microsoft.com/office/drawing/2014/main" id="{DFB3D7AF-4476-5E4B-C69D-FBB74A0276C9}"/>
                </a:ext>
              </a:extLst>
            </p:cNvPr>
            <p:cNvCxnSpPr/>
            <p:nvPr/>
          </p:nvCxnSpPr>
          <p:spPr>
            <a:xfrm flipH="1">
              <a:off x="23825885" y="221926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9" name="TextBox 698">
              <a:extLst>
                <a:ext uri="{FF2B5EF4-FFF2-40B4-BE49-F238E27FC236}">
                  <a16:creationId xmlns:a16="http://schemas.microsoft.com/office/drawing/2014/main" id="{37AFEDDE-E508-6B15-6D9D-DF80527C393D}"/>
                </a:ext>
              </a:extLst>
            </p:cNvPr>
            <p:cNvSpPr txBox="1"/>
            <p:nvPr/>
          </p:nvSpPr>
          <p:spPr>
            <a:xfrm>
              <a:off x="23388376" y="21996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85</a:t>
              </a:r>
            </a:p>
          </p:txBody>
        </p:sp>
        <p:cxnSp>
          <p:nvCxnSpPr>
            <p:cNvPr id="700" name="Straight Connector 699">
              <a:extLst>
                <a:ext uri="{FF2B5EF4-FFF2-40B4-BE49-F238E27FC236}">
                  <a16:creationId xmlns:a16="http://schemas.microsoft.com/office/drawing/2014/main" id="{D37EB5B6-BE5D-4269-E4FC-D5B749E34CC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5192172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1" name="TextBox 700">
              <a:extLst>
                <a:ext uri="{FF2B5EF4-FFF2-40B4-BE49-F238E27FC236}">
                  <a16:creationId xmlns:a16="http://schemas.microsoft.com/office/drawing/2014/main" id="{6B3BC174-A40E-331F-63A3-37156119ECE9}"/>
                </a:ext>
              </a:extLst>
            </p:cNvPr>
            <p:cNvSpPr txBox="1"/>
            <p:nvPr/>
          </p:nvSpPr>
          <p:spPr>
            <a:xfrm>
              <a:off x="25059291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702" name="Straight Connector 701">
              <a:extLst>
                <a:ext uri="{FF2B5EF4-FFF2-40B4-BE49-F238E27FC236}">
                  <a16:creationId xmlns:a16="http://schemas.microsoft.com/office/drawing/2014/main" id="{8B8601AD-93EA-F328-290F-5D4EF525BB9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6314637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3" name="TextBox 702">
              <a:extLst>
                <a:ext uri="{FF2B5EF4-FFF2-40B4-BE49-F238E27FC236}">
                  <a16:creationId xmlns:a16="http://schemas.microsoft.com/office/drawing/2014/main" id="{BA613F04-FF33-4AA0-4087-90BDDD69820D}"/>
                </a:ext>
              </a:extLst>
            </p:cNvPr>
            <p:cNvSpPr txBox="1"/>
            <p:nvPr/>
          </p:nvSpPr>
          <p:spPr>
            <a:xfrm>
              <a:off x="27295312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704" name="Straight Connector 703">
              <a:extLst>
                <a:ext uri="{FF2B5EF4-FFF2-40B4-BE49-F238E27FC236}">
                  <a16:creationId xmlns:a16="http://schemas.microsoft.com/office/drawing/2014/main" id="{F191B6D2-89C3-5F70-0634-2A2B76E95572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7423740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5" name="TextBox 704">
              <a:extLst>
                <a:ext uri="{FF2B5EF4-FFF2-40B4-BE49-F238E27FC236}">
                  <a16:creationId xmlns:a16="http://schemas.microsoft.com/office/drawing/2014/main" id="{80FFF712-AD62-0D62-8174-B89017D9AEEE}"/>
                </a:ext>
              </a:extLst>
            </p:cNvPr>
            <p:cNvSpPr txBox="1"/>
            <p:nvPr/>
          </p:nvSpPr>
          <p:spPr>
            <a:xfrm>
              <a:off x="28315752" y="2526298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706" name="Straight Connector 705">
              <a:extLst>
                <a:ext uri="{FF2B5EF4-FFF2-40B4-BE49-F238E27FC236}">
                  <a16:creationId xmlns:a16="http://schemas.microsoft.com/office/drawing/2014/main" id="{893FE510-6391-E985-9720-5D943A198D1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8528388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7" name="TextBox 706">
              <a:extLst>
                <a:ext uri="{FF2B5EF4-FFF2-40B4-BE49-F238E27FC236}">
                  <a16:creationId xmlns:a16="http://schemas.microsoft.com/office/drawing/2014/main" id="{23DE124F-12C0-D353-A135-46EE8F79F95C}"/>
                </a:ext>
              </a:extLst>
            </p:cNvPr>
            <p:cNvSpPr txBox="1"/>
            <p:nvPr/>
          </p:nvSpPr>
          <p:spPr>
            <a:xfrm>
              <a:off x="26168395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BF62626A-EB04-CC07-3591-4E95B8379414}"/>
                </a:ext>
              </a:extLst>
            </p:cNvPr>
            <p:cNvSpPr/>
            <p:nvPr/>
          </p:nvSpPr>
          <p:spPr>
            <a:xfrm>
              <a:off x="23898415" y="22188948"/>
              <a:ext cx="4840219" cy="3008671"/>
            </a:xfrm>
            <a:custGeom>
              <a:avLst/>
              <a:gdLst>
                <a:gd name="connsiteX0" fmla="*/ 5117691 w 5117691"/>
                <a:gd name="connsiteY0" fmla="*/ 0 h 3008671"/>
                <a:gd name="connsiteX1" fmla="*/ 5117691 w 5117691"/>
                <a:gd name="connsiteY1" fmla="*/ 3008671 h 3008671"/>
                <a:gd name="connsiteX2" fmla="*/ 0 w 5117691"/>
                <a:gd name="connsiteY2" fmla="*/ 3008671 h 3008671"/>
                <a:gd name="connsiteX3" fmla="*/ 0 w 5117691"/>
                <a:gd name="connsiteY3" fmla="*/ 0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7691" h="3008671">
                  <a:moveTo>
                    <a:pt x="5117691" y="0"/>
                  </a:moveTo>
                  <a:lnTo>
                    <a:pt x="5117691" y="3008671"/>
                  </a:lnTo>
                  <a:lnTo>
                    <a:pt x="0" y="300867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686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1" name="Straight Connector 710">
              <a:extLst>
                <a:ext uri="{FF2B5EF4-FFF2-40B4-BE49-F238E27FC236}">
                  <a16:creationId xmlns:a16="http://schemas.microsoft.com/office/drawing/2014/main" id="{A0E96E3A-1876-3579-BFAA-2429DCB139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502794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2" name="TextBox 711">
              <a:extLst>
                <a:ext uri="{FF2B5EF4-FFF2-40B4-BE49-F238E27FC236}">
                  <a16:creationId xmlns:a16="http://schemas.microsoft.com/office/drawing/2014/main" id="{2B3CA010-21F3-905C-EC18-2A151D5E14F8}"/>
                </a:ext>
              </a:extLst>
            </p:cNvPr>
            <p:cNvSpPr txBox="1"/>
            <p:nvPr/>
          </p:nvSpPr>
          <p:spPr>
            <a:xfrm>
              <a:off x="28808773" y="2484038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22</a:t>
              </a:r>
            </a:p>
          </p:txBody>
        </p:sp>
        <p:sp>
          <p:nvSpPr>
            <p:cNvPr id="713" name="TextBox 712">
              <a:extLst>
                <a:ext uri="{FF2B5EF4-FFF2-40B4-BE49-F238E27FC236}">
                  <a16:creationId xmlns:a16="http://schemas.microsoft.com/office/drawing/2014/main" id="{A08CFC44-DADC-F7B9-CEB2-97F3D2D3D66A}"/>
                </a:ext>
              </a:extLst>
            </p:cNvPr>
            <p:cNvSpPr txBox="1"/>
            <p:nvPr/>
          </p:nvSpPr>
          <p:spPr>
            <a:xfrm rot="5400000" flipH="1">
              <a:off x="27895326" y="235080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BMI (kg/m</a:t>
              </a:r>
              <a:r>
                <a:rPr lang="en-US" b="1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cxnSp>
          <p:nvCxnSpPr>
            <p:cNvPr id="714" name="Straight Connector 713">
              <a:extLst>
                <a:ext uri="{FF2B5EF4-FFF2-40B4-BE49-F238E27FC236}">
                  <a16:creationId xmlns:a16="http://schemas.microsoft.com/office/drawing/2014/main" id="{1EFC10F0-2D13-1BB0-0CA7-2C415E8BB5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4462565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5" name="TextBox 714">
              <a:extLst>
                <a:ext uri="{FF2B5EF4-FFF2-40B4-BE49-F238E27FC236}">
                  <a16:creationId xmlns:a16="http://schemas.microsoft.com/office/drawing/2014/main" id="{B66027FB-8B23-D546-B11E-110D135B035D}"/>
                </a:ext>
              </a:extLst>
            </p:cNvPr>
            <p:cNvSpPr txBox="1"/>
            <p:nvPr/>
          </p:nvSpPr>
          <p:spPr>
            <a:xfrm>
              <a:off x="28808773" y="24275004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</a:p>
          </p:txBody>
        </p:sp>
        <p:cxnSp>
          <p:nvCxnSpPr>
            <p:cNvPr id="716" name="Straight Connector 715">
              <a:extLst>
                <a:ext uri="{FF2B5EF4-FFF2-40B4-BE49-F238E27FC236}">
                  <a16:creationId xmlns:a16="http://schemas.microsoft.com/office/drawing/2014/main" id="{E2FF3247-1E84-D396-F053-5919EBA442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388980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7" name="TextBox 716">
              <a:extLst>
                <a:ext uri="{FF2B5EF4-FFF2-40B4-BE49-F238E27FC236}">
                  <a16:creationId xmlns:a16="http://schemas.microsoft.com/office/drawing/2014/main" id="{E135801A-315D-938B-88BC-6406A4885EB5}"/>
                </a:ext>
              </a:extLst>
            </p:cNvPr>
            <p:cNvSpPr txBox="1"/>
            <p:nvPr/>
          </p:nvSpPr>
          <p:spPr>
            <a:xfrm>
              <a:off x="28808773" y="23702248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</a:p>
          </p:txBody>
        </p:sp>
        <p:cxnSp>
          <p:nvCxnSpPr>
            <p:cNvPr id="718" name="Straight Connector 717">
              <a:extLst>
                <a:ext uri="{FF2B5EF4-FFF2-40B4-BE49-F238E27FC236}">
                  <a16:creationId xmlns:a16="http://schemas.microsoft.com/office/drawing/2014/main" id="{B956DD29-6610-F907-49F9-10C778E70D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332677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" name="TextBox 718">
              <a:extLst>
                <a:ext uri="{FF2B5EF4-FFF2-40B4-BE49-F238E27FC236}">
                  <a16:creationId xmlns:a16="http://schemas.microsoft.com/office/drawing/2014/main" id="{1E361DCD-BAD5-189A-60D5-83BD5959CB90}"/>
                </a:ext>
              </a:extLst>
            </p:cNvPr>
            <p:cNvSpPr txBox="1"/>
            <p:nvPr/>
          </p:nvSpPr>
          <p:spPr>
            <a:xfrm>
              <a:off x="28808773" y="2313921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720" name="Straight Connector 719">
              <a:extLst>
                <a:ext uri="{FF2B5EF4-FFF2-40B4-BE49-F238E27FC236}">
                  <a16:creationId xmlns:a16="http://schemas.microsoft.com/office/drawing/2014/main" id="{F62A95A4-13E1-49B7-8EDD-F8DD3EA90B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2778492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1" name="TextBox 720">
              <a:extLst>
                <a:ext uri="{FF2B5EF4-FFF2-40B4-BE49-F238E27FC236}">
                  <a16:creationId xmlns:a16="http://schemas.microsoft.com/office/drawing/2014/main" id="{94B769EB-029B-883C-7A33-16F3A2500176}"/>
                </a:ext>
              </a:extLst>
            </p:cNvPr>
            <p:cNvSpPr txBox="1"/>
            <p:nvPr/>
          </p:nvSpPr>
          <p:spPr>
            <a:xfrm>
              <a:off x="28808773" y="22590931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26</a:t>
              </a:r>
            </a:p>
          </p:txBody>
        </p:sp>
        <p:cxnSp>
          <p:nvCxnSpPr>
            <p:cNvPr id="722" name="Straight Connector 721">
              <a:extLst>
                <a:ext uri="{FF2B5EF4-FFF2-40B4-BE49-F238E27FC236}">
                  <a16:creationId xmlns:a16="http://schemas.microsoft.com/office/drawing/2014/main" id="{33AB363C-5CC5-33CD-500E-EE5494F691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218697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3" name="TextBox 722">
              <a:extLst>
                <a:ext uri="{FF2B5EF4-FFF2-40B4-BE49-F238E27FC236}">
                  <a16:creationId xmlns:a16="http://schemas.microsoft.com/office/drawing/2014/main" id="{1DE0E97D-B4F0-7063-F146-9D662363AFF1}"/>
                </a:ext>
              </a:extLst>
            </p:cNvPr>
            <p:cNvSpPr txBox="1"/>
            <p:nvPr/>
          </p:nvSpPr>
          <p:spPr>
            <a:xfrm>
              <a:off x="28808773" y="22008127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27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377665C-C2D4-7599-B0C7-1D9EA093263D}"/>
              </a:ext>
            </a:extLst>
          </p:cNvPr>
          <p:cNvSpPr/>
          <p:nvPr/>
        </p:nvSpPr>
        <p:spPr>
          <a:xfrm>
            <a:off x="24113490" y="22849288"/>
            <a:ext cx="4446270" cy="289560"/>
          </a:xfrm>
          <a:custGeom>
            <a:avLst/>
            <a:gdLst>
              <a:gd name="connsiteX0" fmla="*/ 0 w 4446270"/>
              <a:gd name="connsiteY0" fmla="*/ 289560 h 289560"/>
              <a:gd name="connsiteX1" fmla="*/ 1108710 w 4446270"/>
              <a:gd name="connsiteY1" fmla="*/ 144780 h 289560"/>
              <a:gd name="connsiteX2" fmla="*/ 2228850 w 4446270"/>
              <a:gd name="connsiteY2" fmla="*/ 87630 h 289560"/>
              <a:gd name="connsiteX3" fmla="*/ 3337560 w 4446270"/>
              <a:gd name="connsiteY3" fmla="*/ 34290 h 289560"/>
              <a:gd name="connsiteX4" fmla="*/ 4446270 w 4446270"/>
              <a:gd name="connsiteY4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6270" h="289560">
                <a:moveTo>
                  <a:pt x="0" y="289560"/>
                </a:moveTo>
                <a:lnTo>
                  <a:pt x="1108710" y="144780"/>
                </a:lnTo>
                <a:lnTo>
                  <a:pt x="2228850" y="87630"/>
                </a:lnTo>
                <a:lnTo>
                  <a:pt x="3337560" y="34290"/>
                </a:lnTo>
                <a:lnTo>
                  <a:pt x="4446270" y="0"/>
                </a:lnTo>
              </a:path>
            </a:pathLst>
          </a:cu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F24F7BF-EFA5-38B5-D225-2ACEBB6D46BE}"/>
              </a:ext>
            </a:extLst>
          </p:cNvPr>
          <p:cNvSpPr/>
          <p:nvPr/>
        </p:nvSpPr>
        <p:spPr>
          <a:xfrm>
            <a:off x="24107775" y="22708318"/>
            <a:ext cx="4452938" cy="266700"/>
          </a:xfrm>
          <a:custGeom>
            <a:avLst/>
            <a:gdLst>
              <a:gd name="connsiteX0" fmla="*/ 0 w 4452938"/>
              <a:gd name="connsiteY0" fmla="*/ 266700 h 266700"/>
              <a:gd name="connsiteX1" fmla="*/ 1114425 w 4452938"/>
              <a:gd name="connsiteY1" fmla="*/ 133350 h 266700"/>
              <a:gd name="connsiteX2" fmla="*/ 2252663 w 4452938"/>
              <a:gd name="connsiteY2" fmla="*/ 71438 h 266700"/>
              <a:gd name="connsiteX3" fmla="*/ 3348038 w 4452938"/>
              <a:gd name="connsiteY3" fmla="*/ 33338 h 266700"/>
              <a:gd name="connsiteX4" fmla="*/ 4452938 w 4452938"/>
              <a:gd name="connsiteY4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52938" h="266700">
                <a:moveTo>
                  <a:pt x="0" y="266700"/>
                </a:moveTo>
                <a:lnTo>
                  <a:pt x="1114425" y="133350"/>
                </a:lnTo>
                <a:lnTo>
                  <a:pt x="2252663" y="71438"/>
                </a:lnTo>
                <a:lnTo>
                  <a:pt x="3348038" y="33338"/>
                </a:lnTo>
                <a:lnTo>
                  <a:pt x="4452938" y="0"/>
                </a:lnTo>
              </a:path>
            </a:pathLst>
          </a:cu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310A9528-E30D-88C9-C6F5-B97730B181B0}"/>
              </a:ext>
            </a:extLst>
          </p:cNvPr>
          <p:cNvSpPr txBox="1"/>
          <p:nvPr/>
        </p:nvSpPr>
        <p:spPr>
          <a:xfrm>
            <a:off x="23188016" y="25021515"/>
            <a:ext cx="921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NNRTI</a:t>
            </a:r>
          </a:p>
          <a:p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INSTI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id="{11F8A3D4-FDFC-9BFB-2862-4C7D00FFAE9E}"/>
              </a:ext>
            </a:extLst>
          </p:cNvPr>
          <p:cNvSpPr txBox="1"/>
          <p:nvPr/>
        </p:nvSpPr>
        <p:spPr>
          <a:xfrm>
            <a:off x="22701285" y="24665559"/>
            <a:ext cx="1383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Third agent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621D3F2-2515-D80A-87B7-230E84EBB996}"/>
              </a:ext>
            </a:extLst>
          </p:cNvPr>
          <p:cNvCxnSpPr/>
          <p:nvPr/>
        </p:nvCxnSpPr>
        <p:spPr>
          <a:xfrm>
            <a:off x="22838352" y="25209155"/>
            <a:ext cx="327817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41" name="Straight Connector 740">
            <a:extLst>
              <a:ext uri="{FF2B5EF4-FFF2-40B4-BE49-F238E27FC236}">
                <a16:creationId xmlns:a16="http://schemas.microsoft.com/office/drawing/2014/main" id="{9606291E-42BB-5D23-AE33-195898CAD651}"/>
              </a:ext>
            </a:extLst>
          </p:cNvPr>
          <p:cNvCxnSpPr/>
          <p:nvPr/>
        </p:nvCxnSpPr>
        <p:spPr>
          <a:xfrm>
            <a:off x="22838352" y="25472816"/>
            <a:ext cx="327817" cy="0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48" name="TextBox 747">
            <a:extLst>
              <a:ext uri="{FF2B5EF4-FFF2-40B4-BE49-F238E27FC236}">
                <a16:creationId xmlns:a16="http://schemas.microsoft.com/office/drawing/2014/main" id="{345A3003-E21A-2ACE-CC04-4FB886F67E2F}"/>
              </a:ext>
            </a:extLst>
          </p:cNvPr>
          <p:cNvSpPr txBox="1">
            <a:spLocks/>
          </p:cNvSpPr>
          <p:nvPr/>
        </p:nvSpPr>
        <p:spPr>
          <a:xfrm>
            <a:off x="16515743" y="26664629"/>
            <a:ext cx="4863015" cy="332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2" b="1">
                <a:latin typeface="Arial" panose="020B0604020202020204" pitchFamily="34" charset="0"/>
                <a:cs typeface="Arial" panose="020B0604020202020204" pitchFamily="34" charset="0"/>
              </a:rPr>
              <a:t>F/TAF Backbone</a:t>
            </a:r>
          </a:p>
        </p:txBody>
      </p:sp>
      <p:graphicFrame>
        <p:nvGraphicFramePr>
          <p:cNvPr id="749" name="Table 5">
            <a:extLst>
              <a:ext uri="{FF2B5EF4-FFF2-40B4-BE49-F238E27FC236}">
                <a16:creationId xmlns:a16="http://schemas.microsoft.com/office/drawing/2014/main" id="{404072EF-E821-68ED-D231-53B83333E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757158"/>
              </p:ext>
            </p:extLst>
          </p:nvPr>
        </p:nvGraphicFramePr>
        <p:xfrm>
          <a:off x="16736045" y="30624195"/>
          <a:ext cx="4510343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457">
                  <a:extLst>
                    <a:ext uri="{9D8B030D-6E8A-4147-A177-3AD203B41FA5}">
                      <a16:colId xmlns:a16="http://schemas.microsoft.com/office/drawing/2014/main" val="782522367"/>
                    </a:ext>
                  </a:extLst>
                </a:gridCol>
                <a:gridCol w="623358">
                  <a:extLst>
                    <a:ext uri="{9D8B030D-6E8A-4147-A177-3AD203B41FA5}">
                      <a16:colId xmlns:a16="http://schemas.microsoft.com/office/drawing/2014/main" val="3268018287"/>
                    </a:ext>
                  </a:extLst>
                </a:gridCol>
                <a:gridCol w="1937464">
                  <a:extLst>
                    <a:ext uri="{9D8B030D-6E8A-4147-A177-3AD203B41FA5}">
                      <a16:colId xmlns:a16="http://schemas.microsoft.com/office/drawing/2014/main" val="2880582041"/>
                    </a:ext>
                  </a:extLst>
                </a:gridCol>
                <a:gridCol w="574064">
                  <a:extLst>
                    <a:ext uri="{9D8B030D-6E8A-4147-A177-3AD203B41FA5}">
                      <a16:colId xmlns:a16="http://schemas.microsoft.com/office/drawing/2014/main" val="2556124992"/>
                    </a:ext>
                  </a:extLst>
                </a:gridCol>
              </a:tblGrid>
              <a:tr h="17894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NNRTI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88396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92940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528704"/>
                  </a:ext>
                </a:extLst>
              </a:tr>
              <a:tr h="286312">
                <a:tc>
                  <a:txBody>
                    <a:bodyPr/>
                    <a:lstStyle/>
                    <a:p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EVG/COBI/F/TAF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78764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RAL/F/TAF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22744"/>
                  </a:ext>
                </a:extLst>
              </a:tr>
            </a:tbl>
          </a:graphicData>
        </a:graphic>
      </p:graphicFrame>
      <p:sp>
        <p:nvSpPr>
          <p:cNvPr id="752" name="TextBox 751">
            <a:extLst>
              <a:ext uri="{FF2B5EF4-FFF2-40B4-BE49-F238E27FC236}">
                <a16:creationId xmlns:a16="http://schemas.microsoft.com/office/drawing/2014/main" id="{C648A7A8-84CE-F763-08E2-CC4637B79416}"/>
              </a:ext>
            </a:extLst>
          </p:cNvPr>
          <p:cNvSpPr txBox="1"/>
          <p:nvPr/>
        </p:nvSpPr>
        <p:spPr>
          <a:xfrm>
            <a:off x="16781533" y="30227304"/>
            <a:ext cx="441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Time From Baseline (Months)</a:t>
            </a:r>
          </a:p>
        </p:txBody>
      </p:sp>
      <p:sp>
        <p:nvSpPr>
          <p:cNvPr id="756" name="TextBox 755">
            <a:extLst>
              <a:ext uri="{FF2B5EF4-FFF2-40B4-BE49-F238E27FC236}">
                <a16:creationId xmlns:a16="http://schemas.microsoft.com/office/drawing/2014/main" id="{04DE912C-FFB5-7956-90A3-9D28178F6357}"/>
              </a:ext>
            </a:extLst>
          </p:cNvPr>
          <p:cNvSpPr txBox="1"/>
          <p:nvPr/>
        </p:nvSpPr>
        <p:spPr>
          <a:xfrm rot="16200000">
            <a:off x="14350712" y="2822611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Weight (kg)</a:t>
            </a:r>
          </a:p>
        </p:txBody>
      </p:sp>
      <p:sp>
        <p:nvSpPr>
          <p:cNvPr id="757" name="TextBox 756">
            <a:extLst>
              <a:ext uri="{FF2B5EF4-FFF2-40B4-BE49-F238E27FC236}">
                <a16:creationId xmlns:a16="http://schemas.microsoft.com/office/drawing/2014/main" id="{E5402B02-34CF-870B-2E14-3BDADE4776A9}"/>
              </a:ext>
            </a:extLst>
          </p:cNvPr>
          <p:cNvSpPr txBox="1"/>
          <p:nvPr/>
        </p:nvSpPr>
        <p:spPr>
          <a:xfrm>
            <a:off x="16016161" y="295669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758" name="TextBox 757">
            <a:extLst>
              <a:ext uri="{FF2B5EF4-FFF2-40B4-BE49-F238E27FC236}">
                <a16:creationId xmlns:a16="http://schemas.microsoft.com/office/drawing/2014/main" id="{C23DFE44-6E82-916E-7B53-1FFC045211A3}"/>
              </a:ext>
            </a:extLst>
          </p:cNvPr>
          <p:cNvSpPr txBox="1"/>
          <p:nvPr/>
        </p:nvSpPr>
        <p:spPr>
          <a:xfrm>
            <a:off x="16016161" y="286128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</a:p>
        </p:txBody>
      </p:sp>
      <p:cxnSp>
        <p:nvCxnSpPr>
          <p:cNvPr id="759" name="Straight Connector 758">
            <a:extLst>
              <a:ext uri="{FF2B5EF4-FFF2-40B4-BE49-F238E27FC236}">
                <a16:creationId xmlns:a16="http://schemas.microsoft.com/office/drawing/2014/main" id="{83375CB1-F998-887D-5BA2-4D66C8B34624}"/>
              </a:ext>
            </a:extLst>
          </p:cNvPr>
          <p:cNvCxnSpPr/>
          <p:nvPr/>
        </p:nvCxnSpPr>
        <p:spPr>
          <a:xfrm flipH="1">
            <a:off x="16453670" y="27863221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0" name="TextBox 759">
            <a:extLst>
              <a:ext uri="{FF2B5EF4-FFF2-40B4-BE49-F238E27FC236}">
                <a16:creationId xmlns:a16="http://schemas.microsoft.com/office/drawing/2014/main" id="{AA8E0311-37D5-6030-D5C4-4F00AF523C85}"/>
              </a:ext>
            </a:extLst>
          </p:cNvPr>
          <p:cNvSpPr txBox="1"/>
          <p:nvPr/>
        </p:nvSpPr>
        <p:spPr>
          <a:xfrm>
            <a:off x="16016161" y="276675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cxnSp>
        <p:nvCxnSpPr>
          <p:cNvPr id="761" name="Straight Connector 760">
            <a:extLst>
              <a:ext uri="{FF2B5EF4-FFF2-40B4-BE49-F238E27FC236}">
                <a16:creationId xmlns:a16="http://schemas.microsoft.com/office/drawing/2014/main" id="{198E5650-FA96-686B-1C63-E0F9E8599726}"/>
              </a:ext>
            </a:extLst>
          </p:cNvPr>
          <p:cNvCxnSpPr/>
          <p:nvPr/>
        </p:nvCxnSpPr>
        <p:spPr>
          <a:xfrm flipH="1">
            <a:off x="16453670" y="28818053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>
            <a:extLst>
              <a:ext uri="{FF2B5EF4-FFF2-40B4-BE49-F238E27FC236}">
                <a16:creationId xmlns:a16="http://schemas.microsoft.com/office/drawing/2014/main" id="{41B747E3-24C5-1019-127A-64918BB010E1}"/>
              </a:ext>
            </a:extLst>
          </p:cNvPr>
          <p:cNvCxnSpPr>
            <a:cxnSpLocks/>
          </p:cNvCxnSpPr>
          <p:nvPr/>
        </p:nvCxnSpPr>
        <p:spPr>
          <a:xfrm rot="16200000" flipH="1">
            <a:off x="16706401" y="299542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3" name="TextBox 762">
            <a:extLst>
              <a:ext uri="{FF2B5EF4-FFF2-40B4-BE49-F238E27FC236}">
                <a16:creationId xmlns:a16="http://schemas.microsoft.com/office/drawing/2014/main" id="{18C8B69C-247B-A659-7D2C-C5FEF7DA645A}"/>
              </a:ext>
            </a:extLst>
          </p:cNvPr>
          <p:cNvSpPr txBox="1"/>
          <p:nvPr/>
        </p:nvSpPr>
        <p:spPr>
          <a:xfrm>
            <a:off x="16573519" y="299810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cxnSp>
        <p:nvCxnSpPr>
          <p:cNvPr id="764" name="Straight Connector 763">
            <a:extLst>
              <a:ext uri="{FF2B5EF4-FFF2-40B4-BE49-F238E27FC236}">
                <a16:creationId xmlns:a16="http://schemas.microsoft.com/office/drawing/2014/main" id="{DE731122-DA7F-A78A-D8D4-3E72B9AF03F3}"/>
              </a:ext>
            </a:extLst>
          </p:cNvPr>
          <p:cNvCxnSpPr>
            <a:cxnSpLocks/>
          </p:cNvCxnSpPr>
          <p:nvPr/>
        </p:nvCxnSpPr>
        <p:spPr>
          <a:xfrm flipH="1">
            <a:off x="16453670" y="29763377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Straight Connector 764">
            <a:extLst>
              <a:ext uri="{FF2B5EF4-FFF2-40B4-BE49-F238E27FC236}">
                <a16:creationId xmlns:a16="http://schemas.microsoft.com/office/drawing/2014/main" id="{FC2C78B8-78B3-31F5-8AAC-1CF41EB19D0D}"/>
              </a:ext>
            </a:extLst>
          </p:cNvPr>
          <p:cNvCxnSpPr/>
          <p:nvPr/>
        </p:nvCxnSpPr>
        <p:spPr>
          <a:xfrm flipH="1">
            <a:off x="16453670" y="26910721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6" name="TextBox 765">
            <a:extLst>
              <a:ext uri="{FF2B5EF4-FFF2-40B4-BE49-F238E27FC236}">
                <a16:creationId xmlns:a16="http://schemas.microsoft.com/office/drawing/2014/main" id="{5A122805-09DC-ACE5-BEFE-A0EB2D9B7F70}"/>
              </a:ext>
            </a:extLst>
          </p:cNvPr>
          <p:cNvSpPr txBox="1"/>
          <p:nvPr/>
        </p:nvSpPr>
        <p:spPr>
          <a:xfrm>
            <a:off x="16016161" y="267150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</a:p>
        </p:txBody>
      </p:sp>
      <p:cxnSp>
        <p:nvCxnSpPr>
          <p:cNvPr id="767" name="Straight Connector 766">
            <a:extLst>
              <a:ext uri="{FF2B5EF4-FFF2-40B4-BE49-F238E27FC236}">
                <a16:creationId xmlns:a16="http://schemas.microsoft.com/office/drawing/2014/main" id="{A09EDC36-7CA1-6BE9-A948-8A29C872291E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819957" y="299542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" name="TextBox 767">
            <a:extLst>
              <a:ext uri="{FF2B5EF4-FFF2-40B4-BE49-F238E27FC236}">
                <a16:creationId xmlns:a16="http://schemas.microsoft.com/office/drawing/2014/main" id="{1252828E-34E6-17A3-763E-26A9B5805A10}"/>
              </a:ext>
            </a:extLst>
          </p:cNvPr>
          <p:cNvSpPr txBox="1"/>
          <p:nvPr/>
        </p:nvSpPr>
        <p:spPr>
          <a:xfrm>
            <a:off x="17687076" y="299810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769" name="Straight Connector 768">
            <a:extLst>
              <a:ext uri="{FF2B5EF4-FFF2-40B4-BE49-F238E27FC236}">
                <a16:creationId xmlns:a16="http://schemas.microsoft.com/office/drawing/2014/main" id="{D924C82C-B601-2E73-D249-850CD794F8A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8942422" y="299542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0" name="TextBox 769">
            <a:extLst>
              <a:ext uri="{FF2B5EF4-FFF2-40B4-BE49-F238E27FC236}">
                <a16:creationId xmlns:a16="http://schemas.microsoft.com/office/drawing/2014/main" id="{847DDCF4-B8D2-AF16-4FE5-65E4B3EA8138}"/>
              </a:ext>
            </a:extLst>
          </p:cNvPr>
          <p:cNvSpPr txBox="1"/>
          <p:nvPr/>
        </p:nvSpPr>
        <p:spPr>
          <a:xfrm>
            <a:off x="19923097" y="299810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771" name="Straight Connector 770">
            <a:extLst>
              <a:ext uri="{FF2B5EF4-FFF2-40B4-BE49-F238E27FC236}">
                <a16:creationId xmlns:a16="http://schemas.microsoft.com/office/drawing/2014/main" id="{48E8ACED-7DFE-F569-3B26-1EEDA56A57D2}"/>
              </a:ext>
            </a:extLst>
          </p:cNvPr>
          <p:cNvCxnSpPr>
            <a:cxnSpLocks/>
          </p:cNvCxnSpPr>
          <p:nvPr/>
        </p:nvCxnSpPr>
        <p:spPr>
          <a:xfrm rot="16200000" flipH="1">
            <a:off x="20051525" y="299542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2" name="TextBox 771">
            <a:extLst>
              <a:ext uri="{FF2B5EF4-FFF2-40B4-BE49-F238E27FC236}">
                <a16:creationId xmlns:a16="http://schemas.microsoft.com/office/drawing/2014/main" id="{66BAA824-CE35-FD87-8E50-B9447514C49E}"/>
              </a:ext>
            </a:extLst>
          </p:cNvPr>
          <p:cNvSpPr txBox="1"/>
          <p:nvPr/>
        </p:nvSpPr>
        <p:spPr>
          <a:xfrm>
            <a:off x="20943537" y="29981086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773" name="Straight Connector 772">
            <a:extLst>
              <a:ext uri="{FF2B5EF4-FFF2-40B4-BE49-F238E27FC236}">
                <a16:creationId xmlns:a16="http://schemas.microsoft.com/office/drawing/2014/main" id="{E1A2A3C0-E57F-375C-43D7-8995742BEE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156173" y="299542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>
            <a:extLst>
              <a:ext uri="{FF2B5EF4-FFF2-40B4-BE49-F238E27FC236}">
                <a16:creationId xmlns:a16="http://schemas.microsoft.com/office/drawing/2014/main" id="{08B4556B-29BB-4238-D303-9A3E40093F13}"/>
              </a:ext>
            </a:extLst>
          </p:cNvPr>
          <p:cNvSpPr txBox="1"/>
          <p:nvPr/>
        </p:nvSpPr>
        <p:spPr>
          <a:xfrm>
            <a:off x="18796180" y="299810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77" name="Freeform: Shape 776">
            <a:extLst>
              <a:ext uri="{FF2B5EF4-FFF2-40B4-BE49-F238E27FC236}">
                <a16:creationId xmlns:a16="http://schemas.microsoft.com/office/drawing/2014/main" id="{CD6CAE47-2A9D-0BA9-2C9C-CFFF336C49B1}"/>
              </a:ext>
            </a:extLst>
          </p:cNvPr>
          <p:cNvSpPr/>
          <p:nvPr/>
        </p:nvSpPr>
        <p:spPr>
          <a:xfrm>
            <a:off x="16526200" y="26907048"/>
            <a:ext cx="4840219" cy="3008671"/>
          </a:xfrm>
          <a:custGeom>
            <a:avLst/>
            <a:gdLst>
              <a:gd name="connsiteX0" fmla="*/ 5117691 w 5117691"/>
              <a:gd name="connsiteY0" fmla="*/ 0 h 3008671"/>
              <a:gd name="connsiteX1" fmla="*/ 5117691 w 5117691"/>
              <a:gd name="connsiteY1" fmla="*/ 3008671 h 3008671"/>
              <a:gd name="connsiteX2" fmla="*/ 0 w 5117691"/>
              <a:gd name="connsiteY2" fmla="*/ 3008671 h 3008671"/>
              <a:gd name="connsiteX3" fmla="*/ 0 w 5117691"/>
              <a:gd name="connsiteY3" fmla="*/ 0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7691" h="3008671">
                <a:moveTo>
                  <a:pt x="5117691" y="0"/>
                </a:moveTo>
                <a:lnTo>
                  <a:pt x="5117691" y="3008671"/>
                </a:lnTo>
                <a:lnTo>
                  <a:pt x="0" y="3008671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8" name="Straight Connector 777">
            <a:extLst>
              <a:ext uri="{FF2B5EF4-FFF2-40B4-BE49-F238E27FC236}">
                <a16:creationId xmlns:a16="http://schemas.microsoft.com/office/drawing/2014/main" id="{DC3FA9C8-EBA7-C476-B459-47E57E9B5E49}"/>
              </a:ext>
            </a:extLst>
          </p:cNvPr>
          <p:cNvCxnSpPr>
            <a:cxnSpLocks/>
          </p:cNvCxnSpPr>
          <p:nvPr/>
        </p:nvCxnSpPr>
        <p:spPr>
          <a:xfrm flipH="1">
            <a:off x="21360895" y="29754120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>
            <a:extLst>
              <a:ext uri="{FF2B5EF4-FFF2-40B4-BE49-F238E27FC236}">
                <a16:creationId xmlns:a16="http://schemas.microsoft.com/office/drawing/2014/main" id="{50932759-A6E1-B8F4-3FFA-BFFE016E6FBE}"/>
              </a:ext>
            </a:extLst>
          </p:cNvPr>
          <p:cNvSpPr txBox="1"/>
          <p:nvPr/>
        </p:nvSpPr>
        <p:spPr>
          <a:xfrm>
            <a:off x="21436558" y="29566559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780" name="TextBox 779">
            <a:extLst>
              <a:ext uri="{FF2B5EF4-FFF2-40B4-BE49-F238E27FC236}">
                <a16:creationId xmlns:a16="http://schemas.microsoft.com/office/drawing/2014/main" id="{65B33314-8252-2C7B-0657-8F259A2F848A}"/>
              </a:ext>
            </a:extLst>
          </p:cNvPr>
          <p:cNvSpPr txBox="1"/>
          <p:nvPr/>
        </p:nvSpPr>
        <p:spPr>
          <a:xfrm rot="5400000" flipH="1">
            <a:off x="20523111" y="2822611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BMI (kg/m</a:t>
            </a:r>
            <a:r>
              <a:rPr lang="en-US" b="1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781" name="Straight Connector 780">
            <a:extLst>
              <a:ext uri="{FF2B5EF4-FFF2-40B4-BE49-F238E27FC236}">
                <a16:creationId xmlns:a16="http://schemas.microsoft.com/office/drawing/2014/main" id="{E0E3359E-D5E9-8908-4556-CB733D0BE941}"/>
              </a:ext>
            </a:extLst>
          </p:cNvPr>
          <p:cNvCxnSpPr>
            <a:cxnSpLocks/>
          </p:cNvCxnSpPr>
          <p:nvPr/>
        </p:nvCxnSpPr>
        <p:spPr>
          <a:xfrm flipH="1">
            <a:off x="21360895" y="29181364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2" name="TextBox 781">
            <a:extLst>
              <a:ext uri="{FF2B5EF4-FFF2-40B4-BE49-F238E27FC236}">
                <a16:creationId xmlns:a16="http://schemas.microsoft.com/office/drawing/2014/main" id="{38B8C002-87BC-9946-D29A-A887AAEDF522}"/>
              </a:ext>
            </a:extLst>
          </p:cNvPr>
          <p:cNvSpPr txBox="1"/>
          <p:nvPr/>
        </p:nvSpPr>
        <p:spPr>
          <a:xfrm>
            <a:off x="21436558" y="28993803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cxnSp>
        <p:nvCxnSpPr>
          <p:cNvPr id="783" name="Straight Connector 782">
            <a:extLst>
              <a:ext uri="{FF2B5EF4-FFF2-40B4-BE49-F238E27FC236}">
                <a16:creationId xmlns:a16="http://schemas.microsoft.com/office/drawing/2014/main" id="{B221759E-8CA9-CF18-86D6-13FBCB5987D8}"/>
              </a:ext>
            </a:extLst>
          </p:cNvPr>
          <p:cNvCxnSpPr>
            <a:cxnSpLocks/>
          </p:cNvCxnSpPr>
          <p:nvPr/>
        </p:nvCxnSpPr>
        <p:spPr>
          <a:xfrm flipH="1">
            <a:off x="21360895" y="28608608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4" name="TextBox 783">
            <a:extLst>
              <a:ext uri="{FF2B5EF4-FFF2-40B4-BE49-F238E27FC236}">
                <a16:creationId xmlns:a16="http://schemas.microsoft.com/office/drawing/2014/main" id="{DFE517D3-475D-D5E7-8CFD-2E136709EEE9}"/>
              </a:ext>
            </a:extLst>
          </p:cNvPr>
          <p:cNvSpPr txBox="1"/>
          <p:nvPr/>
        </p:nvSpPr>
        <p:spPr>
          <a:xfrm>
            <a:off x="21436558" y="28421047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cxnSp>
        <p:nvCxnSpPr>
          <p:cNvPr id="785" name="Straight Connector 784">
            <a:extLst>
              <a:ext uri="{FF2B5EF4-FFF2-40B4-BE49-F238E27FC236}">
                <a16:creationId xmlns:a16="http://schemas.microsoft.com/office/drawing/2014/main" id="{E8642F99-95DA-8597-F924-B18521BCB640}"/>
              </a:ext>
            </a:extLst>
          </p:cNvPr>
          <p:cNvCxnSpPr>
            <a:cxnSpLocks/>
          </p:cNvCxnSpPr>
          <p:nvPr/>
        </p:nvCxnSpPr>
        <p:spPr>
          <a:xfrm flipH="1">
            <a:off x="21360895" y="28074373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6" name="TextBox 785">
            <a:extLst>
              <a:ext uri="{FF2B5EF4-FFF2-40B4-BE49-F238E27FC236}">
                <a16:creationId xmlns:a16="http://schemas.microsoft.com/office/drawing/2014/main" id="{A0E889D4-60E4-915A-1116-45E5F988DF0E}"/>
              </a:ext>
            </a:extLst>
          </p:cNvPr>
          <p:cNvSpPr txBox="1"/>
          <p:nvPr/>
        </p:nvSpPr>
        <p:spPr>
          <a:xfrm>
            <a:off x="21436558" y="27886812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cxnSp>
        <p:nvCxnSpPr>
          <p:cNvPr id="787" name="Straight Connector 786">
            <a:extLst>
              <a:ext uri="{FF2B5EF4-FFF2-40B4-BE49-F238E27FC236}">
                <a16:creationId xmlns:a16="http://schemas.microsoft.com/office/drawing/2014/main" id="{E0F475CA-FCF2-05EF-F1D2-68889DF15B24}"/>
              </a:ext>
            </a:extLst>
          </p:cNvPr>
          <p:cNvCxnSpPr>
            <a:cxnSpLocks/>
          </p:cNvCxnSpPr>
          <p:nvPr/>
        </p:nvCxnSpPr>
        <p:spPr>
          <a:xfrm flipH="1">
            <a:off x="21360895" y="27496592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" name="TextBox 787">
            <a:extLst>
              <a:ext uri="{FF2B5EF4-FFF2-40B4-BE49-F238E27FC236}">
                <a16:creationId xmlns:a16="http://schemas.microsoft.com/office/drawing/2014/main" id="{90653934-611B-A8F6-9019-F3B105BF1232}"/>
              </a:ext>
            </a:extLst>
          </p:cNvPr>
          <p:cNvSpPr txBox="1"/>
          <p:nvPr/>
        </p:nvSpPr>
        <p:spPr>
          <a:xfrm>
            <a:off x="21436558" y="27309031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cxnSp>
        <p:nvCxnSpPr>
          <p:cNvPr id="789" name="Straight Connector 788">
            <a:extLst>
              <a:ext uri="{FF2B5EF4-FFF2-40B4-BE49-F238E27FC236}">
                <a16:creationId xmlns:a16="http://schemas.microsoft.com/office/drawing/2014/main" id="{76EEE52C-066E-E142-793A-90765ECF6C2B}"/>
              </a:ext>
            </a:extLst>
          </p:cNvPr>
          <p:cNvCxnSpPr>
            <a:cxnSpLocks/>
          </p:cNvCxnSpPr>
          <p:nvPr/>
        </p:nvCxnSpPr>
        <p:spPr>
          <a:xfrm flipH="1">
            <a:off x="21360895" y="26905079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0" name="TextBox 789">
            <a:extLst>
              <a:ext uri="{FF2B5EF4-FFF2-40B4-BE49-F238E27FC236}">
                <a16:creationId xmlns:a16="http://schemas.microsoft.com/office/drawing/2014/main" id="{A002D8C7-6FBA-6F2A-2F52-35964DF3C9E3}"/>
              </a:ext>
            </a:extLst>
          </p:cNvPr>
          <p:cNvSpPr txBox="1"/>
          <p:nvPr/>
        </p:nvSpPr>
        <p:spPr>
          <a:xfrm>
            <a:off x="21436558" y="26726227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799" name="TextBox 798">
            <a:extLst>
              <a:ext uri="{FF2B5EF4-FFF2-40B4-BE49-F238E27FC236}">
                <a16:creationId xmlns:a16="http://schemas.microsoft.com/office/drawing/2014/main" id="{BFCA3F71-76DB-28B7-A6E5-A15FD8C4139A}"/>
              </a:ext>
            </a:extLst>
          </p:cNvPr>
          <p:cNvSpPr txBox="1">
            <a:spLocks/>
          </p:cNvSpPr>
          <p:nvPr/>
        </p:nvSpPr>
        <p:spPr>
          <a:xfrm>
            <a:off x="23887958" y="26664629"/>
            <a:ext cx="4863015" cy="332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2" b="1">
                <a:latin typeface="Arial" panose="020B0604020202020204" pitchFamily="34" charset="0"/>
                <a:cs typeface="Arial" panose="020B0604020202020204" pitchFamily="34" charset="0"/>
              </a:rPr>
              <a:t>F/TAF Backbone</a:t>
            </a:r>
          </a:p>
        </p:txBody>
      </p:sp>
      <p:graphicFrame>
        <p:nvGraphicFramePr>
          <p:cNvPr id="800" name="Table 5">
            <a:extLst>
              <a:ext uri="{FF2B5EF4-FFF2-40B4-BE49-F238E27FC236}">
                <a16:creationId xmlns:a16="http://schemas.microsoft.com/office/drawing/2014/main" id="{0E160CD6-E1AB-D320-200D-8F6E261AD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4762"/>
              </p:ext>
            </p:extLst>
          </p:nvPr>
        </p:nvGraphicFramePr>
        <p:xfrm>
          <a:off x="24108260" y="30624195"/>
          <a:ext cx="4510343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457">
                  <a:extLst>
                    <a:ext uri="{9D8B030D-6E8A-4147-A177-3AD203B41FA5}">
                      <a16:colId xmlns:a16="http://schemas.microsoft.com/office/drawing/2014/main" val="782522367"/>
                    </a:ext>
                  </a:extLst>
                </a:gridCol>
                <a:gridCol w="623358">
                  <a:extLst>
                    <a:ext uri="{9D8B030D-6E8A-4147-A177-3AD203B41FA5}">
                      <a16:colId xmlns:a16="http://schemas.microsoft.com/office/drawing/2014/main" val="3268018287"/>
                    </a:ext>
                  </a:extLst>
                </a:gridCol>
                <a:gridCol w="1937464">
                  <a:extLst>
                    <a:ext uri="{9D8B030D-6E8A-4147-A177-3AD203B41FA5}">
                      <a16:colId xmlns:a16="http://schemas.microsoft.com/office/drawing/2014/main" val="2880582041"/>
                    </a:ext>
                  </a:extLst>
                </a:gridCol>
                <a:gridCol w="574064">
                  <a:extLst>
                    <a:ext uri="{9D8B030D-6E8A-4147-A177-3AD203B41FA5}">
                      <a16:colId xmlns:a16="http://schemas.microsoft.com/office/drawing/2014/main" val="2556124992"/>
                    </a:ext>
                  </a:extLst>
                </a:gridCol>
              </a:tblGrid>
              <a:tr h="17894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NNRTI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88396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EFV/F/TAF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774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053855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ETR/F/TAF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49837"/>
                  </a:ext>
                </a:extLst>
              </a:tr>
              <a:tr h="286312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NVP/F/TAF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EVG/COBI/F/TAF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78764"/>
                  </a:ext>
                </a:extLst>
              </a:tr>
              <a:tr h="17894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RAL/F/TAF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22744"/>
                  </a:ext>
                </a:extLst>
              </a:tr>
            </a:tbl>
          </a:graphicData>
        </a:graphic>
      </p:graphicFrame>
      <p:sp>
        <p:nvSpPr>
          <p:cNvPr id="801" name="TextBox 800">
            <a:extLst>
              <a:ext uri="{FF2B5EF4-FFF2-40B4-BE49-F238E27FC236}">
                <a16:creationId xmlns:a16="http://schemas.microsoft.com/office/drawing/2014/main" id="{0106A83E-F71B-866D-8189-D51BE3F91749}"/>
              </a:ext>
            </a:extLst>
          </p:cNvPr>
          <p:cNvSpPr txBox="1"/>
          <p:nvPr/>
        </p:nvSpPr>
        <p:spPr>
          <a:xfrm>
            <a:off x="24153748" y="30227304"/>
            <a:ext cx="441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Time From Baseline (Months)</a:t>
            </a:r>
          </a:p>
        </p:txBody>
      </p:sp>
      <p:grpSp>
        <p:nvGrpSpPr>
          <p:cNvPr id="802" name="Group 801">
            <a:extLst>
              <a:ext uri="{FF2B5EF4-FFF2-40B4-BE49-F238E27FC236}">
                <a16:creationId xmlns:a16="http://schemas.microsoft.com/office/drawing/2014/main" id="{7EB8FA6C-5DC1-5AA3-EA12-73DE8E662081}"/>
              </a:ext>
            </a:extLst>
          </p:cNvPr>
          <p:cNvGrpSpPr/>
          <p:nvPr/>
        </p:nvGrpSpPr>
        <p:grpSpPr>
          <a:xfrm>
            <a:off x="23043211" y="26715028"/>
            <a:ext cx="6541731" cy="3635390"/>
            <a:chOff x="23043211" y="21996928"/>
            <a:chExt cx="6541731" cy="3635390"/>
          </a:xfrm>
        </p:grpSpPr>
        <p:sp>
          <p:nvSpPr>
            <p:cNvPr id="803" name="TextBox 802">
              <a:extLst>
                <a:ext uri="{FF2B5EF4-FFF2-40B4-BE49-F238E27FC236}">
                  <a16:creationId xmlns:a16="http://schemas.microsoft.com/office/drawing/2014/main" id="{90E797E4-1A82-7A2E-6A68-F577D77B3FCF}"/>
                </a:ext>
              </a:extLst>
            </p:cNvPr>
            <p:cNvSpPr txBox="1"/>
            <p:nvPr/>
          </p:nvSpPr>
          <p:spPr>
            <a:xfrm rot="16200000">
              <a:off x="21722927" y="235080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Weight (kg)</a:t>
              </a:r>
            </a:p>
          </p:txBody>
        </p:sp>
        <p:sp>
          <p:nvSpPr>
            <p:cNvPr id="804" name="TextBox 803">
              <a:extLst>
                <a:ext uri="{FF2B5EF4-FFF2-40B4-BE49-F238E27FC236}">
                  <a16:creationId xmlns:a16="http://schemas.microsoft.com/office/drawing/2014/main" id="{0473C17A-A905-708F-9499-F7117B91E051}"/>
                </a:ext>
              </a:extLst>
            </p:cNvPr>
            <p:cNvSpPr txBox="1"/>
            <p:nvPr/>
          </p:nvSpPr>
          <p:spPr>
            <a:xfrm>
              <a:off x="23388376" y="248488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</a:p>
          </p:txBody>
        </p:sp>
        <p:sp>
          <p:nvSpPr>
            <p:cNvPr id="805" name="TextBox 804">
              <a:extLst>
                <a:ext uri="{FF2B5EF4-FFF2-40B4-BE49-F238E27FC236}">
                  <a16:creationId xmlns:a16="http://schemas.microsoft.com/office/drawing/2014/main" id="{8A57F4AF-2028-99E8-9D94-916E016EF225}"/>
                </a:ext>
              </a:extLst>
            </p:cNvPr>
            <p:cNvSpPr txBox="1"/>
            <p:nvPr/>
          </p:nvSpPr>
          <p:spPr>
            <a:xfrm>
              <a:off x="23388376" y="238947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</a:p>
          </p:txBody>
        </p:sp>
        <p:cxnSp>
          <p:nvCxnSpPr>
            <p:cNvPr id="806" name="Straight Connector 805">
              <a:extLst>
                <a:ext uri="{FF2B5EF4-FFF2-40B4-BE49-F238E27FC236}">
                  <a16:creationId xmlns:a16="http://schemas.microsoft.com/office/drawing/2014/main" id="{54E82ED4-E45F-CE0D-78F2-5DB1DD9C230A}"/>
                </a:ext>
              </a:extLst>
            </p:cNvPr>
            <p:cNvCxnSpPr/>
            <p:nvPr/>
          </p:nvCxnSpPr>
          <p:spPr>
            <a:xfrm flipH="1">
              <a:off x="23825885" y="231451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7" name="TextBox 806">
              <a:extLst>
                <a:ext uri="{FF2B5EF4-FFF2-40B4-BE49-F238E27FC236}">
                  <a16:creationId xmlns:a16="http://schemas.microsoft.com/office/drawing/2014/main" id="{0F1664F8-D696-AE19-F193-F17AD8ADDC3E}"/>
                </a:ext>
              </a:extLst>
            </p:cNvPr>
            <p:cNvSpPr txBox="1"/>
            <p:nvPr/>
          </p:nvSpPr>
          <p:spPr>
            <a:xfrm>
              <a:off x="23388376" y="229494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cxnSp>
          <p:nvCxnSpPr>
            <p:cNvPr id="808" name="Straight Connector 807">
              <a:extLst>
                <a:ext uri="{FF2B5EF4-FFF2-40B4-BE49-F238E27FC236}">
                  <a16:creationId xmlns:a16="http://schemas.microsoft.com/office/drawing/2014/main" id="{14054667-A3E1-15B9-9111-80E08DC6A001}"/>
                </a:ext>
              </a:extLst>
            </p:cNvPr>
            <p:cNvCxnSpPr/>
            <p:nvPr/>
          </p:nvCxnSpPr>
          <p:spPr>
            <a:xfrm flipH="1">
              <a:off x="23825885" y="24099953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9" name="Straight Connector 808">
              <a:extLst>
                <a:ext uri="{FF2B5EF4-FFF2-40B4-BE49-F238E27FC236}">
                  <a16:creationId xmlns:a16="http://schemas.microsoft.com/office/drawing/2014/main" id="{6FD4BE41-F0D3-E718-5DD4-BC9AB5FECECB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4078616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0" name="TextBox 809">
              <a:extLst>
                <a:ext uri="{FF2B5EF4-FFF2-40B4-BE49-F238E27FC236}">
                  <a16:creationId xmlns:a16="http://schemas.microsoft.com/office/drawing/2014/main" id="{53BFD902-8264-5DD8-3B3D-1299FE2838D4}"/>
                </a:ext>
              </a:extLst>
            </p:cNvPr>
            <p:cNvSpPr txBox="1"/>
            <p:nvPr/>
          </p:nvSpPr>
          <p:spPr>
            <a:xfrm>
              <a:off x="23945734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811" name="Straight Connector 810">
              <a:extLst>
                <a:ext uri="{FF2B5EF4-FFF2-40B4-BE49-F238E27FC236}">
                  <a16:creationId xmlns:a16="http://schemas.microsoft.com/office/drawing/2014/main" id="{F7837D28-1D1A-A2AD-8C4F-4D4D0EFCE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25885" y="2504527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2" name="Straight Connector 811">
              <a:extLst>
                <a:ext uri="{FF2B5EF4-FFF2-40B4-BE49-F238E27FC236}">
                  <a16:creationId xmlns:a16="http://schemas.microsoft.com/office/drawing/2014/main" id="{C48F7A8D-268F-A8E0-FE9F-4347BA354C15}"/>
                </a:ext>
              </a:extLst>
            </p:cNvPr>
            <p:cNvCxnSpPr/>
            <p:nvPr/>
          </p:nvCxnSpPr>
          <p:spPr>
            <a:xfrm flipH="1">
              <a:off x="23825885" y="221926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3" name="TextBox 812">
              <a:extLst>
                <a:ext uri="{FF2B5EF4-FFF2-40B4-BE49-F238E27FC236}">
                  <a16:creationId xmlns:a16="http://schemas.microsoft.com/office/drawing/2014/main" id="{8A075932-84E2-3861-204C-CEEDDC9FEA71}"/>
                </a:ext>
              </a:extLst>
            </p:cNvPr>
            <p:cNvSpPr txBox="1"/>
            <p:nvPr/>
          </p:nvSpPr>
          <p:spPr>
            <a:xfrm>
              <a:off x="23388376" y="21996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85</a:t>
              </a:r>
            </a:p>
          </p:txBody>
        </p:sp>
        <p:cxnSp>
          <p:nvCxnSpPr>
            <p:cNvPr id="814" name="Straight Connector 813">
              <a:extLst>
                <a:ext uri="{FF2B5EF4-FFF2-40B4-BE49-F238E27FC236}">
                  <a16:creationId xmlns:a16="http://schemas.microsoft.com/office/drawing/2014/main" id="{5C131049-0990-3113-AF81-1C158784508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5192172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5" name="TextBox 814">
              <a:extLst>
                <a:ext uri="{FF2B5EF4-FFF2-40B4-BE49-F238E27FC236}">
                  <a16:creationId xmlns:a16="http://schemas.microsoft.com/office/drawing/2014/main" id="{5D245B0F-8481-7A1B-79DB-333F8CAD8B38}"/>
                </a:ext>
              </a:extLst>
            </p:cNvPr>
            <p:cNvSpPr txBox="1"/>
            <p:nvPr/>
          </p:nvSpPr>
          <p:spPr>
            <a:xfrm>
              <a:off x="25059291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816" name="Straight Connector 815">
              <a:extLst>
                <a:ext uri="{FF2B5EF4-FFF2-40B4-BE49-F238E27FC236}">
                  <a16:creationId xmlns:a16="http://schemas.microsoft.com/office/drawing/2014/main" id="{ED414CA0-EC67-942E-1C29-77F35303F3F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6314637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7" name="TextBox 816">
              <a:extLst>
                <a:ext uri="{FF2B5EF4-FFF2-40B4-BE49-F238E27FC236}">
                  <a16:creationId xmlns:a16="http://schemas.microsoft.com/office/drawing/2014/main" id="{6AAC40DA-1453-B07D-C052-1E0A006175A0}"/>
                </a:ext>
              </a:extLst>
            </p:cNvPr>
            <p:cNvSpPr txBox="1"/>
            <p:nvPr/>
          </p:nvSpPr>
          <p:spPr>
            <a:xfrm>
              <a:off x="27295312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597577B7-B5AF-BAAE-88DB-20CB1519AF4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7423740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9" name="TextBox 818">
              <a:extLst>
                <a:ext uri="{FF2B5EF4-FFF2-40B4-BE49-F238E27FC236}">
                  <a16:creationId xmlns:a16="http://schemas.microsoft.com/office/drawing/2014/main" id="{57E8B1F0-9489-5C4D-14C0-3DAB8DB3D479}"/>
                </a:ext>
              </a:extLst>
            </p:cNvPr>
            <p:cNvSpPr txBox="1"/>
            <p:nvPr/>
          </p:nvSpPr>
          <p:spPr>
            <a:xfrm>
              <a:off x="28315752" y="2526298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820" name="Straight Connector 819">
              <a:extLst>
                <a:ext uri="{FF2B5EF4-FFF2-40B4-BE49-F238E27FC236}">
                  <a16:creationId xmlns:a16="http://schemas.microsoft.com/office/drawing/2014/main" id="{561DA627-F1CE-5043-BBB8-447F4DCFF319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8528388" y="252361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" name="TextBox 820">
              <a:extLst>
                <a:ext uri="{FF2B5EF4-FFF2-40B4-BE49-F238E27FC236}">
                  <a16:creationId xmlns:a16="http://schemas.microsoft.com/office/drawing/2014/main" id="{111B764E-1B93-C5B4-7BF5-14F24893364D}"/>
                </a:ext>
              </a:extLst>
            </p:cNvPr>
            <p:cNvSpPr txBox="1"/>
            <p:nvPr/>
          </p:nvSpPr>
          <p:spPr>
            <a:xfrm>
              <a:off x="26168395" y="252629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8F3AB053-EE88-C39D-F1C1-37154536ABE9}"/>
                </a:ext>
              </a:extLst>
            </p:cNvPr>
            <p:cNvSpPr/>
            <p:nvPr/>
          </p:nvSpPr>
          <p:spPr>
            <a:xfrm>
              <a:off x="23898415" y="22188948"/>
              <a:ext cx="4840219" cy="3008671"/>
            </a:xfrm>
            <a:custGeom>
              <a:avLst/>
              <a:gdLst>
                <a:gd name="connsiteX0" fmla="*/ 5117691 w 5117691"/>
                <a:gd name="connsiteY0" fmla="*/ 0 h 3008671"/>
                <a:gd name="connsiteX1" fmla="*/ 5117691 w 5117691"/>
                <a:gd name="connsiteY1" fmla="*/ 3008671 h 3008671"/>
                <a:gd name="connsiteX2" fmla="*/ 0 w 5117691"/>
                <a:gd name="connsiteY2" fmla="*/ 3008671 h 3008671"/>
                <a:gd name="connsiteX3" fmla="*/ 0 w 5117691"/>
                <a:gd name="connsiteY3" fmla="*/ 0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7691" h="3008671">
                  <a:moveTo>
                    <a:pt x="5117691" y="0"/>
                  </a:moveTo>
                  <a:lnTo>
                    <a:pt x="5117691" y="3008671"/>
                  </a:lnTo>
                  <a:lnTo>
                    <a:pt x="0" y="300867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686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E8009D43-8D84-610D-0AC0-D95342BBCA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502794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4" name="TextBox 823">
              <a:extLst>
                <a:ext uri="{FF2B5EF4-FFF2-40B4-BE49-F238E27FC236}">
                  <a16:creationId xmlns:a16="http://schemas.microsoft.com/office/drawing/2014/main" id="{FFDFCBCB-91CA-60A6-450D-47C35BB819A5}"/>
                </a:ext>
              </a:extLst>
            </p:cNvPr>
            <p:cNvSpPr txBox="1"/>
            <p:nvPr/>
          </p:nvSpPr>
          <p:spPr>
            <a:xfrm>
              <a:off x="28808773" y="2484038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22</a:t>
              </a:r>
            </a:p>
          </p:txBody>
        </p:sp>
        <p:sp>
          <p:nvSpPr>
            <p:cNvPr id="825" name="TextBox 824">
              <a:extLst>
                <a:ext uri="{FF2B5EF4-FFF2-40B4-BE49-F238E27FC236}">
                  <a16:creationId xmlns:a16="http://schemas.microsoft.com/office/drawing/2014/main" id="{BBC0206D-1B70-8D7C-1A7E-15F814DD2F58}"/>
                </a:ext>
              </a:extLst>
            </p:cNvPr>
            <p:cNvSpPr txBox="1"/>
            <p:nvPr/>
          </p:nvSpPr>
          <p:spPr>
            <a:xfrm rot="5400000" flipH="1">
              <a:off x="27895326" y="235080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BMI (kg/m</a:t>
              </a:r>
              <a:r>
                <a:rPr lang="en-US" b="1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cxnSp>
          <p:nvCxnSpPr>
            <p:cNvPr id="826" name="Straight Connector 825">
              <a:extLst>
                <a:ext uri="{FF2B5EF4-FFF2-40B4-BE49-F238E27FC236}">
                  <a16:creationId xmlns:a16="http://schemas.microsoft.com/office/drawing/2014/main" id="{0260DB0F-C22D-3C79-3147-8B57228324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4462565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7" name="TextBox 826">
              <a:extLst>
                <a:ext uri="{FF2B5EF4-FFF2-40B4-BE49-F238E27FC236}">
                  <a16:creationId xmlns:a16="http://schemas.microsoft.com/office/drawing/2014/main" id="{4555246A-315B-CDAA-1E06-2C64B0E302BE}"/>
                </a:ext>
              </a:extLst>
            </p:cNvPr>
            <p:cNvSpPr txBox="1"/>
            <p:nvPr/>
          </p:nvSpPr>
          <p:spPr>
            <a:xfrm>
              <a:off x="28808773" y="24275004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</a:p>
          </p:txBody>
        </p:sp>
        <p:cxnSp>
          <p:nvCxnSpPr>
            <p:cNvPr id="828" name="Straight Connector 827">
              <a:extLst>
                <a:ext uri="{FF2B5EF4-FFF2-40B4-BE49-F238E27FC236}">
                  <a16:creationId xmlns:a16="http://schemas.microsoft.com/office/drawing/2014/main" id="{6939D540-0BE4-A356-E885-BCC7BAA2E1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388980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9" name="TextBox 828">
              <a:extLst>
                <a:ext uri="{FF2B5EF4-FFF2-40B4-BE49-F238E27FC236}">
                  <a16:creationId xmlns:a16="http://schemas.microsoft.com/office/drawing/2014/main" id="{25FC03AD-2181-06F0-4256-9DC02F866CB2}"/>
                </a:ext>
              </a:extLst>
            </p:cNvPr>
            <p:cNvSpPr txBox="1"/>
            <p:nvPr/>
          </p:nvSpPr>
          <p:spPr>
            <a:xfrm>
              <a:off x="28808773" y="23702248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</a:p>
          </p:txBody>
        </p:sp>
        <p:cxnSp>
          <p:nvCxnSpPr>
            <p:cNvPr id="830" name="Straight Connector 829">
              <a:extLst>
                <a:ext uri="{FF2B5EF4-FFF2-40B4-BE49-F238E27FC236}">
                  <a16:creationId xmlns:a16="http://schemas.microsoft.com/office/drawing/2014/main" id="{26A66F57-53FB-E555-E352-D1FF804AB6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332677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1" name="TextBox 830">
              <a:extLst>
                <a:ext uri="{FF2B5EF4-FFF2-40B4-BE49-F238E27FC236}">
                  <a16:creationId xmlns:a16="http://schemas.microsoft.com/office/drawing/2014/main" id="{7B610CBB-4C9B-950D-D42B-024DA098615C}"/>
                </a:ext>
              </a:extLst>
            </p:cNvPr>
            <p:cNvSpPr txBox="1"/>
            <p:nvPr/>
          </p:nvSpPr>
          <p:spPr>
            <a:xfrm>
              <a:off x="28808773" y="2313921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832" name="Straight Connector 831">
              <a:extLst>
                <a:ext uri="{FF2B5EF4-FFF2-40B4-BE49-F238E27FC236}">
                  <a16:creationId xmlns:a16="http://schemas.microsoft.com/office/drawing/2014/main" id="{16AD0D3F-E98B-E7A8-814A-33BF55F7F2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2778492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3" name="TextBox 832">
              <a:extLst>
                <a:ext uri="{FF2B5EF4-FFF2-40B4-BE49-F238E27FC236}">
                  <a16:creationId xmlns:a16="http://schemas.microsoft.com/office/drawing/2014/main" id="{500FC500-4FE2-8364-0081-6F21F3F32D13}"/>
                </a:ext>
              </a:extLst>
            </p:cNvPr>
            <p:cNvSpPr txBox="1"/>
            <p:nvPr/>
          </p:nvSpPr>
          <p:spPr>
            <a:xfrm>
              <a:off x="28808773" y="22590931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26</a:t>
              </a:r>
            </a:p>
          </p:txBody>
        </p:sp>
        <p:cxnSp>
          <p:nvCxnSpPr>
            <p:cNvPr id="834" name="Straight Connector 833">
              <a:extLst>
                <a:ext uri="{FF2B5EF4-FFF2-40B4-BE49-F238E27FC236}">
                  <a16:creationId xmlns:a16="http://schemas.microsoft.com/office/drawing/2014/main" id="{25010D32-A114-E46E-084E-2B714A2D34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2218697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5" name="TextBox 834">
              <a:extLst>
                <a:ext uri="{FF2B5EF4-FFF2-40B4-BE49-F238E27FC236}">
                  <a16:creationId xmlns:a16="http://schemas.microsoft.com/office/drawing/2014/main" id="{662D4E00-E7F0-F3AE-4B36-95E2AF361233}"/>
                </a:ext>
              </a:extLst>
            </p:cNvPr>
            <p:cNvSpPr txBox="1"/>
            <p:nvPr/>
          </p:nvSpPr>
          <p:spPr>
            <a:xfrm>
              <a:off x="28808773" y="22008127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27</a:t>
              </a:r>
            </a:p>
          </p:txBody>
        </p:sp>
      </p:grpSp>
      <p:sp>
        <p:nvSpPr>
          <p:cNvPr id="843" name="Rectangle: Rounded Corners 842">
            <a:extLst>
              <a:ext uri="{FF2B5EF4-FFF2-40B4-BE49-F238E27FC236}">
                <a16:creationId xmlns:a16="http://schemas.microsoft.com/office/drawing/2014/main" id="{AEFFAA6B-572C-E89E-2AD0-AD565FF979B9}"/>
              </a:ext>
            </a:extLst>
          </p:cNvPr>
          <p:cNvSpPr/>
          <p:nvPr/>
        </p:nvSpPr>
        <p:spPr>
          <a:xfrm flipH="1">
            <a:off x="20554598" y="15880632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weight</a:t>
            </a:r>
          </a:p>
        </p:txBody>
      </p:sp>
      <p:sp>
        <p:nvSpPr>
          <p:cNvPr id="844" name="Rectangle: Rounded Corners 843">
            <a:extLst>
              <a:ext uri="{FF2B5EF4-FFF2-40B4-BE49-F238E27FC236}">
                <a16:creationId xmlns:a16="http://schemas.microsoft.com/office/drawing/2014/main" id="{4AF3D728-05F7-3CDF-C749-B35F49000680}"/>
              </a:ext>
            </a:extLst>
          </p:cNvPr>
          <p:cNvSpPr/>
          <p:nvPr/>
        </p:nvSpPr>
        <p:spPr>
          <a:xfrm flipH="1">
            <a:off x="16784368" y="16538078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underweight</a:t>
            </a:r>
          </a:p>
        </p:txBody>
      </p:sp>
      <p:sp>
        <p:nvSpPr>
          <p:cNvPr id="845" name="Rectangle: Rounded Corners 844">
            <a:extLst>
              <a:ext uri="{FF2B5EF4-FFF2-40B4-BE49-F238E27FC236}">
                <a16:creationId xmlns:a16="http://schemas.microsoft.com/office/drawing/2014/main" id="{1D8E82FF-1ACA-75FB-C65F-8A676DB76DEC}"/>
              </a:ext>
            </a:extLst>
          </p:cNvPr>
          <p:cNvSpPr/>
          <p:nvPr/>
        </p:nvSpPr>
        <p:spPr>
          <a:xfrm flipH="1">
            <a:off x="20554598" y="16538799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underweight</a:t>
            </a:r>
          </a:p>
        </p:txBody>
      </p:sp>
      <p:sp>
        <p:nvSpPr>
          <p:cNvPr id="846" name="Rectangle: Rounded Corners 845">
            <a:extLst>
              <a:ext uri="{FF2B5EF4-FFF2-40B4-BE49-F238E27FC236}">
                <a16:creationId xmlns:a16="http://schemas.microsoft.com/office/drawing/2014/main" id="{04F6D0D2-6546-874D-4EB6-2D4CBACAF05C}"/>
              </a:ext>
            </a:extLst>
          </p:cNvPr>
          <p:cNvSpPr/>
          <p:nvPr/>
        </p:nvSpPr>
        <p:spPr>
          <a:xfrm flipH="1">
            <a:off x="16784368" y="14638939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overweight</a:t>
            </a:r>
          </a:p>
        </p:txBody>
      </p:sp>
      <p:sp>
        <p:nvSpPr>
          <p:cNvPr id="847" name="Rectangle: Rounded Corners 846">
            <a:extLst>
              <a:ext uri="{FF2B5EF4-FFF2-40B4-BE49-F238E27FC236}">
                <a16:creationId xmlns:a16="http://schemas.microsoft.com/office/drawing/2014/main" id="{BE95686D-B8C6-8018-F5D2-9F22B52867D7}"/>
              </a:ext>
            </a:extLst>
          </p:cNvPr>
          <p:cNvSpPr/>
          <p:nvPr/>
        </p:nvSpPr>
        <p:spPr>
          <a:xfrm flipH="1">
            <a:off x="20554598" y="14639660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overweight</a:t>
            </a:r>
          </a:p>
        </p:txBody>
      </p:sp>
      <p:sp>
        <p:nvSpPr>
          <p:cNvPr id="848" name="Rectangle: Rounded Corners 847">
            <a:extLst>
              <a:ext uri="{FF2B5EF4-FFF2-40B4-BE49-F238E27FC236}">
                <a16:creationId xmlns:a16="http://schemas.microsoft.com/office/drawing/2014/main" id="{7BDB03BF-4A65-D840-BEAD-B2C9E2C7C62D}"/>
              </a:ext>
            </a:extLst>
          </p:cNvPr>
          <p:cNvSpPr/>
          <p:nvPr/>
        </p:nvSpPr>
        <p:spPr>
          <a:xfrm flipH="1">
            <a:off x="16784368" y="14046086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obese</a:t>
            </a:r>
          </a:p>
        </p:txBody>
      </p:sp>
      <p:sp>
        <p:nvSpPr>
          <p:cNvPr id="849" name="Rectangle: Rounded Corners 848">
            <a:extLst>
              <a:ext uri="{FF2B5EF4-FFF2-40B4-BE49-F238E27FC236}">
                <a16:creationId xmlns:a16="http://schemas.microsoft.com/office/drawing/2014/main" id="{D0C69EE7-48E9-EB49-F26C-8D1D4E7C495B}"/>
              </a:ext>
            </a:extLst>
          </p:cNvPr>
          <p:cNvSpPr/>
          <p:nvPr/>
        </p:nvSpPr>
        <p:spPr>
          <a:xfrm flipH="1">
            <a:off x="20554598" y="14046807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obese</a:t>
            </a:r>
          </a:p>
        </p:txBody>
      </p:sp>
      <p:sp>
        <p:nvSpPr>
          <p:cNvPr id="850" name="Rectangle: Rounded Corners 849">
            <a:extLst>
              <a:ext uri="{FF2B5EF4-FFF2-40B4-BE49-F238E27FC236}">
                <a16:creationId xmlns:a16="http://schemas.microsoft.com/office/drawing/2014/main" id="{C6750D98-6D09-B27C-AD30-B17E6AC2154C}"/>
              </a:ext>
            </a:extLst>
          </p:cNvPr>
          <p:cNvSpPr/>
          <p:nvPr/>
        </p:nvSpPr>
        <p:spPr>
          <a:xfrm flipH="1">
            <a:off x="23858436" y="15845033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weight</a:t>
            </a:r>
          </a:p>
        </p:txBody>
      </p:sp>
      <p:sp>
        <p:nvSpPr>
          <p:cNvPr id="851" name="Rectangle: Rounded Corners 850">
            <a:extLst>
              <a:ext uri="{FF2B5EF4-FFF2-40B4-BE49-F238E27FC236}">
                <a16:creationId xmlns:a16="http://schemas.microsoft.com/office/drawing/2014/main" id="{10714C7A-7BAF-17DD-28D1-5A98ED8E0CD6}"/>
              </a:ext>
            </a:extLst>
          </p:cNvPr>
          <p:cNvSpPr/>
          <p:nvPr/>
        </p:nvSpPr>
        <p:spPr>
          <a:xfrm flipH="1">
            <a:off x="27734659" y="15844686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weight</a:t>
            </a:r>
          </a:p>
        </p:txBody>
      </p:sp>
      <p:sp>
        <p:nvSpPr>
          <p:cNvPr id="852" name="Rectangle: Rounded Corners 851">
            <a:extLst>
              <a:ext uri="{FF2B5EF4-FFF2-40B4-BE49-F238E27FC236}">
                <a16:creationId xmlns:a16="http://schemas.microsoft.com/office/drawing/2014/main" id="{01E91FCE-089A-C800-7DCF-F90B8B722375}"/>
              </a:ext>
            </a:extLst>
          </p:cNvPr>
          <p:cNvSpPr/>
          <p:nvPr/>
        </p:nvSpPr>
        <p:spPr>
          <a:xfrm flipH="1">
            <a:off x="23858436" y="16503200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underweight</a:t>
            </a:r>
          </a:p>
        </p:txBody>
      </p:sp>
      <p:sp>
        <p:nvSpPr>
          <p:cNvPr id="853" name="Rectangle: Rounded Corners 852">
            <a:extLst>
              <a:ext uri="{FF2B5EF4-FFF2-40B4-BE49-F238E27FC236}">
                <a16:creationId xmlns:a16="http://schemas.microsoft.com/office/drawing/2014/main" id="{DD13683B-5C43-FFB3-0886-D38145871FBE}"/>
              </a:ext>
            </a:extLst>
          </p:cNvPr>
          <p:cNvSpPr/>
          <p:nvPr/>
        </p:nvSpPr>
        <p:spPr>
          <a:xfrm flipH="1">
            <a:off x="27734659" y="16502853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underweight</a:t>
            </a:r>
          </a:p>
        </p:txBody>
      </p:sp>
      <p:sp>
        <p:nvSpPr>
          <p:cNvPr id="854" name="Rectangle: Rounded Corners 853">
            <a:extLst>
              <a:ext uri="{FF2B5EF4-FFF2-40B4-BE49-F238E27FC236}">
                <a16:creationId xmlns:a16="http://schemas.microsoft.com/office/drawing/2014/main" id="{AF7D8122-96AD-D687-4B31-BB14271F334F}"/>
              </a:ext>
            </a:extLst>
          </p:cNvPr>
          <p:cNvSpPr/>
          <p:nvPr/>
        </p:nvSpPr>
        <p:spPr>
          <a:xfrm flipH="1">
            <a:off x="23858436" y="14604061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overweight</a:t>
            </a:r>
          </a:p>
        </p:txBody>
      </p:sp>
      <p:sp>
        <p:nvSpPr>
          <p:cNvPr id="855" name="Rectangle: Rounded Corners 854">
            <a:extLst>
              <a:ext uri="{FF2B5EF4-FFF2-40B4-BE49-F238E27FC236}">
                <a16:creationId xmlns:a16="http://schemas.microsoft.com/office/drawing/2014/main" id="{669EF5A5-2188-3236-A4D4-CE2251886925}"/>
              </a:ext>
            </a:extLst>
          </p:cNvPr>
          <p:cNvSpPr/>
          <p:nvPr/>
        </p:nvSpPr>
        <p:spPr>
          <a:xfrm flipH="1">
            <a:off x="27734659" y="14603714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overweight</a:t>
            </a:r>
          </a:p>
        </p:txBody>
      </p:sp>
      <p:sp>
        <p:nvSpPr>
          <p:cNvPr id="856" name="Rectangle: Rounded Corners 855">
            <a:extLst>
              <a:ext uri="{FF2B5EF4-FFF2-40B4-BE49-F238E27FC236}">
                <a16:creationId xmlns:a16="http://schemas.microsoft.com/office/drawing/2014/main" id="{57F72636-A146-299C-6DF4-03C73B6E96D3}"/>
              </a:ext>
            </a:extLst>
          </p:cNvPr>
          <p:cNvSpPr/>
          <p:nvPr/>
        </p:nvSpPr>
        <p:spPr>
          <a:xfrm flipH="1">
            <a:off x="23858436" y="14011208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obese</a:t>
            </a:r>
          </a:p>
        </p:txBody>
      </p:sp>
      <p:sp>
        <p:nvSpPr>
          <p:cNvPr id="857" name="Rectangle: Rounded Corners 856">
            <a:extLst>
              <a:ext uri="{FF2B5EF4-FFF2-40B4-BE49-F238E27FC236}">
                <a16:creationId xmlns:a16="http://schemas.microsoft.com/office/drawing/2014/main" id="{E06A5240-249A-7800-F9A0-6DF6BB04E02E}"/>
              </a:ext>
            </a:extLst>
          </p:cNvPr>
          <p:cNvSpPr/>
          <p:nvPr/>
        </p:nvSpPr>
        <p:spPr>
          <a:xfrm flipH="1">
            <a:off x="27734659" y="14010861"/>
            <a:ext cx="109451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</a:t>
            </a:r>
            <a:b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obese</a:t>
            </a:r>
          </a:p>
        </p:txBody>
      </p:sp>
      <p:sp>
        <p:nvSpPr>
          <p:cNvPr id="858" name="TextBox 857">
            <a:extLst>
              <a:ext uri="{FF2B5EF4-FFF2-40B4-BE49-F238E27FC236}">
                <a16:creationId xmlns:a16="http://schemas.microsoft.com/office/drawing/2014/main" id="{970340CF-AA7C-23FB-2114-CC9638A2AD9C}"/>
              </a:ext>
            </a:extLst>
          </p:cNvPr>
          <p:cNvSpPr txBox="1"/>
          <p:nvPr/>
        </p:nvSpPr>
        <p:spPr>
          <a:xfrm>
            <a:off x="15993758" y="17527521"/>
            <a:ext cx="6220305" cy="715089"/>
          </a:xfrm>
          <a:prstGeom prst="flowChartAlternateProcess">
            <a:avLst/>
          </a:prstGeom>
          <a:solidFill>
            <a:srgbClr val="A21C4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were some small changes in the proportion of TN participants in each BMI category after initiating ART </a:t>
            </a:r>
          </a:p>
        </p:txBody>
      </p:sp>
      <p:sp>
        <p:nvSpPr>
          <p:cNvPr id="859" name="TextBox 858">
            <a:extLst>
              <a:ext uri="{FF2B5EF4-FFF2-40B4-BE49-F238E27FC236}">
                <a16:creationId xmlns:a16="http://schemas.microsoft.com/office/drawing/2014/main" id="{64CCA914-0F76-9E68-038B-EAF3AFA76A69}"/>
              </a:ext>
            </a:extLst>
          </p:cNvPr>
          <p:cNvSpPr txBox="1"/>
          <p:nvPr/>
        </p:nvSpPr>
        <p:spPr>
          <a:xfrm>
            <a:off x="23201722" y="17524210"/>
            <a:ext cx="6281905" cy="715089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TE PLWH remained in the same BMI category from baseline to 12 months after initiating ART</a:t>
            </a:r>
          </a:p>
        </p:txBody>
      </p:sp>
      <p:sp>
        <p:nvSpPr>
          <p:cNvPr id="860" name="TextBox 859">
            <a:extLst>
              <a:ext uri="{FF2B5EF4-FFF2-40B4-BE49-F238E27FC236}">
                <a16:creationId xmlns:a16="http://schemas.microsoft.com/office/drawing/2014/main" id="{D650555A-1ABB-0E2F-DDBC-7434E2BD7A97}"/>
              </a:ext>
            </a:extLst>
          </p:cNvPr>
          <p:cNvSpPr txBox="1"/>
          <p:nvPr/>
        </p:nvSpPr>
        <p:spPr>
          <a:xfrm>
            <a:off x="15993758" y="32341463"/>
            <a:ext cx="6220305" cy="715089"/>
          </a:xfrm>
          <a:prstGeom prst="flowChartAlternateProcess">
            <a:avLst/>
          </a:prstGeom>
          <a:solidFill>
            <a:srgbClr val="A21C4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 PLWH receiving F/TAF had a steeper slope of </a:t>
            </a:r>
            <a:b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weight gain if they received INSTI versus NNRTI</a:t>
            </a:r>
          </a:p>
        </p:txBody>
      </p:sp>
      <p:sp>
        <p:nvSpPr>
          <p:cNvPr id="861" name="TextBox 860">
            <a:extLst>
              <a:ext uri="{FF2B5EF4-FFF2-40B4-BE49-F238E27FC236}">
                <a16:creationId xmlns:a16="http://schemas.microsoft.com/office/drawing/2014/main" id="{5367524D-72D1-2054-B774-EC734716EFBA}"/>
              </a:ext>
            </a:extLst>
          </p:cNvPr>
          <p:cNvSpPr txBox="1"/>
          <p:nvPr/>
        </p:nvSpPr>
        <p:spPr>
          <a:xfrm>
            <a:off x="23201722" y="32338152"/>
            <a:ext cx="6281905" cy="715089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PLWH receiving F/TAF had similar weight change trajectories over 12 months, regardless of the third agent </a:t>
            </a: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39B2C2BE-D759-31AC-E25F-11555D90263A}"/>
              </a:ext>
            </a:extLst>
          </p:cNvPr>
          <p:cNvSpPr/>
          <p:nvPr/>
        </p:nvSpPr>
        <p:spPr>
          <a:xfrm>
            <a:off x="16754849" y="28268706"/>
            <a:ext cx="4410635" cy="304800"/>
          </a:xfrm>
          <a:custGeom>
            <a:avLst/>
            <a:gdLst>
              <a:gd name="connsiteX0" fmla="*/ 0 w 4410635"/>
              <a:gd name="connsiteY0" fmla="*/ 304800 h 304800"/>
              <a:gd name="connsiteX1" fmla="*/ 1099670 w 4410635"/>
              <a:gd name="connsiteY1" fmla="*/ 41835 h 304800"/>
              <a:gd name="connsiteX2" fmla="*/ 3316941 w 4410635"/>
              <a:gd name="connsiteY2" fmla="*/ 17929 h 304800"/>
              <a:gd name="connsiteX3" fmla="*/ 4410635 w 4410635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0635" h="304800">
                <a:moveTo>
                  <a:pt x="0" y="304800"/>
                </a:moveTo>
                <a:lnTo>
                  <a:pt x="1099670" y="41835"/>
                </a:lnTo>
                <a:lnTo>
                  <a:pt x="3316941" y="17929"/>
                </a:lnTo>
                <a:lnTo>
                  <a:pt x="4410635" y="0"/>
                </a:lnTo>
              </a:path>
            </a:pathLst>
          </a:custGeom>
          <a:noFill/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1ADE16E0-2F2B-23B3-6195-5F72AAD19DF7}"/>
              </a:ext>
            </a:extLst>
          </p:cNvPr>
          <p:cNvSpPr/>
          <p:nvPr/>
        </p:nvSpPr>
        <p:spPr>
          <a:xfrm>
            <a:off x="16748872" y="28358353"/>
            <a:ext cx="4428565" cy="645459"/>
          </a:xfrm>
          <a:custGeom>
            <a:avLst/>
            <a:gdLst>
              <a:gd name="connsiteX0" fmla="*/ 0 w 4428565"/>
              <a:gd name="connsiteY0" fmla="*/ 645459 h 645459"/>
              <a:gd name="connsiteX1" fmla="*/ 1099671 w 4428565"/>
              <a:gd name="connsiteY1" fmla="*/ 328706 h 645459"/>
              <a:gd name="connsiteX2" fmla="*/ 2229224 w 4428565"/>
              <a:gd name="connsiteY2" fmla="*/ 137459 h 645459"/>
              <a:gd name="connsiteX3" fmla="*/ 3328894 w 4428565"/>
              <a:gd name="connsiteY3" fmla="*/ 47812 h 645459"/>
              <a:gd name="connsiteX4" fmla="*/ 4428565 w 4428565"/>
              <a:gd name="connsiteY4" fmla="*/ 0 h 64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28565" h="645459">
                <a:moveTo>
                  <a:pt x="0" y="645459"/>
                </a:moveTo>
                <a:lnTo>
                  <a:pt x="1099671" y="328706"/>
                </a:lnTo>
                <a:lnTo>
                  <a:pt x="2229224" y="137459"/>
                </a:lnTo>
                <a:lnTo>
                  <a:pt x="3328894" y="47812"/>
                </a:lnTo>
                <a:lnTo>
                  <a:pt x="4428565" y="0"/>
                </a:lnTo>
              </a:path>
            </a:pathLst>
          </a:cu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TextBox 873">
            <a:extLst>
              <a:ext uri="{FF2B5EF4-FFF2-40B4-BE49-F238E27FC236}">
                <a16:creationId xmlns:a16="http://schemas.microsoft.com/office/drawing/2014/main" id="{8C8B48B4-E95D-8E20-C3D3-18E2163CA138}"/>
              </a:ext>
            </a:extLst>
          </p:cNvPr>
          <p:cNvSpPr txBox="1"/>
          <p:nvPr/>
        </p:nvSpPr>
        <p:spPr>
          <a:xfrm>
            <a:off x="16710601" y="28074131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76.3</a:t>
            </a:r>
          </a:p>
        </p:txBody>
      </p:sp>
      <p:sp>
        <p:nvSpPr>
          <p:cNvPr id="875" name="TextBox 874">
            <a:extLst>
              <a:ext uri="{FF2B5EF4-FFF2-40B4-BE49-F238E27FC236}">
                <a16:creationId xmlns:a16="http://schemas.microsoft.com/office/drawing/2014/main" id="{858EE8C1-7D86-CC76-D8AD-6B4723823787}"/>
              </a:ext>
            </a:extLst>
          </p:cNvPr>
          <p:cNvSpPr txBox="1"/>
          <p:nvPr/>
        </p:nvSpPr>
        <p:spPr>
          <a:xfrm>
            <a:off x="16701315" y="28928346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74.0</a:t>
            </a:r>
          </a:p>
        </p:txBody>
      </p:sp>
      <p:sp>
        <p:nvSpPr>
          <p:cNvPr id="878" name="TextBox 877">
            <a:extLst>
              <a:ext uri="{FF2B5EF4-FFF2-40B4-BE49-F238E27FC236}">
                <a16:creationId xmlns:a16="http://schemas.microsoft.com/office/drawing/2014/main" id="{641AB292-9130-B893-E7F7-22D2FD9AF311}"/>
              </a:ext>
            </a:extLst>
          </p:cNvPr>
          <p:cNvSpPr txBox="1"/>
          <p:nvPr/>
        </p:nvSpPr>
        <p:spPr>
          <a:xfrm>
            <a:off x="20278416" y="27221344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+1.6 kg</a:t>
            </a:r>
          </a:p>
        </p:txBody>
      </p:sp>
      <p:sp>
        <p:nvSpPr>
          <p:cNvPr id="879" name="TextBox 878">
            <a:extLst>
              <a:ext uri="{FF2B5EF4-FFF2-40B4-BE49-F238E27FC236}">
                <a16:creationId xmlns:a16="http://schemas.microsoft.com/office/drawing/2014/main" id="{E763F06B-82C2-6A20-CCF1-3A7CFD0DF00A}"/>
              </a:ext>
            </a:extLst>
          </p:cNvPr>
          <p:cNvSpPr txBox="1"/>
          <p:nvPr/>
        </p:nvSpPr>
        <p:spPr>
          <a:xfrm>
            <a:off x="20278416" y="28876248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+3.4 kg</a:t>
            </a:r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DFC132F8-8E3F-E183-6E01-EF395CDB6CED}"/>
              </a:ext>
            </a:extLst>
          </p:cNvPr>
          <p:cNvSpPr/>
          <p:nvPr/>
        </p:nvSpPr>
        <p:spPr>
          <a:xfrm>
            <a:off x="24114165" y="28503475"/>
            <a:ext cx="4450830" cy="325369"/>
          </a:xfrm>
          <a:custGeom>
            <a:avLst/>
            <a:gdLst>
              <a:gd name="connsiteX0" fmla="*/ 0 w 4471023"/>
              <a:gd name="connsiteY0" fmla="*/ 325369 h 325369"/>
              <a:gd name="connsiteX1" fmla="*/ 1110744 w 4471023"/>
              <a:gd name="connsiteY1" fmla="*/ 162685 h 325369"/>
              <a:gd name="connsiteX2" fmla="*/ 2243926 w 4471023"/>
              <a:gd name="connsiteY2" fmla="*/ 100977 h 325369"/>
              <a:gd name="connsiteX3" fmla="*/ 3360280 w 4471023"/>
              <a:gd name="connsiteY3" fmla="*/ 44878 h 325369"/>
              <a:gd name="connsiteX4" fmla="*/ 4471023 w 4471023"/>
              <a:gd name="connsiteY4" fmla="*/ 0 h 32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1023" h="325369">
                <a:moveTo>
                  <a:pt x="0" y="325369"/>
                </a:moveTo>
                <a:lnTo>
                  <a:pt x="1110744" y="162685"/>
                </a:lnTo>
                <a:lnTo>
                  <a:pt x="2243926" y="100977"/>
                </a:lnTo>
                <a:lnTo>
                  <a:pt x="3360280" y="44878"/>
                </a:lnTo>
                <a:lnTo>
                  <a:pt x="4471023" y="0"/>
                </a:lnTo>
              </a:path>
            </a:pathLst>
          </a:cu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TextBox 885">
            <a:extLst>
              <a:ext uri="{FF2B5EF4-FFF2-40B4-BE49-F238E27FC236}">
                <a16:creationId xmlns:a16="http://schemas.microsoft.com/office/drawing/2014/main" id="{84677114-72D2-6C10-DB60-3570D1A13BE2}"/>
              </a:ext>
            </a:extLst>
          </p:cNvPr>
          <p:cNvSpPr txBox="1"/>
          <p:nvPr/>
        </p:nvSpPr>
        <p:spPr>
          <a:xfrm>
            <a:off x="24102558" y="28806420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75.5</a:t>
            </a:r>
          </a:p>
        </p:txBody>
      </p:sp>
      <p:sp>
        <p:nvSpPr>
          <p:cNvPr id="887" name="TextBox 886">
            <a:extLst>
              <a:ext uri="{FF2B5EF4-FFF2-40B4-BE49-F238E27FC236}">
                <a16:creationId xmlns:a16="http://schemas.microsoft.com/office/drawing/2014/main" id="{EDCF8C35-E492-736D-AB0E-04C7C3DA019C}"/>
              </a:ext>
            </a:extLst>
          </p:cNvPr>
          <p:cNvSpPr txBox="1"/>
          <p:nvPr/>
        </p:nvSpPr>
        <p:spPr>
          <a:xfrm>
            <a:off x="24089748" y="27976950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77.1</a:t>
            </a:r>
          </a:p>
        </p:txBody>
      </p:sp>
      <p:sp>
        <p:nvSpPr>
          <p:cNvPr id="888" name="TextBox 887">
            <a:extLst>
              <a:ext uri="{FF2B5EF4-FFF2-40B4-BE49-F238E27FC236}">
                <a16:creationId xmlns:a16="http://schemas.microsoft.com/office/drawing/2014/main" id="{496B5931-2DD5-1298-8E47-F1BFFFD75287}"/>
              </a:ext>
            </a:extLst>
          </p:cNvPr>
          <p:cNvSpPr txBox="1"/>
          <p:nvPr/>
        </p:nvSpPr>
        <p:spPr>
          <a:xfrm>
            <a:off x="27656222" y="28917043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+1.4 kg</a:t>
            </a:r>
          </a:p>
        </p:txBody>
      </p:sp>
      <p:sp>
        <p:nvSpPr>
          <p:cNvPr id="889" name="TextBox 888">
            <a:extLst>
              <a:ext uri="{FF2B5EF4-FFF2-40B4-BE49-F238E27FC236}">
                <a16:creationId xmlns:a16="http://schemas.microsoft.com/office/drawing/2014/main" id="{E8A7DBF2-44E8-843C-57C0-7C328B7D6DA2}"/>
              </a:ext>
            </a:extLst>
          </p:cNvPr>
          <p:cNvSpPr txBox="1"/>
          <p:nvPr/>
        </p:nvSpPr>
        <p:spPr>
          <a:xfrm>
            <a:off x="27656222" y="27348682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+1.6 kg</a:t>
            </a:r>
          </a:p>
        </p:txBody>
      </p:sp>
      <p:sp>
        <p:nvSpPr>
          <p:cNvPr id="922" name="TextBox 921">
            <a:extLst>
              <a:ext uri="{FF2B5EF4-FFF2-40B4-BE49-F238E27FC236}">
                <a16:creationId xmlns:a16="http://schemas.microsoft.com/office/drawing/2014/main" id="{DFE75AB8-B283-7FAD-5132-B428CC5BB846}"/>
              </a:ext>
            </a:extLst>
          </p:cNvPr>
          <p:cNvSpPr txBox="1"/>
          <p:nvPr/>
        </p:nvSpPr>
        <p:spPr>
          <a:xfrm rot="5400000" flipH="1">
            <a:off x="20523111" y="3641761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BMI (kg/m</a:t>
            </a:r>
            <a:r>
              <a:rPr lang="en-US" b="1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989" name="Group 988">
            <a:extLst>
              <a:ext uri="{FF2B5EF4-FFF2-40B4-BE49-F238E27FC236}">
                <a16:creationId xmlns:a16="http://schemas.microsoft.com/office/drawing/2014/main" id="{35652D39-B176-B4E6-4978-3717A51AB5E9}"/>
              </a:ext>
            </a:extLst>
          </p:cNvPr>
          <p:cNvGrpSpPr/>
          <p:nvPr/>
        </p:nvGrpSpPr>
        <p:grpSpPr>
          <a:xfrm>
            <a:off x="21963089" y="34799503"/>
            <a:ext cx="1398257" cy="456419"/>
            <a:chOff x="25716223" y="20345792"/>
            <a:chExt cx="1398257" cy="456419"/>
          </a:xfrm>
        </p:grpSpPr>
        <p:sp>
          <p:nvSpPr>
            <p:cNvPr id="990" name="Flowchart: Terminator 989">
              <a:extLst>
                <a:ext uri="{FF2B5EF4-FFF2-40B4-BE49-F238E27FC236}">
                  <a16:creationId xmlns:a16="http://schemas.microsoft.com/office/drawing/2014/main" id="{D49BCAB0-9142-7110-135F-16A8D0177F8F}"/>
                </a:ext>
              </a:extLst>
            </p:cNvPr>
            <p:cNvSpPr/>
            <p:nvPr/>
          </p:nvSpPr>
          <p:spPr>
            <a:xfrm>
              <a:off x="25716223" y="20345792"/>
              <a:ext cx="1398257" cy="456419"/>
            </a:xfrm>
            <a:prstGeom prst="flowChartTerminator">
              <a:avLst/>
            </a:prstGeom>
            <a:gradFill>
              <a:gsLst>
                <a:gs pos="0">
                  <a:srgbClr val="3F4171"/>
                </a:gs>
                <a:gs pos="32000">
                  <a:srgbClr val="515490"/>
                </a:gs>
                <a:gs pos="100000">
                  <a:srgbClr val="5F62A5"/>
                </a:gs>
                <a:gs pos="70000">
                  <a:srgbClr val="515490"/>
                </a:gs>
              </a:gsLst>
              <a:lin ang="16200000" scaled="1"/>
            </a:gra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2800">
                <a:solidFill>
                  <a:srgbClr val="51549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1" name="TextBox 990">
              <a:extLst>
                <a:ext uri="{FF2B5EF4-FFF2-40B4-BE49-F238E27FC236}">
                  <a16:creationId xmlns:a16="http://schemas.microsoft.com/office/drawing/2014/main" id="{E2A69116-D698-7D61-AF6D-71FFBABDB8FF}"/>
                </a:ext>
              </a:extLst>
            </p:cNvPr>
            <p:cNvSpPr txBox="1"/>
            <p:nvPr/>
          </p:nvSpPr>
          <p:spPr>
            <a:xfrm>
              <a:off x="26186122" y="20394333"/>
              <a:ext cx="458459" cy="3877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sp>
        <p:nvSpPr>
          <p:cNvPr id="993" name="TextBox 992">
            <a:extLst>
              <a:ext uri="{FF2B5EF4-FFF2-40B4-BE49-F238E27FC236}">
                <a16:creationId xmlns:a16="http://schemas.microsoft.com/office/drawing/2014/main" id="{96792573-4D48-43B7-35E0-F6FE25F43ABF}"/>
              </a:ext>
            </a:extLst>
          </p:cNvPr>
          <p:cNvSpPr txBox="1"/>
          <p:nvPr/>
        </p:nvSpPr>
        <p:spPr>
          <a:xfrm>
            <a:off x="22161890" y="38087112"/>
            <a:ext cx="1906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ABC/3TC to F/TAF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F/TDF to F/TAF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 switch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5" name="Straight Connector 994">
            <a:extLst>
              <a:ext uri="{FF2B5EF4-FFF2-40B4-BE49-F238E27FC236}">
                <a16:creationId xmlns:a16="http://schemas.microsoft.com/office/drawing/2014/main" id="{B1B45A14-EE01-C57E-1C6B-920B64777245}"/>
              </a:ext>
            </a:extLst>
          </p:cNvPr>
          <p:cNvCxnSpPr/>
          <p:nvPr/>
        </p:nvCxnSpPr>
        <p:spPr>
          <a:xfrm>
            <a:off x="21812227" y="38755852"/>
            <a:ext cx="327817" cy="0"/>
          </a:xfrm>
          <a:prstGeom prst="line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96" name="Straight Connector 995">
            <a:extLst>
              <a:ext uri="{FF2B5EF4-FFF2-40B4-BE49-F238E27FC236}">
                <a16:creationId xmlns:a16="http://schemas.microsoft.com/office/drawing/2014/main" id="{2DAB7215-F16F-24CB-CD2C-53CCEE9A7E3D}"/>
              </a:ext>
            </a:extLst>
          </p:cNvPr>
          <p:cNvCxnSpPr/>
          <p:nvPr/>
        </p:nvCxnSpPr>
        <p:spPr>
          <a:xfrm>
            <a:off x="21812227" y="38523130"/>
            <a:ext cx="327817" cy="0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07" name="Straight Connector 1006">
            <a:extLst>
              <a:ext uri="{FF2B5EF4-FFF2-40B4-BE49-F238E27FC236}">
                <a16:creationId xmlns:a16="http://schemas.microsoft.com/office/drawing/2014/main" id="{1F6241E3-EF0F-A830-8ED8-E22EC213023A}"/>
              </a:ext>
            </a:extLst>
          </p:cNvPr>
          <p:cNvCxnSpPr/>
          <p:nvPr/>
        </p:nvCxnSpPr>
        <p:spPr>
          <a:xfrm>
            <a:off x="21812227" y="38267295"/>
            <a:ext cx="327817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E838B46D-4FFB-2C18-17FD-71B990E321F8}"/>
              </a:ext>
            </a:extLst>
          </p:cNvPr>
          <p:cNvSpPr/>
          <p:nvPr/>
        </p:nvSpPr>
        <p:spPr>
          <a:xfrm>
            <a:off x="16741844" y="36118800"/>
            <a:ext cx="4450527" cy="855194"/>
          </a:xfrm>
          <a:custGeom>
            <a:avLst/>
            <a:gdLst>
              <a:gd name="connsiteX0" fmla="*/ 0 w 4466745"/>
              <a:gd name="connsiteY0" fmla="*/ 855194 h 855194"/>
              <a:gd name="connsiteX1" fmla="*/ 0 w 4466745"/>
              <a:gd name="connsiteY1" fmla="*/ 394705 h 855194"/>
              <a:gd name="connsiteX2" fmla="*/ 1134777 w 4466745"/>
              <a:gd name="connsiteY2" fmla="*/ 200642 h 855194"/>
              <a:gd name="connsiteX3" fmla="*/ 2246529 w 4466745"/>
              <a:gd name="connsiteY3" fmla="*/ 111833 h 855194"/>
              <a:gd name="connsiteX4" fmla="*/ 3368149 w 4466745"/>
              <a:gd name="connsiteY4" fmla="*/ 59206 h 855194"/>
              <a:gd name="connsiteX5" fmla="*/ 4466745 w 4466745"/>
              <a:gd name="connsiteY5" fmla="*/ 0 h 855194"/>
              <a:gd name="connsiteX6" fmla="*/ 4466745 w 4466745"/>
              <a:gd name="connsiteY6" fmla="*/ 473646 h 855194"/>
              <a:gd name="connsiteX7" fmla="*/ 3354992 w 4466745"/>
              <a:gd name="connsiteY7" fmla="*/ 522984 h 855194"/>
              <a:gd name="connsiteX8" fmla="*/ 2239951 w 4466745"/>
              <a:gd name="connsiteY8" fmla="*/ 585479 h 855194"/>
              <a:gd name="connsiteX9" fmla="*/ 1108463 w 4466745"/>
              <a:gd name="connsiteY9" fmla="*/ 661131 h 855194"/>
              <a:gd name="connsiteX10" fmla="*/ 0 w 4466745"/>
              <a:gd name="connsiteY10" fmla="*/ 855194 h 85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66745" h="855194">
                <a:moveTo>
                  <a:pt x="0" y="855194"/>
                </a:moveTo>
                <a:lnTo>
                  <a:pt x="0" y="394705"/>
                </a:lnTo>
                <a:lnTo>
                  <a:pt x="1134777" y="200642"/>
                </a:lnTo>
                <a:lnTo>
                  <a:pt x="2246529" y="111833"/>
                </a:lnTo>
                <a:lnTo>
                  <a:pt x="3368149" y="59206"/>
                </a:lnTo>
                <a:lnTo>
                  <a:pt x="4466745" y="0"/>
                </a:lnTo>
                <a:lnTo>
                  <a:pt x="4466745" y="473646"/>
                </a:lnTo>
                <a:lnTo>
                  <a:pt x="3354992" y="522984"/>
                </a:lnTo>
                <a:lnTo>
                  <a:pt x="2239951" y="585479"/>
                </a:lnTo>
                <a:lnTo>
                  <a:pt x="1108463" y="661131"/>
                </a:lnTo>
                <a:lnTo>
                  <a:pt x="0" y="855194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39554AC8-C099-19BA-22FB-E9E9524D1BE7}"/>
              </a:ext>
            </a:extLst>
          </p:cNvPr>
          <p:cNvSpPr/>
          <p:nvPr/>
        </p:nvSpPr>
        <p:spPr>
          <a:xfrm>
            <a:off x="16742072" y="36145114"/>
            <a:ext cx="4450299" cy="736782"/>
          </a:xfrm>
          <a:custGeom>
            <a:avLst/>
            <a:gdLst>
              <a:gd name="connsiteX0" fmla="*/ 0 w 4450299"/>
              <a:gd name="connsiteY0" fmla="*/ 736782 h 736782"/>
              <a:gd name="connsiteX1" fmla="*/ 0 w 4450299"/>
              <a:gd name="connsiteY1" fmla="*/ 276293 h 736782"/>
              <a:gd name="connsiteX2" fmla="*/ 1105174 w 4450299"/>
              <a:gd name="connsiteY2" fmla="*/ 141436 h 736782"/>
              <a:gd name="connsiteX3" fmla="*/ 2243240 w 4450299"/>
              <a:gd name="connsiteY3" fmla="*/ 75651 h 736782"/>
              <a:gd name="connsiteX4" fmla="*/ 3907580 w 4450299"/>
              <a:gd name="connsiteY4" fmla="*/ 19735 h 736782"/>
              <a:gd name="connsiteX5" fmla="*/ 4450299 w 4450299"/>
              <a:gd name="connsiteY5" fmla="*/ 0 h 736782"/>
              <a:gd name="connsiteX6" fmla="*/ 4450299 w 4450299"/>
              <a:gd name="connsiteY6" fmla="*/ 473646 h 736782"/>
              <a:gd name="connsiteX7" fmla="*/ 3354993 w 4450299"/>
              <a:gd name="connsiteY7" fmla="*/ 493381 h 736782"/>
              <a:gd name="connsiteX8" fmla="*/ 2236662 w 4450299"/>
              <a:gd name="connsiteY8" fmla="*/ 539430 h 736782"/>
              <a:gd name="connsiteX9" fmla="*/ 1118331 w 4450299"/>
              <a:gd name="connsiteY9" fmla="*/ 595346 h 736782"/>
              <a:gd name="connsiteX10" fmla="*/ 0 w 4450299"/>
              <a:gd name="connsiteY10" fmla="*/ 736782 h 73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50299" h="736782">
                <a:moveTo>
                  <a:pt x="0" y="736782"/>
                </a:moveTo>
                <a:lnTo>
                  <a:pt x="0" y="276293"/>
                </a:lnTo>
                <a:lnTo>
                  <a:pt x="1105174" y="141436"/>
                </a:lnTo>
                <a:lnTo>
                  <a:pt x="2243240" y="75651"/>
                </a:lnTo>
                <a:lnTo>
                  <a:pt x="3907580" y="19735"/>
                </a:lnTo>
                <a:lnTo>
                  <a:pt x="4450299" y="0"/>
                </a:lnTo>
                <a:lnTo>
                  <a:pt x="4450299" y="473646"/>
                </a:lnTo>
                <a:lnTo>
                  <a:pt x="3354993" y="493381"/>
                </a:lnTo>
                <a:lnTo>
                  <a:pt x="2236662" y="539430"/>
                </a:lnTo>
                <a:lnTo>
                  <a:pt x="1118331" y="595346"/>
                </a:lnTo>
                <a:lnTo>
                  <a:pt x="0" y="73678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93D7BCD7-7C02-9A1B-6D37-7E1925141B42}"/>
              </a:ext>
            </a:extLst>
          </p:cNvPr>
          <p:cNvSpPr/>
          <p:nvPr/>
        </p:nvSpPr>
        <p:spPr>
          <a:xfrm>
            <a:off x="16745362" y="35553056"/>
            <a:ext cx="4440128" cy="848616"/>
          </a:xfrm>
          <a:custGeom>
            <a:avLst/>
            <a:gdLst>
              <a:gd name="connsiteX0" fmla="*/ 0 w 4466745"/>
              <a:gd name="connsiteY0" fmla="*/ 848616 h 848616"/>
              <a:gd name="connsiteX1" fmla="*/ 0 w 4466745"/>
              <a:gd name="connsiteY1" fmla="*/ 164461 h 848616"/>
              <a:gd name="connsiteX2" fmla="*/ 1108463 w 4466745"/>
              <a:gd name="connsiteY2" fmla="*/ 88809 h 848616"/>
              <a:gd name="connsiteX3" fmla="*/ 2239951 w 4466745"/>
              <a:gd name="connsiteY3" fmla="*/ 65784 h 848616"/>
              <a:gd name="connsiteX4" fmla="*/ 3351704 w 4466745"/>
              <a:gd name="connsiteY4" fmla="*/ 26314 h 848616"/>
              <a:gd name="connsiteX5" fmla="*/ 4466745 w 4466745"/>
              <a:gd name="connsiteY5" fmla="*/ 0 h 848616"/>
              <a:gd name="connsiteX6" fmla="*/ 4466745 w 4466745"/>
              <a:gd name="connsiteY6" fmla="*/ 743361 h 848616"/>
              <a:gd name="connsiteX7" fmla="*/ 2236662 w 4466745"/>
              <a:gd name="connsiteY7" fmla="*/ 776253 h 848616"/>
              <a:gd name="connsiteX8" fmla="*/ 1101885 w 4466745"/>
              <a:gd name="connsiteY8" fmla="*/ 792699 h 848616"/>
              <a:gd name="connsiteX9" fmla="*/ 0 w 4466745"/>
              <a:gd name="connsiteY9" fmla="*/ 848616 h 84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66745" h="848616">
                <a:moveTo>
                  <a:pt x="0" y="848616"/>
                </a:moveTo>
                <a:lnTo>
                  <a:pt x="0" y="164461"/>
                </a:lnTo>
                <a:lnTo>
                  <a:pt x="1108463" y="88809"/>
                </a:lnTo>
                <a:lnTo>
                  <a:pt x="2239951" y="65784"/>
                </a:lnTo>
                <a:lnTo>
                  <a:pt x="3351704" y="26314"/>
                </a:lnTo>
                <a:lnTo>
                  <a:pt x="4466745" y="0"/>
                </a:lnTo>
                <a:lnTo>
                  <a:pt x="4466745" y="743361"/>
                </a:lnTo>
                <a:lnTo>
                  <a:pt x="2236662" y="776253"/>
                </a:lnTo>
                <a:lnTo>
                  <a:pt x="1101885" y="792699"/>
                </a:lnTo>
                <a:lnTo>
                  <a:pt x="0" y="84861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TextBox 897">
            <a:extLst>
              <a:ext uri="{FF2B5EF4-FFF2-40B4-BE49-F238E27FC236}">
                <a16:creationId xmlns:a16="http://schemas.microsoft.com/office/drawing/2014/main" id="{EE40008C-1D9E-B01A-B648-05D3F97C806D}"/>
              </a:ext>
            </a:extLst>
          </p:cNvPr>
          <p:cNvSpPr txBox="1">
            <a:spLocks/>
          </p:cNvSpPr>
          <p:nvPr/>
        </p:nvSpPr>
        <p:spPr>
          <a:xfrm>
            <a:off x="16515743" y="34856129"/>
            <a:ext cx="4863015" cy="332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2" b="1">
                <a:latin typeface="Arial" panose="020B0604020202020204" pitchFamily="34" charset="0"/>
                <a:cs typeface="Arial" panose="020B0604020202020204" pitchFamily="34" charset="0"/>
              </a:rPr>
              <a:t>INSTI</a:t>
            </a:r>
          </a:p>
        </p:txBody>
      </p:sp>
      <p:sp>
        <p:nvSpPr>
          <p:cNvPr id="899" name="TextBox 898">
            <a:extLst>
              <a:ext uri="{FF2B5EF4-FFF2-40B4-BE49-F238E27FC236}">
                <a16:creationId xmlns:a16="http://schemas.microsoft.com/office/drawing/2014/main" id="{96E68BB1-8313-2259-6D1C-89FE5496E3FF}"/>
              </a:ext>
            </a:extLst>
          </p:cNvPr>
          <p:cNvSpPr txBox="1"/>
          <p:nvPr/>
        </p:nvSpPr>
        <p:spPr>
          <a:xfrm>
            <a:off x="16745367" y="38476811"/>
            <a:ext cx="441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Time From Baseline (Months)</a:t>
            </a:r>
          </a:p>
        </p:txBody>
      </p:sp>
      <p:sp>
        <p:nvSpPr>
          <p:cNvPr id="900" name="TextBox 899">
            <a:extLst>
              <a:ext uri="{FF2B5EF4-FFF2-40B4-BE49-F238E27FC236}">
                <a16:creationId xmlns:a16="http://schemas.microsoft.com/office/drawing/2014/main" id="{7C34DA16-325C-919F-C889-5CF279BADE53}"/>
              </a:ext>
            </a:extLst>
          </p:cNvPr>
          <p:cNvSpPr txBox="1"/>
          <p:nvPr/>
        </p:nvSpPr>
        <p:spPr>
          <a:xfrm rot="16200000">
            <a:off x="14350712" y="3641761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Weight (kg)</a:t>
            </a:r>
          </a:p>
        </p:txBody>
      </p:sp>
      <p:sp>
        <p:nvSpPr>
          <p:cNvPr id="901" name="TextBox 900">
            <a:extLst>
              <a:ext uri="{FF2B5EF4-FFF2-40B4-BE49-F238E27FC236}">
                <a16:creationId xmlns:a16="http://schemas.microsoft.com/office/drawing/2014/main" id="{74684880-DBE6-8B33-6E9B-18EF06AA3016}"/>
              </a:ext>
            </a:extLst>
          </p:cNvPr>
          <p:cNvSpPr txBox="1"/>
          <p:nvPr/>
        </p:nvSpPr>
        <p:spPr>
          <a:xfrm>
            <a:off x="16016161" y="377584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902" name="TextBox 901">
            <a:extLst>
              <a:ext uri="{FF2B5EF4-FFF2-40B4-BE49-F238E27FC236}">
                <a16:creationId xmlns:a16="http://schemas.microsoft.com/office/drawing/2014/main" id="{EB68831D-EEDC-760B-8464-B16E78B03BAC}"/>
              </a:ext>
            </a:extLst>
          </p:cNvPr>
          <p:cNvSpPr txBox="1"/>
          <p:nvPr/>
        </p:nvSpPr>
        <p:spPr>
          <a:xfrm>
            <a:off x="16016161" y="368043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</a:p>
        </p:txBody>
      </p:sp>
      <p:cxnSp>
        <p:nvCxnSpPr>
          <p:cNvPr id="903" name="Straight Connector 902">
            <a:extLst>
              <a:ext uri="{FF2B5EF4-FFF2-40B4-BE49-F238E27FC236}">
                <a16:creationId xmlns:a16="http://schemas.microsoft.com/office/drawing/2014/main" id="{BDC6C922-DF87-5E7A-163F-AFD155ADAFFA}"/>
              </a:ext>
            </a:extLst>
          </p:cNvPr>
          <p:cNvCxnSpPr/>
          <p:nvPr/>
        </p:nvCxnSpPr>
        <p:spPr>
          <a:xfrm flipH="1">
            <a:off x="16453670" y="36054721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4" name="TextBox 903">
            <a:extLst>
              <a:ext uri="{FF2B5EF4-FFF2-40B4-BE49-F238E27FC236}">
                <a16:creationId xmlns:a16="http://schemas.microsoft.com/office/drawing/2014/main" id="{362396E8-EF27-F920-0337-3A14FBA2D7A7}"/>
              </a:ext>
            </a:extLst>
          </p:cNvPr>
          <p:cNvSpPr txBox="1"/>
          <p:nvPr/>
        </p:nvSpPr>
        <p:spPr>
          <a:xfrm>
            <a:off x="16016161" y="358590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cxnSp>
        <p:nvCxnSpPr>
          <p:cNvPr id="905" name="Straight Connector 904">
            <a:extLst>
              <a:ext uri="{FF2B5EF4-FFF2-40B4-BE49-F238E27FC236}">
                <a16:creationId xmlns:a16="http://schemas.microsoft.com/office/drawing/2014/main" id="{4ECFCF21-C2DE-38A0-C27B-4F9D5C567EE3}"/>
              </a:ext>
            </a:extLst>
          </p:cNvPr>
          <p:cNvCxnSpPr/>
          <p:nvPr/>
        </p:nvCxnSpPr>
        <p:spPr>
          <a:xfrm flipH="1">
            <a:off x="16453670" y="37009553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6" name="Straight Connector 905">
            <a:extLst>
              <a:ext uri="{FF2B5EF4-FFF2-40B4-BE49-F238E27FC236}">
                <a16:creationId xmlns:a16="http://schemas.microsoft.com/office/drawing/2014/main" id="{AF1BA38F-A43C-4A94-50F2-E5C72C9B742D}"/>
              </a:ext>
            </a:extLst>
          </p:cNvPr>
          <p:cNvCxnSpPr>
            <a:cxnSpLocks/>
          </p:cNvCxnSpPr>
          <p:nvPr/>
        </p:nvCxnSpPr>
        <p:spPr>
          <a:xfrm rot="16200000" flipH="1">
            <a:off x="16706401" y="381457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7" name="TextBox 906">
            <a:extLst>
              <a:ext uri="{FF2B5EF4-FFF2-40B4-BE49-F238E27FC236}">
                <a16:creationId xmlns:a16="http://schemas.microsoft.com/office/drawing/2014/main" id="{3078392E-AA1F-1BFB-C69B-82D3FA96A62C}"/>
              </a:ext>
            </a:extLst>
          </p:cNvPr>
          <p:cNvSpPr txBox="1"/>
          <p:nvPr/>
        </p:nvSpPr>
        <p:spPr>
          <a:xfrm>
            <a:off x="16573519" y="381725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cxnSp>
        <p:nvCxnSpPr>
          <p:cNvPr id="908" name="Straight Connector 907">
            <a:extLst>
              <a:ext uri="{FF2B5EF4-FFF2-40B4-BE49-F238E27FC236}">
                <a16:creationId xmlns:a16="http://schemas.microsoft.com/office/drawing/2014/main" id="{CD7650FA-0147-57B3-EAD5-6B62019DB746}"/>
              </a:ext>
            </a:extLst>
          </p:cNvPr>
          <p:cNvCxnSpPr>
            <a:cxnSpLocks/>
          </p:cNvCxnSpPr>
          <p:nvPr/>
        </p:nvCxnSpPr>
        <p:spPr>
          <a:xfrm flipH="1">
            <a:off x="16453670" y="37954877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9" name="Straight Connector 908">
            <a:extLst>
              <a:ext uri="{FF2B5EF4-FFF2-40B4-BE49-F238E27FC236}">
                <a16:creationId xmlns:a16="http://schemas.microsoft.com/office/drawing/2014/main" id="{8C6193D7-E9BA-4B59-DA89-9D6D74C07E4F}"/>
              </a:ext>
            </a:extLst>
          </p:cNvPr>
          <p:cNvCxnSpPr/>
          <p:nvPr/>
        </p:nvCxnSpPr>
        <p:spPr>
          <a:xfrm flipH="1">
            <a:off x="16453670" y="35102221"/>
            <a:ext cx="69541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0" name="TextBox 909">
            <a:extLst>
              <a:ext uri="{FF2B5EF4-FFF2-40B4-BE49-F238E27FC236}">
                <a16:creationId xmlns:a16="http://schemas.microsoft.com/office/drawing/2014/main" id="{8A1862D9-3A5E-068D-A41F-BBD58E7F95C5}"/>
              </a:ext>
            </a:extLst>
          </p:cNvPr>
          <p:cNvSpPr txBox="1"/>
          <p:nvPr/>
        </p:nvSpPr>
        <p:spPr>
          <a:xfrm>
            <a:off x="16016161" y="349065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</a:p>
        </p:txBody>
      </p:sp>
      <p:cxnSp>
        <p:nvCxnSpPr>
          <p:cNvPr id="911" name="Straight Connector 910">
            <a:extLst>
              <a:ext uri="{FF2B5EF4-FFF2-40B4-BE49-F238E27FC236}">
                <a16:creationId xmlns:a16="http://schemas.microsoft.com/office/drawing/2014/main" id="{85198104-8374-DDC7-6907-03DEDFA646A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819957" y="381457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2" name="TextBox 911">
            <a:extLst>
              <a:ext uri="{FF2B5EF4-FFF2-40B4-BE49-F238E27FC236}">
                <a16:creationId xmlns:a16="http://schemas.microsoft.com/office/drawing/2014/main" id="{AF7C86E3-8FBC-4B7B-4DA8-5DB97E211748}"/>
              </a:ext>
            </a:extLst>
          </p:cNvPr>
          <p:cNvSpPr txBox="1"/>
          <p:nvPr/>
        </p:nvSpPr>
        <p:spPr>
          <a:xfrm>
            <a:off x="17687076" y="381725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913" name="Straight Connector 912">
            <a:extLst>
              <a:ext uri="{FF2B5EF4-FFF2-40B4-BE49-F238E27FC236}">
                <a16:creationId xmlns:a16="http://schemas.microsoft.com/office/drawing/2014/main" id="{F877EF82-2E57-4956-C62F-D1497DE0CA43}"/>
              </a:ext>
            </a:extLst>
          </p:cNvPr>
          <p:cNvCxnSpPr>
            <a:cxnSpLocks/>
          </p:cNvCxnSpPr>
          <p:nvPr/>
        </p:nvCxnSpPr>
        <p:spPr>
          <a:xfrm rot="16200000" flipH="1">
            <a:off x="18942422" y="381457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4" name="TextBox 913">
            <a:extLst>
              <a:ext uri="{FF2B5EF4-FFF2-40B4-BE49-F238E27FC236}">
                <a16:creationId xmlns:a16="http://schemas.microsoft.com/office/drawing/2014/main" id="{CCC7B395-71EE-5658-F071-25E1A8447618}"/>
              </a:ext>
            </a:extLst>
          </p:cNvPr>
          <p:cNvSpPr txBox="1"/>
          <p:nvPr/>
        </p:nvSpPr>
        <p:spPr>
          <a:xfrm>
            <a:off x="19923097" y="381725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915" name="Straight Connector 914">
            <a:extLst>
              <a:ext uri="{FF2B5EF4-FFF2-40B4-BE49-F238E27FC236}">
                <a16:creationId xmlns:a16="http://schemas.microsoft.com/office/drawing/2014/main" id="{F9B639E3-3BBE-A58D-50BA-CAC0E09115E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0051525" y="381457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" name="TextBox 915">
            <a:extLst>
              <a:ext uri="{FF2B5EF4-FFF2-40B4-BE49-F238E27FC236}">
                <a16:creationId xmlns:a16="http://schemas.microsoft.com/office/drawing/2014/main" id="{AC837D9B-02F5-FD74-E549-5698D861C81A}"/>
              </a:ext>
            </a:extLst>
          </p:cNvPr>
          <p:cNvSpPr txBox="1"/>
          <p:nvPr/>
        </p:nvSpPr>
        <p:spPr>
          <a:xfrm>
            <a:off x="20943537" y="38172586"/>
            <a:ext cx="51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917" name="Straight Connector 916">
            <a:extLst>
              <a:ext uri="{FF2B5EF4-FFF2-40B4-BE49-F238E27FC236}">
                <a16:creationId xmlns:a16="http://schemas.microsoft.com/office/drawing/2014/main" id="{2C63C89D-5521-DDBE-749A-CA10F72E741C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156173" y="38145734"/>
            <a:ext cx="74354" cy="0"/>
          </a:xfrm>
          <a:prstGeom prst="line">
            <a:avLst/>
          </a:prstGeom>
          <a:ln w="9525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8" name="TextBox 917">
            <a:extLst>
              <a:ext uri="{FF2B5EF4-FFF2-40B4-BE49-F238E27FC236}">
                <a16:creationId xmlns:a16="http://schemas.microsoft.com/office/drawing/2014/main" id="{BFB4E626-34F0-5E3F-D1CF-6B07C1440013}"/>
              </a:ext>
            </a:extLst>
          </p:cNvPr>
          <p:cNvSpPr txBox="1"/>
          <p:nvPr/>
        </p:nvSpPr>
        <p:spPr>
          <a:xfrm>
            <a:off x="18796180" y="38172586"/>
            <a:ext cx="3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919" name="Freeform: Shape 918">
            <a:extLst>
              <a:ext uri="{FF2B5EF4-FFF2-40B4-BE49-F238E27FC236}">
                <a16:creationId xmlns:a16="http://schemas.microsoft.com/office/drawing/2014/main" id="{37ECB57E-DBD4-8156-9F63-F8942AED02DB}"/>
              </a:ext>
            </a:extLst>
          </p:cNvPr>
          <p:cNvSpPr/>
          <p:nvPr/>
        </p:nvSpPr>
        <p:spPr>
          <a:xfrm>
            <a:off x="16526200" y="35098548"/>
            <a:ext cx="4840219" cy="3008671"/>
          </a:xfrm>
          <a:custGeom>
            <a:avLst/>
            <a:gdLst>
              <a:gd name="connsiteX0" fmla="*/ 5117691 w 5117691"/>
              <a:gd name="connsiteY0" fmla="*/ 0 h 3008671"/>
              <a:gd name="connsiteX1" fmla="*/ 5117691 w 5117691"/>
              <a:gd name="connsiteY1" fmla="*/ 3008671 h 3008671"/>
              <a:gd name="connsiteX2" fmla="*/ 0 w 5117691"/>
              <a:gd name="connsiteY2" fmla="*/ 3008671 h 3008671"/>
              <a:gd name="connsiteX3" fmla="*/ 0 w 5117691"/>
              <a:gd name="connsiteY3" fmla="*/ 0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7691" h="3008671">
                <a:moveTo>
                  <a:pt x="5117691" y="0"/>
                </a:moveTo>
                <a:lnTo>
                  <a:pt x="5117691" y="3008671"/>
                </a:lnTo>
                <a:lnTo>
                  <a:pt x="0" y="3008671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868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6A14FD39-EB03-594C-C3CA-9E914B89FCE3}"/>
              </a:ext>
            </a:extLst>
          </p:cNvPr>
          <p:cNvSpPr/>
          <p:nvPr/>
        </p:nvSpPr>
        <p:spPr>
          <a:xfrm>
            <a:off x="16746279" y="36352716"/>
            <a:ext cx="4439210" cy="281763"/>
          </a:xfrm>
          <a:custGeom>
            <a:avLst/>
            <a:gdLst>
              <a:gd name="connsiteX0" fmla="*/ 0 w 4449726"/>
              <a:gd name="connsiteY0" fmla="*/ 281763 h 281763"/>
              <a:gd name="connsiteX1" fmla="*/ 1105786 w 4449726"/>
              <a:gd name="connsiteY1" fmla="*/ 154172 h 281763"/>
              <a:gd name="connsiteX2" fmla="*/ 2238154 w 4449726"/>
              <a:gd name="connsiteY2" fmla="*/ 90377 h 281763"/>
              <a:gd name="connsiteX3" fmla="*/ 3365205 w 4449726"/>
              <a:gd name="connsiteY3" fmla="*/ 53163 h 281763"/>
              <a:gd name="connsiteX4" fmla="*/ 4449726 w 4449726"/>
              <a:gd name="connsiteY4" fmla="*/ 0 h 28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9726" h="281763">
                <a:moveTo>
                  <a:pt x="0" y="281763"/>
                </a:moveTo>
                <a:lnTo>
                  <a:pt x="1105786" y="154172"/>
                </a:lnTo>
                <a:lnTo>
                  <a:pt x="2238154" y="90377"/>
                </a:lnTo>
                <a:lnTo>
                  <a:pt x="3365205" y="53163"/>
                </a:lnTo>
                <a:lnTo>
                  <a:pt x="4449726" y="0"/>
                </a:ln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DE945014-55B4-C873-B5EB-64885C224AE9}"/>
              </a:ext>
            </a:extLst>
          </p:cNvPr>
          <p:cNvSpPr/>
          <p:nvPr/>
        </p:nvSpPr>
        <p:spPr>
          <a:xfrm>
            <a:off x="16746206" y="35927414"/>
            <a:ext cx="4439284" cy="138223"/>
          </a:xfrm>
          <a:custGeom>
            <a:avLst/>
            <a:gdLst>
              <a:gd name="connsiteX0" fmla="*/ 0 w 4465675"/>
              <a:gd name="connsiteY0" fmla="*/ 138223 h 138223"/>
              <a:gd name="connsiteX1" fmla="*/ 1121735 w 4465675"/>
              <a:gd name="connsiteY1" fmla="*/ 63795 h 138223"/>
              <a:gd name="connsiteX2" fmla="*/ 2254103 w 4465675"/>
              <a:gd name="connsiteY2" fmla="*/ 37214 h 138223"/>
              <a:gd name="connsiteX3" fmla="*/ 4465675 w 4465675"/>
              <a:gd name="connsiteY3" fmla="*/ 0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5675" h="138223">
                <a:moveTo>
                  <a:pt x="0" y="138223"/>
                </a:moveTo>
                <a:lnTo>
                  <a:pt x="1121735" y="63795"/>
                </a:lnTo>
                <a:lnTo>
                  <a:pt x="2254103" y="37214"/>
                </a:lnTo>
                <a:lnTo>
                  <a:pt x="4465675" y="0"/>
                </a:lnTo>
              </a:path>
            </a:pathLst>
          </a:cu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TextBox 1007">
            <a:extLst>
              <a:ext uri="{FF2B5EF4-FFF2-40B4-BE49-F238E27FC236}">
                <a16:creationId xmlns:a16="http://schemas.microsoft.com/office/drawing/2014/main" id="{043B4924-9A8D-AE53-1D76-6A3448732061}"/>
              </a:ext>
            </a:extLst>
          </p:cNvPr>
          <p:cNvSpPr txBox="1"/>
          <p:nvPr/>
        </p:nvSpPr>
        <p:spPr>
          <a:xfrm>
            <a:off x="16710601" y="36195503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76.8</a:t>
            </a:r>
          </a:p>
        </p:txBody>
      </p:sp>
      <p:sp>
        <p:nvSpPr>
          <p:cNvPr id="1009" name="TextBox 1008">
            <a:extLst>
              <a:ext uri="{FF2B5EF4-FFF2-40B4-BE49-F238E27FC236}">
                <a16:creationId xmlns:a16="http://schemas.microsoft.com/office/drawing/2014/main" id="{DA0BAE78-8964-C205-37BB-41F1945BEB64}"/>
              </a:ext>
            </a:extLst>
          </p:cNvPr>
          <p:cNvSpPr txBox="1"/>
          <p:nvPr/>
        </p:nvSpPr>
        <p:spPr>
          <a:xfrm>
            <a:off x="16701315" y="35663663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80.1</a:t>
            </a:r>
          </a:p>
        </p:txBody>
      </p:sp>
      <p:sp>
        <p:nvSpPr>
          <p:cNvPr id="1018" name="TextBox 1017">
            <a:extLst>
              <a:ext uri="{FF2B5EF4-FFF2-40B4-BE49-F238E27FC236}">
                <a16:creationId xmlns:a16="http://schemas.microsoft.com/office/drawing/2014/main" id="{901C0224-3F90-D782-50F6-3E676F4D3AA8}"/>
              </a:ext>
            </a:extLst>
          </p:cNvPr>
          <p:cNvSpPr txBox="1"/>
          <p:nvPr/>
        </p:nvSpPr>
        <p:spPr>
          <a:xfrm>
            <a:off x="20266459" y="36574302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+1.4 kg</a:t>
            </a:r>
          </a:p>
        </p:txBody>
      </p:sp>
      <p:sp>
        <p:nvSpPr>
          <p:cNvPr id="1019" name="TextBox 1018">
            <a:extLst>
              <a:ext uri="{FF2B5EF4-FFF2-40B4-BE49-F238E27FC236}">
                <a16:creationId xmlns:a16="http://schemas.microsoft.com/office/drawing/2014/main" id="{BB7C44EE-84EE-8A1E-6A84-62C4E6A489AC}"/>
              </a:ext>
            </a:extLst>
          </p:cNvPr>
          <p:cNvSpPr txBox="1"/>
          <p:nvPr/>
        </p:nvSpPr>
        <p:spPr>
          <a:xfrm>
            <a:off x="20266459" y="35357655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+0.7 kg</a:t>
            </a:r>
          </a:p>
        </p:txBody>
      </p:sp>
      <p:sp>
        <p:nvSpPr>
          <p:cNvPr id="1020" name="TextBox 1019">
            <a:extLst>
              <a:ext uri="{FF2B5EF4-FFF2-40B4-BE49-F238E27FC236}">
                <a16:creationId xmlns:a16="http://schemas.microsoft.com/office/drawing/2014/main" id="{B3505DBE-FA0E-6E9B-E826-89FE10BCB9D1}"/>
              </a:ext>
            </a:extLst>
          </p:cNvPr>
          <p:cNvSpPr txBox="1"/>
          <p:nvPr/>
        </p:nvSpPr>
        <p:spPr>
          <a:xfrm>
            <a:off x="20270025" y="36020500"/>
            <a:ext cx="101099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+1.9 kg</a:t>
            </a:r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220A693A-DF88-8EED-F912-910ED3BD67BB}"/>
              </a:ext>
            </a:extLst>
          </p:cNvPr>
          <p:cNvGrpSpPr/>
          <p:nvPr/>
        </p:nvGrpSpPr>
        <p:grpSpPr>
          <a:xfrm>
            <a:off x="23043211" y="34856129"/>
            <a:ext cx="6541731" cy="3685789"/>
            <a:chOff x="23043211" y="34856129"/>
            <a:chExt cx="6541731" cy="3685789"/>
          </a:xfrm>
        </p:grpSpPr>
        <p:sp>
          <p:nvSpPr>
            <p:cNvPr id="1028" name="Freeform: Shape 1027">
              <a:extLst>
                <a:ext uri="{FF2B5EF4-FFF2-40B4-BE49-F238E27FC236}">
                  <a16:creationId xmlns:a16="http://schemas.microsoft.com/office/drawing/2014/main" id="{4AF55B5D-57E9-094E-8B87-4996D6CC6D71}"/>
                </a:ext>
              </a:extLst>
            </p:cNvPr>
            <p:cNvSpPr/>
            <p:nvPr/>
          </p:nvSpPr>
          <p:spPr>
            <a:xfrm>
              <a:off x="24119881" y="36483902"/>
              <a:ext cx="4449170" cy="871640"/>
            </a:xfrm>
            <a:custGeom>
              <a:avLst/>
              <a:gdLst>
                <a:gd name="connsiteX0" fmla="*/ 0 w 4437143"/>
                <a:gd name="connsiteY0" fmla="*/ 871640 h 871640"/>
                <a:gd name="connsiteX1" fmla="*/ 0 w 4437143"/>
                <a:gd name="connsiteY1" fmla="*/ 365102 h 871640"/>
                <a:gd name="connsiteX2" fmla="*/ 1108463 w 4437143"/>
                <a:gd name="connsiteY2" fmla="*/ 194063 h 871640"/>
                <a:gd name="connsiteX3" fmla="*/ 2226794 w 4437143"/>
                <a:gd name="connsiteY3" fmla="*/ 111833 h 871640"/>
                <a:gd name="connsiteX4" fmla="*/ 3341836 w 4437143"/>
                <a:gd name="connsiteY4" fmla="*/ 52627 h 871640"/>
                <a:gd name="connsiteX5" fmla="*/ 4437143 w 4437143"/>
                <a:gd name="connsiteY5" fmla="*/ 0 h 871640"/>
                <a:gd name="connsiteX6" fmla="*/ 4437143 w 4437143"/>
                <a:gd name="connsiteY6" fmla="*/ 503249 h 871640"/>
                <a:gd name="connsiteX7" fmla="*/ 3331968 w 4437143"/>
                <a:gd name="connsiteY7" fmla="*/ 552587 h 871640"/>
                <a:gd name="connsiteX8" fmla="*/ 2220216 w 4437143"/>
                <a:gd name="connsiteY8" fmla="*/ 615082 h 871640"/>
                <a:gd name="connsiteX9" fmla="*/ 1098596 w 4437143"/>
                <a:gd name="connsiteY9" fmla="*/ 687445 h 871640"/>
                <a:gd name="connsiteX10" fmla="*/ 0 w 4437143"/>
                <a:gd name="connsiteY10" fmla="*/ 871640 h 871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37143" h="871640">
                  <a:moveTo>
                    <a:pt x="0" y="871640"/>
                  </a:moveTo>
                  <a:lnTo>
                    <a:pt x="0" y="365102"/>
                  </a:lnTo>
                  <a:lnTo>
                    <a:pt x="1108463" y="194063"/>
                  </a:lnTo>
                  <a:lnTo>
                    <a:pt x="2226794" y="111833"/>
                  </a:lnTo>
                  <a:lnTo>
                    <a:pt x="3341836" y="52627"/>
                  </a:lnTo>
                  <a:lnTo>
                    <a:pt x="4437143" y="0"/>
                  </a:lnTo>
                  <a:lnTo>
                    <a:pt x="4437143" y="503249"/>
                  </a:lnTo>
                  <a:lnTo>
                    <a:pt x="3331968" y="552587"/>
                  </a:lnTo>
                  <a:lnTo>
                    <a:pt x="2220216" y="615082"/>
                  </a:lnTo>
                  <a:lnTo>
                    <a:pt x="1098596" y="687445"/>
                  </a:lnTo>
                  <a:lnTo>
                    <a:pt x="0" y="87164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3DBD2809-F3E6-8677-CB0D-DF4D8BF4F7FF}"/>
                </a:ext>
              </a:extLst>
            </p:cNvPr>
            <p:cNvSpPr/>
            <p:nvPr/>
          </p:nvSpPr>
          <p:spPr>
            <a:xfrm>
              <a:off x="24116306" y="36508414"/>
              <a:ext cx="4448688" cy="743447"/>
            </a:xfrm>
            <a:custGeom>
              <a:avLst/>
              <a:gdLst>
                <a:gd name="connsiteX0" fmla="*/ 0 w 4432852"/>
                <a:gd name="connsiteY0" fmla="*/ 743447 h 743447"/>
                <a:gd name="connsiteX1" fmla="*/ 0 w 4432852"/>
                <a:gd name="connsiteY1" fmla="*/ 254442 h 743447"/>
                <a:gd name="connsiteX2" fmla="*/ 1113183 w 4432852"/>
                <a:gd name="connsiteY2" fmla="*/ 119269 h 743447"/>
                <a:gd name="connsiteX3" fmla="*/ 2242268 w 4432852"/>
                <a:gd name="connsiteY3" fmla="*/ 63610 h 743447"/>
                <a:gd name="connsiteX4" fmla="*/ 3339548 w 4432852"/>
                <a:gd name="connsiteY4" fmla="*/ 31805 h 743447"/>
                <a:gd name="connsiteX5" fmla="*/ 4432852 w 4432852"/>
                <a:gd name="connsiteY5" fmla="*/ 0 h 743447"/>
                <a:gd name="connsiteX6" fmla="*/ 4432852 w 4432852"/>
                <a:gd name="connsiteY6" fmla="*/ 496956 h 743447"/>
                <a:gd name="connsiteX7" fmla="*/ 2794884 w 4432852"/>
                <a:gd name="connsiteY7" fmla="*/ 536713 h 743447"/>
                <a:gd name="connsiteX8" fmla="*/ 2222390 w 4432852"/>
                <a:gd name="connsiteY8" fmla="*/ 560567 h 743447"/>
                <a:gd name="connsiteX9" fmla="*/ 1109207 w 4432852"/>
                <a:gd name="connsiteY9" fmla="*/ 612250 h 743447"/>
                <a:gd name="connsiteX10" fmla="*/ 0 w 4432852"/>
                <a:gd name="connsiteY10" fmla="*/ 743447 h 743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32852" h="743447">
                  <a:moveTo>
                    <a:pt x="0" y="743447"/>
                  </a:moveTo>
                  <a:lnTo>
                    <a:pt x="0" y="254442"/>
                  </a:lnTo>
                  <a:lnTo>
                    <a:pt x="1113183" y="119269"/>
                  </a:lnTo>
                  <a:lnTo>
                    <a:pt x="2242268" y="63610"/>
                  </a:lnTo>
                  <a:lnTo>
                    <a:pt x="3339548" y="31805"/>
                  </a:lnTo>
                  <a:lnTo>
                    <a:pt x="4432852" y="0"/>
                  </a:lnTo>
                  <a:lnTo>
                    <a:pt x="4432852" y="496956"/>
                  </a:lnTo>
                  <a:lnTo>
                    <a:pt x="2794884" y="536713"/>
                  </a:lnTo>
                  <a:lnTo>
                    <a:pt x="2222390" y="560567"/>
                  </a:lnTo>
                  <a:lnTo>
                    <a:pt x="1109207" y="612250"/>
                  </a:lnTo>
                  <a:lnTo>
                    <a:pt x="0" y="743447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BFE331A1-A1AA-4846-F2A5-4282E35659EE}"/>
                </a:ext>
              </a:extLst>
            </p:cNvPr>
            <p:cNvSpPr/>
            <p:nvPr/>
          </p:nvSpPr>
          <p:spPr>
            <a:xfrm>
              <a:off x="24120143" y="35961851"/>
              <a:ext cx="4449170" cy="832513"/>
            </a:xfrm>
            <a:custGeom>
              <a:avLst/>
              <a:gdLst>
                <a:gd name="connsiteX0" fmla="*/ 0 w 4449170"/>
                <a:gd name="connsiteY0" fmla="*/ 832513 h 832513"/>
                <a:gd name="connsiteX1" fmla="*/ 0 w 4449170"/>
                <a:gd name="connsiteY1" fmla="*/ 118280 h 832513"/>
                <a:gd name="connsiteX2" fmla="*/ 1114567 w 4449170"/>
                <a:gd name="connsiteY2" fmla="*/ 68239 h 832513"/>
                <a:gd name="connsiteX3" fmla="*/ 2238233 w 4449170"/>
                <a:gd name="connsiteY3" fmla="*/ 50042 h 832513"/>
                <a:gd name="connsiteX4" fmla="*/ 3343702 w 4449170"/>
                <a:gd name="connsiteY4" fmla="*/ 22746 h 832513"/>
                <a:gd name="connsiteX5" fmla="*/ 4449170 w 4449170"/>
                <a:gd name="connsiteY5" fmla="*/ 0 h 832513"/>
                <a:gd name="connsiteX6" fmla="*/ 4449170 w 4449170"/>
                <a:gd name="connsiteY6" fmla="*/ 718782 h 832513"/>
                <a:gd name="connsiteX7" fmla="*/ 2229135 w 4449170"/>
                <a:gd name="connsiteY7" fmla="*/ 741528 h 832513"/>
                <a:gd name="connsiteX8" fmla="*/ 1100920 w 4449170"/>
                <a:gd name="connsiteY8" fmla="*/ 768824 h 832513"/>
                <a:gd name="connsiteX9" fmla="*/ 0 w 4449170"/>
                <a:gd name="connsiteY9" fmla="*/ 832513 h 83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49170" h="832513">
                  <a:moveTo>
                    <a:pt x="0" y="832513"/>
                  </a:moveTo>
                  <a:lnTo>
                    <a:pt x="0" y="118280"/>
                  </a:lnTo>
                  <a:lnTo>
                    <a:pt x="1114567" y="68239"/>
                  </a:lnTo>
                  <a:lnTo>
                    <a:pt x="2238233" y="50042"/>
                  </a:lnTo>
                  <a:lnTo>
                    <a:pt x="3343702" y="22746"/>
                  </a:lnTo>
                  <a:lnTo>
                    <a:pt x="4449170" y="0"/>
                  </a:lnTo>
                  <a:lnTo>
                    <a:pt x="4449170" y="718782"/>
                  </a:lnTo>
                  <a:lnTo>
                    <a:pt x="2229135" y="741528"/>
                  </a:lnTo>
                  <a:lnTo>
                    <a:pt x="1100920" y="768824"/>
                  </a:lnTo>
                  <a:lnTo>
                    <a:pt x="0" y="83251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TextBox 932">
              <a:extLst>
                <a:ext uri="{FF2B5EF4-FFF2-40B4-BE49-F238E27FC236}">
                  <a16:creationId xmlns:a16="http://schemas.microsoft.com/office/drawing/2014/main" id="{16F63D73-02D0-C741-40D3-B64D707F3F99}"/>
                </a:ext>
              </a:extLst>
            </p:cNvPr>
            <p:cNvSpPr txBox="1">
              <a:spLocks/>
            </p:cNvSpPr>
            <p:nvPr/>
          </p:nvSpPr>
          <p:spPr>
            <a:xfrm>
              <a:off x="23887958" y="34856129"/>
              <a:ext cx="4863015" cy="3327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2" b="1">
                  <a:latin typeface="Arial" panose="020B0604020202020204" pitchFamily="34" charset="0"/>
                  <a:cs typeface="Arial" panose="020B0604020202020204" pitchFamily="34" charset="0"/>
                </a:rPr>
                <a:t>NNRTI</a:t>
              </a:r>
            </a:p>
          </p:txBody>
        </p:sp>
        <p:sp>
          <p:nvSpPr>
            <p:cNvPr id="936" name="TextBox 935">
              <a:extLst>
                <a:ext uri="{FF2B5EF4-FFF2-40B4-BE49-F238E27FC236}">
                  <a16:creationId xmlns:a16="http://schemas.microsoft.com/office/drawing/2014/main" id="{67F2B756-53ED-EB56-E965-95C1A85B272E}"/>
                </a:ext>
              </a:extLst>
            </p:cNvPr>
            <p:cNvSpPr txBox="1"/>
            <p:nvPr/>
          </p:nvSpPr>
          <p:spPr>
            <a:xfrm rot="16200000">
              <a:off x="21722927" y="364176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Weight (kg)</a:t>
              </a:r>
            </a:p>
          </p:txBody>
        </p:sp>
        <p:sp>
          <p:nvSpPr>
            <p:cNvPr id="937" name="TextBox 936">
              <a:extLst>
                <a:ext uri="{FF2B5EF4-FFF2-40B4-BE49-F238E27FC236}">
                  <a16:creationId xmlns:a16="http://schemas.microsoft.com/office/drawing/2014/main" id="{8238B55B-DC9E-F41C-058A-D9A4970C1089}"/>
                </a:ext>
              </a:extLst>
            </p:cNvPr>
            <p:cNvSpPr txBox="1"/>
            <p:nvPr/>
          </p:nvSpPr>
          <p:spPr>
            <a:xfrm>
              <a:off x="23388376" y="377584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</a:p>
          </p:txBody>
        </p:sp>
        <p:sp>
          <p:nvSpPr>
            <p:cNvPr id="938" name="TextBox 937">
              <a:extLst>
                <a:ext uri="{FF2B5EF4-FFF2-40B4-BE49-F238E27FC236}">
                  <a16:creationId xmlns:a16="http://schemas.microsoft.com/office/drawing/2014/main" id="{9D472513-A97D-DE81-A48B-06E380636680}"/>
                </a:ext>
              </a:extLst>
            </p:cNvPr>
            <p:cNvSpPr txBox="1"/>
            <p:nvPr/>
          </p:nvSpPr>
          <p:spPr>
            <a:xfrm>
              <a:off x="23388376" y="3680435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</a:p>
          </p:txBody>
        </p:sp>
        <p:cxnSp>
          <p:nvCxnSpPr>
            <p:cNvPr id="939" name="Straight Connector 938">
              <a:extLst>
                <a:ext uri="{FF2B5EF4-FFF2-40B4-BE49-F238E27FC236}">
                  <a16:creationId xmlns:a16="http://schemas.microsoft.com/office/drawing/2014/main" id="{230E8E86-AD4F-5037-B2A2-04EA97A2DFE7}"/>
                </a:ext>
              </a:extLst>
            </p:cNvPr>
            <p:cNvCxnSpPr/>
            <p:nvPr/>
          </p:nvCxnSpPr>
          <p:spPr>
            <a:xfrm flipH="1">
              <a:off x="23825885" y="360547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0" name="TextBox 939">
              <a:extLst>
                <a:ext uri="{FF2B5EF4-FFF2-40B4-BE49-F238E27FC236}">
                  <a16:creationId xmlns:a16="http://schemas.microsoft.com/office/drawing/2014/main" id="{21B30204-2F62-23A3-05B6-4E727651B876}"/>
                </a:ext>
              </a:extLst>
            </p:cNvPr>
            <p:cNvSpPr txBox="1"/>
            <p:nvPr/>
          </p:nvSpPr>
          <p:spPr>
            <a:xfrm>
              <a:off x="23388376" y="358590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cxnSp>
          <p:nvCxnSpPr>
            <p:cNvPr id="941" name="Straight Connector 940">
              <a:extLst>
                <a:ext uri="{FF2B5EF4-FFF2-40B4-BE49-F238E27FC236}">
                  <a16:creationId xmlns:a16="http://schemas.microsoft.com/office/drawing/2014/main" id="{CCD1F792-10CF-FFDC-7C1D-E4BB2709948B}"/>
                </a:ext>
              </a:extLst>
            </p:cNvPr>
            <p:cNvCxnSpPr/>
            <p:nvPr/>
          </p:nvCxnSpPr>
          <p:spPr>
            <a:xfrm flipH="1">
              <a:off x="23825885" y="37009553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2" name="Straight Connector 941">
              <a:extLst>
                <a:ext uri="{FF2B5EF4-FFF2-40B4-BE49-F238E27FC236}">
                  <a16:creationId xmlns:a16="http://schemas.microsoft.com/office/drawing/2014/main" id="{3B53F60C-F0E2-585D-58CB-3C862A186A2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4078616" y="381457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3" name="TextBox 942">
              <a:extLst>
                <a:ext uri="{FF2B5EF4-FFF2-40B4-BE49-F238E27FC236}">
                  <a16:creationId xmlns:a16="http://schemas.microsoft.com/office/drawing/2014/main" id="{3345002C-95DD-2556-B708-C51E83705B3A}"/>
                </a:ext>
              </a:extLst>
            </p:cNvPr>
            <p:cNvSpPr txBox="1"/>
            <p:nvPr/>
          </p:nvSpPr>
          <p:spPr>
            <a:xfrm>
              <a:off x="23945734" y="381725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944" name="Straight Connector 943">
              <a:extLst>
                <a:ext uri="{FF2B5EF4-FFF2-40B4-BE49-F238E27FC236}">
                  <a16:creationId xmlns:a16="http://schemas.microsoft.com/office/drawing/2014/main" id="{9E389663-50B0-A708-0A52-DB886E752D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25885" y="3795487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5" name="Straight Connector 944">
              <a:extLst>
                <a:ext uri="{FF2B5EF4-FFF2-40B4-BE49-F238E27FC236}">
                  <a16:creationId xmlns:a16="http://schemas.microsoft.com/office/drawing/2014/main" id="{A7361217-2D4B-0D81-F0E2-EACB35F0668C}"/>
                </a:ext>
              </a:extLst>
            </p:cNvPr>
            <p:cNvCxnSpPr/>
            <p:nvPr/>
          </p:nvCxnSpPr>
          <p:spPr>
            <a:xfrm flipH="1">
              <a:off x="23825885" y="35102221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6" name="TextBox 945">
              <a:extLst>
                <a:ext uri="{FF2B5EF4-FFF2-40B4-BE49-F238E27FC236}">
                  <a16:creationId xmlns:a16="http://schemas.microsoft.com/office/drawing/2014/main" id="{35148453-6F9F-D174-6FF3-2ED80C6D8DA0}"/>
                </a:ext>
              </a:extLst>
            </p:cNvPr>
            <p:cNvSpPr txBox="1"/>
            <p:nvPr/>
          </p:nvSpPr>
          <p:spPr>
            <a:xfrm>
              <a:off x="23388376" y="349065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85</a:t>
              </a:r>
            </a:p>
          </p:txBody>
        </p:sp>
        <p:cxnSp>
          <p:nvCxnSpPr>
            <p:cNvPr id="947" name="Straight Connector 946">
              <a:extLst>
                <a:ext uri="{FF2B5EF4-FFF2-40B4-BE49-F238E27FC236}">
                  <a16:creationId xmlns:a16="http://schemas.microsoft.com/office/drawing/2014/main" id="{472E8D96-58C4-A493-FEA8-97909843E85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5192172" y="381457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8" name="TextBox 947">
              <a:extLst>
                <a:ext uri="{FF2B5EF4-FFF2-40B4-BE49-F238E27FC236}">
                  <a16:creationId xmlns:a16="http://schemas.microsoft.com/office/drawing/2014/main" id="{995FA5D4-D29B-B0D6-A911-551599F8EEC1}"/>
                </a:ext>
              </a:extLst>
            </p:cNvPr>
            <p:cNvSpPr txBox="1"/>
            <p:nvPr/>
          </p:nvSpPr>
          <p:spPr>
            <a:xfrm>
              <a:off x="25059291" y="381725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949" name="Straight Connector 948">
              <a:extLst>
                <a:ext uri="{FF2B5EF4-FFF2-40B4-BE49-F238E27FC236}">
                  <a16:creationId xmlns:a16="http://schemas.microsoft.com/office/drawing/2014/main" id="{685BAA2C-0722-964B-ADD5-B8024C1DA662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6314637" y="381457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0" name="TextBox 949">
              <a:extLst>
                <a:ext uri="{FF2B5EF4-FFF2-40B4-BE49-F238E27FC236}">
                  <a16:creationId xmlns:a16="http://schemas.microsoft.com/office/drawing/2014/main" id="{28E1EED9-7EC9-291E-5EDF-3F9DCD528C98}"/>
                </a:ext>
              </a:extLst>
            </p:cNvPr>
            <p:cNvSpPr txBox="1"/>
            <p:nvPr/>
          </p:nvSpPr>
          <p:spPr>
            <a:xfrm>
              <a:off x="27295312" y="381725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951" name="Straight Connector 950">
              <a:extLst>
                <a:ext uri="{FF2B5EF4-FFF2-40B4-BE49-F238E27FC236}">
                  <a16:creationId xmlns:a16="http://schemas.microsoft.com/office/drawing/2014/main" id="{829DDEF7-EA55-DE7D-B37B-A0EEA40C59B5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7423740" y="38145734"/>
              <a:ext cx="74354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2" name="TextBox 951">
              <a:extLst>
                <a:ext uri="{FF2B5EF4-FFF2-40B4-BE49-F238E27FC236}">
                  <a16:creationId xmlns:a16="http://schemas.microsoft.com/office/drawing/2014/main" id="{83ADD7FA-626D-62FB-64D5-6EE98E0F46E8}"/>
                </a:ext>
              </a:extLst>
            </p:cNvPr>
            <p:cNvSpPr txBox="1"/>
            <p:nvPr/>
          </p:nvSpPr>
          <p:spPr>
            <a:xfrm>
              <a:off x="28315752" y="3817258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954" name="TextBox 953">
              <a:extLst>
                <a:ext uri="{FF2B5EF4-FFF2-40B4-BE49-F238E27FC236}">
                  <a16:creationId xmlns:a16="http://schemas.microsoft.com/office/drawing/2014/main" id="{C514EFA3-961B-5C0E-88BC-3DFF11588475}"/>
                </a:ext>
              </a:extLst>
            </p:cNvPr>
            <p:cNvSpPr txBox="1"/>
            <p:nvPr/>
          </p:nvSpPr>
          <p:spPr>
            <a:xfrm>
              <a:off x="26168395" y="38172586"/>
              <a:ext cx="349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955" name="Freeform: Shape 954">
              <a:extLst>
                <a:ext uri="{FF2B5EF4-FFF2-40B4-BE49-F238E27FC236}">
                  <a16:creationId xmlns:a16="http://schemas.microsoft.com/office/drawing/2014/main" id="{AB1ADD9F-0D50-A6B0-DB09-CB85C7D922D3}"/>
                </a:ext>
              </a:extLst>
            </p:cNvPr>
            <p:cNvSpPr/>
            <p:nvPr/>
          </p:nvSpPr>
          <p:spPr>
            <a:xfrm>
              <a:off x="23898415" y="35098548"/>
              <a:ext cx="4840219" cy="3008671"/>
            </a:xfrm>
            <a:custGeom>
              <a:avLst/>
              <a:gdLst>
                <a:gd name="connsiteX0" fmla="*/ 5117691 w 5117691"/>
                <a:gd name="connsiteY0" fmla="*/ 0 h 3008671"/>
                <a:gd name="connsiteX1" fmla="*/ 5117691 w 5117691"/>
                <a:gd name="connsiteY1" fmla="*/ 3008671 h 3008671"/>
                <a:gd name="connsiteX2" fmla="*/ 0 w 5117691"/>
                <a:gd name="connsiteY2" fmla="*/ 3008671 h 3008671"/>
                <a:gd name="connsiteX3" fmla="*/ 0 w 5117691"/>
                <a:gd name="connsiteY3" fmla="*/ 0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17691" h="3008671">
                  <a:moveTo>
                    <a:pt x="5117691" y="0"/>
                  </a:moveTo>
                  <a:lnTo>
                    <a:pt x="5117691" y="3008671"/>
                  </a:lnTo>
                  <a:lnTo>
                    <a:pt x="0" y="300867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686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TextBox 957">
              <a:extLst>
                <a:ext uri="{FF2B5EF4-FFF2-40B4-BE49-F238E27FC236}">
                  <a16:creationId xmlns:a16="http://schemas.microsoft.com/office/drawing/2014/main" id="{84941899-F892-251F-20E9-1665EB1A3782}"/>
                </a:ext>
              </a:extLst>
            </p:cNvPr>
            <p:cNvSpPr txBox="1"/>
            <p:nvPr/>
          </p:nvSpPr>
          <p:spPr>
            <a:xfrm rot="5400000" flipH="1">
              <a:off x="27895326" y="36417615"/>
              <a:ext cx="300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BMI (kg/m</a:t>
              </a:r>
              <a:r>
                <a:rPr lang="en-US" b="1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b="1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0B247871-5513-5D0B-D713-23D32A827BAE}"/>
                </a:ext>
              </a:extLst>
            </p:cNvPr>
            <p:cNvGrpSpPr/>
            <p:nvPr/>
          </p:nvGrpSpPr>
          <p:grpSpPr>
            <a:xfrm>
              <a:off x="28565565" y="34990388"/>
              <a:ext cx="756625" cy="3203050"/>
              <a:chOff x="28565565" y="34990388"/>
              <a:chExt cx="756625" cy="3203050"/>
            </a:xfrm>
          </p:grpSpPr>
          <p:cxnSp>
            <p:nvCxnSpPr>
              <p:cNvPr id="953" name="Straight Connector 952">
                <a:extLst>
                  <a:ext uri="{FF2B5EF4-FFF2-40B4-BE49-F238E27FC236}">
                    <a16:creationId xmlns:a16="http://schemas.microsoft.com/office/drawing/2014/main" id="{3ACC9E79-2113-236C-3BCD-D0739BAFC00E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28528388" y="38145734"/>
                <a:ext cx="74354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6" name="Straight Connector 955">
                <a:extLst>
                  <a:ext uri="{FF2B5EF4-FFF2-40B4-BE49-F238E27FC236}">
                    <a16:creationId xmlns:a16="http://schemas.microsoft.com/office/drawing/2014/main" id="{15218062-0B9F-0352-7D75-DCF57AAC0A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741819" y="38011667"/>
                <a:ext cx="69541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7" name="TextBox 956">
                <a:extLst>
                  <a:ext uri="{FF2B5EF4-FFF2-40B4-BE49-F238E27FC236}">
                    <a16:creationId xmlns:a16="http://schemas.microsoft.com/office/drawing/2014/main" id="{601C5573-8CAE-9669-53DC-1948DC6C5741}"/>
                  </a:ext>
                </a:extLst>
              </p:cNvPr>
              <p:cNvSpPr txBox="1"/>
              <p:nvPr/>
            </p:nvSpPr>
            <p:spPr>
              <a:xfrm>
                <a:off x="28808773" y="37824106"/>
                <a:ext cx="5134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22</a:t>
                </a:r>
              </a:p>
            </p:txBody>
          </p:sp>
          <p:cxnSp>
            <p:nvCxnSpPr>
              <p:cNvPr id="959" name="Straight Connector 958">
                <a:extLst>
                  <a:ext uri="{FF2B5EF4-FFF2-40B4-BE49-F238E27FC236}">
                    <a16:creationId xmlns:a16="http://schemas.microsoft.com/office/drawing/2014/main" id="{B1F9564A-049C-B418-8C95-3F14B3A699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741819" y="37428695"/>
                <a:ext cx="69541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0" name="TextBox 959">
                <a:extLst>
                  <a:ext uri="{FF2B5EF4-FFF2-40B4-BE49-F238E27FC236}">
                    <a16:creationId xmlns:a16="http://schemas.microsoft.com/office/drawing/2014/main" id="{E2C3D01E-1EDF-C657-E715-B54E484A09DD}"/>
                  </a:ext>
                </a:extLst>
              </p:cNvPr>
              <p:cNvSpPr txBox="1"/>
              <p:nvPr/>
            </p:nvSpPr>
            <p:spPr>
              <a:xfrm>
                <a:off x="28808773" y="37241134"/>
                <a:ext cx="5134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23</a:t>
                </a:r>
              </a:p>
            </p:txBody>
          </p:sp>
          <p:cxnSp>
            <p:nvCxnSpPr>
              <p:cNvPr id="961" name="Straight Connector 960">
                <a:extLst>
                  <a:ext uri="{FF2B5EF4-FFF2-40B4-BE49-F238E27FC236}">
                    <a16:creationId xmlns:a16="http://schemas.microsoft.com/office/drawing/2014/main" id="{403592E5-3C09-67BA-4528-7C8F1145E4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741819" y="36880409"/>
                <a:ext cx="69541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2" name="TextBox 961">
                <a:extLst>
                  <a:ext uri="{FF2B5EF4-FFF2-40B4-BE49-F238E27FC236}">
                    <a16:creationId xmlns:a16="http://schemas.microsoft.com/office/drawing/2014/main" id="{DA4D4E4C-DD09-5A30-7970-6F47516B70B9}"/>
                  </a:ext>
                </a:extLst>
              </p:cNvPr>
              <p:cNvSpPr txBox="1"/>
              <p:nvPr/>
            </p:nvSpPr>
            <p:spPr>
              <a:xfrm>
                <a:off x="28808773" y="36692848"/>
                <a:ext cx="5134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24</a:t>
                </a:r>
              </a:p>
            </p:txBody>
          </p:sp>
          <p:cxnSp>
            <p:nvCxnSpPr>
              <p:cNvPr id="963" name="Straight Connector 962">
                <a:extLst>
                  <a:ext uri="{FF2B5EF4-FFF2-40B4-BE49-F238E27FC236}">
                    <a16:creationId xmlns:a16="http://schemas.microsoft.com/office/drawing/2014/main" id="{A27A9744-3123-4FBD-1AC8-9477B04D46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741819" y="36298439"/>
                <a:ext cx="69541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4" name="TextBox 963">
                <a:extLst>
                  <a:ext uri="{FF2B5EF4-FFF2-40B4-BE49-F238E27FC236}">
                    <a16:creationId xmlns:a16="http://schemas.microsoft.com/office/drawing/2014/main" id="{A14AAC69-A686-E23D-BEBF-1C354A0DFC93}"/>
                  </a:ext>
                </a:extLst>
              </p:cNvPr>
              <p:cNvSpPr txBox="1"/>
              <p:nvPr/>
            </p:nvSpPr>
            <p:spPr>
              <a:xfrm>
                <a:off x="28808773" y="36110878"/>
                <a:ext cx="5134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</a:p>
            </p:txBody>
          </p:sp>
          <p:cxnSp>
            <p:nvCxnSpPr>
              <p:cNvPr id="965" name="Straight Connector 964">
                <a:extLst>
                  <a:ext uri="{FF2B5EF4-FFF2-40B4-BE49-F238E27FC236}">
                    <a16:creationId xmlns:a16="http://schemas.microsoft.com/office/drawing/2014/main" id="{C98D2014-9592-8749-4B9C-798D763792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741819" y="35728507"/>
                <a:ext cx="69541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6" name="TextBox 965">
                <a:extLst>
                  <a:ext uri="{FF2B5EF4-FFF2-40B4-BE49-F238E27FC236}">
                    <a16:creationId xmlns:a16="http://schemas.microsoft.com/office/drawing/2014/main" id="{B929DB95-C3F4-8E1B-C662-39E200899D2A}"/>
                  </a:ext>
                </a:extLst>
              </p:cNvPr>
              <p:cNvSpPr txBox="1"/>
              <p:nvPr/>
            </p:nvSpPr>
            <p:spPr>
              <a:xfrm>
                <a:off x="28808773" y="35540946"/>
                <a:ext cx="5134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26</a:t>
                </a:r>
              </a:p>
            </p:txBody>
          </p:sp>
          <p:cxnSp>
            <p:nvCxnSpPr>
              <p:cNvPr id="967" name="Straight Connector 966">
                <a:extLst>
                  <a:ext uri="{FF2B5EF4-FFF2-40B4-BE49-F238E27FC236}">
                    <a16:creationId xmlns:a16="http://schemas.microsoft.com/office/drawing/2014/main" id="{26267295-8911-440C-58F2-9655AD381C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741819" y="35169240"/>
                <a:ext cx="69541" cy="0"/>
              </a:xfrm>
              <a:prstGeom prst="line">
                <a:avLst/>
              </a:prstGeom>
              <a:ln w="9525">
                <a:solidFill>
                  <a:srgbClr val="86868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8" name="TextBox 967">
                <a:extLst>
                  <a:ext uri="{FF2B5EF4-FFF2-40B4-BE49-F238E27FC236}">
                    <a16:creationId xmlns:a16="http://schemas.microsoft.com/office/drawing/2014/main" id="{0F0F4875-B63A-0ED7-B053-8687DC92E833}"/>
                  </a:ext>
                </a:extLst>
              </p:cNvPr>
              <p:cNvSpPr txBox="1"/>
              <p:nvPr/>
            </p:nvSpPr>
            <p:spPr>
              <a:xfrm>
                <a:off x="28808773" y="34990388"/>
                <a:ext cx="5134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27</a:t>
                </a:r>
              </a:p>
            </p:txBody>
          </p:sp>
        </p:grp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AFCE53DA-602D-1FBA-C02D-F0D24E54C83A}"/>
                </a:ext>
              </a:extLst>
            </p:cNvPr>
            <p:cNvSpPr/>
            <p:nvPr/>
          </p:nvSpPr>
          <p:spPr>
            <a:xfrm>
              <a:off x="24127818" y="36749904"/>
              <a:ext cx="4431755" cy="258052"/>
            </a:xfrm>
            <a:custGeom>
              <a:avLst/>
              <a:gdLst>
                <a:gd name="connsiteX0" fmla="*/ 0 w 4431755"/>
                <a:gd name="connsiteY0" fmla="*/ 258052 h 258052"/>
                <a:gd name="connsiteX1" fmla="*/ 1110744 w 4431755"/>
                <a:gd name="connsiteY1" fmla="*/ 123416 h 258052"/>
                <a:gd name="connsiteX2" fmla="*/ 2227097 w 4431755"/>
                <a:gd name="connsiteY2" fmla="*/ 67318 h 258052"/>
                <a:gd name="connsiteX3" fmla="*/ 4431755 w 4431755"/>
                <a:gd name="connsiteY3" fmla="*/ 0 h 258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31755" h="258052">
                  <a:moveTo>
                    <a:pt x="0" y="258052"/>
                  </a:moveTo>
                  <a:lnTo>
                    <a:pt x="1110744" y="123416"/>
                  </a:lnTo>
                  <a:lnTo>
                    <a:pt x="2227097" y="67318"/>
                  </a:lnTo>
                  <a:lnTo>
                    <a:pt x="4431755" y="0"/>
                  </a:lnTo>
                </a:path>
              </a:pathLst>
            </a:custGeom>
            <a:no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9687B1D0-0746-C411-5258-4488E0AD9A16}"/>
                </a:ext>
              </a:extLst>
            </p:cNvPr>
            <p:cNvSpPr/>
            <p:nvPr/>
          </p:nvSpPr>
          <p:spPr>
            <a:xfrm>
              <a:off x="24122209" y="36323558"/>
              <a:ext cx="4426144" cy="129026"/>
            </a:xfrm>
            <a:custGeom>
              <a:avLst/>
              <a:gdLst>
                <a:gd name="connsiteX0" fmla="*/ 0 w 4426144"/>
                <a:gd name="connsiteY0" fmla="*/ 129026 h 129026"/>
                <a:gd name="connsiteX1" fmla="*/ 1093914 w 4426144"/>
                <a:gd name="connsiteY1" fmla="*/ 56098 h 129026"/>
                <a:gd name="connsiteX2" fmla="*/ 2232706 w 4426144"/>
                <a:gd name="connsiteY2" fmla="*/ 28049 h 129026"/>
                <a:gd name="connsiteX3" fmla="*/ 3326620 w 4426144"/>
                <a:gd name="connsiteY3" fmla="*/ 11220 h 129026"/>
                <a:gd name="connsiteX4" fmla="*/ 4426144 w 4426144"/>
                <a:gd name="connsiteY4" fmla="*/ 0 h 129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26144" h="129026">
                  <a:moveTo>
                    <a:pt x="0" y="129026"/>
                  </a:moveTo>
                  <a:lnTo>
                    <a:pt x="1093914" y="56098"/>
                  </a:lnTo>
                  <a:lnTo>
                    <a:pt x="2232706" y="28049"/>
                  </a:lnTo>
                  <a:lnTo>
                    <a:pt x="3326620" y="11220"/>
                  </a:lnTo>
                  <a:lnTo>
                    <a:pt x="4426144" y="0"/>
                  </a:lnTo>
                </a:path>
              </a:pathLst>
            </a:custGeom>
            <a:no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2ECB17A8-CB7F-52C8-4497-5F448FD54E56}"/>
                </a:ext>
              </a:extLst>
            </p:cNvPr>
            <p:cNvSpPr/>
            <p:nvPr/>
          </p:nvSpPr>
          <p:spPr>
            <a:xfrm>
              <a:off x="24129242" y="36744322"/>
              <a:ext cx="4421874" cy="373039"/>
            </a:xfrm>
            <a:custGeom>
              <a:avLst/>
              <a:gdLst>
                <a:gd name="connsiteX0" fmla="*/ 0 w 4421874"/>
                <a:gd name="connsiteY0" fmla="*/ 373039 h 373039"/>
                <a:gd name="connsiteX1" fmla="*/ 1096370 w 4421874"/>
                <a:gd name="connsiteY1" fmla="*/ 186520 h 373039"/>
                <a:gd name="connsiteX2" fmla="*/ 2233683 w 4421874"/>
                <a:gd name="connsiteY2" fmla="*/ 109182 h 373039"/>
                <a:gd name="connsiteX3" fmla="*/ 3334603 w 4421874"/>
                <a:gd name="connsiteY3" fmla="*/ 40944 h 373039"/>
                <a:gd name="connsiteX4" fmla="*/ 4421874 w 4421874"/>
                <a:gd name="connsiteY4" fmla="*/ 0 h 37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21874" h="373039">
                  <a:moveTo>
                    <a:pt x="0" y="373039"/>
                  </a:moveTo>
                  <a:lnTo>
                    <a:pt x="1096370" y="186520"/>
                  </a:lnTo>
                  <a:lnTo>
                    <a:pt x="2233683" y="109182"/>
                  </a:lnTo>
                  <a:lnTo>
                    <a:pt x="3334603" y="40944"/>
                  </a:lnTo>
                  <a:lnTo>
                    <a:pt x="4421874" y="0"/>
                  </a:lnTo>
                </a:path>
              </a:pathLst>
            </a:custGeom>
            <a:noFill/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2" name="TextBox 1031">
              <a:extLst>
                <a:ext uri="{FF2B5EF4-FFF2-40B4-BE49-F238E27FC236}">
                  <a16:creationId xmlns:a16="http://schemas.microsoft.com/office/drawing/2014/main" id="{D265EE8D-D914-F4E4-54B5-CB42984A8DA2}"/>
                </a:ext>
              </a:extLst>
            </p:cNvPr>
            <p:cNvSpPr txBox="1"/>
            <p:nvPr/>
          </p:nvSpPr>
          <p:spPr>
            <a:xfrm>
              <a:off x="27653481" y="37042916"/>
              <a:ext cx="1010997" cy="408623"/>
            </a:xfrm>
            <a:prstGeom prst="round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+1.4 kg</a:t>
              </a:r>
            </a:p>
          </p:txBody>
        </p:sp>
        <p:sp>
          <p:nvSpPr>
            <p:cNvPr id="1033" name="TextBox 1032">
              <a:extLst>
                <a:ext uri="{FF2B5EF4-FFF2-40B4-BE49-F238E27FC236}">
                  <a16:creationId xmlns:a16="http://schemas.microsoft.com/office/drawing/2014/main" id="{47551DAE-6562-52BE-15E1-878CE6E0D093}"/>
                </a:ext>
              </a:extLst>
            </p:cNvPr>
            <p:cNvSpPr txBox="1"/>
            <p:nvPr/>
          </p:nvSpPr>
          <p:spPr>
            <a:xfrm>
              <a:off x="27653481" y="35754755"/>
              <a:ext cx="1010997" cy="408623"/>
            </a:xfrm>
            <a:prstGeom prst="round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+0.7 kg</a:t>
              </a:r>
            </a:p>
          </p:txBody>
        </p:sp>
        <p:sp>
          <p:nvSpPr>
            <p:cNvPr id="1034" name="TextBox 1033">
              <a:extLst>
                <a:ext uri="{FF2B5EF4-FFF2-40B4-BE49-F238E27FC236}">
                  <a16:creationId xmlns:a16="http://schemas.microsoft.com/office/drawing/2014/main" id="{9723A486-6483-6C2B-4E29-763EF33848D2}"/>
                </a:ext>
              </a:extLst>
            </p:cNvPr>
            <p:cNvSpPr txBox="1"/>
            <p:nvPr/>
          </p:nvSpPr>
          <p:spPr>
            <a:xfrm>
              <a:off x="27564127" y="36372795"/>
              <a:ext cx="1010997" cy="408623"/>
            </a:xfrm>
            <a:prstGeom prst="round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+1.9 kg</a:t>
              </a:r>
            </a:p>
          </p:txBody>
        </p:sp>
        <p:sp>
          <p:nvSpPr>
            <p:cNvPr id="1035" name="TextBox 1034">
              <a:extLst>
                <a:ext uri="{FF2B5EF4-FFF2-40B4-BE49-F238E27FC236}">
                  <a16:creationId xmlns:a16="http://schemas.microsoft.com/office/drawing/2014/main" id="{F0B73946-B53B-2909-C86D-1CE74CDADEE4}"/>
                </a:ext>
              </a:extLst>
            </p:cNvPr>
            <p:cNvSpPr txBox="1"/>
            <p:nvPr/>
          </p:nvSpPr>
          <p:spPr>
            <a:xfrm>
              <a:off x="24116599" y="36516954"/>
              <a:ext cx="670267" cy="408623"/>
            </a:xfrm>
            <a:prstGeom prst="round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75.1</a:t>
              </a:r>
            </a:p>
          </p:txBody>
        </p:sp>
        <p:sp>
          <p:nvSpPr>
            <p:cNvPr id="1036" name="TextBox 1035">
              <a:extLst>
                <a:ext uri="{FF2B5EF4-FFF2-40B4-BE49-F238E27FC236}">
                  <a16:creationId xmlns:a16="http://schemas.microsoft.com/office/drawing/2014/main" id="{3D10A493-7F21-02DB-D357-30889737DE86}"/>
                </a:ext>
              </a:extLst>
            </p:cNvPr>
            <p:cNvSpPr txBox="1"/>
            <p:nvPr/>
          </p:nvSpPr>
          <p:spPr>
            <a:xfrm>
              <a:off x="24121290" y="36026204"/>
              <a:ext cx="670267" cy="408623"/>
            </a:xfrm>
            <a:prstGeom prst="round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78.4</a:t>
              </a:r>
            </a:p>
          </p:txBody>
        </p:sp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9C0B228E-7F88-4365-29EC-5F9CC9835F87}"/>
              </a:ext>
            </a:extLst>
          </p:cNvPr>
          <p:cNvGrpSpPr/>
          <p:nvPr/>
        </p:nvGrpSpPr>
        <p:grpSpPr>
          <a:xfrm>
            <a:off x="21369469" y="34990388"/>
            <a:ext cx="580371" cy="3203050"/>
            <a:chOff x="28741819" y="34990388"/>
            <a:chExt cx="580371" cy="3203050"/>
          </a:xfrm>
        </p:grpSpPr>
        <p:cxnSp>
          <p:nvCxnSpPr>
            <p:cNvPr id="1040" name="Straight Connector 1039">
              <a:extLst>
                <a:ext uri="{FF2B5EF4-FFF2-40B4-BE49-F238E27FC236}">
                  <a16:creationId xmlns:a16="http://schemas.microsoft.com/office/drawing/2014/main" id="{C245E505-5786-363D-1B47-209D62EE0C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3801166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1" name="TextBox 1040">
              <a:extLst>
                <a:ext uri="{FF2B5EF4-FFF2-40B4-BE49-F238E27FC236}">
                  <a16:creationId xmlns:a16="http://schemas.microsoft.com/office/drawing/2014/main" id="{608EDDB7-84E6-DFFA-E77D-8138AB3E84C3}"/>
                </a:ext>
              </a:extLst>
            </p:cNvPr>
            <p:cNvSpPr txBox="1"/>
            <p:nvPr/>
          </p:nvSpPr>
          <p:spPr>
            <a:xfrm>
              <a:off x="28808773" y="3782410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22</a:t>
              </a:r>
            </a:p>
          </p:txBody>
        </p:sp>
        <p:cxnSp>
          <p:nvCxnSpPr>
            <p:cNvPr id="1042" name="Straight Connector 1041">
              <a:extLst>
                <a:ext uri="{FF2B5EF4-FFF2-40B4-BE49-F238E27FC236}">
                  <a16:creationId xmlns:a16="http://schemas.microsoft.com/office/drawing/2014/main" id="{771EB849-607E-7A74-5D6A-BB1474CDDA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37428695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3" name="TextBox 1042">
              <a:extLst>
                <a:ext uri="{FF2B5EF4-FFF2-40B4-BE49-F238E27FC236}">
                  <a16:creationId xmlns:a16="http://schemas.microsoft.com/office/drawing/2014/main" id="{A6C9B31C-AD97-4C75-2170-D4C8F7C8AFC8}"/>
                </a:ext>
              </a:extLst>
            </p:cNvPr>
            <p:cNvSpPr txBox="1"/>
            <p:nvPr/>
          </p:nvSpPr>
          <p:spPr>
            <a:xfrm>
              <a:off x="28808773" y="37241134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</a:p>
          </p:txBody>
        </p: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7BBDDE16-9ED3-597B-04AB-B612F7FF97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3688040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5" name="TextBox 1044">
              <a:extLst>
                <a:ext uri="{FF2B5EF4-FFF2-40B4-BE49-F238E27FC236}">
                  <a16:creationId xmlns:a16="http://schemas.microsoft.com/office/drawing/2014/main" id="{B6DA8BC7-97D8-B0AF-1F93-4E8A33630889}"/>
                </a:ext>
              </a:extLst>
            </p:cNvPr>
            <p:cNvSpPr txBox="1"/>
            <p:nvPr/>
          </p:nvSpPr>
          <p:spPr>
            <a:xfrm>
              <a:off x="28808773" y="36692848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</a:p>
          </p:txBody>
        </p: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730533EB-8183-71B4-CA31-C6C420F06D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36298439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F161C151-2AF4-5AC6-FB9D-0BF72B2594D4}"/>
                </a:ext>
              </a:extLst>
            </p:cNvPr>
            <p:cNvSpPr txBox="1"/>
            <p:nvPr/>
          </p:nvSpPr>
          <p:spPr>
            <a:xfrm>
              <a:off x="28808773" y="36110878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4F0D3F4B-1717-9DFE-0BD2-4A6656AB9D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35728507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ADE0EE8A-4A36-C938-3CFE-3B2018C5D21C}"/>
                </a:ext>
              </a:extLst>
            </p:cNvPr>
            <p:cNvSpPr txBox="1"/>
            <p:nvPr/>
          </p:nvSpPr>
          <p:spPr>
            <a:xfrm>
              <a:off x="28808773" y="35540946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26</a:t>
              </a:r>
            </a:p>
          </p:txBody>
        </p:sp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6AEC72C0-4DC6-E7ED-7FC5-7C431EB003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741819" y="35169240"/>
              <a:ext cx="69541" cy="0"/>
            </a:xfrm>
            <a:prstGeom prst="line">
              <a:avLst/>
            </a:prstGeom>
            <a:ln w="9525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1" name="TextBox 1050">
              <a:extLst>
                <a:ext uri="{FF2B5EF4-FFF2-40B4-BE49-F238E27FC236}">
                  <a16:creationId xmlns:a16="http://schemas.microsoft.com/office/drawing/2014/main" id="{0A3249F7-12C1-6B8C-137E-7A4EEDE6AEA5}"/>
                </a:ext>
              </a:extLst>
            </p:cNvPr>
            <p:cNvSpPr txBox="1"/>
            <p:nvPr/>
          </p:nvSpPr>
          <p:spPr>
            <a:xfrm>
              <a:off x="28808773" y="34990388"/>
              <a:ext cx="5134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27</a:t>
              </a:r>
            </a:p>
          </p:txBody>
        </p:sp>
      </p:grpSp>
      <p:sp>
        <p:nvSpPr>
          <p:cNvPr id="221" name="TextBox 220">
            <a:extLst>
              <a:ext uri="{FF2B5EF4-FFF2-40B4-BE49-F238E27FC236}">
                <a16:creationId xmlns:a16="http://schemas.microsoft.com/office/drawing/2014/main" id="{CC511AEA-9BF8-1F15-4057-0FA77A418BC0}"/>
              </a:ext>
            </a:extLst>
          </p:cNvPr>
          <p:cNvSpPr txBox="1"/>
          <p:nvPr/>
        </p:nvSpPr>
        <p:spPr>
          <a:xfrm>
            <a:off x="2011680" y="41180217"/>
            <a:ext cx="4994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Time From Baseline (Months)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8EDC2643-BEBD-7C96-58ED-4DE193B031B0}"/>
              </a:ext>
            </a:extLst>
          </p:cNvPr>
          <p:cNvSpPr txBox="1"/>
          <p:nvPr/>
        </p:nvSpPr>
        <p:spPr>
          <a:xfrm>
            <a:off x="9048205" y="41180217"/>
            <a:ext cx="4994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Time From Baseline (Months)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4D298AC9-16A6-B1CE-3F92-B7BE2C052E14}"/>
              </a:ext>
            </a:extLst>
          </p:cNvPr>
          <p:cNvSpPr txBox="1"/>
          <p:nvPr/>
        </p:nvSpPr>
        <p:spPr>
          <a:xfrm rot="16200000">
            <a:off x="6862173" y="39425750"/>
            <a:ext cx="2413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 (95% CI) Weight,</a:t>
            </a:r>
            <a:r>
              <a:rPr lang="en-US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51D223C-E33B-1464-125A-D60258F7FB18}"/>
                  </a:ext>
                </a:extLst>
              </p14:cNvPr>
              <p14:cNvContentPartPr/>
              <p14:nvPr/>
            </p14:nvContentPartPr>
            <p14:xfrm>
              <a:off x="21308303" y="3609912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51D223C-E33B-1464-125A-D60258F7FB1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1299303" y="3609012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2890D22F-CC4F-3075-8602-BA7CEEB971FA}"/>
              </a:ext>
            </a:extLst>
          </p:cNvPr>
          <p:cNvSpPr/>
          <p:nvPr/>
        </p:nvSpPr>
        <p:spPr>
          <a:xfrm>
            <a:off x="16740963" y="36343515"/>
            <a:ext cx="4444526" cy="389915"/>
          </a:xfrm>
          <a:custGeom>
            <a:avLst/>
            <a:gdLst>
              <a:gd name="connsiteX0" fmla="*/ 0 w 4470990"/>
              <a:gd name="connsiteY0" fmla="*/ 382772 h 382772"/>
              <a:gd name="connsiteX1" fmla="*/ 1132367 w 4470990"/>
              <a:gd name="connsiteY1" fmla="*/ 196702 h 382772"/>
              <a:gd name="connsiteX2" fmla="*/ 2254102 w 4470990"/>
              <a:gd name="connsiteY2" fmla="*/ 116958 h 382772"/>
              <a:gd name="connsiteX3" fmla="*/ 3370521 w 4470990"/>
              <a:gd name="connsiteY3" fmla="*/ 53162 h 382772"/>
              <a:gd name="connsiteX4" fmla="*/ 4470990 w 4470990"/>
              <a:gd name="connsiteY4" fmla="*/ 0 h 382772"/>
              <a:gd name="connsiteX0" fmla="*/ 0 w 4470990"/>
              <a:gd name="connsiteY0" fmla="*/ 389915 h 389915"/>
              <a:gd name="connsiteX1" fmla="*/ 1132367 w 4470990"/>
              <a:gd name="connsiteY1" fmla="*/ 203845 h 389915"/>
              <a:gd name="connsiteX2" fmla="*/ 2254102 w 4470990"/>
              <a:gd name="connsiteY2" fmla="*/ 124101 h 389915"/>
              <a:gd name="connsiteX3" fmla="*/ 3370521 w 4470990"/>
              <a:gd name="connsiteY3" fmla="*/ 60305 h 389915"/>
              <a:gd name="connsiteX4" fmla="*/ 4470990 w 4470990"/>
              <a:gd name="connsiteY4" fmla="*/ 0 h 389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990" h="389915">
                <a:moveTo>
                  <a:pt x="0" y="389915"/>
                </a:moveTo>
                <a:lnTo>
                  <a:pt x="1132367" y="203845"/>
                </a:lnTo>
                <a:lnTo>
                  <a:pt x="2254102" y="124101"/>
                </a:lnTo>
                <a:lnTo>
                  <a:pt x="3370521" y="60305"/>
                </a:lnTo>
                <a:lnTo>
                  <a:pt x="4470990" y="0"/>
                </a:lnTo>
              </a:path>
            </a:pathLst>
          </a:cu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>
            <a:extLst>
              <a:ext uri="{FF2B5EF4-FFF2-40B4-BE49-F238E27FC236}">
                <a16:creationId xmlns:a16="http://schemas.microsoft.com/office/drawing/2014/main" id="{6F95CE50-531B-FAC6-B87F-9CCD8C717A40}"/>
              </a:ext>
            </a:extLst>
          </p:cNvPr>
          <p:cNvSpPr/>
          <p:nvPr/>
        </p:nvSpPr>
        <p:spPr>
          <a:xfrm>
            <a:off x="6200080" y="19676199"/>
            <a:ext cx="774000" cy="774000"/>
          </a:xfrm>
          <a:prstGeom prst="ellipse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7200"/>
          </a:p>
        </p:txBody>
      </p:sp>
      <p:sp>
        <p:nvSpPr>
          <p:cNvPr id="618" name="Oval 617">
            <a:extLst>
              <a:ext uri="{FF2B5EF4-FFF2-40B4-BE49-F238E27FC236}">
                <a16:creationId xmlns:a16="http://schemas.microsoft.com/office/drawing/2014/main" id="{76B4FB3A-8621-A979-A4F3-BB92B60A9BA0}"/>
              </a:ext>
            </a:extLst>
          </p:cNvPr>
          <p:cNvSpPr/>
          <p:nvPr/>
        </p:nvSpPr>
        <p:spPr>
          <a:xfrm>
            <a:off x="6200080" y="21272661"/>
            <a:ext cx="774000" cy="774000"/>
          </a:xfrm>
          <a:prstGeom prst="ellipse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7200"/>
          </a:p>
        </p:txBody>
      </p:sp>
      <p:sp>
        <p:nvSpPr>
          <p:cNvPr id="620" name="Oval 619">
            <a:extLst>
              <a:ext uri="{FF2B5EF4-FFF2-40B4-BE49-F238E27FC236}">
                <a16:creationId xmlns:a16="http://schemas.microsoft.com/office/drawing/2014/main" id="{EFEC93F9-5739-0CC3-C9AF-2F4B4C29FB0D}"/>
              </a:ext>
            </a:extLst>
          </p:cNvPr>
          <p:cNvSpPr/>
          <p:nvPr/>
        </p:nvSpPr>
        <p:spPr>
          <a:xfrm>
            <a:off x="6200080" y="18120305"/>
            <a:ext cx="774000" cy="774000"/>
          </a:xfrm>
          <a:prstGeom prst="ellipse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7200"/>
          </a:p>
        </p:txBody>
      </p:sp>
      <p:pic>
        <p:nvPicPr>
          <p:cNvPr id="8" name="Graphic 7" descr="Lock outline">
            <a:extLst>
              <a:ext uri="{FF2B5EF4-FFF2-40B4-BE49-F238E27FC236}">
                <a16:creationId xmlns:a16="http://schemas.microsoft.com/office/drawing/2014/main" id="{CF8474F5-0607-A5BE-521D-B15BC3607BD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245830" y="18149122"/>
            <a:ext cx="648000" cy="648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653" name="Graphic 652" descr="Transfer">
            <a:extLst>
              <a:ext uri="{FF2B5EF4-FFF2-40B4-BE49-F238E27FC236}">
                <a16:creationId xmlns:a16="http://schemas.microsoft.com/office/drawing/2014/main" id="{C307F421-3E8C-09C2-4164-2F2061ECD1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313438" y="21387575"/>
            <a:ext cx="540000" cy="540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26" name="Graphic 25" descr="Dice outline">
            <a:extLst>
              <a:ext uri="{FF2B5EF4-FFF2-40B4-BE49-F238E27FC236}">
                <a16:creationId xmlns:a16="http://schemas.microsoft.com/office/drawing/2014/main" id="{DBB27BE6-4BFD-FA9E-8F8C-CDF813185E4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263080" y="19762053"/>
            <a:ext cx="648000" cy="648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606" name="Group 605">
            <a:extLst>
              <a:ext uri="{FF2B5EF4-FFF2-40B4-BE49-F238E27FC236}">
                <a16:creationId xmlns:a16="http://schemas.microsoft.com/office/drawing/2014/main" id="{AD649E20-7379-C603-9561-E08FDC37E458}"/>
              </a:ext>
            </a:extLst>
          </p:cNvPr>
          <p:cNvGrpSpPr/>
          <p:nvPr/>
        </p:nvGrpSpPr>
        <p:grpSpPr>
          <a:xfrm>
            <a:off x="15316418" y="24706752"/>
            <a:ext cx="1408703" cy="940731"/>
            <a:chOff x="22209149" y="25453268"/>
            <a:chExt cx="1408703" cy="940731"/>
          </a:xfrm>
        </p:grpSpPr>
        <p:sp>
          <p:nvSpPr>
            <p:cNvPr id="610" name="TextBox 609">
              <a:extLst>
                <a:ext uri="{FF2B5EF4-FFF2-40B4-BE49-F238E27FC236}">
                  <a16:creationId xmlns:a16="http://schemas.microsoft.com/office/drawing/2014/main" id="{FADE82A4-4325-F481-E48C-072CF715E32C}"/>
                </a:ext>
              </a:extLst>
            </p:cNvPr>
            <p:cNvSpPr txBox="1"/>
            <p:nvPr/>
          </p:nvSpPr>
          <p:spPr>
            <a:xfrm>
              <a:off x="22695880" y="25809224"/>
              <a:ext cx="9219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NNRTI</a:t>
              </a:r>
            </a:p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INSTI</a:t>
              </a:r>
            </a:p>
          </p:txBody>
        </p:sp>
        <p:sp>
          <p:nvSpPr>
            <p:cNvPr id="612" name="TextBox 611">
              <a:extLst>
                <a:ext uri="{FF2B5EF4-FFF2-40B4-BE49-F238E27FC236}">
                  <a16:creationId xmlns:a16="http://schemas.microsoft.com/office/drawing/2014/main" id="{ED31B1AC-55B0-5149-6691-147995C45C0D}"/>
                </a:ext>
              </a:extLst>
            </p:cNvPr>
            <p:cNvSpPr txBox="1"/>
            <p:nvPr/>
          </p:nvSpPr>
          <p:spPr>
            <a:xfrm>
              <a:off x="22209149" y="25453268"/>
              <a:ext cx="1383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Third agent</a:t>
              </a:r>
            </a:p>
          </p:txBody>
        </p:sp>
        <p:cxnSp>
          <p:nvCxnSpPr>
            <p:cNvPr id="619" name="Straight Connector 618">
              <a:extLst>
                <a:ext uri="{FF2B5EF4-FFF2-40B4-BE49-F238E27FC236}">
                  <a16:creationId xmlns:a16="http://schemas.microsoft.com/office/drawing/2014/main" id="{FCE7FA5E-F8F5-1FF6-7A0E-F2B7857D96AF}"/>
                </a:ext>
              </a:extLst>
            </p:cNvPr>
            <p:cNvCxnSpPr/>
            <p:nvPr/>
          </p:nvCxnSpPr>
          <p:spPr>
            <a:xfrm>
              <a:off x="22346216" y="25996864"/>
              <a:ext cx="327817" cy="0"/>
            </a:xfrm>
            <a:prstGeom prst="line">
              <a:avLst/>
            </a:prstGeom>
            <a:noFill/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51" name="Straight Connector 650">
              <a:extLst>
                <a:ext uri="{FF2B5EF4-FFF2-40B4-BE49-F238E27FC236}">
                  <a16:creationId xmlns:a16="http://schemas.microsoft.com/office/drawing/2014/main" id="{85A1F57A-ADBF-15E5-F83C-EC33EEC784B6}"/>
                </a:ext>
              </a:extLst>
            </p:cNvPr>
            <p:cNvCxnSpPr/>
            <p:nvPr/>
          </p:nvCxnSpPr>
          <p:spPr>
            <a:xfrm>
              <a:off x="22346216" y="26260525"/>
              <a:ext cx="327817" cy="0"/>
            </a:xfrm>
            <a:prstGeom prst="line">
              <a:avLst/>
            </a:prstGeom>
            <a:noFill/>
            <a:ln w="762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52" name="Group 651">
            <a:extLst>
              <a:ext uri="{FF2B5EF4-FFF2-40B4-BE49-F238E27FC236}">
                <a16:creationId xmlns:a16="http://schemas.microsoft.com/office/drawing/2014/main" id="{9F32FFCF-B5B8-AD5D-8850-F94665FE7BFC}"/>
              </a:ext>
            </a:extLst>
          </p:cNvPr>
          <p:cNvGrpSpPr/>
          <p:nvPr/>
        </p:nvGrpSpPr>
        <p:grpSpPr>
          <a:xfrm>
            <a:off x="22708210" y="30592397"/>
            <a:ext cx="1408703" cy="940731"/>
            <a:chOff x="22209149" y="25453268"/>
            <a:chExt cx="1408703" cy="940731"/>
          </a:xfrm>
        </p:grpSpPr>
        <p:sp>
          <p:nvSpPr>
            <p:cNvPr id="654" name="TextBox 653">
              <a:extLst>
                <a:ext uri="{FF2B5EF4-FFF2-40B4-BE49-F238E27FC236}">
                  <a16:creationId xmlns:a16="http://schemas.microsoft.com/office/drawing/2014/main" id="{FBD39484-CA23-E3B4-0D88-8BD962400407}"/>
                </a:ext>
              </a:extLst>
            </p:cNvPr>
            <p:cNvSpPr txBox="1"/>
            <p:nvPr/>
          </p:nvSpPr>
          <p:spPr>
            <a:xfrm>
              <a:off x="22695880" y="25809224"/>
              <a:ext cx="9219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NNRTI</a:t>
              </a:r>
            </a:p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INSTI</a:t>
              </a:r>
            </a:p>
          </p:txBody>
        </p:sp>
        <p:sp>
          <p:nvSpPr>
            <p:cNvPr id="656" name="TextBox 655">
              <a:extLst>
                <a:ext uri="{FF2B5EF4-FFF2-40B4-BE49-F238E27FC236}">
                  <a16:creationId xmlns:a16="http://schemas.microsoft.com/office/drawing/2014/main" id="{ED050018-D07D-7363-FC38-9061AD83370E}"/>
                </a:ext>
              </a:extLst>
            </p:cNvPr>
            <p:cNvSpPr txBox="1"/>
            <p:nvPr/>
          </p:nvSpPr>
          <p:spPr>
            <a:xfrm>
              <a:off x="22209149" y="25453268"/>
              <a:ext cx="1383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Third agent</a:t>
              </a:r>
            </a:p>
          </p:txBody>
        </p:sp>
        <p:cxnSp>
          <p:nvCxnSpPr>
            <p:cNvPr id="659" name="Straight Connector 658">
              <a:extLst>
                <a:ext uri="{FF2B5EF4-FFF2-40B4-BE49-F238E27FC236}">
                  <a16:creationId xmlns:a16="http://schemas.microsoft.com/office/drawing/2014/main" id="{F68248C6-2DEF-5597-F054-EB85DFDAC75B}"/>
                </a:ext>
              </a:extLst>
            </p:cNvPr>
            <p:cNvCxnSpPr/>
            <p:nvPr/>
          </p:nvCxnSpPr>
          <p:spPr>
            <a:xfrm>
              <a:off x="22346216" y="25996864"/>
              <a:ext cx="327817" cy="0"/>
            </a:xfrm>
            <a:prstGeom prst="line">
              <a:avLst/>
            </a:prstGeom>
            <a:noFill/>
            <a:ln w="762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60" name="Straight Connector 659">
              <a:extLst>
                <a:ext uri="{FF2B5EF4-FFF2-40B4-BE49-F238E27FC236}">
                  <a16:creationId xmlns:a16="http://schemas.microsoft.com/office/drawing/2014/main" id="{BC65B607-A1D1-88EB-D3FE-F6909D72017E}"/>
                </a:ext>
              </a:extLst>
            </p:cNvPr>
            <p:cNvCxnSpPr/>
            <p:nvPr/>
          </p:nvCxnSpPr>
          <p:spPr>
            <a:xfrm>
              <a:off x="22346216" y="26260525"/>
              <a:ext cx="327817" cy="0"/>
            </a:xfrm>
            <a:prstGeom prst="line">
              <a:avLst/>
            </a:prstGeom>
            <a:noFill/>
            <a:ln w="762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62" name="Group 661">
            <a:extLst>
              <a:ext uri="{FF2B5EF4-FFF2-40B4-BE49-F238E27FC236}">
                <a16:creationId xmlns:a16="http://schemas.microsoft.com/office/drawing/2014/main" id="{183E9D58-85EE-3A6C-D9BC-932DC65C8AF4}"/>
              </a:ext>
            </a:extLst>
          </p:cNvPr>
          <p:cNvGrpSpPr/>
          <p:nvPr/>
        </p:nvGrpSpPr>
        <p:grpSpPr>
          <a:xfrm>
            <a:off x="15323343" y="30633590"/>
            <a:ext cx="1408703" cy="940731"/>
            <a:chOff x="22209149" y="25453268"/>
            <a:chExt cx="1408703" cy="940731"/>
          </a:xfrm>
        </p:grpSpPr>
        <p:sp>
          <p:nvSpPr>
            <p:cNvPr id="669" name="TextBox 668">
              <a:extLst>
                <a:ext uri="{FF2B5EF4-FFF2-40B4-BE49-F238E27FC236}">
                  <a16:creationId xmlns:a16="http://schemas.microsoft.com/office/drawing/2014/main" id="{24DB6188-53B5-0A81-0CC3-DBC8E0EF81DF}"/>
                </a:ext>
              </a:extLst>
            </p:cNvPr>
            <p:cNvSpPr txBox="1"/>
            <p:nvPr/>
          </p:nvSpPr>
          <p:spPr>
            <a:xfrm>
              <a:off x="22695880" y="25809224"/>
              <a:ext cx="9219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NNRTI</a:t>
              </a:r>
            </a:p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INSTI</a:t>
              </a:r>
            </a:p>
          </p:txBody>
        </p:sp>
        <p:sp>
          <p:nvSpPr>
            <p:cNvPr id="670" name="TextBox 669">
              <a:extLst>
                <a:ext uri="{FF2B5EF4-FFF2-40B4-BE49-F238E27FC236}">
                  <a16:creationId xmlns:a16="http://schemas.microsoft.com/office/drawing/2014/main" id="{F2601E6B-582A-DEBD-6F9E-890D05AD7709}"/>
                </a:ext>
              </a:extLst>
            </p:cNvPr>
            <p:cNvSpPr txBox="1"/>
            <p:nvPr/>
          </p:nvSpPr>
          <p:spPr>
            <a:xfrm>
              <a:off x="22209149" y="25453268"/>
              <a:ext cx="1383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Third agent</a:t>
              </a:r>
            </a:p>
          </p:txBody>
        </p:sp>
        <p:cxnSp>
          <p:nvCxnSpPr>
            <p:cNvPr id="671" name="Straight Connector 670">
              <a:extLst>
                <a:ext uri="{FF2B5EF4-FFF2-40B4-BE49-F238E27FC236}">
                  <a16:creationId xmlns:a16="http://schemas.microsoft.com/office/drawing/2014/main" id="{70D739C4-A08F-5E97-1F8C-3AD61A9E9AA2}"/>
                </a:ext>
              </a:extLst>
            </p:cNvPr>
            <p:cNvCxnSpPr/>
            <p:nvPr/>
          </p:nvCxnSpPr>
          <p:spPr>
            <a:xfrm>
              <a:off x="22346216" y="25996864"/>
              <a:ext cx="327817" cy="0"/>
            </a:xfrm>
            <a:prstGeom prst="line">
              <a:avLst/>
            </a:prstGeom>
            <a:noFill/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75" name="Straight Connector 674">
              <a:extLst>
                <a:ext uri="{FF2B5EF4-FFF2-40B4-BE49-F238E27FC236}">
                  <a16:creationId xmlns:a16="http://schemas.microsoft.com/office/drawing/2014/main" id="{E1374792-87A6-3D44-7F32-2D609A0E925F}"/>
                </a:ext>
              </a:extLst>
            </p:cNvPr>
            <p:cNvCxnSpPr/>
            <p:nvPr/>
          </p:nvCxnSpPr>
          <p:spPr>
            <a:xfrm>
              <a:off x="22346216" y="26260525"/>
              <a:ext cx="327817" cy="0"/>
            </a:xfrm>
            <a:prstGeom prst="line">
              <a:avLst/>
            </a:prstGeom>
            <a:noFill/>
            <a:ln w="762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676" name="TextBox 675">
            <a:extLst>
              <a:ext uri="{FF2B5EF4-FFF2-40B4-BE49-F238E27FC236}">
                <a16:creationId xmlns:a16="http://schemas.microsoft.com/office/drawing/2014/main" id="{7BD58632-D626-0C25-270E-60C48323D54B}"/>
              </a:ext>
            </a:extLst>
          </p:cNvPr>
          <p:cNvSpPr txBox="1"/>
          <p:nvPr/>
        </p:nvSpPr>
        <p:spPr>
          <a:xfrm>
            <a:off x="16701315" y="36903629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76.7</a:t>
            </a:r>
          </a:p>
        </p:txBody>
      </p:sp>
      <p:sp>
        <p:nvSpPr>
          <p:cNvPr id="677" name="TextBox 676">
            <a:extLst>
              <a:ext uri="{FF2B5EF4-FFF2-40B4-BE49-F238E27FC236}">
                <a16:creationId xmlns:a16="http://schemas.microsoft.com/office/drawing/2014/main" id="{D8EBBA4B-E325-B40F-703F-A11B477E6586}"/>
              </a:ext>
            </a:extLst>
          </p:cNvPr>
          <p:cNvSpPr txBox="1"/>
          <p:nvPr/>
        </p:nvSpPr>
        <p:spPr>
          <a:xfrm>
            <a:off x="24121290" y="37102711"/>
            <a:ext cx="670267" cy="408623"/>
          </a:xfrm>
          <a:prstGeom prst="round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75.0</a:t>
            </a:r>
          </a:p>
        </p:txBody>
      </p:sp>
      <p:sp>
        <p:nvSpPr>
          <p:cNvPr id="680" name="TextBox 679">
            <a:extLst>
              <a:ext uri="{FF2B5EF4-FFF2-40B4-BE49-F238E27FC236}">
                <a16:creationId xmlns:a16="http://schemas.microsoft.com/office/drawing/2014/main" id="{5209BE68-4A71-9F46-9656-B81FA0EFF433}"/>
              </a:ext>
            </a:extLst>
          </p:cNvPr>
          <p:cNvSpPr txBox="1"/>
          <p:nvPr/>
        </p:nvSpPr>
        <p:spPr>
          <a:xfrm>
            <a:off x="24164584" y="38476766"/>
            <a:ext cx="441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Time From Baseline (Months)</a:t>
            </a:r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F7D61ACE-1A49-76F1-623E-D0AEA1765BF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4782" y="2770150"/>
            <a:ext cx="1119149" cy="111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18062"/>
      </p:ext>
    </p:extLst>
  </p:cSld>
  <p:clrMapOvr>
    <a:masterClrMapping/>
  </p:clrMapOvr>
</p:sld>
</file>

<file path=ppt/theme/theme1.xml><?xml version="1.0" encoding="utf-8"?>
<a:theme xmlns:a="http://schemas.openxmlformats.org/drawingml/2006/main" name="AIDS2022">
  <a:themeElements>
    <a:clrScheme name="Custom 1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E318A"/>
      </a:accent1>
      <a:accent2>
        <a:srgbClr val="A5A5A5"/>
      </a:accent2>
      <a:accent3>
        <a:srgbClr val="A21C49"/>
      </a:accent3>
      <a:accent4>
        <a:srgbClr val="E6E6E6"/>
      </a:accent4>
      <a:accent5>
        <a:srgbClr val="44546A"/>
      </a:accent5>
      <a:accent6>
        <a:srgbClr val="85CFE8"/>
      </a:accent6>
      <a:hlink>
        <a:srgbClr val="FF890E"/>
      </a:hlink>
      <a:folHlink>
        <a:srgbClr val="FF890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DS2022" id="{536D53B6-A8D5-9F46-9D63-DE1CD9CEC162}" vid="{C819E8D0-C694-0844-AA98-B2B68D6077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0FE3001BDF3643B367E38A5E3B34D5" ma:contentTypeVersion="6" ma:contentTypeDescription="Create a new document." ma:contentTypeScope="" ma:versionID="30a459c3aeea8c4c34207a178708c902">
  <xsd:schema xmlns:xsd="http://www.w3.org/2001/XMLSchema" xmlns:xs="http://www.w3.org/2001/XMLSchema" xmlns:p="http://schemas.microsoft.com/office/2006/metadata/properties" xmlns:ns2="27778de8-50e0-4a36-8243-af11e7fecfb8" xmlns:ns3="f1c15537-fb20-49a5-8872-a7eebeb56c47" targetNamespace="http://schemas.microsoft.com/office/2006/metadata/properties" ma:root="true" ma:fieldsID="da7e8242ceef8df75d00637e3ebbf753" ns2:_="" ns3:_="">
    <xsd:import namespace="27778de8-50e0-4a36-8243-af11e7fecfb8"/>
    <xsd:import namespace="f1c15537-fb20-49a5-8872-a7eebeb56c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78de8-50e0-4a36-8243-af11e7fecf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15537-fb20-49a5-8872-a7eebeb56c4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E166E1-0D67-4765-A799-0B5EA73CC5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C787E3-97C9-4D07-929E-6F0C19D408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778de8-50e0-4a36-8243-af11e7fecfb8"/>
    <ds:schemaRef ds:uri="f1c15537-fb20-49a5-8872-a7eebeb56c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1D12BB-4AF4-4E80-9852-C3A6CFD1CA41}">
  <ds:schemaRefs>
    <ds:schemaRef ds:uri="1BAA8FDA-A9C2-407A-A632-06185E04698F"/>
    <ds:schemaRef ds:uri="1baa8fda-a9c2-407a-a632-06185e04698f"/>
    <ds:schemaRef ds:uri="250929fa-9806-4449-af20-7947085fa17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AIDS2022</Template>
  <TotalTime>696</TotalTime>
  <Words>2854</Words>
  <Application>Microsoft Office PowerPoint</Application>
  <PresentationFormat>Benutzerdefiniert</PresentationFormat>
  <Paragraphs>469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AIDS2022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Dolan</dc:creator>
  <cp:lastModifiedBy>Aspire Scientific</cp:lastModifiedBy>
  <cp:revision>13</cp:revision>
  <dcterms:created xsi:type="dcterms:W3CDTF">2016-06-23T11:49:10Z</dcterms:created>
  <dcterms:modified xsi:type="dcterms:W3CDTF">2022-07-29T12:29:29Z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0x010100690FE3001BDF3643B367E38A5E3B34D5</vt:lpwstr>
  </property>
  <property fmtid="{D5CDD505-2E9C-101B-9397-08002B2CF9AE}" pid="3" name="MSIP_Label_418c1083-8924-401d-97ae-40f5eed0fcd8_Enabled">
    <vt:lpwstr>true</vt:lpwstr>
  </property>
  <property fmtid="{D5CDD505-2E9C-101B-9397-08002B2CF9AE}" pid="4" name="MSIP_Label_418c1083-8924-401d-97ae-40f5eed0fcd8_SetDate">
    <vt:lpwstr>2022-07-06T15:30:05Z</vt:lpwstr>
  </property>
  <property fmtid="{D5CDD505-2E9C-101B-9397-08002B2CF9AE}" pid="5" name="MSIP_Label_418c1083-8924-401d-97ae-40f5eed0fcd8_Method">
    <vt:lpwstr>Standard</vt:lpwstr>
  </property>
  <property fmtid="{D5CDD505-2E9C-101B-9397-08002B2CF9AE}" pid="6" name="MSIP_Label_418c1083-8924-401d-97ae-40f5eed0fcd8_Name">
    <vt:lpwstr>418c1083-8924-401d-97ae-40f5eed0fcd8</vt:lpwstr>
  </property>
  <property fmtid="{D5CDD505-2E9C-101B-9397-08002B2CF9AE}" pid="7" name="MSIP_Label_418c1083-8924-401d-97ae-40f5eed0fcd8_SiteId">
    <vt:lpwstr>a5a8bcaa-3292-41e6-b735-5e8b21f4dbfd</vt:lpwstr>
  </property>
  <property fmtid="{D5CDD505-2E9C-101B-9397-08002B2CF9AE}" pid="8" name="MSIP_Label_418c1083-8924-401d-97ae-40f5eed0fcd8_ActionId">
    <vt:lpwstr>b00bcb36-45a9-44bb-9b70-06568c3c3def</vt:lpwstr>
  </property>
  <property fmtid="{D5CDD505-2E9C-101B-9397-08002B2CF9AE}" pid="9" name="MSIP_Label_418c1083-8924-401d-97ae-40f5eed0fcd8_ContentBits">
    <vt:lpwstr>0</vt:lpwstr>
  </property>
</Properties>
</file>