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2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0A3D7-2AC8-4948-9F78-1C48B6697A74}" type="datetimeFigureOut">
              <a:rPr lang="de-DE" smtClean="0"/>
              <a:t>24.07.2015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1336-C79E-4E46-8937-D3CD04603C7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0A3D7-2AC8-4948-9F78-1C48B6697A74}" type="datetimeFigureOut">
              <a:rPr lang="de-DE" smtClean="0"/>
              <a:t>24.07.2015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1336-C79E-4E46-8937-D3CD04603C7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0A3D7-2AC8-4948-9F78-1C48B6697A74}" type="datetimeFigureOut">
              <a:rPr lang="de-DE" smtClean="0"/>
              <a:t>24.07.2015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1336-C79E-4E46-8937-D3CD04603C7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0A3D7-2AC8-4948-9F78-1C48B6697A74}" type="datetimeFigureOut">
              <a:rPr lang="de-DE" smtClean="0"/>
              <a:t>24.07.2015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1336-C79E-4E46-8937-D3CD04603C7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0A3D7-2AC8-4948-9F78-1C48B6697A74}" type="datetimeFigureOut">
              <a:rPr lang="de-DE" smtClean="0"/>
              <a:t>24.07.2015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1336-C79E-4E46-8937-D3CD04603C7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0A3D7-2AC8-4948-9F78-1C48B6697A74}" type="datetimeFigureOut">
              <a:rPr lang="de-DE" smtClean="0"/>
              <a:t>24.07.2015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1336-C79E-4E46-8937-D3CD04603C7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0A3D7-2AC8-4948-9F78-1C48B6697A74}" type="datetimeFigureOut">
              <a:rPr lang="de-DE" smtClean="0"/>
              <a:t>24.07.2015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1336-C79E-4E46-8937-D3CD04603C7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0A3D7-2AC8-4948-9F78-1C48B6697A74}" type="datetimeFigureOut">
              <a:rPr lang="de-DE" smtClean="0"/>
              <a:t>24.07.2015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1336-C79E-4E46-8937-D3CD04603C7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0A3D7-2AC8-4948-9F78-1C48B6697A74}" type="datetimeFigureOut">
              <a:rPr lang="de-DE" smtClean="0"/>
              <a:t>24.07.2015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1336-C79E-4E46-8937-D3CD04603C7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0A3D7-2AC8-4948-9F78-1C48B6697A74}" type="datetimeFigureOut">
              <a:rPr lang="de-DE" smtClean="0"/>
              <a:t>24.07.2015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1336-C79E-4E46-8937-D3CD04603C7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0A3D7-2AC8-4948-9F78-1C48B6697A74}" type="datetimeFigureOut">
              <a:rPr lang="de-DE" smtClean="0"/>
              <a:t>24.07.2015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21336-C79E-4E46-8937-D3CD04603C7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0A3D7-2AC8-4948-9F78-1C48B6697A74}" type="datetimeFigureOut">
              <a:rPr lang="de-DE" smtClean="0"/>
              <a:t>24.07.2015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21336-C79E-4E46-8937-D3CD04603C7A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>
          <a:xfrm>
            <a:off x="320833" y="21769"/>
            <a:ext cx="8229600" cy="944562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  <a:ea typeface="ＭＳ Ｐゴシック"/>
                <a:cs typeface="ＭＳ Ｐゴシック"/>
              </a:rPr>
              <a:t>START Design</a:t>
            </a:r>
            <a:r>
              <a:rPr lang="en-US" sz="4000" b="1" dirty="0" smtClean="0">
                <a:solidFill>
                  <a:schemeClr val="tx1"/>
                </a:solidFill>
                <a:ea typeface="ＭＳ Ｐゴシック"/>
                <a:cs typeface="ＭＳ Ｐゴシック"/>
              </a:rPr>
              <a:t> 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1331913" y="704814"/>
            <a:ext cx="6408737" cy="1066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1258888" y="990099"/>
            <a:ext cx="6480175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0" dirty="0">
                <a:solidFill>
                  <a:schemeClr val="tx1"/>
                </a:solidFill>
                <a:latin typeface="Arial" charset="0"/>
              </a:rPr>
              <a:t>HIV-infected individuals who are ART-naïve with CD4+ count &gt; 500 </a:t>
            </a:r>
            <a:r>
              <a:rPr lang="en-US" sz="2200" b="0" dirty="0" smtClean="0">
                <a:solidFill>
                  <a:schemeClr val="tx1"/>
                </a:solidFill>
                <a:latin typeface="Arial" charset="0"/>
              </a:rPr>
              <a:t>cells/mm</a:t>
            </a:r>
            <a:r>
              <a:rPr lang="en-US" sz="2200" b="0" baseline="30000" dirty="0" smtClean="0">
                <a:solidFill>
                  <a:schemeClr val="tx1"/>
                </a:solidFill>
                <a:latin typeface="Arial" charset="0"/>
              </a:rPr>
              <a:t>3 </a:t>
            </a:r>
            <a:r>
              <a:rPr lang="en-US" sz="2200" b="0" dirty="0" smtClean="0">
                <a:solidFill>
                  <a:schemeClr val="tx1"/>
                </a:solidFill>
                <a:latin typeface="Arial" charset="0"/>
              </a:rPr>
              <a:t>(N=4,685)</a:t>
            </a:r>
            <a:endParaRPr lang="en-US" sz="22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395288" y="2521326"/>
            <a:ext cx="3919537" cy="28511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395288" y="2627688"/>
            <a:ext cx="3862387" cy="2123658"/>
          </a:xfrm>
          <a:prstGeom prst="rect">
            <a:avLst/>
          </a:prstGeom>
          <a:solidFill>
            <a:srgbClr val="00B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charset="0"/>
              </a:rPr>
              <a:t>Immediate </a:t>
            </a:r>
            <a:r>
              <a:rPr lang="en-US" sz="2400" b="1" dirty="0">
                <a:solidFill>
                  <a:schemeClr val="tx1"/>
                </a:solidFill>
                <a:latin typeface="Arial" charset="0"/>
              </a:rPr>
              <a:t>ART Group</a:t>
            </a:r>
          </a:p>
          <a:p>
            <a:pPr algn="ctr"/>
            <a:endParaRPr lang="en-US" sz="1200" b="0" dirty="0">
              <a:solidFill>
                <a:schemeClr val="tx1"/>
              </a:solidFill>
              <a:latin typeface="Arial" charset="0"/>
            </a:endParaRPr>
          </a:p>
          <a:p>
            <a:pPr algn="ctr"/>
            <a:r>
              <a:rPr lang="en-US" sz="1800" b="0" dirty="0">
                <a:solidFill>
                  <a:schemeClr val="tx1"/>
                </a:solidFill>
                <a:latin typeface="Arial" charset="0"/>
              </a:rPr>
              <a:t>Initiate ART immediately </a:t>
            </a:r>
          </a:p>
          <a:p>
            <a:pPr algn="ctr"/>
            <a:r>
              <a:rPr lang="en-US" sz="1800" b="0" dirty="0">
                <a:solidFill>
                  <a:schemeClr val="tx1"/>
                </a:solidFill>
                <a:latin typeface="Arial" charset="0"/>
              </a:rPr>
              <a:t>following randomization</a:t>
            </a:r>
          </a:p>
          <a:p>
            <a:pPr algn="ctr"/>
            <a:endParaRPr lang="en-US" sz="1800" b="0" dirty="0">
              <a:solidFill>
                <a:schemeClr val="tx1"/>
              </a:solidFill>
              <a:latin typeface="Arial" charset="0"/>
            </a:endParaRPr>
          </a:p>
          <a:p>
            <a:pPr algn="ctr"/>
            <a:endParaRPr lang="en-US" sz="1800" b="0" dirty="0">
              <a:solidFill>
                <a:schemeClr val="tx1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333399"/>
                </a:solidFill>
              </a:rPr>
              <a:t>N=2,326</a:t>
            </a: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4829175" y="2521326"/>
            <a:ext cx="3990975" cy="28511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36871" name="Text Box 8"/>
          <p:cNvSpPr txBox="1">
            <a:spLocks noChangeArrowheads="1"/>
          </p:cNvSpPr>
          <p:nvPr/>
        </p:nvSpPr>
        <p:spPr bwMode="auto">
          <a:xfrm>
            <a:off x="4859338" y="2635626"/>
            <a:ext cx="3843337" cy="2123658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charset="0"/>
              </a:rPr>
              <a:t>Deferred ART Group</a:t>
            </a:r>
          </a:p>
          <a:p>
            <a:pPr algn="ctr"/>
            <a:endParaRPr lang="en-US" sz="1200" b="0" dirty="0">
              <a:solidFill>
                <a:schemeClr val="tx1"/>
              </a:solidFill>
              <a:latin typeface="Arial" charset="0"/>
            </a:endParaRPr>
          </a:p>
          <a:p>
            <a:pPr algn="ctr"/>
            <a:r>
              <a:rPr lang="en-US" sz="1800" b="0" dirty="0">
                <a:solidFill>
                  <a:schemeClr val="tx1"/>
                </a:solidFill>
                <a:latin typeface="Arial" charset="0"/>
              </a:rPr>
              <a:t>Defer ART until the CD4+ count declines to &lt; 350 cells/mm</a:t>
            </a:r>
            <a:r>
              <a:rPr lang="en-US" sz="1800" b="0" baseline="30000" dirty="0">
                <a:solidFill>
                  <a:schemeClr val="tx1"/>
                </a:solidFill>
                <a:latin typeface="Arial" charset="0"/>
              </a:rPr>
              <a:t>3</a:t>
            </a:r>
            <a:r>
              <a:rPr lang="en-US" sz="1800" b="0" dirty="0">
                <a:solidFill>
                  <a:schemeClr val="tx1"/>
                </a:solidFill>
                <a:latin typeface="Arial" charset="0"/>
              </a:rPr>
              <a:t> or</a:t>
            </a:r>
          </a:p>
          <a:p>
            <a:pPr algn="ctr"/>
            <a:r>
              <a:rPr lang="en-US" sz="1800" b="0" dirty="0">
                <a:solidFill>
                  <a:schemeClr val="tx1"/>
                </a:solidFill>
                <a:latin typeface="Arial" charset="0"/>
              </a:rPr>
              <a:t> AIDS develops</a:t>
            </a:r>
          </a:p>
          <a:p>
            <a:pPr algn="ctr"/>
            <a:endParaRPr lang="en-US" sz="1800" b="0" dirty="0">
              <a:solidFill>
                <a:schemeClr val="tx1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333399"/>
                </a:solidFill>
              </a:rPr>
              <a:t>N=2,359</a:t>
            </a:r>
          </a:p>
        </p:txBody>
      </p:sp>
      <p:sp>
        <p:nvSpPr>
          <p:cNvPr id="80905" name="Line 9"/>
          <p:cNvSpPr>
            <a:spLocks noChangeShapeType="1"/>
          </p:cNvSpPr>
          <p:nvPr/>
        </p:nvSpPr>
        <p:spPr bwMode="auto">
          <a:xfrm>
            <a:off x="4572000" y="1771614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2400300" y="2152614"/>
            <a:ext cx="4303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b="1" dirty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80907" name="Line 12"/>
          <p:cNvSpPr>
            <a:spLocks noChangeShapeType="1"/>
          </p:cNvSpPr>
          <p:nvPr/>
        </p:nvSpPr>
        <p:spPr bwMode="auto">
          <a:xfrm>
            <a:off x="6696075" y="2152614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80908" name="Line 13"/>
          <p:cNvSpPr>
            <a:spLocks noChangeShapeType="1"/>
          </p:cNvSpPr>
          <p:nvPr/>
        </p:nvSpPr>
        <p:spPr bwMode="auto">
          <a:xfrm>
            <a:off x="2411413" y="214785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2" name="Tekstboks 1"/>
          <p:cNvSpPr txBox="1"/>
          <p:nvPr/>
        </p:nvSpPr>
        <p:spPr>
          <a:xfrm>
            <a:off x="736065" y="4898775"/>
            <a:ext cx="7655796" cy="1138773"/>
          </a:xfrm>
          <a:prstGeom prst="rect">
            <a:avLst/>
          </a:prstGeom>
          <a:noFill/>
          <a:ln w="28575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Primary composite endpoint, target = 213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Serious AIDS 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or death from </a:t>
            </a: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AIDS</a:t>
            </a:r>
            <a:endParaRPr lang="en-US" sz="1600" dirty="0">
              <a:solidFill>
                <a:schemeClr val="tx1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Serious Non-AIDS Events and death not attributable to AIDS</a:t>
            </a:r>
            <a:endParaRPr lang="en-US" sz="1600" dirty="0">
              <a:solidFill>
                <a:schemeClr val="tx1"/>
              </a:solidFill>
              <a:latin typeface="Arial" charset="0"/>
            </a:endParaRPr>
          </a:p>
          <a:p>
            <a:pPr lvl="1">
              <a:buFontTx/>
              <a:buChar char="o"/>
            </a:pPr>
            <a:r>
              <a:rPr lang="en-US" sz="1400" b="0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sz="1400" b="0" dirty="0" smtClean="0">
                <a:solidFill>
                  <a:schemeClr val="tx1"/>
                </a:solidFill>
                <a:latin typeface="Arial" charset="0"/>
              </a:rPr>
              <a:t>CVD, ESRD, decompensated </a:t>
            </a:r>
            <a:r>
              <a:rPr lang="en-US" sz="1400" b="0" dirty="0">
                <a:solidFill>
                  <a:schemeClr val="tx1"/>
                </a:solidFill>
                <a:latin typeface="Arial" charset="0"/>
              </a:rPr>
              <a:t>liver </a:t>
            </a:r>
            <a:r>
              <a:rPr lang="en-US" sz="1400" b="0" dirty="0" smtClean="0">
                <a:solidFill>
                  <a:schemeClr val="tx1"/>
                </a:solidFill>
                <a:latin typeface="Arial" charset="0"/>
              </a:rPr>
              <a:t>disease, &amp; non-AIDS </a:t>
            </a:r>
            <a:r>
              <a:rPr lang="en-US" sz="1400" b="0" dirty="0">
                <a:solidFill>
                  <a:schemeClr val="tx1"/>
                </a:solidFill>
                <a:latin typeface="Arial" charset="0"/>
              </a:rPr>
              <a:t>defining </a:t>
            </a:r>
            <a:r>
              <a:rPr lang="en-US" sz="1400" b="0" dirty="0" smtClean="0">
                <a:solidFill>
                  <a:schemeClr val="tx1"/>
                </a:solidFill>
                <a:latin typeface="Arial" charset="0"/>
              </a:rPr>
              <a:t>cancers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88224" y="6597352"/>
            <a:ext cx="2584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Lundgren IAS 2015, NEJM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445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91" y="129165"/>
            <a:ext cx="8229600" cy="889144"/>
          </a:xfrm>
        </p:spPr>
        <p:txBody>
          <a:bodyPr/>
          <a:lstStyle/>
          <a:p>
            <a:r>
              <a:rPr lang="da-DK" sz="3600" b="1" dirty="0" smtClean="0">
                <a:solidFill>
                  <a:schemeClr val="tx1"/>
                </a:solidFill>
              </a:rPr>
              <a:t>START Primary Endpoint - 1</a:t>
            </a:r>
            <a:endParaRPr lang="en-GB" sz="36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43542" y="6477003"/>
            <a:ext cx="4572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C3752D-C9FA-455F-99FB-159B8AD4612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952258" y="2504055"/>
            <a:ext cx="6943421" cy="4331991"/>
          </a:xfrm>
          <a:prstGeom prst="rect">
            <a:avLst/>
          </a:prstGeom>
          <a:noFill/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48438254"/>
              </p:ext>
            </p:extLst>
          </p:nvPr>
        </p:nvGraphicFramePr>
        <p:xfrm>
          <a:off x="968991" y="1168400"/>
          <a:ext cx="690995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518"/>
                <a:gridCol w="2300403"/>
                <a:gridCol w="2473036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50021"/>
                          </a:solidFill>
                        </a:rPr>
                        <a:t>Immediate ART</a:t>
                      </a:r>
                      <a:endParaRPr lang="en-US" dirty="0">
                        <a:solidFill>
                          <a:srgbClr val="A5002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Deferred</a:t>
                      </a:r>
                      <a:r>
                        <a:rPr lang="en-US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ART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No. with 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vent (%)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50021"/>
                          </a:solidFill>
                        </a:rPr>
                        <a:t>42 (1.8%)</a:t>
                      </a:r>
                      <a:endParaRPr lang="en-US" dirty="0">
                        <a:solidFill>
                          <a:srgbClr val="A5002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96 (4.1%)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Rate/100PY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A50021"/>
                          </a:solidFill>
                        </a:rPr>
                        <a:t>0.60</a:t>
                      </a:r>
                      <a:endParaRPr lang="en-US" dirty="0">
                        <a:solidFill>
                          <a:srgbClr val="A5002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1.38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HR (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Imm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/Def)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0.43 (95% CI: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0.30 to 0.62, p &lt;0.001)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kstboks 6"/>
          <p:cNvSpPr txBox="1"/>
          <p:nvPr/>
        </p:nvSpPr>
        <p:spPr>
          <a:xfrm>
            <a:off x="6185582" y="535944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rgbClr val="A50021"/>
                </a:solidFill>
              </a:rPr>
              <a:t>2.5</a:t>
            </a:r>
            <a:endParaRPr lang="en-GB" b="1" dirty="0">
              <a:solidFill>
                <a:srgbClr val="A50021"/>
              </a:solidFill>
            </a:endParaRPr>
          </a:p>
        </p:txBody>
      </p:sp>
      <p:sp>
        <p:nvSpPr>
          <p:cNvPr id="9" name="Tekstboks 8"/>
          <p:cNvSpPr txBox="1"/>
          <p:nvPr/>
        </p:nvSpPr>
        <p:spPr>
          <a:xfrm>
            <a:off x="6185003" y="443117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chemeClr val="accent2">
                    <a:lumMod val="50000"/>
                  </a:schemeClr>
                </a:solidFill>
              </a:rPr>
              <a:t>5.3</a:t>
            </a:r>
            <a:endParaRPr lang="en-GB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5" name="Lige forbindelse 4"/>
          <p:cNvCxnSpPr/>
          <p:nvPr/>
        </p:nvCxnSpPr>
        <p:spPr bwMode="auto">
          <a:xfrm flipV="1">
            <a:off x="6424015" y="5137150"/>
            <a:ext cx="0" cy="10858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Lige forbindelse 10"/>
          <p:cNvCxnSpPr/>
          <p:nvPr/>
        </p:nvCxnSpPr>
        <p:spPr bwMode="auto">
          <a:xfrm flipH="1" flipV="1">
            <a:off x="6440789" y="4127500"/>
            <a:ext cx="1" cy="209550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3923928" y="2636912"/>
            <a:ext cx="5170967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Serious AIDS: 0.28 (95% CI: 0.15 to 0.50, p &lt;0.001)</a:t>
            </a:r>
          </a:p>
          <a:p>
            <a:r>
              <a:rPr lang="en-US" dirty="0" smtClean="0"/>
              <a:t>Serious Non-AIDS: 0.61 (95% CI: 0.38 to 0.97, p=0.04)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88224" y="6597352"/>
            <a:ext cx="2584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Lundgren IAS 2015, NEJM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3194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3741025" y="2220685"/>
            <a:ext cx="5350276" cy="409698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2310" y="501754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en-GB" sz="2800" b="1" dirty="0" smtClean="0">
                <a:solidFill>
                  <a:schemeClr val="tx1"/>
                </a:solidFill>
              </a:rPr>
              <a:t>Primary </a:t>
            </a:r>
            <a:r>
              <a:rPr lang="en-GB" sz="2800" b="1" dirty="0">
                <a:solidFill>
                  <a:schemeClr val="tx1"/>
                </a:solidFill>
              </a:rPr>
              <a:t>Endpoint Counts and Rates </a:t>
            </a:r>
            <a:r>
              <a:rPr lang="en-GB" sz="2800" b="1" dirty="0" smtClean="0">
                <a:solidFill>
                  <a:schemeClr val="tx1"/>
                </a:solidFill>
              </a:rPr>
              <a:t>in Participants with Latest </a:t>
            </a:r>
            <a:r>
              <a:rPr lang="en-GB" sz="2800" b="1" dirty="0">
                <a:solidFill>
                  <a:schemeClr val="tx1"/>
                </a:solidFill>
              </a:rPr>
              <a:t>CD4+ </a:t>
            </a:r>
            <a:r>
              <a:rPr lang="en-GB" sz="2800" b="1" dirty="0" smtClean="0">
                <a:solidFill>
                  <a:schemeClr val="tx1"/>
                </a:solidFill>
              </a:rPr>
              <a:t>Count &gt;500 or &lt;350 </a:t>
            </a:r>
            <a:r>
              <a:rPr lang="en-US" sz="2800" b="1" dirty="0">
                <a:solidFill>
                  <a:schemeClr val="tx1"/>
                </a:solidFill>
              </a:rPr>
              <a:t>cells/mm</a:t>
            </a:r>
            <a:r>
              <a:rPr lang="en-US" sz="2800" b="1" baseline="30000" dirty="0">
                <a:solidFill>
                  <a:schemeClr val="tx1"/>
                </a:solidFill>
              </a:rPr>
              <a:t>3</a:t>
            </a:r>
            <a:r>
              <a:rPr lang="en-US" sz="2800" u="sng" dirty="0"/>
              <a:t/>
            </a:r>
            <a:br>
              <a:rPr lang="en-US" sz="2800" u="sng" dirty="0"/>
            </a:br>
            <a:endParaRPr lang="en-GB" sz="2800" dirty="0"/>
          </a:p>
        </p:txBody>
      </p:sp>
      <p:sp>
        <p:nvSpPr>
          <p:cNvPr id="5" name="Rektangel 4"/>
          <p:cNvSpPr/>
          <p:nvPr/>
        </p:nvSpPr>
        <p:spPr bwMode="auto">
          <a:xfrm flipH="1">
            <a:off x="7052939" y="2978046"/>
            <a:ext cx="458337" cy="2784113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4000" b="1" i="0" u="none" strike="noStrike" cap="none" normalizeH="0" baseline="0" smtClean="0">
              <a:ln>
                <a:noFill/>
              </a:ln>
              <a:solidFill>
                <a:srgbClr val="F9E73D"/>
              </a:solidFill>
              <a:effectLst/>
              <a:latin typeface="Arial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0" y="2402966"/>
            <a:ext cx="39901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 smtClean="0"/>
              <a:t>Latest </a:t>
            </a:r>
            <a:r>
              <a:rPr lang="en-US" b="1" u="sng" dirty="0"/>
              <a:t>CD4+ count </a:t>
            </a:r>
            <a:r>
              <a:rPr lang="en-US" b="1" u="sng" dirty="0" smtClean="0"/>
              <a:t>&gt;500 cells/mm</a:t>
            </a:r>
            <a:r>
              <a:rPr lang="en-US" b="1" u="sng" baseline="30000" dirty="0" smtClean="0"/>
              <a:t>3</a:t>
            </a:r>
            <a:r>
              <a:rPr lang="en-US" b="1" u="sng" dirty="0" smtClean="0"/>
              <a:t>:</a:t>
            </a:r>
            <a:endParaRPr lang="en-GB" b="1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82689613"/>
              </p:ext>
            </p:extLst>
          </p:nvPr>
        </p:nvGraphicFramePr>
        <p:xfrm>
          <a:off x="23750" y="2772625"/>
          <a:ext cx="3629889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963"/>
                <a:gridCol w="950026"/>
                <a:gridCol w="961900"/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Imm</a:t>
                      </a:r>
                      <a:r>
                        <a:rPr lang="da-DK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. ART</a:t>
                      </a:r>
                      <a:endParaRPr lang="en-GB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Defer</a:t>
                      </a:r>
                      <a:r>
                        <a:rPr lang="da-DK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.</a:t>
                      </a:r>
                      <a:r>
                        <a:rPr lang="da-DK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ART</a:t>
                      </a:r>
                      <a:endParaRPr lang="en-GB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% of </a:t>
                      </a:r>
                      <a:r>
                        <a:rPr lang="da-DK" dirty="0" err="1" smtClean="0"/>
                        <a:t>primary</a:t>
                      </a:r>
                      <a:r>
                        <a:rPr lang="da-DK" baseline="0" dirty="0" smtClean="0"/>
                        <a:t> events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88%</a:t>
                      </a:r>
                    </a:p>
                    <a:p>
                      <a:r>
                        <a:rPr lang="da-DK" dirty="0" smtClean="0"/>
                        <a:t>(37/42)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59%</a:t>
                      </a:r>
                    </a:p>
                    <a:p>
                      <a:r>
                        <a:rPr lang="da-DK" dirty="0" smtClean="0"/>
                        <a:t>(57/96)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Rate (/100 PY)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0.6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1.1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88224" y="6597352"/>
            <a:ext cx="2584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Lundgren IAS 2015, NEJM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409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24" y="274638"/>
            <a:ext cx="8772040" cy="905424"/>
          </a:xfrm>
        </p:spPr>
        <p:txBody>
          <a:bodyPr/>
          <a:lstStyle/>
          <a:p>
            <a:r>
              <a:rPr lang="da-DK" sz="3600" b="1" dirty="0">
                <a:solidFill>
                  <a:schemeClr val="tx1"/>
                </a:solidFill>
              </a:rPr>
              <a:t>Primary End Point for Subgroups </a:t>
            </a:r>
            <a:r>
              <a:rPr lang="da-DK" sz="3600" b="1" dirty="0" smtClean="0">
                <a:solidFill>
                  <a:schemeClr val="tx1"/>
                </a:solidFill>
              </a:rPr>
              <a:t>–1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542" y="6477003"/>
            <a:ext cx="4572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2C0074A-3AEF-4FE6-AD32-F251FACE9B9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865490" y="1180062"/>
            <a:ext cx="5413020" cy="55443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88224" y="6597352"/>
            <a:ext cx="2584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Lundgren IAS 2015, NEJM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0802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Macintosh PowerPoint</Application>
  <PresentationFormat>Bildschirmpräsentation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Office-Design</vt:lpstr>
      <vt:lpstr>START Design </vt:lpstr>
      <vt:lpstr>START Primary Endpoint - 1</vt:lpstr>
      <vt:lpstr>Primary Endpoint Counts and Rates in Participants with Latest CD4+ Count &gt;500 or &lt;350 cells/mm3 </vt:lpstr>
      <vt:lpstr>Primary End Point for Subgroups –1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Design </dc:title>
  <dc:creator>Ramona Pauli</dc:creator>
  <cp:lastModifiedBy>Ramona Pauli</cp:lastModifiedBy>
  <cp:revision>1</cp:revision>
  <dcterms:created xsi:type="dcterms:W3CDTF">2015-07-24T20:16:22Z</dcterms:created>
  <dcterms:modified xsi:type="dcterms:W3CDTF">2015-07-24T20:17:47Z</dcterms:modified>
</cp:coreProperties>
</file>