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7.xml" ContentType="application/vnd.openxmlformats-officedocument.drawingml.chart+xml"/>
  <Override PartName="/ppt/tags/tag1.xml" ContentType="application/vnd.openxmlformats-officedocument.presentationml.tags+xml"/>
  <Default Extension="bin" ContentType="application/vnd.openxmlformats-officedocument.presentationml.printerSettings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6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charts/chart11.xml" ContentType="application/vnd.openxmlformats-officedocument.drawingml.chart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5.xml" ContentType="application/vnd.openxmlformats-officedocument.drawingml.chart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1.xml" ContentType="application/vnd.openxmlformats-officedocument.presentationml.slide+xml"/>
  <Override PartName="/ppt/charts/chart4.xml" ContentType="application/vnd.openxmlformats-officedocument.drawingml.char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slideMasters/slideMaster3.xml" ContentType="application/vnd.openxmlformats-officedocument.presentationml.slideMaster+xml"/>
  <Override PartName="/ppt/notesSlides/notesSlide8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5.xml" ContentType="application/vnd.openxmlformats-officedocument.presentationml.slide+xml"/>
  <Override PartName="/ppt/charts/chart8.xml" ContentType="application/vnd.openxmlformats-officedocument.drawingml.chart+xml"/>
  <Override PartName="/ppt/slides/slide2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4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3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style1.xml" ContentType="application/vnd.ms-office.chartstyle+xml"/>
  <Override PartName="/ppt/charts/colors1.xml" ContentType="application/vnd.ms-office.chartcolorstyle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charts/chart12.xml" ContentType="application/vnd.openxmlformats-officedocument.drawingml.chart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charts/chart16.xml" ContentType="application/vnd.openxmlformats-officedocument.drawingml.chart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5.xml" ContentType="application/vnd.openxmlformats-officedocument.drawingml.chart+xml"/>
  <Override PartName="/ppt/slideLayouts/slideLayout2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Layouts/slideLayout34.xml" ContentType="application/vnd.openxmlformats-officedocument.presentationml.slideLayout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slides/slide16.xml" ContentType="application/vnd.openxmlformats-officedocument.presentationml.slide+xml"/>
  <Override PartName="/ppt/charts/chart9.xml" ContentType="application/vnd.openxmlformats-officedocument.drawingml.chart+xml"/>
  <Override PartName="/ppt/slides/slide1.xml" ContentType="application/vnd.openxmlformats-officedocument.presentationml.slide+xml"/>
  <Default Extension="xlsx" ContentType="application/vnd.openxmlformats-officedocument.spreadsheetml.sheet"/>
  <Override PartName="/ppt/slides/slide2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3.xml" ContentType="application/vnd.openxmlformats-officedocument.drawingml.char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charts/chart2.xml" ContentType="application/vnd.openxmlformats-officedocument.drawingml.char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Layouts/slideLayout7.xml" ContentType="application/vnd.openxmlformats-officedocument.presentationml.slideLayou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docProps/app.xml" ContentType="application/vnd.openxmlformats-officedocument.extended-properties+xml"/>
  <Override PartName="/ppt/viewProps.xml" ContentType="application/vnd.openxmlformats-officedocument.presentationml.viewProps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presentation.xml" ContentType="application/vnd.openxmlformats-officedocument.presentationml.presentation.main+xml"/>
  <Override PartName="/ppt/charts/chart10.xml" ContentType="application/vnd.openxmlformats-officedocument.drawingml.chart+xml"/>
  <Override PartName="/ppt/slides/slide2.xml" ContentType="application/vnd.openxmlformats-officedocument.presentationml.slide+xml"/>
  <Override PartName="/ppt/slides/slide22.xml" ContentType="application/vnd.openxmlformats-officedocument.presentationml.slide+xml"/>
  <Override PartName="/ppt/slideLayouts/slideLayout23.xml" ContentType="application/vnd.openxmlformats-officedocument.presentationml.slideLayout+xml"/>
  <Override PartName="/ppt/slideLayouts/slideLayout39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4.xml" ContentType="application/vnd.openxmlformats-officedocument.drawingml.chart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charts/chart3.xml" ContentType="application/vnd.openxmlformats-officedocument.drawingml.chart+xml"/>
  <Override PartName="/ppt/theme/theme4.xml" ContentType="application/vnd.openxmlformats-officedocument.theme+xml"/>
  <Override PartName="/ppt/slides/slide10.xml" ContentType="application/vnd.openxmlformats-officedocument.presentationml.slide+xml"/>
  <Override PartName="/ppt/slideLayouts/slideLayout2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2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92768" r:id="rId1"/>
    <p:sldMasterId id="2147492777" r:id="rId2"/>
    <p:sldMasterId id="2147492813" r:id="rId3"/>
  </p:sldMasterIdLst>
  <p:notesMasterIdLst>
    <p:notesMasterId r:id="rId26"/>
  </p:notesMasterIdLst>
  <p:handoutMasterIdLst>
    <p:handoutMasterId r:id="rId27"/>
  </p:handoutMasterIdLst>
  <p:sldIdLst>
    <p:sldId id="1940" r:id="rId4"/>
    <p:sldId id="1992" r:id="rId5"/>
    <p:sldId id="1988" r:id="rId6"/>
    <p:sldId id="1921" r:id="rId7"/>
    <p:sldId id="1952" r:id="rId8"/>
    <p:sldId id="1973" r:id="rId9"/>
    <p:sldId id="1974" r:id="rId10"/>
    <p:sldId id="1975" r:id="rId11"/>
    <p:sldId id="1976" r:id="rId12"/>
    <p:sldId id="1953" r:id="rId13"/>
    <p:sldId id="1993" r:id="rId14"/>
    <p:sldId id="1942" r:id="rId15"/>
    <p:sldId id="1971" r:id="rId16"/>
    <p:sldId id="1913" r:id="rId17"/>
    <p:sldId id="1955" r:id="rId18"/>
    <p:sldId id="1958" r:id="rId19"/>
    <p:sldId id="1982" r:id="rId20"/>
    <p:sldId id="1980" r:id="rId21"/>
    <p:sldId id="1987" r:id="rId22"/>
    <p:sldId id="1951" r:id="rId23"/>
    <p:sldId id="1990" r:id="rId24"/>
    <p:sldId id="1961" r:id="rId25"/>
  </p:sldIdLst>
  <p:sldSz cx="9144000" cy="6858000" type="letter"/>
  <p:notesSz cx="7010400" cy="92964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>
        <p15:guide id="1" orient="horz" pos="3912" userDrawn="1">
          <p15:clr>
            <a:srgbClr val="A4A3A4"/>
          </p15:clr>
        </p15:guide>
        <p15:guide id="2" pos="684" userDrawn="1">
          <p15:clr>
            <a:srgbClr val="A4A3A4"/>
          </p15:clr>
        </p15:guide>
        <p15:guide id="3" orient="horz" pos="32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>
        <p15:guide id="1" orient="horz" pos="2928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David Piontkowsky" initials="D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66900"/>
    <a:srgbClr val="693CAA"/>
    <a:srgbClr val="6338A2"/>
    <a:srgbClr val="9C268F"/>
    <a:srgbClr val="F8B564"/>
    <a:srgbClr val="FDE1B9"/>
    <a:srgbClr val="F2F2F2"/>
    <a:srgbClr val="EFF7FE"/>
    <a:srgbClr val="B02A2A"/>
    <a:srgbClr val="6BA343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vertBarState="maximized">
    <p:restoredLeft sz="15510" autoAdjust="0"/>
    <p:restoredTop sz="95324" autoAdjust="0"/>
  </p:normalViewPr>
  <p:slideViewPr>
    <p:cSldViewPr snapToGrid="0">
      <p:cViewPr>
        <p:scale>
          <a:sx n="70" d="100"/>
          <a:sy n="70" d="100"/>
        </p:scale>
        <p:origin x="-1080" y="-592"/>
      </p:cViewPr>
      <p:guideLst>
        <p:guide orient="horz" pos="3912"/>
        <p:guide orient="horz" pos="3240"/>
        <p:guide pos="6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1974" y="-78"/>
      </p:cViewPr>
      <p:guideLst>
        <p:guide orient="horz" pos="2928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commentAuthors" Target="commentAuthors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5.xlsx"/><Relationship Id="rId2" Type="http://schemas.microsoft.com/office/2011/relationships/chartColorStyle" Target="colors1.xml"/><Relationship Id="rId3" Type="http://schemas.microsoft.com/office/2011/relationships/chartStyle" Target="style1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-Tabelle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Tabelle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>
        <c:manualLayout>
          <c:layoutTarget val="inner"/>
          <c:xMode val="edge"/>
          <c:yMode val="edge"/>
          <c:x val="0.114019255960433"/>
          <c:y val="0.250468822086582"/>
          <c:w val="0.836541605759854"/>
          <c:h val="0.603086093990116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E/C/F/TAF 
n=959</c:v>
                </c:pt>
              </c:strCache>
            </c:strRef>
          </c:tx>
          <c:spPr>
            <a:solidFill>
              <a:srgbClr val="6338A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Success</c:v>
                </c:pt>
                <c:pt idx="1">
                  <c:v>Failure</c:v>
                </c:pt>
                <c:pt idx="2">
                  <c:v>No Virologic Data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97.0</c:v>
                </c:pt>
                <c:pt idx="1">
                  <c:v>1.0</c:v>
                </c:pt>
                <c:pt idx="2">
                  <c:v>2.0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TDF-Based Regimen n=477</c:v>
                </c:pt>
              </c:strCache>
            </c:strRef>
          </c:tx>
          <c:spPr>
            <a:solidFill>
              <a:srgbClr val="F66900"/>
            </a:solidFill>
            <a:ln w="38100"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Success</c:v>
                </c:pt>
                <c:pt idx="1">
                  <c:v>Failure</c:v>
                </c:pt>
                <c:pt idx="2">
                  <c:v>No Virologic Data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93.0</c:v>
                </c:pt>
                <c:pt idx="1">
                  <c:v>1.0</c:v>
                </c:pt>
                <c:pt idx="2">
                  <c:v>6.0</c:v>
                </c:pt>
              </c:numCache>
            </c:numRef>
          </c:val>
        </c:ser>
        <c:dLbls>
          <c:showVal val="1"/>
        </c:dLbls>
        <c:gapWidth val="49"/>
        <c:axId val="443166840"/>
        <c:axId val="4431257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Success</c:v>
                      </c:pt>
                      <c:pt idx="1">
                        <c:v>Failure</c:v>
                      </c:pt>
                      <c:pt idx="2">
                        <c:v>No Data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numCache>
                      <c:formatCode>General</c:formatCode>
                      <c:ptCount val="3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4431668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43125704"/>
        <c:crosses val="autoZero"/>
        <c:auto val="1"/>
        <c:lblAlgn val="ctr"/>
        <c:lblOffset val="100"/>
        <c:tickMarkSkip val="1"/>
      </c:catAx>
      <c:valAx>
        <c:axId val="443125704"/>
        <c:scaling>
          <c:orientation val="minMax"/>
          <c:max val="100.0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43166840"/>
        <c:crosses val="autoZero"/>
        <c:crossBetween val="between"/>
        <c:majorUnit val="20.0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420198856281982"/>
          <c:y val="0.119807231103277"/>
          <c:w val="0.530362005438305"/>
          <c:h val="0.22659760207328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span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119214634010937"/>
          <c:y val="0.059978445410202"/>
          <c:w val="0.583374445996836"/>
          <c:h val="0.82316999202348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E/C/F/TAF</c:v>
                </c:pt>
              </c:strCache>
            </c:strRef>
          </c:tx>
          <c:spPr>
            <a:ln>
              <a:solidFill>
                <a:srgbClr val="693CAA"/>
              </a:solidFill>
            </a:ln>
          </c:spPr>
          <c:marker>
            <c:symbol val="circle"/>
            <c:size val="11"/>
            <c:spPr>
              <a:solidFill>
                <a:srgbClr val="6338A2"/>
              </a:solidFill>
              <a:ln>
                <a:solidFill>
                  <a:srgbClr val="693CAA"/>
                </a:solidFill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00175874607918429"/>
                  <c:y val="0.00383790032338247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dLblPos val="t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plus>
              <c:numRef>
                <c:f>Sheet1!$G$3:$G$5</c:f>
                <c:numCache>
                  <c:formatCode>General</c:formatCode>
                  <c:ptCount val="3"/>
                  <c:pt idx="0">
                    <c:v>0.0</c:v>
                  </c:pt>
                  <c:pt idx="1">
                    <c:v>1.708</c:v>
                  </c:pt>
                  <c:pt idx="2">
                    <c:v>2.005</c:v>
                  </c:pt>
                </c:numCache>
              </c:numRef>
            </c:plus>
            <c:minus>
              <c:numRef>
                <c:f>Sheet1!$F$3:$F$5</c:f>
                <c:numCache>
                  <c:formatCode>General</c:formatCode>
                  <c:ptCount val="3"/>
                  <c:pt idx="0">
                    <c:v>0.0</c:v>
                  </c:pt>
                  <c:pt idx="1">
                    <c:v>1.603</c:v>
                  </c:pt>
                  <c:pt idx="2">
                    <c:v>2.009</c:v>
                  </c:pt>
                </c:numCache>
              </c:numRef>
            </c:minus>
            <c:spPr>
              <a:ln>
                <a:solidFill>
                  <a:srgbClr val="7030A0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Week 24</c:v>
                </c:pt>
                <c:pt idx="2">
                  <c:v>Week 48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0.0</c:v>
                </c:pt>
                <c:pt idx="1">
                  <c:v>1.52</c:v>
                </c:pt>
                <c:pt idx="2">
                  <c:v>1.79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TDF-Based Regimen</c:v>
                </c:pt>
              </c:strCache>
            </c:strRef>
          </c:tx>
          <c:spPr>
            <a:ln>
              <a:solidFill>
                <a:srgbClr val="FC8A2C"/>
              </a:solidFill>
            </a:ln>
          </c:spPr>
          <c:marker>
            <c:symbol val="circle"/>
            <c:size val="11"/>
            <c:spPr>
              <a:solidFill>
                <a:srgbClr val="F66900"/>
              </a:solidFill>
              <a:ln>
                <a:solidFill>
                  <a:srgbClr val="FC8A2C"/>
                </a:solidFill>
              </a:ln>
            </c:spPr>
          </c:marker>
          <c:dPt>
            <c:idx val="1"/>
            <c:marker>
              <c:spPr>
                <a:solidFill>
                  <a:srgbClr val="F66900"/>
                </a:solidFill>
                <a:ln>
                  <a:solidFill>
                    <a:srgbClr val="F66900"/>
                  </a:solidFill>
                </a:ln>
              </c:spPr>
            </c:marker>
            <c:spPr>
              <a:ln>
                <a:solidFill>
                  <a:srgbClr val="F66900"/>
                </a:solidFill>
              </a:ln>
            </c:spPr>
          </c:dPt>
          <c:dPt>
            <c:idx val="2"/>
            <c:marker>
              <c:spPr>
                <a:solidFill>
                  <a:srgbClr val="F66900"/>
                </a:solidFill>
                <a:ln>
                  <a:solidFill>
                    <a:srgbClr val="F66900"/>
                  </a:solidFill>
                </a:ln>
              </c:spPr>
            </c:marker>
            <c:spPr>
              <a:ln>
                <a:solidFill>
                  <a:srgbClr val="F66900"/>
                </a:solidFill>
              </a:ln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00609639423744182"/>
                  <c:y val="-0.0075746442188466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9389015855979235E-2"/>
                      <c:h val="9.736147136159732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plus>
              <c:numRef>
                <c:f>Sheet1!$I$3:$I$5</c:f>
                <c:numCache>
                  <c:formatCode>General</c:formatCode>
                  <c:ptCount val="3"/>
                  <c:pt idx="0">
                    <c:v>0.0</c:v>
                  </c:pt>
                  <c:pt idx="1">
                    <c:v>1.605</c:v>
                  </c:pt>
                  <c:pt idx="2">
                    <c:v>1.798</c:v>
                  </c:pt>
                </c:numCache>
              </c:numRef>
            </c:plus>
            <c:minus>
              <c:numRef>
                <c:f>Sheet1!$H$3:$H$5</c:f>
                <c:numCache>
                  <c:formatCode>General</c:formatCode>
                  <c:ptCount val="3"/>
                  <c:pt idx="0">
                    <c:v>0.0</c:v>
                  </c:pt>
                  <c:pt idx="1">
                    <c:v>1.817</c:v>
                  </c:pt>
                  <c:pt idx="2">
                    <c:v>1.97</c:v>
                  </c:pt>
                </c:numCache>
              </c:numRef>
            </c:minus>
            <c:spPr>
              <a:ln>
                <a:solidFill>
                  <a:srgbClr val="FC8A2C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Week 24</c:v>
                </c:pt>
                <c:pt idx="2">
                  <c:v>Week 48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0.0</c:v>
                </c:pt>
                <c:pt idx="1">
                  <c:v>-0.22</c:v>
                </c:pt>
                <c:pt idx="2">
                  <c:v>-0.28</c:v>
                </c:pt>
              </c:numCache>
            </c:numRef>
          </c:val>
        </c:ser>
        <c:dLbls/>
        <c:marker val="1"/>
        <c:axId val="473283640"/>
        <c:axId val="453793432"/>
      </c:lineChart>
      <c:catAx>
        <c:axId val="473283640"/>
        <c:scaling>
          <c:orientation val="minMax"/>
        </c:scaling>
        <c:axPos val="b"/>
        <c:numFmt formatCode="General" sourceLinked="1"/>
        <c:majorTickMark val="none"/>
        <c:tickLblPos val="low"/>
        <c:spPr>
          <a:ln>
            <a:solidFill>
              <a:schemeClr val="tx1"/>
            </a:solidFill>
          </a:ln>
        </c:spPr>
        <c:txPr>
          <a:bodyPr anchor="b" anchorCtr="0"/>
          <a:lstStyle/>
          <a:p>
            <a:pPr>
              <a:defRPr lang="en-US" sz="1400" baseline="0"/>
            </a:pPr>
            <a:endParaRPr lang="de-DE"/>
          </a:p>
        </c:txPr>
        <c:crossAx val="453793432"/>
        <c:crosses val="autoZero"/>
        <c:auto val="1"/>
        <c:lblAlgn val="ctr"/>
        <c:lblOffset val="100"/>
      </c:catAx>
      <c:valAx>
        <c:axId val="453793432"/>
        <c:scaling>
          <c:orientation val="minMax"/>
          <c:max val="4.0"/>
          <c:min val="-3.0"/>
        </c:scaling>
        <c:axPos val="l"/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lang="en-US" sz="1400"/>
            </a:pPr>
            <a:endParaRPr lang="de-DE"/>
          </a:p>
        </c:txPr>
        <c:crossAx val="473283640"/>
        <c:crosses val="autoZero"/>
        <c:crossBetween val="midCat"/>
        <c:majorUnit val="1.0"/>
      </c:valAx>
      <c:spPr>
        <a:noFill/>
        <a:ln w="25410">
          <a:noFill/>
        </a:ln>
      </c:spPr>
    </c:plotArea>
    <c:plotVisOnly val="1"/>
    <c:dispBlanksAs val="gap"/>
  </c:chart>
  <c:spPr>
    <a:ln w="38100"/>
  </c:spPr>
  <c:txPr>
    <a:bodyPr/>
    <a:lstStyle/>
    <a:p>
      <a:pPr>
        <a:defRPr sz="1801"/>
      </a:pPr>
      <a:endParaRPr lang="de-DE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116081065659977"/>
          <c:y val="0.0640183404874467"/>
          <c:w val="0.583374445996836"/>
          <c:h val="0.82316999202348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E/C/F/TAF</c:v>
                </c:pt>
              </c:strCache>
            </c:strRef>
          </c:tx>
          <c:spPr>
            <a:ln>
              <a:solidFill>
                <a:srgbClr val="693CAA"/>
              </a:solidFill>
            </a:ln>
          </c:spPr>
          <c:marker>
            <c:symbol val="circle"/>
            <c:size val="11"/>
            <c:spPr>
              <a:solidFill>
                <a:srgbClr val="6338A2"/>
              </a:solidFill>
              <a:ln>
                <a:solidFill>
                  <a:srgbClr val="693CAA"/>
                </a:solidFill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00175874607918429"/>
                  <c:y val="0.00383790032338247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dLblPos val="t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plus>
              <c:numRef>
                <c:f>Sheet1!$G$3:$G$5</c:f>
                <c:numCache>
                  <c:formatCode>General</c:formatCode>
                  <c:ptCount val="3"/>
                  <c:pt idx="0">
                    <c:v>0.0</c:v>
                  </c:pt>
                  <c:pt idx="1">
                    <c:v>1.209</c:v>
                  </c:pt>
                  <c:pt idx="2">
                    <c:v>1.425</c:v>
                  </c:pt>
                </c:numCache>
              </c:numRef>
            </c:plus>
            <c:minus>
              <c:numRef>
                <c:f>Sheet1!$F$3:$F$5</c:f>
                <c:numCache>
                  <c:formatCode>General</c:formatCode>
                  <c:ptCount val="3"/>
                  <c:pt idx="0">
                    <c:v>0.0</c:v>
                  </c:pt>
                  <c:pt idx="1">
                    <c:v>1.005</c:v>
                  </c:pt>
                  <c:pt idx="2">
                    <c:v>1.248</c:v>
                  </c:pt>
                </c:numCache>
              </c:numRef>
            </c:minus>
            <c:spPr>
              <a:ln>
                <a:solidFill>
                  <a:srgbClr val="7030A0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Week 24</c:v>
                </c:pt>
                <c:pt idx="2">
                  <c:v>Week 48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0.0</c:v>
                </c:pt>
                <c:pt idx="1">
                  <c:v>0.89</c:v>
                </c:pt>
                <c:pt idx="2">
                  <c:v>1.37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TDF-Based Regimen</c:v>
                </c:pt>
              </c:strCache>
            </c:strRef>
          </c:tx>
          <c:spPr>
            <a:ln>
              <a:solidFill>
                <a:srgbClr val="F66900"/>
              </a:solidFill>
            </a:ln>
          </c:spPr>
          <c:marker>
            <c:symbol val="circle"/>
            <c:size val="11"/>
            <c:spPr>
              <a:solidFill>
                <a:srgbClr val="F66900"/>
              </a:solidFill>
              <a:ln>
                <a:solidFill>
                  <a:srgbClr val="F66900"/>
                </a:solidFill>
              </a:ln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00609639423744194"/>
                  <c:y val="-0.0116145392960912"/>
                </c:manualLayout>
              </c:layout>
              <c:dLblPos val="r"/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9389015855979235E-2"/>
                      <c:h val="9.736147136159732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cust"/>
            <c:plus>
              <c:numRef>
                <c:f>Sheet1!$I$3:$I$5</c:f>
                <c:numCache>
                  <c:formatCode>General</c:formatCode>
                  <c:ptCount val="3"/>
                  <c:pt idx="0">
                    <c:v>0.0</c:v>
                  </c:pt>
                  <c:pt idx="1">
                    <c:v>0.979</c:v>
                  </c:pt>
                  <c:pt idx="2">
                    <c:v>1.333</c:v>
                  </c:pt>
                </c:numCache>
              </c:numRef>
            </c:plus>
            <c:minus>
              <c:numRef>
                <c:f>Sheet1!$H$3:$H$5</c:f>
                <c:numCache>
                  <c:formatCode>General</c:formatCode>
                  <c:ptCount val="3"/>
                  <c:pt idx="0">
                    <c:v>0.0</c:v>
                  </c:pt>
                  <c:pt idx="1">
                    <c:v>1.167</c:v>
                  </c:pt>
                  <c:pt idx="2">
                    <c:v>1.376</c:v>
                  </c:pt>
                </c:numCache>
              </c:numRef>
            </c:minus>
            <c:spPr>
              <a:ln>
                <a:solidFill>
                  <a:srgbClr val="FC8A2C"/>
                </a:solidFill>
              </a:ln>
            </c:spPr>
          </c:errBars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Week 24</c:v>
                </c:pt>
                <c:pt idx="2">
                  <c:v>Week 48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0.0</c:v>
                </c:pt>
                <c:pt idx="1">
                  <c:v>-0.09</c:v>
                </c:pt>
                <c:pt idx="2">
                  <c:v>-0.26</c:v>
                </c:pt>
              </c:numCache>
            </c:numRef>
          </c:val>
        </c:ser>
        <c:dLbls/>
        <c:marker val="1"/>
        <c:axId val="474024776"/>
        <c:axId val="474043768"/>
      </c:lineChart>
      <c:catAx>
        <c:axId val="474024776"/>
        <c:scaling>
          <c:orientation val="minMax"/>
        </c:scaling>
        <c:axPos val="b"/>
        <c:numFmt formatCode="General" sourceLinked="1"/>
        <c:majorTickMark val="none"/>
        <c:tickLblPos val="low"/>
        <c:spPr>
          <a:ln>
            <a:solidFill>
              <a:schemeClr val="tx1"/>
            </a:solidFill>
          </a:ln>
        </c:spPr>
        <c:txPr>
          <a:bodyPr anchor="b" anchorCtr="0"/>
          <a:lstStyle/>
          <a:p>
            <a:pPr>
              <a:defRPr lang="en-US" sz="1400" baseline="0"/>
            </a:pPr>
            <a:endParaRPr lang="de-DE"/>
          </a:p>
        </c:txPr>
        <c:crossAx val="474043768"/>
        <c:crosses val="autoZero"/>
        <c:lblAlgn val="ctr"/>
        <c:lblOffset val="100"/>
      </c:catAx>
      <c:valAx>
        <c:axId val="474043768"/>
        <c:scaling>
          <c:orientation val="minMax"/>
          <c:max val="3.0"/>
          <c:min val="-2.0"/>
        </c:scaling>
        <c:axPos val="l"/>
        <c:numFmt formatCode="General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lang="en-US" sz="1400"/>
            </a:pPr>
            <a:endParaRPr lang="de-DE"/>
          </a:p>
        </c:txPr>
        <c:crossAx val="474024776"/>
        <c:crossesAt val="1.0"/>
        <c:crossBetween val="midCat"/>
        <c:majorUnit val="1.0"/>
      </c:valAx>
    </c:plotArea>
    <c:plotVisOnly val="1"/>
    <c:dispBlanksAs val="zero"/>
  </c:chart>
  <c:spPr>
    <a:ln w="38100"/>
  </c:spPr>
  <c:txPr>
    <a:bodyPr/>
    <a:lstStyle/>
    <a:p>
      <a:pPr>
        <a:defRPr sz="1801"/>
      </a:pPr>
      <a:endParaRPr lang="de-DE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>
        <c:manualLayout>
          <c:layoutTarget val="inner"/>
          <c:xMode val="edge"/>
          <c:yMode val="edge"/>
          <c:x val="0.109977304307441"/>
          <c:y val="0.112641537325196"/>
          <c:w val="0.842336161435815"/>
          <c:h val="0.775125482871659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spPr>
            <a:solidFill>
              <a:srgbClr val="6BA343"/>
            </a:solidFill>
            <a:ln>
              <a:noFill/>
            </a:ln>
            <a:effectLst/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59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58.7</c:v>
                </c:pt>
                <c:pt idx="1">
                  <c:v>63.6</c:v>
                </c:pt>
                <c:pt idx="2">
                  <c:v>57.3</c:v>
                </c:pt>
                <c:pt idx="3">
                  <c:v>56.0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Osteopenia</c:v>
                </c:pt>
              </c:strCache>
            </c:strRef>
          </c:tx>
          <c:spPr>
            <a:solidFill>
              <a:srgbClr val="F8B564"/>
            </a:solidFill>
            <a:ln>
              <a:noFill/>
            </a:ln>
            <a:effectLst/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35.5</c:v>
                </c:pt>
                <c:pt idx="1">
                  <c:v>32.0</c:v>
                </c:pt>
                <c:pt idx="2">
                  <c:v>35.4</c:v>
                </c:pt>
                <c:pt idx="3">
                  <c:v>36.5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Osteoporosis</c:v>
                </c:pt>
              </c:strCache>
            </c:strRef>
          </c:tx>
          <c:spPr>
            <a:solidFill>
              <a:srgbClr val="B02A2A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.0"/>
                  <c:y val="-0.050314477867201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46401892943894E-17"/>
                  <c:y val="-0.0440251681338009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"/>
                  <c:y val="-0.053459132733901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"/>
                  <c:y val="-0.0566037876006011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5.8</c:v>
                </c:pt>
                <c:pt idx="1">
                  <c:v>4.8</c:v>
                </c:pt>
                <c:pt idx="2">
                  <c:v>7.2</c:v>
                </c:pt>
                <c:pt idx="3">
                  <c:v>7.6</c:v>
                </c:pt>
              </c:numCache>
            </c:numRef>
          </c:val>
        </c:ser>
        <c:dLbls>
          <c:showVal val="1"/>
        </c:dLbls>
        <c:gapWidth val="75"/>
        <c:overlap val="100"/>
        <c:axId val="474607576"/>
        <c:axId val="474611512"/>
      </c:barChart>
      <c:catAx>
        <c:axId val="47460757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4611512"/>
        <c:crosses val="autoZero"/>
        <c:auto val="1"/>
        <c:lblAlgn val="ctr"/>
        <c:lblOffset val="100"/>
      </c:catAx>
      <c:valAx>
        <c:axId val="474611512"/>
        <c:scaling>
          <c:orientation val="minMax"/>
          <c:max val="100.0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4607576"/>
        <c:crosses val="autoZero"/>
        <c:crossBetween val="between"/>
        <c:majorUnit val="20.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>
        <c:manualLayout>
          <c:layoutTarget val="inner"/>
          <c:xMode val="edge"/>
          <c:yMode val="edge"/>
          <c:x val="0.109977304307441"/>
          <c:y val="0.112641537325196"/>
          <c:w val="0.842336161435815"/>
          <c:h val="0.775125482871659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spPr>
            <a:solidFill>
              <a:srgbClr val="6BA343"/>
            </a:solidFill>
            <a:ln>
              <a:noFill/>
            </a:ln>
            <a:effectLst/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59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58.7</c:v>
                </c:pt>
                <c:pt idx="1">
                  <c:v>63.6</c:v>
                </c:pt>
                <c:pt idx="2">
                  <c:v>57.3</c:v>
                </c:pt>
                <c:pt idx="3">
                  <c:v>56.0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Osteopenia</c:v>
                </c:pt>
              </c:strCache>
            </c:strRef>
          </c:tx>
          <c:spPr>
            <a:solidFill>
              <a:srgbClr val="F8B564"/>
            </a:solidFill>
            <a:ln>
              <a:noFill/>
            </a:ln>
            <a:effectLst/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35.5</c:v>
                </c:pt>
                <c:pt idx="1">
                  <c:v>32.0</c:v>
                </c:pt>
                <c:pt idx="2">
                  <c:v>35.4</c:v>
                </c:pt>
                <c:pt idx="3">
                  <c:v>36.5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Osteoporosis</c:v>
                </c:pt>
              </c:strCache>
            </c:strRef>
          </c:tx>
          <c:spPr>
            <a:solidFill>
              <a:srgbClr val="B02A2A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.0"/>
                  <c:y val="-0.050314477867201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46401892943894E-17"/>
                  <c:y val="-0.0440251681338009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"/>
                  <c:y val="-0.053459132733901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"/>
                  <c:y val="-0.0566037876006011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5.8</c:v>
                </c:pt>
                <c:pt idx="1">
                  <c:v>4.8</c:v>
                </c:pt>
                <c:pt idx="2">
                  <c:v>7.2</c:v>
                </c:pt>
                <c:pt idx="3">
                  <c:v>7.6</c:v>
                </c:pt>
              </c:numCache>
            </c:numRef>
          </c:val>
        </c:ser>
        <c:dLbls>
          <c:showVal val="1"/>
        </c:dLbls>
        <c:gapWidth val="75"/>
        <c:overlap val="100"/>
        <c:axId val="474353480"/>
        <c:axId val="474274312"/>
      </c:barChart>
      <c:catAx>
        <c:axId val="4743534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4274312"/>
        <c:crosses val="autoZero"/>
        <c:auto val="1"/>
        <c:lblAlgn val="ctr"/>
        <c:lblOffset val="100"/>
      </c:catAx>
      <c:valAx>
        <c:axId val="474274312"/>
        <c:scaling>
          <c:orientation val="minMax"/>
          <c:max val="100.0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4353480"/>
        <c:crosses val="autoZero"/>
        <c:crossBetween val="between"/>
        <c:majorUnit val="20.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>
        <c:manualLayout>
          <c:layoutTarget val="inner"/>
          <c:xMode val="edge"/>
          <c:yMode val="edge"/>
          <c:x val="0.109977304307441"/>
          <c:y val="0.112641537325196"/>
          <c:w val="0.842336161435815"/>
          <c:h val="0.775125482871659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spPr>
            <a:solidFill>
              <a:srgbClr val="6BA343"/>
            </a:solidFill>
            <a:ln>
              <a:noFill/>
            </a:ln>
            <a:effectLst/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59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64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57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58.7</c:v>
                </c:pt>
                <c:pt idx="1">
                  <c:v>63.6</c:v>
                </c:pt>
                <c:pt idx="2">
                  <c:v>57.3</c:v>
                </c:pt>
                <c:pt idx="3">
                  <c:v>56.0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Osteopenia</c:v>
                </c:pt>
              </c:strCache>
            </c:strRef>
          </c:tx>
          <c:spPr>
            <a:solidFill>
              <a:srgbClr val="F8B564"/>
            </a:solidFill>
            <a:ln>
              <a:noFill/>
            </a:ln>
            <a:effectLst/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36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37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35.5</c:v>
                </c:pt>
                <c:pt idx="1">
                  <c:v>32.0</c:v>
                </c:pt>
                <c:pt idx="2">
                  <c:v>35.4</c:v>
                </c:pt>
                <c:pt idx="3">
                  <c:v>36.5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Osteoporosis</c:v>
                </c:pt>
              </c:strCache>
            </c:strRef>
          </c:tx>
          <c:spPr>
            <a:solidFill>
              <a:srgbClr val="B02A2A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.0"/>
                  <c:y val="-0.050314477867201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46401892943894E-17"/>
                  <c:y val="-0.0440251681338009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"/>
                  <c:y val="-0.053459132733901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"/>
                  <c:y val="-0.0566037876006011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5.8</c:v>
                </c:pt>
                <c:pt idx="1">
                  <c:v>4.8</c:v>
                </c:pt>
                <c:pt idx="2">
                  <c:v>7.2</c:v>
                </c:pt>
                <c:pt idx="3">
                  <c:v>7.6</c:v>
                </c:pt>
              </c:numCache>
            </c:numRef>
          </c:val>
        </c:ser>
        <c:dLbls>
          <c:showVal val="1"/>
        </c:dLbls>
        <c:gapWidth val="75"/>
        <c:overlap val="100"/>
        <c:axId val="475063016"/>
        <c:axId val="475067016"/>
      </c:barChart>
      <c:catAx>
        <c:axId val="4750630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067016"/>
        <c:crosses val="autoZero"/>
        <c:auto val="1"/>
        <c:lblAlgn val="ctr"/>
        <c:lblOffset val="100"/>
      </c:catAx>
      <c:valAx>
        <c:axId val="475067016"/>
        <c:scaling>
          <c:orientation val="minMax"/>
          <c:max val="100.0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063016"/>
        <c:crosses val="autoZero"/>
        <c:crossBetween val="between"/>
        <c:majorUnit val="20.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autoTitleDeleted val="1"/>
    <c:plotArea>
      <c:layout>
        <c:manualLayout>
          <c:layoutTarget val="inner"/>
          <c:xMode val="edge"/>
          <c:yMode val="edge"/>
          <c:x val="0.124879346262673"/>
          <c:y val="0.0780503337914955"/>
          <c:w val="0.842336161435815"/>
          <c:h val="0.775125482871659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spPr>
            <a:solidFill>
              <a:srgbClr val="6BA343"/>
            </a:solidFill>
            <a:ln>
              <a:noFill/>
            </a:ln>
            <a:effectLst/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69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73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66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68.6</c:v>
                </c:pt>
                <c:pt idx="1">
                  <c:v>73.2</c:v>
                </c:pt>
                <c:pt idx="2">
                  <c:v>67.0</c:v>
                </c:pt>
                <c:pt idx="3">
                  <c:v>66.4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Osteopenia</c:v>
                </c:pt>
              </c:strCache>
            </c:strRef>
          </c:tx>
          <c:spPr>
            <a:solidFill>
              <a:srgbClr val="F8B564"/>
            </a:solidFill>
            <a:ln>
              <a:noFill/>
            </a:ln>
            <a:effectLst/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31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26</a:t>
                    </a:r>
                    <a:endParaRPr lang="en-US" dirty="0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32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32</a:t>
                    </a:r>
                    <a:endParaRPr lang="en-US"/>
                  </a:p>
                </c:rich>
              </c:tx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30.7</c:v>
                </c:pt>
                <c:pt idx="1">
                  <c:v>26.1</c:v>
                </c:pt>
                <c:pt idx="2">
                  <c:v>31.6</c:v>
                </c:pt>
                <c:pt idx="3">
                  <c:v>31.5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Osteoporosis</c:v>
                </c:pt>
              </c:strCache>
            </c:strRef>
          </c:tx>
          <c:spPr>
            <a:solidFill>
              <a:srgbClr val="B02A2A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.0"/>
                  <c:y val="-0.0314465486670006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"/>
                  <c:y val="-0.0314465486670006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"/>
                  <c:y val="-0.034591203533700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"/>
                  <c:y val="-0.037735858400400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E/C/F/TAF Baseline</c:v>
                </c:pt>
                <c:pt idx="1">
                  <c:v>E/C/F/TAF Week 48</c:v>
                </c:pt>
                <c:pt idx="2">
                  <c:v>TDF Regimen Baseline</c:v>
                </c:pt>
                <c:pt idx="3">
                  <c:v>TDF Regimen Week 48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0.7</c:v>
                </c:pt>
                <c:pt idx="1">
                  <c:v>0.7</c:v>
                </c:pt>
                <c:pt idx="2">
                  <c:v>1.3</c:v>
                </c:pt>
                <c:pt idx="3">
                  <c:v>2.1</c:v>
                </c:pt>
              </c:numCache>
            </c:numRef>
          </c:val>
        </c:ser>
        <c:dLbls>
          <c:showVal val="1"/>
        </c:dLbls>
        <c:gapWidth val="75"/>
        <c:overlap val="100"/>
        <c:axId val="475505000"/>
        <c:axId val="475508936"/>
      </c:barChart>
      <c:catAx>
        <c:axId val="4755050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508936"/>
        <c:crosses val="autoZero"/>
        <c:auto val="1"/>
        <c:lblAlgn val="ctr"/>
        <c:lblOffset val="100"/>
      </c:catAx>
      <c:valAx>
        <c:axId val="475508936"/>
        <c:scaling>
          <c:orientation val="minMax"/>
          <c:max val="100.0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5505000"/>
        <c:crosses val="autoZero"/>
        <c:crossBetween val="between"/>
        <c:majorUnit val="20.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129867958537672"/>
          <c:y val="0.0657519987572611"/>
          <c:w val="0.861149387846878"/>
          <c:h val="0.86046060710515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E/C/F/TAF</c:v>
                </c:pt>
              </c:strCache>
            </c:strRef>
          </c:tx>
          <c:spPr>
            <a:solidFill>
              <a:srgbClr val="6338A2"/>
            </a:solidFill>
            <a:ln>
              <a:solidFill>
                <a:srgbClr val="693CAA"/>
              </a:solidFill>
            </a:ln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UPCR</c:v>
                </c:pt>
                <c:pt idx="1">
                  <c:v>UACR</c:v>
                </c:pt>
                <c:pt idx="2">
                  <c:v>RBP: Cr Ratio</c:v>
                </c:pt>
                <c:pt idx="3">
                  <c:v>B2MG: Cr Ratio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-20.9</c:v>
                </c:pt>
                <c:pt idx="1">
                  <c:v>-17.9</c:v>
                </c:pt>
                <c:pt idx="2">
                  <c:v>-33.4</c:v>
                </c:pt>
                <c:pt idx="3">
                  <c:v>-52.3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TDF-Based Regimen</c:v>
                </c:pt>
              </c:strCache>
            </c:strRef>
          </c:tx>
          <c:spPr>
            <a:solidFill>
              <a:srgbClr val="F66900"/>
            </a:solidFill>
            <a:ln>
              <a:solidFill>
                <a:srgbClr val="FC8A2C"/>
              </a:solidFill>
            </a:ln>
          </c:spPr>
          <c:dLbls>
            <c:dLbl>
              <c:idx val="0"/>
              <c:layout>
                <c:manualLayout>
                  <c:x val="0.0"/>
                  <c:y val="0.0805108958059867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>
                    <a:solidFill>
                      <a:schemeClr val="bg1"/>
                    </a:solidFill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UPCR</c:v>
                </c:pt>
                <c:pt idx="1">
                  <c:v>UACR</c:v>
                </c:pt>
                <c:pt idx="2">
                  <c:v>RBP: Cr Ratio</c:v>
                </c:pt>
                <c:pt idx="3">
                  <c:v>B2MG: Cr Ratio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9.6</c:v>
                </c:pt>
                <c:pt idx="1">
                  <c:v>8.5</c:v>
                </c:pt>
                <c:pt idx="2">
                  <c:v>18.1</c:v>
                </c:pt>
                <c:pt idx="3">
                  <c:v>18.7</c:v>
                </c:pt>
              </c:numCache>
            </c:numRef>
          </c:val>
        </c:ser>
        <c:dLbls>
          <c:showVal val="1"/>
        </c:dLbls>
        <c:gapWidth val="80"/>
        <c:overlap val="-2"/>
        <c:axId val="475286776"/>
        <c:axId val="475299096"/>
      </c:barChart>
      <c:catAx>
        <c:axId val="475286776"/>
        <c:scaling>
          <c:orientation val="minMax"/>
        </c:scaling>
        <c:axPos val="b"/>
        <c:numFmt formatCode="General" sourceLinked="1"/>
        <c:majorTickMark val="none"/>
        <c:tickLblPos val="high"/>
        <c:spPr>
          <a:ln>
            <a:solidFill>
              <a:schemeClr val="tx1"/>
            </a:solidFill>
          </a:ln>
        </c:spPr>
        <c:txPr>
          <a:bodyPr rot="0" vert="horz" anchor="b" anchorCtr="0"/>
          <a:lstStyle/>
          <a:p>
            <a:pPr>
              <a:defRPr lang="en-US" sz="1402">
                <a:solidFill>
                  <a:schemeClr val="tx1"/>
                </a:solidFill>
              </a:defRPr>
            </a:pPr>
            <a:endParaRPr lang="de-DE"/>
          </a:p>
        </c:txPr>
        <c:crossAx val="475299096"/>
        <c:crosses val="autoZero"/>
        <c:auto val="1"/>
        <c:lblAlgn val="ctr"/>
        <c:lblOffset val="100"/>
      </c:catAx>
      <c:valAx>
        <c:axId val="475299096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lang="en-US" sz="14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400" b="0" dirty="0"/>
                  <a:t>Median % </a:t>
                </a:r>
                <a:r>
                  <a:rPr lang="en-US" sz="1400" b="0" dirty="0" smtClean="0"/>
                  <a:t>Change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0.0152012366691164"/>
              <c:y val="0.311059471917953"/>
            </c:manualLayout>
          </c:layout>
        </c:title>
        <c:numFmt formatCode="0" sourceLinked="1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lang="en-US" sz="1402">
                <a:solidFill>
                  <a:schemeClr val="tx1"/>
                </a:solidFill>
              </a:defRPr>
            </a:pPr>
            <a:endParaRPr lang="de-DE"/>
          </a:p>
        </c:txPr>
        <c:crossAx val="475286776"/>
        <c:crossesAt val="1.0"/>
        <c:crossBetween val="between"/>
      </c:valAx>
    </c:plotArea>
    <c:plotVisOnly val="1"/>
    <c:dispBlanksAs val="zero"/>
  </c:chart>
  <c:txPr>
    <a:bodyPr/>
    <a:lstStyle/>
    <a:p>
      <a:pPr>
        <a:defRPr sz="1802"/>
      </a:pPr>
      <a:endParaRPr lang="de-DE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82371453334074"/>
          <c:y val="0.232508418737308"/>
          <c:w val="0.873802366709752"/>
          <c:h val="0.597915697416202"/>
        </c:manualLayout>
      </c:layout>
      <c:barChart>
        <c:barDir val="col"/>
        <c:grouping val="clustered"/>
        <c:ser>
          <c:idx val="2"/>
          <c:order val="0"/>
          <c:tx>
            <c:strRef>
              <c:f>Sheet1!$B$1</c:f>
              <c:strCache>
                <c:ptCount val="1"/>
                <c:pt idx="0">
                  <c:v>E/C/F/TAF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</c:spPr>
          <c:dPt>
            <c:idx val="0"/>
            <c:spPr>
              <a:solidFill>
                <a:srgbClr val="6338A2"/>
              </a:solidFill>
              <a:ln>
                <a:noFill/>
              </a:ln>
            </c:spPr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4"/>
                <c:pt idx="0">
                  <c:v>All Prior Regimens</c:v>
                </c:pt>
                <c:pt idx="1">
                  <c:v>Prior 
EFV/FTC/TDF</c:v>
                </c:pt>
                <c:pt idx="2">
                  <c:v>Prior
Boosted
ATV + FTC/TDF</c:v>
                </c:pt>
                <c:pt idx="3">
                  <c:v>Prior 
E/C/F/TDF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97.0</c:v>
                </c:pt>
                <c:pt idx="1">
                  <c:v>96.0</c:v>
                </c:pt>
                <c:pt idx="2">
                  <c:v>97.0</c:v>
                </c:pt>
                <c:pt idx="3">
                  <c:v>98.0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TDF-Based Regimen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</c:spPr>
          <c:dPt>
            <c:idx val="0"/>
            <c:spPr>
              <a:solidFill>
                <a:srgbClr val="F66900"/>
              </a:solidFill>
              <a:ln>
                <a:noFill/>
              </a:ln>
            </c:spPr>
          </c:dPt>
          <c:dPt>
            <c:idx val="1"/>
          </c:dPt>
          <c:dPt>
            <c:idx val="2"/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4"/>
                <c:pt idx="0">
                  <c:v>All Prior Regimens</c:v>
                </c:pt>
                <c:pt idx="1">
                  <c:v>Prior 
EFV/FTC/TDF</c:v>
                </c:pt>
                <c:pt idx="2">
                  <c:v>Prior
Boosted
ATV + FTC/TDF</c:v>
                </c:pt>
                <c:pt idx="3">
                  <c:v>Prior 
E/C/F/TDF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93.0</c:v>
                </c:pt>
                <c:pt idx="1">
                  <c:v>90.0</c:v>
                </c:pt>
                <c:pt idx="2">
                  <c:v>92.0</c:v>
                </c:pt>
                <c:pt idx="3">
                  <c:v>97.0</c:v>
                </c:pt>
              </c:numCache>
            </c:numRef>
          </c:val>
        </c:ser>
        <c:dLbls/>
        <c:gapWidth val="81"/>
        <c:axId val="443301240"/>
        <c:axId val="443305080"/>
      </c:barChart>
      <c:catAx>
        <c:axId val="44330124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en-US" sz="1397" b="0" i="0" baseline="0">
                <a:latin typeface="+mn-lt"/>
              </a:defRPr>
            </a:pPr>
            <a:endParaRPr lang="de-DE"/>
          </a:p>
        </c:txPr>
        <c:crossAx val="443305080"/>
        <c:crosses val="autoZero"/>
        <c:auto val="1"/>
        <c:lblAlgn val="ctr"/>
        <c:lblOffset val="100"/>
      </c:catAx>
      <c:valAx>
        <c:axId val="443305080"/>
        <c:scaling>
          <c:orientation val="minMax"/>
          <c:max val="100.0"/>
          <c:min val="0.0"/>
        </c:scaling>
        <c:axPos val="l"/>
        <c:numFmt formatCode="0" sourceLinked="1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en-US" sz="1397" b="0" i="0" baseline="0">
                <a:solidFill>
                  <a:schemeClr val="tx1">
                    <a:lumMod val="50000"/>
                  </a:schemeClr>
                </a:solidFill>
                <a:latin typeface="Arial" pitchFamily="34" charset="0"/>
              </a:defRPr>
            </a:pPr>
            <a:endParaRPr lang="de-DE"/>
          </a:p>
        </c:txPr>
        <c:crossAx val="443301240"/>
        <c:crosses val="autoZero"/>
        <c:crossBetween val="between"/>
        <c:majorUnit val="20.0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de-DE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82371453334074"/>
          <c:y val="0.232508418737308"/>
          <c:w val="0.873802366709752"/>
          <c:h val="0.597915697416202"/>
        </c:manualLayout>
      </c:layout>
      <c:barChart>
        <c:barDir val="col"/>
        <c:grouping val="clustered"/>
        <c:ser>
          <c:idx val="2"/>
          <c:order val="0"/>
          <c:tx>
            <c:strRef>
              <c:f>Sheet1!$B$1</c:f>
              <c:strCache>
                <c:ptCount val="1"/>
                <c:pt idx="0">
                  <c:v>E/C/F/TAF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</c:spPr>
          <c:dPt>
            <c:idx val="0"/>
            <c:spPr>
              <a:solidFill>
                <a:srgbClr val="6338A2"/>
              </a:solidFill>
              <a:ln>
                <a:noFill/>
              </a:ln>
            </c:spPr>
          </c:dPt>
          <c:dPt>
            <c:idx val="1"/>
            <c:spPr>
              <a:solidFill>
                <a:srgbClr val="6338A2"/>
              </a:solidFill>
              <a:ln>
                <a:noFill/>
              </a:ln>
            </c:spPr>
          </c:dPt>
          <c:dLbls>
            <c:dLbl>
              <c:idx val="1"/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4"/>
                <c:pt idx="0">
                  <c:v>All Prior Regimens</c:v>
                </c:pt>
                <c:pt idx="1">
                  <c:v>Prior 
EFV/FTC/TDF</c:v>
                </c:pt>
                <c:pt idx="2">
                  <c:v>Prior
Boosted
ATV + FTC/TDF</c:v>
                </c:pt>
                <c:pt idx="3">
                  <c:v>Prior 
E/C/F/TDF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97.0</c:v>
                </c:pt>
                <c:pt idx="1">
                  <c:v>96.0</c:v>
                </c:pt>
                <c:pt idx="2">
                  <c:v>97.0</c:v>
                </c:pt>
                <c:pt idx="3">
                  <c:v>98.0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TDF-Based Regimen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</c:spPr>
          <c:dPt>
            <c:idx val="0"/>
            <c:spPr>
              <a:solidFill>
                <a:srgbClr val="F66900"/>
              </a:solidFill>
              <a:ln>
                <a:noFill/>
              </a:ln>
            </c:spPr>
          </c:dPt>
          <c:dPt>
            <c:idx val="1"/>
            <c:spPr>
              <a:solidFill>
                <a:srgbClr val="F66900"/>
              </a:solidFill>
              <a:ln>
                <a:noFill/>
              </a:ln>
            </c:spPr>
          </c:dPt>
          <c:dPt>
            <c:idx val="2"/>
          </c:dPt>
          <c:dLbls>
            <c:dLbl>
              <c:idx val="1"/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4"/>
                <c:pt idx="0">
                  <c:v>All Prior Regimens</c:v>
                </c:pt>
                <c:pt idx="1">
                  <c:v>Prior 
EFV/FTC/TDF</c:v>
                </c:pt>
                <c:pt idx="2">
                  <c:v>Prior
Boosted
ATV + FTC/TDF</c:v>
                </c:pt>
                <c:pt idx="3">
                  <c:v>Prior 
E/C/F/TDF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93.0</c:v>
                </c:pt>
                <c:pt idx="1">
                  <c:v>90.0</c:v>
                </c:pt>
                <c:pt idx="2">
                  <c:v>92.0</c:v>
                </c:pt>
                <c:pt idx="3">
                  <c:v>97.0</c:v>
                </c:pt>
              </c:numCache>
            </c:numRef>
          </c:val>
        </c:ser>
        <c:dLbls/>
        <c:gapWidth val="81"/>
        <c:axId val="466499384"/>
        <c:axId val="466503048"/>
      </c:barChart>
      <c:catAx>
        <c:axId val="466499384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en-US" sz="1397" b="0" i="0" baseline="0">
                <a:latin typeface="+mn-lt"/>
              </a:defRPr>
            </a:pPr>
            <a:endParaRPr lang="de-DE"/>
          </a:p>
        </c:txPr>
        <c:crossAx val="466503048"/>
        <c:crosses val="autoZero"/>
        <c:auto val="1"/>
        <c:lblAlgn val="ctr"/>
        <c:lblOffset val="100"/>
      </c:catAx>
      <c:valAx>
        <c:axId val="466503048"/>
        <c:scaling>
          <c:orientation val="minMax"/>
          <c:max val="100.0"/>
          <c:min val="0.0"/>
        </c:scaling>
        <c:axPos val="l"/>
        <c:numFmt formatCode="0" sourceLinked="1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en-US" sz="1397" b="0" i="0" baseline="0">
                <a:solidFill>
                  <a:schemeClr val="tx1">
                    <a:lumMod val="50000"/>
                  </a:schemeClr>
                </a:solidFill>
                <a:latin typeface="Arial" pitchFamily="34" charset="0"/>
              </a:defRPr>
            </a:pPr>
            <a:endParaRPr lang="de-DE"/>
          </a:p>
        </c:txPr>
        <c:crossAx val="466499384"/>
        <c:crosses val="autoZero"/>
        <c:crossBetween val="between"/>
        <c:majorUnit val="20.0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de-DE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82371453334074"/>
          <c:y val="0.232508418737308"/>
          <c:w val="0.873802366709752"/>
          <c:h val="0.597915697416202"/>
        </c:manualLayout>
      </c:layout>
      <c:barChart>
        <c:barDir val="col"/>
        <c:grouping val="clustered"/>
        <c:ser>
          <c:idx val="2"/>
          <c:order val="0"/>
          <c:tx>
            <c:strRef>
              <c:f>Sheet1!$B$1</c:f>
              <c:strCache>
                <c:ptCount val="1"/>
                <c:pt idx="0">
                  <c:v>E/C/F/TAF</c:v>
                </c:pt>
              </c:strCache>
            </c:strRef>
          </c:tx>
          <c:spPr>
            <a:solidFill>
              <a:srgbClr val="6338A2"/>
            </a:solidFill>
            <a:ln>
              <a:noFill/>
            </a:ln>
          </c:spPr>
          <c:dPt>
            <c:idx val="3"/>
            <c:spPr>
              <a:solidFill>
                <a:schemeClr val="bg1"/>
              </a:solidFill>
              <a:ln>
                <a:noFill/>
              </a:ln>
            </c:spPr>
          </c:dPt>
          <c:dLbls>
            <c:dLbl>
              <c:idx val="1"/>
              <c:layout>
                <c:manualLayout>
                  <c:x val="0.00154030169052355"/>
                  <c:y val="0.0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4"/>
                <c:pt idx="0">
                  <c:v>All Prior Regimens</c:v>
                </c:pt>
                <c:pt idx="1">
                  <c:v>Prior 
EFV/FTC/TDF</c:v>
                </c:pt>
                <c:pt idx="2">
                  <c:v>Prior
Boosted
ATV + FTC/TDF</c:v>
                </c:pt>
                <c:pt idx="3">
                  <c:v>Prior 
E/C/F/TDF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97.0</c:v>
                </c:pt>
                <c:pt idx="1">
                  <c:v>96.0</c:v>
                </c:pt>
                <c:pt idx="2">
                  <c:v>97.0</c:v>
                </c:pt>
                <c:pt idx="3">
                  <c:v>98.0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TDF-Based Regimen</c:v>
                </c:pt>
              </c:strCache>
            </c:strRef>
          </c:tx>
          <c:spPr>
            <a:solidFill>
              <a:srgbClr val="FC8A2C"/>
            </a:solidFill>
            <a:ln>
              <a:noFill/>
            </a:ln>
          </c:spPr>
          <c:dPt>
            <c:idx val="0"/>
            <c:spPr>
              <a:solidFill>
                <a:srgbClr val="F66900"/>
              </a:solidFill>
              <a:ln>
                <a:noFill/>
              </a:ln>
            </c:spPr>
          </c:dPt>
          <c:dPt>
            <c:idx val="1"/>
            <c:spPr>
              <a:solidFill>
                <a:srgbClr val="F66900"/>
              </a:solidFill>
              <a:ln>
                <a:noFill/>
              </a:ln>
            </c:spPr>
          </c:dPt>
          <c:dPt>
            <c:idx val="2"/>
            <c:spPr>
              <a:solidFill>
                <a:srgbClr val="F66900"/>
              </a:solidFill>
              <a:ln>
                <a:noFill/>
              </a:ln>
            </c:spPr>
          </c:dPt>
          <c:dPt>
            <c:idx val="3"/>
            <c:spPr>
              <a:solidFill>
                <a:schemeClr val="bg1"/>
              </a:solidFill>
              <a:ln>
                <a:noFill/>
              </a:ln>
            </c:spPr>
          </c:dPt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4"/>
                <c:pt idx="0">
                  <c:v>All Prior Regimens</c:v>
                </c:pt>
                <c:pt idx="1">
                  <c:v>Prior 
EFV/FTC/TDF</c:v>
                </c:pt>
                <c:pt idx="2">
                  <c:v>Prior
Boosted
ATV + FTC/TDF</c:v>
                </c:pt>
                <c:pt idx="3">
                  <c:v>Prior 
E/C/F/TDF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93.0</c:v>
                </c:pt>
                <c:pt idx="1">
                  <c:v>90.0</c:v>
                </c:pt>
                <c:pt idx="2">
                  <c:v>92.0</c:v>
                </c:pt>
                <c:pt idx="3">
                  <c:v>97.0</c:v>
                </c:pt>
              </c:numCache>
            </c:numRef>
          </c:val>
        </c:ser>
        <c:dLbls/>
        <c:gapWidth val="81"/>
        <c:axId val="471938616"/>
        <c:axId val="471942184"/>
      </c:barChart>
      <c:catAx>
        <c:axId val="471938616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en-US" sz="1397" b="0" i="0" baseline="0">
                <a:latin typeface="+mn-lt"/>
              </a:defRPr>
            </a:pPr>
            <a:endParaRPr lang="de-DE"/>
          </a:p>
        </c:txPr>
        <c:crossAx val="471942184"/>
        <c:crosses val="autoZero"/>
        <c:auto val="1"/>
        <c:lblAlgn val="ctr"/>
        <c:lblOffset val="100"/>
      </c:catAx>
      <c:valAx>
        <c:axId val="471942184"/>
        <c:scaling>
          <c:orientation val="minMax"/>
          <c:max val="100.0"/>
          <c:min val="0.0"/>
        </c:scaling>
        <c:axPos val="l"/>
        <c:numFmt formatCode="0" sourceLinked="1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en-US" sz="1397" b="0" i="0" baseline="0">
                <a:solidFill>
                  <a:schemeClr val="tx1">
                    <a:lumMod val="50000"/>
                  </a:schemeClr>
                </a:solidFill>
                <a:latin typeface="Arial" pitchFamily="34" charset="0"/>
              </a:defRPr>
            </a:pPr>
            <a:endParaRPr lang="de-DE"/>
          </a:p>
        </c:txPr>
        <c:crossAx val="471938616"/>
        <c:crosses val="autoZero"/>
        <c:crossBetween val="between"/>
        <c:majorUnit val="20.0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de-D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82371453334074"/>
          <c:y val="0.232508418737308"/>
          <c:w val="0.873802366709752"/>
          <c:h val="0.597915697416202"/>
        </c:manualLayout>
      </c:layout>
      <c:barChart>
        <c:barDir val="col"/>
        <c:grouping val="clustered"/>
        <c:ser>
          <c:idx val="2"/>
          <c:order val="0"/>
          <c:tx>
            <c:strRef>
              <c:f>Sheet1!$B$1</c:f>
              <c:strCache>
                <c:ptCount val="1"/>
                <c:pt idx="0">
                  <c:v>E/C/F/TAF</c:v>
                </c:pt>
              </c:strCache>
            </c:strRef>
          </c:tx>
          <c:spPr>
            <a:solidFill>
              <a:srgbClr val="693CAA"/>
            </a:solidFill>
            <a:ln>
              <a:noFill/>
            </a:ln>
          </c:spPr>
          <c:dLbls>
            <c:dLbl>
              <c:idx val="1"/>
              <c:layout>
                <c:manualLayout>
                  <c:x val="0.00154030169052355"/>
                  <c:y val="0.0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4"/>
                <c:pt idx="0">
                  <c:v>All Prior Regimens</c:v>
                </c:pt>
                <c:pt idx="1">
                  <c:v>Prior 
EFV/FTC/TDF</c:v>
                </c:pt>
                <c:pt idx="2">
                  <c:v>Prior
Boosted
ATV + FTC/TDF</c:v>
                </c:pt>
                <c:pt idx="3">
                  <c:v>Prior 
E/C/F/TDF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97.0</c:v>
                </c:pt>
                <c:pt idx="1">
                  <c:v>96.0</c:v>
                </c:pt>
                <c:pt idx="2">
                  <c:v>97.0</c:v>
                </c:pt>
                <c:pt idx="3">
                  <c:v>98.0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TDF-Based Regimen</c:v>
                </c:pt>
              </c:strCache>
            </c:strRef>
          </c:tx>
          <c:spPr>
            <a:solidFill>
              <a:srgbClr val="F66900"/>
            </a:solidFill>
            <a:ln>
              <a:noFill/>
            </a:ln>
          </c:spPr>
          <c:dPt>
            <c:idx val="0"/>
          </c:dPt>
          <c:dPt>
            <c:idx val="1"/>
          </c:dPt>
          <c:dPt>
            <c:idx val="2"/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4"/>
                <c:pt idx="0">
                  <c:v>All Prior Regimens</c:v>
                </c:pt>
                <c:pt idx="1">
                  <c:v>Prior 
EFV/FTC/TDF</c:v>
                </c:pt>
                <c:pt idx="2">
                  <c:v>Prior
Boosted
ATV + FTC/TDF</c:v>
                </c:pt>
                <c:pt idx="3">
                  <c:v>Prior 
E/C/F/TDF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93.0</c:v>
                </c:pt>
                <c:pt idx="1">
                  <c:v>90.0</c:v>
                </c:pt>
                <c:pt idx="2">
                  <c:v>92.0</c:v>
                </c:pt>
                <c:pt idx="3">
                  <c:v>97.0</c:v>
                </c:pt>
              </c:numCache>
            </c:numRef>
          </c:val>
        </c:ser>
        <c:dLbls/>
        <c:gapWidth val="81"/>
        <c:axId val="471958072"/>
        <c:axId val="471981512"/>
      </c:barChart>
      <c:catAx>
        <c:axId val="471958072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en-US" sz="1397" b="0" i="0" baseline="0">
                <a:latin typeface="+mn-lt"/>
              </a:defRPr>
            </a:pPr>
            <a:endParaRPr lang="de-DE"/>
          </a:p>
        </c:txPr>
        <c:crossAx val="471981512"/>
        <c:crosses val="autoZero"/>
        <c:auto val="1"/>
        <c:lblAlgn val="ctr"/>
        <c:lblOffset val="100"/>
      </c:catAx>
      <c:valAx>
        <c:axId val="471981512"/>
        <c:scaling>
          <c:orientation val="minMax"/>
          <c:max val="100.0"/>
          <c:min val="0.0"/>
        </c:scaling>
        <c:axPos val="l"/>
        <c:numFmt formatCode="0" sourceLinked="1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lang="en-US" sz="1397" b="0" i="0" baseline="0">
                <a:solidFill>
                  <a:schemeClr val="tx1">
                    <a:lumMod val="50000"/>
                  </a:schemeClr>
                </a:solidFill>
                <a:latin typeface="Arial" pitchFamily="34" charset="0"/>
              </a:defRPr>
            </a:pPr>
            <a:endParaRPr lang="de-DE"/>
          </a:p>
        </c:txPr>
        <c:crossAx val="471958072"/>
        <c:crosses val="autoZero"/>
        <c:crossBetween val="between"/>
        <c:majorUnit val="20.0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de-DE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49633745809947"/>
          <c:y val="0.0111493580871474"/>
          <c:w val="0.765453701713924"/>
          <c:h val="0.833242589755445"/>
        </c:manualLayout>
      </c:layout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square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Pt>
            <c:idx val="0"/>
            <c:marker>
              <c:symbol val="diamond"/>
              <c:size val="12"/>
            </c:marker>
          </c:dPt>
          <c:dPt>
            <c:idx val="3"/>
          </c:dPt>
          <c:errBars>
            <c:errDir val="x"/>
            <c:errBarType val="both"/>
            <c:errValType val="cust"/>
            <c:noEndCap val="1"/>
            <c:plus>
              <c:numRef>
                <c:f>'Forest Plot'!$I$2:$I$10</c:f>
                <c:numCache>
                  <c:formatCode>General</c:formatCode>
                  <c:ptCount val="9"/>
                  <c:pt idx="0">
                    <c:v>2.499999999999999</c:v>
                  </c:pt>
                  <c:pt idx="1">
                    <c:v>2.9</c:v>
                  </c:pt>
                  <c:pt idx="2">
                    <c:v>5.6</c:v>
                  </c:pt>
                  <c:pt idx="3">
                    <c:v>2.8</c:v>
                  </c:pt>
                  <c:pt idx="4">
                    <c:v>6.8</c:v>
                  </c:pt>
                  <c:pt idx="5">
                    <c:v>6.4</c:v>
                  </c:pt>
                  <c:pt idx="6">
                    <c:v>2.9</c:v>
                  </c:pt>
                  <c:pt idx="7">
                    <c:v>8.200000000000001</c:v>
                  </c:pt>
                  <c:pt idx="8">
                    <c:v>2.6</c:v>
                  </c:pt>
                </c:numCache>
              </c:numRef>
            </c:plus>
            <c:minus>
              <c:numRef>
                <c:f>'Forest Plot'!$J$2:$J$10</c:f>
                <c:numCache>
                  <c:formatCode>General</c:formatCode>
                  <c:ptCount val="9"/>
                  <c:pt idx="0">
                    <c:v>2.6</c:v>
                  </c:pt>
                  <c:pt idx="1">
                    <c:v>2.9</c:v>
                  </c:pt>
                  <c:pt idx="2">
                    <c:v>5.6</c:v>
                  </c:pt>
                  <c:pt idx="3">
                    <c:v>2.8</c:v>
                  </c:pt>
                  <c:pt idx="4">
                    <c:v>6.7</c:v>
                  </c:pt>
                  <c:pt idx="5">
                    <c:v>6.500000000000001</c:v>
                  </c:pt>
                  <c:pt idx="6">
                    <c:v>2.8</c:v>
                  </c:pt>
                  <c:pt idx="7">
                    <c:v>8.1</c:v>
                  </c:pt>
                  <c:pt idx="8">
                    <c:v>2.599999999999999</c:v>
                  </c:pt>
                </c:numCache>
              </c:numRef>
            </c:minus>
            <c:spPr>
              <a:ln w="15875">
                <a:solidFill>
                  <a:schemeClr val="tx1"/>
                </a:solidFill>
              </a:ln>
              <a:effectLst/>
            </c:spPr>
          </c:errBars>
          <c:xVal>
            <c:numRef>
              <c:f>'Forest Plot'!$E$2:$E$11</c:f>
              <c:numCache>
                <c:formatCode>General</c:formatCode>
                <c:ptCount val="10"/>
                <c:pt idx="0">
                  <c:v>4.1</c:v>
                </c:pt>
                <c:pt idx="1">
                  <c:v>3.9</c:v>
                </c:pt>
                <c:pt idx="2">
                  <c:v>5.1</c:v>
                </c:pt>
                <c:pt idx="3">
                  <c:v>4.5</c:v>
                </c:pt>
                <c:pt idx="4">
                  <c:v>1.0</c:v>
                </c:pt>
                <c:pt idx="5">
                  <c:v>4.3</c:v>
                </c:pt>
                <c:pt idx="6">
                  <c:v>4.0</c:v>
                </c:pt>
                <c:pt idx="7">
                  <c:v>6.1</c:v>
                </c:pt>
                <c:pt idx="8">
                  <c:v>3.2</c:v>
                </c:pt>
              </c:numCache>
            </c:numRef>
          </c:xVal>
          <c:yVal>
            <c:numRef>
              <c:f>'Forest Plot'!$D$2:$D$11</c:f>
              <c:numCache>
                <c:formatCode>General</c:formatCode>
                <c:ptCount val="10"/>
                <c:pt idx="0">
                  <c:v>9.0</c:v>
                </c:pt>
                <c:pt idx="1">
                  <c:v>8.0</c:v>
                </c:pt>
                <c:pt idx="2">
                  <c:v>7.0</c:v>
                </c:pt>
                <c:pt idx="3">
                  <c:v>6.0</c:v>
                </c:pt>
                <c:pt idx="4">
                  <c:v>5.0</c:v>
                </c:pt>
                <c:pt idx="5">
                  <c:v>4.0</c:v>
                </c:pt>
                <c:pt idx="6">
                  <c:v>3.0</c:v>
                </c:pt>
                <c:pt idx="7">
                  <c:v>2.0</c:v>
                </c:pt>
                <c:pt idx="8">
                  <c:v>1.0</c:v>
                </c:pt>
                <c:pt idx="9">
                  <c:v>0.0</c:v>
                </c:pt>
              </c:numCache>
            </c:numRef>
          </c:yVal>
        </c:ser>
        <c:dLbls/>
        <c:axId val="472265672"/>
        <c:axId val="472266232"/>
      </c:scatterChart>
      <c:valAx>
        <c:axId val="472265672"/>
        <c:scaling>
          <c:orientation val="minMax"/>
          <c:max val="12.0"/>
          <c:min val="-12.0"/>
        </c:scaling>
        <c:axPos val="b"/>
        <c:numFmt formatCode="General" sourceLinked="1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lang="en-US" sz="1400">
                <a:latin typeface="Arial" pitchFamily="34" charset="0"/>
                <a:cs typeface="Arial" pitchFamily="34" charset="0"/>
              </a:defRPr>
            </a:pPr>
            <a:endParaRPr lang="de-DE"/>
          </a:p>
        </c:txPr>
        <c:crossAx val="472266232"/>
        <c:crossesAt val="0.0"/>
        <c:crossBetween val="midCat"/>
        <c:majorUnit val="6.0"/>
      </c:valAx>
      <c:valAx>
        <c:axId val="472266232"/>
        <c:scaling>
          <c:orientation val="minMax"/>
          <c:max val="9.5"/>
          <c:min val="0.5"/>
        </c:scaling>
        <c:axPos val="l"/>
        <c:numFmt formatCode="General" sourceLinked="1"/>
        <c:majorTickMark val="none"/>
        <c:tickLblPos val="none"/>
        <c:txPr>
          <a:bodyPr/>
          <a:lstStyle/>
          <a:p>
            <a:pPr>
              <a:defRPr lang="en-US"/>
            </a:pPr>
            <a:endParaRPr lang="de-DE"/>
          </a:p>
        </c:txPr>
        <c:crossAx val="472265672"/>
        <c:crossesAt val="0.0"/>
        <c:crossBetween val="midCat"/>
        <c:majorUnit val="1.0"/>
      </c:valAx>
    </c:plotArea>
    <c:plotVisOnly val="1"/>
    <c:dispBlanksAs val="gap"/>
  </c:chart>
  <c:spPr>
    <a:ln>
      <a:noFill/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124378109452736"/>
          <c:y val="0.0333614548181477"/>
          <c:w val="0.904780262022976"/>
          <c:h val="0.826967858525881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dLbls>
            <c:dLbl>
              <c:idx val="3"/>
              <c:layout>
                <c:manualLayout>
                  <c:x val="-1.5201593323009E-16"/>
                  <c:y val="-0.16111579802524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Total - C</c:v>
                </c:pt>
                <c:pt idx="1">
                  <c:v>LDL-C</c:v>
                </c:pt>
                <c:pt idx="2">
                  <c:v>HDL-C</c:v>
                </c:pt>
                <c:pt idx="3">
                  <c:v>TG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181.0</c:v>
                </c:pt>
                <c:pt idx="1">
                  <c:v>116.0</c:v>
                </c:pt>
                <c:pt idx="2">
                  <c:v>49.0</c:v>
                </c:pt>
                <c:pt idx="3">
                  <c:v>114.0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66900"/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Total - C</c:v>
                </c:pt>
                <c:pt idx="1">
                  <c:v>LDL-C</c:v>
                </c:pt>
                <c:pt idx="2">
                  <c:v>HDL-C</c:v>
                </c:pt>
                <c:pt idx="3">
                  <c:v>TG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</c:numCache>
            </c:numRef>
          </c:val>
        </c:ser>
        <c:dLbls/>
        <c:gapWidth val="148"/>
        <c:overlap val="100"/>
        <c:axId val="454009240"/>
        <c:axId val="453955352"/>
      </c:barChart>
      <c:catAx>
        <c:axId val="454009240"/>
        <c:scaling>
          <c:orientation val="minMax"/>
        </c:scaling>
        <c:axPos val="b"/>
        <c:numFmt formatCode="General" sourceLinked="1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53955352"/>
        <c:crosses val="autoZero"/>
        <c:auto val="1"/>
        <c:lblAlgn val="ctr"/>
        <c:lblOffset val="100"/>
      </c:catAx>
      <c:valAx>
        <c:axId val="453955352"/>
        <c:scaling>
          <c:orientation val="minMax"/>
          <c:max val="250.0"/>
        </c:scaling>
        <c:delete val="1"/>
        <c:axPos val="l"/>
        <c:numFmt formatCode="General" sourceLinked="1"/>
        <c:tickLblPos val="nextTo"/>
        <c:crossAx val="454009240"/>
        <c:crosses val="autoZero"/>
        <c:crossBetween val="between"/>
        <c:majorUnit val="50.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0729260419422952"/>
          <c:y val="0.0319263370767179"/>
          <c:w val="0.905252768104636"/>
          <c:h val="0.825742007658879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DBCEEE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Total - C</c:v>
                </c:pt>
                <c:pt idx="1">
                  <c:v>LDL-C</c:v>
                </c:pt>
                <c:pt idx="2">
                  <c:v>HDL-C</c:v>
                </c:pt>
                <c:pt idx="3">
                  <c:v>TG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182.0</c:v>
                </c:pt>
                <c:pt idx="1">
                  <c:v>116.0</c:v>
                </c:pt>
                <c:pt idx="2">
                  <c:v>50.0</c:v>
                </c:pt>
                <c:pt idx="3">
                  <c:v>120.0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6338A2"/>
            </a:solidFill>
            <a:ln>
              <a:noFill/>
            </a:ln>
            <a:effectLst/>
          </c:spPr>
          <c:dPt>
            <c:idx val="0"/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Total - C</c:v>
                </c:pt>
                <c:pt idx="1">
                  <c:v>LDL-C</c:v>
                </c:pt>
                <c:pt idx="2">
                  <c:v>HDL-C</c:v>
                </c:pt>
                <c:pt idx="3">
                  <c:v>TG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22.0</c:v>
                </c:pt>
                <c:pt idx="1">
                  <c:v>9.0</c:v>
                </c:pt>
                <c:pt idx="2">
                  <c:v>2.0</c:v>
                </c:pt>
                <c:pt idx="3">
                  <c:v>10.0</c:v>
                </c:pt>
              </c:numCache>
            </c:numRef>
          </c:val>
        </c:ser>
        <c:dLbls>
          <c:showVal val="1"/>
        </c:dLbls>
        <c:gapWidth val="148"/>
        <c:overlap val="100"/>
        <c:axId val="453798808"/>
        <c:axId val="453816936"/>
      </c:barChart>
      <c:catAx>
        <c:axId val="453798808"/>
        <c:scaling>
          <c:orientation val="minMax"/>
        </c:scaling>
        <c:axPos val="b"/>
        <c:numFmt formatCode="General" sourceLinked="1"/>
        <c:maj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53816936"/>
        <c:crosses val="autoZero"/>
        <c:auto val="1"/>
        <c:lblAlgn val="ctr"/>
        <c:lblOffset val="100"/>
      </c:catAx>
      <c:valAx>
        <c:axId val="453816936"/>
        <c:scaling>
          <c:orientation val="minMax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53798808"/>
        <c:crosses val="autoZero"/>
        <c:crossBetween val="between"/>
        <c:majorUnit val="50.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style val="2"/>
  <c:chart>
    <c:plotArea>
      <c:layout>
        <c:manualLayout>
          <c:layoutTarget val="inner"/>
          <c:xMode val="edge"/>
          <c:yMode val="edge"/>
          <c:x val="0.133644913113155"/>
          <c:y val="0.0319262674928191"/>
          <c:w val="0.676195799090925"/>
          <c:h val="0.825742007658879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E2E2E2"/>
            </a:solidFill>
            <a:ln>
              <a:noFill/>
            </a:ln>
            <a:effectLst/>
          </c:spPr>
          <c:dPt>
            <c:idx val="0"/>
            <c:spPr>
              <a:solidFill>
                <a:srgbClr val="DBCEEE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FFC295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TAF</c:v>
                </c:pt>
                <c:pt idx="1">
                  <c:v>TDF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3.6</c:v>
                </c:pt>
                <c:pt idx="1">
                  <c:v>3.6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5C3498"/>
            </a:solidFill>
            <a:ln>
              <a:noFill/>
            </a:ln>
            <a:effectLst/>
          </c:spPr>
          <c:dPt>
            <c:idx val="0"/>
            <c:spPr>
              <a:solidFill>
                <a:srgbClr val="6338A2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F66900"/>
              </a:solidFill>
              <a:ln>
                <a:noFill/>
              </a:ln>
              <a:effectLst/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TAF</c:v>
                </c:pt>
                <c:pt idx="1">
                  <c:v>TDF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0.2</c:v>
                </c:pt>
                <c:pt idx="1">
                  <c:v>0.1</c:v>
                </c:pt>
              </c:numCache>
            </c:numRef>
          </c:val>
        </c:ser>
        <c:dLbls>
          <c:showVal val="1"/>
        </c:dLbls>
        <c:gapWidth val="30"/>
        <c:overlap val="100"/>
        <c:axId val="473426168"/>
        <c:axId val="473430152"/>
      </c:barChart>
      <c:catAx>
        <c:axId val="473426168"/>
        <c:scaling>
          <c:orientation val="minMax"/>
        </c:scaling>
        <c:axPos val="b"/>
        <c:numFmt formatCode="General" sourceLinked="1"/>
        <c:maj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3430152"/>
        <c:crosses val="autoZero"/>
        <c:auto val="1"/>
        <c:lblAlgn val="ctr"/>
        <c:lblOffset val="100"/>
      </c:catAx>
      <c:valAx>
        <c:axId val="473430152"/>
        <c:scaling>
          <c:orientation val="minMax"/>
          <c:max val="5.0"/>
          <c:min val="0.0"/>
        </c:scaling>
        <c:axPos val="l"/>
        <c:numFmt formatCode="General" sourceLinked="1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3426168"/>
        <c:crosses val="autoZero"/>
        <c:crossBetween val="between"/>
        <c:majorUnit val="1.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1400"/>
      </a:pPr>
      <a:endParaRPr lang="de-DE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t" anchorCtr="0" compatLnSpc="1">
            <a:prstTxWarp prst="textNoShape">
              <a:avLst/>
            </a:prstTxWarp>
          </a:bodyPr>
          <a:lstStyle>
            <a:lvl1pPr algn="l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52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t" anchorCtr="0" compatLnSpc="1">
            <a:prstTxWarp prst="textNoShape">
              <a:avLst/>
            </a:prstTxWarp>
          </a:bodyPr>
          <a:lstStyle>
            <a:lvl1pPr algn="r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5075"/>
            <a:ext cx="305276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b" anchorCtr="0" compatLnSpc="1">
            <a:prstTxWarp prst="textNoShape">
              <a:avLst/>
            </a:prstTxWarp>
          </a:bodyPr>
          <a:lstStyle>
            <a:lvl1pPr algn="l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55075"/>
            <a:ext cx="305276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b" anchorCtr="0" compatLnSpc="1">
            <a:prstTxWarp prst="textNoShape">
              <a:avLst/>
            </a:prstTxWarp>
          </a:bodyPr>
          <a:lstStyle>
            <a:lvl1pPr algn="r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68682A4-65DB-470F-8733-9A8160520AB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34927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t" anchorCtr="0" compatLnSpc="1">
            <a:prstTxWarp prst="textNoShape">
              <a:avLst/>
            </a:prstTxWarp>
          </a:bodyPr>
          <a:lstStyle>
            <a:lvl1pPr algn="l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52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t" anchorCtr="0" compatLnSpc="1">
            <a:prstTxWarp prst="textNoShape">
              <a:avLst/>
            </a:prstTxWarp>
          </a:bodyPr>
          <a:lstStyle>
            <a:lvl1pPr algn="r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3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7388"/>
            <a:ext cx="4681537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29125"/>
            <a:ext cx="5194300" cy="419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5075"/>
            <a:ext cx="305276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b" anchorCtr="0" compatLnSpc="1">
            <a:prstTxWarp prst="textNoShape">
              <a:avLst/>
            </a:prstTxWarp>
          </a:bodyPr>
          <a:lstStyle>
            <a:lvl1pPr algn="l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55075"/>
            <a:ext cx="3052763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7" tIns="46084" rIns="92167" bIns="46084" numCol="1" anchor="b" anchorCtr="0" compatLnSpc="1">
            <a:prstTxWarp prst="textNoShape">
              <a:avLst/>
            </a:prstTxWarp>
          </a:bodyPr>
          <a:lstStyle>
            <a:lvl1pPr algn="r" defTabSz="921277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B921250-4E0C-4467-9A43-3BA00909330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846726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aseline="0" dirty="0" err="1" smtClean="0"/>
              <a:t>xxxxx</a:t>
            </a:r>
            <a:endParaRPr lang="en-US" sz="3200" baseline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552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1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9" tIns="46581" rIns="93159" bIns="46581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09" indent="-285734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2937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111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287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881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09559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7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2813"/>
            <a:r>
              <a:rPr lang="en-US" baseline="-25000" dirty="0" smtClean="0">
                <a:solidFill>
                  <a:srgbClr val="000000"/>
                </a:solidFill>
                <a:ea typeface="ＭＳ Ｐゴシック" pitchFamily="34" charset="-128"/>
              </a:rPr>
              <a:t>Source: Listing 4</a:t>
            </a:r>
          </a:p>
          <a:p>
            <a:pPr defTabSz="912813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282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5B0F6218-7977-447A-830D-30DD33E7DC1E}" type="slidenum">
              <a:rPr lang="en-US" smtClean="0">
                <a:solidFill>
                  <a:srgbClr val="000000"/>
                </a:solidFill>
                <a:latin typeface="Calibri" pitchFamily="34" charset="0"/>
              </a:rPr>
              <a:pPr>
                <a:defRPr/>
              </a:pPr>
              <a:t>14</a:t>
            </a:fld>
            <a:endParaRPr 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92911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815489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0667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18383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18383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264677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3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08782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83460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57656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defTabSz="957656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defTabSz="957656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defTabSz="957656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defTabSz="957656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93E79CE7-CC99-43E6-8BC1-9C003746A3CF}" type="slidenum">
              <a:rPr lang="en-US" altLang="en-US" sz="1100">
                <a:solidFill>
                  <a:srgbClr val="000000"/>
                </a:solidFill>
                <a:ea typeface="MS PGothic" pitchFamily="34" charset="-128"/>
              </a:rPr>
              <a:pPr>
                <a:defRPr/>
              </a:pPr>
              <a:t>5</a:t>
            </a:fld>
            <a:endParaRPr lang="en-US" altLang="en-US" sz="110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230531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57656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defTabSz="957656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defTabSz="957656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defTabSz="957656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defTabSz="957656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93E79CE7-CC99-43E6-8BC1-9C003746A3CF}" type="slidenum">
              <a:rPr lang="en-US" altLang="en-US" sz="1100">
                <a:solidFill>
                  <a:srgbClr val="000000"/>
                </a:solidFill>
                <a:ea typeface="MS PGothic" pitchFamily="34" charset="-128"/>
              </a:rPr>
              <a:pPr>
                <a:defRPr/>
              </a:pPr>
              <a:t>6</a:t>
            </a:fld>
            <a:endParaRPr lang="en-US" altLang="en-US" sz="110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27731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57656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defTabSz="957656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defTabSz="957656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defTabSz="957656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defTabSz="957656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93E79CE7-CC99-43E6-8BC1-9C003746A3CF}" type="slidenum">
              <a:rPr lang="en-US" altLang="en-US" sz="1100">
                <a:solidFill>
                  <a:srgbClr val="000000"/>
                </a:solidFill>
                <a:ea typeface="MS PGothic" pitchFamily="34" charset="-128"/>
              </a:rPr>
              <a:pPr>
                <a:defRPr/>
              </a:pPr>
              <a:t>7</a:t>
            </a:fld>
            <a:endParaRPr lang="en-US" altLang="en-US" sz="110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51632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57656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defTabSz="957656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defTabSz="957656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defTabSz="957656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defTabSz="957656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93E79CE7-CC99-43E6-8BC1-9C003746A3CF}" type="slidenum">
              <a:rPr lang="en-US" altLang="en-US" sz="1100">
                <a:solidFill>
                  <a:srgbClr val="000000"/>
                </a:solidFill>
                <a:ea typeface="MS PGothic" pitchFamily="34" charset="-128"/>
              </a:rPr>
              <a:pPr>
                <a:defRPr/>
              </a:pPr>
              <a:t>8</a:t>
            </a:fld>
            <a:endParaRPr lang="en-US" altLang="en-US" sz="110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07966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en-US" altLang="en-US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57656">
              <a:defRPr>
                <a:solidFill>
                  <a:schemeClr val="tx1"/>
                </a:solidFill>
                <a:latin typeface="Arial" charset="0"/>
              </a:defRPr>
            </a:lvl1pPr>
            <a:lvl2pPr marL="757066" indent="-291179" defTabSz="957656">
              <a:defRPr>
                <a:solidFill>
                  <a:schemeClr val="tx1"/>
                </a:solidFill>
                <a:latin typeface="Arial" charset="0"/>
              </a:defRPr>
            </a:lvl2pPr>
            <a:lvl3pPr marL="1164717" indent="-232943" defTabSz="957656">
              <a:defRPr>
                <a:solidFill>
                  <a:schemeClr val="tx1"/>
                </a:solidFill>
                <a:latin typeface="Arial" charset="0"/>
              </a:defRPr>
            </a:lvl3pPr>
            <a:lvl4pPr marL="1630604" indent="-232943" defTabSz="957656">
              <a:defRPr>
                <a:solidFill>
                  <a:schemeClr val="tx1"/>
                </a:solidFill>
                <a:latin typeface="Arial" charset="0"/>
              </a:defRPr>
            </a:lvl4pPr>
            <a:lvl5pPr marL="2096491" indent="-232943" defTabSz="957656">
              <a:defRPr>
                <a:solidFill>
                  <a:schemeClr val="tx1"/>
                </a:solidFill>
                <a:latin typeface="Arial" charset="0"/>
              </a:defRPr>
            </a:lvl5pPr>
            <a:lvl6pPr marL="2562377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28264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94151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0038" indent="-232943" defTabSz="957656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93E79CE7-CC99-43E6-8BC1-9C003746A3CF}" type="slidenum">
              <a:rPr lang="en-US" altLang="en-US" sz="1100">
                <a:solidFill>
                  <a:srgbClr val="000000"/>
                </a:solidFill>
                <a:ea typeface="MS PGothic" pitchFamily="34" charset="-128"/>
              </a:rPr>
              <a:pPr>
                <a:defRPr/>
              </a:pPr>
              <a:t>9</a:t>
            </a:fld>
            <a:endParaRPr lang="en-US" altLang="en-US" sz="110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8066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4017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2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2813"/>
            <a:r>
              <a:rPr lang="en-US" baseline="-25000" smtClean="0">
                <a:solidFill>
                  <a:srgbClr val="000000"/>
                </a:solidFill>
                <a:ea typeface="ＭＳ Ｐゴシック" pitchFamily="34" charset="-128"/>
              </a:rPr>
              <a:t>Source: Table 33</a:t>
            </a:r>
          </a:p>
          <a:p>
            <a:pPr defTabSz="912813"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4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fld id="{82C513A1-0959-4E54-B8BA-2482B7C99934}" type="slidenum">
              <a:rPr lang="en-US" smtClean="0">
                <a:solidFill>
                  <a:srgbClr val="000000"/>
                </a:solidFill>
                <a:latin typeface="Calibri" pitchFamily="34" charset="0"/>
              </a:rPr>
              <a:pPr>
                <a:defRPr/>
              </a:pPr>
              <a:t>11</a:t>
            </a:fld>
            <a:endParaRPr 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4394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3581400"/>
            <a:ext cx="9144000" cy="3276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3276600"/>
            <a:ext cx="78486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276600"/>
            <a:ext cx="1262063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84" y="990600"/>
            <a:ext cx="6561831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3" y="4724400"/>
            <a:ext cx="6567487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 bwMode="auto">
          <a:xfrm>
            <a:off x="1288257" y="6477000"/>
            <a:ext cx="656748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IAS 2015, Vancouver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82610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flipH="1">
            <a:off x="0" y="3878263"/>
            <a:ext cx="9144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1295400" y="3802063"/>
            <a:ext cx="78486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3802063"/>
            <a:ext cx="1262063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769" y="2514600"/>
            <a:ext cx="6561831" cy="914400"/>
          </a:xfrm>
        </p:spPr>
        <p:txBody>
          <a:bodyPr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1113" y="4106174"/>
            <a:ext cx="6567486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295400" y="1752600"/>
            <a:ext cx="6553200" cy="6858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783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3192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524000"/>
            <a:ext cx="393192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E2A6BC16-5CE3-4DAA-B90B-752244F86B9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34928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260604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3268980" y="1524000"/>
            <a:ext cx="260604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6080760" y="1524000"/>
            <a:ext cx="260604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27442AB5-A9E9-4EEB-9251-B526CFEBF16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3330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93192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524000"/>
            <a:ext cx="393192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393192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754880" y="3962400"/>
            <a:ext cx="393192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B947FDA5-012C-4EF8-8B56-BADEBEC47E9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99747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393192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393192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524000"/>
            <a:ext cx="393192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209800"/>
            <a:ext cx="393192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B4D3CA6E-EB56-4A24-A416-EDBAD8F6683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1238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C13775AB-D414-4D93-BFEB-6E1A47997A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2929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F81F2F74-AAA0-49D3-AD1A-ECD70AA67AB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6719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D72AF394-7C27-409B-A669-B53D10D0C02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3101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59436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3200" y="1524000"/>
            <a:ext cx="2133600" cy="4648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3FEBBEB3-6226-4251-B7F6-619737CF338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9387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524000"/>
            <a:ext cx="5943600" cy="4652513"/>
          </a:xfrm>
        </p:spPr>
        <p:txBody>
          <a:bodyPr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3200" y="1524000"/>
            <a:ext cx="2133600" cy="4648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965EBA26-A35F-4EA2-ABBA-4C5BFFB6AFD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490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‹Nr.›</a:t>
            </a:fld>
            <a:endParaRPr lang="en-US" alt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778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3959352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57200" y="1524000"/>
            <a:ext cx="3959352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727448" y="2286000"/>
            <a:ext cx="3959352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727448" y="1524000"/>
            <a:ext cx="3959352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E9077199-FEE8-47F0-A90E-2A238DB2FA7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777143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260604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57200" y="1524000"/>
            <a:ext cx="260604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3268980" y="2286000"/>
            <a:ext cx="260604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68980" y="1524000"/>
            <a:ext cx="260604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6080760" y="2286000"/>
            <a:ext cx="260604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080760" y="1524000"/>
            <a:ext cx="260604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7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09428F2A-1EE6-4311-BB10-092C917AA14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05924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9C2BDB7D-B107-45DC-9118-894EB50061B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214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7889875" y="0"/>
            <a:ext cx="76200" cy="6172200"/>
            <a:chOff x="7889136" y="0"/>
            <a:chExt cx="77359" cy="6172200"/>
          </a:xfrm>
        </p:grpSpPr>
        <p:sp>
          <p:nvSpPr>
            <p:cNvPr id="5" name="Rectangle 4"/>
            <p:cNvSpPr/>
            <p:nvPr/>
          </p:nvSpPr>
          <p:spPr>
            <a:xfrm rot="5400000">
              <a:off x="4835269" y="3053867"/>
              <a:ext cx="6172200" cy="64466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 rot="5400000">
              <a:off x="7692769" y="196367"/>
              <a:ext cx="457200" cy="6446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rot="5400000">
              <a:off x="7927816" y="418521"/>
              <a:ext cx="0" cy="77359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2"/>
            <p:cNvGrpSpPr>
              <a:grpSpLocks/>
            </p:cNvGrpSpPr>
            <p:nvPr/>
          </p:nvGrpSpPr>
          <p:grpSpPr bwMode="auto"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" y="152593"/>
                <a:ext cx="457200" cy="64466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>
                <a:off x="457201" y="139699"/>
                <a:ext cx="0" cy="77359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457200"/>
            <a:ext cx="685800" cy="57149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7162800" cy="57149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A618203E-8E2A-4680-91D1-B9F516993EE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84631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279400"/>
            <a:ext cx="7924800" cy="5816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3349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5588"/>
            <a:ext cx="82296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2121434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>
            <a:spLocks noChangeArrowheads="1"/>
          </p:cNvSpPr>
          <p:nvPr userDrawn="1"/>
        </p:nvSpPr>
        <p:spPr bwMode="auto">
          <a:xfrm>
            <a:off x="685800" y="649763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200" baseline="-25000" smtClean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838200" y="665003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200" baseline="-25000" smtClean="0">
              <a:solidFill>
                <a:srgbClr val="000000"/>
              </a:solidFill>
            </a:endParaRPr>
          </a:p>
        </p:txBody>
      </p:sp>
      <p:sp>
        <p:nvSpPr>
          <p:cNvPr id="5" name="Line 4"/>
          <p:cNvSpPr>
            <a:spLocks noChangeShapeType="1"/>
          </p:cNvSpPr>
          <p:nvPr userDrawn="1"/>
        </p:nvSpPr>
        <p:spPr bwMode="auto">
          <a:xfrm>
            <a:off x="609600" y="1066800"/>
            <a:ext cx="79248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Line 25"/>
          <p:cNvSpPr>
            <a:spLocks noChangeShapeType="1"/>
          </p:cNvSpPr>
          <p:nvPr userDrawn="1"/>
        </p:nvSpPr>
        <p:spPr bwMode="auto">
          <a:xfrm>
            <a:off x="609600" y="1143000"/>
            <a:ext cx="79248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  <a:latin typeface="Arial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924800" cy="78740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440306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788935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2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 eaLnBrk="0" hangingPunct="0">
              <a:defRPr>
                <a:solidFill>
                  <a:prstClr val="black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eaLnBrk="0" hangingPunct="0">
              <a:defRPr>
                <a:solidFill>
                  <a:prstClr val="black"/>
                </a:solidFill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30389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85800" y="649763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685800" y="6503988"/>
            <a:ext cx="68580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sz="1200" dirty="0">
              <a:solidFill>
                <a:srgbClr val="000000"/>
              </a:solidFill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"/>
            <a:ext cx="7924800" cy="78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599" y="6248400"/>
            <a:ext cx="7870371" cy="4572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5000" y="6492875"/>
            <a:ext cx="2133600" cy="365125"/>
          </a:xfrm>
        </p:spPr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88536342-A750-43C5-9898-46AB1B966A00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9228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‹Nr.›</a:t>
            </a:fld>
            <a:endParaRPr lang="en-US" alt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728647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32720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b="1"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892C7354-06F8-4642-B7F5-03B4F0737CD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09910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5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 u="none"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 u="none"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b="1"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8FD20517-140E-451D-ABB6-2FF7360BA906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40187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6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b="1"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21E91031-0724-45B1-BFD2-F4DCB608655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589465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7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 u="none"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b="1" u="none">
                <a:solidFill>
                  <a:prstClr val="black">
                    <a:lumMod val="50000"/>
                    <a:lumOff val="50000"/>
                  </a:prst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b="1"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21C00FC0-010E-43B7-8EB3-6625E411A374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8934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44CFAE45-AD7A-4F48-89D3-A91A0160A786}" type="slidenum">
              <a:rPr lang="en-US" altLang="en-US"/>
              <a:pPr>
                <a:defRPr/>
              </a:pPr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838384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F08B585E-3959-4A44-B4CF-32398C0FB186}" type="slidenum">
              <a:rPr lang="en-US" altLang="en-US"/>
              <a:pPr>
                <a:defRPr/>
              </a:pPr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403630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ACA72E2-6278-4193-9FBF-60E994E774FF}" type="slidenum">
              <a:rPr lang="en-US" altLang="en-US"/>
              <a:pPr>
                <a:defRPr/>
              </a:pPr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985256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1ACF4B9-098E-43E7-A1FF-CDE9381A34BB}" type="slidenum">
              <a:rPr lang="en-US" altLang="en-US"/>
              <a:pPr>
                <a:defRPr/>
              </a:pPr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44547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3581400"/>
            <a:ext cx="9144000" cy="3276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3276600"/>
            <a:ext cx="78486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276600"/>
            <a:ext cx="1262063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 bwMode="auto">
          <a:xfrm>
            <a:off x="1289050" y="6477000"/>
            <a:ext cx="65674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marL="0" indent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600" dirty="0" smtClean="0">
                <a:solidFill>
                  <a:srgbClr val="E2E2E2">
                    <a:lumMod val="25000"/>
                  </a:srgbClr>
                </a:solidFill>
              </a:rPr>
              <a:t>IAS 2015, Vancouver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84" y="990600"/>
            <a:ext cx="6561831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3" y="4724400"/>
            <a:ext cx="6567487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300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4495800"/>
            <a:ext cx="9144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4191000"/>
            <a:ext cx="78486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4191000"/>
            <a:ext cx="1262063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6769" y="1981200"/>
            <a:ext cx="6561831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3" y="4724400"/>
            <a:ext cx="6567487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0577214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hangingPunct="1">
              <a:defRPr sz="1100" b="1" smtClean="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B45395BB-5B61-45F0-BF26-753205AFB8AA}" type="slidenum">
              <a:rPr lang="en-US" altLang="en-US"/>
              <a:pPr>
                <a:defRPr/>
              </a:pPr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88907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hangingPunct="1">
              <a:defRPr sz="1100" b="1" smtClean="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A4A060A9-170B-406C-A8B6-5006D1638B5A}" type="slidenum">
              <a:rPr lang="en-US" altLang="en-US"/>
              <a:pPr>
                <a:defRPr/>
              </a:pPr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2269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6436"/>
            <a:ext cx="8229600" cy="6765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DCEC435E-B68A-4956-9B63-2FF1F0EF345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834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None/>
              <a:defRPr b="1" baseline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None/>
              <a:defRPr b="1" baseline="0">
                <a:latin typeface="Arial" charset="0"/>
              </a:defRPr>
            </a:lvl1pPr>
          </a:lstStyle>
          <a:p>
            <a:pPr>
              <a:defRPr/>
            </a:pPr>
            <a:fld id="{CABD4AFE-F1F2-4397-BA2D-360981336FA9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0394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D9C4A87A-0A6E-45E0-8CAE-31A75537876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892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54546"/>
            <a:ext cx="82296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371600"/>
            <a:ext cx="82296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 b="1" baseline="-25000">
                <a:latin typeface="Arial" charset="0"/>
              </a:defRPr>
            </a:lvl1pPr>
          </a:lstStyle>
          <a:p>
            <a:pPr>
              <a:defRPr/>
            </a:pPr>
            <a:fld id="{8C1FEF5C-E54F-4300-851F-7F1A8D2DFCB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189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3878263"/>
            <a:ext cx="9144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3802063"/>
            <a:ext cx="78486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802063"/>
            <a:ext cx="1262063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769" y="2057400"/>
            <a:ext cx="6561831" cy="1371600"/>
          </a:xfrm>
        </p:spPr>
        <p:txBody>
          <a:bodyPr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1113" y="4106174"/>
            <a:ext cx="6567486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1278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25.xml"/><Relationship Id="rId23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27.xml"/><Relationship Id="rId25" Type="http://schemas.openxmlformats.org/officeDocument/2006/relationships/slideLayout" Target="../slideLayouts/slideLayout28.xml"/><Relationship Id="rId26" Type="http://schemas.openxmlformats.org/officeDocument/2006/relationships/slideLayout" Target="../slideLayouts/slideLayout29.xml"/><Relationship Id="rId27" Type="http://schemas.openxmlformats.org/officeDocument/2006/relationships/slideLayout" Target="../slideLayouts/slideLayout30.xml"/><Relationship Id="rId28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32.xml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30" Type="http://schemas.openxmlformats.org/officeDocument/2006/relationships/slideLayout" Target="../slideLayouts/slideLayout33.xml"/><Relationship Id="rId31" Type="http://schemas.openxmlformats.org/officeDocument/2006/relationships/slideLayout" Target="../slideLayouts/slideLayout34.xml"/><Relationship Id="rId32" Type="http://schemas.openxmlformats.org/officeDocument/2006/relationships/slideLayout" Target="../slideLayouts/slideLayout35.xml"/><Relationship Id="rId9" Type="http://schemas.openxmlformats.org/officeDocument/2006/relationships/slideLayout" Target="../slideLayouts/slideLayout12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37.xml"/><Relationship Id="rId35" Type="http://schemas.openxmlformats.org/officeDocument/2006/relationships/slideLayout" Target="../slideLayouts/slideLayout38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0.xml"/><Relationship Id="rId18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4" Type="http://schemas.openxmlformats.org/officeDocument/2006/relationships/theme" Target="../theme/theme3.xml"/><Relationship Id="rId1" Type="http://schemas.openxmlformats.org/officeDocument/2006/relationships/slideLayout" Target="../slideLayouts/slideLayout39.xml"/><Relationship Id="rId2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8" y="1201738"/>
            <a:ext cx="8672512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01738"/>
            <a:ext cx="442913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379043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b="0" smtClean="0"/>
              <a:pPr>
                <a:defRPr/>
              </a:pPr>
              <a:t>‹Nr.›</a:t>
            </a:fld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8442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2769" r:id="rId1"/>
    <p:sldLayoutId id="2147492770" r:id="rId2"/>
    <p:sldLayoutId id="214749277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8" y="1201738"/>
            <a:ext cx="8672512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01738"/>
            <a:ext cx="442913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867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66725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67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537325"/>
            <a:ext cx="6096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b="0" baseline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0" y="6537325"/>
            <a:ext cx="3048000" cy="1651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b="0" baseline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9150" y="6537325"/>
            <a:ext cx="24765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b="0" baseline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E2142196-83E2-4197-A911-4B25F14392B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490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2778" r:id="rId1"/>
    <p:sldLayoutId id="2147492779" r:id="rId2"/>
    <p:sldLayoutId id="2147492780" r:id="rId3"/>
    <p:sldLayoutId id="2147492781" r:id="rId4"/>
    <p:sldLayoutId id="2147492782" r:id="rId5"/>
    <p:sldLayoutId id="2147492783" r:id="rId6"/>
    <p:sldLayoutId id="2147492784" r:id="rId7"/>
    <p:sldLayoutId id="2147492785" r:id="rId8"/>
    <p:sldLayoutId id="2147492786" r:id="rId9"/>
    <p:sldLayoutId id="2147492787" r:id="rId10"/>
    <p:sldLayoutId id="2147492788" r:id="rId11"/>
    <p:sldLayoutId id="2147492789" r:id="rId12"/>
    <p:sldLayoutId id="2147492790" r:id="rId13"/>
    <p:sldLayoutId id="2147492791" r:id="rId14"/>
    <p:sldLayoutId id="2147492792" r:id="rId15"/>
    <p:sldLayoutId id="2147492793" r:id="rId16"/>
    <p:sldLayoutId id="2147492794" r:id="rId17"/>
    <p:sldLayoutId id="2147492795" r:id="rId18"/>
    <p:sldLayoutId id="2147492796" r:id="rId19"/>
    <p:sldLayoutId id="2147492797" r:id="rId20"/>
    <p:sldLayoutId id="2147492798" r:id="rId21"/>
    <p:sldLayoutId id="2147492799" r:id="rId22"/>
    <p:sldLayoutId id="2147492800" r:id="rId23"/>
    <p:sldLayoutId id="2147492801" r:id="rId24"/>
    <p:sldLayoutId id="2147492802" r:id="rId25"/>
    <p:sldLayoutId id="2147492803" r:id="rId26"/>
    <p:sldLayoutId id="2147492804" r:id="rId27"/>
    <p:sldLayoutId id="2147492805" r:id="rId28"/>
    <p:sldLayoutId id="2147492806" r:id="rId29"/>
    <p:sldLayoutId id="2147492807" r:id="rId30"/>
    <p:sldLayoutId id="2147492808" r:id="rId31"/>
    <p:sldLayoutId id="2147492809" r:id="rId32"/>
    <p:sldLayoutId id="2147492810" r:id="rId33"/>
    <p:sldLayoutId id="2147492811" r:id="rId34"/>
    <p:sldLayoutId id="2147492812" r:id="rId3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8" y="1201738"/>
            <a:ext cx="8672512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01738"/>
            <a:ext cx="442913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379413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b="0" smtClean="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16B3368B-57FF-49E5-95F7-83B0A1B712AA}" type="slidenum">
              <a:rPr lang="en-US" altLang="en-US"/>
              <a:pPr>
                <a:defRPr/>
              </a:pPr>
              <a:t>‹Nr.›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4670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2814" r:id="rId1"/>
    <p:sldLayoutId id="2147492815" r:id="rId2"/>
    <p:sldLayoutId id="2147492816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5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4" Type="http://schemas.openxmlformats.org/officeDocument/2006/relationships/chart" Target="../charts/chart15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6715" y="677019"/>
            <a:ext cx="7354650" cy="2218581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Switching From a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Tenofovir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Disoproxil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Fumarate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(TDF)-Based Regimen to a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Tenofovir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Alafenamide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(TAF)-Based Regimen: Data in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</a:rPr>
              <a:t>Virologically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Suppressed Adults Through 48 Weeks of Treatment</a:t>
            </a:r>
            <a:endParaRPr lang="en-US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70691" name="Subtitle 2"/>
          <p:cNvSpPr>
            <a:spLocks noGrp="1"/>
          </p:cNvSpPr>
          <p:nvPr>
            <p:ph type="subTitle" idx="1"/>
          </p:nvPr>
        </p:nvSpPr>
        <p:spPr>
          <a:xfrm>
            <a:off x="280554" y="4311330"/>
            <a:ext cx="8614063" cy="1461911"/>
          </a:xfr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</a:rPr>
              <a:t>Anthony Mills,</a:t>
            </a:r>
            <a:r>
              <a:rPr lang="en-US" sz="1600" b="1" baseline="300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Jaime Andrade-Villanueva,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Giovanni DiPerri,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Jan Van Lunzen,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Ellen Koenig,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Richard Elion,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Matthias Cavassini,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Jose Valdez-Madruga,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Jason Brunetta,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9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b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David Shamblaw,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10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Edwin DeJesus,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11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Andrew Plummer,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12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bg2">
                    <a:lumMod val="25000"/>
                  </a:schemeClr>
                </a:solidFill>
              </a:rPr>
              <a:t>YaPei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Liu,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12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and Scott McCallister,</a:t>
            </a:r>
            <a:r>
              <a:rPr lang="en-US" sz="1600" baseline="30000" dirty="0" smtClean="0">
                <a:solidFill>
                  <a:schemeClr val="bg2">
                    <a:lumMod val="25000"/>
                  </a:schemeClr>
                </a:solidFill>
              </a:rPr>
              <a:t>12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b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on behalf of the Gilead GS-US-292-0109 Study Team</a:t>
            </a:r>
          </a:p>
          <a:p>
            <a:pPr algn="ctr">
              <a:lnSpc>
                <a:spcPct val="100000"/>
              </a:lnSpc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Southern California Men’s Medical Group, Los Angeles, CA, USA;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Hospital Civil de Guadalajara, Mexico;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Amedeo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di Savoia 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Hospital, Turin, Italy;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Universitätsklinikum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Hamburg-Eppendorf, 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Hamburg, Germany;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Instituto 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Dominicano de Estudios </a:t>
            </a:r>
            <a:r>
              <a:rPr lang="en-US" sz="1400" dirty="0" err="1">
                <a:solidFill>
                  <a:schemeClr val="bg2">
                    <a:lumMod val="25000"/>
                  </a:schemeClr>
                </a:solidFill>
              </a:rPr>
              <a:t>Virológicos</a:t>
            </a:r>
            <a:r>
              <a:rPr lang="en-US" sz="14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Santo Domingo, Dominican Republic;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Whitman-Walker Health, Washington, DC, USA;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Centre Hospitalier Universitaire </a:t>
            </a:r>
            <a:r>
              <a:rPr lang="en-US" sz="1400" dirty="0" err="1" smtClean="0">
                <a:solidFill>
                  <a:schemeClr val="bg2">
                    <a:lumMod val="25000"/>
                  </a:schemeClr>
                </a:solidFill>
              </a:rPr>
              <a:t>Vaudois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, Lausanne, Vaud, Switzerland;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pt-BR" sz="1400" dirty="0" smtClean="0">
                <a:solidFill>
                  <a:schemeClr val="bg2">
                    <a:lumMod val="25000"/>
                  </a:schemeClr>
                </a:solidFill>
              </a:rPr>
              <a:t>Centro </a:t>
            </a:r>
            <a:r>
              <a:rPr lang="pt-BR" sz="1400" dirty="0">
                <a:solidFill>
                  <a:schemeClr val="bg2">
                    <a:lumMod val="25000"/>
                  </a:schemeClr>
                </a:solidFill>
              </a:rPr>
              <a:t>de Referência e Treinamento em </a:t>
            </a:r>
            <a:r>
              <a:rPr lang="pt-BR" sz="1400" dirty="0" smtClean="0">
                <a:solidFill>
                  <a:schemeClr val="bg2">
                    <a:lumMod val="25000"/>
                  </a:schemeClr>
                </a:solidFill>
              </a:rPr>
              <a:t>DST/AIDS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, Sao Paolo, Brazil;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9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Maple Leaf Research, Toronto, Canada;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10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La Playa Medical Group, San Diego, CA, USA;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11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Orlando Immunology Center, Orlando, FL, USA; </a:t>
            </a:r>
            <a:b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12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Gilead Sciences, Inc., Foster City, CA, USA       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057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7F7F7F"/>
                </a:solidFill>
              </a:rPr>
              <a:t>GS-US-292-0109</a:t>
            </a:r>
            <a:br>
              <a:rPr lang="en-US" sz="2400" dirty="0" smtClean="0">
                <a:solidFill>
                  <a:srgbClr val="7F7F7F"/>
                </a:solidFill>
              </a:rPr>
            </a:br>
            <a:r>
              <a:rPr lang="en-US" sz="2600" dirty="0" smtClean="0"/>
              <a:t>Virologic Outcome, Differences </a:t>
            </a:r>
            <a:r>
              <a:rPr lang="en-US" sz="2600" dirty="0"/>
              <a:t>by </a:t>
            </a:r>
            <a:r>
              <a:rPr lang="en-US" sz="2600" dirty="0" smtClean="0"/>
              <a:t>Subgroup</a:t>
            </a:r>
            <a:endParaRPr lang="en-US" sz="26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 smtClean="0"/>
              <a:t>*Statistically significant difference favoring E/C/F/TAF treatment.</a:t>
            </a:r>
            <a:endParaRPr lang="en-US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0181404"/>
              </p:ext>
            </p:extLst>
          </p:nvPr>
        </p:nvGraphicFramePr>
        <p:xfrm>
          <a:off x="1166649" y="2376332"/>
          <a:ext cx="6212778" cy="2914650"/>
        </p:xfrm>
        <a:graphic>
          <a:graphicData uri="http://schemas.openxmlformats.org/drawingml/2006/table">
            <a:tbl>
              <a:tblPr firstRow="1" bandRow="1"/>
              <a:tblGrid>
                <a:gridCol w="1068753"/>
                <a:gridCol w="5144025"/>
              </a:tblGrid>
              <a:tr h="32385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Overall*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FFD"/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>
                        <a:lnSpc>
                          <a:spcPct val="85000"/>
                        </a:lnSpc>
                      </a:pP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0" marB="0" anchor="ctr">
                    <a:lnL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lumMod val="8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32385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Age</a:t>
                      </a:r>
                      <a:r>
                        <a:rPr lang="en-US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anchor="ctr">
                    <a:lnL w="12700" cmpd="sng">
                      <a:solidFill>
                        <a:sysClr val="window" lastClr="FFFFFF"/>
                      </a:solidFill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&lt;50*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 vMerge="1">
                  <a:txBody>
                    <a:bodyPr/>
                    <a:lstStyle/>
                    <a:p>
                      <a:pPr algn="r" fontAlgn="b"/>
                      <a:endParaRPr lang="en-U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385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anchor="ctr">
                    <a:lnL w="12700" cmpd="sng">
                      <a:solidFill>
                        <a:sysClr val="window" lastClr="FFFFFF"/>
                      </a:solidFill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Male*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Female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385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Race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anchor="ctr">
                    <a:lnL w="12700" cmpd="sng">
                      <a:solidFill>
                        <a:sysClr val="window" lastClr="FFFFFF"/>
                      </a:solidFill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Black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 vMerge="1">
                  <a:txBody>
                    <a:bodyPr/>
                    <a:lstStyle/>
                    <a:p>
                      <a:pPr marL="117475" indent="-117475"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Non-Black*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385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117475" indent="-117475" algn="r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Adherence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anchor="ctr">
                    <a:lnL w="12700" cmpd="sng">
                      <a:solidFill>
                        <a:sysClr val="window" lastClr="FFFFFF"/>
                      </a:solidFill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&lt;95%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3850">
                <a:tc v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2870" marR="25718" marT="5144" marB="5144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F9F5E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5EA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≥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95%*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782877" y="5654909"/>
            <a:ext cx="5088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0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Treatment Difference in </a:t>
            </a:r>
            <a:br>
              <a:rPr lang="en-US" sz="1200" b="0" dirty="0" smtClean="0">
                <a:solidFill>
                  <a:prstClr val="black"/>
                </a:solidFill>
                <a:latin typeface="Arial"/>
                <a:cs typeface="Arial" pitchFamily="34" charset="0"/>
              </a:rPr>
            </a:br>
            <a:r>
              <a:rPr lang="en-US" sz="1200" b="0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Participants with </a:t>
            </a:r>
            <a:r>
              <a:rPr lang="en-US" sz="1200" b="0" dirty="0">
                <a:solidFill>
                  <a:prstClr val="black"/>
                </a:solidFill>
                <a:latin typeface="Arial"/>
                <a:cs typeface="Arial" pitchFamily="34" charset="0"/>
              </a:rPr>
              <a:t>HIV-1 RNA &lt;50 c/mL, </a:t>
            </a:r>
            <a:r>
              <a:rPr lang="en-US" sz="1200" b="0" dirty="0" smtClean="0">
                <a:solidFill>
                  <a:prstClr val="black"/>
                </a:solidFill>
                <a:latin typeface="Arial"/>
                <a:cs typeface="Arial" pitchFamily="34" charset="0"/>
              </a:rPr>
              <a:t>% (95% CI)</a:t>
            </a:r>
            <a:endParaRPr lang="en-US" sz="1200" b="0" dirty="0">
              <a:solidFill>
                <a:prstClr val="black"/>
              </a:solidFill>
              <a:latin typeface="Arial"/>
              <a:cs typeface="Arial" pitchFamily="34" charset="0"/>
            </a:endParaRPr>
          </a:p>
        </p:txBody>
      </p:sp>
      <p:sp>
        <p:nvSpPr>
          <p:cNvPr id="14" name="AutoShape 106"/>
          <p:cNvSpPr>
            <a:spLocks noChangeArrowheads="1"/>
          </p:cNvSpPr>
          <p:nvPr/>
        </p:nvSpPr>
        <p:spPr bwMode="auto">
          <a:xfrm>
            <a:off x="5354491" y="1687142"/>
            <a:ext cx="1874934" cy="652884"/>
          </a:xfrm>
          <a:prstGeom prst="rightArrow">
            <a:avLst>
              <a:gd name="adj1" fmla="val 50000"/>
              <a:gd name="adj2" fmla="val 52787"/>
            </a:avLst>
          </a:prstGeom>
          <a:solidFill>
            <a:srgbClr val="6338A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>
              <a:defRPr/>
            </a:pPr>
            <a:r>
              <a:rPr lang="en-US" sz="1000" kern="0" dirty="0">
                <a:solidFill>
                  <a:prstClr val="white"/>
                </a:solidFill>
                <a:latin typeface="Arial" pitchFamily="34" charset="0"/>
                <a:ea typeface="MS PGothic"/>
                <a:cs typeface="Arial" pitchFamily="34" charset="0"/>
              </a:rPr>
              <a:t> </a:t>
            </a:r>
            <a:r>
              <a:rPr lang="en-US" sz="1000" kern="0" dirty="0" smtClean="0">
                <a:solidFill>
                  <a:prstClr val="white"/>
                </a:solidFill>
                <a:latin typeface="Arial" pitchFamily="34" charset="0"/>
                <a:ea typeface="MS PGothic"/>
                <a:cs typeface="Arial" pitchFamily="34" charset="0"/>
              </a:rPr>
              <a:t> </a:t>
            </a:r>
            <a:r>
              <a:rPr lang="en-US" sz="1200" kern="0" dirty="0" smtClean="0">
                <a:solidFill>
                  <a:prstClr val="white"/>
                </a:solidFill>
                <a:latin typeface="Arial" pitchFamily="34" charset="0"/>
                <a:ea typeface="MS PGothic"/>
                <a:cs typeface="Arial" pitchFamily="34" charset="0"/>
              </a:rPr>
              <a:t>E/C/F/TAF</a:t>
            </a:r>
            <a:endParaRPr lang="en-US" sz="1200" kern="0" dirty="0">
              <a:solidFill>
                <a:prstClr val="white"/>
              </a:solidFill>
              <a:latin typeface="Arial" pitchFamily="34" charset="0"/>
              <a:ea typeface="MS PGothic"/>
              <a:cs typeface="Arial" pitchFamily="34" charset="0"/>
            </a:endParaRPr>
          </a:p>
        </p:txBody>
      </p:sp>
      <p:sp>
        <p:nvSpPr>
          <p:cNvPr id="15" name="AutoShape 106"/>
          <p:cNvSpPr>
            <a:spLocks noChangeArrowheads="1"/>
          </p:cNvSpPr>
          <p:nvPr/>
        </p:nvSpPr>
        <p:spPr bwMode="auto">
          <a:xfrm flipH="1">
            <a:off x="3504136" y="1687141"/>
            <a:ext cx="1850355" cy="652885"/>
          </a:xfrm>
          <a:prstGeom prst="rightArrow">
            <a:avLst>
              <a:gd name="adj1" fmla="val 50000"/>
              <a:gd name="adj2" fmla="val 52787"/>
            </a:avLst>
          </a:prstGeom>
          <a:solidFill>
            <a:srgbClr val="F669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sz="1200" kern="0" dirty="0" smtClean="0">
                <a:solidFill>
                  <a:prstClr val="white"/>
                </a:solidFill>
                <a:latin typeface="Arial" pitchFamily="34" charset="0"/>
                <a:ea typeface="MS PGothic"/>
                <a:cs typeface="Arial" pitchFamily="34" charset="0"/>
              </a:rPr>
              <a:t>TDF-Based Regimen</a:t>
            </a:r>
            <a:endParaRPr lang="en-US" sz="1200" kern="0" dirty="0">
              <a:solidFill>
                <a:prstClr val="white"/>
              </a:solidFill>
              <a:latin typeface="Arial" pitchFamily="34" charset="0"/>
              <a:ea typeface="MS PGothic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50281" y="2340025"/>
            <a:ext cx="4727864" cy="3523106"/>
            <a:chOff x="2644541" y="2340025"/>
            <a:chExt cx="4727864" cy="3523106"/>
          </a:xfrm>
        </p:grpSpPr>
        <p:grpSp>
          <p:nvGrpSpPr>
            <p:cNvPr id="16" name="Group 15"/>
            <p:cNvGrpSpPr/>
            <p:nvPr/>
          </p:nvGrpSpPr>
          <p:grpSpPr>
            <a:xfrm>
              <a:off x="2644541" y="2340025"/>
              <a:ext cx="4727864" cy="3523106"/>
              <a:chOff x="3640849" y="2859550"/>
              <a:chExt cx="4727864" cy="3523105"/>
            </a:xfrm>
          </p:grpSpPr>
          <p:graphicFrame>
            <p:nvGraphicFramePr>
              <p:cNvPr id="18" name="Gráfico 2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63020841"/>
                  </p:ext>
                </p:extLst>
              </p:nvPr>
            </p:nvGraphicFramePr>
            <p:xfrm>
              <a:off x="3640849" y="2859550"/>
              <a:ext cx="4727864" cy="352310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cxnSp>
            <p:nvCxnSpPr>
              <p:cNvPr id="21" name="Straight Arrow Connector 20"/>
              <p:cNvCxnSpPr/>
              <p:nvPr/>
            </p:nvCxnSpPr>
            <p:spPr>
              <a:xfrm>
                <a:off x="7867643" y="5342984"/>
                <a:ext cx="93319" cy="409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miter lim="800000"/>
                <a:headEnd type="none" w="med" len="me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/>
            <p:nvPr/>
          </p:nvCxnSpPr>
          <p:spPr>
            <a:xfrm flipH="1">
              <a:off x="3344116" y="2388870"/>
              <a:ext cx="0" cy="2910494"/>
            </a:xfrm>
            <a:prstGeom prst="line">
              <a:avLst/>
            </a:prstGeom>
            <a:ln w="9525">
              <a:solidFill>
                <a:schemeClr val="bg2">
                  <a:lumMod val="50000"/>
                </a:schemeClr>
              </a:solidFill>
              <a:prstDash val="dash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6964654" y="2388870"/>
              <a:ext cx="0" cy="2910494"/>
            </a:xfrm>
            <a:prstGeom prst="line">
              <a:avLst/>
            </a:prstGeom>
            <a:ln w="9525">
              <a:solidFill>
                <a:schemeClr val="bg2">
                  <a:lumMod val="50000"/>
                </a:schemeClr>
              </a:solidFill>
              <a:prstDash val="dash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777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ChangeArrowheads="1"/>
          </p:cNvSpPr>
          <p:nvPr/>
        </p:nvSpPr>
        <p:spPr bwMode="auto">
          <a:xfrm>
            <a:off x="384175" y="-457200"/>
            <a:ext cx="87598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sz="2400" baseline="-25000">
              <a:solidFill>
                <a:srgbClr val="A6A6A6"/>
              </a:solidFill>
              <a:ea typeface="ＭＳ Ｐゴシック" pitchFamily="34" charset="-128"/>
            </a:endParaRPr>
          </a:p>
        </p:txBody>
      </p:sp>
      <p:sp>
        <p:nvSpPr>
          <p:cNvPr id="387075" name="Rectangle 7"/>
          <p:cNvSpPr>
            <a:spLocks noChangeArrowheads="1"/>
          </p:cNvSpPr>
          <p:nvPr/>
        </p:nvSpPr>
        <p:spPr bwMode="auto">
          <a:xfrm>
            <a:off x="8763000" y="0"/>
            <a:ext cx="381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US" altLang="en-US" sz="1000">
              <a:solidFill>
                <a:srgbClr val="7F7F7F"/>
              </a:solidFill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white">
                    <a:lumMod val="50000"/>
                  </a:prstClr>
                </a:solidFill>
              </a:rPr>
              <a:t>GS-US-292-0109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Grade 2–4 </a:t>
            </a:r>
            <a:r>
              <a:rPr lang="en-US" sz="2600" dirty="0">
                <a:solidFill>
                  <a:schemeClr val="tx1"/>
                </a:solidFill>
              </a:rPr>
              <a:t>Lab Abnormalities</a:t>
            </a:r>
            <a:endParaRPr lang="en-US" sz="2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09489" y="3433570"/>
            <a:ext cx="2007722" cy="705235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0" dirty="0" smtClean="0">
                <a:solidFill>
                  <a:prstClr val="black"/>
                </a:solidFill>
              </a:rPr>
              <a:t>New Data TK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6349825"/>
              </p:ext>
            </p:extLst>
          </p:nvPr>
        </p:nvGraphicFramePr>
        <p:xfrm>
          <a:off x="1280160" y="1621274"/>
          <a:ext cx="6583680" cy="4480783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286000"/>
                <a:gridCol w="2194560"/>
                <a:gridCol w="2103120"/>
              </a:tblGrid>
              <a:tr h="6226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Patients, %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E/C/F/TAF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n=959</a:t>
                      </a:r>
                    </a:p>
                  </a:txBody>
                  <a:tcPr marL="0" marR="0" marT="45719" marB="45719" anchor="b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TDF-Based Regimen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n=477</a:t>
                      </a:r>
                    </a:p>
                  </a:txBody>
                  <a:tcPr marL="0" marR="0" marT="45719" marB="45719" anchor="b" horzOverflow="overflow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</a:tr>
              <a:tr h="360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Any abnormality</a:t>
                      </a:r>
                    </a:p>
                  </a:txBody>
                  <a:tcPr marL="91433" marR="91433" marT="45727" marB="45727" anchor="ctr" horzOverflow="overflow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3" marR="91433"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33" marR="91433" marT="45727" marB="4572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Creatine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kinase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4281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Neutropenia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Phosphate (↓)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Uric acid (↑)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Alkaline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phosphatase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Leukopenia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&lt;1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Platelets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ilirubin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Hemoglobin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49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Creatinine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39538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37817217"/>
              </p:ext>
            </p:extLst>
          </p:nvPr>
        </p:nvGraphicFramePr>
        <p:xfrm>
          <a:off x="1464632" y="2162789"/>
          <a:ext cx="612648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4320382"/>
              </p:ext>
            </p:extLst>
          </p:nvPr>
        </p:nvGraphicFramePr>
        <p:xfrm>
          <a:off x="518420" y="2162789"/>
          <a:ext cx="612648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7634" name="Title 1"/>
          <p:cNvSpPr txBox="1">
            <a:spLocks/>
          </p:cNvSpPr>
          <p:nvPr/>
        </p:nvSpPr>
        <p:spPr bwMode="auto">
          <a:xfrm>
            <a:off x="374650" y="466725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endParaRPr lang="en-US" sz="2400" b="0" dirty="0">
              <a:solidFill>
                <a:srgbClr val="CC0000"/>
              </a:solidFill>
            </a:endParaRPr>
          </a:p>
        </p:txBody>
      </p:sp>
      <p:sp>
        <p:nvSpPr>
          <p:cNvPr id="332804" name="Title 3"/>
          <p:cNvSpPr>
            <a:spLocks noGrp="1"/>
          </p:cNvSpPr>
          <p:nvPr>
            <p:ph type="title"/>
          </p:nvPr>
        </p:nvSpPr>
        <p:spPr>
          <a:xfrm>
            <a:off x="484273" y="426477"/>
            <a:ext cx="8229600" cy="676564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rgbClr val="7F7F7F"/>
                </a:solidFill>
              </a:rPr>
              <a:t>GS-US-292-0109 </a:t>
            </a:r>
            <a:br>
              <a:rPr lang="en-US" sz="2400" dirty="0" smtClean="0">
                <a:solidFill>
                  <a:srgbClr val="7F7F7F"/>
                </a:solidFill>
              </a:rPr>
            </a:br>
            <a:r>
              <a:rPr lang="en-US" sz="2600" dirty="0" smtClean="0"/>
              <a:t>Fasting Lipid Results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84273" y="6348083"/>
            <a:ext cx="8229600" cy="359982"/>
          </a:xfrm>
        </p:spPr>
        <p:txBody>
          <a:bodyPr/>
          <a:lstStyle/>
          <a:p>
            <a:r>
              <a:rPr lang="en-US" sz="1400" dirty="0" smtClean="0"/>
              <a:t>Participants initiating </a:t>
            </a:r>
            <a:r>
              <a:rPr lang="en-US" sz="1400" dirty="0"/>
              <a:t>lipid-modifying medications: E/C/F/TAF: 7.9%; TDF-based regimen: 5.9</a:t>
            </a:r>
            <a:r>
              <a:rPr lang="en-US" sz="1400" dirty="0" smtClean="0"/>
              <a:t>%.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graphicFrame>
        <p:nvGraphicFramePr>
          <p:cNvPr id="7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2038505"/>
              </p:ext>
            </p:extLst>
          </p:nvPr>
        </p:nvGraphicFramePr>
        <p:xfrm>
          <a:off x="7297606" y="2161265"/>
          <a:ext cx="175343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788135" y="5613775"/>
            <a:ext cx="2454782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0" dirty="0" smtClean="0">
                <a:solidFill>
                  <a:prstClr val="black"/>
                </a:solidFill>
                <a:latin typeface="Arial"/>
                <a:cs typeface="+mn-cs"/>
              </a:rPr>
              <a:t>Total Cholesterol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213758" y="5613775"/>
            <a:ext cx="375103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0" dirty="0" smtClean="0">
                <a:solidFill>
                  <a:prstClr val="black"/>
                </a:solidFill>
                <a:latin typeface="Arial"/>
                <a:cs typeface="+mn-cs"/>
              </a:rPr>
              <a:t>LDL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562305" y="5613775"/>
            <a:ext cx="408766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0" dirty="0" smtClean="0">
                <a:solidFill>
                  <a:prstClr val="black"/>
                </a:solidFill>
                <a:latin typeface="Arial"/>
                <a:cs typeface="+mn-cs"/>
              </a:rPr>
              <a:t>HDL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591283" y="5613775"/>
            <a:ext cx="1152944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0" dirty="0" smtClean="0">
                <a:solidFill>
                  <a:prstClr val="black"/>
                </a:solidFill>
                <a:latin typeface="Arial"/>
                <a:cs typeface="+mn-cs"/>
              </a:rPr>
              <a:t>Triglycerides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510390" y="5613775"/>
            <a:ext cx="1266757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0" dirty="0" smtClean="0">
                <a:solidFill>
                  <a:prstClr val="black"/>
                </a:solidFill>
                <a:latin typeface="Arial"/>
                <a:cs typeface="+mn-cs"/>
              </a:rPr>
              <a:t>TC:HDL Ratio</a:t>
            </a:r>
          </a:p>
        </p:txBody>
      </p:sp>
      <p:sp>
        <p:nvSpPr>
          <p:cNvPr id="89" name="TextBox 88"/>
          <p:cNvSpPr txBox="1"/>
          <p:nvPr/>
        </p:nvSpPr>
        <p:spPr>
          <a:xfrm rot="16200000">
            <a:off x="-723676" y="3748006"/>
            <a:ext cx="2105513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0" dirty="0" smtClean="0">
                <a:solidFill>
                  <a:prstClr val="black"/>
                </a:solidFill>
                <a:latin typeface="Arial"/>
                <a:cs typeface="+mn-cs"/>
              </a:rPr>
              <a:t>Median Values (mg/</a:t>
            </a:r>
            <a:r>
              <a:rPr lang="en-US" sz="1600" b="0" dirty="0" err="1" smtClean="0">
                <a:solidFill>
                  <a:prstClr val="black"/>
                </a:solidFill>
                <a:latin typeface="Arial"/>
                <a:cs typeface="+mn-cs"/>
              </a:rPr>
              <a:t>dL</a:t>
            </a:r>
            <a:r>
              <a:rPr lang="en-US" sz="1600" b="0" dirty="0" smtClean="0">
                <a:solidFill>
                  <a:prstClr val="black"/>
                </a:solidFill>
                <a:latin typeface="Arial"/>
                <a:cs typeface="+mn-cs"/>
              </a:rPr>
              <a:t>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475543" y="5933679"/>
            <a:ext cx="7500895" cy="387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b="0" dirty="0">
                <a:solidFill>
                  <a:prstClr val="black"/>
                </a:solidFill>
                <a:latin typeface="Arial"/>
              </a:rPr>
              <a:t> 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</a:rPr>
              <a:t>   p </a:t>
            </a:r>
            <a:r>
              <a:rPr lang="en-US" sz="1400" b="0" dirty="0">
                <a:solidFill>
                  <a:prstClr val="black"/>
                </a:solidFill>
                <a:latin typeface="Arial"/>
              </a:rPr>
              <a:t>&lt;0.001 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</a:rPr>
              <a:t>             p </a:t>
            </a:r>
            <a:r>
              <a:rPr lang="en-US" sz="1400" b="0" dirty="0">
                <a:solidFill>
                  <a:prstClr val="black"/>
                </a:solidFill>
                <a:latin typeface="Arial"/>
              </a:rPr>
              <a:t>&lt;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</a:rPr>
              <a:t>0.001</a:t>
            </a:r>
            <a:r>
              <a:rPr lang="en-US" sz="1400" b="0" dirty="0">
                <a:solidFill>
                  <a:prstClr val="black"/>
                </a:solidFill>
                <a:latin typeface="Arial"/>
              </a:rPr>
              <a:t> 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</a:rPr>
              <a:t>             p </a:t>
            </a:r>
            <a:r>
              <a:rPr lang="en-US" sz="1400" b="0" dirty="0">
                <a:solidFill>
                  <a:prstClr val="black"/>
                </a:solidFill>
                <a:latin typeface="Arial"/>
              </a:rPr>
              <a:t>&lt;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</a:rPr>
              <a:t>0.001              p &lt;0.001                           p=0.004</a:t>
            </a:r>
            <a:endParaRPr lang="en-US" sz="1400" b="0" dirty="0">
              <a:solidFill>
                <a:prstClr val="black"/>
              </a:solidFill>
              <a:latin typeface="Arial"/>
            </a:endParaRPr>
          </a:p>
          <a:p>
            <a:pPr>
              <a:lnSpc>
                <a:spcPct val="90000"/>
              </a:lnSpc>
            </a:pPr>
            <a:endParaRPr lang="en-US" sz="1400" b="0" dirty="0">
              <a:solidFill>
                <a:prstClr val="black"/>
              </a:solidFill>
              <a:latin typeface="Arial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6522042" y="5446447"/>
            <a:ext cx="274320" cy="0"/>
          </a:xfrm>
          <a:prstGeom prst="line">
            <a:avLst/>
          </a:prstGeom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1410742" y="2616640"/>
            <a:ext cx="547109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latin typeface="Arial"/>
                <a:cs typeface="+mn-cs"/>
              </a:rPr>
              <a:t>204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957851" y="2852105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Arial"/>
                <a:cs typeface="+mn-cs"/>
              </a:rPr>
              <a:t>185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783813" y="3622694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Arial"/>
                <a:cs typeface="+mn-cs"/>
              </a:rPr>
              <a:t>125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332453" y="3818667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Arial"/>
                <a:cs typeface="+mn-cs"/>
              </a:rPr>
              <a:t>116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171156" y="4488801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Arial"/>
                <a:cs typeface="+mn-cs"/>
              </a:rPr>
              <a:t>52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719796" y="4699659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Arial"/>
                <a:cs typeface="+mn-cs"/>
              </a:rPr>
              <a:t>49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120863" y="4213623"/>
            <a:ext cx="548640" cy="274320"/>
          </a:xfrm>
          <a:prstGeom prst="rect">
            <a:avLst/>
          </a:prstGeom>
          <a:noFill/>
          <a:ln>
            <a:noFill/>
          </a:ln>
        </p:spPr>
        <p:txBody>
          <a:bodyPr wrap="square" lIns="0" tIns="54864" rIns="0" bIns="0" rtlCol="0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Arial"/>
                <a:cs typeface="+mn-cs"/>
              </a:rPr>
              <a:t>113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176404" y="2871376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Arial"/>
                <a:cs typeface="+mn-cs"/>
              </a:rPr>
              <a:t>3.7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562621" y="3560357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Arial"/>
                <a:cs typeface="+mn-cs"/>
              </a:rPr>
              <a:t>130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7574419" y="2795438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Arial"/>
                <a:cs typeface="+mn-cs"/>
              </a:rPr>
              <a:t>3.8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Arial"/>
              <a:cs typeface="+mn-cs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5909718" y="1373170"/>
            <a:ext cx="3066720" cy="689571"/>
            <a:chOff x="2030994" y="5377596"/>
            <a:chExt cx="3066720" cy="689571"/>
          </a:xfrm>
        </p:grpSpPr>
        <p:grpSp>
          <p:nvGrpSpPr>
            <p:cNvPr id="104" name="Group 103"/>
            <p:cNvGrpSpPr/>
            <p:nvPr/>
          </p:nvGrpSpPr>
          <p:grpSpPr>
            <a:xfrm>
              <a:off x="2030994" y="5377596"/>
              <a:ext cx="1376350" cy="689571"/>
              <a:chOff x="3473772" y="679472"/>
              <a:chExt cx="1376350" cy="689571"/>
            </a:xfrm>
          </p:grpSpPr>
          <p:sp>
            <p:nvSpPr>
              <p:cNvPr id="113" name="TextBox 112"/>
              <p:cNvSpPr txBox="1"/>
              <p:nvPr/>
            </p:nvSpPr>
            <p:spPr>
              <a:xfrm>
                <a:off x="3473772" y="679472"/>
                <a:ext cx="1143000" cy="27432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400" dirty="0">
                    <a:solidFill>
                      <a:prstClr val="black"/>
                    </a:solidFill>
                    <a:latin typeface="Arial"/>
                  </a:rPr>
                  <a:t>E/C/F/TAF</a:t>
                </a:r>
              </a:p>
            </p:txBody>
          </p:sp>
          <p:grpSp>
            <p:nvGrpSpPr>
              <p:cNvPr id="114" name="Group 113"/>
              <p:cNvGrpSpPr/>
              <p:nvPr/>
            </p:nvGrpSpPr>
            <p:grpSpPr>
              <a:xfrm>
                <a:off x="3484837" y="892330"/>
                <a:ext cx="1354456" cy="274320"/>
                <a:chOff x="3484837" y="892691"/>
                <a:chExt cx="1354456" cy="274320"/>
              </a:xfrm>
            </p:grpSpPr>
            <p:sp>
              <p:nvSpPr>
                <p:cNvPr id="118" name="Rectangle 117"/>
                <p:cNvSpPr/>
                <p:nvPr/>
              </p:nvSpPr>
              <p:spPr>
                <a:xfrm>
                  <a:off x="3484837" y="961271"/>
                  <a:ext cx="137160" cy="137160"/>
                </a:xfrm>
                <a:prstGeom prst="rect">
                  <a:avLst/>
                </a:prstGeom>
                <a:solidFill>
                  <a:srgbClr val="DBCEEE"/>
                </a:solidFill>
                <a:ln w="19050">
                  <a:noFill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endParaRPr lang="en-US" sz="14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9" name="TextBox 118"/>
                <p:cNvSpPr txBox="1"/>
                <p:nvPr/>
              </p:nvSpPr>
              <p:spPr>
                <a:xfrm>
                  <a:off x="3696293" y="892691"/>
                  <a:ext cx="1143000" cy="27432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400" b="0" dirty="0" smtClean="0">
                      <a:solidFill>
                        <a:prstClr val="black"/>
                      </a:solidFill>
                      <a:latin typeface="Arial"/>
                    </a:rPr>
                    <a:t>Baseline</a:t>
                  </a:r>
                  <a:endParaRPr lang="en-US" sz="1400" b="0" dirty="0">
                    <a:solidFill>
                      <a:prstClr val="black"/>
                    </a:solidFill>
                    <a:latin typeface="Arial"/>
                  </a:endParaRPr>
                </a:p>
              </p:txBody>
            </p:sp>
          </p:grpSp>
          <p:grpSp>
            <p:nvGrpSpPr>
              <p:cNvPr id="115" name="Group 114"/>
              <p:cNvGrpSpPr/>
              <p:nvPr/>
            </p:nvGrpSpPr>
            <p:grpSpPr>
              <a:xfrm>
                <a:off x="3484336" y="1094723"/>
                <a:ext cx="1365786" cy="274320"/>
                <a:chOff x="2272756" y="1095084"/>
                <a:chExt cx="1365786" cy="274320"/>
              </a:xfrm>
            </p:grpSpPr>
            <p:sp>
              <p:nvSpPr>
                <p:cNvPr id="116" name="Rectangle 115"/>
                <p:cNvSpPr/>
                <p:nvPr/>
              </p:nvSpPr>
              <p:spPr>
                <a:xfrm>
                  <a:off x="2272756" y="1153413"/>
                  <a:ext cx="137160" cy="137160"/>
                </a:xfrm>
                <a:prstGeom prst="rect">
                  <a:avLst/>
                </a:prstGeom>
                <a:solidFill>
                  <a:srgbClr val="5C3498"/>
                </a:solidFill>
                <a:ln w="19050">
                  <a:noFill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endParaRPr lang="en-US" sz="14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>
                  <a:off x="2495542" y="1095084"/>
                  <a:ext cx="1143000" cy="27432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400" b="0" dirty="0" smtClean="0">
                      <a:solidFill>
                        <a:prstClr val="black"/>
                      </a:solidFill>
                      <a:latin typeface="Arial"/>
                    </a:rPr>
                    <a:t>Week 48</a:t>
                  </a:r>
                  <a:endParaRPr lang="en-US" sz="1400" b="0" dirty="0">
                    <a:solidFill>
                      <a:prstClr val="black"/>
                    </a:solidFill>
                    <a:latin typeface="Arial"/>
                  </a:endParaRPr>
                </a:p>
              </p:txBody>
            </p:sp>
          </p:grpSp>
        </p:grpSp>
        <p:grpSp>
          <p:nvGrpSpPr>
            <p:cNvPr id="105" name="Group 104"/>
            <p:cNvGrpSpPr/>
            <p:nvPr/>
          </p:nvGrpSpPr>
          <p:grpSpPr>
            <a:xfrm>
              <a:off x="3195649" y="5377596"/>
              <a:ext cx="1902065" cy="689571"/>
              <a:chOff x="3473771" y="683312"/>
              <a:chExt cx="1902065" cy="689571"/>
            </a:xfrm>
          </p:grpSpPr>
          <p:sp>
            <p:nvSpPr>
              <p:cNvPr id="106" name="TextBox 105"/>
              <p:cNvSpPr txBox="1"/>
              <p:nvPr/>
            </p:nvSpPr>
            <p:spPr>
              <a:xfrm>
                <a:off x="3473771" y="683312"/>
                <a:ext cx="1902065" cy="27432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400" dirty="0" smtClean="0">
                    <a:solidFill>
                      <a:prstClr val="black"/>
                    </a:solidFill>
                    <a:latin typeface="Arial"/>
                  </a:rPr>
                  <a:t>TDF-Based Regimen</a:t>
                </a:r>
                <a:endParaRPr lang="en-US" sz="1400" dirty="0">
                  <a:solidFill>
                    <a:prstClr val="black"/>
                  </a:solidFill>
                  <a:latin typeface="Arial"/>
                </a:endParaRPr>
              </a:p>
            </p:txBody>
          </p:sp>
          <p:grpSp>
            <p:nvGrpSpPr>
              <p:cNvPr id="107" name="Group 106"/>
              <p:cNvGrpSpPr/>
              <p:nvPr/>
            </p:nvGrpSpPr>
            <p:grpSpPr>
              <a:xfrm>
                <a:off x="3484837" y="896170"/>
                <a:ext cx="1354456" cy="274320"/>
                <a:chOff x="3484837" y="896531"/>
                <a:chExt cx="1354456" cy="274320"/>
              </a:xfrm>
            </p:grpSpPr>
            <p:sp>
              <p:nvSpPr>
                <p:cNvPr id="111" name="Rectangle 110"/>
                <p:cNvSpPr/>
                <p:nvPr/>
              </p:nvSpPr>
              <p:spPr>
                <a:xfrm>
                  <a:off x="3484837" y="965111"/>
                  <a:ext cx="137160" cy="137160"/>
                </a:xfrm>
                <a:prstGeom prst="rect">
                  <a:avLst/>
                </a:prstGeom>
                <a:solidFill>
                  <a:srgbClr val="FFC295"/>
                </a:solidFill>
                <a:ln w="19050">
                  <a:noFill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endParaRPr lang="en-US" sz="14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TextBox 111"/>
                <p:cNvSpPr txBox="1"/>
                <p:nvPr/>
              </p:nvSpPr>
              <p:spPr>
                <a:xfrm>
                  <a:off x="3696293" y="896531"/>
                  <a:ext cx="1143000" cy="27432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400" b="0" dirty="0" smtClean="0">
                      <a:solidFill>
                        <a:prstClr val="black"/>
                      </a:solidFill>
                      <a:latin typeface="Arial"/>
                    </a:rPr>
                    <a:t>Baseline</a:t>
                  </a:r>
                  <a:endParaRPr lang="en-US" sz="1400" b="0" dirty="0">
                    <a:solidFill>
                      <a:prstClr val="black"/>
                    </a:solidFill>
                    <a:latin typeface="Arial"/>
                  </a:endParaRPr>
                </a:p>
              </p:txBody>
            </p:sp>
          </p:grpSp>
          <p:grpSp>
            <p:nvGrpSpPr>
              <p:cNvPr id="108" name="Group 107"/>
              <p:cNvGrpSpPr/>
              <p:nvPr/>
            </p:nvGrpSpPr>
            <p:grpSpPr>
              <a:xfrm>
                <a:off x="3484336" y="1098563"/>
                <a:ext cx="1365786" cy="274320"/>
                <a:chOff x="2272756" y="1098924"/>
                <a:chExt cx="1365786" cy="274320"/>
              </a:xfrm>
            </p:grpSpPr>
            <p:sp>
              <p:nvSpPr>
                <p:cNvPr id="109" name="Rectangle 108"/>
                <p:cNvSpPr/>
                <p:nvPr/>
              </p:nvSpPr>
              <p:spPr>
                <a:xfrm>
                  <a:off x="2272756" y="1157253"/>
                  <a:ext cx="137160" cy="137160"/>
                </a:xfrm>
                <a:prstGeom prst="rect">
                  <a:avLst/>
                </a:prstGeom>
                <a:solidFill>
                  <a:srgbClr val="F66900"/>
                </a:solidFill>
                <a:ln w="19050">
                  <a:noFill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endParaRPr lang="en-US" sz="14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0" name="TextBox 109"/>
                <p:cNvSpPr txBox="1"/>
                <p:nvPr/>
              </p:nvSpPr>
              <p:spPr>
                <a:xfrm>
                  <a:off x="2495542" y="1098924"/>
                  <a:ext cx="1143000" cy="27432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400" b="0" dirty="0" smtClean="0">
                      <a:solidFill>
                        <a:prstClr val="black"/>
                      </a:solidFill>
                      <a:latin typeface="Arial"/>
                    </a:rPr>
                    <a:t>Week 48</a:t>
                  </a:r>
                  <a:endParaRPr lang="en-US" sz="1400" b="0" dirty="0">
                    <a:solidFill>
                      <a:prstClr val="black"/>
                    </a:solidFill>
                    <a:latin typeface="Arial"/>
                  </a:endParaRPr>
                </a:p>
              </p:txBody>
            </p:sp>
          </p:grpSp>
        </p:grpSp>
      </p:grpSp>
      <p:sp>
        <p:nvSpPr>
          <p:cNvPr id="4" name="Arc 3"/>
          <p:cNvSpPr/>
          <p:nvPr/>
        </p:nvSpPr>
        <p:spPr>
          <a:xfrm rot="20809880">
            <a:off x="6013027" y="4018677"/>
            <a:ext cx="794237" cy="363288"/>
          </a:xfrm>
          <a:prstGeom prst="arc">
            <a:avLst>
              <a:gd name="adj1" fmla="val 16924898"/>
              <a:gd name="adj2" fmla="val 3514226"/>
            </a:avLst>
          </a:prstGeom>
          <a:ln w="19050">
            <a:solidFill>
              <a:srgbClr val="F66900"/>
            </a:solidFill>
            <a:miter lim="800000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007189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ChangeArrowheads="1"/>
          </p:cNvSpPr>
          <p:nvPr/>
        </p:nvSpPr>
        <p:spPr bwMode="auto">
          <a:xfrm>
            <a:off x="584200" y="120650"/>
            <a:ext cx="795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sz="2400" baseline="-25000">
              <a:solidFill>
                <a:srgbClr val="A6A6A6"/>
              </a:solidFill>
              <a:ea typeface="ＭＳ Ｐゴシック" pitchFamily="34" charset="-128"/>
            </a:endParaRPr>
          </a:p>
        </p:txBody>
      </p:sp>
      <p:sp>
        <p:nvSpPr>
          <p:cNvPr id="378883" name="Text Box 65"/>
          <p:cNvSpPr txBox="1">
            <a:spLocks noChangeArrowheads="1"/>
          </p:cNvSpPr>
          <p:nvPr/>
        </p:nvSpPr>
        <p:spPr bwMode="auto">
          <a:xfrm>
            <a:off x="228600" y="6477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5000"/>
              </a:spcAft>
              <a:buFontTx/>
              <a:buChar char="•"/>
            </a:pPr>
            <a:endParaRPr lang="en-US" baseline="-250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51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solidFill>
                  <a:prstClr val="white">
                    <a:lumMod val="50000"/>
                  </a:prstClr>
                </a:solidFill>
              </a:rPr>
              <a:t>GS-US-292-0109 </a:t>
            </a:r>
            <a:r>
              <a:rPr lang="en-US" sz="2800" dirty="0" smtClean="0">
                <a:solidFill>
                  <a:prstClr val="white">
                    <a:lumMod val="50000"/>
                  </a:prstClr>
                </a:solidFill>
              </a:rPr>
              <a:t/>
            </a:r>
            <a:br>
              <a:rPr lang="en-US" sz="2800" dirty="0" smtClean="0">
                <a:solidFill>
                  <a:prstClr val="white">
                    <a:lumMod val="50000"/>
                  </a:prstClr>
                </a:solidFill>
              </a:rPr>
            </a:br>
            <a:r>
              <a:rPr lang="en-US" sz="2600" dirty="0" smtClean="0"/>
              <a:t>Adverse Events </a:t>
            </a:r>
            <a:r>
              <a:rPr lang="en-US" sz="2600" u="sng" dirty="0" smtClean="0"/>
              <a:t>&gt;</a:t>
            </a:r>
            <a:r>
              <a:rPr lang="en-US" sz="2600" dirty="0"/>
              <a:t>5</a:t>
            </a:r>
            <a:r>
              <a:rPr lang="en-US" sz="2600" dirty="0" smtClean="0"/>
              <a:t>% </a:t>
            </a:r>
            <a:r>
              <a:rPr lang="en-US" sz="2600" dirty="0" smtClean="0">
                <a:solidFill>
                  <a:schemeClr val="tx1"/>
                </a:solidFill>
              </a:rPr>
              <a:t>(All Grades)</a:t>
            </a:r>
            <a:endParaRPr lang="en-US" sz="2600" dirty="0" smtClean="0"/>
          </a:p>
        </p:txBody>
      </p:sp>
      <p:sp>
        <p:nvSpPr>
          <p:cNvPr id="378886" name="Rectangle 8"/>
          <p:cNvSpPr>
            <a:spLocks noChangeArrowheads="1"/>
          </p:cNvSpPr>
          <p:nvPr/>
        </p:nvSpPr>
        <p:spPr bwMode="auto">
          <a:xfrm>
            <a:off x="8763000" y="0"/>
            <a:ext cx="381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US" altLang="en-US" sz="1000">
              <a:solidFill>
                <a:srgbClr val="7F7F7F"/>
              </a:solidFill>
              <a:latin typeface="Arial Narrow" pitchFamily="34" charset="0"/>
              <a:ea typeface="ＭＳ Ｐゴシック" pitchFamily="34" charset="-128"/>
            </a:endParaRPr>
          </a:p>
        </p:txBody>
      </p:sp>
      <p:graphicFrame>
        <p:nvGraphicFramePr>
          <p:cNvPr id="11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2752909"/>
              </p:ext>
            </p:extLst>
          </p:nvPr>
        </p:nvGraphicFramePr>
        <p:xfrm>
          <a:off x="1011936" y="1645927"/>
          <a:ext cx="7303009" cy="452993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54495"/>
                <a:gridCol w="2074257"/>
                <a:gridCol w="2074257"/>
              </a:tblGrid>
              <a:tr h="6151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Participants, %</a:t>
                      </a:r>
                    </a:p>
                  </a:txBody>
                  <a:tcPr anchor="b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E/C/F/TAF</a:t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</a:b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n=959</a:t>
                      </a:r>
                    </a:p>
                  </a:txBody>
                  <a:tcPr marL="91449" marR="91449" marT="45719" marB="45719" anchor="b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TDF-Based Regimen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n=477</a:t>
                      </a:r>
                    </a:p>
                  </a:txBody>
                  <a:tcPr marL="91449" marR="91449" marT="45719" marB="45719" anchor="b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Upper respiratory tract infection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16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11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Diarrhea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10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9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effectLst/>
                          <a:latin typeface="+mj-lt"/>
                          <a:ea typeface="Calibri"/>
                        </a:rPr>
                        <a:t>Nasopharyngitis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9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8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Headache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7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4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Cough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7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5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Arthralgia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6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5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Bronchitis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6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5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Osteopenia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6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5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Syphilis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5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6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Insomnia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5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6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Sinusitis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5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5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Back pain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5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5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1139">
                <a:tc>
                  <a:txBody>
                    <a:bodyPr/>
                    <a:lstStyle/>
                    <a:p>
                      <a:pPr marL="9144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/>
                        </a:rPr>
                        <a:t>Nausea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5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+mj-lt"/>
                          <a:ea typeface="Calibri"/>
                        </a:rPr>
                        <a:t>3</a:t>
                      </a:r>
                      <a:endParaRPr lang="en-US" sz="1400" b="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592926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ChangeArrowheads="1"/>
          </p:cNvSpPr>
          <p:nvPr/>
        </p:nvSpPr>
        <p:spPr bwMode="auto">
          <a:xfrm>
            <a:off x="584200" y="-336550"/>
            <a:ext cx="795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sz="2400" baseline="-25000">
              <a:solidFill>
                <a:srgbClr val="A6A6A6"/>
              </a:solidFill>
              <a:ea typeface="ＭＳ Ｐゴシック" pitchFamily="34" charset="-128"/>
            </a:endParaRPr>
          </a:p>
        </p:txBody>
      </p:sp>
      <p:sp>
        <p:nvSpPr>
          <p:cNvPr id="15360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solidFill>
                  <a:prstClr val="white">
                    <a:lumMod val="50000"/>
                  </a:prstClr>
                </a:solidFill>
              </a:rPr>
              <a:t>GS-US-292-0109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600" dirty="0" smtClean="0">
                <a:solidFill>
                  <a:schemeClr val="bg2">
                    <a:lumMod val="25000"/>
                  </a:schemeClr>
                </a:solidFill>
              </a:rPr>
              <a:t>AEs Leading to Discontinuation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622385" y="6102310"/>
            <a:ext cx="8140615" cy="457200"/>
          </a:xfrm>
        </p:spPr>
        <p:txBody>
          <a:bodyPr anchor="t"/>
          <a:lstStyle/>
          <a:p>
            <a:pPr marL="119063">
              <a:defRPr/>
            </a:pPr>
            <a:r>
              <a:rPr lang="en-US" sz="1200" baseline="30000" dirty="0" smtClean="0">
                <a:ea typeface="MS PGothic" pitchFamily="34" charset="-128"/>
              </a:rPr>
              <a:t>†</a:t>
            </a:r>
            <a:r>
              <a:rPr lang="en-US" sz="1200" dirty="0" smtClean="0">
                <a:ea typeface="MS PGothic" pitchFamily="34" charset="-128"/>
              </a:rPr>
              <a:t>After cancer chemotherapy, participant hospitalized with neutropenia, sepsis, and multi-system organ failure</a:t>
            </a:r>
          </a:p>
          <a:p>
            <a:pPr marL="119063">
              <a:defRPr/>
            </a:pPr>
            <a:r>
              <a:rPr lang="en-US" sz="1200" baseline="30000" dirty="0" err="1" smtClean="0">
                <a:ea typeface="MS PGothic" pitchFamily="34" charset="-128"/>
              </a:rPr>
              <a:t>ǂ</a:t>
            </a:r>
            <a:r>
              <a:rPr lang="en-US" sz="1200" dirty="0" err="1" smtClean="0">
                <a:ea typeface="MS PGothic" pitchFamily="34" charset="-128"/>
              </a:rPr>
              <a:t>Recurrent</a:t>
            </a:r>
            <a:r>
              <a:rPr lang="en-US" sz="1200" dirty="0" smtClean="0">
                <a:ea typeface="MS PGothic" pitchFamily="34" charset="-128"/>
              </a:rPr>
              <a:t> hematuria on treatment, subsequent off-treatment diagnosis of Hodgkin’s Lymphoma</a:t>
            </a:r>
            <a:endParaRPr lang="en-US" sz="1200" dirty="0">
              <a:ea typeface="MS PGothic" pitchFamily="34" charset="-128"/>
            </a:endParaRPr>
          </a:p>
        </p:txBody>
      </p:sp>
      <p:sp>
        <p:nvSpPr>
          <p:cNvPr id="379909" name="Text Placeholder 4"/>
          <p:cNvSpPr txBox="1">
            <a:spLocks/>
          </p:cNvSpPr>
          <p:nvPr/>
        </p:nvSpPr>
        <p:spPr bwMode="auto">
          <a:xfrm>
            <a:off x="404813" y="-149225"/>
            <a:ext cx="82296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A9A9A9"/>
              </a:buClr>
              <a:buSzPct val="90000"/>
              <a:buFont typeface="Wingdings" pitchFamily="2" charset="2"/>
              <a:buNone/>
            </a:pPr>
            <a:endParaRPr lang="en-US" b="0" baseline="-25000">
              <a:solidFill>
                <a:srgbClr val="000000"/>
              </a:solidFill>
            </a:endParaRPr>
          </a:p>
        </p:txBody>
      </p:sp>
      <p:sp>
        <p:nvSpPr>
          <p:cNvPr id="379911" name="Rectangle 11"/>
          <p:cNvSpPr>
            <a:spLocks noChangeArrowheads="1"/>
          </p:cNvSpPr>
          <p:nvPr/>
        </p:nvSpPr>
        <p:spPr bwMode="auto">
          <a:xfrm>
            <a:off x="8763000" y="0"/>
            <a:ext cx="3810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endParaRPr lang="en-US" altLang="en-US" sz="1000">
              <a:solidFill>
                <a:srgbClr val="7F7F7F"/>
              </a:solidFill>
              <a:latin typeface="Arial Narrow" pitchFamily="34" charset="0"/>
              <a:ea typeface="ＭＳ Ｐゴシック" pitchFamily="34" charset="-128"/>
            </a:endParaRPr>
          </a:p>
        </p:txBody>
      </p:sp>
      <p:graphicFrame>
        <p:nvGraphicFramePr>
          <p:cNvPr id="14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0185971"/>
              </p:ext>
            </p:extLst>
          </p:nvPr>
        </p:nvGraphicFramePr>
        <p:xfrm>
          <a:off x="395788" y="1690381"/>
          <a:ext cx="8202623" cy="424846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241946"/>
                <a:gridCol w="3380988"/>
                <a:gridCol w="3579689"/>
              </a:tblGrid>
              <a:tr h="468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1437" marR="91437" marT="45713" marB="45713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E/C/F/TAF</a:t>
                      </a:r>
                      <a:b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n=959</a:t>
                      </a:r>
                    </a:p>
                  </a:txBody>
                  <a:tcPr marL="91437" marR="91437" marT="45713" marB="4571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TDF-Based Regimen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n=477</a:t>
                      </a:r>
                    </a:p>
                  </a:txBody>
                  <a:tcPr marL="91437" marR="91437" marT="45713" marB="4571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</a:tr>
              <a:tr h="4680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Participants %</a:t>
                      </a:r>
                      <a:endParaRPr lang="en-US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-45720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0.9</a:t>
                      </a:r>
                      <a:endParaRPr lang="en-US" sz="14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45720" marR="4572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41926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Renal Events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en-US" sz="1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91440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Acute renal failure</a:t>
                      </a:r>
                      <a:r>
                        <a:rPr lang="en-US" sz="1400" b="0" baseline="30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†</a:t>
                      </a: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Interstitial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nephritis</a:t>
                      </a:r>
                      <a:r>
                        <a:rPr lang="en-US" sz="1400" b="0" baseline="300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ǂ</a:t>
                      </a:r>
                      <a:endParaRPr lang="en-US" sz="1400" b="0" baseline="30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7" marR="91437" marT="91440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Chronic kidney disease</a:t>
                      </a:r>
                      <a:endParaRPr lang="en-US" sz="1400" b="0" baseline="30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Elevated serum creatinine</a:t>
                      </a:r>
                      <a:endParaRPr lang="en-US" sz="1400" b="0" baseline="30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Fanconi syndrome,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mild jaundice</a:t>
                      </a: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Increased creatinine</a:t>
                      </a:r>
                      <a:endParaRPr lang="en-US" sz="1400" b="0" baseline="30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Nephretic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colic (nephrolithiasis)</a:t>
                      </a:r>
                    </a:p>
                  </a:txBody>
                  <a:tcPr marL="91437" marR="91437" marT="91440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88322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All Other Events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91440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Depression</a:t>
                      </a:r>
                    </a:p>
                    <a:p>
                      <a:pPr marL="1714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Leg swelling, impaired concentration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Memory loss, speech disturbance, </a:t>
                      </a:r>
                      <a:br>
                        <a:rPr lang="en-US" sz="1400" dirty="0" smtClean="0">
                          <a:latin typeface="+mn-lt"/>
                        </a:rPr>
                      </a:br>
                      <a:r>
                        <a:rPr lang="en-US" sz="1400" dirty="0" smtClean="0">
                          <a:latin typeface="+mn-lt"/>
                        </a:rPr>
                        <a:t>lack of motivation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Nausea, vomiting, headache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Panic attack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Reiter syndrome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Suicide attempt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91437" marR="91437" marT="91440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Abnormal dreams</a:t>
                      </a: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Depression, insomnia, irritability</a:t>
                      </a: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Depression, insomnia, nightmares</a:t>
                      </a: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Elevated bilirubin</a:t>
                      </a: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Icterus (n=2)</a:t>
                      </a:r>
                    </a:p>
                    <a:p>
                      <a:pPr marL="176213" marR="0" lvl="1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Increased forgetfulness</a:t>
                      </a:r>
                    </a:p>
                  </a:txBody>
                  <a:tcPr marL="91437" marR="91437" marT="91440" marB="1828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498948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9988034"/>
              </p:ext>
            </p:extLst>
          </p:nvPr>
        </p:nvGraphicFramePr>
        <p:xfrm>
          <a:off x="125096" y="2421952"/>
          <a:ext cx="8105775" cy="3143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29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white">
                    <a:lumMod val="50000"/>
                  </a:prstClr>
                </a:solidFill>
              </a:rPr>
              <a:t>GS-US-292-0109 </a:t>
            </a:r>
            <a:r>
              <a:rPr lang="en-US" dirty="0">
                <a:solidFill>
                  <a:prstClr val="white">
                    <a:lumMod val="50000"/>
                  </a:prstClr>
                </a:solidFill>
              </a:rPr>
              <a:t/>
            </a:r>
            <a:br>
              <a:rPr lang="en-US" dirty="0">
                <a:solidFill>
                  <a:prstClr val="white">
                    <a:lumMod val="50000"/>
                  </a:prstClr>
                </a:solidFill>
              </a:rPr>
            </a:br>
            <a:r>
              <a:rPr lang="en-US" sz="2600" dirty="0" smtClean="0"/>
              <a:t>DXA </a:t>
            </a:r>
            <a:r>
              <a:rPr lang="en-US" sz="2600" dirty="0"/>
              <a:t>Scan </a:t>
            </a:r>
            <a:r>
              <a:rPr lang="en-US" sz="2600" dirty="0" smtClean="0"/>
              <a:t>Results: Spine BMD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idx="1"/>
          </p:nvPr>
        </p:nvSpPr>
        <p:spPr>
          <a:xfrm>
            <a:off x="865633" y="5779008"/>
            <a:ext cx="7534655" cy="957639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rgbClr val="C00000"/>
              </a:buClr>
            </a:pPr>
            <a:r>
              <a:rPr lang="en-US" sz="1800" dirty="0" smtClean="0"/>
              <a:t>Regardless </a:t>
            </a:r>
            <a:r>
              <a:rPr lang="en-US" sz="1800" dirty="0"/>
              <a:t>of prior </a:t>
            </a:r>
            <a:r>
              <a:rPr lang="en-US" sz="1800" dirty="0" smtClean="0"/>
              <a:t>treatment regimen, differences between arms were statistically significant</a:t>
            </a:r>
          </a:p>
          <a:p>
            <a:pPr eaLnBrk="1" hangingPunct="1">
              <a:buClr>
                <a:srgbClr val="C00000"/>
              </a:buClr>
            </a:pPr>
            <a:r>
              <a:rPr lang="en-US" sz="1800" dirty="0" smtClean="0"/>
              <a:t>More than 2% difference between the arms at Week 48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BA29474-C874-4534-AE9D-B0581049FE3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16200000">
            <a:off x="-1025804" y="3605373"/>
            <a:ext cx="30909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0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b="0" dirty="0"/>
              <a:t>Median % </a:t>
            </a:r>
            <a:r>
              <a:rPr lang="en-US" b="0" dirty="0" smtClean="0"/>
              <a:t>Change in BMD (Q1, Q3) </a:t>
            </a:r>
            <a:endParaRPr lang="en-US" b="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4019" t="1901" r="3182" b="2450"/>
          <a:stretch/>
        </p:blipFill>
        <p:spPr>
          <a:xfrm>
            <a:off x="7512762" y="1324716"/>
            <a:ext cx="1481116" cy="26073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22" name="Group 21"/>
          <p:cNvGrpSpPr/>
          <p:nvPr/>
        </p:nvGrpSpPr>
        <p:grpSpPr>
          <a:xfrm>
            <a:off x="1321514" y="2709441"/>
            <a:ext cx="1947188" cy="553998"/>
            <a:chOff x="1987559" y="2870681"/>
            <a:chExt cx="1947188" cy="553998"/>
          </a:xfrm>
        </p:grpSpPr>
        <p:sp>
          <p:nvSpPr>
            <p:cNvPr id="23" name="TextBox 22"/>
            <p:cNvSpPr txBox="1"/>
            <p:nvPr/>
          </p:nvSpPr>
          <p:spPr>
            <a:xfrm>
              <a:off x="2493647" y="2870681"/>
              <a:ext cx="1441100" cy="5539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b="0" dirty="0" smtClean="0"/>
                <a:t>E/C/F/TAF</a:t>
              </a:r>
            </a:p>
            <a:p>
              <a:pPr lvl="0">
                <a:lnSpc>
                  <a:spcPct val="150000"/>
                </a:lnSpc>
              </a:pPr>
              <a:r>
                <a:rPr lang="en-US" sz="1200" b="0" dirty="0"/>
                <a:t>TDF-Based </a:t>
              </a:r>
              <a:r>
                <a:rPr lang="en-US" sz="1200" b="0" dirty="0" smtClean="0"/>
                <a:t>Regimen</a:t>
              </a:r>
              <a:endParaRPr lang="en-US" sz="1200" b="0" dirty="0"/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1987559" y="2964892"/>
              <a:ext cx="412595" cy="392924"/>
              <a:chOff x="1987559" y="2964892"/>
              <a:chExt cx="412595" cy="392924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1987559" y="2964892"/>
                <a:ext cx="412595" cy="109728"/>
                <a:chOff x="1987559" y="2964892"/>
                <a:chExt cx="412595" cy="109728"/>
              </a:xfrm>
            </p:grpSpPr>
            <p:sp>
              <p:nvSpPr>
                <p:cNvPr id="29" name="Freeform 28"/>
                <p:cNvSpPr/>
                <p:nvPr/>
              </p:nvSpPr>
              <p:spPr>
                <a:xfrm>
                  <a:off x="1987559" y="3019756"/>
                  <a:ext cx="412595" cy="0"/>
                </a:xfrm>
                <a:custGeom>
                  <a:avLst/>
                  <a:gdLst>
                    <a:gd name="connsiteX0" fmla="*/ 0 w 412595"/>
                    <a:gd name="connsiteY0" fmla="*/ 0 h 0"/>
                    <a:gd name="connsiteX1" fmla="*/ 412595 w 412595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12595">
                      <a:moveTo>
                        <a:pt x="0" y="0"/>
                      </a:moveTo>
                      <a:lnTo>
                        <a:pt x="412595" y="0"/>
                      </a:lnTo>
                    </a:path>
                  </a:pathLst>
                </a:custGeom>
                <a:noFill/>
                <a:ln w="28575">
                  <a:solidFill>
                    <a:srgbClr val="6338A2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29"/>
                <p:cNvSpPr/>
                <p:nvPr/>
              </p:nvSpPr>
              <p:spPr>
                <a:xfrm>
                  <a:off x="2138992" y="2964892"/>
                  <a:ext cx="109728" cy="109728"/>
                </a:xfrm>
                <a:prstGeom prst="ellipse">
                  <a:avLst/>
                </a:prstGeom>
                <a:solidFill>
                  <a:srgbClr val="6338A2"/>
                </a:solidFill>
                <a:ln w="19050">
                  <a:solidFill>
                    <a:srgbClr val="6338A2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endParaRPr lang="en-US" dirty="0" smtClean="0"/>
                </a:p>
              </p:txBody>
            </p:sp>
          </p:grpSp>
          <p:grpSp>
            <p:nvGrpSpPr>
              <p:cNvPr id="26" name="Group 25"/>
              <p:cNvGrpSpPr/>
              <p:nvPr/>
            </p:nvGrpSpPr>
            <p:grpSpPr>
              <a:xfrm>
                <a:off x="1987559" y="3248088"/>
                <a:ext cx="412595" cy="109728"/>
                <a:chOff x="1987559" y="3248088"/>
                <a:chExt cx="412595" cy="109728"/>
              </a:xfrm>
            </p:grpSpPr>
            <p:sp>
              <p:nvSpPr>
                <p:cNvPr id="27" name="Freeform 26"/>
                <p:cNvSpPr/>
                <p:nvPr/>
              </p:nvSpPr>
              <p:spPr>
                <a:xfrm>
                  <a:off x="1987559" y="3302952"/>
                  <a:ext cx="412595" cy="0"/>
                </a:xfrm>
                <a:custGeom>
                  <a:avLst/>
                  <a:gdLst>
                    <a:gd name="connsiteX0" fmla="*/ 0 w 412595"/>
                    <a:gd name="connsiteY0" fmla="*/ 0 h 0"/>
                    <a:gd name="connsiteX1" fmla="*/ 412595 w 412595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12595">
                      <a:moveTo>
                        <a:pt x="0" y="0"/>
                      </a:moveTo>
                      <a:lnTo>
                        <a:pt x="412595" y="0"/>
                      </a:lnTo>
                    </a:path>
                  </a:pathLst>
                </a:custGeom>
                <a:solidFill>
                  <a:srgbClr val="FC8A2C"/>
                </a:solidFill>
                <a:ln w="28575">
                  <a:solidFill>
                    <a:srgbClr val="F66900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27"/>
                <p:cNvSpPr/>
                <p:nvPr/>
              </p:nvSpPr>
              <p:spPr>
                <a:xfrm>
                  <a:off x="2138992" y="3248088"/>
                  <a:ext cx="109728" cy="109728"/>
                </a:xfrm>
                <a:prstGeom prst="ellipse">
                  <a:avLst/>
                </a:prstGeom>
                <a:solidFill>
                  <a:srgbClr val="F66900"/>
                </a:solidFill>
                <a:ln w="19050">
                  <a:solidFill>
                    <a:srgbClr val="F66900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endParaRPr lang="en-US" dirty="0" smtClean="0"/>
                </a:p>
              </p:txBody>
            </p:sp>
          </p:grpSp>
        </p:grpSp>
      </p:grpSp>
      <p:sp>
        <p:nvSpPr>
          <p:cNvPr id="34" name="TextBox 33"/>
          <p:cNvSpPr txBox="1"/>
          <p:nvPr/>
        </p:nvSpPr>
        <p:spPr>
          <a:xfrm>
            <a:off x="1095005" y="1663762"/>
            <a:ext cx="5404855" cy="640556"/>
          </a:xfrm>
          <a:prstGeom prst="rect">
            <a:avLst/>
          </a:prstGeom>
          <a:solidFill>
            <a:srgbClr val="4472C4"/>
          </a:solidFill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defRPr/>
            </a:pPr>
            <a:r>
              <a:rPr lang="en-US" sz="1600" dirty="0">
                <a:solidFill>
                  <a:schemeClr val="bg1"/>
                </a:solidFill>
              </a:rPr>
              <a:t>Change From Baseline to Week 48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600" dirty="0">
                <a:solidFill>
                  <a:schemeClr val="bg1"/>
                </a:solidFill>
              </a:rPr>
              <a:t>All </a:t>
            </a:r>
            <a:r>
              <a:rPr lang="en-US" sz="1600" dirty="0" smtClean="0">
                <a:solidFill>
                  <a:schemeClr val="bg1"/>
                </a:solidFill>
              </a:rPr>
              <a:t>Participants </a:t>
            </a:r>
            <a:r>
              <a:rPr lang="en-US" sz="1600" dirty="0">
                <a:solidFill>
                  <a:schemeClr val="bg1"/>
                </a:solidFill>
              </a:rPr>
              <a:t>(N=1,369)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621611" y="3786881"/>
            <a:ext cx="713726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lvl="0" algn="ctr">
              <a:spcBef>
                <a:spcPct val="20000"/>
              </a:spcBef>
              <a:buClr>
                <a:srgbClr val="990000"/>
              </a:buClr>
            </a:pPr>
            <a:r>
              <a:rPr lang="en-US" sz="1400" b="0" dirty="0">
                <a:solidFill>
                  <a:prstClr val="black"/>
                </a:solidFill>
                <a:latin typeface="Arial"/>
                <a:cs typeface="+mn-cs"/>
              </a:rPr>
              <a:t>p 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  <a:cs typeface="+mn-cs"/>
              </a:rPr>
              <a:t>&lt;0.001</a:t>
            </a:r>
            <a:endParaRPr lang="en-US" sz="1400" b="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sp>
        <p:nvSpPr>
          <p:cNvPr id="36" name="Right Bracket 35"/>
          <p:cNvSpPr/>
          <p:nvPr/>
        </p:nvSpPr>
        <p:spPr>
          <a:xfrm>
            <a:off x="6362544" y="3487353"/>
            <a:ext cx="226960" cy="814501"/>
          </a:xfrm>
          <a:prstGeom prst="rightBracket">
            <a:avLst>
              <a:gd name="adj" fmla="val 0"/>
            </a:avLst>
          </a:prstGeom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40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2482388"/>
              </p:ext>
            </p:extLst>
          </p:nvPr>
        </p:nvGraphicFramePr>
        <p:xfrm>
          <a:off x="145098" y="2406712"/>
          <a:ext cx="8105775" cy="3143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29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</a:rPr>
              <a:t/>
            </a:r>
            <a:br>
              <a:rPr lang="en-US" b="1" u="sng" dirty="0" smtClean="0">
                <a:solidFill>
                  <a:schemeClr val="tx1"/>
                </a:solidFill>
              </a:rPr>
            </a:br>
            <a:r>
              <a:rPr lang="en-US" b="1" u="sng" dirty="0" smtClean="0">
                <a:solidFill>
                  <a:schemeClr val="tx1"/>
                </a:solidFill>
              </a:rPr>
              <a:t/>
            </a:r>
            <a:br>
              <a:rPr lang="en-US" b="1" u="sng" dirty="0" smtClean="0">
                <a:solidFill>
                  <a:schemeClr val="tx1"/>
                </a:solidFill>
              </a:rPr>
            </a:br>
            <a:r>
              <a:rPr lang="en-US" sz="2400" dirty="0">
                <a:solidFill>
                  <a:prstClr val="white">
                    <a:lumMod val="50000"/>
                  </a:prstClr>
                </a:solidFill>
              </a:rPr>
              <a:t>GS-US-292-0109 </a:t>
            </a:r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/>
            </a:r>
            <a:br>
              <a:rPr lang="en-US" dirty="0" smtClean="0">
                <a:solidFill>
                  <a:prstClr val="white">
                    <a:lumMod val="50000"/>
                  </a:prstClr>
                </a:solidFill>
              </a:rPr>
            </a:br>
            <a:r>
              <a:rPr lang="en-US" sz="2600" dirty="0" smtClean="0"/>
              <a:t>DXA Scan Results: Hip BMD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8BA29474-C874-4534-AE9D-B0581049FE3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10816" t="8665" b="10872"/>
          <a:stretch/>
        </p:blipFill>
        <p:spPr>
          <a:xfrm>
            <a:off x="7273615" y="1307813"/>
            <a:ext cx="1638374" cy="23460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7" name="TextBox 26"/>
          <p:cNvSpPr txBox="1"/>
          <p:nvPr/>
        </p:nvSpPr>
        <p:spPr>
          <a:xfrm>
            <a:off x="1095005" y="1663762"/>
            <a:ext cx="5404855" cy="640556"/>
          </a:xfrm>
          <a:prstGeom prst="rect">
            <a:avLst/>
          </a:prstGeom>
          <a:solidFill>
            <a:srgbClr val="4472C4"/>
          </a:solidFill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  <a:defRPr/>
            </a:pPr>
            <a:r>
              <a:rPr lang="en-US" sz="1600" dirty="0">
                <a:solidFill>
                  <a:schemeClr val="bg1"/>
                </a:solidFill>
              </a:rPr>
              <a:t>Change From Baseline to Week 48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1600" dirty="0">
                <a:solidFill>
                  <a:schemeClr val="bg1"/>
                </a:solidFill>
              </a:rPr>
              <a:t>All </a:t>
            </a:r>
            <a:r>
              <a:rPr lang="en-US" sz="1600" dirty="0" smtClean="0">
                <a:solidFill>
                  <a:schemeClr val="bg1"/>
                </a:solidFill>
              </a:rPr>
              <a:t>Participants 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smtClean="0">
                <a:solidFill>
                  <a:schemeClr val="bg1"/>
                </a:solidFill>
              </a:rPr>
              <a:t>N=1,354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29" name="Rectangle 28"/>
          <p:cNvSpPr/>
          <p:nvPr/>
        </p:nvSpPr>
        <p:spPr>
          <a:xfrm rot="16200000">
            <a:off x="-1025804" y="3605373"/>
            <a:ext cx="30909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0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b="0" dirty="0"/>
              <a:t>Median % </a:t>
            </a:r>
            <a:r>
              <a:rPr lang="en-US" b="0" dirty="0" smtClean="0"/>
              <a:t>Change in BMD (Q1, Q3) </a:t>
            </a:r>
            <a:endParaRPr lang="en-US" b="0" dirty="0"/>
          </a:p>
        </p:txBody>
      </p:sp>
      <p:sp>
        <p:nvSpPr>
          <p:cNvPr id="31" name="Rectangle 30"/>
          <p:cNvSpPr/>
          <p:nvPr/>
        </p:nvSpPr>
        <p:spPr>
          <a:xfrm>
            <a:off x="6621611" y="3739256"/>
            <a:ext cx="713726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pPr lvl="0" algn="ctr">
              <a:spcBef>
                <a:spcPct val="20000"/>
              </a:spcBef>
              <a:buClr>
                <a:srgbClr val="990000"/>
              </a:buClr>
            </a:pPr>
            <a:r>
              <a:rPr lang="en-US" sz="1400" b="0" dirty="0">
                <a:solidFill>
                  <a:prstClr val="black"/>
                </a:solidFill>
                <a:latin typeface="Arial"/>
                <a:cs typeface="+mn-cs"/>
              </a:rPr>
              <a:t>p 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  <a:cs typeface="+mn-cs"/>
              </a:rPr>
              <a:t>&lt;0.001</a:t>
            </a:r>
            <a:endParaRPr lang="en-US" sz="1400" b="0" dirty="0">
              <a:solidFill>
                <a:prstClr val="black"/>
              </a:solidFill>
              <a:latin typeface="Arial"/>
              <a:cs typeface="+mn-cs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321514" y="2709441"/>
            <a:ext cx="1947188" cy="553998"/>
            <a:chOff x="1987559" y="2870681"/>
            <a:chExt cx="1947188" cy="553998"/>
          </a:xfrm>
        </p:grpSpPr>
        <p:sp>
          <p:nvSpPr>
            <p:cNvPr id="33" name="TextBox 32"/>
            <p:cNvSpPr txBox="1"/>
            <p:nvPr/>
          </p:nvSpPr>
          <p:spPr>
            <a:xfrm>
              <a:off x="2493647" y="2870681"/>
              <a:ext cx="1441100" cy="55399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b="0" dirty="0" smtClean="0"/>
                <a:t>E/C/F/TAF</a:t>
              </a:r>
            </a:p>
            <a:p>
              <a:pPr lvl="0">
                <a:lnSpc>
                  <a:spcPct val="150000"/>
                </a:lnSpc>
              </a:pPr>
              <a:r>
                <a:rPr lang="en-US" sz="1200" b="0" dirty="0"/>
                <a:t>TDF-Based </a:t>
              </a:r>
              <a:r>
                <a:rPr lang="en-US" sz="1200" b="0" dirty="0" smtClean="0"/>
                <a:t>Regimen</a:t>
              </a:r>
              <a:endParaRPr lang="en-US" sz="1200" b="0" dirty="0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987559" y="2964892"/>
              <a:ext cx="412595" cy="392924"/>
              <a:chOff x="1987559" y="2964892"/>
              <a:chExt cx="412595" cy="392924"/>
            </a:xfrm>
          </p:grpSpPr>
          <p:grpSp>
            <p:nvGrpSpPr>
              <p:cNvPr id="35" name="Group 34"/>
              <p:cNvGrpSpPr/>
              <p:nvPr/>
            </p:nvGrpSpPr>
            <p:grpSpPr>
              <a:xfrm>
                <a:off x="1987559" y="2964892"/>
                <a:ext cx="412595" cy="109728"/>
                <a:chOff x="1987559" y="2964892"/>
                <a:chExt cx="412595" cy="109728"/>
              </a:xfrm>
            </p:grpSpPr>
            <p:sp>
              <p:nvSpPr>
                <p:cNvPr id="39" name="Freeform 38"/>
                <p:cNvSpPr/>
                <p:nvPr/>
              </p:nvSpPr>
              <p:spPr>
                <a:xfrm>
                  <a:off x="1987559" y="3019756"/>
                  <a:ext cx="412595" cy="0"/>
                </a:xfrm>
                <a:custGeom>
                  <a:avLst/>
                  <a:gdLst>
                    <a:gd name="connsiteX0" fmla="*/ 0 w 412595"/>
                    <a:gd name="connsiteY0" fmla="*/ 0 h 0"/>
                    <a:gd name="connsiteX1" fmla="*/ 412595 w 412595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12595">
                      <a:moveTo>
                        <a:pt x="0" y="0"/>
                      </a:moveTo>
                      <a:lnTo>
                        <a:pt x="412595" y="0"/>
                      </a:lnTo>
                    </a:path>
                  </a:pathLst>
                </a:custGeom>
                <a:noFill/>
                <a:ln w="28575">
                  <a:solidFill>
                    <a:srgbClr val="6338A2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Oval 39"/>
                <p:cNvSpPr/>
                <p:nvPr/>
              </p:nvSpPr>
              <p:spPr>
                <a:xfrm>
                  <a:off x="2138992" y="2964892"/>
                  <a:ext cx="109728" cy="109728"/>
                </a:xfrm>
                <a:prstGeom prst="ellipse">
                  <a:avLst/>
                </a:prstGeom>
                <a:solidFill>
                  <a:srgbClr val="6338A2"/>
                </a:solidFill>
                <a:ln w="19050">
                  <a:solidFill>
                    <a:srgbClr val="6338A2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endParaRPr lang="en-US" dirty="0" smtClean="0"/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1987559" y="3248088"/>
                <a:ext cx="412595" cy="109728"/>
                <a:chOff x="1987559" y="3248088"/>
                <a:chExt cx="412595" cy="109728"/>
              </a:xfrm>
            </p:grpSpPr>
            <p:sp>
              <p:nvSpPr>
                <p:cNvPr id="37" name="Freeform 36"/>
                <p:cNvSpPr/>
                <p:nvPr/>
              </p:nvSpPr>
              <p:spPr>
                <a:xfrm>
                  <a:off x="1987559" y="3302952"/>
                  <a:ext cx="412595" cy="0"/>
                </a:xfrm>
                <a:custGeom>
                  <a:avLst/>
                  <a:gdLst>
                    <a:gd name="connsiteX0" fmla="*/ 0 w 412595"/>
                    <a:gd name="connsiteY0" fmla="*/ 0 h 0"/>
                    <a:gd name="connsiteX1" fmla="*/ 412595 w 412595"/>
                    <a:gd name="connsiteY1" fmla="*/ 0 h 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412595">
                      <a:moveTo>
                        <a:pt x="0" y="0"/>
                      </a:moveTo>
                      <a:lnTo>
                        <a:pt x="412595" y="0"/>
                      </a:lnTo>
                    </a:path>
                  </a:pathLst>
                </a:custGeom>
                <a:solidFill>
                  <a:srgbClr val="FC8A2C"/>
                </a:solidFill>
                <a:ln w="28575">
                  <a:solidFill>
                    <a:srgbClr val="F66900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2138992" y="3248088"/>
                  <a:ext cx="109728" cy="109728"/>
                </a:xfrm>
                <a:prstGeom prst="ellipse">
                  <a:avLst/>
                </a:prstGeom>
                <a:solidFill>
                  <a:srgbClr val="F66900"/>
                </a:solidFill>
                <a:ln w="19050">
                  <a:solidFill>
                    <a:srgbClr val="F66900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90000"/>
                    </a:lnSpc>
                  </a:pPr>
                  <a:endParaRPr lang="en-US" dirty="0" smtClean="0"/>
                </a:p>
              </p:txBody>
            </p:sp>
          </p:grpSp>
        </p:grpSp>
      </p:grpSp>
      <p:sp>
        <p:nvSpPr>
          <p:cNvPr id="23" name="Right Bracket 22"/>
          <p:cNvSpPr/>
          <p:nvPr/>
        </p:nvSpPr>
        <p:spPr>
          <a:xfrm>
            <a:off x="6362544" y="3439728"/>
            <a:ext cx="226960" cy="814501"/>
          </a:xfrm>
          <a:prstGeom prst="rightBracket">
            <a:avLst>
              <a:gd name="adj" fmla="val 0"/>
            </a:avLst>
          </a:prstGeom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 Placeholder 2"/>
          <p:cNvSpPr txBox="1">
            <a:spLocks/>
          </p:cNvSpPr>
          <p:nvPr/>
        </p:nvSpPr>
        <p:spPr bwMode="auto">
          <a:xfrm>
            <a:off x="865633" y="5779008"/>
            <a:ext cx="7534655" cy="9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228600" indent="-228600" algn="l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28600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8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800" b="0" dirty="0" smtClean="0"/>
              <a:t>Regardless of prior treatment regimen, differences between arms were statistically significant</a:t>
            </a:r>
          </a:p>
          <a:p>
            <a:pPr eaLnBrk="1" hangingPunct="1"/>
            <a:r>
              <a:rPr lang="en-US" sz="1800" b="0" dirty="0" smtClean="0"/>
              <a:t>More than 1.6% difference between arms at Week 48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51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white">
                    <a:lumMod val="50000"/>
                  </a:prstClr>
                </a:solidFill>
              </a:rPr>
              <a:t>GS-US-292-0109 </a:t>
            </a:r>
            <a:r>
              <a:rPr lang="en-US" sz="2400" dirty="0" smtClean="0">
                <a:solidFill>
                  <a:prstClr val="white">
                    <a:lumMod val="50000"/>
                  </a:prstClr>
                </a:solidFill>
              </a:rPr>
              <a:t/>
            </a:r>
            <a:br>
              <a:rPr lang="en-US" sz="2400" dirty="0" smtClean="0">
                <a:solidFill>
                  <a:prstClr val="white">
                    <a:lumMod val="50000"/>
                  </a:prstClr>
                </a:solidFill>
              </a:rPr>
            </a:br>
            <a:r>
              <a:rPr lang="en-US" sz="2600" dirty="0"/>
              <a:t>Change in </a:t>
            </a:r>
            <a:r>
              <a:rPr lang="en-US" sz="2600" dirty="0" smtClean="0"/>
              <a:t>Diagnosis of Osteopenia or Osteoporosis  </a:t>
            </a:r>
            <a:br>
              <a:rPr lang="en-US" sz="2600" dirty="0" smtClean="0"/>
            </a:br>
            <a:r>
              <a:rPr lang="en-US" sz="2600" dirty="0"/>
              <a:t>(</a:t>
            </a:r>
            <a:r>
              <a:rPr lang="en-US" sz="2600" dirty="0" smtClean="0"/>
              <a:t>Defined by T-Score)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769956" y="1421788"/>
            <a:ext cx="4836144" cy="296004"/>
            <a:chOff x="2781107" y="1276825"/>
            <a:chExt cx="4836144" cy="296004"/>
          </a:xfrm>
        </p:grpSpPr>
        <p:sp>
          <p:nvSpPr>
            <p:cNvPr id="128006" name="TextBox 9"/>
            <p:cNvSpPr txBox="1">
              <a:spLocks noChangeArrowheads="1"/>
            </p:cNvSpPr>
            <p:nvPr/>
          </p:nvSpPr>
          <p:spPr bwMode="auto">
            <a:xfrm>
              <a:off x="2930332" y="1276825"/>
              <a:ext cx="4686919" cy="2960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0" dirty="0" smtClean="0"/>
                <a:t>Normal               Osteopenia               Osteoporosis</a:t>
              </a:r>
              <a:endParaRPr lang="en-US" sz="1400" b="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16079" y="1351675"/>
              <a:ext cx="149225" cy="146304"/>
            </a:xfrm>
            <a:prstGeom prst="rect">
              <a:avLst/>
            </a:prstGeom>
            <a:solidFill>
              <a:srgbClr val="F8B564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64174" y="1351675"/>
              <a:ext cx="149225" cy="146304"/>
            </a:xfrm>
            <a:prstGeom prst="rect">
              <a:avLst/>
            </a:prstGeom>
            <a:solidFill>
              <a:srgbClr val="B02A2A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781107" y="1351675"/>
              <a:ext cx="149225" cy="146304"/>
            </a:xfrm>
            <a:prstGeom prst="rect">
              <a:avLst/>
            </a:prstGeom>
            <a:solidFill>
              <a:srgbClr val="6BA343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aphicFrame>
        <p:nvGraphicFramePr>
          <p:cNvPr id="27" name="Chart 26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32245251"/>
              </p:ext>
            </p:extLst>
          </p:nvPr>
        </p:nvGraphicFramePr>
        <p:xfrm>
          <a:off x="455182" y="2215469"/>
          <a:ext cx="4261161" cy="403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-215632" y="3984308"/>
            <a:ext cx="907300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0" dirty="0" smtClean="0"/>
              <a:t>Patients, %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51727" y="5524016"/>
            <a:ext cx="3747947" cy="724383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61" name="Rectangle 60"/>
          <p:cNvSpPr/>
          <p:nvPr/>
        </p:nvSpPr>
        <p:spPr>
          <a:xfrm>
            <a:off x="5196028" y="5524016"/>
            <a:ext cx="3747947" cy="724383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/>
          <a:lstStyle/>
          <a:p>
            <a:r>
              <a:rPr lang="en-US" sz="1200" b="1" dirty="0" smtClean="0"/>
              <a:t>Differences between E/C/F/TAF and TDF-based regimens were statistically significant (p &lt;0.001)</a:t>
            </a:r>
            <a:endParaRPr lang="en-US" sz="12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857085" y="5549584"/>
            <a:ext cx="3741157" cy="694343"/>
            <a:chOff x="857085" y="5549584"/>
            <a:chExt cx="3741157" cy="694343"/>
          </a:xfrm>
        </p:grpSpPr>
        <p:grpSp>
          <p:nvGrpSpPr>
            <p:cNvPr id="4" name="Group 3"/>
            <p:cNvGrpSpPr/>
            <p:nvPr/>
          </p:nvGrpSpPr>
          <p:grpSpPr>
            <a:xfrm>
              <a:off x="857085" y="5549584"/>
              <a:ext cx="1819656" cy="694343"/>
              <a:chOff x="892941" y="5549584"/>
              <a:chExt cx="1819656" cy="694343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972386" y="5549584"/>
                <a:ext cx="1660767" cy="193899"/>
                <a:chOff x="941797" y="5549584"/>
                <a:chExt cx="1660767" cy="193899"/>
              </a:xfrm>
            </p:grpSpPr>
            <p:sp>
              <p:nvSpPr>
                <p:cNvPr id="34" name="TextBox 33"/>
                <p:cNvSpPr txBox="1"/>
                <p:nvPr/>
              </p:nvSpPr>
              <p:spPr>
                <a:xfrm>
                  <a:off x="941797" y="5549584"/>
                  <a:ext cx="687689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Baseline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1898910" y="5549584"/>
                  <a:ext cx="703654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Week 48</a:t>
                  </a:r>
                </a:p>
              </p:txBody>
            </p:sp>
          </p:grpSp>
          <p:sp>
            <p:nvSpPr>
              <p:cNvPr id="50" name="TextBox 2"/>
              <p:cNvSpPr txBox="1">
                <a:spLocks noChangeArrowheads="1"/>
              </p:cNvSpPr>
              <p:nvPr/>
            </p:nvSpPr>
            <p:spPr bwMode="auto">
              <a:xfrm>
                <a:off x="892941" y="5793201"/>
                <a:ext cx="1819656" cy="450726"/>
              </a:xfrm>
              <a:prstGeom prst="rect">
                <a:avLst/>
              </a:prstGeom>
              <a:solidFill>
                <a:srgbClr val="6338A2"/>
              </a:solidFill>
              <a:ln>
                <a:noFill/>
              </a:ln>
              <a:extLst/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346490" y="5836617"/>
                <a:ext cx="912558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0" dirty="0" smtClean="0">
                    <a:solidFill>
                      <a:schemeClr val="bg1"/>
                    </a:solidFill>
                  </a:rPr>
                  <a:t>E/C/F/TAF </a:t>
                </a:r>
                <a:br>
                  <a:rPr lang="en-US" sz="1400" b="0" dirty="0" smtClean="0">
                    <a:solidFill>
                      <a:schemeClr val="bg1"/>
                    </a:solidFill>
                  </a:rPr>
                </a:br>
                <a:r>
                  <a:rPr lang="en-US" sz="1400" b="0" dirty="0" smtClean="0">
                    <a:solidFill>
                      <a:schemeClr val="bg1"/>
                    </a:solidFill>
                  </a:rPr>
                  <a:t>n=912</a:t>
                </a: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2774666" y="5549584"/>
              <a:ext cx="1823576" cy="694343"/>
              <a:chOff x="2774666" y="5549584"/>
              <a:chExt cx="1823576" cy="69434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860833" y="5549584"/>
                <a:ext cx="1651242" cy="193899"/>
                <a:chOff x="2845471" y="5549584"/>
                <a:chExt cx="1651242" cy="193899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2845471" y="5549584"/>
                  <a:ext cx="687689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Baseline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3793059" y="5549584"/>
                  <a:ext cx="703654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Week 48</a:t>
                  </a:r>
                </a:p>
              </p:txBody>
            </p:sp>
          </p:grpSp>
          <p:sp>
            <p:nvSpPr>
              <p:cNvPr id="51" name="TextBox 2"/>
              <p:cNvSpPr txBox="1">
                <a:spLocks noChangeArrowheads="1"/>
              </p:cNvSpPr>
              <p:nvPr/>
            </p:nvSpPr>
            <p:spPr bwMode="auto">
              <a:xfrm>
                <a:off x="2774666" y="5793201"/>
                <a:ext cx="1823576" cy="450726"/>
              </a:xfrm>
              <a:prstGeom prst="rect">
                <a:avLst/>
              </a:prstGeom>
              <a:solidFill>
                <a:srgbClr val="F66900"/>
              </a:solidFill>
              <a:ln>
                <a:noFill/>
              </a:ln>
              <a:extLst/>
            </p:spPr>
            <p:txBody>
              <a:bodyPr lIns="45720" tIns="0" rIns="4572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774666" y="5836617"/>
                <a:ext cx="1823576" cy="387798"/>
              </a:xfrm>
              <a:prstGeom prst="rect">
                <a:avLst/>
              </a:prstGeom>
              <a:solidFill>
                <a:srgbClr val="F66900"/>
              </a:solidFill>
            </p:spPr>
            <p:txBody>
              <a:bodyPr wrap="none" lIns="45720" tIns="0" rIns="4572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0" dirty="0" smtClean="0">
                    <a:solidFill>
                      <a:schemeClr val="bg1"/>
                    </a:solidFill>
                  </a:rPr>
                  <a:t>TDF-Based Regimen </a:t>
                </a:r>
                <a:br>
                  <a:rPr lang="en-US" sz="1400" b="0" dirty="0" smtClean="0">
                    <a:solidFill>
                      <a:schemeClr val="bg1"/>
                    </a:solidFill>
                  </a:rPr>
                </a:br>
                <a:r>
                  <a:rPr lang="en-US" sz="1400" b="0" dirty="0" smtClean="0">
                    <a:solidFill>
                      <a:schemeClr val="bg1"/>
                    </a:solidFill>
                  </a:rPr>
                  <a:t>n=457</a:t>
                </a:r>
              </a:p>
            </p:txBody>
          </p:sp>
        </p:grpSp>
      </p:grpSp>
      <p:sp>
        <p:nvSpPr>
          <p:cNvPr id="53" name="Freeform 52"/>
          <p:cNvSpPr/>
          <p:nvPr/>
        </p:nvSpPr>
        <p:spPr>
          <a:xfrm>
            <a:off x="1201523" y="3755269"/>
            <a:ext cx="1384240" cy="260912"/>
          </a:xfrm>
          <a:custGeom>
            <a:avLst/>
            <a:gdLst>
              <a:gd name="connsiteX0" fmla="*/ 0 w 1549101"/>
              <a:gd name="connsiteY0" fmla="*/ 570155 h 570155"/>
              <a:gd name="connsiteX1" fmla="*/ 1549101 w 1549101"/>
              <a:gd name="connsiteY1" fmla="*/ 0 h 57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9101" h="570155">
                <a:moveTo>
                  <a:pt x="0" y="570155"/>
                </a:moveTo>
                <a:lnTo>
                  <a:pt x="1549101" y="0"/>
                </a:lnTo>
              </a:path>
            </a:pathLst>
          </a:custGeom>
          <a:noFill/>
          <a:ln w="38100">
            <a:solidFill>
              <a:schemeClr val="tx1">
                <a:lumMod val="65000"/>
                <a:lumOff val="35000"/>
              </a:schemeClr>
            </a:solidFill>
            <a:prstDash val="sysDot"/>
            <a:miter lim="800000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219402" y="3979547"/>
            <a:ext cx="1097280" cy="0"/>
          </a:xfrm>
          <a:custGeom>
            <a:avLst/>
            <a:gdLst>
              <a:gd name="connsiteX0" fmla="*/ 0 w 1590675"/>
              <a:gd name="connsiteY0" fmla="*/ 0 h 0"/>
              <a:gd name="connsiteX1" fmla="*/ 1590675 w 159067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90675">
                <a:moveTo>
                  <a:pt x="0" y="0"/>
                </a:moveTo>
                <a:lnTo>
                  <a:pt x="1590675" y="0"/>
                </a:lnTo>
              </a:path>
            </a:pathLst>
          </a:custGeom>
          <a:noFill/>
          <a:ln w="38100">
            <a:solidFill>
              <a:schemeClr val="tx1">
                <a:lumMod val="65000"/>
                <a:lumOff val="35000"/>
              </a:schemeClr>
            </a:solidFill>
            <a:prstDash val="sysDot"/>
            <a:miter lim="800000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92759" y="2463756"/>
            <a:ext cx="1781907" cy="29166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915982" y="1904417"/>
            <a:ext cx="365760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Spine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7773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white">
                    <a:lumMod val="50000"/>
                  </a:prstClr>
                </a:solidFill>
              </a:rPr>
              <a:t>GS-US-292-0109 </a:t>
            </a:r>
            <a:r>
              <a:rPr lang="en-US" sz="2400" dirty="0" smtClean="0">
                <a:solidFill>
                  <a:prstClr val="white">
                    <a:lumMod val="50000"/>
                  </a:prstClr>
                </a:solidFill>
              </a:rPr>
              <a:t/>
            </a:r>
            <a:br>
              <a:rPr lang="en-US" sz="2400" dirty="0" smtClean="0">
                <a:solidFill>
                  <a:prstClr val="white">
                    <a:lumMod val="50000"/>
                  </a:prstClr>
                </a:solidFill>
              </a:rPr>
            </a:br>
            <a:r>
              <a:rPr lang="en-US" sz="2600" dirty="0"/>
              <a:t>Change in </a:t>
            </a:r>
            <a:r>
              <a:rPr lang="en-US" sz="2600" dirty="0" smtClean="0"/>
              <a:t>Diagnosis of Osteopenia or Osteoporosis  </a:t>
            </a:r>
            <a:br>
              <a:rPr lang="en-US" sz="2600" dirty="0" smtClean="0"/>
            </a:br>
            <a:r>
              <a:rPr lang="en-US" sz="2600" dirty="0"/>
              <a:t>(</a:t>
            </a:r>
            <a:r>
              <a:rPr lang="en-US" sz="2600" dirty="0" smtClean="0"/>
              <a:t>Defined by T-Score)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2769956" y="1421788"/>
            <a:ext cx="4836144" cy="296004"/>
            <a:chOff x="2781107" y="1276825"/>
            <a:chExt cx="4836144" cy="296004"/>
          </a:xfrm>
        </p:grpSpPr>
        <p:sp>
          <p:nvSpPr>
            <p:cNvPr id="128006" name="TextBox 9"/>
            <p:cNvSpPr txBox="1">
              <a:spLocks noChangeArrowheads="1"/>
            </p:cNvSpPr>
            <p:nvPr/>
          </p:nvSpPr>
          <p:spPr bwMode="auto">
            <a:xfrm>
              <a:off x="2930332" y="1276825"/>
              <a:ext cx="4686919" cy="2960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0" dirty="0" smtClean="0"/>
                <a:t>Normal               Osteopenia               Osteoporosis</a:t>
              </a:r>
              <a:endParaRPr lang="en-US" sz="1400" b="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16079" y="1351675"/>
              <a:ext cx="149225" cy="146304"/>
            </a:xfrm>
            <a:prstGeom prst="rect">
              <a:avLst/>
            </a:prstGeom>
            <a:solidFill>
              <a:srgbClr val="F8B564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64174" y="1351675"/>
              <a:ext cx="149225" cy="146304"/>
            </a:xfrm>
            <a:prstGeom prst="rect">
              <a:avLst/>
            </a:prstGeom>
            <a:solidFill>
              <a:srgbClr val="B02A2A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781107" y="1351675"/>
              <a:ext cx="149225" cy="146304"/>
            </a:xfrm>
            <a:prstGeom prst="rect">
              <a:avLst/>
            </a:prstGeom>
            <a:solidFill>
              <a:srgbClr val="6BA343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aphicFrame>
        <p:nvGraphicFramePr>
          <p:cNvPr id="27" name="Chart 26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94333969"/>
              </p:ext>
            </p:extLst>
          </p:nvPr>
        </p:nvGraphicFramePr>
        <p:xfrm>
          <a:off x="455182" y="2215469"/>
          <a:ext cx="4261161" cy="403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-215632" y="3984308"/>
            <a:ext cx="907300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0" dirty="0" smtClean="0"/>
              <a:t>Patients, %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51727" y="5524016"/>
            <a:ext cx="3747947" cy="724383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61" name="Rectangle 60"/>
          <p:cNvSpPr/>
          <p:nvPr/>
        </p:nvSpPr>
        <p:spPr>
          <a:xfrm>
            <a:off x="5196028" y="5524016"/>
            <a:ext cx="3747947" cy="724383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/>
          <a:lstStyle/>
          <a:p>
            <a:r>
              <a:rPr lang="en-US" sz="1200" b="1" dirty="0" smtClean="0"/>
              <a:t>Differences between E/C/F/TAF and TDF-based regimens were statistically significant (p &lt;0.001)</a:t>
            </a:r>
            <a:endParaRPr lang="en-US" sz="12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857085" y="5549584"/>
            <a:ext cx="3741157" cy="694343"/>
            <a:chOff x="857085" y="5549584"/>
            <a:chExt cx="3741157" cy="694343"/>
          </a:xfrm>
        </p:grpSpPr>
        <p:grpSp>
          <p:nvGrpSpPr>
            <p:cNvPr id="4" name="Group 3"/>
            <p:cNvGrpSpPr/>
            <p:nvPr/>
          </p:nvGrpSpPr>
          <p:grpSpPr>
            <a:xfrm>
              <a:off x="857085" y="5549584"/>
              <a:ext cx="1819656" cy="694343"/>
              <a:chOff x="892941" y="5549584"/>
              <a:chExt cx="1819656" cy="694343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972386" y="5549584"/>
                <a:ext cx="1660767" cy="193899"/>
                <a:chOff x="941797" y="5549584"/>
                <a:chExt cx="1660767" cy="193899"/>
              </a:xfrm>
            </p:grpSpPr>
            <p:sp>
              <p:nvSpPr>
                <p:cNvPr id="34" name="TextBox 33"/>
                <p:cNvSpPr txBox="1"/>
                <p:nvPr/>
              </p:nvSpPr>
              <p:spPr>
                <a:xfrm>
                  <a:off x="941797" y="5549584"/>
                  <a:ext cx="687689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Baseline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1898910" y="5549584"/>
                  <a:ext cx="703654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Week 48</a:t>
                  </a:r>
                </a:p>
              </p:txBody>
            </p:sp>
          </p:grpSp>
          <p:sp>
            <p:nvSpPr>
              <p:cNvPr id="50" name="TextBox 2"/>
              <p:cNvSpPr txBox="1">
                <a:spLocks noChangeArrowheads="1"/>
              </p:cNvSpPr>
              <p:nvPr/>
            </p:nvSpPr>
            <p:spPr bwMode="auto">
              <a:xfrm>
                <a:off x="892941" y="5793201"/>
                <a:ext cx="1819656" cy="450726"/>
              </a:xfrm>
              <a:prstGeom prst="rect">
                <a:avLst/>
              </a:prstGeom>
              <a:solidFill>
                <a:srgbClr val="6338A2"/>
              </a:solidFill>
              <a:ln>
                <a:noFill/>
              </a:ln>
              <a:extLst/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346490" y="5836617"/>
                <a:ext cx="912558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0" dirty="0" smtClean="0">
                    <a:solidFill>
                      <a:schemeClr val="bg1"/>
                    </a:solidFill>
                  </a:rPr>
                  <a:t>E/C/F/TAF </a:t>
                </a:r>
                <a:br>
                  <a:rPr lang="en-US" sz="1400" b="0" dirty="0" smtClean="0">
                    <a:solidFill>
                      <a:schemeClr val="bg1"/>
                    </a:solidFill>
                  </a:rPr>
                </a:br>
                <a:r>
                  <a:rPr lang="en-US" sz="1400" b="0" dirty="0" smtClean="0">
                    <a:solidFill>
                      <a:schemeClr val="bg1"/>
                    </a:solidFill>
                  </a:rPr>
                  <a:t>n=912</a:t>
                </a: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2774666" y="5549584"/>
              <a:ext cx="1823576" cy="694343"/>
              <a:chOff x="2774666" y="5549584"/>
              <a:chExt cx="1823576" cy="69434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860833" y="5549584"/>
                <a:ext cx="1651242" cy="193899"/>
                <a:chOff x="2845471" y="5549584"/>
                <a:chExt cx="1651242" cy="193899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2845471" y="5549584"/>
                  <a:ext cx="687689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Baseline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3793059" y="5549584"/>
                  <a:ext cx="703654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Week 48</a:t>
                  </a:r>
                </a:p>
              </p:txBody>
            </p:sp>
          </p:grpSp>
          <p:sp>
            <p:nvSpPr>
              <p:cNvPr id="51" name="TextBox 2"/>
              <p:cNvSpPr txBox="1">
                <a:spLocks noChangeArrowheads="1"/>
              </p:cNvSpPr>
              <p:nvPr/>
            </p:nvSpPr>
            <p:spPr bwMode="auto">
              <a:xfrm>
                <a:off x="2774666" y="5793201"/>
                <a:ext cx="1823576" cy="450726"/>
              </a:xfrm>
              <a:prstGeom prst="rect">
                <a:avLst/>
              </a:prstGeom>
              <a:solidFill>
                <a:srgbClr val="F66900"/>
              </a:solidFill>
              <a:ln>
                <a:noFill/>
              </a:ln>
              <a:extLst/>
            </p:spPr>
            <p:txBody>
              <a:bodyPr lIns="45720" tIns="0" rIns="4572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774666" y="5836617"/>
                <a:ext cx="1823576" cy="387798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0" dirty="0" smtClean="0">
                    <a:solidFill>
                      <a:schemeClr val="bg1"/>
                    </a:solidFill>
                  </a:rPr>
                  <a:t>TDF-Based Regimen </a:t>
                </a:r>
                <a:br>
                  <a:rPr lang="en-US" sz="1400" b="0" dirty="0" smtClean="0">
                    <a:solidFill>
                      <a:schemeClr val="bg1"/>
                    </a:solidFill>
                  </a:rPr>
                </a:br>
                <a:r>
                  <a:rPr lang="en-US" sz="1400" b="0" dirty="0" smtClean="0">
                    <a:solidFill>
                      <a:schemeClr val="bg1"/>
                    </a:solidFill>
                  </a:rPr>
                  <a:t>n=457</a:t>
                </a:r>
              </a:p>
            </p:txBody>
          </p:sp>
        </p:grpSp>
      </p:grpSp>
      <p:sp>
        <p:nvSpPr>
          <p:cNvPr id="53" name="Freeform 52"/>
          <p:cNvSpPr/>
          <p:nvPr/>
        </p:nvSpPr>
        <p:spPr>
          <a:xfrm>
            <a:off x="1372973" y="3719047"/>
            <a:ext cx="1010239" cy="285704"/>
          </a:xfrm>
          <a:custGeom>
            <a:avLst/>
            <a:gdLst>
              <a:gd name="connsiteX0" fmla="*/ 0 w 1549101"/>
              <a:gd name="connsiteY0" fmla="*/ 570155 h 570155"/>
              <a:gd name="connsiteX1" fmla="*/ 1549101 w 1549101"/>
              <a:gd name="connsiteY1" fmla="*/ 0 h 57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9101" h="570155">
                <a:moveTo>
                  <a:pt x="0" y="570155"/>
                </a:moveTo>
                <a:lnTo>
                  <a:pt x="1549101" y="0"/>
                </a:lnTo>
              </a:path>
            </a:pathLst>
          </a:custGeom>
          <a:noFill/>
          <a:ln w="38100">
            <a:solidFill>
              <a:schemeClr val="tx1">
                <a:lumMod val="65000"/>
                <a:lumOff val="35000"/>
              </a:schemeClr>
            </a:solidFill>
            <a:prstDash val="sysDot"/>
            <a:miter lim="800000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3219402" y="3979547"/>
            <a:ext cx="1097280" cy="0"/>
          </a:xfrm>
          <a:custGeom>
            <a:avLst/>
            <a:gdLst>
              <a:gd name="connsiteX0" fmla="*/ 0 w 1590675"/>
              <a:gd name="connsiteY0" fmla="*/ 0 h 0"/>
              <a:gd name="connsiteX1" fmla="*/ 1590675 w 159067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90675">
                <a:moveTo>
                  <a:pt x="0" y="0"/>
                </a:moveTo>
                <a:lnTo>
                  <a:pt x="1590675" y="0"/>
                </a:lnTo>
              </a:path>
            </a:pathLst>
          </a:custGeom>
          <a:noFill/>
          <a:ln w="38100">
            <a:solidFill>
              <a:schemeClr val="tx1">
                <a:lumMod val="65000"/>
                <a:lumOff val="35000"/>
              </a:schemeClr>
            </a:solidFill>
            <a:prstDash val="sysDot"/>
            <a:miter lim="800000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12"/>
          <p:cNvSpPr txBox="1">
            <a:spLocks noChangeArrowheads="1"/>
          </p:cNvSpPr>
          <p:nvPr/>
        </p:nvSpPr>
        <p:spPr bwMode="auto">
          <a:xfrm>
            <a:off x="915982" y="1904417"/>
            <a:ext cx="365760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Spine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7193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white">
                    <a:lumMod val="50000"/>
                  </a:prstClr>
                </a:solidFill>
              </a:rPr>
              <a:t>GS-US-292-0109 </a:t>
            </a:r>
            <a:r>
              <a:rPr lang="en-US" sz="2400" dirty="0" smtClean="0">
                <a:solidFill>
                  <a:prstClr val="white">
                    <a:lumMod val="50000"/>
                  </a:prstClr>
                </a:solidFill>
              </a:rPr>
              <a:t/>
            </a:r>
            <a:br>
              <a:rPr lang="en-US" sz="2400" dirty="0" smtClean="0">
                <a:solidFill>
                  <a:prstClr val="white">
                    <a:lumMod val="50000"/>
                  </a:prstClr>
                </a:solidFill>
              </a:rPr>
            </a:br>
            <a:r>
              <a:rPr lang="en-US" sz="2600" dirty="0"/>
              <a:t>Change in </a:t>
            </a:r>
            <a:r>
              <a:rPr lang="en-US" sz="2600" dirty="0" smtClean="0"/>
              <a:t>Diagnosis of Osteopenia or Osteoporosis </a:t>
            </a:r>
            <a:br>
              <a:rPr lang="en-US" sz="2600" dirty="0" smtClean="0"/>
            </a:br>
            <a:r>
              <a:rPr lang="en-US" sz="2600" dirty="0"/>
              <a:t>(</a:t>
            </a:r>
            <a:r>
              <a:rPr lang="en-US" sz="2600" dirty="0" smtClean="0"/>
              <a:t>Defined by T-Score)</a:t>
            </a:r>
          </a:p>
        </p:txBody>
      </p:sp>
      <p:sp>
        <p:nvSpPr>
          <p:cNvPr id="128010" name="TextBox 12"/>
          <p:cNvSpPr txBox="1">
            <a:spLocks noChangeArrowheads="1"/>
          </p:cNvSpPr>
          <p:nvPr/>
        </p:nvSpPr>
        <p:spPr bwMode="auto">
          <a:xfrm>
            <a:off x="915982" y="1904417"/>
            <a:ext cx="365760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Spine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769956" y="1421788"/>
            <a:ext cx="4836144" cy="296004"/>
            <a:chOff x="2781107" y="1276825"/>
            <a:chExt cx="4836144" cy="296004"/>
          </a:xfrm>
        </p:grpSpPr>
        <p:sp>
          <p:nvSpPr>
            <p:cNvPr id="128006" name="TextBox 9"/>
            <p:cNvSpPr txBox="1">
              <a:spLocks noChangeArrowheads="1"/>
            </p:cNvSpPr>
            <p:nvPr/>
          </p:nvSpPr>
          <p:spPr bwMode="auto">
            <a:xfrm>
              <a:off x="2930332" y="1276825"/>
              <a:ext cx="4686919" cy="29600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0" dirty="0" smtClean="0"/>
                <a:t>Normal               Osteopenia               Osteoporosis</a:t>
              </a:r>
              <a:endParaRPr lang="en-US" sz="1400" b="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16079" y="1351675"/>
              <a:ext cx="149225" cy="146304"/>
            </a:xfrm>
            <a:prstGeom prst="rect">
              <a:avLst/>
            </a:prstGeom>
            <a:solidFill>
              <a:srgbClr val="F8B564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64174" y="1351675"/>
              <a:ext cx="149225" cy="146304"/>
            </a:xfrm>
            <a:prstGeom prst="rect">
              <a:avLst/>
            </a:prstGeom>
            <a:solidFill>
              <a:srgbClr val="B02A2A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781107" y="1351675"/>
              <a:ext cx="149225" cy="146304"/>
            </a:xfrm>
            <a:prstGeom prst="rect">
              <a:avLst/>
            </a:prstGeom>
            <a:solidFill>
              <a:srgbClr val="6BA343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aphicFrame>
        <p:nvGraphicFramePr>
          <p:cNvPr id="27" name="Chart 26"/>
          <p:cNvGraphicFramePr/>
          <p:nvPr>
            <p:extLst/>
          </p:nvPr>
        </p:nvGraphicFramePr>
        <p:xfrm>
          <a:off x="455182" y="2215469"/>
          <a:ext cx="4261161" cy="403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-215632" y="3984308"/>
            <a:ext cx="907300" cy="1938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b="0" dirty="0" smtClean="0"/>
              <a:t>Patients, %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51727" y="5524016"/>
            <a:ext cx="3747947" cy="724383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61" name="Rectangle 60"/>
          <p:cNvSpPr/>
          <p:nvPr/>
        </p:nvSpPr>
        <p:spPr>
          <a:xfrm>
            <a:off x="5196028" y="5524016"/>
            <a:ext cx="3747947" cy="724383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9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/>
          <a:lstStyle/>
          <a:p>
            <a:r>
              <a:rPr lang="en-US" sz="1200" b="1" dirty="0" smtClean="0"/>
              <a:t>Differences between E/C/F/TAF and TDF-based regimens were statistically significant (p &lt;0.001)</a:t>
            </a:r>
            <a:endParaRPr lang="en-US" sz="12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857085" y="5549584"/>
            <a:ext cx="3741157" cy="694343"/>
            <a:chOff x="857085" y="5549584"/>
            <a:chExt cx="3741157" cy="694343"/>
          </a:xfrm>
        </p:grpSpPr>
        <p:grpSp>
          <p:nvGrpSpPr>
            <p:cNvPr id="4" name="Group 3"/>
            <p:cNvGrpSpPr/>
            <p:nvPr/>
          </p:nvGrpSpPr>
          <p:grpSpPr>
            <a:xfrm>
              <a:off x="857085" y="5549584"/>
              <a:ext cx="1819656" cy="694343"/>
              <a:chOff x="892941" y="5549584"/>
              <a:chExt cx="1819656" cy="694343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972386" y="5549584"/>
                <a:ext cx="1660767" cy="193899"/>
                <a:chOff x="941797" y="5549584"/>
                <a:chExt cx="1660767" cy="193899"/>
              </a:xfrm>
            </p:grpSpPr>
            <p:sp>
              <p:nvSpPr>
                <p:cNvPr id="34" name="TextBox 33"/>
                <p:cNvSpPr txBox="1"/>
                <p:nvPr/>
              </p:nvSpPr>
              <p:spPr>
                <a:xfrm>
                  <a:off x="941797" y="5549584"/>
                  <a:ext cx="687689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Baseline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1898910" y="5549584"/>
                  <a:ext cx="703654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Week 48</a:t>
                  </a:r>
                </a:p>
              </p:txBody>
            </p:sp>
          </p:grpSp>
          <p:sp>
            <p:nvSpPr>
              <p:cNvPr id="50" name="TextBox 2"/>
              <p:cNvSpPr txBox="1">
                <a:spLocks noChangeArrowheads="1"/>
              </p:cNvSpPr>
              <p:nvPr/>
            </p:nvSpPr>
            <p:spPr bwMode="auto">
              <a:xfrm>
                <a:off x="892941" y="5793201"/>
                <a:ext cx="1819656" cy="450726"/>
              </a:xfrm>
              <a:prstGeom prst="rect">
                <a:avLst/>
              </a:prstGeom>
              <a:solidFill>
                <a:srgbClr val="6338A2"/>
              </a:solidFill>
              <a:ln>
                <a:noFill/>
              </a:ln>
              <a:extLst/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346490" y="5836617"/>
                <a:ext cx="912558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0" dirty="0" smtClean="0">
                    <a:solidFill>
                      <a:schemeClr val="bg1"/>
                    </a:solidFill>
                  </a:rPr>
                  <a:t>E/C/F/TAF </a:t>
                </a:r>
                <a:br>
                  <a:rPr lang="en-US" sz="1400" b="0" dirty="0" smtClean="0">
                    <a:solidFill>
                      <a:schemeClr val="bg1"/>
                    </a:solidFill>
                  </a:rPr>
                </a:br>
                <a:r>
                  <a:rPr lang="en-US" sz="1400" b="0" dirty="0" smtClean="0">
                    <a:solidFill>
                      <a:schemeClr val="bg1"/>
                    </a:solidFill>
                  </a:rPr>
                  <a:t>n=912</a:t>
                </a: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2774666" y="5549584"/>
              <a:ext cx="1823576" cy="694343"/>
              <a:chOff x="2774666" y="5549584"/>
              <a:chExt cx="1823576" cy="69434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860833" y="5549584"/>
                <a:ext cx="1651242" cy="193899"/>
                <a:chOff x="2845471" y="5549584"/>
                <a:chExt cx="1651242" cy="193899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2845471" y="5549584"/>
                  <a:ext cx="687689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Baseline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3793059" y="5549584"/>
                  <a:ext cx="703654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Week 48</a:t>
                  </a:r>
                </a:p>
              </p:txBody>
            </p:sp>
          </p:grpSp>
          <p:sp>
            <p:nvSpPr>
              <p:cNvPr id="51" name="TextBox 2"/>
              <p:cNvSpPr txBox="1">
                <a:spLocks noChangeArrowheads="1"/>
              </p:cNvSpPr>
              <p:nvPr/>
            </p:nvSpPr>
            <p:spPr bwMode="auto">
              <a:xfrm>
                <a:off x="2774666" y="5793201"/>
                <a:ext cx="1823576" cy="450726"/>
              </a:xfrm>
              <a:prstGeom prst="rect">
                <a:avLst/>
              </a:prstGeom>
              <a:solidFill>
                <a:srgbClr val="F66900"/>
              </a:solidFill>
              <a:ln>
                <a:noFill/>
              </a:ln>
              <a:extLst/>
            </p:spPr>
            <p:txBody>
              <a:bodyPr lIns="45720" tIns="0" rIns="4572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774666" y="5836617"/>
                <a:ext cx="1823576" cy="387798"/>
              </a:xfrm>
              <a:prstGeom prst="rect">
                <a:avLst/>
              </a:prstGeom>
              <a:noFill/>
            </p:spPr>
            <p:txBody>
              <a:bodyPr wrap="none" lIns="45720" tIns="0" rIns="4572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0" dirty="0" smtClean="0">
                    <a:solidFill>
                      <a:schemeClr val="bg1"/>
                    </a:solidFill>
                  </a:rPr>
                  <a:t>TDF-Based Regimen </a:t>
                </a:r>
                <a:br>
                  <a:rPr lang="en-US" sz="1400" b="0" dirty="0" smtClean="0">
                    <a:solidFill>
                      <a:schemeClr val="bg1"/>
                    </a:solidFill>
                  </a:rPr>
                </a:br>
                <a:r>
                  <a:rPr lang="en-US" sz="1400" b="0" dirty="0" smtClean="0">
                    <a:solidFill>
                      <a:schemeClr val="bg1"/>
                    </a:solidFill>
                  </a:rPr>
                  <a:t>n=457</a:t>
                </a:r>
              </a:p>
            </p:txBody>
          </p:sp>
        </p:grpSp>
      </p:grpSp>
      <p:sp>
        <p:nvSpPr>
          <p:cNvPr id="30" name="TextBox 2"/>
          <p:cNvSpPr txBox="1">
            <a:spLocks noChangeArrowheads="1"/>
          </p:cNvSpPr>
          <p:nvPr/>
        </p:nvSpPr>
        <p:spPr bwMode="auto">
          <a:xfrm>
            <a:off x="5241201" y="1904417"/>
            <a:ext cx="365760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Hip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2587857"/>
              </p:ext>
            </p:extLst>
          </p:nvPr>
        </p:nvGraphicFramePr>
        <p:xfrm>
          <a:off x="4736185" y="2363122"/>
          <a:ext cx="4261161" cy="403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8" name="Rectangle 37"/>
          <p:cNvSpPr/>
          <p:nvPr/>
        </p:nvSpPr>
        <p:spPr>
          <a:xfrm>
            <a:off x="5233227" y="5470676"/>
            <a:ext cx="3747947" cy="724383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39" name="Freeform 38"/>
          <p:cNvSpPr/>
          <p:nvPr/>
        </p:nvSpPr>
        <p:spPr>
          <a:xfrm>
            <a:off x="5640448" y="3436349"/>
            <a:ext cx="1093191" cy="329064"/>
          </a:xfrm>
          <a:custGeom>
            <a:avLst/>
            <a:gdLst>
              <a:gd name="connsiteX0" fmla="*/ 0 w 1549101"/>
              <a:gd name="connsiteY0" fmla="*/ 570155 h 570155"/>
              <a:gd name="connsiteX1" fmla="*/ 1549101 w 1549101"/>
              <a:gd name="connsiteY1" fmla="*/ 0 h 57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9101" h="570155">
                <a:moveTo>
                  <a:pt x="0" y="570155"/>
                </a:moveTo>
                <a:lnTo>
                  <a:pt x="1549101" y="0"/>
                </a:lnTo>
              </a:path>
            </a:pathLst>
          </a:custGeom>
          <a:noFill/>
          <a:ln w="38100">
            <a:solidFill>
              <a:schemeClr val="tx1">
                <a:lumMod val="65000"/>
                <a:lumOff val="35000"/>
              </a:schemeClr>
            </a:solidFill>
            <a:prstDash val="sysDot"/>
            <a:miter lim="800000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511762" y="3738041"/>
            <a:ext cx="1097280" cy="0"/>
          </a:xfrm>
          <a:custGeom>
            <a:avLst/>
            <a:gdLst>
              <a:gd name="connsiteX0" fmla="*/ 0 w 1590675"/>
              <a:gd name="connsiteY0" fmla="*/ 0 h 0"/>
              <a:gd name="connsiteX1" fmla="*/ 1590675 w 159067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90675">
                <a:moveTo>
                  <a:pt x="0" y="0"/>
                </a:moveTo>
                <a:lnTo>
                  <a:pt x="1590675" y="0"/>
                </a:lnTo>
              </a:path>
            </a:pathLst>
          </a:custGeom>
          <a:noFill/>
          <a:ln w="38100">
            <a:solidFill>
              <a:schemeClr val="tx1">
                <a:lumMod val="65000"/>
                <a:lumOff val="35000"/>
              </a:schemeClr>
            </a:solidFill>
            <a:prstDash val="sysDot"/>
            <a:miter lim="800000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5277216" y="5551820"/>
            <a:ext cx="3741157" cy="694343"/>
            <a:chOff x="857085" y="5549584"/>
            <a:chExt cx="3741157" cy="694343"/>
          </a:xfrm>
        </p:grpSpPr>
        <p:grpSp>
          <p:nvGrpSpPr>
            <p:cNvPr id="44" name="Group 43"/>
            <p:cNvGrpSpPr/>
            <p:nvPr/>
          </p:nvGrpSpPr>
          <p:grpSpPr>
            <a:xfrm>
              <a:off x="857085" y="5549584"/>
              <a:ext cx="1819656" cy="694343"/>
              <a:chOff x="892941" y="5549584"/>
              <a:chExt cx="1819656" cy="694343"/>
            </a:xfrm>
          </p:grpSpPr>
          <p:grpSp>
            <p:nvGrpSpPr>
              <p:cNvPr id="55" name="Group 54"/>
              <p:cNvGrpSpPr/>
              <p:nvPr/>
            </p:nvGrpSpPr>
            <p:grpSpPr>
              <a:xfrm>
                <a:off x="972386" y="5549584"/>
                <a:ext cx="1660767" cy="193899"/>
                <a:chOff x="941797" y="5549584"/>
                <a:chExt cx="1660767" cy="193899"/>
              </a:xfrm>
            </p:grpSpPr>
            <p:sp>
              <p:nvSpPr>
                <p:cNvPr id="58" name="TextBox 57"/>
                <p:cNvSpPr txBox="1"/>
                <p:nvPr/>
              </p:nvSpPr>
              <p:spPr>
                <a:xfrm>
                  <a:off x="941797" y="5549584"/>
                  <a:ext cx="687689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Baseline</a:t>
                  </a:r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1898910" y="5549584"/>
                  <a:ext cx="703654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Week 48</a:t>
                  </a:r>
                </a:p>
              </p:txBody>
            </p:sp>
          </p:grpSp>
          <p:sp>
            <p:nvSpPr>
              <p:cNvPr id="56" name="TextBox 2"/>
              <p:cNvSpPr txBox="1">
                <a:spLocks noChangeArrowheads="1"/>
              </p:cNvSpPr>
              <p:nvPr/>
            </p:nvSpPr>
            <p:spPr bwMode="auto">
              <a:xfrm>
                <a:off x="892941" y="5793201"/>
                <a:ext cx="1819656" cy="450726"/>
              </a:xfrm>
              <a:prstGeom prst="rect">
                <a:avLst/>
              </a:prstGeom>
              <a:solidFill>
                <a:srgbClr val="6338A2"/>
              </a:solidFill>
              <a:ln>
                <a:noFill/>
              </a:ln>
              <a:extLst/>
            </p:spPr>
            <p:txBody>
              <a:bodyPr lIns="0" tIns="0" rIns="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1346490" y="5836617"/>
                <a:ext cx="912558" cy="3877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0" dirty="0" smtClean="0">
                    <a:solidFill>
                      <a:schemeClr val="bg1"/>
                    </a:solidFill>
                  </a:rPr>
                  <a:t>E/C/F/TAF </a:t>
                </a:r>
                <a:br>
                  <a:rPr lang="en-US" sz="1400" b="0" dirty="0" smtClean="0">
                    <a:solidFill>
                      <a:schemeClr val="bg1"/>
                    </a:solidFill>
                  </a:rPr>
                </a:br>
                <a:r>
                  <a:rPr lang="en-US" sz="1400" b="0" dirty="0" smtClean="0">
                    <a:solidFill>
                      <a:schemeClr val="bg1"/>
                    </a:solidFill>
                  </a:rPr>
                  <a:t>n=902</a:t>
                </a: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2774666" y="5549584"/>
              <a:ext cx="1823576" cy="694343"/>
              <a:chOff x="2774666" y="5549584"/>
              <a:chExt cx="1823576" cy="694343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2860833" y="5549584"/>
                <a:ext cx="1651242" cy="193899"/>
                <a:chOff x="2845471" y="5549584"/>
                <a:chExt cx="1651242" cy="193899"/>
              </a:xfrm>
            </p:grpSpPr>
            <p:sp>
              <p:nvSpPr>
                <p:cNvPr id="52" name="TextBox 51"/>
                <p:cNvSpPr txBox="1"/>
                <p:nvPr/>
              </p:nvSpPr>
              <p:spPr>
                <a:xfrm>
                  <a:off x="2845471" y="5549584"/>
                  <a:ext cx="687689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Baseline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793059" y="5549584"/>
                  <a:ext cx="703654" cy="1938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>
                    <a:lnSpc>
                      <a:spcPct val="90000"/>
                    </a:lnSpc>
                  </a:pPr>
                  <a:r>
                    <a:rPr lang="en-US" sz="1400" b="0" dirty="0" smtClean="0"/>
                    <a:t>Week 48</a:t>
                  </a:r>
                </a:p>
              </p:txBody>
            </p:sp>
          </p:grpSp>
          <p:sp>
            <p:nvSpPr>
              <p:cNvPr id="47" name="TextBox 2"/>
              <p:cNvSpPr txBox="1">
                <a:spLocks noChangeArrowheads="1"/>
              </p:cNvSpPr>
              <p:nvPr/>
            </p:nvSpPr>
            <p:spPr bwMode="auto">
              <a:xfrm>
                <a:off x="2774666" y="5793201"/>
                <a:ext cx="1823576" cy="450726"/>
              </a:xfrm>
              <a:prstGeom prst="rect">
                <a:avLst/>
              </a:prstGeom>
              <a:solidFill>
                <a:srgbClr val="F66900"/>
              </a:solidFill>
              <a:ln>
                <a:noFill/>
              </a:ln>
              <a:extLst/>
            </p:spPr>
            <p:txBody>
              <a:bodyPr lIns="45720" tIns="0" rIns="45720" bIns="0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endParaRPr lang="en-US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774666" y="5836617"/>
                <a:ext cx="1823576" cy="387798"/>
              </a:xfrm>
              <a:prstGeom prst="rect">
                <a:avLst/>
              </a:prstGeom>
              <a:solidFill>
                <a:srgbClr val="F66900"/>
              </a:solidFill>
            </p:spPr>
            <p:txBody>
              <a:bodyPr wrap="none" lIns="45720" tIns="0" rIns="4572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b="0" dirty="0" smtClean="0">
                    <a:solidFill>
                      <a:schemeClr val="bg1"/>
                    </a:solidFill>
                  </a:rPr>
                  <a:t>TDF-Based Regimen </a:t>
                </a:r>
                <a:br>
                  <a:rPr lang="en-US" sz="1400" b="0" dirty="0" smtClean="0">
                    <a:solidFill>
                      <a:schemeClr val="bg1"/>
                    </a:solidFill>
                  </a:rPr>
                </a:br>
                <a:r>
                  <a:rPr lang="en-US" sz="1400" b="0" dirty="0" smtClean="0">
                    <a:solidFill>
                      <a:schemeClr val="bg1"/>
                    </a:solidFill>
                  </a:rPr>
                  <a:t>n=452</a:t>
                </a:r>
              </a:p>
            </p:txBody>
          </p:sp>
        </p:grpSp>
      </p:grpSp>
      <p:sp>
        <p:nvSpPr>
          <p:cNvPr id="62" name="Freeform 61"/>
          <p:cNvSpPr/>
          <p:nvPr/>
        </p:nvSpPr>
        <p:spPr>
          <a:xfrm>
            <a:off x="1372973" y="3719047"/>
            <a:ext cx="1010239" cy="285704"/>
          </a:xfrm>
          <a:custGeom>
            <a:avLst/>
            <a:gdLst>
              <a:gd name="connsiteX0" fmla="*/ 0 w 1549101"/>
              <a:gd name="connsiteY0" fmla="*/ 570155 h 570155"/>
              <a:gd name="connsiteX1" fmla="*/ 1549101 w 1549101"/>
              <a:gd name="connsiteY1" fmla="*/ 0 h 57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49101" h="570155">
                <a:moveTo>
                  <a:pt x="0" y="570155"/>
                </a:moveTo>
                <a:lnTo>
                  <a:pt x="1549101" y="0"/>
                </a:lnTo>
              </a:path>
            </a:pathLst>
          </a:custGeom>
          <a:noFill/>
          <a:ln w="38100">
            <a:solidFill>
              <a:schemeClr val="tx1">
                <a:lumMod val="65000"/>
                <a:lumOff val="35000"/>
              </a:schemeClr>
            </a:solidFill>
            <a:prstDash val="sysDot"/>
            <a:miter lim="800000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3219402" y="3979547"/>
            <a:ext cx="1097280" cy="0"/>
          </a:xfrm>
          <a:custGeom>
            <a:avLst/>
            <a:gdLst>
              <a:gd name="connsiteX0" fmla="*/ 0 w 1590675"/>
              <a:gd name="connsiteY0" fmla="*/ 0 h 0"/>
              <a:gd name="connsiteX1" fmla="*/ 1590675 w 159067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90675">
                <a:moveTo>
                  <a:pt x="0" y="0"/>
                </a:moveTo>
                <a:lnTo>
                  <a:pt x="1590675" y="0"/>
                </a:lnTo>
              </a:path>
            </a:pathLst>
          </a:custGeom>
          <a:noFill/>
          <a:ln w="38100">
            <a:solidFill>
              <a:schemeClr val="tx1">
                <a:lumMod val="65000"/>
                <a:lumOff val="35000"/>
              </a:schemeClr>
            </a:solidFill>
            <a:prstDash val="sysDot"/>
            <a:miter lim="800000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1463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88" y="428625"/>
            <a:ext cx="8229600" cy="6762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Disclosures</a:t>
            </a:r>
            <a:endParaRPr lang="en-US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84188" y="1524000"/>
            <a:ext cx="8229600" cy="4648200"/>
          </a:xfrm>
        </p:spPr>
        <p:txBody>
          <a:bodyPr/>
          <a:lstStyle/>
          <a:p>
            <a:r>
              <a:rPr lang="en-US" dirty="0" smtClean="0"/>
              <a:t>Dr. Anthony Mills is a study investigator for study GS-US-292-0109.  He also serves as an advisory board member for Gilead and has received travel expenses related to this. Dr. Mills reports grants, personal fees and non-financial support from Gilead, during the conduct of the study.  He has also received grants and personal fees from </a:t>
            </a:r>
            <a:r>
              <a:rPr lang="en-US" dirty="0" err="1" smtClean="0"/>
              <a:t>ViiV</a:t>
            </a:r>
            <a:r>
              <a:rPr lang="en-US" dirty="0" smtClean="0"/>
              <a:t>, grants and personal fees from Merck, grants from BMS, grants and personal fees from Janssen, outside the submitted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36B317-6529-45CB-AB62-5C1F229B325A}" type="slidenum">
              <a:rPr lang="en-US" altLang="en-US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30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84188" y="6248400"/>
            <a:ext cx="8140700" cy="457200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88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1525983" y="2048791"/>
            <a:ext cx="6067091" cy="3044952"/>
            <a:chOff x="1525983" y="2893698"/>
            <a:chExt cx="6067091" cy="3688869"/>
          </a:xfrm>
          <a:solidFill>
            <a:srgbClr val="DFEFFD"/>
          </a:solidFill>
        </p:grpSpPr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3060355" y="2893698"/>
              <a:ext cx="1462104" cy="368886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/>
          </p:spPr>
          <p:txBody>
            <a:bodyPr tIns="91440" bIns="91440" anchor="ctr"/>
            <a:lstStyle/>
            <a:p>
              <a:pPr algn="ctr" eaLnBrk="0" hangingPunct="0">
                <a:lnSpc>
                  <a:spcPct val="90000"/>
                </a:lnSpc>
              </a:pPr>
              <a:endParaRPr lang="en-GB" sz="1400" dirty="0">
                <a:solidFill>
                  <a:srgbClr val="FFFFFF"/>
                </a:solidFill>
                <a:ea typeface="ＭＳ Ｐゴシック" pitchFamily="34" charset="-128"/>
              </a:endParaRPr>
            </a:p>
          </p:txBody>
        </p:sp>
        <p:sp>
          <p:nvSpPr>
            <p:cNvPr id="34" name="Rectangle 6"/>
            <p:cNvSpPr>
              <a:spLocks noChangeArrowheads="1"/>
            </p:cNvSpPr>
            <p:nvPr/>
          </p:nvSpPr>
          <p:spPr bwMode="auto">
            <a:xfrm>
              <a:off x="1525983" y="2896685"/>
              <a:ext cx="1462104" cy="3685882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/>
          </p:spPr>
          <p:txBody>
            <a:bodyPr tIns="91440" bIns="91440" anchor="ctr"/>
            <a:lstStyle/>
            <a:p>
              <a:pPr algn="ctr" eaLnBrk="0" hangingPunct="0">
                <a:lnSpc>
                  <a:spcPct val="90000"/>
                </a:lnSpc>
              </a:pPr>
              <a:endParaRPr lang="en-GB" sz="1400" dirty="0">
                <a:solidFill>
                  <a:srgbClr val="FFFFFF"/>
                </a:solidFill>
                <a:ea typeface="ＭＳ Ｐゴシック" pitchFamily="34" charset="-128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6130970" y="2893698"/>
              <a:ext cx="1462104" cy="368886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/>
          </p:spPr>
          <p:txBody>
            <a:bodyPr tIns="91440" bIns="91440" anchor="ctr"/>
            <a:lstStyle/>
            <a:p>
              <a:pPr algn="ctr" eaLnBrk="0" hangingPunct="0">
                <a:lnSpc>
                  <a:spcPct val="90000"/>
                </a:lnSpc>
              </a:pPr>
              <a:endParaRPr lang="en-GB" sz="1400" dirty="0">
                <a:solidFill>
                  <a:srgbClr val="FFFFFF"/>
                </a:solidFill>
                <a:ea typeface="ＭＳ Ｐゴシック" pitchFamily="34" charset="-128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4595663" y="2893698"/>
              <a:ext cx="1462104" cy="368886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/>
          </p:spPr>
          <p:txBody>
            <a:bodyPr tIns="91440" bIns="91440" anchor="ctr"/>
            <a:lstStyle/>
            <a:p>
              <a:pPr algn="ctr" eaLnBrk="0" hangingPunct="0">
                <a:lnSpc>
                  <a:spcPct val="90000"/>
                </a:lnSpc>
              </a:pPr>
              <a:endParaRPr lang="en-GB" sz="1400" dirty="0">
                <a:solidFill>
                  <a:srgbClr val="FFFFFF"/>
                </a:solidFill>
                <a:ea typeface="ＭＳ Ｐゴシック" pitchFamily="34" charset="-128"/>
              </a:endParaRPr>
            </a:p>
          </p:txBody>
        </p:sp>
      </p:grpSp>
      <p:graphicFrame>
        <p:nvGraphicFramePr>
          <p:cNvPr id="3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3296007"/>
              </p:ext>
            </p:extLst>
          </p:nvPr>
        </p:nvGraphicFramePr>
        <p:xfrm>
          <a:off x="520681" y="1748627"/>
          <a:ext cx="7159878" cy="348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solidFill>
                  <a:prstClr val="white">
                    <a:lumMod val="50000"/>
                  </a:prstClr>
                </a:solidFill>
              </a:rPr>
              <a:t>GS-US-292-0109 </a:t>
            </a:r>
            <a:r>
              <a:rPr lang="en-US" dirty="0" smtClean="0">
                <a:solidFill>
                  <a:prstClr val="white">
                    <a:lumMod val="50000"/>
                  </a:prstClr>
                </a:solidFill>
              </a:rPr>
              <a:t/>
            </a:r>
            <a:br>
              <a:rPr lang="en-US" dirty="0" smtClean="0">
                <a:solidFill>
                  <a:prstClr val="white">
                    <a:lumMod val="50000"/>
                  </a:prstClr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Renal Safety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33" y="5278934"/>
            <a:ext cx="8575167" cy="1158240"/>
          </a:xfrm>
          <a:noFill/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400" b="1" dirty="0" smtClean="0"/>
              <a:t>Statistically significant improvements for participants who switched from either E/C/F/TDF or from boosted ATV + FTC/TDF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400" dirty="0" smtClean="0"/>
              <a:t>Serum creatinine (p &lt;0.001); </a:t>
            </a:r>
            <a:r>
              <a:rPr lang="en-US" sz="1400" dirty="0" err="1" smtClean="0"/>
              <a:t>eGFR</a:t>
            </a:r>
            <a:r>
              <a:rPr lang="en-US" sz="1400" dirty="0" smtClean="0"/>
              <a:t> (p &lt;0.001)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400" dirty="0" smtClean="0"/>
              <a:t>Fractional excretion of phosphate, FEPO4 (p=0.05); fractional excretion of uric acid, FEUA (p &lt;0.001)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400" b="1" dirty="0" smtClean="0"/>
              <a:t>Changes began by Week </a:t>
            </a:r>
            <a:r>
              <a:rPr lang="en-US" sz="1400" b="1" dirty="0"/>
              <a:t>2 and persisted to Week 48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dirty="0" smtClean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16768" y="6477000"/>
            <a:ext cx="8497105" cy="304800"/>
          </a:xfrm>
        </p:spPr>
        <p:txBody>
          <a:bodyPr/>
          <a:lstStyle/>
          <a:p>
            <a:r>
              <a:rPr lang="en-US" dirty="0" smtClean="0"/>
              <a:t>UPCR: urine protein: creatinine ratio; UACR: urine albumin: creatinine ratio; RBP</a:t>
            </a:r>
            <a:r>
              <a:rPr lang="en-US" dirty="0"/>
              <a:t>, retinol-binding protein; </a:t>
            </a:r>
            <a:r>
              <a:rPr lang="el-GR" dirty="0"/>
              <a:t>β-2-</a:t>
            </a:r>
            <a:r>
              <a:rPr lang="en-US" dirty="0"/>
              <a:t>m:Cr </a:t>
            </a:r>
            <a:r>
              <a:rPr lang="en-US" dirty="0" smtClean="0"/>
              <a:t>, </a:t>
            </a:r>
            <a:r>
              <a:rPr lang="en-US" dirty="0"/>
              <a:t>beta-2 microglobulin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7832959" y="1894210"/>
            <a:ext cx="1034816" cy="630942"/>
            <a:chOff x="2138992" y="2917573"/>
            <a:chExt cx="1034816" cy="630942"/>
          </a:xfrm>
        </p:grpSpPr>
        <p:sp>
          <p:nvSpPr>
            <p:cNvPr id="40" name="TextBox 39"/>
            <p:cNvSpPr txBox="1"/>
            <p:nvPr/>
          </p:nvSpPr>
          <p:spPr>
            <a:xfrm>
              <a:off x="2345055" y="2917573"/>
              <a:ext cx="828753" cy="63094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200" b="0" dirty="0" smtClean="0"/>
                <a:t>E/C/F/TAF</a:t>
              </a:r>
            </a:p>
            <a:p>
              <a:pPr lvl="0">
                <a:spcAft>
                  <a:spcPts val="600"/>
                </a:spcAft>
              </a:pPr>
              <a:r>
                <a:rPr lang="en-US" sz="1200" b="0" dirty="0"/>
                <a:t>TDF-Based </a:t>
              </a:r>
              <a:r>
                <a:rPr lang="en-US" sz="1200" b="0" dirty="0" smtClean="0"/>
                <a:t/>
              </a:r>
              <a:br>
                <a:rPr lang="en-US" sz="1200" b="0" dirty="0" smtClean="0"/>
              </a:br>
              <a:r>
                <a:rPr lang="en-US" sz="1200" b="0" dirty="0" smtClean="0"/>
                <a:t>Regimen</a:t>
              </a:r>
              <a:endParaRPr lang="en-US" sz="1200" b="0" dirty="0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2138992" y="2964892"/>
              <a:ext cx="109728" cy="392924"/>
              <a:chOff x="2138992" y="2964892"/>
              <a:chExt cx="109728" cy="392924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2138992" y="2964892"/>
                <a:ext cx="109728" cy="109728"/>
              </a:xfrm>
              <a:prstGeom prst="rect">
                <a:avLst/>
              </a:prstGeom>
              <a:solidFill>
                <a:srgbClr val="693CAA"/>
              </a:solidFill>
              <a:ln w="19050">
                <a:solidFill>
                  <a:srgbClr val="693CAA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 smtClean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2138992" y="3248088"/>
                <a:ext cx="109728" cy="109728"/>
              </a:xfrm>
              <a:prstGeom prst="rect">
                <a:avLst/>
              </a:prstGeom>
              <a:solidFill>
                <a:srgbClr val="F66900"/>
              </a:solidFill>
              <a:ln w="19050">
                <a:solidFill>
                  <a:srgbClr val="F66900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 smtClean="0"/>
              </a:p>
            </p:txBody>
          </p:sp>
        </p:grpSp>
      </p:grp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4595663" y="1748627"/>
            <a:ext cx="1463040" cy="25755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600" dirty="0" err="1" smtClean="0">
                <a:ea typeface="ＭＳ Ｐゴシック" pitchFamily="34" charset="-128"/>
              </a:rPr>
              <a:t>RBP:Cr</a:t>
            </a:r>
            <a:endParaRPr lang="en-GB" sz="1600" dirty="0">
              <a:ea typeface="ＭＳ Ｐゴシック" pitchFamily="34" charset="-128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6130970" y="1748627"/>
            <a:ext cx="1463040" cy="25755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0" tIns="91440" rIns="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l-GR" sz="1600" dirty="0"/>
              <a:t>β-2-</a:t>
            </a:r>
            <a:r>
              <a:rPr lang="en-US" sz="1600" dirty="0"/>
              <a:t>m:Cr</a:t>
            </a:r>
            <a:endParaRPr lang="en-GB" sz="1600" dirty="0">
              <a:ea typeface="ＭＳ Ｐゴシック" pitchFamily="34" charset="-128"/>
            </a:endParaRPr>
          </a:p>
        </p:txBody>
      </p:sp>
      <p:sp>
        <p:nvSpPr>
          <p:cNvPr id="46" name="Rectangle 6"/>
          <p:cNvSpPr>
            <a:spLocks noChangeArrowheads="1"/>
          </p:cNvSpPr>
          <p:nvPr/>
        </p:nvSpPr>
        <p:spPr bwMode="auto">
          <a:xfrm>
            <a:off x="1525983" y="1748627"/>
            <a:ext cx="1462104" cy="25755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600" dirty="0" smtClean="0">
                <a:ea typeface="ＭＳ Ｐゴシック" pitchFamily="34" charset="-128"/>
              </a:rPr>
              <a:t>UPCR</a:t>
            </a:r>
            <a:endParaRPr lang="en-GB" sz="1600" dirty="0">
              <a:ea typeface="ＭＳ Ｐゴシック" pitchFamily="34" charset="-128"/>
            </a:endParaRP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3060355" y="1748627"/>
            <a:ext cx="1463040" cy="25755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600" dirty="0" smtClean="0">
                <a:ea typeface="ＭＳ Ｐゴシック" pitchFamily="34" charset="-128"/>
              </a:rPr>
              <a:t>UACR</a:t>
            </a:r>
            <a:endParaRPr lang="en-GB" sz="1600" dirty="0">
              <a:ea typeface="ＭＳ Ｐゴシック" pitchFamily="34" charset="-128"/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5077165" y="1361487"/>
            <a:ext cx="2086438" cy="28301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tIns="91440" bIns="91440" anchor="ctr"/>
          <a:lstStyle/>
          <a:p>
            <a:pPr algn="ctr" eaLnBrk="0" hangingPunct="0">
              <a:lnSpc>
                <a:spcPct val="90000"/>
              </a:lnSpc>
            </a:pPr>
            <a:r>
              <a:rPr lang="en-GB" sz="1600" dirty="0" smtClean="0">
                <a:ea typeface="ＭＳ Ｐゴシック" pitchFamily="34" charset="-128"/>
              </a:rPr>
              <a:t>Tubular Proteinuria</a:t>
            </a:r>
            <a:endParaRPr lang="en-GB" sz="1600" dirty="0">
              <a:ea typeface="ＭＳ Ｐゴシック" pitchFamily="34" charset="-128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4595663" y="1668887"/>
            <a:ext cx="299741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5"/>
          <p:cNvSpPr txBox="1">
            <a:spLocks/>
          </p:cNvSpPr>
          <p:nvPr/>
        </p:nvSpPr>
        <p:spPr bwMode="auto">
          <a:xfrm>
            <a:off x="3059337" y="4333099"/>
            <a:ext cx="3002567" cy="4003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28600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8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0" dirty="0" smtClean="0"/>
              <a:t>Each difference between treatment arms was statistically significant (p &lt;0.001).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6545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48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719942"/>
            <a:ext cx="8229600" cy="4957305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  <a:spcAft>
                <a:spcPts val="500"/>
              </a:spcAft>
            </a:pPr>
            <a:r>
              <a:rPr lang="en-US" sz="2400" dirty="0" smtClean="0"/>
              <a:t>Study GS-292-0109 is the largest </a:t>
            </a:r>
            <a:r>
              <a:rPr lang="en-US" sz="2400" dirty="0"/>
              <a:t>randomized </a:t>
            </a:r>
            <a:r>
              <a:rPr lang="en-US" sz="2400" dirty="0" smtClean="0"/>
              <a:t>switch study </a:t>
            </a:r>
            <a:r>
              <a:rPr lang="en-US" sz="2400" dirty="0"/>
              <a:t>conducted in </a:t>
            </a:r>
            <a:r>
              <a:rPr lang="en-US" sz="2400" dirty="0" smtClean="0"/>
              <a:t>HIV-positive virologically </a:t>
            </a:r>
            <a:r>
              <a:rPr lang="en-US" sz="2400" dirty="0"/>
              <a:t>suppressed </a:t>
            </a:r>
            <a:r>
              <a:rPr lang="en-US" sz="2400" dirty="0" smtClean="0"/>
              <a:t> adults</a:t>
            </a:r>
            <a:endParaRPr lang="en-US" sz="2400" dirty="0"/>
          </a:p>
          <a:p>
            <a:pPr>
              <a:spcBef>
                <a:spcPts val="1000"/>
              </a:spcBef>
              <a:spcAft>
                <a:spcPts val="500"/>
              </a:spcAft>
            </a:pPr>
            <a:endParaRPr lang="en-US" sz="2400" dirty="0" smtClean="0"/>
          </a:p>
          <a:p>
            <a:pPr>
              <a:spcBef>
                <a:spcPts val="1000"/>
              </a:spcBef>
              <a:spcAft>
                <a:spcPts val="500"/>
              </a:spcAft>
            </a:pPr>
            <a:r>
              <a:rPr lang="en-US" sz="2400" dirty="0" smtClean="0"/>
              <a:t>Participants who </a:t>
            </a:r>
            <a:r>
              <a:rPr lang="en-US" sz="2400" dirty="0"/>
              <a:t>switched to </a:t>
            </a:r>
            <a:r>
              <a:rPr lang="en-US" sz="2400" dirty="0" smtClean="0"/>
              <a:t>E/C/F/TAF were significantly more likely to maintain virologic success</a:t>
            </a:r>
          </a:p>
          <a:p>
            <a:pPr lvl="1">
              <a:spcBef>
                <a:spcPts val="1000"/>
              </a:spcBef>
              <a:spcAft>
                <a:spcPts val="500"/>
              </a:spcAft>
            </a:pPr>
            <a:r>
              <a:rPr lang="en-US" sz="2400" dirty="0" smtClean="0"/>
              <a:t>Had significant improvements in spine and hip BMD</a:t>
            </a:r>
          </a:p>
          <a:p>
            <a:pPr lvl="1">
              <a:spcBef>
                <a:spcPts val="1000"/>
              </a:spcBef>
              <a:spcAft>
                <a:spcPts val="500"/>
              </a:spcAft>
            </a:pPr>
            <a:r>
              <a:rPr lang="en-US" sz="2400" dirty="0" smtClean="0"/>
              <a:t>Had significant reductions in osteopenia/osteoporosis</a:t>
            </a:r>
            <a:endParaRPr lang="en-US" sz="2400" dirty="0"/>
          </a:p>
          <a:p>
            <a:pPr lvl="1">
              <a:spcBef>
                <a:spcPts val="1000"/>
              </a:spcBef>
              <a:spcAft>
                <a:spcPts val="500"/>
              </a:spcAft>
            </a:pPr>
            <a:r>
              <a:rPr lang="en-US" sz="2400" dirty="0" smtClean="0"/>
              <a:t>Had significant improvements in proteinuria and other markers of renal function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96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2168679"/>
            <a:ext cx="8229600" cy="4125686"/>
          </a:xfrm>
        </p:spPr>
        <p:txBody>
          <a:bodyPr/>
          <a:lstStyle/>
          <a:p>
            <a:pPr marL="0" indent="0" eaLnBrk="1" fontAlgn="b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F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Ajana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Akil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 Albrecht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Andrade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Villanueva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Angel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Antinori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K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Arastéh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Arribas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López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Baker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Baril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N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Bellos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Benson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Berger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L Bhatti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Blaxhult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Bloch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 Bolan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Brar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U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Bredeek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Brunetta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Burack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Cavassini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Chetchotisakd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Clarke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N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Clumeck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 Conway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Cook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 Cooper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Cotte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Coulston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Creticos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G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Crofoot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 Cruickshank, E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DeJesus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G Di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Perri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Doroana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Dretler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Durant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 Edelstein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G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Fätkenheuer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Fehr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 Finlayson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Flamm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Furrer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F Garcia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Gathe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Gerstoft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 Gilroy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Girard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Goffard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Goldstein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Grant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Greiger-Zanlungo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Grinsztejn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Grossberg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 Haas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 Hare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 Hawkins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Hay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K Henry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Hite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 Hoffmann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 Hsu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G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Huhn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Jäger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 Jefferson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Johnson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K Kasper, C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Katlama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W Kern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Kiertiburanakul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 Kinder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Klein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E Koenig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Kozal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Kuberski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LaMarca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Lazzarin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 LeBlanc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Lucasti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 Lutz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Madruga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Martorell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Mauss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 Mayer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 McDonald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McGowan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McKellar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G McLeod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McMahon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Mildvan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Mills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Molina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 Moore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Morales-Ramirez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G Moyle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Munhoz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Leite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Murphy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Nahass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H Olivet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Orkin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Paez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Palmieri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Parks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Petroll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Podzamczer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Palter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 Pollard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Prelutsky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Rachlis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F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Raffi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Ramgopal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Rashbaum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W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Ratanasuwan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G Richmond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Rieger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Rijnders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G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Rizzardini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W Robbins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Roberts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Rockstroh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Rosengren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N Roth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Ruane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K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Ruxrungtham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Saag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 Saavedra-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Sanquirico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L Salazar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L Santiago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 Schmidt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Schmied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 Schneider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A Scribner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 Segal-Maurer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Sension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R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Serrão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Shalit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Shamblaw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Shikuma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Slim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Smith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Sokol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-Anderson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Somero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 Souza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K Squires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Stein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 Stephan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Stephens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K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Supparatpinyo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Tebas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Thompson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W Towner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J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vaLunzen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Vanig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P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Viciana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Fernández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G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Voskuhl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S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Walmsley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Ward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M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Wensley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Wheeler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E Wilkins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T Wills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D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Wohl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Yangco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Y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Yazdanpanah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B Young</a:t>
            </a:r>
            <a:r>
              <a:rPr lang="en-US" sz="1400" dirty="0" smtClean="0">
                <a:latin typeface="Arial" panose="020B0604020202020204" pitchFamily="34" charset="0"/>
              </a:rPr>
              <a:t>,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C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Zurawski</a:t>
            </a:r>
            <a:endParaRPr lang="en-US" sz="1400" dirty="0">
              <a:latin typeface="Arial" panose="020B0604020202020204" pitchFamily="34" charset="0"/>
            </a:endParaRPr>
          </a:p>
          <a:p>
            <a:pPr marL="0" indent="0" eaLnBrk="1" fontAlgn="b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Acknowledgments</a:t>
            </a:r>
            <a:endParaRPr lang="en-GB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484273" y="1395606"/>
            <a:ext cx="8229600" cy="487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28600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8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1800" b="1" dirty="0" smtClean="0">
                <a:solidFill>
                  <a:srgbClr val="0066A8"/>
                </a:solidFill>
              </a:rPr>
              <a:t>We extend our thanks to the participants, their partners and families, and all GS-US-292-0109 investigators.</a:t>
            </a:r>
          </a:p>
          <a:p>
            <a:pPr marL="0" indent="0">
              <a:buFont typeface="Wingdings" pitchFamily="2" charset="2"/>
              <a:buNone/>
            </a:pPr>
            <a:endParaRPr lang="en-US" sz="100" b="0" dirty="0">
              <a:solidFill>
                <a:prstClr val="black"/>
              </a:solidFill>
            </a:endParaRPr>
          </a:p>
        </p:txBody>
      </p:sp>
      <p:sp>
        <p:nvSpPr>
          <p:cNvPr id="8" name="Text Placeholder 7"/>
          <p:cNvSpPr txBox="1">
            <a:spLocks noGrp="1"/>
          </p:cNvSpPr>
          <p:nvPr>
            <p:ph type="body" sz="quarter" idx="11"/>
          </p:nvPr>
        </p:nvSpPr>
        <p:spPr>
          <a:xfrm>
            <a:off x="484273" y="6071800"/>
            <a:ext cx="518090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lvl="0" eaLnBrk="0" hangingPunct="0">
              <a:spcBef>
                <a:spcPts val="1200"/>
              </a:spcBef>
              <a:buClr>
                <a:srgbClr val="C00000"/>
              </a:buClr>
              <a:buSzPct val="90000"/>
            </a:pPr>
            <a:r>
              <a:rPr lang="en-US" sz="1800" b="1" dirty="0">
                <a:solidFill>
                  <a:srgbClr val="0066A8"/>
                </a:solidFill>
                <a:latin typeface="Arial"/>
                <a:cs typeface="+mn-cs"/>
              </a:rPr>
              <a:t>This study was funded by Gilead Sciences, Inc</a:t>
            </a:r>
            <a:r>
              <a:rPr lang="en-US" sz="1800" b="1" dirty="0" smtClean="0">
                <a:solidFill>
                  <a:srgbClr val="0066A8"/>
                </a:solidFill>
                <a:latin typeface="Arial"/>
                <a:cs typeface="+mn-cs"/>
              </a:rPr>
              <a:t>.</a:t>
            </a:r>
            <a:endParaRPr lang="en-US" sz="1800" b="1" dirty="0">
              <a:solidFill>
                <a:srgbClr val="00000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7943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48" name="Rectangle 2"/>
          <p:cNvSpPr>
            <a:spLocks noChangeArrowheads="1"/>
          </p:cNvSpPr>
          <p:nvPr/>
        </p:nvSpPr>
        <p:spPr bwMode="auto">
          <a:xfrm>
            <a:off x="381000" y="0"/>
            <a:ext cx="807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en-US" sz="2400" baseline="-25000">
              <a:solidFill>
                <a:srgbClr val="7F7F7F"/>
              </a:solidFill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145431" name="Title 3"/>
          <p:cNvSpPr>
            <a:spLocks noGrp="1"/>
          </p:cNvSpPr>
          <p:nvPr>
            <p:ph type="title"/>
          </p:nvPr>
        </p:nvSpPr>
        <p:spPr>
          <a:xfrm>
            <a:off x="484272" y="428858"/>
            <a:ext cx="8411371" cy="676564"/>
          </a:xfrm>
        </p:spPr>
        <p:txBody>
          <a:bodyPr/>
          <a:lstStyle/>
          <a:p>
            <a:pPr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GS-US-292-0109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/>
              <a:t>Switch to E/C/F/TAF in Virologically Suppressed Adults</a:t>
            </a:r>
          </a:p>
        </p:txBody>
      </p:sp>
      <p:sp>
        <p:nvSpPr>
          <p:cNvPr id="372758" name="Text Placeholder 2"/>
          <p:cNvSpPr>
            <a:spLocks noGrp="1"/>
          </p:cNvSpPr>
          <p:nvPr>
            <p:ph idx="1"/>
          </p:nvPr>
        </p:nvSpPr>
        <p:spPr>
          <a:xfrm>
            <a:off x="828171" y="4572001"/>
            <a:ext cx="7144228" cy="2047978"/>
          </a:xfrm>
        </p:spPr>
        <p:txBody>
          <a:bodyPr>
            <a:normAutofit/>
          </a:bodyPr>
          <a:lstStyle/>
          <a:p>
            <a:pPr eaLnBrk="1" hangingPunct="1">
              <a:buClr>
                <a:srgbClr val="C00000"/>
              </a:buClr>
            </a:pPr>
            <a:r>
              <a:rPr lang="en-US" sz="1600" dirty="0" smtClean="0">
                <a:solidFill>
                  <a:srgbClr val="000000"/>
                </a:solidFill>
              </a:rPr>
              <a:t>All patients </a:t>
            </a:r>
          </a:p>
          <a:p>
            <a:pPr lvl="1" eaLnBrk="1" hangingPunct="1">
              <a:buClr>
                <a:srgbClr val="C00000"/>
              </a:buClr>
            </a:pPr>
            <a:r>
              <a:rPr lang="en-US" sz="1600" dirty="0" smtClean="0">
                <a:solidFill>
                  <a:srgbClr val="000000"/>
                </a:solidFill>
              </a:rPr>
              <a:t>HIV-1 RNA &lt;50 copies/mL </a:t>
            </a:r>
            <a:r>
              <a:rPr lang="en-US" sz="1600" dirty="0">
                <a:solidFill>
                  <a:srgbClr val="000000"/>
                </a:solidFill>
              </a:rPr>
              <a:t>for </a:t>
            </a:r>
            <a:r>
              <a:rPr lang="en-US" sz="1600" dirty="0" smtClean="0">
                <a:solidFill>
                  <a:srgbClr val="000000"/>
                </a:solidFill>
              </a:rPr>
              <a:t>≥96 weeks on </a:t>
            </a:r>
            <a:r>
              <a:rPr lang="en-US" sz="1600" dirty="0">
                <a:solidFill>
                  <a:srgbClr val="000000"/>
                </a:solidFill>
              </a:rPr>
              <a:t>stable TDF-based </a:t>
            </a:r>
            <a:r>
              <a:rPr lang="en-US" sz="1600" dirty="0" smtClean="0">
                <a:solidFill>
                  <a:srgbClr val="000000"/>
                </a:solidFill>
              </a:rPr>
              <a:t>regimen</a:t>
            </a:r>
          </a:p>
          <a:p>
            <a:pPr lvl="1" eaLnBrk="1" hangingPunct="1">
              <a:buClr>
                <a:srgbClr val="C00000"/>
              </a:buClr>
            </a:pPr>
            <a:r>
              <a:rPr lang="en-US" sz="1600" dirty="0" smtClean="0">
                <a:solidFill>
                  <a:srgbClr val="000000"/>
                </a:solidFill>
              </a:rPr>
              <a:t>Estimated </a:t>
            </a:r>
            <a:r>
              <a:rPr lang="en-US" sz="1600" dirty="0">
                <a:solidFill>
                  <a:srgbClr val="000000"/>
                </a:solidFill>
              </a:rPr>
              <a:t>GFR </a:t>
            </a:r>
            <a:r>
              <a:rPr lang="en-US" sz="1600" dirty="0" smtClean="0">
                <a:solidFill>
                  <a:srgbClr val="000000"/>
                </a:solidFill>
              </a:rPr>
              <a:t>&gt;50 mL/min</a:t>
            </a:r>
          </a:p>
          <a:p>
            <a:pPr eaLnBrk="1" hangingPunct="1"/>
            <a:r>
              <a:rPr lang="en-US" sz="1600" dirty="0" smtClean="0">
                <a:solidFill>
                  <a:srgbClr val="000000"/>
                </a:solidFill>
              </a:rPr>
              <a:t>E/C/F/TAF = EVG 150 mg, COBI 150 mg, FTC 200 mg, TAF 10 mg</a:t>
            </a:r>
          </a:p>
          <a:p>
            <a:pPr eaLnBrk="1" hangingPunct="1"/>
            <a:r>
              <a:rPr lang="en-US" sz="1600" dirty="0" smtClean="0">
                <a:solidFill>
                  <a:srgbClr val="000000"/>
                </a:solidFill>
              </a:rPr>
              <a:t>E/C/F/TDF = EVG 150 mg, COBI 150 mg, FTC 200 mg, TDF 300 mg</a:t>
            </a:r>
          </a:p>
          <a:p>
            <a:pPr marL="0" indent="0" eaLnBrk="1" hangingPunct="1">
              <a:buNone/>
            </a:pPr>
            <a:r>
              <a:rPr lang="en-US" sz="1200" dirty="0" smtClean="0">
                <a:solidFill>
                  <a:srgbClr val="000000"/>
                </a:solidFill>
              </a:rPr>
              <a:t>*Boosted by RTV or COBI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2263" y="1370693"/>
            <a:ext cx="8311761" cy="2991456"/>
            <a:chOff x="257940" y="1370693"/>
            <a:chExt cx="8311761" cy="2991456"/>
          </a:xfrm>
        </p:grpSpPr>
        <p:sp>
          <p:nvSpPr>
            <p:cNvPr id="372744" name="Line 6"/>
            <p:cNvSpPr>
              <a:spLocks noChangeShapeType="1"/>
            </p:cNvSpPr>
            <p:nvPr/>
          </p:nvSpPr>
          <p:spPr bwMode="auto">
            <a:xfrm flipV="1">
              <a:off x="3545677" y="3410933"/>
              <a:ext cx="274320" cy="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2749" name="Text Box 36"/>
            <p:cNvSpPr txBox="1">
              <a:spLocks noChangeArrowheads="1"/>
            </p:cNvSpPr>
            <p:nvPr/>
          </p:nvSpPr>
          <p:spPr bwMode="auto">
            <a:xfrm>
              <a:off x="5174194" y="1370693"/>
              <a:ext cx="221138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de-DE" sz="1400" dirty="0">
                  <a:solidFill>
                    <a:srgbClr val="CC0000"/>
                  </a:solidFill>
                  <a:ea typeface="ＭＳ Ｐゴシック" pitchFamily="34" charset="-128"/>
                </a:rPr>
                <a:t>Primary </a:t>
              </a:r>
              <a:r>
                <a:rPr lang="de-DE" sz="1400" dirty="0" smtClean="0">
                  <a:solidFill>
                    <a:srgbClr val="CC0000"/>
                  </a:solidFill>
                  <a:ea typeface="ＭＳ Ｐゴシック" pitchFamily="34" charset="-128"/>
                </a:rPr>
                <a:t>Endpoint</a:t>
              </a:r>
              <a:br>
                <a:rPr lang="de-DE" sz="1400" dirty="0" smtClean="0">
                  <a:solidFill>
                    <a:srgbClr val="CC0000"/>
                  </a:solidFill>
                  <a:ea typeface="ＭＳ Ｐゴシック" pitchFamily="34" charset="-128"/>
                </a:rPr>
              </a:br>
              <a:r>
                <a:rPr lang="de-DE" sz="1400" dirty="0" smtClean="0">
                  <a:solidFill>
                    <a:srgbClr val="CC0000"/>
                  </a:solidFill>
                  <a:ea typeface="ＭＳ Ｐゴシック" pitchFamily="34" charset="-128"/>
                </a:rPr>
                <a:t>HIV-1 </a:t>
              </a:r>
              <a:r>
                <a:rPr lang="de-DE" sz="1400" dirty="0">
                  <a:solidFill>
                    <a:srgbClr val="CC0000"/>
                  </a:solidFill>
                  <a:ea typeface="ＭＳ Ｐゴシック" pitchFamily="34" charset="-128"/>
                </a:rPr>
                <a:t>RNA </a:t>
              </a:r>
              <a:r>
                <a:rPr lang="de-DE" sz="1400" dirty="0" smtClean="0">
                  <a:solidFill>
                    <a:srgbClr val="CC0000"/>
                  </a:solidFill>
                  <a:ea typeface="ＭＳ Ｐゴシック" pitchFamily="34" charset="-128"/>
                </a:rPr>
                <a:t>&lt;50 </a:t>
              </a:r>
              <a:r>
                <a:rPr lang="de-DE" sz="1400" dirty="0">
                  <a:solidFill>
                    <a:srgbClr val="CC0000"/>
                  </a:solidFill>
                  <a:ea typeface="ＭＳ Ｐゴシック" pitchFamily="34" charset="-128"/>
                </a:rPr>
                <a:t>c/mL</a:t>
              </a:r>
            </a:p>
          </p:txBody>
        </p:sp>
        <p:sp>
          <p:nvSpPr>
            <p:cNvPr id="372760" name="Left Bracket 5"/>
            <p:cNvSpPr>
              <a:spLocks/>
            </p:cNvSpPr>
            <p:nvPr/>
          </p:nvSpPr>
          <p:spPr bwMode="auto">
            <a:xfrm>
              <a:off x="3819997" y="2964902"/>
              <a:ext cx="624885" cy="892144"/>
            </a:xfrm>
            <a:prstGeom prst="leftBracket">
              <a:avLst>
                <a:gd name="adj" fmla="val 0"/>
              </a:avLst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0" baseline="-250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372770" name="TextBox 11"/>
            <p:cNvSpPr txBox="1">
              <a:spLocks noChangeArrowheads="1"/>
            </p:cNvSpPr>
            <p:nvPr/>
          </p:nvSpPr>
          <p:spPr bwMode="auto">
            <a:xfrm>
              <a:off x="3667887" y="2104998"/>
              <a:ext cx="1038436" cy="307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ＭＳ Ｐゴシック" pitchFamily="34" charset="-128"/>
                </a:rPr>
                <a:t>Week 0</a:t>
              </a: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4454901" y="2517672"/>
              <a:ext cx="4114800" cy="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miter lim="800000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Isosceles Triangle 19"/>
            <p:cNvSpPr/>
            <p:nvPr/>
          </p:nvSpPr>
          <p:spPr>
            <a:xfrm flipV="1">
              <a:off x="6188448" y="1908764"/>
              <a:ext cx="182880" cy="228600"/>
            </a:xfrm>
            <a:prstGeom prst="triangle">
              <a:avLst/>
            </a:prstGeom>
            <a:solidFill>
              <a:srgbClr val="CC000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dirty="0">
                <a:solidFill>
                  <a:prstClr val="white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4454900" y="2634972"/>
              <a:ext cx="3000885" cy="640080"/>
            </a:xfrm>
            <a:prstGeom prst="rect">
              <a:avLst/>
            </a:prstGeom>
            <a:solidFill>
              <a:srgbClr val="6338A2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lnSpc>
                  <a:spcPct val="130000"/>
                </a:lnSpc>
                <a:spcBef>
                  <a:spcPct val="20000"/>
                </a:spcBef>
                <a:buClr>
                  <a:srgbClr val="990000"/>
                </a:buClr>
                <a:buSzPct val="120000"/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ea typeface="MS Mincho" pitchFamily="49" charset="-128"/>
                  <a:cs typeface="Arial" charset="0"/>
                </a:rPr>
                <a:t>Switch to E/C/F/TAF</a:t>
              </a:r>
              <a:endParaRPr lang="en-US" sz="1600" baseline="30000" dirty="0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454900" y="3445322"/>
              <a:ext cx="3000884" cy="640080"/>
            </a:xfrm>
            <a:prstGeom prst="rect">
              <a:avLst/>
            </a:prstGeom>
            <a:solidFill>
              <a:srgbClr val="F6690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spcBef>
                  <a:spcPts val="0"/>
                </a:spcBef>
                <a:buClr>
                  <a:srgbClr val="990000"/>
                </a:buClr>
                <a:buSzPct val="120000"/>
              </a:pPr>
              <a:r>
                <a:rPr lang="en-US" sz="1600" dirty="0">
                  <a:solidFill>
                    <a:schemeClr val="bg1"/>
                  </a:solidFill>
                  <a:latin typeface="Arial" charset="0"/>
                  <a:ea typeface="MS Mincho" pitchFamily="49" charset="-128"/>
                  <a:cs typeface="Arial" charset="0"/>
                </a:rPr>
                <a:t>Continue </a:t>
              </a:r>
              <a:r>
                <a:rPr lang="en-US" sz="1600" dirty="0" smtClean="0">
                  <a:solidFill>
                    <a:schemeClr val="bg1"/>
                  </a:solidFill>
                  <a:latin typeface="Arial" charset="0"/>
                  <a:ea typeface="MS Mincho" pitchFamily="49" charset="-128"/>
                  <a:cs typeface="Arial" charset="0"/>
                </a:rPr>
                <a:t>TDF-Based</a:t>
              </a:r>
              <a:br>
                <a:rPr lang="en-US" sz="1600" dirty="0" smtClean="0">
                  <a:solidFill>
                    <a:schemeClr val="bg1"/>
                  </a:solidFill>
                  <a:latin typeface="Arial" charset="0"/>
                  <a:ea typeface="MS Mincho" pitchFamily="49" charset="-128"/>
                  <a:cs typeface="Arial" charset="0"/>
                </a:rPr>
              </a:br>
              <a:r>
                <a:rPr lang="en-US" sz="1600" dirty="0" smtClean="0">
                  <a:solidFill>
                    <a:schemeClr val="bg1"/>
                  </a:solidFill>
                  <a:latin typeface="Arial" charset="0"/>
                  <a:ea typeface="MS Mincho" pitchFamily="49" charset="-128"/>
                  <a:cs typeface="Arial" charset="0"/>
                </a:rPr>
                <a:t>Regimen</a:t>
              </a:r>
              <a:endParaRPr lang="en-US" sz="1600" dirty="0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endParaRPr>
            </a:p>
          </p:txBody>
        </p:sp>
        <p:sp>
          <p:nvSpPr>
            <p:cNvPr id="6" name="Right Bracket 5"/>
            <p:cNvSpPr/>
            <p:nvPr/>
          </p:nvSpPr>
          <p:spPr>
            <a:xfrm rot="5400000">
              <a:off x="6215121" y="620292"/>
              <a:ext cx="137160" cy="3657600"/>
            </a:xfrm>
            <a:prstGeom prst="rightBracket">
              <a:avLst>
                <a:gd name="adj" fmla="val 0"/>
              </a:avLst>
            </a:prstGeom>
            <a:ln w="19050">
              <a:solidFill>
                <a:schemeClr val="bg2">
                  <a:lumMod val="50000"/>
                </a:schemeClr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11"/>
            <p:cNvSpPr txBox="1">
              <a:spLocks noChangeArrowheads="1"/>
            </p:cNvSpPr>
            <p:nvPr/>
          </p:nvSpPr>
          <p:spPr bwMode="auto">
            <a:xfrm>
              <a:off x="7921996" y="2091438"/>
              <a:ext cx="383115" cy="307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ＭＳ Ｐゴシック" pitchFamily="34" charset="-128"/>
                </a:rPr>
                <a:t>96</a:t>
              </a:r>
              <a:endParaRPr lang="en-US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34" charset="-128"/>
              </a:endParaRPr>
            </a:p>
          </p:txBody>
        </p:sp>
        <p:sp>
          <p:nvSpPr>
            <p:cNvPr id="37" name="Right Bracket 36"/>
            <p:cNvSpPr/>
            <p:nvPr/>
          </p:nvSpPr>
          <p:spPr>
            <a:xfrm rot="5400000">
              <a:off x="5300721" y="1534692"/>
              <a:ext cx="137160" cy="1828800"/>
            </a:xfrm>
            <a:prstGeom prst="rightBracket">
              <a:avLst>
                <a:gd name="adj" fmla="val 0"/>
              </a:avLst>
            </a:prstGeom>
            <a:ln w="19050">
              <a:solidFill>
                <a:schemeClr val="bg2">
                  <a:lumMod val="50000"/>
                </a:schemeClr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11"/>
            <p:cNvSpPr txBox="1">
              <a:spLocks noChangeArrowheads="1"/>
            </p:cNvSpPr>
            <p:nvPr/>
          </p:nvSpPr>
          <p:spPr bwMode="auto">
            <a:xfrm>
              <a:off x="6092140" y="2109338"/>
              <a:ext cx="383115" cy="307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ＭＳ Ｐゴシック" pitchFamily="34" charset="-128"/>
                </a:rPr>
                <a:t>48</a:t>
              </a:r>
              <a:endParaRPr lang="en-US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pitchFamily="34" charset="-128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455786" y="2634972"/>
              <a:ext cx="665378" cy="640080"/>
            </a:xfrm>
            <a:prstGeom prst="rect">
              <a:avLst/>
            </a:prstGeom>
            <a:solidFill>
              <a:srgbClr val="CCCCFF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lnSpc>
                  <a:spcPct val="130000"/>
                </a:lnSpc>
                <a:spcBef>
                  <a:spcPct val="20000"/>
                </a:spcBef>
                <a:buClr>
                  <a:srgbClr val="990000"/>
                </a:buClr>
                <a:buSzPct val="120000"/>
              </a:pPr>
              <a:endParaRPr lang="en-US" sz="1600" baseline="30000" dirty="0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455786" y="3445322"/>
              <a:ext cx="665378" cy="640080"/>
            </a:xfrm>
            <a:prstGeom prst="rect">
              <a:avLst/>
            </a:prstGeom>
            <a:solidFill>
              <a:srgbClr val="FDE1B9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>
                <a:lnSpc>
                  <a:spcPct val="130000"/>
                </a:lnSpc>
                <a:spcBef>
                  <a:spcPct val="20000"/>
                </a:spcBef>
                <a:buClr>
                  <a:srgbClr val="990000"/>
                </a:buClr>
                <a:buSzPct val="120000"/>
              </a:pPr>
              <a:endParaRPr lang="en-US" sz="1600" baseline="30000" dirty="0">
                <a:solidFill>
                  <a:schemeClr val="bg1"/>
                </a:solidFill>
                <a:latin typeface="Arial" charset="0"/>
                <a:ea typeface="MS Mincho" pitchFamily="49" charset="-128"/>
                <a:cs typeface="Arial" charset="0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257940" y="1951494"/>
              <a:ext cx="3424897" cy="2410655"/>
              <a:chOff x="1007498" y="1990683"/>
              <a:chExt cx="2585176" cy="2410655"/>
            </a:xfrm>
          </p:grpSpPr>
          <p:sp>
            <p:nvSpPr>
              <p:cNvPr id="48" name="TextBox 21"/>
              <p:cNvSpPr txBox="1">
                <a:spLocks noChangeArrowheads="1"/>
              </p:cNvSpPr>
              <p:nvPr/>
            </p:nvSpPr>
            <p:spPr bwMode="auto">
              <a:xfrm>
                <a:off x="1007498" y="2519742"/>
                <a:ext cx="2468464" cy="1881596"/>
              </a:xfrm>
              <a:prstGeom prst="rect">
                <a:avLst/>
              </a:prstGeom>
              <a:noFill/>
              <a:ln w="9525">
                <a:solidFill>
                  <a:srgbClr val="F66900"/>
                </a:solidFill>
                <a:miter lim="800000"/>
                <a:headEnd/>
                <a:tailEnd/>
              </a:ln>
              <a:extLst/>
            </p:spPr>
            <p:txBody>
              <a:bodyPr lIns="91440" tIns="91440" rIns="182880" bIns="91440" anchor="ctr"/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lnSpc>
                    <a:spcPct val="110000"/>
                  </a:lnSpc>
                  <a:spcBef>
                    <a:spcPts val="0"/>
                  </a:spcBef>
                </a:pPr>
                <a:r>
                  <a:rPr lang="en-US" sz="1200" dirty="0" smtClean="0"/>
                  <a:t>Virologically </a:t>
                </a:r>
                <a:br>
                  <a:rPr lang="en-US" sz="1200" dirty="0" smtClean="0"/>
                </a:br>
                <a:r>
                  <a:rPr lang="en-US" sz="1200" dirty="0" smtClean="0"/>
                  <a:t>Suppressed </a:t>
                </a:r>
                <a:br>
                  <a:rPr lang="en-US" sz="1200" dirty="0" smtClean="0"/>
                </a:br>
                <a:r>
                  <a:rPr lang="en-US" sz="1200" dirty="0" smtClean="0"/>
                  <a:t>Adults</a:t>
                </a:r>
              </a:p>
            </p:txBody>
          </p:sp>
          <p:sp>
            <p:nvSpPr>
              <p:cNvPr id="372766" name="TextBox 21"/>
              <p:cNvSpPr txBox="1">
                <a:spLocks noChangeArrowheads="1"/>
              </p:cNvSpPr>
              <p:nvPr/>
            </p:nvSpPr>
            <p:spPr bwMode="auto">
              <a:xfrm>
                <a:off x="1893434" y="2555382"/>
                <a:ext cx="1536615" cy="517176"/>
              </a:xfrm>
              <a:prstGeom prst="rect">
                <a:avLst/>
              </a:prstGeom>
              <a:solidFill>
                <a:srgbClr val="FDE1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0" tIns="0" rIns="91440" bIns="0" anchor="ctr"/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indent="0" algn="r">
                  <a:spcBef>
                    <a:spcPts val="300"/>
                  </a:spcBef>
                  <a:buClr>
                    <a:schemeClr val="bg1"/>
                  </a:buClr>
                  <a:buSzPct val="90000"/>
                </a:pPr>
                <a:r>
                  <a:rPr lang="en-US" sz="1200" dirty="0" smtClean="0">
                    <a:latin typeface="Arial"/>
                  </a:rPr>
                  <a:t>E/C/F/TDF</a:t>
                </a:r>
              </a:p>
              <a:p>
                <a:pPr marL="0" lvl="1" indent="0" algn="r">
                  <a:spcBef>
                    <a:spcPts val="300"/>
                  </a:spcBef>
                  <a:buClr>
                    <a:schemeClr val="bg1"/>
                  </a:buClr>
                  <a:buSzPct val="90000"/>
                </a:pPr>
                <a:r>
                  <a:rPr lang="en-US" sz="1200" dirty="0" smtClean="0">
                    <a:latin typeface="Arial"/>
                  </a:rPr>
                  <a:t>(n=459)</a:t>
                </a:r>
                <a:endParaRPr lang="en-US" sz="1200" dirty="0">
                  <a:latin typeface="Arial"/>
                </a:endParaRPr>
              </a:p>
            </p:txBody>
          </p:sp>
          <p:sp>
            <p:nvSpPr>
              <p:cNvPr id="49" name="TextBox 21"/>
              <p:cNvSpPr txBox="1">
                <a:spLocks noChangeArrowheads="1"/>
              </p:cNvSpPr>
              <p:nvPr/>
            </p:nvSpPr>
            <p:spPr bwMode="auto">
              <a:xfrm>
                <a:off x="1893434" y="3119856"/>
                <a:ext cx="1536615" cy="494683"/>
              </a:xfrm>
              <a:prstGeom prst="rect">
                <a:avLst/>
              </a:prstGeom>
              <a:solidFill>
                <a:srgbClr val="FDE1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0" tIns="0" rIns="91440" bIns="0" anchor="ctr"/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indent="0" algn="r">
                  <a:spcBef>
                    <a:spcPts val="300"/>
                  </a:spcBef>
                  <a:buClr>
                    <a:schemeClr val="bg1"/>
                  </a:buClr>
                  <a:buSzPct val="90000"/>
                </a:pPr>
                <a:r>
                  <a:rPr lang="en-US" sz="1200" dirty="0" smtClean="0">
                    <a:latin typeface="Arial"/>
                  </a:rPr>
                  <a:t>EFV/FTC/TDF </a:t>
                </a:r>
              </a:p>
              <a:p>
                <a:pPr marL="0" lvl="1" indent="0" algn="r">
                  <a:spcBef>
                    <a:spcPts val="300"/>
                  </a:spcBef>
                  <a:buClr>
                    <a:schemeClr val="bg1"/>
                  </a:buClr>
                  <a:buSzPct val="90000"/>
                </a:pPr>
                <a:r>
                  <a:rPr lang="en-US" sz="1200" dirty="0" smtClean="0">
                    <a:latin typeface="Arial"/>
                  </a:rPr>
                  <a:t>(n=376)</a:t>
                </a:r>
                <a:endParaRPr lang="en-US" sz="1200" dirty="0">
                  <a:latin typeface="Arial"/>
                </a:endParaRPr>
              </a:p>
            </p:txBody>
          </p:sp>
          <p:sp>
            <p:nvSpPr>
              <p:cNvPr id="50" name="TextBox 21"/>
              <p:cNvSpPr txBox="1">
                <a:spLocks noChangeArrowheads="1"/>
              </p:cNvSpPr>
              <p:nvPr/>
            </p:nvSpPr>
            <p:spPr bwMode="auto">
              <a:xfrm>
                <a:off x="1893434" y="3675709"/>
                <a:ext cx="1536615" cy="691339"/>
              </a:xfrm>
              <a:prstGeom prst="rect">
                <a:avLst/>
              </a:prstGeom>
              <a:solidFill>
                <a:srgbClr val="FDE1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40" tIns="0" rIns="91440" bIns="0" anchor="ctr"/>
              <a:lstStyle>
                <a:lvl1pPr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lvl="1" indent="0" algn="r">
                  <a:spcBef>
                    <a:spcPts val="300"/>
                  </a:spcBef>
                  <a:buClr>
                    <a:schemeClr val="bg1"/>
                  </a:buClr>
                  <a:buSzPct val="90000"/>
                </a:pPr>
                <a:r>
                  <a:rPr lang="en-US" sz="1200" dirty="0" smtClean="0">
                    <a:latin typeface="Arial"/>
                  </a:rPr>
                  <a:t>Boosted* ATV + FTC/TDF</a:t>
                </a:r>
              </a:p>
              <a:p>
                <a:pPr marL="0" lvl="1" indent="0" algn="r">
                  <a:spcBef>
                    <a:spcPts val="300"/>
                  </a:spcBef>
                  <a:buClr>
                    <a:schemeClr val="bg1"/>
                  </a:buClr>
                  <a:buSzPct val="90000"/>
                </a:pPr>
                <a:r>
                  <a:rPr lang="en-US" sz="1200" dirty="0" smtClean="0">
                    <a:latin typeface="Arial"/>
                  </a:rPr>
                  <a:t>(n=601)</a:t>
                </a:r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1111237" y="1990683"/>
                <a:ext cx="2481437" cy="4306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eaLnBrk="1" hangingPunct="1">
                  <a:buClr>
                    <a:srgbClr val="C00000"/>
                  </a:buClr>
                </a:pPr>
                <a:r>
                  <a:rPr lang="en-US" sz="1400" b="0" dirty="0" smtClean="0"/>
                  <a:t>Randomized (2:1), </a:t>
                </a:r>
                <a:r>
                  <a:rPr lang="en-US" sz="1400" b="0" dirty="0"/>
                  <a:t>active-controlled, </a:t>
                </a:r>
                <a:r>
                  <a:rPr lang="en-US" sz="1400" b="0" dirty="0" smtClean="0"/>
                  <a:t/>
                </a:r>
                <a:br>
                  <a:rPr lang="en-US" sz="1400" b="0" dirty="0" smtClean="0"/>
                </a:br>
                <a:r>
                  <a:rPr lang="en-US" sz="1400" b="0" dirty="0" smtClean="0"/>
                  <a:t>open-label </a:t>
                </a:r>
                <a:r>
                  <a:rPr lang="en-US" sz="1400" b="0" dirty="0"/>
                  <a:t>study</a:t>
                </a:r>
              </a:p>
            </p:txBody>
          </p:sp>
        </p:grpSp>
        <p:sp>
          <p:nvSpPr>
            <p:cNvPr id="26" name="TextBox 11"/>
            <p:cNvSpPr txBox="1">
              <a:spLocks noChangeArrowheads="1"/>
            </p:cNvSpPr>
            <p:nvPr/>
          </p:nvSpPr>
          <p:spPr bwMode="auto">
            <a:xfrm>
              <a:off x="3577073" y="2647235"/>
              <a:ext cx="103843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 b="0" dirty="0" smtClean="0">
                  <a:ea typeface="ＭＳ Ｐゴシック" pitchFamily="34" charset="-128"/>
                </a:rPr>
                <a:t>n=959</a:t>
              </a:r>
              <a:endParaRPr lang="en-US" altLang="en-US" sz="1400" b="0" dirty="0">
                <a:ea typeface="ＭＳ Ｐゴシック" pitchFamily="34" charset="-128"/>
              </a:endParaRPr>
            </a:p>
          </p:txBody>
        </p:sp>
        <p:sp>
          <p:nvSpPr>
            <p:cNvPr id="27" name="TextBox 11"/>
            <p:cNvSpPr txBox="1">
              <a:spLocks noChangeArrowheads="1"/>
            </p:cNvSpPr>
            <p:nvPr/>
          </p:nvSpPr>
          <p:spPr bwMode="auto">
            <a:xfrm>
              <a:off x="3568967" y="3873427"/>
              <a:ext cx="103843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 b="0" dirty="0" smtClean="0">
                  <a:ea typeface="ＭＳ Ｐゴシック" pitchFamily="34" charset="-128"/>
                </a:rPr>
                <a:t>n=477</a:t>
              </a:r>
              <a:endParaRPr lang="en-US" altLang="en-US" sz="1400" b="0" dirty="0">
                <a:ea typeface="ＭＳ Ｐゴシック" pitchFamily="34" charset="-128"/>
              </a:endParaRPr>
            </a:p>
          </p:txBody>
        </p:sp>
      </p:grpSp>
      <p:sp>
        <p:nvSpPr>
          <p:cNvPr id="10" name="Right Arrow 9"/>
          <p:cNvSpPr/>
          <p:nvPr/>
        </p:nvSpPr>
        <p:spPr>
          <a:xfrm>
            <a:off x="7920548" y="2878812"/>
            <a:ext cx="362857" cy="152400"/>
          </a:xfrm>
          <a:prstGeom prst="rightArrow">
            <a:avLst/>
          </a:prstGeom>
          <a:solidFill>
            <a:srgbClr val="6338A2"/>
          </a:solidFill>
          <a:ln w="19050">
            <a:solidFill>
              <a:srgbClr val="693CA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33" name="Right Arrow 32"/>
          <p:cNvSpPr/>
          <p:nvPr/>
        </p:nvSpPr>
        <p:spPr>
          <a:xfrm>
            <a:off x="7932629" y="3689162"/>
            <a:ext cx="362857" cy="152400"/>
          </a:xfrm>
          <a:prstGeom prst="rightArrow">
            <a:avLst/>
          </a:prstGeom>
          <a:solidFill>
            <a:srgbClr val="F66900"/>
          </a:solidFill>
          <a:ln w="19050">
            <a:solidFill>
              <a:srgbClr val="F669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7070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ChangeArrowheads="1"/>
          </p:cNvSpPr>
          <p:nvPr/>
        </p:nvSpPr>
        <p:spPr bwMode="auto">
          <a:xfrm>
            <a:off x="584200" y="117475"/>
            <a:ext cx="7086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n-US" altLang="en-US" sz="2400" baseline="-25000">
              <a:solidFill>
                <a:srgbClr val="A6A6A6"/>
              </a:solidFill>
              <a:ea typeface="ＭＳ Ｐゴシック" pitchFamily="34" charset="-128"/>
            </a:endParaRPr>
          </a:p>
        </p:txBody>
      </p:sp>
      <p:sp>
        <p:nvSpPr>
          <p:cNvPr id="152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>
                <a:solidFill>
                  <a:prstClr val="white">
                    <a:lumMod val="50000"/>
                  </a:prstClr>
                </a:solidFill>
              </a:rPr>
              <a:t>GS-US-292-0109 </a:t>
            </a:r>
            <a:r>
              <a:rPr lang="en-US" sz="2600" dirty="0" smtClean="0">
                <a:solidFill>
                  <a:prstClr val="white">
                    <a:lumMod val="50000"/>
                  </a:prstClr>
                </a:solidFill>
              </a:rPr>
              <a:t/>
            </a:r>
            <a:br>
              <a:rPr lang="en-US" sz="2600" dirty="0" smtClean="0">
                <a:solidFill>
                  <a:prstClr val="white">
                    <a:lumMod val="50000"/>
                  </a:prstClr>
                </a:solidFill>
              </a:rPr>
            </a:br>
            <a:r>
              <a:rPr lang="en-US" altLang="en-US" sz="2600" dirty="0" smtClean="0"/>
              <a:t>Baseline Characteristics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288945" y="5760720"/>
            <a:ext cx="8140615" cy="457200"/>
          </a:xfrm>
        </p:spPr>
        <p:txBody>
          <a:bodyPr anchor="t"/>
          <a:lstStyle/>
          <a:p>
            <a:r>
              <a:rPr lang="en-US" dirty="0">
                <a:latin typeface="Arial" charset="0"/>
              </a:rPr>
              <a:t>*</a:t>
            </a:r>
            <a:r>
              <a:rPr lang="en-US" dirty="0"/>
              <a:t>Cockcroft-Gault.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11394480"/>
              </p:ext>
            </p:extLst>
          </p:nvPr>
        </p:nvGraphicFramePr>
        <p:xfrm>
          <a:off x="1234440" y="1531483"/>
          <a:ext cx="6675120" cy="415748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975972"/>
                <a:gridCol w="1849574"/>
                <a:gridCol w="1849574"/>
              </a:tblGrid>
              <a:tr h="489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E/C/F/TAF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n=959</a:t>
                      </a:r>
                    </a:p>
                  </a:txBody>
                  <a:tcPr marL="46437" marR="46437" marT="36581" marB="36581" anchor="b" horzOverflow="overflow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TDF-Based Regimen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n=477</a:t>
                      </a:r>
                    </a:p>
                  </a:txBody>
                  <a:tcPr marL="46437" marR="46437" marT="36581" marB="36581" anchor="b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Median age, years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Female, %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Race, %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White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Black or African descent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Hispanic/Latino ethnicity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Median CD4 count, cells/mm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662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1778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Patients with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&lt;200 cells/mm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, %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0.5</a:t>
                      </a:r>
                    </a:p>
                  </a:txBody>
                  <a:tcPr marL="46437" marR="46437" marT="36581" marB="3658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0.8</a:t>
                      </a:r>
                    </a:p>
                  </a:txBody>
                  <a:tcPr marL="46437" marR="46437" marT="36581" marB="3658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Median estimated GFR, mL/min*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Dipstick proteinuria, %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Grade 1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91573">
                <a:tc>
                  <a:txBody>
                    <a:bodyPr/>
                    <a:lstStyle/>
                    <a:p>
                      <a:pPr marL="18288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Grade 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0.6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99229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573716"/>
              </p:ext>
            </p:extLst>
          </p:nvPr>
        </p:nvGraphicFramePr>
        <p:xfrm>
          <a:off x="774853" y="1625423"/>
          <a:ext cx="4110104" cy="464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273" y="428858"/>
            <a:ext cx="8422660" cy="676564"/>
          </a:xfrm>
        </p:spPr>
        <p:txBody>
          <a:bodyPr/>
          <a:lstStyle/>
          <a:p>
            <a:r>
              <a:rPr lang="en-US" sz="2400" dirty="0" smtClean="0">
                <a:solidFill>
                  <a:srgbClr val="7F7F7F"/>
                </a:solidFill>
              </a:rPr>
              <a:t>GS-US-292-0109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altLang="en-US" sz="2600" dirty="0" smtClean="0"/>
              <a:t>HIV-1 RNA &lt;50 Copies/mL at Week 48</a:t>
            </a: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1236448" y="1600539"/>
            <a:ext cx="338328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0" hangingPunct="0"/>
            <a:r>
              <a:rPr lang="en-GB" sz="1600" dirty="0" err="1" smtClean="0">
                <a:solidFill>
                  <a:prstClr val="white"/>
                </a:solidFill>
                <a:latin typeface="Arial"/>
                <a:ea typeface="ＭＳ Ｐゴシック" pitchFamily="34" charset="-128"/>
                <a:cs typeface="Arial" pitchFamily="34" charset="0"/>
              </a:rPr>
              <a:t>Virologic</a:t>
            </a:r>
            <a:r>
              <a:rPr lang="en-GB" sz="1600" dirty="0" smtClean="0">
                <a:solidFill>
                  <a:prstClr val="white"/>
                </a:solidFill>
                <a:latin typeface="Arial"/>
                <a:ea typeface="ＭＳ Ｐゴシック" pitchFamily="34" charset="-128"/>
                <a:cs typeface="Arial" pitchFamily="34" charset="0"/>
              </a:rPr>
              <a:t> Outcome</a:t>
            </a:r>
            <a:endParaRPr lang="en-US" sz="1600" dirty="0">
              <a:solidFill>
                <a:prstClr val="white"/>
              </a:solidFill>
              <a:latin typeface="Arial"/>
              <a:ea typeface="ＭＳ Ｐゴシック" pitchFamily="34" charset="-128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999893" y="2610280"/>
            <a:ext cx="3397440" cy="787678"/>
            <a:chOff x="5105400" y="2474811"/>
            <a:chExt cx="3397440" cy="859291"/>
          </a:xfrm>
        </p:grpSpPr>
        <p:sp>
          <p:nvSpPr>
            <p:cNvPr id="42" name="AutoShape 106"/>
            <p:cNvSpPr>
              <a:spLocks noChangeArrowheads="1"/>
            </p:cNvSpPr>
            <p:nvPr/>
          </p:nvSpPr>
          <p:spPr bwMode="auto">
            <a:xfrm flipH="1">
              <a:off x="5105400" y="2474811"/>
              <a:ext cx="1687512" cy="859291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sz="1200" kern="0" dirty="0" smtClean="0">
                  <a:solidFill>
                    <a:prstClr val="white"/>
                  </a:solidFill>
                  <a:latin typeface="Arial" pitchFamily="34" charset="0"/>
                  <a:ea typeface="MS PGothic"/>
                  <a:cs typeface="Arial" pitchFamily="34" charset="0"/>
                </a:rPr>
                <a:t>TDF Based</a:t>
              </a:r>
              <a:endParaRPr lang="en-US" sz="1200" kern="0" dirty="0">
                <a:solidFill>
                  <a:prstClr val="white"/>
                </a:solidFill>
                <a:latin typeface="Arial" pitchFamily="34" charset="0"/>
                <a:ea typeface="MS PGothic"/>
                <a:cs typeface="Arial" pitchFamily="34" charset="0"/>
              </a:endParaRPr>
            </a:p>
          </p:txBody>
        </p:sp>
        <p:sp>
          <p:nvSpPr>
            <p:cNvPr id="59" name="AutoShape 106"/>
            <p:cNvSpPr>
              <a:spLocks noChangeArrowheads="1"/>
            </p:cNvSpPr>
            <p:nvPr/>
          </p:nvSpPr>
          <p:spPr bwMode="auto">
            <a:xfrm>
              <a:off x="6792912" y="2474812"/>
              <a:ext cx="1709928" cy="859289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6338A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en-US" sz="1000" kern="0" dirty="0">
                  <a:solidFill>
                    <a:prstClr val="white"/>
                  </a:solidFill>
                  <a:latin typeface="Arial" pitchFamily="34" charset="0"/>
                  <a:ea typeface="MS PGothic"/>
                  <a:cs typeface="Arial" pitchFamily="34" charset="0"/>
                </a:rPr>
                <a:t> </a:t>
              </a:r>
              <a:r>
                <a:rPr lang="en-US" sz="1000" kern="0" dirty="0" smtClean="0">
                  <a:solidFill>
                    <a:prstClr val="white"/>
                  </a:solidFill>
                  <a:latin typeface="Arial" pitchFamily="34" charset="0"/>
                  <a:ea typeface="MS PGothic"/>
                  <a:cs typeface="Arial" pitchFamily="34" charset="0"/>
                </a:rPr>
                <a:t> </a:t>
              </a:r>
              <a:r>
                <a:rPr lang="en-US" sz="1200" kern="0" dirty="0" smtClean="0">
                  <a:solidFill>
                    <a:prstClr val="white"/>
                  </a:solidFill>
                  <a:latin typeface="Arial" pitchFamily="34" charset="0"/>
                  <a:ea typeface="MS PGothic"/>
                  <a:cs typeface="Arial" pitchFamily="34" charset="0"/>
                </a:rPr>
                <a:t>E/C/F/TAF</a:t>
              </a:r>
              <a:endParaRPr lang="en-US" sz="1200" kern="0" dirty="0">
                <a:solidFill>
                  <a:prstClr val="white"/>
                </a:solidFill>
                <a:latin typeface="Arial" pitchFamily="34" charset="0"/>
                <a:ea typeface="MS PGothic"/>
                <a:cs typeface="Arial" pitchFamily="34" charset="0"/>
              </a:endParaRPr>
            </a:p>
          </p:txBody>
        </p:sp>
      </p:grpSp>
      <p:sp>
        <p:nvSpPr>
          <p:cNvPr id="67" name="Line 14"/>
          <p:cNvSpPr>
            <a:spLocks noChangeShapeType="1"/>
          </p:cNvSpPr>
          <p:nvPr/>
        </p:nvSpPr>
        <p:spPr bwMode="auto">
          <a:xfrm flipV="1">
            <a:off x="5287231" y="3623886"/>
            <a:ext cx="0" cy="204591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100" b="0" kern="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70" name="Line 92"/>
          <p:cNvSpPr>
            <a:spLocks noChangeShapeType="1"/>
          </p:cNvSpPr>
          <p:nvPr/>
        </p:nvSpPr>
        <p:spPr bwMode="auto">
          <a:xfrm>
            <a:off x="6684666" y="3623886"/>
            <a:ext cx="3175" cy="2045919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100" b="0" kern="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71" name="Line 94"/>
          <p:cNvSpPr>
            <a:spLocks noChangeShapeType="1"/>
          </p:cNvSpPr>
          <p:nvPr/>
        </p:nvSpPr>
        <p:spPr bwMode="auto">
          <a:xfrm>
            <a:off x="8102686" y="3623886"/>
            <a:ext cx="6349" cy="204591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100" b="0" kern="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75" name="Text Box 10"/>
          <p:cNvSpPr txBox="1">
            <a:spLocks noChangeArrowheads="1"/>
          </p:cNvSpPr>
          <p:nvPr/>
        </p:nvSpPr>
        <p:spPr bwMode="auto">
          <a:xfrm>
            <a:off x="6538615" y="5728464"/>
            <a:ext cx="295276" cy="48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91440" rIns="91440" bIns="91440"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400" b="0" kern="0" dirty="0" smtClean="0">
                <a:solidFill>
                  <a:srgbClr val="000000"/>
                </a:solidFill>
                <a:ea typeface="MS PGothic"/>
              </a:rPr>
              <a:t>0 </a:t>
            </a:r>
          </a:p>
        </p:txBody>
      </p:sp>
      <p:sp>
        <p:nvSpPr>
          <p:cNvPr id="38" name="TextBox 37"/>
          <p:cNvSpPr txBox="1"/>
          <p:nvPr/>
        </p:nvSpPr>
        <p:spPr>
          <a:xfrm rot="16200000">
            <a:off x="-1166088" y="4112882"/>
            <a:ext cx="359584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ct val="50000"/>
              </a:spcBef>
              <a:buFont typeface="Times" pitchFamily="18" charset="0"/>
              <a:buNone/>
              <a:defRPr/>
            </a:pPr>
            <a:r>
              <a:rPr lang="en-US" sz="1400" b="0" dirty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HIV-1 RNA 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&lt;50 </a:t>
            </a:r>
            <a:r>
              <a:rPr lang="en-US" sz="1400" b="0" dirty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c/mL, % </a:t>
            </a:r>
          </a:p>
        </p:txBody>
      </p:sp>
      <p:sp>
        <p:nvSpPr>
          <p:cNvPr id="39" name="TextBox 70"/>
          <p:cNvSpPr txBox="1">
            <a:spLocks noChangeArrowheads="1"/>
          </p:cNvSpPr>
          <p:nvPr/>
        </p:nvSpPr>
        <p:spPr bwMode="auto">
          <a:xfrm>
            <a:off x="4921471" y="5728464"/>
            <a:ext cx="731520" cy="48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91440" rIns="91440" bIns="91440" anchor="ctr">
            <a:noAutofit/>
          </a:bodyPr>
          <a:lstStyle>
            <a:lvl1pPr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b="0" dirty="0" smtClean="0">
                <a:solidFill>
                  <a:srgbClr val="000000"/>
                </a:solidFill>
                <a:ea typeface="ＭＳ Ｐゴシック" pitchFamily="34" charset="-128"/>
              </a:rPr>
              <a:t>‒12%</a:t>
            </a:r>
          </a:p>
        </p:txBody>
      </p:sp>
      <p:sp>
        <p:nvSpPr>
          <p:cNvPr id="41" name="TextBox 70"/>
          <p:cNvSpPr txBox="1">
            <a:spLocks noChangeArrowheads="1"/>
          </p:cNvSpPr>
          <p:nvPr/>
        </p:nvSpPr>
        <p:spPr bwMode="auto">
          <a:xfrm>
            <a:off x="7736926" y="5728464"/>
            <a:ext cx="731520" cy="481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91440" rIns="91440" bIns="91440" anchor="ctr">
            <a:noAutofit/>
          </a:bodyPr>
          <a:lstStyle>
            <a:lvl1pPr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1346200" eaLnBrk="0" hangingPunct="0"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1346200" eaLnBrk="0" fontAlgn="base" hangingPunct="0">
              <a:spcBef>
                <a:spcPct val="0"/>
              </a:spcBef>
              <a:spcAft>
                <a:spcPct val="0"/>
              </a:spcAft>
              <a:tabLst>
                <a:tab pos="1346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sz="1400" b="0" dirty="0" smtClean="0">
                <a:solidFill>
                  <a:srgbClr val="000000"/>
                </a:solidFill>
                <a:ea typeface="ＭＳ Ｐゴシック" pitchFamily="34" charset="-128"/>
              </a:rPr>
              <a:t>+12%</a:t>
            </a:r>
          </a:p>
        </p:txBody>
      </p:sp>
      <p:sp>
        <p:nvSpPr>
          <p:cNvPr id="64" name="Text Box 99"/>
          <p:cNvSpPr txBox="1">
            <a:spLocks noChangeArrowheads="1"/>
          </p:cNvSpPr>
          <p:nvPr/>
        </p:nvSpPr>
        <p:spPr bwMode="auto">
          <a:xfrm>
            <a:off x="7312354" y="4793569"/>
            <a:ext cx="5718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200" kern="0" dirty="0" smtClean="0">
                <a:solidFill>
                  <a:srgbClr val="000000"/>
                </a:solidFill>
                <a:ea typeface="MS PGothic"/>
              </a:rPr>
              <a:t>6.7</a:t>
            </a:r>
            <a:endParaRPr lang="en-GB" sz="1200" kern="0" dirty="0" smtClean="0">
              <a:solidFill>
                <a:srgbClr val="000000"/>
              </a:solidFill>
              <a:ea typeface="MS PGothic"/>
            </a:endParaRPr>
          </a:p>
        </p:txBody>
      </p:sp>
      <p:sp>
        <p:nvSpPr>
          <p:cNvPr id="73" name="Text Box 98"/>
          <p:cNvSpPr txBox="1">
            <a:spLocks noChangeArrowheads="1"/>
          </p:cNvSpPr>
          <p:nvPr/>
        </p:nvSpPr>
        <p:spPr bwMode="auto">
          <a:xfrm>
            <a:off x="6701819" y="4793571"/>
            <a:ext cx="315706" cy="276999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200" kern="0" dirty="0" smtClean="0">
                <a:solidFill>
                  <a:srgbClr val="000000"/>
                </a:solidFill>
                <a:ea typeface="MS PGothic"/>
              </a:rPr>
              <a:t>1.6</a:t>
            </a:r>
            <a:endParaRPr lang="en-GB" sz="1200" kern="0" dirty="0" smtClean="0">
              <a:solidFill>
                <a:srgbClr val="000000"/>
              </a:solidFill>
              <a:ea typeface="MS PGothic"/>
            </a:endParaRPr>
          </a:p>
        </p:txBody>
      </p:sp>
      <p:sp>
        <p:nvSpPr>
          <p:cNvPr id="48" name="Text Box 99"/>
          <p:cNvSpPr txBox="1">
            <a:spLocks noChangeArrowheads="1"/>
          </p:cNvSpPr>
          <p:nvPr/>
        </p:nvSpPr>
        <p:spPr bwMode="auto">
          <a:xfrm>
            <a:off x="6899370" y="4289949"/>
            <a:ext cx="585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400" kern="0" dirty="0" smtClean="0">
                <a:solidFill>
                  <a:srgbClr val="000000"/>
                </a:solidFill>
                <a:ea typeface="MS PGothic"/>
              </a:rPr>
              <a:t>4.1</a:t>
            </a:r>
            <a:endParaRPr lang="en-GB" sz="1400" kern="0" dirty="0" smtClean="0">
              <a:solidFill>
                <a:srgbClr val="000000"/>
              </a:solidFill>
              <a:ea typeface="MS PGothic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899654" y="4607757"/>
            <a:ext cx="585216" cy="240696"/>
            <a:chOff x="6357545" y="5237062"/>
            <a:chExt cx="585216" cy="18288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6357545" y="5328502"/>
              <a:ext cx="585216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>
              <a:off x="6558713" y="5328502"/>
              <a:ext cx="182880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Line 92"/>
          <p:cNvSpPr>
            <a:spLocks noChangeShapeType="1"/>
          </p:cNvSpPr>
          <p:nvPr/>
        </p:nvSpPr>
        <p:spPr bwMode="auto">
          <a:xfrm rot="16200000">
            <a:off x="6684164" y="4130500"/>
            <a:ext cx="4179" cy="310896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100" b="0" kern="0" dirty="0">
              <a:solidFill>
                <a:srgbClr val="000000"/>
              </a:solidFill>
              <a:latin typeface="Arial"/>
              <a:ea typeface="MS PGothic"/>
              <a:cs typeface="Arial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1091568" y="5944175"/>
            <a:ext cx="3604035" cy="326921"/>
            <a:chOff x="1091568" y="6008565"/>
            <a:chExt cx="3604035" cy="326921"/>
          </a:xfrm>
        </p:grpSpPr>
        <p:sp>
          <p:nvSpPr>
            <p:cNvPr id="4" name="TextBox 3"/>
            <p:cNvSpPr txBox="1"/>
            <p:nvPr/>
          </p:nvSpPr>
          <p:spPr>
            <a:xfrm>
              <a:off x="1236448" y="6018528"/>
              <a:ext cx="3459155" cy="31695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endParaRPr lang="en-US" sz="1400" dirty="0" smtClean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69147" y="6008565"/>
              <a:ext cx="424542" cy="295186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b="0" dirty="0" smtClean="0"/>
                <a:t>932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834580" y="6008565"/>
              <a:ext cx="424542" cy="295186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b="0" dirty="0" smtClean="0"/>
                <a:t>444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519858" y="6008565"/>
              <a:ext cx="421562" cy="295186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b="0" dirty="0" smtClean="0"/>
                <a:t>10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995741" y="6008565"/>
              <a:ext cx="424542" cy="295186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b="0" dirty="0" smtClean="0"/>
                <a:t>6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679464" y="6008565"/>
              <a:ext cx="409058" cy="295186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b="0" dirty="0" smtClean="0"/>
                <a:t>17</a:t>
              </a:r>
              <a:endParaRPr lang="en-US" sz="1200" b="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126870" y="6008565"/>
              <a:ext cx="424542" cy="295186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b="0" dirty="0" smtClean="0"/>
                <a:t>27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91568" y="6008565"/>
              <a:ext cx="430127" cy="295186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 b="0" dirty="0"/>
                <a:t>n</a:t>
              </a:r>
              <a:r>
                <a:rPr lang="en-US" sz="1200" b="0" dirty="0" smtClean="0"/>
                <a:t>=</a:t>
              </a:r>
            </a:p>
          </p:txBody>
        </p:sp>
      </p:grp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5031556" y="1600539"/>
            <a:ext cx="338328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tIns="0" bIns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solidFill>
                  <a:prstClr val="white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Treatment Difference (95% CI)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52276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456268" y="1817221"/>
            <a:ext cx="1659466" cy="4286062"/>
          </a:xfrm>
          <a:prstGeom prst="rect">
            <a:avLst/>
          </a:prstGeom>
          <a:solidFill>
            <a:srgbClr val="DFEFFD">
              <a:alpha val="50196"/>
            </a:srgbClr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2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50046280"/>
              </p:ext>
            </p:extLst>
          </p:nvPr>
        </p:nvGraphicFramePr>
        <p:xfrm>
          <a:off x="759871" y="1309361"/>
          <a:ext cx="7984079" cy="5148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272" y="420481"/>
            <a:ext cx="8659727" cy="676564"/>
          </a:xfrm>
        </p:spPr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400" dirty="0" smtClean="0">
                <a:solidFill>
                  <a:srgbClr val="7F7F7F"/>
                </a:solidFill>
              </a:rPr>
              <a:t>GS-US-292-0109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/>
              <a:t>Virologic </a:t>
            </a:r>
            <a:r>
              <a:rPr lang="en-US" sz="2600" dirty="0" smtClean="0"/>
              <a:t>Outcome, Prior Treatment Regimens</a:t>
            </a:r>
            <a:endParaRPr lang="en-US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98A834-8319-493B-B881-B021415D2D08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31" name="TextBox 30"/>
          <p:cNvSpPr txBox="1"/>
          <p:nvPr/>
        </p:nvSpPr>
        <p:spPr>
          <a:xfrm rot="16200000">
            <a:off x="-957149" y="3928615"/>
            <a:ext cx="341582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ct val="50000"/>
              </a:spcBef>
              <a:buFont typeface="Times" pitchFamily="18" charset="0"/>
              <a:buNone/>
              <a:defRPr/>
            </a:pPr>
            <a:r>
              <a:rPr lang="en-US" sz="1400" b="0" dirty="0" smtClean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Patients With HIV-1 </a:t>
            </a:r>
            <a:r>
              <a:rPr lang="en-US" sz="1400" b="0" dirty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RNA 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&lt;50 </a:t>
            </a:r>
            <a:r>
              <a:rPr lang="en-US" sz="1400" b="0" dirty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c/mL, % </a:t>
            </a:r>
          </a:p>
        </p:txBody>
      </p:sp>
      <p:sp>
        <p:nvSpPr>
          <p:cNvPr id="37" name="Left Bracket 5"/>
          <p:cNvSpPr>
            <a:spLocks/>
          </p:cNvSpPr>
          <p:nvPr/>
        </p:nvSpPr>
        <p:spPr bwMode="auto">
          <a:xfrm rot="16200000" flipH="1">
            <a:off x="2222025" y="1908820"/>
            <a:ext cx="137160" cy="640080"/>
          </a:xfrm>
          <a:prstGeom prst="leftBracket">
            <a:avLst>
              <a:gd name="adj" fmla="val 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1600" b="0" baseline="-250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64975" y="1885946"/>
            <a:ext cx="16684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p &lt;0.001</a:t>
            </a:r>
            <a:endParaRPr lang="en-US" sz="1200" b="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27518" y="1502418"/>
            <a:ext cx="1688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rgbClr val="CC0000"/>
                </a:solidFill>
                <a:ea typeface="ＭＳ Ｐゴシック" pitchFamily="34" charset="-128"/>
              </a:rPr>
              <a:t>Primary </a:t>
            </a:r>
            <a:r>
              <a:rPr lang="de-DE" sz="1400" dirty="0" smtClean="0">
                <a:solidFill>
                  <a:srgbClr val="CC0000"/>
                </a:solidFill>
                <a:ea typeface="ＭＳ Ｐゴシック" pitchFamily="34" charset="-128"/>
              </a:rPr>
              <a:t>Endpoint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65714" y="5215490"/>
            <a:ext cx="613469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932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959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96886" y="5215490"/>
            <a:ext cx="587828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444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477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15530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301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306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498724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149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153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37645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241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251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20839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112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125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79356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390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402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62550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183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199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88953" y="6438930"/>
            <a:ext cx="1668462" cy="276999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—</a:t>
            </a:r>
            <a:endParaRPr lang="en-US" sz="1200" b="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35287" y="6438930"/>
            <a:ext cx="1668462" cy="276999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0.5‒12.1</a:t>
            </a:r>
            <a:endParaRPr lang="en-US" sz="1200" b="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93512" y="6438930"/>
            <a:ext cx="1668462" cy="276999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0.4‒8.7</a:t>
            </a:r>
            <a:endParaRPr lang="en-US" sz="1200" b="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270662" y="1531116"/>
            <a:ext cx="3289735" cy="377190"/>
            <a:chOff x="5271335" y="228600"/>
            <a:chExt cx="3289735" cy="377190"/>
          </a:xfrm>
        </p:grpSpPr>
        <p:sp>
          <p:nvSpPr>
            <p:cNvPr id="4" name="TextBox 3"/>
            <p:cNvSpPr txBox="1"/>
            <p:nvPr/>
          </p:nvSpPr>
          <p:spPr>
            <a:xfrm>
              <a:off x="6823710" y="228600"/>
              <a:ext cx="1737360" cy="37719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0" dirty="0" smtClean="0">
                  <a:solidFill>
                    <a:prstClr val="black"/>
                  </a:solidFill>
                </a:rPr>
                <a:t>TDF-Based Regimen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599973" y="228600"/>
              <a:ext cx="840105" cy="37719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0" dirty="0" smtClean="0">
                  <a:solidFill>
                    <a:prstClr val="black"/>
                  </a:solidFill>
                </a:rPr>
                <a:t>E/C/F/TAF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6540454" y="320040"/>
              <a:ext cx="182880" cy="182880"/>
            </a:xfrm>
            <a:prstGeom prst="rect">
              <a:avLst/>
            </a:prstGeom>
            <a:solidFill>
              <a:srgbClr val="F6690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271335" y="320040"/>
              <a:ext cx="182880" cy="182880"/>
            </a:xfrm>
            <a:prstGeom prst="rect">
              <a:avLst/>
            </a:prstGeom>
            <a:solidFill>
              <a:srgbClr val="6338A2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3348990" y="5668048"/>
            <a:ext cx="5012984" cy="1113752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456120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 1.6—6.7 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2103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 95% CI =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28543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456268" y="1817221"/>
            <a:ext cx="1659466" cy="4286062"/>
          </a:xfrm>
          <a:prstGeom prst="rect">
            <a:avLst/>
          </a:prstGeom>
          <a:solidFill>
            <a:srgbClr val="DFEFFD">
              <a:alpha val="50196"/>
            </a:srgbClr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2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0200713"/>
              </p:ext>
            </p:extLst>
          </p:nvPr>
        </p:nvGraphicFramePr>
        <p:xfrm>
          <a:off x="759871" y="1309361"/>
          <a:ext cx="7984079" cy="5148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272" y="420481"/>
            <a:ext cx="8659727" cy="676564"/>
          </a:xfrm>
        </p:spPr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400" dirty="0" smtClean="0">
                <a:solidFill>
                  <a:srgbClr val="7F7F7F"/>
                </a:solidFill>
              </a:rPr>
              <a:t>GS-US-292-0109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/>
              <a:t>Virologic </a:t>
            </a:r>
            <a:r>
              <a:rPr lang="en-US" sz="2600" dirty="0" smtClean="0"/>
              <a:t>Outcome, Prior Treatment Regimens</a:t>
            </a:r>
            <a:endParaRPr lang="en-US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98A834-8319-493B-B881-B021415D2D08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31" name="TextBox 30"/>
          <p:cNvSpPr txBox="1"/>
          <p:nvPr/>
        </p:nvSpPr>
        <p:spPr>
          <a:xfrm rot="16200000">
            <a:off x="-957149" y="3928615"/>
            <a:ext cx="341582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ct val="50000"/>
              </a:spcBef>
              <a:buFont typeface="Times" pitchFamily="18" charset="0"/>
              <a:buNone/>
              <a:defRPr/>
            </a:pPr>
            <a:r>
              <a:rPr lang="en-US" sz="1400" b="0" dirty="0" smtClean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Patients With HIV-1 </a:t>
            </a:r>
            <a:r>
              <a:rPr lang="en-US" sz="1400" b="0" dirty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RNA 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&lt;50 </a:t>
            </a:r>
            <a:r>
              <a:rPr lang="en-US" sz="1400" b="0" dirty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c/mL, % </a:t>
            </a:r>
          </a:p>
        </p:txBody>
      </p:sp>
      <p:sp>
        <p:nvSpPr>
          <p:cNvPr id="37" name="Left Bracket 5"/>
          <p:cNvSpPr>
            <a:spLocks/>
          </p:cNvSpPr>
          <p:nvPr/>
        </p:nvSpPr>
        <p:spPr bwMode="auto">
          <a:xfrm rot="16200000" flipH="1">
            <a:off x="2222025" y="1908820"/>
            <a:ext cx="137160" cy="640080"/>
          </a:xfrm>
          <a:prstGeom prst="leftBracket">
            <a:avLst>
              <a:gd name="adj" fmla="val 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1600" b="0" baseline="-250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64975" y="1885946"/>
            <a:ext cx="16684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p &lt;0.001</a:t>
            </a:r>
            <a:endParaRPr lang="en-US" sz="1200" b="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27518" y="1502418"/>
            <a:ext cx="1688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rgbClr val="CC0000"/>
                </a:solidFill>
                <a:ea typeface="ＭＳ Ｐゴシック" pitchFamily="34" charset="-128"/>
              </a:rPr>
              <a:t>Primary </a:t>
            </a:r>
            <a:r>
              <a:rPr lang="de-DE" sz="1400" dirty="0" smtClean="0">
                <a:solidFill>
                  <a:srgbClr val="CC0000"/>
                </a:solidFill>
                <a:ea typeface="ＭＳ Ｐゴシック" pitchFamily="34" charset="-128"/>
              </a:rPr>
              <a:t>Endpoint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65714" y="5215490"/>
            <a:ext cx="613469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932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959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96886" y="5215490"/>
            <a:ext cx="587828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444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477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15530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301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306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498724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149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153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37645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241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251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20839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112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125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79356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390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402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62550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183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199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935287" y="6438930"/>
            <a:ext cx="1668462" cy="276999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0.5‒12.1</a:t>
            </a:r>
            <a:endParaRPr lang="en-US" sz="1200" b="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93512" y="6438930"/>
            <a:ext cx="1668462" cy="276999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0.4‒8.7</a:t>
            </a:r>
            <a:endParaRPr lang="en-US" sz="1200" b="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27" name="Left Bracket 5"/>
          <p:cNvSpPr>
            <a:spLocks/>
          </p:cNvSpPr>
          <p:nvPr/>
        </p:nvSpPr>
        <p:spPr bwMode="auto">
          <a:xfrm rot="16200000" flipH="1">
            <a:off x="3894203" y="1908820"/>
            <a:ext cx="137160" cy="640080"/>
          </a:xfrm>
          <a:prstGeom prst="leftBracket">
            <a:avLst>
              <a:gd name="adj" fmla="val 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1600" b="0" baseline="-2500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28552" y="1885946"/>
            <a:ext cx="16684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p=0.02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5270662" y="1531116"/>
            <a:ext cx="3289735" cy="377190"/>
            <a:chOff x="5271335" y="228600"/>
            <a:chExt cx="3289735" cy="377190"/>
          </a:xfrm>
        </p:grpSpPr>
        <p:sp>
          <p:nvSpPr>
            <p:cNvPr id="45" name="TextBox 44"/>
            <p:cNvSpPr txBox="1"/>
            <p:nvPr/>
          </p:nvSpPr>
          <p:spPr>
            <a:xfrm>
              <a:off x="6823710" y="228600"/>
              <a:ext cx="1737360" cy="37719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0" dirty="0" smtClean="0">
                  <a:solidFill>
                    <a:prstClr val="black"/>
                  </a:solidFill>
                </a:rPr>
                <a:t>TDF-Based Regimen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599973" y="228600"/>
              <a:ext cx="840105" cy="37719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0" dirty="0" smtClean="0">
                  <a:solidFill>
                    <a:prstClr val="black"/>
                  </a:solidFill>
                </a:rPr>
                <a:t>E/C/F/TAF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540454" y="320040"/>
              <a:ext cx="182880" cy="182880"/>
            </a:xfrm>
            <a:prstGeom prst="rect">
              <a:avLst/>
            </a:prstGeom>
            <a:solidFill>
              <a:srgbClr val="F6690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271335" y="320040"/>
              <a:ext cx="182880" cy="182880"/>
            </a:xfrm>
            <a:prstGeom prst="rect">
              <a:avLst/>
            </a:prstGeom>
            <a:solidFill>
              <a:srgbClr val="6338A2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50" name="Rectangle 49"/>
          <p:cNvSpPr/>
          <p:nvPr/>
        </p:nvSpPr>
        <p:spPr>
          <a:xfrm>
            <a:off x="5052060" y="5668048"/>
            <a:ext cx="3309914" cy="1113752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88953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0.5—12.3 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56120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 1.6—6.7 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02103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 95% CI =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81638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456268" y="1817221"/>
            <a:ext cx="1659466" cy="4286062"/>
          </a:xfrm>
          <a:prstGeom prst="rect">
            <a:avLst/>
          </a:prstGeom>
          <a:solidFill>
            <a:srgbClr val="DFEFFD">
              <a:alpha val="50196"/>
            </a:srgbClr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2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0213017"/>
              </p:ext>
            </p:extLst>
          </p:nvPr>
        </p:nvGraphicFramePr>
        <p:xfrm>
          <a:off x="759871" y="1309361"/>
          <a:ext cx="7984079" cy="5148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272" y="420481"/>
            <a:ext cx="8659727" cy="676564"/>
          </a:xfrm>
        </p:spPr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400" dirty="0" smtClean="0">
                <a:solidFill>
                  <a:srgbClr val="7F7F7F"/>
                </a:solidFill>
              </a:rPr>
              <a:t>GS-US-292-0109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/>
              <a:t>Virologic </a:t>
            </a:r>
            <a:r>
              <a:rPr lang="en-US" sz="2600" dirty="0" smtClean="0"/>
              <a:t>Outcome, Prior Treatment Regimens</a:t>
            </a:r>
            <a:endParaRPr lang="en-US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98A834-8319-493B-B881-B021415D2D08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31" name="TextBox 30"/>
          <p:cNvSpPr txBox="1"/>
          <p:nvPr/>
        </p:nvSpPr>
        <p:spPr>
          <a:xfrm rot="16200000">
            <a:off x="-957149" y="3928615"/>
            <a:ext cx="341582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ct val="50000"/>
              </a:spcBef>
              <a:buFont typeface="Times" pitchFamily="18" charset="0"/>
              <a:buNone/>
              <a:defRPr/>
            </a:pPr>
            <a:r>
              <a:rPr lang="en-US" sz="1400" b="0" dirty="0" smtClean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Patients With HIV-1 </a:t>
            </a:r>
            <a:r>
              <a:rPr lang="en-US" sz="1400" b="0" dirty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RNA 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&lt;50 </a:t>
            </a:r>
            <a:r>
              <a:rPr lang="en-US" sz="1400" b="0" dirty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c/mL, %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64975" y="1885946"/>
            <a:ext cx="5148139" cy="411494"/>
            <a:chOff x="1464975" y="1885946"/>
            <a:chExt cx="5148139" cy="411494"/>
          </a:xfrm>
        </p:grpSpPr>
        <p:sp>
          <p:nvSpPr>
            <p:cNvPr id="37" name="Left Bracket 5"/>
            <p:cNvSpPr>
              <a:spLocks/>
            </p:cNvSpPr>
            <p:nvPr/>
          </p:nvSpPr>
          <p:spPr bwMode="auto">
            <a:xfrm rot="16200000" flipH="1">
              <a:off x="2222025" y="1908820"/>
              <a:ext cx="137160" cy="640080"/>
            </a:xfrm>
            <a:prstGeom prst="leftBracket">
              <a:avLst>
                <a:gd name="adj" fmla="val 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0" baseline="-250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46" name="Left Bracket 5"/>
            <p:cNvSpPr>
              <a:spLocks/>
            </p:cNvSpPr>
            <p:nvPr/>
          </p:nvSpPr>
          <p:spPr bwMode="auto">
            <a:xfrm rot="16200000" flipH="1">
              <a:off x="3894203" y="1908820"/>
              <a:ext cx="137160" cy="640080"/>
            </a:xfrm>
            <a:prstGeom prst="leftBracket">
              <a:avLst>
                <a:gd name="adj" fmla="val 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0" baseline="-250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64975" y="1885946"/>
              <a:ext cx="166846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0" dirty="0" smtClean="0">
                  <a:solidFill>
                    <a:prstClr val="black">
                      <a:lumMod val="50000"/>
                    </a:prstClr>
                  </a:solidFill>
                  <a:latin typeface="Arial"/>
                </a:rPr>
                <a:t>p &lt;0.001</a:t>
              </a:r>
              <a:endParaRPr lang="en-US" sz="1200" b="0" dirty="0">
                <a:solidFill>
                  <a:prstClr val="black">
                    <a:lumMod val="50000"/>
                  </a:prstClr>
                </a:solidFill>
                <a:latin typeface="Arial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128552" y="1885946"/>
              <a:ext cx="166846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0" dirty="0" smtClean="0">
                  <a:solidFill>
                    <a:prstClr val="black">
                      <a:lumMod val="50000"/>
                    </a:prstClr>
                  </a:solidFill>
                  <a:latin typeface="Arial"/>
                </a:rPr>
                <a:t>p=0.02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944652" y="1885946"/>
              <a:ext cx="166846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0" dirty="0" smtClean="0">
                  <a:solidFill>
                    <a:prstClr val="black">
                      <a:lumMod val="50000"/>
                    </a:prstClr>
                  </a:solidFill>
                  <a:latin typeface="Arial"/>
                </a:rPr>
                <a:t>p=0.02</a:t>
              </a:r>
              <a:endParaRPr lang="en-US" sz="1200" b="0" dirty="0">
                <a:solidFill>
                  <a:prstClr val="black">
                    <a:lumMod val="50000"/>
                  </a:prstClr>
                </a:solidFill>
                <a:latin typeface="Arial"/>
              </a:endParaRPr>
            </a:p>
          </p:txBody>
        </p:sp>
        <p:sp>
          <p:nvSpPr>
            <p:cNvPr id="51" name="Left Bracket 5"/>
            <p:cNvSpPr>
              <a:spLocks/>
            </p:cNvSpPr>
            <p:nvPr/>
          </p:nvSpPr>
          <p:spPr bwMode="auto">
            <a:xfrm rot="16200000" flipH="1">
              <a:off x="5710303" y="1908820"/>
              <a:ext cx="137160" cy="640080"/>
            </a:xfrm>
            <a:prstGeom prst="leftBracket">
              <a:avLst>
                <a:gd name="adj" fmla="val 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0" baseline="-250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427518" y="1502418"/>
            <a:ext cx="1688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rgbClr val="CC0000"/>
                </a:solidFill>
                <a:ea typeface="ＭＳ Ｐゴシック" pitchFamily="34" charset="-128"/>
              </a:rPr>
              <a:t>Primary </a:t>
            </a:r>
            <a:r>
              <a:rPr lang="de-DE" sz="1400" dirty="0" smtClean="0">
                <a:solidFill>
                  <a:srgbClr val="CC0000"/>
                </a:solidFill>
                <a:ea typeface="ＭＳ Ｐゴシック" pitchFamily="34" charset="-128"/>
              </a:rPr>
              <a:t>Endpoint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65714" y="5215490"/>
            <a:ext cx="613469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932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959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96886" y="5215490"/>
            <a:ext cx="587828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444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477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15530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301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306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498724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149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153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37645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241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251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20839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112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125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79356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390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402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62550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183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199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93512" y="6438930"/>
            <a:ext cx="1668462" cy="276999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0.4‒8.7</a:t>
            </a:r>
            <a:endParaRPr lang="en-US" sz="1200" b="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5270662" y="1531116"/>
            <a:ext cx="3289735" cy="377190"/>
            <a:chOff x="5271335" y="228600"/>
            <a:chExt cx="3289735" cy="377190"/>
          </a:xfrm>
        </p:grpSpPr>
        <p:sp>
          <p:nvSpPr>
            <p:cNvPr id="48" name="TextBox 47"/>
            <p:cNvSpPr txBox="1"/>
            <p:nvPr/>
          </p:nvSpPr>
          <p:spPr>
            <a:xfrm>
              <a:off x="6823710" y="228600"/>
              <a:ext cx="1737360" cy="37719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0" dirty="0" smtClean="0">
                  <a:solidFill>
                    <a:prstClr val="black"/>
                  </a:solidFill>
                </a:rPr>
                <a:t>TDF-Based Regimen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599973" y="228600"/>
              <a:ext cx="840105" cy="37719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0" dirty="0" smtClean="0">
                  <a:solidFill>
                    <a:prstClr val="black"/>
                  </a:solidFill>
                </a:rPr>
                <a:t>E/C/F/TAF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540454" y="320040"/>
              <a:ext cx="182880" cy="182880"/>
            </a:xfrm>
            <a:prstGeom prst="rect">
              <a:avLst/>
            </a:prstGeom>
            <a:solidFill>
              <a:srgbClr val="F6690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271335" y="320040"/>
              <a:ext cx="182880" cy="182880"/>
            </a:xfrm>
            <a:prstGeom prst="rect">
              <a:avLst/>
            </a:prstGeom>
            <a:solidFill>
              <a:srgbClr val="6338A2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54" name="Rectangle 53"/>
          <p:cNvSpPr/>
          <p:nvPr/>
        </p:nvSpPr>
        <p:spPr>
          <a:xfrm>
            <a:off x="6823036" y="5668048"/>
            <a:ext cx="1538937" cy="1113752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88953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0.5—12.3 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35287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0.9—9.2 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456120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 1.6—6.7 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2103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 95% CI =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69476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456268" y="1817221"/>
            <a:ext cx="1659466" cy="4286062"/>
          </a:xfrm>
          <a:prstGeom prst="rect">
            <a:avLst/>
          </a:prstGeom>
          <a:solidFill>
            <a:srgbClr val="DFEFFD">
              <a:alpha val="50196"/>
            </a:srgbClr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2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26713314"/>
              </p:ext>
            </p:extLst>
          </p:nvPr>
        </p:nvGraphicFramePr>
        <p:xfrm>
          <a:off x="759871" y="1309361"/>
          <a:ext cx="7984079" cy="5148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272" y="420481"/>
            <a:ext cx="8659727" cy="676564"/>
          </a:xfrm>
        </p:spPr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400" dirty="0" smtClean="0">
                <a:solidFill>
                  <a:srgbClr val="7F7F7F"/>
                </a:solidFill>
              </a:rPr>
              <a:t>GS-US-292-0109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/>
              <a:t>Virologic </a:t>
            </a:r>
            <a:r>
              <a:rPr lang="en-US" sz="2600" dirty="0" smtClean="0"/>
              <a:t>Outcome, Prior Treatment Regimens</a:t>
            </a:r>
            <a:endParaRPr lang="en-US" sz="2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298A834-8319-493B-B881-B021415D2D08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31" name="TextBox 30"/>
          <p:cNvSpPr txBox="1"/>
          <p:nvPr/>
        </p:nvSpPr>
        <p:spPr>
          <a:xfrm rot="16200000">
            <a:off x="-957149" y="3928615"/>
            <a:ext cx="341582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ct val="50000"/>
              </a:spcBef>
              <a:buFont typeface="Times" pitchFamily="18" charset="0"/>
              <a:buNone/>
              <a:defRPr/>
            </a:pPr>
            <a:r>
              <a:rPr lang="en-US" sz="1400" b="0" dirty="0" smtClean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Patients With HIV-1 </a:t>
            </a:r>
            <a:r>
              <a:rPr lang="en-US" sz="1400" b="0" dirty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RNA </a:t>
            </a:r>
            <a:r>
              <a:rPr lang="en-US" sz="1400" b="0" dirty="0" smtClean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&lt;50 </a:t>
            </a:r>
            <a:r>
              <a:rPr lang="en-US" sz="1400" b="0" dirty="0">
                <a:solidFill>
                  <a:prstClr val="black"/>
                </a:solidFill>
                <a:latin typeface="Arial"/>
                <a:ea typeface="ＭＳ Ｐゴシック" pitchFamily="34" charset="-128"/>
              </a:rPr>
              <a:t>c/mL, %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64975" y="1885946"/>
            <a:ext cx="6889370" cy="411494"/>
            <a:chOff x="1464975" y="1885946"/>
            <a:chExt cx="6889370" cy="411494"/>
          </a:xfrm>
        </p:grpSpPr>
        <p:sp>
          <p:nvSpPr>
            <p:cNvPr id="37" name="Left Bracket 5"/>
            <p:cNvSpPr>
              <a:spLocks/>
            </p:cNvSpPr>
            <p:nvPr/>
          </p:nvSpPr>
          <p:spPr bwMode="auto">
            <a:xfrm rot="16200000" flipH="1">
              <a:off x="2222025" y="1908820"/>
              <a:ext cx="137160" cy="640080"/>
            </a:xfrm>
            <a:prstGeom prst="leftBracket">
              <a:avLst>
                <a:gd name="adj" fmla="val 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0" baseline="-250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44" name="Left Bracket 5"/>
            <p:cNvSpPr>
              <a:spLocks/>
            </p:cNvSpPr>
            <p:nvPr/>
          </p:nvSpPr>
          <p:spPr bwMode="auto">
            <a:xfrm rot="16200000" flipH="1">
              <a:off x="7451128" y="1908820"/>
              <a:ext cx="137160" cy="640080"/>
            </a:xfrm>
            <a:prstGeom prst="leftBracket">
              <a:avLst>
                <a:gd name="adj" fmla="val 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0" baseline="-250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46" name="Left Bracket 5"/>
            <p:cNvSpPr>
              <a:spLocks/>
            </p:cNvSpPr>
            <p:nvPr/>
          </p:nvSpPr>
          <p:spPr bwMode="auto">
            <a:xfrm rot="16200000" flipH="1">
              <a:off x="3894203" y="1908820"/>
              <a:ext cx="137160" cy="640080"/>
            </a:xfrm>
            <a:prstGeom prst="leftBracket">
              <a:avLst>
                <a:gd name="adj" fmla="val 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0" baseline="-250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64975" y="1885946"/>
              <a:ext cx="166846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0" dirty="0" smtClean="0">
                  <a:solidFill>
                    <a:prstClr val="black">
                      <a:lumMod val="50000"/>
                    </a:prstClr>
                  </a:solidFill>
                  <a:latin typeface="Arial"/>
                </a:rPr>
                <a:t>p &lt;0.001</a:t>
              </a:r>
              <a:endParaRPr lang="en-US" sz="1200" b="0" dirty="0">
                <a:solidFill>
                  <a:prstClr val="black">
                    <a:lumMod val="50000"/>
                  </a:prstClr>
                </a:solidFill>
                <a:latin typeface="Arial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685883" y="1885946"/>
              <a:ext cx="166846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0" dirty="0" smtClean="0">
                  <a:solidFill>
                    <a:prstClr val="black">
                      <a:lumMod val="50000"/>
                    </a:prstClr>
                  </a:solidFill>
                  <a:latin typeface="Arial"/>
                </a:rPr>
                <a:t>p=NS</a:t>
              </a:r>
              <a:endParaRPr lang="en-US" sz="1200" b="0" dirty="0">
                <a:solidFill>
                  <a:prstClr val="black">
                    <a:lumMod val="50000"/>
                  </a:prstClr>
                </a:solidFill>
                <a:latin typeface="Arial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128552" y="1885946"/>
              <a:ext cx="166846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0" dirty="0" smtClean="0">
                  <a:solidFill>
                    <a:prstClr val="black">
                      <a:lumMod val="50000"/>
                    </a:prstClr>
                  </a:solidFill>
                  <a:latin typeface="Arial"/>
                </a:rPr>
                <a:t>p=0.02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944652" y="1885946"/>
              <a:ext cx="166846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0" dirty="0" smtClean="0">
                  <a:solidFill>
                    <a:prstClr val="black">
                      <a:lumMod val="50000"/>
                    </a:prstClr>
                  </a:solidFill>
                  <a:latin typeface="Arial"/>
                </a:rPr>
                <a:t>p=0.02</a:t>
              </a:r>
              <a:endParaRPr lang="en-US" sz="1200" b="0" dirty="0">
                <a:solidFill>
                  <a:prstClr val="black">
                    <a:lumMod val="50000"/>
                  </a:prstClr>
                </a:solidFill>
                <a:latin typeface="Arial"/>
              </a:endParaRPr>
            </a:p>
          </p:txBody>
        </p:sp>
        <p:sp>
          <p:nvSpPr>
            <p:cNvPr id="51" name="Left Bracket 5"/>
            <p:cNvSpPr>
              <a:spLocks/>
            </p:cNvSpPr>
            <p:nvPr/>
          </p:nvSpPr>
          <p:spPr bwMode="auto">
            <a:xfrm rot="16200000" flipH="1">
              <a:off x="5710303" y="1908820"/>
              <a:ext cx="137160" cy="640080"/>
            </a:xfrm>
            <a:prstGeom prst="leftBracket">
              <a:avLst>
                <a:gd name="adj" fmla="val 0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0" baseline="-250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1427518" y="1502418"/>
            <a:ext cx="16882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>
                <a:solidFill>
                  <a:srgbClr val="CC0000"/>
                </a:solidFill>
                <a:ea typeface="ＭＳ Ｐゴシック" pitchFamily="34" charset="-128"/>
              </a:rPr>
              <a:t>Primary </a:t>
            </a:r>
            <a:r>
              <a:rPr lang="de-DE" sz="1400" dirty="0" smtClean="0">
                <a:solidFill>
                  <a:srgbClr val="CC0000"/>
                </a:solidFill>
                <a:ea typeface="ＭＳ Ｐゴシック" pitchFamily="34" charset="-128"/>
              </a:rPr>
              <a:t>Endpoint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65714" y="5215490"/>
            <a:ext cx="613469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932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959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96886" y="5215490"/>
            <a:ext cx="587828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444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477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15530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301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306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498724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149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153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437645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241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251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020839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112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125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79356" y="5215490"/>
            <a:ext cx="583194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390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402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762550" y="5215490"/>
            <a:ext cx="631172" cy="3358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u="sng" dirty="0" smtClean="0">
                <a:solidFill>
                  <a:prstClr val="white"/>
                </a:solidFill>
              </a:rPr>
              <a:t>183</a:t>
            </a:r>
          </a:p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prstClr val="white"/>
                </a:solidFill>
              </a:rPr>
              <a:t>199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88953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0.5—12.3 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35287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0.9—9.2 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93512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-1.9—3.9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56120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 1.6—6.7 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02103" y="6327759"/>
            <a:ext cx="1668462" cy="2743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smtClean="0">
                <a:solidFill>
                  <a:prstClr val="black">
                    <a:lumMod val="50000"/>
                  </a:prstClr>
                </a:solidFill>
                <a:latin typeface="Arial"/>
              </a:rPr>
              <a:t> 95% CI =</a:t>
            </a:r>
            <a:endParaRPr lang="en-US" sz="1200" dirty="0">
              <a:solidFill>
                <a:prstClr val="black">
                  <a:lumMod val="50000"/>
                </a:prstClr>
              </a:solidFill>
              <a:latin typeface="Arial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270662" y="1531116"/>
            <a:ext cx="3289735" cy="377190"/>
            <a:chOff x="5271335" y="228600"/>
            <a:chExt cx="3289735" cy="377190"/>
          </a:xfrm>
        </p:grpSpPr>
        <p:sp>
          <p:nvSpPr>
            <p:cNvPr id="56" name="TextBox 55"/>
            <p:cNvSpPr txBox="1"/>
            <p:nvPr/>
          </p:nvSpPr>
          <p:spPr>
            <a:xfrm>
              <a:off x="6823710" y="228600"/>
              <a:ext cx="1737360" cy="37719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0" dirty="0" smtClean="0">
                  <a:solidFill>
                    <a:prstClr val="black"/>
                  </a:solidFill>
                </a:rPr>
                <a:t>TDF-Based Regimen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599973" y="228600"/>
              <a:ext cx="840105" cy="37719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1400" b="0" dirty="0" smtClean="0">
                  <a:solidFill>
                    <a:prstClr val="black"/>
                  </a:solidFill>
                </a:rPr>
                <a:t>E/C/F/TAF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540454" y="320040"/>
              <a:ext cx="182880" cy="182880"/>
            </a:xfrm>
            <a:prstGeom prst="rect">
              <a:avLst/>
            </a:prstGeom>
            <a:solidFill>
              <a:srgbClr val="F66900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271335" y="320040"/>
              <a:ext cx="182880" cy="182880"/>
            </a:xfrm>
            <a:prstGeom prst="rect">
              <a:avLst/>
            </a:prstGeom>
            <a:solidFill>
              <a:srgbClr val="6338A2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 smtClean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905123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AMO_REPORTCONTROLSVISIBLE" val="Empty"/>
  <p:tag name="_AMO_UNIQUEIDENTIFIER" val="47640f30-e2d0-4709-9a1d-b31355591402"/>
</p:tagLst>
</file>

<file path=ppt/theme/theme1.xml><?xml version="1.0" encoding="utf-8"?>
<a:theme xmlns:a="http://schemas.openxmlformats.org/drawingml/2006/main" name="9_New HIV Templates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2.xml><?xml version="1.0" encoding="utf-8"?>
<a:theme xmlns:a="http://schemas.openxmlformats.org/drawingml/2006/main" name="2_New HIV Templates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3.xml><?xml version="1.0" encoding="utf-8"?>
<a:theme xmlns:a="http://schemas.openxmlformats.org/drawingml/2006/main" name="10_New HIV Templates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1_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2776</Words>
  <Application>Microsoft Macintosh PowerPoint</Application>
  <PresentationFormat>Letter (8,5x11 Zoll)</PresentationFormat>
  <Paragraphs>504</Paragraphs>
  <Slides>22</Slides>
  <Notes>17</Notes>
  <HiddenSlides>0</HiddenSlides>
  <MMClips>0</MMClips>
  <ScaleCrop>false</ScaleCrop>
  <HeadingPairs>
    <vt:vector size="4" baseType="variant">
      <vt:variant>
        <vt:lpstr>Entwurfsvorlage</vt:lpstr>
      </vt:variant>
      <vt:variant>
        <vt:i4>3</vt:i4>
      </vt:variant>
      <vt:variant>
        <vt:lpstr>Folientitel</vt:lpstr>
      </vt:variant>
      <vt:variant>
        <vt:i4>22</vt:i4>
      </vt:variant>
    </vt:vector>
  </HeadingPairs>
  <TitlesOfParts>
    <vt:vector size="25" baseType="lpstr">
      <vt:lpstr>9_New HIV Templates</vt:lpstr>
      <vt:lpstr>2_New HIV Templates</vt:lpstr>
      <vt:lpstr>10_New HIV Templates</vt:lpstr>
      <vt:lpstr>Switching From a Tenofovir Disoproxil Fumarate (TDF)-Based Regimen to a Tenofovir Alafenamide (TAF)-Based Regimen: Data in Virologically Suppressed Adults Through 48 Weeks of Treatment</vt:lpstr>
      <vt:lpstr>Disclosures</vt:lpstr>
      <vt:lpstr>GS-US-292-0109 Switch to E/C/F/TAF in Virologically Suppressed Adults</vt:lpstr>
      <vt:lpstr>GS-US-292-0109  Baseline Characteristics</vt:lpstr>
      <vt:lpstr>GS-US-292-0109  HIV-1 RNA &lt;50 Copies/mL at Week 48</vt:lpstr>
      <vt:lpstr> GS-US-292-0109  Virologic Outcome, Prior Treatment Regimens</vt:lpstr>
      <vt:lpstr> GS-US-292-0109 Virologic Outcome, Prior Treatment Regimens</vt:lpstr>
      <vt:lpstr> GS-US-292-0109 Virologic Outcome, Prior Treatment Regimens</vt:lpstr>
      <vt:lpstr> GS-US-292-0109  Virologic Outcome, Prior Treatment Regimens</vt:lpstr>
      <vt:lpstr>GS-US-292-0109 Virologic Outcome, Differences by Subgroup</vt:lpstr>
      <vt:lpstr>GS-US-292-0109 Grade 2–4 Lab Abnormalities</vt:lpstr>
      <vt:lpstr> GS-US-292-0109  Fasting Lipid Results</vt:lpstr>
      <vt:lpstr>GS-US-292-0109  Adverse Events &gt;5% (All Grades)</vt:lpstr>
      <vt:lpstr>GS-US-292-0109 AEs Leading to Discontinuation </vt:lpstr>
      <vt:lpstr>GS-US-292-0109  DXA Scan Results: Spine BMD</vt:lpstr>
      <vt:lpstr>  GS-US-292-0109  DXA Scan Results: Hip BMD</vt:lpstr>
      <vt:lpstr>GS-US-292-0109  Change in Diagnosis of Osteopenia or Osteoporosis   (Defined by T-Score)</vt:lpstr>
      <vt:lpstr>GS-US-292-0109  Change in Diagnosis of Osteopenia or Osteoporosis   (Defined by T-Score)</vt:lpstr>
      <vt:lpstr>GS-US-292-0109  Change in Diagnosis of Osteopenia or Osteoporosis  (Defined by T-Score)</vt:lpstr>
      <vt:lpstr>GS-US-292-0109  Renal Safety Results</vt:lpstr>
      <vt:lpstr>Week 48 Conclusions</vt:lpstr>
      <vt:lpstr>Acknowledgments</vt:lpstr>
    </vt:vector>
  </TitlesOfParts>
  <Company>Gilead Sciences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GS-US-292-1249 Week 12 DMC</dc:title>
  <dc:creator>Moupali Das;Will Garner</dc:creator>
  <cp:lastModifiedBy>Ramona Pauli</cp:lastModifiedBy>
  <cp:revision>2646</cp:revision>
  <cp:lastPrinted>2015-07-17T22:40:57Z</cp:lastPrinted>
  <dcterms:created xsi:type="dcterms:W3CDTF">2015-07-21T22:25:59Z</dcterms:created>
  <dcterms:modified xsi:type="dcterms:W3CDTF">2015-07-21T22:26:20Z</dcterms:modified>
</cp:coreProperties>
</file>