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slides/slide9.xml" ContentType="application/vnd.openxmlformats-officedocument.presentationml.slide+xml"/>
  <Override PartName="/ppt/charts/chart4.xml" ContentType="application/vnd.openxmlformats-officedocument.drawingml.chart+xml"/>
  <Override PartName="/ppt/embeddings/oleObject4.bin" ContentType="application/vnd.openxmlformats-officedocument.oleObject"/>
  <Default Extension="emf" ContentType="image/x-emf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Override PartName="/ppt/charts/colors1.xml" ContentType="application/vnd.ms-office.chartcolorstyle+xml"/>
  <Default Extension="rels" ContentType="application/vnd.openxmlformats-package.relationships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charts/chart9.xml" ContentType="application/vnd.openxmlformats-officedocument.drawingml.char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charts/chart5.xml" ContentType="application/vnd.openxmlformats-officedocument.drawingml.chart+xml"/>
  <Override PartName="/ppt/charts/chart11.xml" ContentType="application/vnd.openxmlformats-officedocument.drawingml.chart+xml"/>
  <Override PartName="/ppt/embeddings/oleObject5.bin" ContentType="application/vnd.openxmlformats-officedocument.oleObject"/>
  <Override PartName="/ppt/charts/colors2.xml" ContentType="application/vnd.ms-office.chartcolorstyl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embeddings/oleObject1.bin" ContentType="application/vnd.openxmlformats-officedocument.oleObject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charts/style1.xml" ContentType="application/vnd.ms-office.chartstyl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embeddings/oleObject2.bin" ContentType="application/vnd.openxmlformats-officedocument.oleObject"/>
  <Default Extension="vml" ContentType="application/vnd.openxmlformats-officedocument.vmlDrawing"/>
  <Override PartName="/ppt/slides/slide3.xml" ContentType="application/vnd.openxmlformats-officedocument.presentationml.slide+xml"/>
  <Override PartName="/ppt/notesSlides/notesSlide14.xml" ContentType="application/vnd.openxmlformats-officedocument.presentationml.notesSlide+xml"/>
  <Override PartName="/ppt/charts/style2.xml" ContentType="application/vnd.ms-office.chartstyl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5" r:id="rId1"/>
  </p:sldMasterIdLst>
  <p:notesMasterIdLst>
    <p:notesMasterId r:id="rId18"/>
  </p:notesMasterIdLst>
  <p:handoutMasterIdLst>
    <p:handoutMasterId r:id="rId19"/>
  </p:handoutMasterIdLst>
  <p:sldIdLst>
    <p:sldId id="341" r:id="rId2"/>
    <p:sldId id="260" r:id="rId3"/>
    <p:sldId id="325" r:id="rId4"/>
    <p:sldId id="336" r:id="rId5"/>
    <p:sldId id="337" r:id="rId6"/>
    <p:sldId id="296" r:id="rId7"/>
    <p:sldId id="338" r:id="rId8"/>
    <p:sldId id="319" r:id="rId9"/>
    <p:sldId id="333" r:id="rId10"/>
    <p:sldId id="339" r:id="rId11"/>
    <p:sldId id="329" r:id="rId12"/>
    <p:sldId id="330" r:id="rId13"/>
    <p:sldId id="321" r:id="rId14"/>
    <p:sldId id="305" r:id="rId15"/>
    <p:sldId id="340" r:id="rId16"/>
    <p:sldId id="31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1608" userDrawn="1">
          <p15:clr>
            <a:srgbClr val="A4A3A4"/>
          </p15:clr>
        </p15:guide>
        <p15:guide id="2" pos="2232" userDrawn="1">
          <p15:clr>
            <a:srgbClr val="A4A3A4"/>
          </p15:clr>
        </p15:guide>
        <p15:guide id="3" pos="744" userDrawn="1">
          <p15:clr>
            <a:srgbClr val="A4A3A4"/>
          </p15:clr>
        </p15:guide>
        <p15:guide id="4" pos="1992" userDrawn="1">
          <p15:clr>
            <a:srgbClr val="A4A3A4"/>
          </p15:clr>
        </p15:guide>
        <p15:guide id="5" pos="3216" userDrawn="1">
          <p15:clr>
            <a:srgbClr val="A4A3A4"/>
          </p15:clr>
        </p15:guide>
        <p15:guide id="6" pos="3967" userDrawn="1">
          <p15:clr>
            <a:srgbClr val="A4A3A4"/>
          </p15:clr>
        </p15:guide>
        <p15:guide id="7" pos="4954" userDrawn="1">
          <p15:clr>
            <a:srgbClr val="A4A3A4"/>
          </p15:clr>
        </p15:guide>
        <p15:guide id="8" pos="2976" userDrawn="1">
          <p15:clr>
            <a:srgbClr val="A4A3A4"/>
          </p15:clr>
        </p15:guide>
        <p15:guide id="9" orient="horz" pos="3862">
          <p15:clr>
            <a:srgbClr val="A4A3A4"/>
          </p15:clr>
        </p15:guide>
        <p15:guide id="10" pos="2748">
          <p15:clr>
            <a:srgbClr val="A4A3A4"/>
          </p15:clr>
        </p15:guide>
        <p15:guide id="11" pos="333">
          <p15:clr>
            <a:srgbClr val="A4A3A4"/>
          </p15:clr>
        </p15:guide>
        <p15:guide id="12" pos="1537">
          <p15:clr>
            <a:srgbClr val="A4A3A4"/>
          </p15:clr>
        </p15:guide>
        <p15:guide id="13" pos="3033">
          <p15:clr>
            <a:srgbClr val="A4A3A4"/>
          </p15:clr>
        </p15:guide>
        <p15:guide id="14" pos="4268">
          <p15:clr>
            <a:srgbClr val="A4A3A4"/>
          </p15:clr>
        </p15:guide>
        <p15:guide id="15" pos="5485">
          <p15:clr>
            <a:srgbClr val="A4A3A4"/>
          </p15:clr>
        </p15:guide>
        <p15:guide id="1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Lilian(Xuelian) Wei" initials="LW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D9F1B"/>
    <a:srgbClr val="15EB29"/>
    <a:srgbClr val="0EA21C"/>
    <a:srgbClr val="FA0000"/>
    <a:srgbClr val="99FF66"/>
    <a:srgbClr val="FC8A2C"/>
    <a:srgbClr val="6338A2"/>
    <a:srgbClr val="92BB2B"/>
    <a:srgbClr val="717171"/>
    <a:srgbClr val="53ADF7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969" autoAdjust="0"/>
    <p:restoredTop sz="95324" autoAdjust="0"/>
  </p:normalViewPr>
  <p:slideViewPr>
    <p:cSldViewPr snapToGrid="0" showGuides="1">
      <p:cViewPr varScale="1">
        <p:scale>
          <a:sx n="92" d="100"/>
          <a:sy n="92" d="100"/>
        </p:scale>
        <p:origin x="-1088" y="-120"/>
      </p:cViewPr>
      <p:guideLst>
        <p:guide orient="horz" pos="1608"/>
        <p:guide orient="horz" pos="3862"/>
        <p:guide pos="2232"/>
        <p:guide pos="744"/>
        <p:guide pos="1992"/>
        <p:guide pos="3216"/>
        <p:guide pos="3967"/>
        <p:guide pos="4954"/>
        <p:guide pos="2976"/>
        <p:guide pos="2748"/>
        <p:guide pos="333"/>
        <p:guide pos="1537"/>
        <p:guide pos="3033"/>
        <p:guide pos="4268"/>
        <p:guide pos="54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2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3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2.xlsx"/><Relationship Id="rId2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noFill/>
            </a:ln>
          </c:spPr>
          <c:dPt>
            <c:idx val="0"/>
            <c:spPr>
              <a:solidFill>
                <a:srgbClr val="FC8A2C"/>
              </a:solidFill>
              <a:ln w="19050">
                <a:noFill/>
              </a:ln>
              <a:effectLst/>
            </c:spPr>
          </c:dPt>
          <c:dPt>
            <c:idx val="1"/>
            <c:spPr>
              <a:solidFill>
                <a:srgbClr val="92BB2B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dPt>
          <c:dPt>
            <c:idx val="2"/>
            <c:spPr>
              <a:solidFill>
                <a:srgbClr val="92BB2B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dPt>
          <c:dPt>
            <c:idx val="3"/>
            <c:spPr>
              <a:solidFill>
                <a:srgbClr val="92BB2B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0.621227710923247"/>
                  <c:y val="0.492308258831734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7%</a:t>
                    </a:r>
                    <a:endParaRPr lang="en-US" sz="1600" baseline="0" dirty="0" smtClean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575874108381479"/>
                  <c:y val="-0.152586257489957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TDF</a:t>
                    </a:r>
                  </a:p>
                  <a:p>
                    <a:r>
                      <a:rPr lang="en-US" sz="2000" dirty="0" smtClean="0"/>
                      <a:t>65%</a:t>
                    </a:r>
                    <a:endParaRPr lang="en-US" sz="1600" baseline="0" dirty="0" smtClean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473123722628547"/>
                  <c:y val="-0.412694865459835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ABC</a:t>
                    </a:r>
                  </a:p>
                  <a:p>
                    <a:r>
                      <a:rPr lang="en-US" sz="2000" baseline="0" dirty="0" smtClean="0"/>
                      <a:t>22%</a:t>
                    </a:r>
                    <a:endParaRPr lang="en-US" sz="1600" baseline="0" dirty="0" smtClean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491417567167589"/>
                  <c:y val="-0.113993719195808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showCatName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TDF</c:v>
                </c:pt>
                <c:pt idx="1">
                  <c:v>ABC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65.0</c:v>
                </c:pt>
                <c:pt idx="1">
                  <c:v>22.0</c:v>
                </c:pt>
                <c:pt idx="2">
                  <c:v>7.0</c:v>
                </c:pt>
                <c:pt idx="3">
                  <c:v>5.0</c:v>
                </c:pt>
              </c:numCache>
            </c:numRef>
          </c:val>
        </c:ser>
        <c:dLbls>
          <c:showVal val="1"/>
        </c:dLbls>
        <c:firstSliceAng val="18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2000">
          <a:solidFill>
            <a:schemeClr val="bg1"/>
          </a:solidFill>
        </a:defRPr>
      </a:pPr>
      <a:endParaRPr lang="de-DE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08368110236221"/>
          <c:y val="0.194507673451231"/>
          <c:w val="0.868715223097113"/>
          <c:h val="0.534964720580372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≤200 mg/g</c:v>
                </c:pt>
              </c:strCache>
            </c:strRef>
          </c:tx>
          <c:spPr>
            <a:solidFill>
              <a:srgbClr val="0D9F1B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59.0</c:v>
                </c:pt>
                <c:pt idx="1">
                  <c:v>84.0</c:v>
                </c:pt>
                <c:pt idx="3">
                  <c:v>53.0</c:v>
                </c:pt>
                <c:pt idx="4">
                  <c:v>87.0</c:v>
                </c:pt>
                <c:pt idx="6">
                  <c:v>71.0</c:v>
                </c:pt>
                <c:pt idx="7">
                  <c:v>78.0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&gt;200 mg/g</c:v>
                </c:pt>
              </c:strCache>
            </c:strRef>
          </c:tx>
          <c:spPr>
            <a:solidFill>
              <a:srgbClr val="FA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41.0</c:v>
                </c:pt>
                <c:pt idx="1">
                  <c:v>16.0</c:v>
                </c:pt>
                <c:pt idx="3">
                  <c:v>47.0</c:v>
                </c:pt>
                <c:pt idx="4">
                  <c:v>13.0</c:v>
                </c:pt>
                <c:pt idx="6">
                  <c:v>29.0</c:v>
                </c:pt>
                <c:pt idx="7">
                  <c:v>22.0</c:v>
                </c:pt>
              </c:numCache>
            </c:numRef>
          </c:val>
        </c:ser>
        <c:dLbls/>
        <c:gapWidth val="10"/>
        <c:overlap val="100"/>
        <c:axId val="474942824"/>
        <c:axId val="474735384"/>
      </c:barChart>
      <c:catAx>
        <c:axId val="474942824"/>
        <c:scaling>
          <c:orientation val="minMax"/>
        </c:scaling>
        <c:axPos val="b"/>
        <c:numFmt formatCode="General" sourceLinked="0"/>
        <c:majorTickMark val="none"/>
        <c:tickLblPos val="none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474735384"/>
        <c:crosses val="autoZero"/>
        <c:auto val="1"/>
        <c:lblAlgn val="ctr"/>
        <c:lblOffset val="100"/>
      </c:catAx>
      <c:valAx>
        <c:axId val="474735384"/>
        <c:scaling>
          <c:orientation val="minMax"/>
          <c:max val="100.0"/>
        </c:scaling>
        <c:axPos val="l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 sz="1600"/>
            </a:pPr>
            <a:endParaRPr lang="de-DE"/>
          </a:p>
        </c:txPr>
        <c:crossAx val="474942824"/>
        <c:crosses val="autoZero"/>
        <c:crossBetween val="between"/>
        <c:majorUnit val="20.0"/>
      </c:valAx>
    </c:plotArea>
    <c:legend>
      <c:legendPos val="t"/>
      <c:layout>
        <c:manualLayout>
          <c:xMode val="edge"/>
          <c:yMode val="edge"/>
          <c:x val="0.295324967191602"/>
          <c:y val="0.0143096237515417"/>
          <c:w val="0.459350065616798"/>
          <c:h val="0.0678167998588419"/>
        </c:manualLayout>
      </c:layout>
      <c:txPr>
        <a:bodyPr/>
        <a:lstStyle/>
        <a:p>
          <a:pPr>
            <a:defRPr lang="en-US" sz="1600" b="0"/>
          </a:pPr>
          <a:endParaRPr lang="de-DE"/>
        </a:p>
      </c:txPr>
    </c:legend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08368110236221"/>
          <c:y val="0.194507673451231"/>
          <c:w val="0.868715223097113"/>
          <c:h val="0.534964720580372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≤30 mg/g</c:v>
                </c:pt>
              </c:strCache>
            </c:strRef>
          </c:tx>
          <c:spPr>
            <a:solidFill>
              <a:srgbClr val="0D9F1B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51.0</c:v>
                </c:pt>
                <c:pt idx="1">
                  <c:v>74.0</c:v>
                </c:pt>
                <c:pt idx="3">
                  <c:v>45.0</c:v>
                </c:pt>
                <c:pt idx="4">
                  <c:v>78.0</c:v>
                </c:pt>
                <c:pt idx="6">
                  <c:v>63.0</c:v>
                </c:pt>
                <c:pt idx="7">
                  <c:v>66.0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&gt;30 mg/g</c:v>
                </c:pt>
              </c:strCache>
            </c:strRef>
          </c:tx>
          <c:spPr>
            <a:solidFill>
              <a:srgbClr val="FA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49.0</c:v>
                </c:pt>
                <c:pt idx="1">
                  <c:v>26.0</c:v>
                </c:pt>
                <c:pt idx="3">
                  <c:v>55.0</c:v>
                </c:pt>
                <c:pt idx="4">
                  <c:v>22.0</c:v>
                </c:pt>
                <c:pt idx="6">
                  <c:v>37.0</c:v>
                </c:pt>
                <c:pt idx="7">
                  <c:v>34.0</c:v>
                </c:pt>
              </c:numCache>
            </c:numRef>
          </c:val>
        </c:ser>
        <c:dLbls>
          <c:showVal val="1"/>
        </c:dLbls>
        <c:gapWidth val="10"/>
        <c:overlap val="100"/>
        <c:axId val="474595640"/>
        <c:axId val="474599160"/>
      </c:barChart>
      <c:catAx>
        <c:axId val="474595640"/>
        <c:scaling>
          <c:orientation val="minMax"/>
        </c:scaling>
        <c:axPos val="b"/>
        <c:numFmt formatCode="General" sourceLinked="0"/>
        <c:majorTickMark val="none"/>
        <c:tickLblPos val="none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474599160"/>
        <c:crosses val="autoZero"/>
        <c:auto val="1"/>
        <c:lblAlgn val="ctr"/>
        <c:lblOffset val="100"/>
      </c:catAx>
      <c:valAx>
        <c:axId val="474599160"/>
        <c:scaling>
          <c:orientation val="minMax"/>
          <c:max val="100.0"/>
        </c:scaling>
        <c:axPos val="l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 sz="1600"/>
            </a:pPr>
            <a:endParaRPr lang="de-DE"/>
          </a:p>
        </c:txPr>
        <c:crossAx val="474595640"/>
        <c:crosses val="autoZero"/>
        <c:crossBetween val="between"/>
        <c:majorUnit val="20.0"/>
      </c:valAx>
    </c:plotArea>
    <c:legend>
      <c:legendPos val="t"/>
      <c:txPr>
        <a:bodyPr/>
        <a:lstStyle/>
        <a:p>
          <a:pPr>
            <a:defRPr lang="en-US" sz="1600" b="0"/>
          </a:pPr>
          <a:endParaRPr lang="de-DE"/>
        </a:p>
      </c:txPr>
    </c:legend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C8A2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19.0</c:v>
                </c:pt>
                <c:pt idx="1">
                  <c:v>7.0</c:v>
                </c:pt>
                <c:pt idx="2">
                  <c:v>1.0</c:v>
                </c:pt>
                <c:pt idx="3">
                  <c:v>12.0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8EBB2B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-11.0</c:v>
                </c:pt>
                <c:pt idx="1">
                  <c:v>-5.0</c:v>
                </c:pt>
                <c:pt idx="2">
                  <c:v>-4.0</c:v>
                </c:pt>
                <c:pt idx="3">
                  <c:v>-1.0</c:v>
                </c:pt>
              </c:numCache>
            </c:numRef>
          </c:val>
        </c:ser>
        <c:dLbls>
          <c:showVal val="1"/>
        </c:dLbls>
        <c:gapWidth val="25"/>
        <c:axId val="475537992"/>
        <c:axId val="475827112"/>
      </c:barChart>
      <c:catAx>
        <c:axId val="475537992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827112"/>
        <c:crosses val="autoZero"/>
        <c:auto val="1"/>
        <c:lblAlgn val="ctr"/>
        <c:lblOffset val="100"/>
      </c:catAx>
      <c:valAx>
        <c:axId val="475827112"/>
        <c:scaling>
          <c:orientation val="minMax"/>
          <c:max val="2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537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C8A2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8EBB2B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</c:ser>
        <c:dLbls>
          <c:showVal val="1"/>
        </c:dLbls>
        <c:gapWidth val="50"/>
        <c:axId val="475540040"/>
        <c:axId val="475536024"/>
      </c:barChart>
      <c:catAx>
        <c:axId val="475540040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536024"/>
        <c:crosses val="autoZero"/>
        <c:auto val="1"/>
        <c:lblAlgn val="ctr"/>
        <c:lblOffset val="100"/>
      </c:catAx>
      <c:valAx>
        <c:axId val="475536024"/>
        <c:scaling>
          <c:orientation val="minMax"/>
          <c:max val="0.5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540040"/>
        <c:crosses val="autoZero"/>
        <c:crossBetween val="between"/>
        <c:minorUnit val="0.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04166666666667"/>
          <c:y val="0.021875"/>
          <c:w val="0.801315640928668"/>
          <c:h val="0.802094488188977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33C2DF"/>
            </a:solidFill>
            <a:ln>
              <a:noFill/>
            </a:ln>
            <a:effectLst/>
          </c:spPr>
          <c:dPt>
            <c:idx val="0"/>
            <c:spPr>
              <a:solidFill>
                <a:srgbClr val="6338A2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C8A2C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8EBB2B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sz="1400" b="1"/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Sheet1!$B$2:$B$4</c:f>
              <c:numCache>
                <c:formatCode>General</c:formatCode>
                <c:ptCount val="3"/>
                <c:pt idx="0">
                  <c:v>59.0</c:v>
                </c:pt>
                <c:pt idx="1">
                  <c:v>63.0</c:v>
                </c:pt>
                <c:pt idx="2">
                  <c:v>50.0</c:v>
                </c:pt>
              </c:numCache>
            </c:numRef>
          </c:val>
        </c:ser>
        <c:ser>
          <c:idx val="1"/>
          <c:order val="1"/>
          <c:spPr>
            <a:ln>
              <a:noFill/>
            </a:ln>
          </c:spPr>
          <c:dPt>
            <c:idx val="0"/>
            <c:spPr>
              <a:solidFill>
                <a:srgbClr val="6338A2"/>
              </a:solidFill>
              <a:ln>
                <a:noFill/>
              </a:ln>
            </c:spPr>
          </c:dPt>
          <c:dPt>
            <c:idx val="1"/>
            <c:spPr>
              <a:solidFill>
                <a:srgbClr val="FC8A2C"/>
              </a:solidFill>
              <a:ln>
                <a:noFill/>
              </a:ln>
            </c:spPr>
          </c:dPt>
          <c:dPt>
            <c:idx val="2"/>
            <c:spPr>
              <a:solidFill>
                <a:srgbClr val="8EBB2B"/>
              </a:solidFill>
              <a:ln>
                <a:noFill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sz="1400" b="1"/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Sheet1!$C$2:$C$4</c:f>
              <c:numCache>
                <c:formatCode>General</c:formatCode>
                <c:ptCount val="3"/>
                <c:pt idx="0">
                  <c:v>57.0</c:v>
                </c:pt>
                <c:pt idx="1">
                  <c:v>62.0</c:v>
                </c:pt>
                <c:pt idx="2">
                  <c:v>48.0</c:v>
                </c:pt>
              </c:numCache>
            </c:numRef>
          </c:val>
        </c:ser>
        <c:ser>
          <c:idx val="2"/>
          <c:order val="2"/>
          <c:spPr>
            <a:solidFill>
              <a:srgbClr val="6338A2"/>
            </a:solidFill>
            <a:ln>
              <a:noFill/>
            </a:ln>
          </c:spPr>
          <c:dPt>
            <c:idx val="1"/>
            <c:spPr>
              <a:solidFill>
                <a:srgbClr val="FC8A2C"/>
              </a:solidFill>
              <a:ln>
                <a:noFill/>
              </a:ln>
            </c:spPr>
          </c:dPt>
          <c:dPt>
            <c:idx val="2"/>
            <c:spPr>
              <a:solidFill>
                <a:srgbClr val="8EBB2B"/>
              </a:solidFill>
              <a:ln>
                <a:noFill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sz="1400" b="1"/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Sheet1!$D$2:$D$4</c:f>
              <c:numCache>
                <c:formatCode>General</c:formatCode>
                <c:ptCount val="3"/>
                <c:pt idx="0">
                  <c:v>58.0</c:v>
                </c:pt>
                <c:pt idx="1">
                  <c:v>63.0</c:v>
                </c:pt>
                <c:pt idx="2">
                  <c:v>49.0</c:v>
                </c:pt>
              </c:numCache>
            </c:numRef>
          </c:val>
        </c:ser>
        <c:dLbls>
          <c:showVal val="1"/>
        </c:dLbls>
        <c:gapWidth val="70"/>
        <c:overlap val="-4"/>
        <c:axId val="466378200"/>
        <c:axId val="466267896"/>
      </c:barChart>
      <c:catAx>
        <c:axId val="466378200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6267896"/>
        <c:crosses val="autoZero"/>
        <c:auto val="1"/>
        <c:lblAlgn val="ctr"/>
        <c:lblOffset val="100"/>
      </c:catAx>
      <c:valAx>
        <c:axId val="466267896"/>
        <c:scaling>
          <c:orientation val="minMax"/>
          <c:max val="80.0"/>
          <c:min val="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6378200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834425795931457"/>
          <c:y val="0.0903181427343078"/>
          <c:w val="0.911316723736774"/>
          <c:h val="0.78781094542170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rgbClr val="6338A2"/>
            </a:solidFill>
            <a:ln w="39683">
              <a:noFill/>
            </a:ln>
          </c:spPr>
          <c:cat>
            <c:strRef>
              <c:f>Sheet1!$B$1:$D$1</c:f>
              <c:strCache>
                <c:ptCount val="3"/>
                <c:pt idx="0">
                  <c:v>CG</c:v>
                </c:pt>
                <c:pt idx="1">
                  <c:v>CEsCr</c:v>
                </c:pt>
                <c:pt idx="2">
                  <c:v>CEcysC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-0.6</c:v>
                </c:pt>
                <c:pt idx="1">
                  <c:v>-1.8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TDF</c:v>
                </c:pt>
              </c:strCache>
            </c:strRef>
          </c:tx>
          <c:spPr>
            <a:solidFill>
              <a:srgbClr val="FC8A2C"/>
            </a:solidFill>
            <a:ln w="39683">
              <a:noFill/>
            </a:ln>
          </c:spPr>
          <c:cat>
            <c:strRef>
              <c:f>Sheet1!$B$1:$D$1</c:f>
              <c:strCache>
                <c:ptCount val="3"/>
                <c:pt idx="0">
                  <c:v>CG</c:v>
                </c:pt>
                <c:pt idx="1">
                  <c:v>CEsCr</c:v>
                </c:pt>
                <c:pt idx="2">
                  <c:v>CEcysC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0.2</c:v>
                </c:pt>
                <c:pt idx="1">
                  <c:v>-1.5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Non-TDF</c:v>
                </c:pt>
              </c:strCache>
            </c:strRef>
          </c:tx>
          <c:spPr>
            <a:solidFill>
              <a:srgbClr val="8EBB2B"/>
            </a:solidFill>
          </c:spPr>
          <c:cat>
            <c:strRef>
              <c:f>Sheet1!$B$1:$D$1</c:f>
              <c:strCache>
                <c:ptCount val="3"/>
                <c:pt idx="0">
                  <c:v>CG</c:v>
                </c:pt>
                <c:pt idx="1">
                  <c:v>CEsCr</c:v>
                </c:pt>
                <c:pt idx="2">
                  <c:v>CEcysC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-1.8</c:v>
                </c:pt>
                <c:pt idx="1">
                  <c:v>-2.7</c:v>
                </c:pt>
                <c:pt idx="2">
                  <c:v>-1.4</c:v>
                </c:pt>
              </c:numCache>
            </c:numRef>
          </c:val>
        </c:ser>
        <c:dLbls/>
        <c:gapWidth val="100"/>
        <c:overlap val="-4"/>
        <c:axId val="472139528"/>
        <c:axId val="472143048"/>
      </c:barChart>
      <c:catAx>
        <c:axId val="472139528"/>
        <c:scaling>
          <c:orientation val="minMax"/>
        </c:scaling>
        <c:axPos val="b"/>
        <c:numFmt formatCode="General" sourceLinked="0"/>
        <c:majorTickMark val="none"/>
        <c:tickLblPos val="none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/>
            </a:pPr>
            <a:endParaRPr lang="de-DE"/>
          </a:p>
        </c:txPr>
        <c:crossAx val="472143048"/>
        <c:crosses val="autoZero"/>
        <c:lblAlgn val="ctr"/>
        <c:lblOffset val="100"/>
        <c:tickLblSkip val="1"/>
        <c:tickMarkSkip val="1"/>
      </c:catAx>
      <c:valAx>
        <c:axId val="472143048"/>
        <c:scaling>
          <c:orientation val="minMax"/>
          <c:max val="10.0"/>
        </c:scaling>
        <c:axPos val="l"/>
        <c:numFmt formatCode="General" sourceLinked="1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 sz="1400">
                <a:latin typeface="+mj-lt"/>
              </a:defRPr>
            </a:pPr>
            <a:endParaRPr lang="de-DE"/>
          </a:p>
        </c:txPr>
        <c:crossAx val="472139528"/>
        <c:crosses val="autoZero"/>
        <c:crossBetween val="between"/>
        <c:majorUnit val="10.0"/>
      </c:valAx>
      <c:spPr>
        <a:noFill/>
        <a:ln w="3833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71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29260419422952"/>
          <c:y val="0.0319263370767179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Sheet1!$D$1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5C3498"/>
            </a:solidFill>
          </c:spPr>
          <c:dLbls>
            <c:dLbl>
              <c:idx val="1"/>
              <c:layout>
                <c:manualLayout>
                  <c:x val="0.0"/>
                  <c:y val="-0.00229033870766154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Sheet1!$B$2:$B$3</c:f>
              <c:strCache>
                <c:ptCount val="2"/>
                <c:pt idx="0">
                  <c:v>UPCR</c:v>
                </c:pt>
                <c:pt idx="1">
                  <c:v>UACR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85.0</c:v>
                </c:pt>
                <c:pt idx="1">
                  <c:v>10.0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BL (calc)</c:v>
                </c:pt>
              </c:strCache>
            </c:strRef>
          </c:tx>
          <c:spPr>
            <a:solidFill>
              <a:srgbClr val="DBCEEE"/>
            </a:solidFill>
          </c:spPr>
          <c:dLbls>
            <c:delete val="1"/>
          </c:dLbls>
          <c:cat>
            <c:strRef>
              <c:f>Sheet1!$B$2:$B$3</c:f>
              <c:strCache>
                <c:ptCount val="2"/>
                <c:pt idx="0">
                  <c:v>UPCR</c:v>
                </c:pt>
                <c:pt idx="1">
                  <c:v>UACR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75.0</c:v>
                </c:pt>
                <c:pt idx="1">
                  <c:v>19.0</c:v>
                </c:pt>
              </c:numCache>
            </c:numRef>
          </c:val>
        </c:ser>
        <c:dLbls>
          <c:showVal val="1"/>
        </c:dLbls>
        <c:gapWidth val="260"/>
        <c:overlap val="100"/>
        <c:axId val="475855400"/>
        <c:axId val="475859224"/>
      </c:barChart>
      <c:catAx>
        <c:axId val="475855400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859224"/>
        <c:crosses val="autoZero"/>
        <c:auto val="1"/>
        <c:lblAlgn val="ctr"/>
        <c:lblOffset val="100"/>
      </c:catAx>
      <c:valAx>
        <c:axId val="475859224"/>
        <c:scaling>
          <c:orientation val="minMax"/>
          <c:max val="200.0"/>
        </c:scaling>
        <c:delete val="1"/>
        <c:axPos val="l"/>
        <c:numFmt formatCode="General" sourceLinked="1"/>
        <c:tickLblPos val="nextTo"/>
        <c:crossAx val="475855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29260419422952"/>
          <c:y val="0.0319263370767179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Sheet1!$D$1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F66900"/>
            </a:solidFill>
          </c:spPr>
          <c:dLbls>
            <c:dLbl>
              <c:idx val="1"/>
              <c:layout>
                <c:manualLayout>
                  <c:x val="0.0"/>
                  <c:y val="-0.00229033870766154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Sheet1!$B$8:$B$9</c:f>
              <c:strCache>
                <c:ptCount val="2"/>
                <c:pt idx="0">
                  <c:v>UPCR</c:v>
                </c:pt>
                <c:pt idx="1">
                  <c:v>UACR</c:v>
                </c:pt>
              </c:strCache>
            </c:strRef>
          </c:cat>
          <c:val>
            <c:numRef>
              <c:f>Sheet1!$D$8:$D$9</c:f>
              <c:numCache>
                <c:formatCode>General</c:formatCode>
                <c:ptCount val="2"/>
                <c:pt idx="0">
                  <c:v>78.0</c:v>
                </c:pt>
                <c:pt idx="1">
                  <c:v>10.0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BL (calc)</c:v>
                </c:pt>
              </c:strCache>
            </c:strRef>
          </c:tx>
          <c:spPr>
            <a:solidFill>
              <a:srgbClr val="FFC295"/>
            </a:solidFill>
          </c:spPr>
          <c:dLbls>
            <c:delete val="1"/>
          </c:dLbls>
          <c:cat>
            <c:strRef>
              <c:f>Sheet1!$B$8:$B$9</c:f>
              <c:strCache>
                <c:ptCount val="2"/>
                <c:pt idx="0">
                  <c:v>UPCR</c:v>
                </c:pt>
                <c:pt idx="1">
                  <c:v>UACR</c:v>
                </c:pt>
              </c:strCache>
            </c:strRef>
          </c:cat>
          <c:val>
            <c:numRef>
              <c:f>Sheet1!$E$8:$E$9</c:f>
              <c:numCache>
                <c:formatCode>General</c:formatCode>
                <c:ptCount val="2"/>
                <c:pt idx="0">
                  <c:v>110.0</c:v>
                </c:pt>
                <c:pt idx="1">
                  <c:v>31.0</c:v>
                </c:pt>
              </c:numCache>
            </c:numRef>
          </c:val>
        </c:ser>
        <c:dLbls>
          <c:showVal val="1"/>
        </c:dLbls>
        <c:gapWidth val="260"/>
        <c:overlap val="100"/>
        <c:axId val="475893416"/>
        <c:axId val="475897240"/>
      </c:barChart>
      <c:catAx>
        <c:axId val="475893416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897240"/>
        <c:crosses val="autoZero"/>
        <c:auto val="1"/>
        <c:lblAlgn val="ctr"/>
        <c:lblOffset val="100"/>
      </c:catAx>
      <c:valAx>
        <c:axId val="475897240"/>
        <c:scaling>
          <c:orientation val="minMax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89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62093418453336"/>
          <c:y val="0.0186987043286256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Sheet1!$D$1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C6DD95"/>
            </a:solidFill>
          </c:spPr>
          <c:dPt>
            <c:idx val="1"/>
            <c:spPr>
              <a:solidFill>
                <a:srgbClr val="8EBB2B"/>
              </a:solidFill>
            </c:spPr>
          </c:dPt>
          <c:dLbls>
            <c:dLbl>
              <c:idx val="0"/>
              <c:layout>
                <c:manualLayout>
                  <c:x val="0.0"/>
                  <c:y val="-0.2814770549514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0389655222556E-16"/>
                  <c:y val="-0.00062700495771374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Sheet1!$B$14:$B$15</c:f>
              <c:strCache>
                <c:ptCount val="2"/>
                <c:pt idx="0">
                  <c:v>UPCR</c:v>
                </c:pt>
                <c:pt idx="1">
                  <c:v>UACR</c:v>
                </c:pt>
              </c:strCache>
            </c:strRef>
          </c:cat>
          <c:val>
            <c:numRef>
              <c:f>Sheet1!$D$14:$D$15</c:f>
              <c:numCache>
                <c:formatCode>General</c:formatCode>
                <c:ptCount val="2"/>
                <c:pt idx="0">
                  <c:v>110.0</c:v>
                </c:pt>
                <c:pt idx="1">
                  <c:v>14.0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BL (calc)</c:v>
                </c:pt>
              </c:strCache>
            </c:strRef>
          </c:tx>
          <c:spPr>
            <a:solidFill>
              <a:srgbClr val="C6DD95"/>
            </a:solidFill>
          </c:spPr>
          <c:dPt>
            <c:idx val="0"/>
            <c:spPr>
              <a:solidFill>
                <a:srgbClr val="8EBB2B"/>
              </a:solidFill>
            </c:spPr>
          </c:dPt>
          <c:dLbls>
            <c:delete val="1"/>
          </c:dLbls>
          <c:cat>
            <c:strRef>
              <c:f>Sheet1!$B$14:$B$15</c:f>
              <c:strCache>
                <c:ptCount val="2"/>
                <c:pt idx="0">
                  <c:v>UPCR</c:v>
                </c:pt>
                <c:pt idx="1">
                  <c:v>UACR</c:v>
                </c:pt>
              </c:strCache>
            </c:strRef>
          </c:cat>
          <c:val>
            <c:numRef>
              <c:f>Sheet1!$E$14:$E$15</c:f>
              <c:numCache>
                <c:formatCode>General</c:formatCode>
                <c:ptCount val="2"/>
                <c:pt idx="0">
                  <c:v>5.0</c:v>
                </c:pt>
                <c:pt idx="1">
                  <c:v>4.0</c:v>
                </c:pt>
              </c:numCache>
            </c:numRef>
          </c:val>
        </c:ser>
        <c:dLbls>
          <c:showVal val="1"/>
        </c:dLbls>
        <c:gapWidth val="260"/>
        <c:overlap val="100"/>
        <c:axId val="475940264"/>
        <c:axId val="475944168"/>
      </c:barChart>
      <c:catAx>
        <c:axId val="475940264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944168"/>
        <c:crosses val="autoZero"/>
        <c:auto val="1"/>
        <c:lblAlgn val="ctr"/>
        <c:lblOffset val="100"/>
      </c:catAx>
      <c:valAx>
        <c:axId val="475944168"/>
        <c:scaling>
          <c:orientation val="minMax"/>
          <c:max val="200.0"/>
        </c:scaling>
        <c:delete val="1"/>
        <c:axPos val="l"/>
        <c:numFmt formatCode="General" sourceLinked="1"/>
        <c:tickLblPos val="nextTo"/>
        <c:crossAx val="475940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29260419422952"/>
          <c:y val="0.0319263370767179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Sheet1!$D$1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5C3498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Sheet1!$B$4:$B$5</c:f>
              <c:strCache>
                <c:ptCount val="2"/>
                <c:pt idx="0">
                  <c:v>RBP</c:v>
                </c:pt>
                <c:pt idx="1">
                  <c:v>B2M</c:v>
                </c:pt>
              </c:strCache>
            </c:strRef>
          </c:cat>
          <c:val>
            <c:numRef>
              <c:f>Sheet1!$D$4:$D$5</c:f>
              <c:numCache>
                <c:formatCode>General</c:formatCode>
                <c:ptCount val="2"/>
                <c:pt idx="0">
                  <c:v>166.0</c:v>
                </c:pt>
                <c:pt idx="1">
                  <c:v>214.0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BL (calc)</c:v>
                </c:pt>
              </c:strCache>
            </c:strRef>
          </c:tx>
          <c:spPr>
            <a:solidFill>
              <a:srgbClr val="DBCEEE"/>
            </a:solidFill>
          </c:spPr>
          <c:dLbls>
            <c:delete val="1"/>
          </c:dLbls>
          <c:cat>
            <c:strRef>
              <c:f>Sheet1!$B$4:$B$5</c:f>
              <c:strCache>
                <c:ptCount val="2"/>
                <c:pt idx="0">
                  <c:v>RBP</c:v>
                </c:pt>
                <c:pt idx="1">
                  <c:v>B2M</c:v>
                </c:pt>
              </c:strCache>
            </c:strRef>
          </c:cat>
          <c:val>
            <c:numRef>
              <c:f>Sheet1!$E$4:$E$5</c:f>
              <c:numCache>
                <c:formatCode>General</c:formatCode>
                <c:ptCount val="2"/>
                <c:pt idx="0">
                  <c:v>635.0</c:v>
                </c:pt>
                <c:pt idx="1">
                  <c:v>1349.0</c:v>
                </c:pt>
              </c:numCache>
            </c:numRef>
          </c:val>
        </c:ser>
        <c:dLbls>
          <c:showVal val="1"/>
        </c:dLbls>
        <c:gapWidth val="260"/>
        <c:overlap val="100"/>
        <c:axId val="475770840"/>
        <c:axId val="475774712"/>
      </c:barChart>
      <c:catAx>
        <c:axId val="475770840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774712"/>
        <c:crosses val="autoZero"/>
        <c:auto val="1"/>
        <c:lblAlgn val="ctr"/>
        <c:lblOffset val="100"/>
      </c:catAx>
      <c:valAx>
        <c:axId val="475774712"/>
        <c:scaling>
          <c:orientation val="minMax"/>
          <c:max val="3500.0"/>
        </c:scaling>
        <c:delete val="1"/>
        <c:axPos val="l"/>
        <c:numFmt formatCode="General" sourceLinked="1"/>
        <c:tickLblPos val="nextTo"/>
        <c:crossAx val="47577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29260419422952"/>
          <c:y val="0.0319263370767179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Sheet1!$D$1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F669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Sheet1!$B$10:$B$11</c:f>
              <c:strCache>
                <c:ptCount val="2"/>
                <c:pt idx="0">
                  <c:v>RBP</c:v>
                </c:pt>
                <c:pt idx="1">
                  <c:v>B2M</c:v>
                </c:pt>
              </c:strCache>
            </c:strRef>
          </c:cat>
          <c:val>
            <c:numRef>
              <c:f>Sheet1!$D$10:$D$11</c:f>
              <c:numCache>
                <c:formatCode>General</c:formatCode>
                <c:ptCount val="2"/>
                <c:pt idx="0">
                  <c:v>151.0</c:v>
                </c:pt>
                <c:pt idx="1">
                  <c:v>207.0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BL (calc)</c:v>
                </c:pt>
              </c:strCache>
            </c:strRef>
          </c:tx>
          <c:spPr>
            <a:solidFill>
              <a:srgbClr val="FFC295"/>
            </a:solidFill>
          </c:spPr>
          <c:dLbls>
            <c:delete val="1"/>
          </c:dLbls>
          <c:cat>
            <c:strRef>
              <c:f>Sheet1!$B$10:$B$11</c:f>
              <c:strCache>
                <c:ptCount val="2"/>
                <c:pt idx="0">
                  <c:v>RBP</c:v>
                </c:pt>
                <c:pt idx="1">
                  <c:v>B2M</c:v>
                </c:pt>
              </c:strCache>
            </c:strRef>
          </c:cat>
          <c:val>
            <c:numRef>
              <c:f>Sheet1!$E$10:$E$11</c:f>
              <c:numCache>
                <c:formatCode>General</c:formatCode>
                <c:ptCount val="2"/>
                <c:pt idx="0">
                  <c:v>1374.0</c:v>
                </c:pt>
                <c:pt idx="1">
                  <c:v>3270.0</c:v>
                </c:pt>
              </c:numCache>
            </c:numRef>
          </c:val>
        </c:ser>
        <c:dLbls>
          <c:showVal val="1"/>
        </c:dLbls>
        <c:gapWidth val="260"/>
        <c:overlap val="100"/>
        <c:axId val="475729736"/>
        <c:axId val="475733608"/>
      </c:barChart>
      <c:catAx>
        <c:axId val="475729736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733608"/>
        <c:crosses val="autoZero"/>
        <c:auto val="1"/>
        <c:lblAlgn val="ctr"/>
        <c:lblOffset val="100"/>
      </c:catAx>
      <c:valAx>
        <c:axId val="475733608"/>
        <c:scaling>
          <c:orientation val="minMax"/>
          <c:max val="350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729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62093418453336"/>
          <c:y val="0.0186987043286256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Sheet1!$D$1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8EBB2B"/>
            </a:solidFill>
          </c:spPr>
          <c:dPt>
            <c:idx val="0"/>
            <c:spPr>
              <a:solidFill>
                <a:srgbClr val="C6DD95"/>
              </a:solidFill>
            </c:spPr>
          </c:dPt>
          <c:dLbls>
            <c:dLbl>
              <c:idx val="0"/>
              <c:layout>
                <c:manualLayout>
                  <c:x val="0.0"/>
                  <c:y val="0.004685091446902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0389655222556E-16"/>
                  <c:y val="0.00551076948714732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Sheet1!$B$16:$B$17</c:f>
              <c:strCache>
                <c:ptCount val="2"/>
                <c:pt idx="0">
                  <c:v>RBP</c:v>
                </c:pt>
                <c:pt idx="1">
                  <c:v>B2M</c:v>
                </c:pt>
              </c:strCache>
            </c:strRef>
          </c:cat>
          <c:val>
            <c:numRef>
              <c:f>Sheet1!$D$16:$D$17</c:f>
              <c:numCache>
                <c:formatCode>General</c:formatCode>
                <c:ptCount val="2"/>
                <c:pt idx="0">
                  <c:v>197.0</c:v>
                </c:pt>
                <c:pt idx="1">
                  <c:v>221.0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BL (calc)</c:v>
                </c:pt>
              </c:strCache>
            </c:strRef>
          </c:tx>
          <c:spPr>
            <a:solidFill>
              <a:srgbClr val="C6DD95"/>
            </a:solidFill>
          </c:spPr>
          <c:dPt>
            <c:idx val="0"/>
            <c:spPr>
              <a:solidFill>
                <a:srgbClr val="8EBB2B"/>
              </a:solidFill>
            </c:spPr>
          </c:dPt>
          <c:dLbls>
            <c:delete val="1"/>
          </c:dLbls>
          <c:cat>
            <c:strRef>
              <c:f>Sheet1!$B$16:$B$17</c:f>
              <c:strCache>
                <c:ptCount val="2"/>
                <c:pt idx="0">
                  <c:v>RBP</c:v>
                </c:pt>
                <c:pt idx="1">
                  <c:v>B2M</c:v>
                </c:pt>
              </c:strCache>
            </c:strRef>
          </c:cat>
          <c:val>
            <c:numRef>
              <c:f>Sheet1!$E$16:$E$17</c:f>
              <c:numCache>
                <c:formatCode>General</c:formatCode>
                <c:ptCount val="2"/>
                <c:pt idx="0">
                  <c:v>31.0</c:v>
                </c:pt>
                <c:pt idx="1">
                  <c:v>178.0</c:v>
                </c:pt>
              </c:numCache>
            </c:numRef>
          </c:val>
        </c:ser>
        <c:dLbls>
          <c:showVal val="1"/>
        </c:dLbls>
        <c:gapWidth val="260"/>
        <c:overlap val="100"/>
        <c:axId val="475718424"/>
        <c:axId val="475712152"/>
      </c:barChart>
      <c:catAx>
        <c:axId val="475718424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712152"/>
        <c:crosses val="autoZero"/>
        <c:auto val="1"/>
        <c:lblAlgn val="ctr"/>
        <c:lblOffset val="100"/>
      </c:catAx>
      <c:valAx>
        <c:axId val="475712152"/>
        <c:scaling>
          <c:orientation val="minMax"/>
          <c:max val="3500.0"/>
        </c:scaling>
        <c:delete val="1"/>
        <c:axPos val="l"/>
        <c:numFmt formatCode="General" sourceLinked="1"/>
        <c:tickLblPos val="nextTo"/>
        <c:crossAx val="475718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0.12259</cdr:x>
      <cdr:y>0.82688</cdr:y>
    </cdr:from>
    <cdr:to>
      <cdr:x>0.3441</cdr:x>
      <cdr:y>0.96521</cdr:y>
    </cdr:to>
    <cdr:grpSp>
      <cdr:nvGrpSpPr>
        <cdr:cNvPr id="5" name="Group 4"/>
        <cdr:cNvGrpSpPr/>
      </cdr:nvGrpSpPr>
      <cdr:grpSpPr>
        <a:xfrm xmlns:a="http://schemas.openxmlformats.org/drawingml/2006/main">
          <a:off x="868707" y="2495209"/>
          <a:ext cx="1569682" cy="417427"/>
          <a:chOff x="868680" y="2495202"/>
          <a:chExt cx="1569720" cy="417443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868680" y="2495202"/>
            <a:ext cx="502920" cy="417443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wrap="square" lIns="0" tIns="0" rIns="0" bIns="0" rtlCol="0" anchor="ctr">
            <a:noAutofit/>
          </a:bodyPr>
          <a:lstStyle xmlns:a="http://schemas.openxmlformats.org/drawingml/2006/main"/>
          <a:p xmlns:a="http://schemas.openxmlformats.org/drawingml/2006/main">
            <a:pPr algn="ctr">
              <a:lnSpc>
                <a:spcPct val="90000"/>
              </a:lnSpc>
            </a:pPr>
            <a:r>
              <a:rPr lang="en-US" sz="1100" dirty="0" smtClean="0"/>
              <a:t>BL</a:t>
            </a:r>
          </a:p>
        </cdr:txBody>
      </cdr:sp>
      <cdr:sp macro="" textlink="">
        <cdr:nvSpPr>
          <cdr:cNvPr id="3" name="TextBox 1"/>
          <cdr:cNvSpPr txBox="1"/>
        </cdr:nvSpPr>
        <cdr:spPr>
          <a:xfrm xmlns:a="http://schemas.openxmlformats.org/drawingml/2006/main">
            <a:off x="1402080" y="2495202"/>
            <a:ext cx="502920" cy="417443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lIns="0" tIns="0" rIns="0" bIns="0" rtlCol="0" anchor="ctr">
            <a:no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>
              <a:lnSpc>
                <a:spcPct val="90000"/>
              </a:lnSpc>
            </a:pPr>
            <a:r>
              <a:rPr lang="en-US" sz="1100" dirty="0" smtClean="0"/>
              <a:t>W2/4/8</a:t>
            </a:r>
          </a:p>
        </cdr:txBody>
      </cdr:sp>
      <cdr:sp macro="" textlink="">
        <cdr:nvSpPr>
          <cdr:cNvPr id="4" name="TextBox 1"/>
          <cdr:cNvSpPr txBox="1"/>
        </cdr:nvSpPr>
        <cdr:spPr>
          <a:xfrm xmlns:a="http://schemas.openxmlformats.org/drawingml/2006/main">
            <a:off x="1935480" y="2495202"/>
            <a:ext cx="502920" cy="417443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lIns="0" tIns="0" rIns="0" bIns="0" rtlCol="0" anchor="ctr">
            <a:no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>
              <a:lnSpc>
                <a:spcPct val="90000"/>
              </a:lnSpc>
            </a:pPr>
            <a:r>
              <a:rPr lang="en-US" sz="1100" dirty="0" smtClean="0"/>
              <a:t>W24</a:t>
            </a: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D2AC5-D6E7-418E-A3B3-D2AD4C3F58F9}" type="datetimeFigureOut">
              <a:rPr lang="en-US" smtClean="0"/>
              <a:pPr/>
              <a:t>22.07.2015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80585-4D6A-470F-BE17-2265AE79A05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3255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2E0C3A-55FB-4333-B7BE-AE3857CAD6BA}" type="datetimeFigureOut">
              <a:rPr lang="en-US" smtClean="0"/>
              <a:pPr/>
              <a:t>22.07.2015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870F30-CB28-448F-883B-3C6709959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167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4F0990-BBEC-477F-B5E1-9A716F2A93F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8053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1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9" tIns="46581" rIns="93159" bIns="46581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09" indent="-285734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293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111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28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6651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198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1766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7105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4727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2454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511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967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272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0731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8287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5487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3706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533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2856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8257" y="6477000"/>
            <a:ext cx="65674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rgbClr val="E2E2E2">
                    <a:lumMod val="25000"/>
                  </a:srgbClr>
                </a:solidFill>
              </a:rPr>
              <a:t>IAS 2015, Vancouver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6842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‹Nr.›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8359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‹Nr.›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7019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04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98A834-8319-493B-B881-B021415D2D0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840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5" Type="http://schemas.openxmlformats.org/officeDocument/2006/relationships/chart" Target="../charts/chart6.xml"/><Relationship Id="rId6" Type="http://schemas.openxmlformats.org/officeDocument/2006/relationships/chart" Target="../charts/chart7.xml"/><Relationship Id="rId7" Type="http://schemas.openxmlformats.org/officeDocument/2006/relationships/chart" Target="../charts/chart8.xml"/><Relationship Id="rId8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13.xml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1" Type="http://schemas.openxmlformats.org/officeDocument/2006/relationships/themeOverride" Target="../theme/themeOverride1.xml"/><Relationship Id="rId2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0878" y="316090"/>
            <a:ext cx="7042244" cy="2726267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Subjects with Renal Impairment Switching from </a:t>
            </a:r>
            <a:r>
              <a:rPr lang="en-US" sz="2800" dirty="0" err="1">
                <a:solidFill>
                  <a:schemeClr val="tx1"/>
                </a:solidFill>
              </a:rPr>
              <a:t>Tenofovir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Disoproxil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Fumarate</a:t>
            </a:r>
            <a:r>
              <a:rPr lang="en-US" sz="2800" dirty="0">
                <a:solidFill>
                  <a:schemeClr val="tx1"/>
                </a:solidFill>
              </a:rPr>
              <a:t> to </a:t>
            </a:r>
            <a:r>
              <a:rPr lang="en-US" sz="2800" dirty="0" err="1">
                <a:solidFill>
                  <a:schemeClr val="tx1"/>
                </a:solidFill>
              </a:rPr>
              <a:t>Tenofovir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Alafenamide</a:t>
            </a:r>
            <a:r>
              <a:rPr lang="en-US" sz="2800" dirty="0">
                <a:solidFill>
                  <a:schemeClr val="tx1"/>
                </a:solidFill>
              </a:rPr>
              <a:t> Have Improved Renal and Bone Safety through 48 Weeks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Study GS-US-292-0112</a:t>
            </a:r>
            <a:endParaRPr lang="en-US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19808" y="3797626"/>
            <a:ext cx="8704384" cy="2405618"/>
          </a:xfrm>
        </p:spPr>
        <p:txBody>
          <a:bodyPr rtlCol="0">
            <a:noAutofit/>
          </a:bodyPr>
          <a:lstStyle/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Samir K. Gupta</a:t>
            </a:r>
            <a:r>
              <a:rPr lang="en-US" b="1" baseline="30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Anton Pozniak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Jose Arribas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Frank A. Post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Mark Bloch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Joseph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Gathe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Paul Benson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Joseph Custodio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Michael Abram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Xuelian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Wei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Andrew Cheng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Scott McCallister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Marshall W Fordyce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>
              <a:lnSpc>
                <a:spcPct val="100000"/>
              </a:lnSpc>
              <a:defRPr/>
            </a:pPr>
            <a:endParaRPr lang="en-US" sz="1400" baseline="300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Indiana University School of Medicine, Indianapolis, IN, USA; </a:t>
            </a:r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Chelsea and Westminster Hospital NHS Foundation Trust, London, UK; </a:t>
            </a:r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Hospital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Universitario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 Paz,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IdiPAZ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Madrid, Spain; </a:t>
            </a:r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King’s College Hospital NHS Foundation Trust, London, UK; </a:t>
            </a:r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Holdsworth House Medical Practice,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Darlinghurst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NSW, AUS </a:t>
            </a:r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Therapeutic Concepts, Houston, TX, USA; </a:t>
            </a:r>
            <a:r>
              <a:rPr lang="en-US" sz="1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 Well Medical Center, Berkley, MI,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USA;</a:t>
            </a:r>
            <a:b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Gilead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Sciences, Foster City, CA, USA</a:t>
            </a:r>
          </a:p>
          <a:p>
            <a:pPr algn="ctr">
              <a:lnSpc>
                <a:spcPct val="100000"/>
              </a:lnSpc>
              <a:defRPr/>
            </a:pPr>
            <a:endParaRPr lang="en-US" sz="12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Abstract #TUAB0103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99766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endParaRPr lang="en-US" sz="2400" b="0" dirty="0">
              <a:solidFill>
                <a:srgbClr val="CC0000"/>
              </a:solidFill>
            </a:endParaRPr>
          </a:p>
        </p:txBody>
      </p:sp>
      <p:sp>
        <p:nvSpPr>
          <p:cNvPr id="332804" name="Title 3"/>
          <p:cNvSpPr>
            <a:spLocks noGrp="1"/>
          </p:cNvSpPr>
          <p:nvPr>
            <p:ph type="title"/>
          </p:nvPr>
        </p:nvSpPr>
        <p:spPr>
          <a:xfrm>
            <a:off x="484273" y="426477"/>
            <a:ext cx="8229600" cy="67656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Proteinuria: Change From Baseline to Week 48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06850" y="2264773"/>
            <a:ext cx="4861144" cy="3888647"/>
            <a:chOff x="206850" y="2104753"/>
            <a:chExt cx="4861144" cy="3888647"/>
          </a:xfrm>
        </p:grpSpPr>
        <p:graphicFrame>
          <p:nvGraphicFramePr>
            <p:cNvPr id="54" name="Content Placeholder 8"/>
            <p:cNvGraphicFramePr>
              <a:graphicFrameLocks/>
            </p:cNvGraphicFramePr>
            <p:nvPr>
              <p:extLst/>
            </p:nvPr>
          </p:nvGraphicFramePr>
          <p:xfrm>
            <a:off x="206850" y="2108347"/>
            <a:ext cx="3859127" cy="38404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7" name="Content Placeholder 8"/>
            <p:cNvGraphicFramePr>
              <a:graphicFrameLocks/>
            </p:cNvGraphicFramePr>
            <p:nvPr>
              <p:extLst/>
            </p:nvPr>
          </p:nvGraphicFramePr>
          <p:xfrm>
            <a:off x="525717" y="2104753"/>
            <a:ext cx="3964894" cy="38404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8" name="Content Placeholder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3735556"/>
                </p:ext>
              </p:extLst>
            </p:nvPr>
          </p:nvGraphicFramePr>
          <p:xfrm>
            <a:off x="1200043" y="2152920"/>
            <a:ext cx="3867951" cy="38404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89" name="TextBox 88"/>
            <p:cNvSpPr txBox="1"/>
            <p:nvPr/>
          </p:nvSpPr>
          <p:spPr>
            <a:xfrm rot="16200000">
              <a:off x="-247200" y="3418957"/>
              <a:ext cx="1152560" cy="1938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Arial"/>
                  <a:cs typeface="+mn-cs"/>
                </a:rPr>
                <a:t>Median (mg/g)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1368" y="3704858"/>
              <a:ext cx="594360" cy="2743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105</a:t>
              </a:r>
              <a:endParaRPr lang="en-US" b="1" dirty="0" smtClean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489450" y="5171820"/>
              <a:ext cx="501661" cy="597876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b="1" dirty="0" smtClean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046849" y="2676726"/>
              <a:ext cx="594360" cy="2743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160</a:t>
              </a:r>
              <a:endParaRPr lang="en-US" b="1" dirty="0" smtClean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564108" y="2191716"/>
              <a:ext cx="594360" cy="2743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188</a:t>
              </a:r>
              <a:endParaRPr lang="en-US" b="1" dirty="0" smtClean="0"/>
            </a:p>
          </p:txBody>
        </p:sp>
      </p:grpSp>
      <p:graphicFrame>
        <p:nvGraphicFramePr>
          <p:cNvPr id="5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1242148"/>
              </p:ext>
            </p:extLst>
          </p:nvPr>
        </p:nvGraphicFramePr>
        <p:xfrm>
          <a:off x="4590028" y="2272574"/>
          <a:ext cx="3859127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1926579"/>
              </p:ext>
            </p:extLst>
          </p:nvPr>
        </p:nvGraphicFramePr>
        <p:xfrm>
          <a:off x="4802617" y="2268203"/>
          <a:ext cx="4043203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319623"/>
              </p:ext>
            </p:extLst>
          </p:nvPr>
        </p:nvGraphicFramePr>
        <p:xfrm>
          <a:off x="5578908" y="2314087"/>
          <a:ext cx="3867951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0" name="TextBox 59"/>
          <p:cNvSpPr txBox="1"/>
          <p:nvPr/>
        </p:nvSpPr>
        <p:spPr>
          <a:xfrm rot="16200000">
            <a:off x="4003921" y="3565125"/>
            <a:ext cx="1271182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Median (</a:t>
            </a:r>
            <a:r>
              <a:rPr lang="en-GB" sz="1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µ</a:t>
            </a:r>
            <a:r>
              <a:rPr lang="en-GB" sz="1600" dirty="0" smtClean="0">
                <a:ea typeface="ＭＳ Ｐゴシック" pitchFamily="34" charset="-128"/>
              </a:rPr>
              <a:t>g/g</a:t>
            </a: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461133" y="5131823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228</a:t>
            </a:r>
            <a:endParaRPr lang="en-US" b="1" dirty="0" smtClean="0"/>
          </a:p>
        </p:txBody>
      </p:sp>
      <p:sp>
        <p:nvSpPr>
          <p:cNvPr id="63" name="Rectangle 62"/>
          <p:cNvSpPr/>
          <p:nvPr/>
        </p:nvSpPr>
        <p:spPr>
          <a:xfrm>
            <a:off x="8867775" y="5200542"/>
            <a:ext cx="501661" cy="59787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5490920" y="4592326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801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948146" y="3962062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1525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17381" y="3953597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1563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92870" y="2190595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3477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208078" y="4960029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399</a:t>
            </a:r>
          </a:p>
        </p:txBody>
      </p:sp>
      <p:sp>
        <p:nvSpPr>
          <p:cNvPr id="72" name="Rectangle 6"/>
          <p:cNvSpPr>
            <a:spLocks noChangeArrowheads="1"/>
          </p:cNvSpPr>
          <p:nvPr/>
        </p:nvSpPr>
        <p:spPr bwMode="auto">
          <a:xfrm>
            <a:off x="6142921" y="6038208"/>
            <a:ext cx="2086438" cy="28301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Tubular Proteins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7258530" y="5623301"/>
            <a:ext cx="1463040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91440" rIns="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latin typeface="Symbol" panose="05050102010706020507" pitchFamily="18" charset="2"/>
                <a:ea typeface="ＭＳ Ｐゴシック" pitchFamily="34" charset="-128"/>
              </a:rPr>
              <a:t>b</a:t>
            </a:r>
            <a:r>
              <a:rPr lang="en-GB" sz="1400" b="1" dirty="0" smtClean="0">
                <a:ea typeface="ＭＳ Ｐゴシック" pitchFamily="34" charset="-128"/>
              </a:rPr>
              <a:t>-2-m:Cr</a:t>
            </a:r>
          </a:p>
        </p:txBody>
      </p:sp>
      <p:sp>
        <p:nvSpPr>
          <p:cNvPr id="74" name="Rectangle 6"/>
          <p:cNvSpPr>
            <a:spLocks noChangeArrowheads="1"/>
          </p:cNvSpPr>
          <p:nvPr/>
        </p:nvSpPr>
        <p:spPr bwMode="auto">
          <a:xfrm>
            <a:off x="1131137" y="5623301"/>
            <a:ext cx="1462104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UPCR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75" name="Rectangle 6"/>
          <p:cNvSpPr>
            <a:spLocks noChangeArrowheads="1"/>
          </p:cNvSpPr>
          <p:nvPr/>
        </p:nvSpPr>
        <p:spPr bwMode="auto">
          <a:xfrm>
            <a:off x="2920409" y="5623301"/>
            <a:ext cx="1463040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UACR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76" name="Rectangle 6"/>
          <p:cNvSpPr>
            <a:spLocks noChangeArrowheads="1"/>
          </p:cNvSpPr>
          <p:nvPr/>
        </p:nvSpPr>
        <p:spPr bwMode="auto">
          <a:xfrm>
            <a:off x="5521225" y="5623301"/>
            <a:ext cx="1463040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err="1" smtClean="0">
                <a:ea typeface="ＭＳ Ｐゴシック" pitchFamily="34" charset="-128"/>
              </a:rPr>
              <a:t>RBP:Cr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0485" y="6502874"/>
            <a:ext cx="5595665" cy="32774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 smtClean="0"/>
              <a:t>*All Total and TDF changes statistically significant;</a:t>
            </a:r>
            <a:r>
              <a:rPr lang="en-US" sz="1200" baseline="300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US" sz="1200" baseline="30000" dirty="0" smtClean="0">
                <a:solidFill>
                  <a:prstClr val="black"/>
                </a:solidFill>
                <a:cs typeface="Arial" pitchFamily="34" charset="0"/>
              </a:rPr>
              <a:t>†</a:t>
            </a:r>
            <a:r>
              <a:rPr lang="en-US" sz="1200" kern="0" dirty="0">
                <a:solidFill>
                  <a:prstClr val="black"/>
                </a:solidFill>
                <a:ea typeface="MS PGothic"/>
                <a:cs typeface="Arial" pitchFamily="34" charset="0"/>
              </a:rPr>
              <a:t>a</a:t>
            </a:r>
            <a:r>
              <a:rPr lang="en-US" sz="1200" kern="0" dirty="0" smtClean="0">
                <a:solidFill>
                  <a:prstClr val="black"/>
                </a:solidFill>
                <a:ea typeface="MS PGothic"/>
                <a:cs typeface="Arial" pitchFamily="34" charset="0"/>
              </a:rPr>
              <a:t>ll non-TDF changes not statistically significant.</a:t>
            </a:r>
            <a:r>
              <a:rPr lang="en-US" sz="1200" dirty="0" smtClean="0"/>
              <a:t>  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5482193" y="5944075"/>
            <a:ext cx="3304520" cy="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861288" y="2677271"/>
            <a:ext cx="0" cy="1586543"/>
          </a:xfrm>
          <a:prstGeom prst="straightConnector1">
            <a:avLst/>
          </a:prstGeom>
          <a:ln w="19050">
            <a:solidFill>
              <a:srgbClr val="F6690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344029" y="3166950"/>
            <a:ext cx="0" cy="985120"/>
          </a:xfrm>
          <a:prstGeom prst="straightConnector1">
            <a:avLst/>
          </a:prstGeom>
          <a:ln w="19050">
            <a:solidFill>
              <a:srgbClr val="5C3498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755849" y="4962643"/>
            <a:ext cx="0" cy="417787"/>
          </a:xfrm>
          <a:prstGeom prst="straightConnector1">
            <a:avLst/>
          </a:prstGeom>
          <a:ln w="19050">
            <a:solidFill>
              <a:srgbClr val="5C3498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6245326" y="4273725"/>
            <a:ext cx="0" cy="1083632"/>
          </a:xfrm>
          <a:prstGeom prst="straightConnector1">
            <a:avLst/>
          </a:prstGeom>
          <a:ln w="19050">
            <a:solidFill>
              <a:srgbClr val="F6690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501839" y="4271409"/>
            <a:ext cx="0" cy="985120"/>
          </a:xfrm>
          <a:prstGeom prst="straightConnector1">
            <a:avLst/>
          </a:prstGeom>
          <a:ln w="19050">
            <a:solidFill>
              <a:srgbClr val="5C3498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990050" y="2519820"/>
            <a:ext cx="0" cy="2816352"/>
          </a:xfrm>
          <a:prstGeom prst="straightConnector1">
            <a:avLst/>
          </a:prstGeom>
          <a:ln w="19050">
            <a:solidFill>
              <a:srgbClr val="F6690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104696" y="5121444"/>
            <a:ext cx="0" cy="235830"/>
          </a:xfrm>
          <a:prstGeom prst="straightConnector1">
            <a:avLst/>
          </a:prstGeom>
          <a:ln w="19050">
            <a:solidFill>
              <a:srgbClr val="5C3498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628615" y="4948984"/>
            <a:ext cx="0" cy="379806"/>
          </a:xfrm>
          <a:prstGeom prst="straightConnector1">
            <a:avLst/>
          </a:prstGeom>
          <a:ln w="19050">
            <a:solidFill>
              <a:srgbClr val="F6690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813332" y="4814871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29</a:t>
            </a:r>
            <a:endParaRPr lang="en-US" b="1" dirty="0" smtClean="0"/>
          </a:p>
        </p:txBody>
      </p:sp>
      <p:sp>
        <p:nvSpPr>
          <p:cNvPr id="87" name="TextBox 86"/>
          <p:cNvSpPr txBox="1"/>
          <p:nvPr/>
        </p:nvSpPr>
        <p:spPr>
          <a:xfrm>
            <a:off x="3329278" y="4635781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41</a:t>
            </a:r>
            <a:endParaRPr lang="en-US" b="1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3804528" y="4922861"/>
            <a:ext cx="59436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18</a:t>
            </a:r>
            <a:endParaRPr lang="en-US" b="1" dirty="0" smtClean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114346" y="5199469"/>
            <a:ext cx="0" cy="133120"/>
          </a:xfrm>
          <a:prstGeom prst="straightConnector1">
            <a:avLst/>
          </a:prstGeom>
          <a:ln w="19050">
            <a:solidFill>
              <a:srgbClr val="8EBB2B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8495239" y="5204920"/>
            <a:ext cx="0" cy="161075"/>
          </a:xfrm>
          <a:prstGeom prst="straightConnector1">
            <a:avLst/>
          </a:prstGeom>
          <a:ln w="19050">
            <a:solidFill>
              <a:srgbClr val="8EBB2B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1454215"/>
              </p:ext>
            </p:extLst>
          </p:nvPr>
        </p:nvGraphicFramePr>
        <p:xfrm>
          <a:off x="1224652" y="1346925"/>
          <a:ext cx="28346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660"/>
                <a:gridCol w="708660"/>
                <a:gridCol w="708660"/>
                <a:gridCol w="708660"/>
              </a:tblGrid>
              <a:tr h="21336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Total*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TDF*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Non-TDF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†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prstClr val="black"/>
                          </a:solidFill>
                          <a:latin typeface="+mn-lt"/>
                        </a:rPr>
                        <a:t>Baseline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E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29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DD95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prstClr val="black"/>
                          </a:solidFill>
                          <a:latin typeface="+mn-lt"/>
                        </a:rPr>
                        <a:t>Week 48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C349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6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B2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43086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3165" cy="676564"/>
          </a:xfrm>
        </p:spPr>
        <p:txBody>
          <a:bodyPr/>
          <a:lstStyle/>
          <a:p>
            <a:r>
              <a:rPr lang="en-US" sz="2400" dirty="0" smtClean="0"/>
              <a:t>Clinically Significant Proteinuria: Baseline to Week 48</a:t>
            </a:r>
            <a:endParaRPr lang="en-US" sz="24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6543071"/>
              </p:ext>
            </p:extLst>
          </p:nvPr>
        </p:nvGraphicFramePr>
        <p:xfrm>
          <a:off x="1398673" y="1770284"/>
          <a:ext cx="6096000" cy="4437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 rot="16200000">
            <a:off x="779548" y="3623310"/>
            <a:ext cx="1257300" cy="3886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 smtClean="0"/>
              <a:t>Participants (%)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105348" y="5102324"/>
            <a:ext cx="5295313" cy="752327"/>
            <a:chOff x="2105348" y="4807049"/>
            <a:chExt cx="5295313" cy="752327"/>
          </a:xfrm>
        </p:grpSpPr>
        <p:grpSp>
          <p:nvGrpSpPr>
            <p:cNvPr id="20" name="Group 19"/>
            <p:cNvGrpSpPr/>
            <p:nvPr/>
          </p:nvGrpSpPr>
          <p:grpSpPr>
            <a:xfrm>
              <a:off x="2322518" y="5270988"/>
              <a:ext cx="4895263" cy="288388"/>
              <a:chOff x="2322518" y="5350998"/>
              <a:chExt cx="4895263" cy="288388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322518" y="5350998"/>
                <a:ext cx="914400" cy="28838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Total*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312510" y="5350998"/>
                <a:ext cx="914400" cy="28838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TDF*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303381" y="5350998"/>
                <a:ext cx="914400" cy="28838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Non-TDF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139638" y="5168265"/>
              <a:ext cx="5261023" cy="0"/>
              <a:chOff x="2080260" y="5088255"/>
              <a:chExt cx="5261023" cy="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2080260" y="5088255"/>
                <a:ext cx="1280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4070252" y="5088255"/>
                <a:ext cx="1280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061123" y="5088255"/>
                <a:ext cx="1280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2105348" y="4809027"/>
              <a:ext cx="1277462" cy="359238"/>
              <a:chOff x="2122968" y="4755834"/>
              <a:chExt cx="1277462" cy="359238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122968" y="4757812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BL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787424" y="4755834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/>
                  <a:t>Wk</a:t>
                </a:r>
                <a:r>
                  <a:rPr lang="en-US" sz="1600" dirty="0" smtClean="0"/>
                  <a:t> 48</a:t>
                </a: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4092642" y="4809027"/>
              <a:ext cx="1277462" cy="359238"/>
              <a:chOff x="2122968" y="4755834"/>
              <a:chExt cx="1277462" cy="359238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2122968" y="4757812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BL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87424" y="4755834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/>
                  <a:t>Wk</a:t>
                </a:r>
                <a:r>
                  <a:rPr lang="en-US" sz="1600" dirty="0" smtClean="0"/>
                  <a:t> 48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079936" y="4807049"/>
              <a:ext cx="1277462" cy="359238"/>
              <a:chOff x="2122968" y="4755834"/>
              <a:chExt cx="1277462" cy="359238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2122968" y="4757812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BL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787424" y="4755834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/>
                  <a:t>Wk</a:t>
                </a:r>
                <a:r>
                  <a:rPr lang="en-US" sz="1600" dirty="0" smtClean="0"/>
                  <a:t> 48</a:t>
                </a:r>
              </a:p>
            </p:txBody>
          </p:sp>
        </p:grpSp>
      </p:grp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3527946" y="1566267"/>
            <a:ext cx="2030958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dirty="0" smtClean="0">
                <a:ea typeface="ＭＳ Ｐゴシック" pitchFamily="34" charset="-128"/>
              </a:rPr>
              <a:t>Proteinuria (UPCR)</a:t>
            </a:r>
            <a:endParaRPr lang="en-GB" sz="1400" dirty="0">
              <a:ea typeface="ＭＳ Ｐゴシック" pitchFamily="34" charset="-128"/>
            </a:endParaRP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176494" y="6254753"/>
            <a:ext cx="7567456" cy="457200"/>
          </a:xfrm>
        </p:spPr>
        <p:txBody>
          <a:bodyPr/>
          <a:lstStyle/>
          <a:p>
            <a:r>
              <a:rPr lang="en-US" sz="1400" dirty="0" smtClean="0"/>
              <a:t>*Total and TDF changes statistically significant.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525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Clinically Significant </a:t>
            </a:r>
            <a:r>
              <a:rPr lang="en-US" sz="2400" dirty="0"/>
              <a:t>Albuminuria: Baseline to Week 48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3508259"/>
              </p:ext>
            </p:extLst>
          </p:nvPr>
        </p:nvGraphicFramePr>
        <p:xfrm>
          <a:off x="1438415" y="1762711"/>
          <a:ext cx="6096000" cy="4437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TextBox 33"/>
          <p:cNvSpPr txBox="1"/>
          <p:nvPr/>
        </p:nvSpPr>
        <p:spPr>
          <a:xfrm rot="16200000">
            <a:off x="770023" y="3442335"/>
            <a:ext cx="1257300" cy="3886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 smtClean="0"/>
              <a:t>Participants (%)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105348" y="5083274"/>
            <a:ext cx="5295313" cy="752327"/>
            <a:chOff x="2105348" y="4807049"/>
            <a:chExt cx="5295313" cy="752327"/>
          </a:xfrm>
        </p:grpSpPr>
        <p:grpSp>
          <p:nvGrpSpPr>
            <p:cNvPr id="36" name="Group 35"/>
            <p:cNvGrpSpPr/>
            <p:nvPr/>
          </p:nvGrpSpPr>
          <p:grpSpPr>
            <a:xfrm>
              <a:off x="2322518" y="5270988"/>
              <a:ext cx="4895263" cy="288388"/>
              <a:chOff x="2322518" y="5350998"/>
              <a:chExt cx="4895263" cy="288388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2322518" y="5350998"/>
                <a:ext cx="914400" cy="28838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Total*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312510" y="5350998"/>
                <a:ext cx="914400" cy="28838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TDF*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303381" y="5350998"/>
                <a:ext cx="914400" cy="28838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Non-TDF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2139638" y="5168265"/>
              <a:ext cx="5261023" cy="0"/>
              <a:chOff x="2080260" y="5088255"/>
              <a:chExt cx="5261023" cy="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2080260" y="5088255"/>
                <a:ext cx="1280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4070252" y="5088255"/>
                <a:ext cx="1280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6061123" y="5088255"/>
                <a:ext cx="1280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2105348" y="4809027"/>
              <a:ext cx="1277462" cy="359238"/>
              <a:chOff x="2122968" y="4755834"/>
              <a:chExt cx="1277462" cy="35923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2122968" y="4757812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BL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787424" y="4755834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/>
                  <a:t>Wk</a:t>
                </a:r>
                <a:r>
                  <a:rPr lang="en-US" sz="1600" dirty="0" smtClean="0"/>
                  <a:t> 48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092642" y="4809027"/>
              <a:ext cx="1277462" cy="359238"/>
              <a:chOff x="2122968" y="4755834"/>
              <a:chExt cx="1277462" cy="359238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2122968" y="4757812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BL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787424" y="4755834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/>
                  <a:t>Wk</a:t>
                </a:r>
                <a:r>
                  <a:rPr lang="en-US" sz="1600" dirty="0" smtClean="0"/>
                  <a:t> 48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079936" y="4807049"/>
              <a:ext cx="1277462" cy="359238"/>
              <a:chOff x="2122968" y="4755834"/>
              <a:chExt cx="1277462" cy="359238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2122968" y="4757812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/>
                  <a:t>BL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787424" y="4755834"/>
                <a:ext cx="613006" cy="3572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/>
                  <a:t>Wk</a:t>
                </a:r>
                <a:r>
                  <a:rPr lang="en-US" sz="1600" dirty="0" smtClean="0"/>
                  <a:t> 48</a:t>
                </a:r>
              </a:p>
            </p:txBody>
          </p:sp>
        </p:grpSp>
      </p:grp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3527946" y="1566267"/>
            <a:ext cx="2030958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dirty="0" smtClean="0">
                <a:ea typeface="ＭＳ Ｐゴシック" pitchFamily="34" charset="-128"/>
              </a:rPr>
              <a:t>Albuminuria (UACR)</a:t>
            </a:r>
            <a:endParaRPr lang="en-GB" sz="1400" dirty="0">
              <a:ea typeface="ＭＳ Ｐゴシック" pitchFamily="34" charset="-128"/>
            </a:endParaRP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176494" y="6254753"/>
            <a:ext cx="7567456" cy="457200"/>
          </a:xfrm>
        </p:spPr>
        <p:txBody>
          <a:bodyPr/>
          <a:lstStyle/>
          <a:p>
            <a:r>
              <a:rPr lang="en-US" sz="1400" dirty="0" smtClean="0"/>
              <a:t>*Total and TDF changes statistically significant.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144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BMD: </a:t>
            </a:r>
            <a:r>
              <a:rPr lang="en-US" dirty="0" smtClean="0"/>
              <a:t>Mean Change </a:t>
            </a:r>
            <a:r>
              <a:rPr lang="en-US" dirty="0"/>
              <a:t>from Baseline to Week 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176494" y="6254753"/>
            <a:ext cx="7567456" cy="457200"/>
          </a:xfrm>
        </p:spPr>
        <p:txBody>
          <a:bodyPr/>
          <a:lstStyle/>
          <a:p>
            <a:r>
              <a:rPr lang="en-US" sz="1400" dirty="0" smtClean="0"/>
              <a:t>*p&lt;0.05 by two-sided Wilcoxon signed-rank test. </a:t>
            </a:r>
            <a:endParaRPr lang="en-US" sz="1400" dirty="0"/>
          </a:p>
        </p:txBody>
      </p:sp>
      <p:sp>
        <p:nvSpPr>
          <p:cNvPr id="36" name="TextBox 2"/>
          <p:cNvSpPr txBox="1">
            <a:spLocks noChangeArrowheads="1"/>
          </p:cNvSpPr>
          <p:nvPr/>
        </p:nvSpPr>
        <p:spPr bwMode="auto">
          <a:xfrm>
            <a:off x="1385263" y="2178952"/>
            <a:ext cx="2196137" cy="41719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1" dirty="0" smtClean="0"/>
              <a:t>Spine</a:t>
            </a:r>
            <a:endParaRPr lang="en-US" sz="1600" b="1" dirty="0"/>
          </a:p>
        </p:txBody>
      </p:sp>
      <p:sp>
        <p:nvSpPr>
          <p:cNvPr id="37" name="TextBox 12"/>
          <p:cNvSpPr txBox="1">
            <a:spLocks noChangeArrowheads="1"/>
          </p:cNvSpPr>
          <p:nvPr/>
        </p:nvSpPr>
        <p:spPr bwMode="auto">
          <a:xfrm>
            <a:off x="5450963" y="2168840"/>
            <a:ext cx="2259653" cy="42731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1" dirty="0" smtClean="0"/>
              <a:t>Hip</a:t>
            </a:r>
            <a:endParaRPr lang="en-US" sz="16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862937" y="2578100"/>
            <a:ext cx="7500253" cy="2780081"/>
            <a:chOff x="862937" y="2578100"/>
            <a:chExt cx="7500253" cy="2780081"/>
          </a:xfrm>
        </p:grpSpPr>
        <p:grpSp>
          <p:nvGrpSpPr>
            <p:cNvPr id="13" name="Group 12"/>
            <p:cNvGrpSpPr/>
            <p:nvPr/>
          </p:nvGrpSpPr>
          <p:grpSpPr>
            <a:xfrm>
              <a:off x="862937" y="2578100"/>
              <a:ext cx="7500253" cy="2757488"/>
              <a:chOff x="862937" y="2101234"/>
              <a:chExt cx="7500253" cy="2757488"/>
            </a:xfrm>
          </p:grpSpPr>
          <p:graphicFrame>
            <p:nvGraphicFramePr>
              <p:cNvPr id="151" name="Object 5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98550" y="2101234"/>
              <a:ext cx="2652713" cy="2749550"/>
            </p:xfrm>
            <a:graphic>
              <a:graphicData uri="http://schemas.openxmlformats.org/presentationml/2006/ole">
                <p:oleObj spid="_x0000_s9384" name="Prism 6" r:id="rId5" imgW="2921000" imgH="3009900" progId="">
                  <p:embed/>
                </p:oleObj>
              </a:graphicData>
            </a:graphic>
          </p:graphicFrame>
          <p:sp>
            <p:nvSpPr>
              <p:cNvPr id="152" name="Rectangle 3"/>
              <p:cNvSpPr>
                <a:spLocks noChangeArrowheads="1"/>
              </p:cNvSpPr>
              <p:nvPr/>
            </p:nvSpPr>
            <p:spPr bwMode="auto">
              <a:xfrm rot="16200000">
                <a:off x="-388013" y="3370234"/>
                <a:ext cx="27305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Mean (SD</a:t>
                </a:r>
                <a:r>
                  <a:rPr lang="en-US" altLang="ja-JP" sz="1200" dirty="0" smtClean="0">
                    <a:solidFill>
                      <a:srgbClr val="000000"/>
                    </a:solidFill>
                  </a:rPr>
                  <a:t>) % </a:t>
                </a:r>
                <a:r>
                  <a:rPr lang="el-GR" altLang="ja-JP" sz="1200" dirty="0">
                    <a:solidFill>
                      <a:srgbClr val="000000"/>
                    </a:solidFill>
                  </a:rPr>
                  <a:t>Δ</a:t>
                </a:r>
                <a:r>
                  <a:rPr lang="en-US" altLang="ja-JP" sz="1200" dirty="0">
                    <a:solidFill>
                      <a:srgbClr val="000000"/>
                    </a:solidFill>
                  </a:rPr>
                  <a:t> Spine BMD </a:t>
                </a:r>
              </a:p>
            </p:txBody>
          </p:sp>
          <p:graphicFrame>
            <p:nvGraphicFramePr>
              <p:cNvPr id="6" name="Object 5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5154613" y="2109172"/>
              <a:ext cx="2652712" cy="2749550"/>
            </p:xfrm>
            <a:graphic>
              <a:graphicData uri="http://schemas.openxmlformats.org/presentationml/2006/ole">
                <p:oleObj spid="_x0000_s9385" name="Prism 6" r:id="rId6" imgW="2921000" imgH="3009900" progId="">
                  <p:embed/>
                </p:oleObj>
              </a:graphicData>
            </a:graphic>
          </p:graphicFrame>
          <p:sp>
            <p:nvSpPr>
              <p:cNvPr id="154" name="TextBox 153"/>
              <p:cNvSpPr txBox="1"/>
              <p:nvPr/>
            </p:nvSpPr>
            <p:spPr>
              <a:xfrm>
                <a:off x="3772742" y="2547933"/>
                <a:ext cx="494459" cy="256032"/>
              </a:xfrm>
              <a:prstGeom prst="rect">
                <a:avLst/>
              </a:prstGeom>
              <a:solidFill>
                <a:srgbClr val="FC8A2C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b="1" dirty="0" smtClean="0">
                    <a:solidFill>
                      <a:prstClr val="white"/>
                    </a:solidFill>
                  </a:rPr>
                  <a:t> 2.95*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3772742" y="2857173"/>
                <a:ext cx="494459" cy="256032"/>
              </a:xfrm>
              <a:prstGeom prst="rect">
                <a:avLst/>
              </a:prstGeom>
              <a:solidFill>
                <a:srgbClr val="6338A2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b="1" dirty="0" smtClean="0">
                    <a:solidFill>
                      <a:prstClr val="white"/>
                    </a:solidFill>
                  </a:rPr>
                  <a:t> 2.29*</a:t>
                </a: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3772742" y="3335773"/>
                <a:ext cx="494459" cy="256032"/>
              </a:xfrm>
              <a:prstGeom prst="rect">
                <a:avLst/>
              </a:prstGeom>
              <a:solidFill>
                <a:srgbClr val="8EBB2B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b="1" dirty="0" smtClean="0">
                    <a:solidFill>
                      <a:prstClr val="white"/>
                    </a:solidFill>
                  </a:rPr>
                  <a:t> 0.99</a:t>
                </a: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7869414" y="2857778"/>
                <a:ext cx="493776" cy="256032"/>
              </a:xfrm>
              <a:prstGeom prst="rect">
                <a:avLst/>
              </a:prstGeom>
              <a:solidFill>
                <a:srgbClr val="FC8A2C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b="1" dirty="0" smtClean="0">
                    <a:solidFill>
                      <a:prstClr val="white"/>
                    </a:solidFill>
                  </a:rPr>
                  <a:t> 1.85*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7869414" y="3170208"/>
                <a:ext cx="493776" cy="256032"/>
              </a:xfrm>
              <a:prstGeom prst="rect">
                <a:avLst/>
              </a:prstGeom>
              <a:solidFill>
                <a:srgbClr val="6338A2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b="1" dirty="0" smtClean="0">
                    <a:solidFill>
                      <a:prstClr val="white"/>
                    </a:solidFill>
                  </a:rPr>
                  <a:t> 1.47*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7869414" y="3469856"/>
                <a:ext cx="493776" cy="256032"/>
              </a:xfrm>
              <a:prstGeom prst="rect">
                <a:avLst/>
              </a:prstGeom>
              <a:solidFill>
                <a:srgbClr val="8EBB2B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b="1" dirty="0" smtClean="0">
                    <a:solidFill>
                      <a:prstClr val="white"/>
                    </a:solidFill>
                  </a:rPr>
                  <a:t> 0.70</a:t>
                </a:r>
              </a:p>
            </p:txBody>
          </p:sp>
        </p:grpSp>
        <p:sp>
          <p:nvSpPr>
            <p:cNvPr id="45" name="Rectangle 3"/>
            <p:cNvSpPr>
              <a:spLocks noChangeArrowheads="1"/>
            </p:cNvSpPr>
            <p:nvPr/>
          </p:nvSpPr>
          <p:spPr bwMode="auto">
            <a:xfrm rot="16200000">
              <a:off x="3663950" y="3878631"/>
              <a:ext cx="27305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ja-JP" sz="1200" dirty="0">
                  <a:solidFill>
                    <a:srgbClr val="000000"/>
                  </a:solidFill>
                </a:rPr>
                <a:t>Mean (SD</a:t>
              </a:r>
              <a:r>
                <a:rPr lang="en-US" altLang="ja-JP" sz="1200" dirty="0" smtClean="0">
                  <a:solidFill>
                    <a:srgbClr val="000000"/>
                  </a:solidFill>
                </a:rPr>
                <a:t>) % </a:t>
              </a:r>
              <a:r>
                <a:rPr lang="el-GR" altLang="ja-JP" sz="1200" dirty="0">
                  <a:solidFill>
                    <a:srgbClr val="000000"/>
                  </a:solidFill>
                </a:rPr>
                <a:t>Δ</a:t>
              </a:r>
              <a:r>
                <a:rPr lang="en-US" altLang="ja-JP" sz="1200" dirty="0">
                  <a:solidFill>
                    <a:srgbClr val="000000"/>
                  </a:solidFill>
                </a:rPr>
                <a:t> </a:t>
              </a:r>
              <a:r>
                <a:rPr lang="en-US" altLang="ja-JP" sz="1200" dirty="0" smtClean="0">
                  <a:solidFill>
                    <a:srgbClr val="000000"/>
                  </a:solidFill>
                </a:rPr>
                <a:t>Hip </a:t>
              </a:r>
              <a:r>
                <a:rPr lang="en-US" altLang="ja-JP" sz="1200" dirty="0">
                  <a:solidFill>
                    <a:srgbClr val="000000"/>
                  </a:solidFill>
                </a:rPr>
                <a:t>BMD </a:t>
              </a:r>
            </a:p>
          </p:txBody>
        </p:sp>
      </p:grpSp>
      <p:sp>
        <p:nvSpPr>
          <p:cNvPr id="47" name="Rectangle 98"/>
          <p:cNvSpPr>
            <a:spLocks noChangeArrowheads="1"/>
          </p:cNvSpPr>
          <p:nvPr/>
        </p:nvSpPr>
        <p:spPr bwMode="auto">
          <a:xfrm>
            <a:off x="2180962" y="5422443"/>
            <a:ext cx="713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rgbClr val="000000"/>
                </a:solidFill>
              </a:rPr>
              <a:t>Week 24</a:t>
            </a:r>
            <a:br>
              <a:rPr lang="en-US" altLang="en-US" sz="1400" b="1" dirty="0" smtClean="0">
                <a:solidFill>
                  <a:srgbClr val="000000"/>
                </a:solidFill>
              </a:rPr>
            </a:br>
            <a:r>
              <a:rPr lang="en-US" altLang="en-US" sz="1200" dirty="0" smtClean="0">
                <a:solidFill>
                  <a:srgbClr val="000000"/>
                </a:solidFill>
              </a:rPr>
              <a:t>n=226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8" name="Rectangle 98"/>
          <p:cNvSpPr>
            <a:spLocks noChangeArrowheads="1"/>
          </p:cNvSpPr>
          <p:nvPr/>
        </p:nvSpPr>
        <p:spPr bwMode="auto">
          <a:xfrm>
            <a:off x="1057432" y="5422443"/>
            <a:ext cx="7357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rgbClr val="000000"/>
                </a:solidFill>
              </a:rPr>
              <a:t>Baseline</a:t>
            </a:r>
            <a:br>
              <a:rPr lang="en-US" altLang="en-US" sz="1400" b="1" dirty="0" smtClean="0">
                <a:solidFill>
                  <a:srgbClr val="000000"/>
                </a:solidFill>
              </a:rPr>
            </a:br>
            <a:r>
              <a:rPr lang="en-US" altLang="en-US" sz="1200" dirty="0" smtClean="0">
                <a:solidFill>
                  <a:srgbClr val="000000"/>
                </a:solidFill>
              </a:rPr>
              <a:t>n=236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9" name="Rectangle 98"/>
          <p:cNvSpPr>
            <a:spLocks noChangeArrowheads="1"/>
          </p:cNvSpPr>
          <p:nvPr/>
        </p:nvSpPr>
        <p:spPr bwMode="auto">
          <a:xfrm>
            <a:off x="3281985" y="5422443"/>
            <a:ext cx="713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rgbClr val="000000"/>
                </a:solidFill>
              </a:rPr>
              <a:t>Week 48</a:t>
            </a:r>
            <a:br>
              <a:rPr lang="en-US" altLang="en-US" sz="1400" b="1" dirty="0" smtClean="0">
                <a:solidFill>
                  <a:srgbClr val="000000"/>
                </a:solidFill>
              </a:rPr>
            </a:br>
            <a:r>
              <a:rPr lang="en-US" altLang="en-US" sz="1200" dirty="0" smtClean="0">
                <a:solidFill>
                  <a:srgbClr val="000000"/>
                </a:solidFill>
              </a:rPr>
              <a:t>n=214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50" name="Rectangle 98"/>
          <p:cNvSpPr>
            <a:spLocks noChangeArrowheads="1"/>
          </p:cNvSpPr>
          <p:nvPr/>
        </p:nvSpPr>
        <p:spPr bwMode="auto">
          <a:xfrm>
            <a:off x="6202208" y="5422443"/>
            <a:ext cx="713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rgbClr val="000000"/>
                </a:solidFill>
              </a:rPr>
              <a:t>Week 24</a:t>
            </a:r>
            <a:br>
              <a:rPr lang="en-US" altLang="en-US" sz="1400" b="1" dirty="0" smtClean="0">
                <a:solidFill>
                  <a:srgbClr val="000000"/>
                </a:solidFill>
              </a:rPr>
            </a:br>
            <a:r>
              <a:rPr lang="en-US" altLang="en-US" sz="1200" dirty="0" smtClean="0">
                <a:solidFill>
                  <a:srgbClr val="000000"/>
                </a:solidFill>
              </a:rPr>
              <a:t>n=225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51" name="Rectangle 98"/>
          <p:cNvSpPr>
            <a:spLocks noChangeArrowheads="1"/>
          </p:cNvSpPr>
          <p:nvPr/>
        </p:nvSpPr>
        <p:spPr bwMode="auto">
          <a:xfrm>
            <a:off x="5083073" y="5422443"/>
            <a:ext cx="7357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rgbClr val="000000"/>
                </a:solidFill>
              </a:rPr>
              <a:t>Baseline</a:t>
            </a:r>
            <a:br>
              <a:rPr lang="en-US" altLang="en-US" sz="1400" b="1" dirty="0" smtClean="0">
                <a:solidFill>
                  <a:srgbClr val="000000"/>
                </a:solidFill>
              </a:rPr>
            </a:br>
            <a:r>
              <a:rPr lang="en-US" altLang="en-US" sz="1200" dirty="0" smtClean="0">
                <a:solidFill>
                  <a:srgbClr val="000000"/>
                </a:solidFill>
              </a:rPr>
              <a:t>n=236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52" name="Rectangle 98"/>
          <p:cNvSpPr>
            <a:spLocks noChangeArrowheads="1"/>
          </p:cNvSpPr>
          <p:nvPr/>
        </p:nvSpPr>
        <p:spPr bwMode="auto">
          <a:xfrm>
            <a:off x="7298835" y="5422443"/>
            <a:ext cx="713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rgbClr val="000000"/>
                </a:solidFill>
              </a:rPr>
              <a:t>Week 48</a:t>
            </a:r>
            <a:br>
              <a:rPr lang="en-US" altLang="en-US" sz="1400" b="1" dirty="0" smtClean="0">
                <a:solidFill>
                  <a:srgbClr val="000000"/>
                </a:solidFill>
              </a:rPr>
            </a:br>
            <a:r>
              <a:rPr lang="en-US" altLang="en-US" sz="1200" dirty="0" smtClean="0">
                <a:solidFill>
                  <a:srgbClr val="000000"/>
                </a:solidFill>
              </a:rPr>
              <a:t>n=216</a:t>
            </a:r>
            <a:endParaRPr lang="en-US" altLang="en-US" dirty="0" smtClean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102468" y="1541690"/>
            <a:ext cx="3213384" cy="283219"/>
            <a:chOff x="3067491" y="1550962"/>
            <a:chExt cx="3213384" cy="283219"/>
          </a:xfrm>
        </p:grpSpPr>
        <p:grpSp>
          <p:nvGrpSpPr>
            <p:cNvPr id="8" name="Group 7"/>
            <p:cNvGrpSpPr/>
            <p:nvPr/>
          </p:nvGrpSpPr>
          <p:grpSpPr>
            <a:xfrm>
              <a:off x="4104365" y="1550962"/>
              <a:ext cx="1159796" cy="283219"/>
              <a:chOff x="4104365" y="1546679"/>
              <a:chExt cx="1159796" cy="283219"/>
            </a:xfrm>
          </p:grpSpPr>
          <p:sp>
            <p:nvSpPr>
              <p:cNvPr id="146" name="Rectangle 6"/>
              <p:cNvSpPr>
                <a:spLocks noChangeArrowheads="1"/>
              </p:cNvSpPr>
              <p:nvPr/>
            </p:nvSpPr>
            <p:spPr bwMode="auto">
              <a:xfrm>
                <a:off x="4104365" y="1604554"/>
                <a:ext cx="182880" cy="182880"/>
              </a:xfrm>
              <a:prstGeom prst="rect">
                <a:avLst/>
              </a:prstGeom>
              <a:solidFill>
                <a:srgbClr val="FC8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147" name="Rectangle 7"/>
              <p:cNvSpPr>
                <a:spLocks noChangeArrowheads="1"/>
              </p:cNvSpPr>
              <p:nvPr/>
            </p:nvSpPr>
            <p:spPr bwMode="auto">
              <a:xfrm>
                <a:off x="4297919" y="1546679"/>
                <a:ext cx="966242" cy="28321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TDF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131753" y="1601919"/>
              <a:ext cx="1149122" cy="189798"/>
              <a:chOff x="3948156" y="1882230"/>
              <a:chExt cx="1149122" cy="189798"/>
            </a:xfrm>
          </p:grpSpPr>
          <p:sp>
            <p:nvSpPr>
              <p:cNvPr id="149" name="Rectangle 6"/>
              <p:cNvSpPr>
                <a:spLocks noChangeArrowheads="1"/>
              </p:cNvSpPr>
              <p:nvPr/>
            </p:nvSpPr>
            <p:spPr bwMode="auto">
              <a:xfrm>
                <a:off x="3948156" y="1889148"/>
                <a:ext cx="182880" cy="182880"/>
              </a:xfrm>
              <a:prstGeom prst="rect">
                <a:avLst/>
              </a:prstGeom>
              <a:solidFill>
                <a:srgbClr val="8EB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4" name="Rectangle 7"/>
              <p:cNvSpPr>
                <a:spLocks noChangeArrowheads="1"/>
              </p:cNvSpPr>
              <p:nvPr/>
            </p:nvSpPr>
            <p:spPr bwMode="auto">
              <a:xfrm>
                <a:off x="4131036" y="1882230"/>
                <a:ext cx="966242" cy="182880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Non-TDF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3067491" y="1602587"/>
              <a:ext cx="1142259" cy="189130"/>
              <a:chOff x="3962638" y="2068365"/>
              <a:chExt cx="1142259" cy="189130"/>
            </a:xfrm>
          </p:grpSpPr>
          <p:sp>
            <p:nvSpPr>
              <p:cNvPr id="143" name="Rectangle 6"/>
              <p:cNvSpPr>
                <a:spLocks noChangeArrowheads="1"/>
              </p:cNvSpPr>
              <p:nvPr/>
            </p:nvSpPr>
            <p:spPr bwMode="auto">
              <a:xfrm>
                <a:off x="3962638" y="2074615"/>
                <a:ext cx="182880" cy="182880"/>
              </a:xfrm>
              <a:prstGeom prst="rect">
                <a:avLst/>
              </a:prstGeom>
              <a:solidFill>
                <a:srgbClr val="6338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5" name="Rectangle 7"/>
              <p:cNvSpPr>
                <a:spLocks noChangeArrowheads="1"/>
              </p:cNvSpPr>
              <p:nvPr/>
            </p:nvSpPr>
            <p:spPr bwMode="auto">
              <a:xfrm>
                <a:off x="4138655" y="2068365"/>
                <a:ext cx="966242" cy="182880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Total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465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8840111"/>
              </p:ext>
            </p:extLst>
          </p:nvPr>
        </p:nvGraphicFramePr>
        <p:xfrm>
          <a:off x="767073" y="2281580"/>
          <a:ext cx="5980279" cy="3154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 Lipids at Week 48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11"/>
          </p:nvPr>
        </p:nvSpPr>
        <p:spPr>
          <a:xfrm>
            <a:off x="1172399" y="6217033"/>
            <a:ext cx="8224537" cy="457200"/>
          </a:xfrm>
        </p:spPr>
        <p:txBody>
          <a:bodyPr/>
          <a:lstStyle/>
          <a:p>
            <a:r>
              <a:rPr lang="en-US" sz="1200" dirty="0" smtClean="0"/>
              <a:t>*Wilcoxon signed-rank test. </a:t>
            </a:r>
            <a:endParaRPr lang="en-US" sz="1200" dirty="0"/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 rot="16200000">
            <a:off x="-655091" y="3735370"/>
            <a:ext cx="26850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Median Change From Baseline (mg/</a:t>
            </a:r>
            <a:r>
              <a:rPr kumimoji="0" lang="en-US" altLang="en-US" sz="1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dL</a:t>
            </a:r>
            <a:r>
              <a:rPr kumimoji="0" lang="en-US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kumimoji="0" lang="en-US" alt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0" name="Chart 89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0202444"/>
              </p:ext>
            </p:extLst>
          </p:nvPr>
        </p:nvGraphicFramePr>
        <p:xfrm>
          <a:off x="6854445" y="2281579"/>
          <a:ext cx="2159363" cy="1935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1" name="Rectangle 60"/>
          <p:cNvSpPr>
            <a:spLocks noChangeArrowheads="1"/>
          </p:cNvSpPr>
          <p:nvPr/>
        </p:nvSpPr>
        <p:spPr bwMode="auto">
          <a:xfrm rot="16200000">
            <a:off x="6188428" y="3060485"/>
            <a:ext cx="1304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Median Change </a:t>
            </a:r>
            <a:br>
              <a:rPr kumimoji="0" lang="en-US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From Baseline</a:t>
            </a:r>
            <a:endParaRPr kumimoji="0" lang="en-US" alt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03879" y="598577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&lt;0.001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910361" y="5988240"/>
            <a:ext cx="585216" cy="1661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0.028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690711" y="598824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0.002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208282" y="5991073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0.011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72600" y="5991073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0.36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594588" y="598824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/>
              <a:t>&lt;</a:t>
            </a:r>
            <a:r>
              <a:rPr lang="en-US" sz="1200" dirty="0" smtClean="0"/>
              <a:t>0.001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390989" y="598824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0.028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22440" y="598824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0.73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520439" y="598824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&lt;0.001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139278" y="5988240"/>
            <a:ext cx="585216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0.010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7966" y="5988240"/>
            <a:ext cx="561052" cy="1661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p-value*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409450" y="1428633"/>
            <a:ext cx="2325100" cy="283219"/>
            <a:chOff x="3955775" y="1550962"/>
            <a:chExt cx="2325100" cy="283219"/>
          </a:xfrm>
        </p:grpSpPr>
        <p:grpSp>
          <p:nvGrpSpPr>
            <p:cNvPr id="43" name="Group 42"/>
            <p:cNvGrpSpPr/>
            <p:nvPr/>
          </p:nvGrpSpPr>
          <p:grpSpPr>
            <a:xfrm>
              <a:off x="3955775" y="1550962"/>
              <a:ext cx="1148366" cy="283219"/>
              <a:chOff x="3955775" y="1546679"/>
              <a:chExt cx="1148366" cy="283219"/>
            </a:xfrm>
          </p:grpSpPr>
          <p:sp>
            <p:nvSpPr>
              <p:cNvPr id="51" name="Rectangle 6"/>
              <p:cNvSpPr>
                <a:spLocks noChangeArrowheads="1"/>
              </p:cNvSpPr>
              <p:nvPr/>
            </p:nvSpPr>
            <p:spPr bwMode="auto">
              <a:xfrm>
                <a:off x="3955775" y="1604554"/>
                <a:ext cx="182880" cy="182880"/>
              </a:xfrm>
              <a:prstGeom prst="rect">
                <a:avLst/>
              </a:prstGeom>
              <a:solidFill>
                <a:srgbClr val="FC8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4137899" y="1546679"/>
                <a:ext cx="966242" cy="28321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TDF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5131753" y="1601919"/>
              <a:ext cx="1149122" cy="189798"/>
              <a:chOff x="3948156" y="1882230"/>
              <a:chExt cx="1149122" cy="189798"/>
            </a:xfrm>
          </p:grpSpPr>
          <p:sp>
            <p:nvSpPr>
              <p:cNvPr id="49" name="Rectangle 6"/>
              <p:cNvSpPr>
                <a:spLocks noChangeArrowheads="1"/>
              </p:cNvSpPr>
              <p:nvPr/>
            </p:nvSpPr>
            <p:spPr bwMode="auto">
              <a:xfrm>
                <a:off x="3948156" y="1889148"/>
                <a:ext cx="182880" cy="182880"/>
              </a:xfrm>
              <a:prstGeom prst="rect">
                <a:avLst/>
              </a:prstGeom>
              <a:solidFill>
                <a:srgbClr val="8EB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0" name="Rectangle 7"/>
              <p:cNvSpPr>
                <a:spLocks noChangeArrowheads="1"/>
              </p:cNvSpPr>
              <p:nvPr/>
            </p:nvSpPr>
            <p:spPr bwMode="auto">
              <a:xfrm>
                <a:off x="4131036" y="1882230"/>
                <a:ext cx="966242" cy="182880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Non-TDF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1303879" y="1675282"/>
            <a:ext cx="1248821" cy="449320"/>
            <a:chOff x="1303879" y="1675282"/>
            <a:chExt cx="1248821" cy="449320"/>
          </a:xfrm>
        </p:grpSpPr>
        <p:sp>
          <p:nvSpPr>
            <p:cNvPr id="80" name="TextBox 79"/>
            <p:cNvSpPr txBox="1"/>
            <p:nvPr/>
          </p:nvSpPr>
          <p:spPr>
            <a:xfrm>
              <a:off x="1303879" y="1675282"/>
              <a:ext cx="1248821" cy="3905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Total Cholesterol</a:t>
              </a:r>
              <a:endParaRPr lang="en-US" sz="1400" b="1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311069" y="2124602"/>
              <a:ext cx="1234440" cy="0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2640396" y="1675282"/>
            <a:ext cx="1234440" cy="449320"/>
            <a:chOff x="2689505" y="1675282"/>
            <a:chExt cx="1234440" cy="449320"/>
          </a:xfrm>
        </p:grpSpPr>
        <p:sp>
          <p:nvSpPr>
            <p:cNvPr id="79" name="TextBox 78"/>
            <p:cNvSpPr txBox="1"/>
            <p:nvPr/>
          </p:nvSpPr>
          <p:spPr>
            <a:xfrm>
              <a:off x="2886789" y="1675282"/>
              <a:ext cx="839872" cy="3905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LDL</a:t>
              </a:r>
              <a:endParaRPr lang="en-US" sz="14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689505" y="2124602"/>
              <a:ext cx="1234440" cy="0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962532" y="1675282"/>
            <a:ext cx="1234440" cy="449320"/>
            <a:chOff x="4036176" y="1675282"/>
            <a:chExt cx="1234440" cy="449320"/>
          </a:xfrm>
        </p:grpSpPr>
        <p:sp>
          <p:nvSpPr>
            <p:cNvPr id="78" name="TextBox 77"/>
            <p:cNvSpPr txBox="1"/>
            <p:nvPr/>
          </p:nvSpPr>
          <p:spPr>
            <a:xfrm>
              <a:off x="4187052" y="1675282"/>
              <a:ext cx="932688" cy="3905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HDL</a:t>
              </a:r>
              <a:endParaRPr lang="en-US" sz="1400" b="1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4036176" y="2124602"/>
              <a:ext cx="1234440" cy="0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284668" y="1675282"/>
            <a:ext cx="1234440" cy="450261"/>
            <a:chOff x="5324424" y="1675282"/>
            <a:chExt cx="1234440" cy="450261"/>
          </a:xfrm>
        </p:grpSpPr>
        <p:sp>
          <p:nvSpPr>
            <p:cNvPr id="77" name="TextBox 76"/>
            <p:cNvSpPr txBox="1"/>
            <p:nvPr/>
          </p:nvSpPr>
          <p:spPr>
            <a:xfrm>
              <a:off x="5441035" y="1675282"/>
              <a:ext cx="1001219" cy="3905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/>
                <a:t>Triglycerides</a:t>
              </a: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5324424" y="2125543"/>
              <a:ext cx="1234440" cy="0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025519" y="1675282"/>
            <a:ext cx="1966081" cy="450261"/>
            <a:chOff x="7025519" y="1675282"/>
            <a:chExt cx="1966081" cy="450261"/>
          </a:xfrm>
        </p:grpSpPr>
        <p:sp>
          <p:nvSpPr>
            <p:cNvPr id="76" name="TextBox 75"/>
            <p:cNvSpPr txBox="1"/>
            <p:nvPr/>
          </p:nvSpPr>
          <p:spPr>
            <a:xfrm>
              <a:off x="7025519" y="1675282"/>
              <a:ext cx="1966081" cy="3905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 dirty="0" smtClean="0"/>
                <a:t>Total: HDL Ratio</a:t>
              </a:r>
              <a:endParaRPr lang="en-US" sz="1400" b="1" dirty="0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91339" y="2125543"/>
              <a:ext cx="1234440" cy="0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84612" y="5577334"/>
            <a:ext cx="8660641" cy="408436"/>
            <a:chOff x="389805" y="2029203"/>
            <a:chExt cx="7581491" cy="408436"/>
          </a:xfrm>
        </p:grpSpPr>
        <p:sp>
          <p:nvSpPr>
            <p:cNvPr id="47" name="Rectangle 6"/>
            <p:cNvSpPr>
              <a:spLocks noChangeArrowheads="1"/>
            </p:cNvSpPr>
            <p:nvPr/>
          </p:nvSpPr>
          <p:spPr bwMode="auto">
            <a:xfrm>
              <a:off x="389805" y="2029203"/>
              <a:ext cx="1337395" cy="38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sz="1200" dirty="0" smtClean="0">
                  <a:ea typeface="ＭＳ Ｐゴシック" pitchFamily="34" charset="-128"/>
                </a:rPr>
                <a:t>Baseline</a:t>
              </a:r>
              <a:r>
                <a:rPr lang="en-GB" sz="1400" dirty="0" smtClean="0">
                  <a:ea typeface="ＭＳ Ｐゴシック" pitchFamily="34" charset="-128"/>
                </a:rPr>
                <a:t>:</a:t>
              </a:r>
              <a:endParaRPr lang="en-GB" sz="1400" dirty="0">
                <a:ea typeface="ＭＳ Ｐゴシック" pitchFamily="34" charset="-12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439419" y="2039357"/>
              <a:ext cx="1762223" cy="398282"/>
              <a:chOff x="1439419" y="2039357"/>
              <a:chExt cx="1762223" cy="398282"/>
            </a:xfrm>
          </p:grpSpPr>
          <p:sp>
            <p:nvSpPr>
              <p:cNvPr id="69" name="Rectangle 6"/>
              <p:cNvSpPr>
                <a:spLocks noChangeArrowheads="1"/>
              </p:cNvSpPr>
              <p:nvPr/>
            </p:nvSpPr>
            <p:spPr bwMode="auto">
              <a:xfrm>
                <a:off x="1439419" y="2049085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194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71" name="Rectangle 6"/>
              <p:cNvSpPr>
                <a:spLocks noChangeArrowheads="1"/>
              </p:cNvSpPr>
              <p:nvPr/>
            </p:nvSpPr>
            <p:spPr bwMode="auto">
              <a:xfrm>
                <a:off x="1969886" y="2049085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205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72" name="Rectangle 6"/>
              <p:cNvSpPr>
                <a:spLocks noChangeArrowheads="1"/>
              </p:cNvSpPr>
              <p:nvPr/>
            </p:nvSpPr>
            <p:spPr bwMode="auto">
              <a:xfrm>
                <a:off x="2653002" y="2039357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122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3106082" y="2029203"/>
              <a:ext cx="1217720" cy="398708"/>
              <a:chOff x="3106082" y="2029203"/>
              <a:chExt cx="1217720" cy="398708"/>
            </a:xfrm>
          </p:grpSpPr>
          <p:sp>
            <p:nvSpPr>
              <p:cNvPr id="66" name="Rectangle 6"/>
              <p:cNvSpPr>
                <a:spLocks noChangeArrowheads="1"/>
              </p:cNvSpPr>
              <p:nvPr/>
            </p:nvSpPr>
            <p:spPr bwMode="auto">
              <a:xfrm>
                <a:off x="3106082" y="2039357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126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3775162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54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4329802" y="2029203"/>
              <a:ext cx="1806595" cy="398708"/>
              <a:chOff x="4329802" y="2029203"/>
              <a:chExt cx="1806595" cy="398708"/>
            </a:xfrm>
          </p:grpSpPr>
          <p:sp>
            <p:nvSpPr>
              <p:cNvPr id="62" name="Rectangle 6"/>
              <p:cNvSpPr>
                <a:spLocks noChangeArrowheads="1"/>
              </p:cNvSpPr>
              <p:nvPr/>
            </p:nvSpPr>
            <p:spPr bwMode="auto">
              <a:xfrm>
                <a:off x="4329802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55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5016815" y="2039357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122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65" name="Rectangle 6"/>
              <p:cNvSpPr>
                <a:spLocks noChangeArrowheads="1"/>
              </p:cNvSpPr>
              <p:nvPr/>
            </p:nvSpPr>
            <p:spPr bwMode="auto">
              <a:xfrm>
                <a:off x="5587757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165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6880927" y="2029203"/>
              <a:ext cx="1090369" cy="388554"/>
              <a:chOff x="6880927" y="1697733"/>
              <a:chExt cx="1090369" cy="388554"/>
            </a:xfrm>
          </p:grpSpPr>
          <p:sp>
            <p:nvSpPr>
              <p:cNvPr id="59" name="Rectangle 6"/>
              <p:cNvSpPr>
                <a:spLocks noChangeArrowheads="1"/>
              </p:cNvSpPr>
              <p:nvPr/>
            </p:nvSpPr>
            <p:spPr bwMode="auto">
              <a:xfrm>
                <a:off x="6880927" y="169773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3.6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60" name="Rectangle 6"/>
              <p:cNvSpPr>
                <a:spLocks noChangeArrowheads="1"/>
              </p:cNvSpPr>
              <p:nvPr/>
            </p:nvSpPr>
            <p:spPr bwMode="auto">
              <a:xfrm>
                <a:off x="7422656" y="169773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3.7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84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9442"/>
            <a:ext cx="8229600" cy="4648200"/>
          </a:xfrm>
        </p:spPr>
        <p:txBody>
          <a:bodyPr/>
          <a:lstStyle/>
          <a:p>
            <a:r>
              <a:rPr lang="en-US" sz="1800" dirty="0"/>
              <a:t>P</a:t>
            </a:r>
            <a:r>
              <a:rPr lang="en-US" sz="1800" dirty="0" smtClean="0"/>
              <a:t>articipants on TDF at time of switch had </a:t>
            </a:r>
          </a:p>
          <a:p>
            <a:pPr lvl="1"/>
            <a:r>
              <a:rPr lang="en-US" dirty="0" smtClean="0"/>
              <a:t>No change in actual GFR</a:t>
            </a:r>
          </a:p>
          <a:p>
            <a:pPr lvl="1"/>
            <a:r>
              <a:rPr lang="en-US" dirty="0" smtClean="0"/>
              <a:t>Significant improvements in urinary markers </a:t>
            </a:r>
            <a:r>
              <a:rPr lang="en-US" dirty="0"/>
              <a:t>of renal </a:t>
            </a:r>
            <a:r>
              <a:rPr lang="en-US" dirty="0" smtClean="0"/>
              <a:t>function </a:t>
            </a:r>
          </a:p>
          <a:p>
            <a:pPr lvl="1"/>
            <a:r>
              <a:rPr lang="en-US" dirty="0" smtClean="0"/>
              <a:t>Significant improvements in BMD </a:t>
            </a:r>
          </a:p>
          <a:p>
            <a:pPr lvl="1"/>
            <a:r>
              <a:rPr lang="en-US" dirty="0" smtClean="0"/>
              <a:t>Significant increases in lipids</a:t>
            </a:r>
          </a:p>
          <a:p>
            <a:pPr lvl="2"/>
            <a:r>
              <a:rPr lang="en-US" sz="1800" dirty="0" smtClean="0"/>
              <a:t>Consistent with independent effect of circulating TFV on reducing cholesterol levels </a:t>
            </a:r>
            <a:endParaRPr lang="en-US" sz="1800" dirty="0"/>
          </a:p>
          <a:p>
            <a:r>
              <a:rPr lang="en-US" sz="1800" dirty="0" smtClean="0"/>
              <a:t>Participants not on TDF </a:t>
            </a:r>
            <a:r>
              <a:rPr lang="en-US" sz="1800" dirty="0"/>
              <a:t>at time of switch had </a:t>
            </a:r>
            <a:endParaRPr lang="en-US" sz="1800" dirty="0" smtClean="0"/>
          </a:p>
          <a:p>
            <a:pPr lvl="1"/>
            <a:r>
              <a:rPr lang="en-US" dirty="0" smtClean="0"/>
              <a:t>No changes </a:t>
            </a:r>
            <a:r>
              <a:rPr lang="en-US" dirty="0"/>
              <a:t>in actual </a:t>
            </a:r>
            <a:r>
              <a:rPr lang="en-US" dirty="0" smtClean="0"/>
              <a:t>GFR</a:t>
            </a:r>
          </a:p>
          <a:p>
            <a:pPr lvl="1"/>
            <a:r>
              <a:rPr lang="en-US" dirty="0" smtClean="0"/>
              <a:t>Stable urinary markers of renal function and BMD</a:t>
            </a:r>
          </a:p>
          <a:p>
            <a:pPr lvl="1"/>
            <a:r>
              <a:rPr lang="en-US" dirty="0" smtClean="0"/>
              <a:t>Significant decreases in cholesterol fractions</a:t>
            </a:r>
          </a:p>
          <a:p>
            <a:r>
              <a:rPr lang="en-US" sz="1800" dirty="0"/>
              <a:t>These </a:t>
            </a:r>
            <a:r>
              <a:rPr lang="en-US" sz="1800" dirty="0" smtClean="0"/>
              <a:t>48 week data </a:t>
            </a:r>
            <a:r>
              <a:rPr lang="en-US" sz="1800" dirty="0"/>
              <a:t>support the renal and bone safety of once daily, single-tablet E/C/F/TAF </a:t>
            </a:r>
            <a:r>
              <a:rPr lang="en-US" sz="1800" dirty="0" smtClean="0"/>
              <a:t>for adults with </a:t>
            </a:r>
            <a:r>
              <a:rPr lang="en-US" sz="1800" dirty="0"/>
              <a:t>HIV and </a:t>
            </a:r>
            <a:r>
              <a:rPr lang="en-US" sz="1800" dirty="0" smtClean="0"/>
              <a:t>renal </a:t>
            </a:r>
            <a:r>
              <a:rPr lang="en-US" sz="1800" dirty="0"/>
              <a:t>impairment (eGFR</a:t>
            </a:r>
            <a:r>
              <a:rPr lang="en-US" sz="1800" baseline="-25000" dirty="0"/>
              <a:t>CG</a:t>
            </a:r>
            <a:r>
              <a:rPr lang="en-US" sz="1800" dirty="0"/>
              <a:t> 30–69 mL/min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36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Acknowledgments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0066A8"/>
                </a:solidFill>
              </a:rPr>
              <a:t>The authors gratefully acknowledge the investigators, the study staff, and all </a:t>
            </a:r>
            <a:r>
              <a:rPr lang="en-US" sz="1800" b="1" smtClean="0">
                <a:solidFill>
                  <a:srgbClr val="0066A8"/>
                </a:solidFill>
              </a:rPr>
              <a:t>the study participants </a:t>
            </a:r>
            <a:r>
              <a:rPr lang="en-US" sz="1800" b="1" dirty="0" smtClean="0">
                <a:solidFill>
                  <a:srgbClr val="0066A8"/>
                </a:solidFill>
              </a:rPr>
              <a:t>of GS-US-292-0112.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rgbClr val="0066A8"/>
                </a:solidFill>
              </a:rPr>
              <a:t>Study 0112 investigators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J Andrade-Villanueva, J </a:t>
            </a:r>
            <a:r>
              <a:rPr lang="en-US" sz="1600" dirty="0" err="1"/>
              <a:t>Arribas</a:t>
            </a:r>
            <a:r>
              <a:rPr lang="en-US" sz="1600" dirty="0"/>
              <a:t>, </a:t>
            </a:r>
            <a:r>
              <a:rPr lang="en-US" sz="1600" dirty="0" smtClean="0"/>
              <a:t>A </a:t>
            </a:r>
            <a:r>
              <a:rPr lang="en-US" sz="1600" dirty="0" err="1" smtClean="0"/>
              <a:t>Avihingsanon</a:t>
            </a:r>
            <a:r>
              <a:rPr lang="en-US" sz="1600" dirty="0"/>
              <a:t>, J </a:t>
            </a:r>
            <a:r>
              <a:rPr lang="en-US" sz="1600" dirty="0" err="1"/>
              <a:t>Bartczak</a:t>
            </a:r>
            <a:r>
              <a:rPr lang="en-US" sz="1600" dirty="0"/>
              <a:t>, P Benson, M Bloch, R </a:t>
            </a:r>
            <a:r>
              <a:rPr lang="en-US" sz="1600" dirty="0" smtClean="0"/>
              <a:t>Bolan,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I </a:t>
            </a:r>
            <a:r>
              <a:rPr lang="en-US" sz="1600" dirty="0" err="1"/>
              <a:t>Brar</a:t>
            </a:r>
            <a:r>
              <a:rPr lang="en-US" sz="1600" dirty="0"/>
              <a:t>, F </a:t>
            </a:r>
            <a:r>
              <a:rPr lang="en-US" sz="1600" dirty="0" err="1"/>
              <a:t>Bredeek</a:t>
            </a:r>
            <a:r>
              <a:rPr lang="en-US" sz="1600" dirty="0"/>
              <a:t>, T Campbell, K Casey, P </a:t>
            </a:r>
            <a:r>
              <a:rPr lang="en-US" sz="1600" dirty="0" err="1"/>
              <a:t>Chetchotisakd</a:t>
            </a:r>
            <a:r>
              <a:rPr lang="en-US" sz="1600" dirty="0"/>
              <a:t>, A Clarke</a:t>
            </a:r>
            <a:r>
              <a:rPr lang="en-US" sz="1600" dirty="0" smtClean="0"/>
              <a:t>, C </a:t>
            </a:r>
            <a:r>
              <a:rPr lang="en-US" sz="1600" dirty="0"/>
              <a:t>Cohen, L </a:t>
            </a:r>
            <a:r>
              <a:rPr lang="en-US" sz="1600" dirty="0" err="1" smtClean="0"/>
              <a:t>Cotte</a:t>
            </a:r>
            <a:r>
              <a:rPr lang="en-US" sz="1600" dirty="0" smtClean="0"/>
              <a:t>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G </a:t>
            </a:r>
            <a:r>
              <a:rPr lang="en-US" sz="1600" dirty="0" err="1"/>
              <a:t>Crofoot</a:t>
            </a:r>
            <a:r>
              <a:rPr lang="en-US" sz="1600" dirty="0"/>
              <a:t>, D Cunningham, C Dietz, R </a:t>
            </a:r>
            <a:r>
              <a:rPr lang="en-US" sz="1600" dirty="0" err="1"/>
              <a:t>Dretler</a:t>
            </a:r>
            <a:r>
              <a:rPr lang="en-US" sz="1600" dirty="0"/>
              <a:t>, C </a:t>
            </a:r>
            <a:r>
              <a:rPr lang="en-US" sz="1600" dirty="0" err="1"/>
              <a:t>Fichtenbaum</a:t>
            </a:r>
            <a:r>
              <a:rPr lang="en-US" sz="1600" dirty="0"/>
              <a:t>, D Fish, J </a:t>
            </a:r>
            <a:r>
              <a:rPr lang="en-US" sz="1600" dirty="0" err="1"/>
              <a:t>Flamm</a:t>
            </a:r>
            <a:r>
              <a:rPr lang="en-US" sz="1600" dirty="0" smtClean="0"/>
              <a:t>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S </a:t>
            </a:r>
            <a:r>
              <a:rPr lang="en-US" sz="1600" dirty="0"/>
              <a:t>Follansbee, F Garcia, J </a:t>
            </a:r>
            <a:r>
              <a:rPr lang="en-US" sz="1600" dirty="0" err="1"/>
              <a:t>Gathe</a:t>
            </a:r>
            <a:r>
              <a:rPr lang="en-US" sz="1600" dirty="0"/>
              <a:t>, R </a:t>
            </a:r>
            <a:r>
              <a:rPr lang="en-US" sz="1600" dirty="0" err="1"/>
              <a:t>Grossberg</a:t>
            </a:r>
            <a:r>
              <a:rPr lang="en-US" sz="1600" dirty="0"/>
              <a:t>, S Gupta</a:t>
            </a:r>
            <a:r>
              <a:rPr lang="en-US" sz="1600" dirty="0" smtClean="0"/>
              <a:t>, T </a:t>
            </a:r>
            <a:r>
              <a:rPr lang="en-US" sz="1600" dirty="0"/>
              <a:t>Hawkins, K Henry, T Jefferson, R </a:t>
            </a:r>
            <a:r>
              <a:rPr lang="en-US" sz="1600" dirty="0" err="1"/>
              <a:t>Kalayjian</a:t>
            </a:r>
            <a:r>
              <a:rPr lang="en-US" sz="1600" dirty="0"/>
              <a:t>, C </a:t>
            </a:r>
            <a:r>
              <a:rPr lang="en-US" sz="1600" dirty="0" err="1"/>
              <a:t>Katlama</a:t>
            </a:r>
            <a:r>
              <a:rPr lang="en-US" sz="1600" dirty="0"/>
              <a:t>, S </a:t>
            </a:r>
            <a:r>
              <a:rPr lang="en-US" sz="1600" dirty="0" err="1"/>
              <a:t>Kerkar</a:t>
            </a:r>
            <a:r>
              <a:rPr lang="en-US" sz="1600" dirty="0"/>
              <a:t>, A </a:t>
            </a:r>
            <a:r>
              <a:rPr lang="en-US" sz="1600" dirty="0" err="1"/>
              <a:t>Khalsa</a:t>
            </a:r>
            <a:r>
              <a:rPr lang="en-US" sz="1600" dirty="0"/>
              <a:t>, S </a:t>
            </a:r>
            <a:r>
              <a:rPr lang="en-US" sz="1600" dirty="0" err="1"/>
              <a:t>Kiertiburanakul</a:t>
            </a:r>
            <a:r>
              <a:rPr lang="en-US" sz="1600" dirty="0"/>
              <a:t>, D Klein, E Koenig, S Lewis, K Lichtenstein, C </a:t>
            </a:r>
            <a:r>
              <a:rPr lang="en-US" sz="1600" dirty="0" err="1"/>
              <a:t>Martorell</a:t>
            </a:r>
            <a:r>
              <a:rPr lang="en-US" sz="1600" dirty="0"/>
              <a:t>, C McDonald</a:t>
            </a:r>
            <a:r>
              <a:rPr lang="en-US" sz="1600" dirty="0" smtClean="0"/>
              <a:t>, J </a:t>
            </a:r>
            <a:r>
              <a:rPr lang="en-US" sz="1600" dirty="0"/>
              <a:t>McGowan, J McMahon, </a:t>
            </a:r>
            <a:r>
              <a:rPr lang="en-US" sz="1600" dirty="0" smtClean="0"/>
              <a:t>A Mills</a:t>
            </a:r>
            <a:r>
              <a:rPr lang="en-US" sz="1600" dirty="0"/>
              <a:t>, T </a:t>
            </a:r>
            <a:r>
              <a:rPr lang="en-US" sz="1600" dirty="0" err="1" smtClean="0"/>
              <a:t>Mudrikova</a:t>
            </a:r>
            <a:r>
              <a:rPr lang="en-US" sz="1600" dirty="0" smtClean="0"/>
              <a:t>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E </a:t>
            </a:r>
            <a:r>
              <a:rPr lang="en-US" sz="1600" dirty="0" err="1"/>
              <a:t>Negredo</a:t>
            </a:r>
            <a:r>
              <a:rPr lang="en-US" sz="1600" dirty="0"/>
              <a:t>, O </a:t>
            </a:r>
            <a:r>
              <a:rPr lang="en-US" sz="1600" dirty="0" err="1"/>
              <a:t>Osiyemi</a:t>
            </a:r>
            <a:r>
              <a:rPr lang="en-US" sz="1600" dirty="0"/>
              <a:t>, P </a:t>
            </a:r>
            <a:r>
              <a:rPr lang="en-US" sz="1600" dirty="0" err="1"/>
              <a:t>Palmieri</a:t>
            </a:r>
            <a:r>
              <a:rPr lang="en-US" sz="1600" dirty="0"/>
              <a:t>, D </a:t>
            </a:r>
            <a:r>
              <a:rPr lang="en-US" sz="1600" dirty="0" err="1"/>
              <a:t>Podzamczer</a:t>
            </a:r>
            <a:r>
              <a:rPr lang="en-US" sz="1600" dirty="0"/>
              <a:t>, F Post, A </a:t>
            </a:r>
            <a:r>
              <a:rPr lang="en-US" sz="1600" dirty="0" err="1"/>
              <a:t>Pozniak</a:t>
            </a:r>
            <a:r>
              <a:rPr lang="en-US" sz="1600" dirty="0"/>
              <a:t>, D </a:t>
            </a:r>
            <a:r>
              <a:rPr lang="en-US" sz="1600" dirty="0" err="1" smtClean="0"/>
              <a:t>Prelutsky</a:t>
            </a:r>
            <a:r>
              <a:rPr lang="en-US" sz="1600" dirty="0" smtClean="0"/>
              <a:t>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M </a:t>
            </a:r>
            <a:r>
              <a:rPr lang="en-US" sz="1600" dirty="0" err="1"/>
              <a:t>Ramagopal</a:t>
            </a:r>
            <a:r>
              <a:rPr lang="en-US" sz="1600" dirty="0"/>
              <a:t>, W </a:t>
            </a:r>
            <a:r>
              <a:rPr lang="en-US" sz="1600" dirty="0" err="1"/>
              <a:t>Ratanasuwan</a:t>
            </a:r>
            <a:r>
              <a:rPr lang="en-US" sz="1600" dirty="0" smtClean="0"/>
              <a:t>, G Richmond, W </a:t>
            </a:r>
            <a:r>
              <a:rPr lang="en-US" sz="1600" dirty="0"/>
              <a:t>Robbins, N Roth, P </a:t>
            </a:r>
            <a:r>
              <a:rPr lang="en-US" sz="1600" dirty="0" err="1"/>
              <a:t>Ruane</a:t>
            </a:r>
            <a:r>
              <a:rPr lang="en-US" sz="1600" dirty="0"/>
              <a:t>, A </a:t>
            </a:r>
            <a:r>
              <a:rPr lang="en-US" sz="1600" dirty="0" err="1"/>
              <a:t>Scarsella</a:t>
            </a:r>
            <a:r>
              <a:rPr lang="en-US" sz="1600" dirty="0"/>
              <a:t>, G </a:t>
            </a:r>
            <a:r>
              <a:rPr lang="en-US" sz="1600" dirty="0" err="1"/>
              <a:t>Schembri</a:t>
            </a:r>
            <a:r>
              <a:rPr lang="en-US" sz="1600" dirty="0"/>
              <a:t>, S Schneider, P </a:t>
            </a:r>
            <a:r>
              <a:rPr lang="en-US" sz="1600" dirty="0" err="1"/>
              <a:t>Shalit</a:t>
            </a:r>
            <a:r>
              <a:rPr lang="en-US" sz="1600" dirty="0"/>
              <a:t>, W Short, J Slim, L Sloan, D Stein, J Stephens, P </a:t>
            </a:r>
            <a:r>
              <a:rPr lang="en-US" sz="1600" dirty="0" err="1"/>
              <a:t>Tebas</a:t>
            </a:r>
            <a:r>
              <a:rPr lang="en-US" sz="1600" dirty="0"/>
              <a:t>, D Ward, </a:t>
            </a:r>
            <a:r>
              <a:rPr lang="en-US" sz="1600" dirty="0" smtClean="0"/>
              <a:t>T Wills</a:t>
            </a:r>
            <a:endParaRPr lang="en-US" sz="200" dirty="0">
              <a:solidFill>
                <a:prstClr val="black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>
                <a:solidFill>
                  <a:srgbClr val="0066A8"/>
                </a:solidFill>
              </a:rPr>
              <a:t>This study was funded by Gilead Sciences, Inc</a:t>
            </a:r>
            <a:r>
              <a:rPr lang="en-US" sz="1800" b="1" dirty="0" smtClean="0">
                <a:solidFill>
                  <a:srgbClr val="0066A8"/>
                </a:solidFill>
              </a:rPr>
              <a:t>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01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Disclosures</a:t>
            </a:r>
            <a:endParaRPr lang="en-GB" dirty="0" smtClean="0"/>
          </a:p>
        </p:txBody>
      </p:sp>
      <p:sp>
        <p:nvSpPr>
          <p:cNvPr id="316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Gupta has served as an advisor for Gilead Sciences and ICON/</a:t>
            </a:r>
            <a:r>
              <a:rPr lang="en-US" dirty="0" err="1"/>
              <a:t>Oncolys</a:t>
            </a:r>
            <a:r>
              <a:rPr lang="en-US" dirty="0"/>
              <a:t>, received unrestricted research grants from Gilead Sciences and Janssen Pharmaceuticals, received conference travel support from Gilead Sciences and Bristol-Myers Squibb, and participates as </a:t>
            </a:r>
            <a:r>
              <a:rPr lang="en-US" dirty="0" smtClean="0"/>
              <a:t>a Principal </a:t>
            </a:r>
            <a:r>
              <a:rPr lang="en-US" dirty="0"/>
              <a:t>Investigator in clinical trials for Gilead Sciences, Merck &amp; Co, Bristol-Myers Squibb, and GlaxoSmithKline.</a:t>
            </a:r>
            <a:endParaRPr lang="en-GB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71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Tenofovir</a:t>
            </a:r>
            <a:r>
              <a:rPr lang="en-US" dirty="0"/>
              <a:t> </a:t>
            </a:r>
            <a:r>
              <a:rPr lang="en-US" dirty="0" err="1"/>
              <a:t>Alafenamide</a:t>
            </a:r>
            <a:r>
              <a:rPr lang="en-US" dirty="0"/>
              <a:t> (</a:t>
            </a:r>
            <a:r>
              <a:rPr lang="en-US" dirty="0" smtClean="0"/>
              <a:t>TAF): </a:t>
            </a:r>
            <a:br>
              <a:rPr lang="en-US" dirty="0" smtClean="0"/>
            </a:br>
            <a:r>
              <a:rPr lang="en-US" dirty="0" smtClean="0"/>
              <a:t>Novel </a:t>
            </a:r>
            <a:r>
              <a:rPr lang="en-US" dirty="0"/>
              <a:t>Prodrug of </a:t>
            </a:r>
            <a:r>
              <a:rPr lang="en-US" dirty="0" err="1"/>
              <a:t>Tenofovir</a:t>
            </a:r>
            <a:endParaRPr lang="en-US" dirty="0"/>
          </a:p>
        </p:txBody>
      </p:sp>
      <p:sp>
        <p:nvSpPr>
          <p:cNvPr id="90" name="Arc 89"/>
          <p:cNvSpPr/>
          <p:nvPr/>
        </p:nvSpPr>
        <p:spPr>
          <a:xfrm rot="4933432">
            <a:off x="3018680" y="1016284"/>
            <a:ext cx="495300" cy="533400"/>
          </a:xfrm>
          <a:prstGeom prst="arc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  <a:headEnd type="triangle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14"/>
          <p:cNvSpPr>
            <a:spLocks noChangeArrowheads="1"/>
          </p:cNvSpPr>
          <p:nvPr/>
        </p:nvSpPr>
        <p:spPr bwMode="auto">
          <a:xfrm>
            <a:off x="376238" y="6059488"/>
            <a:ext cx="8523287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800" baseline="30000" dirty="0">
                <a:solidFill>
                  <a:srgbClr val="000000"/>
                </a:solidFill>
                <a:ea typeface="MS PGothic" pitchFamily="34" charset="-128"/>
              </a:rPr>
              <a:t>† 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T</a:t>
            </a:r>
            <a:r>
              <a:rPr lang="en-US" altLang="en-US" sz="800" baseline="-25000" dirty="0">
                <a:solidFill>
                  <a:srgbClr val="000000"/>
                </a:solidFill>
                <a:ea typeface="MS PGothic" pitchFamily="34" charset="-128"/>
              </a:rPr>
              <a:t>1/2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 based on 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in vitro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 plasma data.</a:t>
            </a:r>
          </a:p>
          <a:p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1. Lee W et. </a:t>
            </a:r>
            <a:r>
              <a:rPr lang="en-US" altLang="en-US" sz="800" i="1" dirty="0" err="1">
                <a:solidFill>
                  <a:srgbClr val="000000"/>
                </a:solidFill>
                <a:ea typeface="MS PGothic" pitchFamily="34" charset="-128"/>
              </a:rPr>
              <a:t>Antimicr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 Agents Chemo 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2005;49(5):1898-1906. </a:t>
            </a:r>
            <a:r>
              <a:rPr lang="fr-FR" altLang="en-US" sz="800" dirty="0">
                <a:solidFill>
                  <a:srgbClr val="000000"/>
                </a:solidFill>
                <a:ea typeface="MS PGothic" pitchFamily="34" charset="-128"/>
              </a:rPr>
              <a:t>2. Birkus G et al. </a:t>
            </a:r>
            <a:r>
              <a:rPr lang="fr-FR" altLang="en-US" sz="800" i="1" dirty="0" err="1">
                <a:solidFill>
                  <a:srgbClr val="000000"/>
                </a:solidFill>
                <a:ea typeface="MS PGothic" pitchFamily="34" charset="-128"/>
              </a:rPr>
              <a:t>Antimicr</a:t>
            </a:r>
            <a:r>
              <a:rPr lang="fr-FR" altLang="en-US" sz="800" i="1" dirty="0">
                <a:solidFill>
                  <a:srgbClr val="000000"/>
                </a:solidFill>
                <a:ea typeface="MS PGothic" pitchFamily="34" charset="-128"/>
              </a:rPr>
              <a:t> Agents </a:t>
            </a:r>
            <a:r>
              <a:rPr lang="fr-FR" altLang="en-US" sz="800" i="1" dirty="0" err="1">
                <a:solidFill>
                  <a:srgbClr val="000000"/>
                </a:solidFill>
                <a:ea typeface="MS PGothic" pitchFamily="34" charset="-128"/>
              </a:rPr>
              <a:t>Chemo</a:t>
            </a:r>
            <a:r>
              <a:rPr lang="fr-FR" altLang="en-US" sz="800" dirty="0">
                <a:solidFill>
                  <a:srgbClr val="000000"/>
                </a:solidFill>
                <a:ea typeface="MS PGothic" pitchFamily="34" charset="-128"/>
              </a:rPr>
              <a:t> 2007;51(2):543-550.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 3. Babusis D, et al. </a:t>
            </a:r>
            <a:r>
              <a:rPr lang="en-US" altLang="en-US" sz="800" i="1" dirty="0" err="1">
                <a:solidFill>
                  <a:srgbClr val="000000"/>
                </a:solidFill>
                <a:ea typeface="MS PGothic" pitchFamily="34" charset="-128"/>
              </a:rPr>
              <a:t>Mol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 Pharm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 2013;10(2):459-66. </a:t>
            </a:r>
            <a:b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</a:b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4. Ruane P, et al. 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J </a:t>
            </a:r>
            <a:r>
              <a:rPr lang="en-US" altLang="en-US" sz="800" i="1" dirty="0" err="1">
                <a:solidFill>
                  <a:srgbClr val="000000"/>
                </a:solidFill>
                <a:ea typeface="MS PGothic" pitchFamily="34" charset="-128"/>
              </a:rPr>
              <a:t>Acquir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 Immune </a:t>
            </a:r>
            <a:r>
              <a:rPr lang="en-US" altLang="en-US" sz="800" i="1" dirty="0" err="1">
                <a:solidFill>
                  <a:srgbClr val="000000"/>
                </a:solidFill>
                <a:ea typeface="MS PGothic" pitchFamily="34" charset="-128"/>
              </a:rPr>
              <a:t>Defic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altLang="en-US" sz="800" i="1" dirty="0" err="1">
                <a:solidFill>
                  <a:srgbClr val="000000"/>
                </a:solidFill>
                <a:ea typeface="MS PGothic" pitchFamily="34" charset="-128"/>
              </a:rPr>
              <a:t>Syndr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 2013; 63:449-5. </a:t>
            </a:r>
            <a:r>
              <a:rPr lang="fr-FR" altLang="en-US" sz="800" dirty="0">
                <a:solidFill>
                  <a:srgbClr val="000000"/>
                </a:solidFill>
                <a:ea typeface="MS PGothic" pitchFamily="34" charset="-128"/>
              </a:rPr>
              <a:t>5. Sax P, et al. </a:t>
            </a:r>
            <a:r>
              <a:rPr lang="fr-FR" altLang="en-US" sz="800" i="1" dirty="0">
                <a:solidFill>
                  <a:srgbClr val="000000"/>
                </a:solidFill>
                <a:ea typeface="MS PGothic" pitchFamily="34" charset="-128"/>
              </a:rPr>
              <a:t>JAIDS</a:t>
            </a:r>
            <a:r>
              <a:rPr lang="fr-FR" altLang="en-US" sz="800" dirty="0">
                <a:solidFill>
                  <a:srgbClr val="000000"/>
                </a:solidFill>
                <a:ea typeface="MS PGothic" pitchFamily="34" charset="-128"/>
              </a:rPr>
              <a:t> 2014. </a:t>
            </a:r>
            <a:r>
              <a:rPr lang="fr-FR" altLang="en-US" sz="800" dirty="0" smtClean="0">
                <a:solidFill>
                  <a:srgbClr val="000000"/>
                </a:solidFill>
                <a:ea typeface="MS PGothic" pitchFamily="34" charset="-128"/>
              </a:rPr>
              <a:t>2014;67(1</a:t>
            </a:r>
            <a:r>
              <a:rPr lang="fr-FR" altLang="en-US" sz="800" dirty="0">
                <a:solidFill>
                  <a:srgbClr val="000000"/>
                </a:solidFill>
                <a:ea typeface="MS PGothic" pitchFamily="34" charset="-128"/>
              </a:rPr>
              <a:t>):52-8. </a:t>
            </a:r>
            <a:r>
              <a:rPr lang="en-US" altLang="en-US" sz="800" dirty="0">
                <a:solidFill>
                  <a:srgbClr val="000000"/>
                </a:solidFill>
                <a:ea typeface="MS PGothic" pitchFamily="34" charset="-128"/>
              </a:rPr>
              <a:t>6. Sax P, et al.</a:t>
            </a:r>
            <a:r>
              <a:rPr lang="en-US" altLang="en-US" sz="800" i="1" dirty="0">
                <a:solidFill>
                  <a:srgbClr val="000000"/>
                </a:solidFill>
                <a:ea typeface="MS PGothic" pitchFamily="34" charset="-128"/>
              </a:rPr>
              <a:t> Lancet </a:t>
            </a:r>
            <a:r>
              <a:rPr lang="en-US" altLang="en-US" sz="800" dirty="0" smtClean="0">
                <a:solidFill>
                  <a:srgbClr val="000000"/>
                </a:solidFill>
                <a:ea typeface="MS PGothic" pitchFamily="34" charset="-128"/>
              </a:rPr>
              <a:t>2015;385:2606-15.</a:t>
            </a:r>
            <a:endParaRPr lang="en-US" altLang="en-US" sz="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3781425" y="1522413"/>
            <a:ext cx="5043488" cy="374491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000">
                <a:srgbClr val="FBE9ED"/>
              </a:gs>
              <a:gs pos="80000">
                <a:srgbClr val="F6D2D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82" name="Picture 1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5048" r="29514" b="11607"/>
          <a:stretch>
            <a:fillRect/>
          </a:stretch>
        </p:blipFill>
        <p:spPr bwMode="auto">
          <a:xfrm>
            <a:off x="5591175" y="1533525"/>
            <a:ext cx="32353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3" name="Rectangle 282"/>
          <p:cNvSpPr/>
          <p:nvPr/>
        </p:nvSpPr>
        <p:spPr bwMode="auto">
          <a:xfrm>
            <a:off x="1960563" y="1525588"/>
            <a:ext cx="1858962" cy="3743325"/>
          </a:xfrm>
          <a:prstGeom prst="rect">
            <a:avLst/>
          </a:prstGeom>
          <a:gradFill>
            <a:gsLst>
              <a:gs pos="97000">
                <a:srgbClr val="E6CBB1"/>
              </a:gs>
              <a:gs pos="100000">
                <a:srgbClr val="C99057"/>
              </a:gs>
              <a:gs pos="17000">
                <a:schemeClr val="bg1"/>
              </a:gs>
              <a:gs pos="58000">
                <a:srgbClr val="EFDECD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4" name="Rectangle 145"/>
          <p:cNvSpPr>
            <a:spLocks noChangeArrowheads="1"/>
          </p:cNvSpPr>
          <p:nvPr/>
        </p:nvSpPr>
        <p:spPr bwMode="auto">
          <a:xfrm>
            <a:off x="6459538" y="2039938"/>
            <a:ext cx="2166937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en-US" altLang="en-US" sz="2000" b="1">
                <a:solidFill>
                  <a:srgbClr val="7F7F7F"/>
                </a:solidFill>
                <a:latin typeface="Arial Narrow" pitchFamily="34" charset="0"/>
              </a:rPr>
              <a:t>HIV </a:t>
            </a:r>
            <a:br>
              <a:rPr lang="en-US" altLang="en-US" sz="2000" b="1">
                <a:solidFill>
                  <a:srgbClr val="7F7F7F"/>
                </a:solidFill>
                <a:latin typeface="Arial Narrow" pitchFamily="34" charset="0"/>
              </a:rPr>
            </a:br>
            <a:r>
              <a:rPr lang="en-US" altLang="en-US" sz="2000" b="1">
                <a:solidFill>
                  <a:srgbClr val="7F7F7F"/>
                </a:solidFill>
                <a:latin typeface="Arial Narrow" pitchFamily="34" charset="0"/>
              </a:rPr>
              <a:t>TARGET CELL</a:t>
            </a:r>
            <a:endParaRPr lang="en-US" altLang="en-US" sz="2000">
              <a:solidFill>
                <a:srgbClr val="7F7F7F"/>
              </a:solidFill>
              <a:latin typeface="Arial Narrow" pitchFamily="34" charset="0"/>
            </a:endParaRPr>
          </a:p>
        </p:txBody>
      </p:sp>
      <p:grpSp>
        <p:nvGrpSpPr>
          <p:cNvPr id="285" name="Group 13"/>
          <p:cNvGrpSpPr>
            <a:grpSpLocks/>
          </p:cNvGrpSpPr>
          <p:nvPr/>
        </p:nvGrpSpPr>
        <p:grpSpPr bwMode="auto">
          <a:xfrm>
            <a:off x="1439863" y="4089400"/>
            <a:ext cx="946150" cy="1050925"/>
            <a:chOff x="1166119" y="4736106"/>
            <a:chExt cx="1015000" cy="1126689"/>
          </a:xfrm>
        </p:grpSpPr>
        <p:sp>
          <p:nvSpPr>
            <p:cNvPr id="286" name="TextBox 83"/>
            <p:cNvSpPr txBox="1">
              <a:spLocks noChangeArrowheads="1"/>
            </p:cNvSpPr>
            <p:nvPr/>
          </p:nvSpPr>
          <p:spPr bwMode="auto">
            <a:xfrm>
              <a:off x="1167821" y="5747063"/>
              <a:ext cx="456409" cy="115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>
                <a:defRPr/>
              </a:pPr>
              <a:r>
                <a:rPr lang="en-US" sz="700" b="1" spc="-20" dirty="0" smtClean="0">
                  <a:solidFill>
                    <a:srgbClr val="FE060C"/>
                  </a:solidFill>
                </a:rPr>
                <a:t>AMIDATE</a:t>
              </a:r>
              <a:endParaRPr lang="en-US" sz="700" b="1" spc="-20" dirty="0">
                <a:solidFill>
                  <a:srgbClr val="FE060C"/>
                </a:solidFill>
              </a:endParaRPr>
            </a:p>
          </p:txBody>
        </p:sp>
        <p:graphicFrame>
          <p:nvGraphicFramePr>
            <p:cNvPr id="287" name="Object 96"/>
            <p:cNvGraphicFramePr>
              <a:graphicFrameLocks noChangeAspect="1"/>
            </p:cNvGraphicFramePr>
            <p:nvPr/>
          </p:nvGraphicFramePr>
          <p:xfrm>
            <a:off x="1166119" y="4736106"/>
            <a:ext cx="1015000" cy="937654"/>
          </p:xfrm>
          <a:graphic>
            <a:graphicData uri="http://schemas.openxmlformats.org/presentationml/2006/ole">
              <p:oleObj spid="_x0000_s10431" name="CS ChemDraw Drawing" r:id="rId5" imgW="2908300" imgH="2209800" progId="">
                <p:embed/>
              </p:oleObj>
            </a:graphicData>
          </a:graphic>
        </p:graphicFrame>
        <p:cxnSp>
          <p:nvCxnSpPr>
            <p:cNvPr id="288" name="Straight Connector 287"/>
            <p:cNvCxnSpPr/>
            <p:nvPr/>
          </p:nvCxnSpPr>
          <p:spPr bwMode="auto">
            <a:xfrm>
              <a:off x="1688946" y="4870560"/>
              <a:ext cx="0" cy="963302"/>
            </a:xfrm>
            <a:prstGeom prst="line">
              <a:avLst/>
            </a:prstGeom>
            <a:ln w="9525">
              <a:solidFill>
                <a:srgbClr val="53247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1"/>
          <p:cNvGrpSpPr>
            <a:grpSpLocks/>
          </p:cNvGrpSpPr>
          <p:nvPr/>
        </p:nvGrpSpPr>
        <p:grpSpPr bwMode="auto">
          <a:xfrm>
            <a:off x="1295400" y="2919413"/>
            <a:ext cx="1101725" cy="879475"/>
            <a:chOff x="1005779" y="3622897"/>
            <a:chExt cx="1180103" cy="942824"/>
          </a:xfrm>
        </p:grpSpPr>
        <p:sp>
          <p:nvSpPr>
            <p:cNvPr id="290" name="TextBox 30"/>
            <p:cNvSpPr txBox="1">
              <a:spLocks noChangeArrowheads="1"/>
            </p:cNvSpPr>
            <p:nvPr/>
          </p:nvSpPr>
          <p:spPr bwMode="auto">
            <a:xfrm>
              <a:off x="1005779" y="4449995"/>
              <a:ext cx="618959" cy="115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defRPr/>
              </a:pPr>
              <a:r>
                <a:rPr lang="en-US" altLang="en-US" sz="700" b="1" dirty="0">
                  <a:solidFill>
                    <a:schemeClr val="bg1">
                      <a:lumMod val="50000"/>
                    </a:schemeClr>
                  </a:solidFill>
                </a:rPr>
                <a:t>ESTER</a:t>
              </a:r>
            </a:p>
          </p:txBody>
        </p:sp>
        <p:graphicFrame>
          <p:nvGraphicFramePr>
            <p:cNvPr id="291" name="Object 95"/>
            <p:cNvGraphicFramePr>
              <a:graphicFrameLocks noChangeAspect="1"/>
            </p:cNvGraphicFramePr>
            <p:nvPr/>
          </p:nvGraphicFramePr>
          <p:xfrm>
            <a:off x="1073086" y="3622897"/>
            <a:ext cx="1112796" cy="769657"/>
          </p:xfrm>
          <a:graphic>
            <a:graphicData uri="http://schemas.openxmlformats.org/presentationml/2006/ole">
              <p:oleObj spid="_x0000_s10432" name="CS ChemDraw Drawing" r:id="rId6" imgW="3111500" imgH="1778000" progId="">
                <p:embed/>
              </p:oleObj>
            </a:graphicData>
          </a:graphic>
        </p:graphicFrame>
        <p:cxnSp>
          <p:nvCxnSpPr>
            <p:cNvPr id="292" name="Straight Connector 291"/>
            <p:cNvCxnSpPr/>
            <p:nvPr/>
          </p:nvCxnSpPr>
          <p:spPr bwMode="auto">
            <a:xfrm>
              <a:off x="1689355" y="3878174"/>
              <a:ext cx="0" cy="65861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3" name="Object 94"/>
          <p:cNvGraphicFramePr>
            <a:graphicFrameLocks noChangeAspect="1"/>
          </p:cNvGraphicFramePr>
          <p:nvPr/>
        </p:nvGraphicFramePr>
        <p:xfrm>
          <a:off x="1716088" y="1870075"/>
          <a:ext cx="674687" cy="573088"/>
        </p:xfrm>
        <a:graphic>
          <a:graphicData uri="http://schemas.openxmlformats.org/presentationml/2006/ole">
            <p:oleObj spid="_x0000_s10433" name="CS ChemDraw Drawing" r:id="rId7" imgW="2032000" imgH="1422400" progId="">
              <p:embed/>
            </p:oleObj>
          </a:graphicData>
        </a:graphic>
      </p:graphicFrame>
      <p:sp>
        <p:nvSpPr>
          <p:cNvPr id="294" name="TextBox 7182"/>
          <p:cNvSpPr txBox="1">
            <a:spLocks noChangeArrowheads="1"/>
          </p:cNvSpPr>
          <p:nvPr/>
        </p:nvSpPr>
        <p:spPr bwMode="auto">
          <a:xfrm>
            <a:off x="1244600" y="2547938"/>
            <a:ext cx="6238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700" b="1">
                <a:solidFill>
                  <a:srgbClr val="2E75B6"/>
                </a:solidFill>
              </a:rPr>
              <a:t>DIANION</a:t>
            </a:r>
          </a:p>
        </p:txBody>
      </p:sp>
      <p:sp>
        <p:nvSpPr>
          <p:cNvPr id="295" name="Rectangle 443"/>
          <p:cNvSpPr>
            <a:spLocks noChangeArrowheads="1"/>
          </p:cNvSpPr>
          <p:nvPr/>
        </p:nvSpPr>
        <p:spPr bwMode="auto">
          <a:xfrm>
            <a:off x="2643188" y="1598613"/>
            <a:ext cx="10842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>
                <a:solidFill>
                  <a:srgbClr val="AB7137"/>
                </a:solidFill>
                <a:latin typeface="Arial Narrow" pitchFamily="34" charset="0"/>
              </a:rPr>
              <a:t>GI TRACT</a:t>
            </a:r>
            <a:endParaRPr lang="en-US" altLang="en-US" sz="1400" b="1">
              <a:solidFill>
                <a:srgbClr val="AB7137"/>
              </a:solidFill>
              <a:latin typeface="Arial Narrow" pitchFamily="34" charset="0"/>
            </a:endParaRPr>
          </a:p>
        </p:txBody>
      </p:sp>
      <p:grpSp>
        <p:nvGrpSpPr>
          <p:cNvPr id="296" name="Group 5"/>
          <p:cNvGrpSpPr>
            <a:grpSpLocks/>
          </p:cNvGrpSpPr>
          <p:nvPr/>
        </p:nvGrpSpPr>
        <p:grpSpPr bwMode="auto">
          <a:xfrm>
            <a:off x="503238" y="1954213"/>
            <a:ext cx="930275" cy="2873375"/>
            <a:chOff x="1329855" y="2489780"/>
            <a:chExt cx="929202" cy="2873208"/>
          </a:xfrm>
        </p:grpSpPr>
        <p:sp>
          <p:nvSpPr>
            <p:cNvPr id="297" name="Rectangle 296"/>
            <p:cNvSpPr/>
            <p:nvPr/>
          </p:nvSpPr>
          <p:spPr bwMode="auto">
            <a:xfrm>
              <a:off x="1329855" y="4753423"/>
              <a:ext cx="929202" cy="609565"/>
            </a:xfrm>
            <a:prstGeom prst="rect">
              <a:avLst/>
            </a:prstGeom>
            <a:noFill/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solidFill>
                    <a:srgbClr val="FE060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Tenofovir alafenamide </a:t>
              </a:r>
              <a:r>
                <a:rPr lang="en-US" sz="1100" b="1" dirty="0">
                  <a:solidFill>
                    <a:srgbClr val="FE060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(TAF)</a:t>
              </a: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1344126" y="3581917"/>
              <a:ext cx="900660" cy="861962"/>
            </a:xfrm>
            <a:prstGeom prst="rect">
              <a:avLst/>
            </a:prstGeom>
            <a:noFill/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Tenofovir disoproxil </a:t>
              </a:r>
            </a:p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fumarate</a:t>
              </a:r>
              <a:r>
                <a:rPr lang="en-US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(TDF)</a:t>
              </a: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1331440" y="2489780"/>
              <a:ext cx="926031" cy="831802"/>
            </a:xfrm>
            <a:prstGeom prst="rect">
              <a:avLst/>
            </a:prstGeom>
            <a:noFill/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Tenofovir </a:t>
              </a:r>
              <a:br>
                <a:rPr lang="en-US" sz="1100" dirty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b="1" dirty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(TFV) </a:t>
              </a:r>
            </a:p>
            <a:p>
              <a:pPr algn="ctr">
                <a:defRPr/>
              </a:pPr>
              <a:r>
                <a:rPr lang="en-US" sz="700" b="1" dirty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Parent</a:t>
              </a:r>
              <a:br>
                <a:rPr lang="en-US" sz="700" b="1" dirty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1" dirty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Nucleotide </a:t>
              </a:r>
            </a:p>
          </p:txBody>
        </p:sp>
      </p:grpSp>
      <p:sp>
        <p:nvSpPr>
          <p:cNvPr id="300" name="Rectangle 299"/>
          <p:cNvSpPr/>
          <p:nvPr/>
        </p:nvSpPr>
        <p:spPr bwMode="auto">
          <a:xfrm>
            <a:off x="4402138" y="4219575"/>
            <a:ext cx="941387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1201738" algn="l"/>
              </a:tabLst>
              <a:defRPr/>
            </a:pPr>
            <a:r>
              <a:rPr lang="en-US" sz="1000" b="1" spc="-20" dirty="0">
                <a:solidFill>
                  <a:srgbClr val="FE060C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000" b="1" spc="-20" baseline="-25000" dirty="0">
                <a:solidFill>
                  <a:srgbClr val="FE060C"/>
                </a:solidFill>
                <a:latin typeface="Arial" pitchFamily="34" charset="0"/>
                <a:cs typeface="Arial" pitchFamily="34" charset="0"/>
              </a:rPr>
              <a:t>1/2</a:t>
            </a:r>
            <a:r>
              <a:rPr lang="en-US" sz="1000" b="1" spc="-20" dirty="0">
                <a:solidFill>
                  <a:srgbClr val="FE060C"/>
                </a:solidFill>
                <a:latin typeface="Arial" pitchFamily="34" charset="0"/>
                <a:cs typeface="Arial" pitchFamily="34" charset="0"/>
              </a:rPr>
              <a:t> = 90 min</a:t>
            </a:r>
            <a:r>
              <a:rPr lang="en-US" sz="800" spc="-20" baseline="7000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†</a:t>
            </a:r>
            <a:endParaRPr lang="en-US" sz="1100" spc="-20" baseline="70000" dirty="0">
              <a:solidFill>
                <a:srgbClr val="7F7F7F"/>
              </a:solidFill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4410075" y="3597275"/>
            <a:ext cx="104775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1201738" algn="l"/>
              </a:tabLst>
              <a:defRPr/>
            </a:pPr>
            <a:r>
              <a:rPr lang="en-US" sz="1000" b="1" spc="-2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000" b="1" spc="-20" baseline="-2500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1/2</a:t>
            </a:r>
            <a:r>
              <a:rPr lang="en-US" sz="1000" b="1" spc="-2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= 0.4 min</a:t>
            </a:r>
            <a:r>
              <a:rPr lang="en-US" sz="700" spc="-20" baseline="7000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†</a:t>
            </a:r>
            <a:endParaRPr lang="en-US" sz="1000" spc="-20" baseline="70000" dirty="0">
              <a:solidFill>
                <a:srgbClr val="7F7F7F"/>
              </a:solidFill>
            </a:endParaRPr>
          </a:p>
        </p:txBody>
      </p:sp>
      <p:sp>
        <p:nvSpPr>
          <p:cNvPr id="302" name="Rectangle 443"/>
          <p:cNvSpPr>
            <a:spLocks noChangeArrowheads="1"/>
          </p:cNvSpPr>
          <p:nvPr/>
        </p:nvSpPr>
        <p:spPr bwMode="auto">
          <a:xfrm>
            <a:off x="3738563" y="1598613"/>
            <a:ext cx="13255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>
                <a:solidFill>
                  <a:srgbClr val="EB95A9"/>
                </a:solidFill>
                <a:latin typeface="Arial Narrow" pitchFamily="34" charset="0"/>
              </a:rPr>
              <a:t>PLASMA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1849438" y="4335463"/>
            <a:ext cx="1862137" cy="438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  <a:defRPr/>
            </a:pPr>
            <a:r>
              <a:rPr lang="en-US" sz="2000" b="1" spc="-30" dirty="0">
                <a:solidFill>
                  <a:srgbClr val="FE06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</a:t>
            </a:r>
            <a:br>
              <a:rPr lang="en-US" sz="2000" b="1" spc="-30" dirty="0">
                <a:solidFill>
                  <a:srgbClr val="FE060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spc="-30" dirty="0">
                <a:solidFill>
                  <a:srgbClr val="FE06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mg</a:t>
            </a:r>
            <a:endParaRPr lang="en-US" sz="1100" spc="-30" dirty="0">
              <a:solidFill>
                <a:srgbClr val="FE06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1912938" y="3070225"/>
            <a:ext cx="1736725" cy="83026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bIns="91440" anchor="ctr"/>
          <a:lstStyle/>
          <a:p>
            <a:pPr algn="ctr">
              <a:lnSpc>
                <a:spcPts val="2000"/>
              </a:lnSpc>
              <a:defRPr/>
            </a:pPr>
            <a:r>
              <a:rPr lang="en-US" sz="2000" b="1" spc="-3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TDF </a:t>
            </a:r>
            <a:br>
              <a:rPr lang="en-US" sz="2000" b="1" spc="-3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spc="-3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mg</a:t>
            </a:r>
            <a:endParaRPr lang="en-US" sz="2000" spc="-3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5" name="Arc 304"/>
          <p:cNvSpPr/>
          <p:nvPr/>
        </p:nvSpPr>
        <p:spPr bwMode="auto">
          <a:xfrm>
            <a:off x="2120900" y="3438525"/>
            <a:ext cx="4305300" cy="892175"/>
          </a:xfrm>
          <a:prstGeom prst="arc">
            <a:avLst>
              <a:gd name="adj1" fmla="val 12071171"/>
              <a:gd name="adj2" fmla="val 21452372"/>
            </a:avLst>
          </a:prstGeom>
          <a:ln w="127000">
            <a:solidFill>
              <a:srgbClr val="7F7F7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306" name="Group 6"/>
          <p:cNvGrpSpPr>
            <a:grpSpLocks/>
          </p:cNvGrpSpPr>
          <p:nvPr/>
        </p:nvGrpSpPr>
        <p:grpSpPr bwMode="auto">
          <a:xfrm>
            <a:off x="4178300" y="2171700"/>
            <a:ext cx="977900" cy="769938"/>
            <a:chOff x="4601077" y="2503172"/>
            <a:chExt cx="978419" cy="770628"/>
          </a:xfrm>
        </p:grpSpPr>
        <p:sp>
          <p:nvSpPr>
            <p:cNvPr id="307" name="TextBox 171"/>
            <p:cNvSpPr txBox="1">
              <a:spLocks noChangeArrowheads="1"/>
            </p:cNvSpPr>
            <p:nvPr/>
          </p:nvSpPr>
          <p:spPr bwMode="auto">
            <a:xfrm>
              <a:off x="4694905" y="2769580"/>
              <a:ext cx="71639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>
                  <a:solidFill>
                    <a:srgbClr val="2E75B6"/>
                  </a:solidFill>
                </a:rPr>
                <a:t>TFV</a:t>
              </a:r>
            </a:p>
          </p:txBody>
        </p:sp>
        <p:sp>
          <p:nvSpPr>
            <p:cNvPr id="308" name="Oval 307"/>
            <p:cNvSpPr/>
            <p:nvPr/>
          </p:nvSpPr>
          <p:spPr>
            <a:xfrm>
              <a:off x="5376188" y="2711321"/>
              <a:ext cx="49239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09" name="Oval 308"/>
            <p:cNvSpPr/>
            <p:nvPr/>
          </p:nvSpPr>
          <p:spPr>
            <a:xfrm>
              <a:off x="5079169" y="2630286"/>
              <a:ext cx="47650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0" name="Oval 309"/>
            <p:cNvSpPr/>
            <p:nvPr/>
          </p:nvSpPr>
          <p:spPr>
            <a:xfrm>
              <a:off x="5245944" y="2630286"/>
              <a:ext cx="47650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1" name="Oval 310"/>
            <p:cNvSpPr/>
            <p:nvPr/>
          </p:nvSpPr>
          <p:spPr>
            <a:xfrm>
              <a:off x="5245944" y="2739922"/>
              <a:ext cx="47650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2" name="Oval 311"/>
            <p:cNvSpPr/>
            <p:nvPr/>
          </p:nvSpPr>
          <p:spPr>
            <a:xfrm>
              <a:off x="5317420" y="2973493"/>
              <a:ext cx="49238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3" name="Oval 312"/>
            <p:cNvSpPr/>
            <p:nvPr/>
          </p:nvSpPr>
          <p:spPr>
            <a:xfrm>
              <a:off x="5041048" y="2762167"/>
              <a:ext cx="49238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4" name="Oval 313"/>
            <p:cNvSpPr/>
            <p:nvPr/>
          </p:nvSpPr>
          <p:spPr>
            <a:xfrm>
              <a:off x="5530258" y="2849557"/>
              <a:ext cx="49238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5" name="Oval 314"/>
            <p:cNvSpPr/>
            <p:nvPr/>
          </p:nvSpPr>
          <p:spPr>
            <a:xfrm>
              <a:off x="4969572" y="2666832"/>
              <a:ext cx="47650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6" name="Oval 315"/>
            <p:cNvSpPr/>
            <p:nvPr/>
          </p:nvSpPr>
          <p:spPr>
            <a:xfrm>
              <a:off x="4891744" y="2730388"/>
              <a:ext cx="49238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7" name="Oval 316"/>
            <p:cNvSpPr/>
            <p:nvPr/>
          </p:nvSpPr>
          <p:spPr>
            <a:xfrm>
              <a:off x="5312654" y="3124441"/>
              <a:ext cx="49239" cy="47668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8" name="Oval 317"/>
            <p:cNvSpPr/>
            <p:nvPr/>
          </p:nvSpPr>
          <p:spPr>
            <a:xfrm>
              <a:off x="5136349" y="3138741"/>
              <a:ext cx="49238" cy="47668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19" name="Oval 318"/>
            <p:cNvSpPr/>
            <p:nvPr/>
          </p:nvSpPr>
          <p:spPr>
            <a:xfrm>
              <a:off x="4763088" y="2649353"/>
              <a:ext cx="49239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0" name="Oval 319"/>
            <p:cNvSpPr/>
            <p:nvPr/>
          </p:nvSpPr>
          <p:spPr>
            <a:xfrm>
              <a:off x="4774207" y="2787590"/>
              <a:ext cx="47650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1" name="Oval 320"/>
            <p:cNvSpPr/>
            <p:nvPr/>
          </p:nvSpPr>
          <p:spPr>
            <a:xfrm>
              <a:off x="4658257" y="2763755"/>
              <a:ext cx="49239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2" name="Oval 321"/>
            <p:cNvSpPr/>
            <p:nvPr/>
          </p:nvSpPr>
          <p:spPr>
            <a:xfrm>
              <a:off x="4601077" y="2897225"/>
              <a:ext cx="49239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3" name="Oval 322"/>
            <p:cNvSpPr/>
            <p:nvPr/>
          </p:nvSpPr>
          <p:spPr>
            <a:xfrm>
              <a:off x="5326950" y="2825724"/>
              <a:ext cx="49238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4" name="Oval 323"/>
            <p:cNvSpPr/>
            <p:nvPr/>
          </p:nvSpPr>
          <p:spPr>
            <a:xfrm>
              <a:off x="4739263" y="2929003"/>
              <a:ext cx="49238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5" name="Oval 324"/>
            <p:cNvSpPr/>
            <p:nvPr/>
          </p:nvSpPr>
          <p:spPr>
            <a:xfrm>
              <a:off x="5465135" y="3073596"/>
              <a:ext cx="46062" cy="47668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6" name="Oval 325"/>
            <p:cNvSpPr/>
            <p:nvPr/>
          </p:nvSpPr>
          <p:spPr>
            <a:xfrm>
              <a:off x="5147467" y="2720855"/>
              <a:ext cx="49239" cy="47668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7" name="Oval 326"/>
            <p:cNvSpPr/>
            <p:nvPr/>
          </p:nvSpPr>
          <p:spPr>
            <a:xfrm>
              <a:off x="4928276" y="2503172"/>
              <a:ext cx="49239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8" name="Oval 327"/>
            <p:cNvSpPr/>
            <p:nvPr/>
          </p:nvSpPr>
          <p:spPr>
            <a:xfrm>
              <a:off x="5409544" y="2965549"/>
              <a:ext cx="49238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29" name="Oval 328"/>
            <p:cNvSpPr/>
            <p:nvPr/>
          </p:nvSpPr>
          <p:spPr>
            <a:xfrm>
              <a:off x="5492138" y="2973493"/>
              <a:ext cx="47650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0" name="Oval 329"/>
            <p:cNvSpPr/>
            <p:nvPr/>
          </p:nvSpPr>
          <p:spPr>
            <a:xfrm>
              <a:off x="5438134" y="2867036"/>
              <a:ext cx="47650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5122053" y="2527006"/>
              <a:ext cx="49239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5029929" y="2503172"/>
              <a:ext cx="47650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3" name="Oval 332"/>
            <p:cNvSpPr/>
            <p:nvPr/>
          </p:nvSpPr>
          <p:spPr>
            <a:xfrm>
              <a:off x="5223707" y="2527006"/>
              <a:ext cx="47650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4" name="Oval 333"/>
            <p:cNvSpPr/>
            <p:nvPr/>
          </p:nvSpPr>
          <p:spPr>
            <a:xfrm>
              <a:off x="4807562" y="2565140"/>
              <a:ext cx="47650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5" name="Oval 334"/>
            <p:cNvSpPr/>
            <p:nvPr/>
          </p:nvSpPr>
          <p:spPr>
            <a:xfrm>
              <a:off x="5357128" y="2581030"/>
              <a:ext cx="49239" cy="4925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6" name="Oval 335"/>
            <p:cNvSpPr/>
            <p:nvPr/>
          </p:nvSpPr>
          <p:spPr>
            <a:xfrm>
              <a:off x="5253886" y="3224543"/>
              <a:ext cx="49238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37" name="Oval 336"/>
            <p:cNvSpPr/>
            <p:nvPr/>
          </p:nvSpPr>
          <p:spPr>
            <a:xfrm>
              <a:off x="5487372" y="2706554"/>
              <a:ext cx="47650" cy="49257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</p:grpSp>
      <p:sp>
        <p:nvSpPr>
          <p:cNvPr id="338" name="Arc 337"/>
          <p:cNvSpPr/>
          <p:nvPr/>
        </p:nvSpPr>
        <p:spPr bwMode="auto">
          <a:xfrm flipV="1">
            <a:off x="2336800" y="3743325"/>
            <a:ext cx="4195763" cy="815975"/>
          </a:xfrm>
          <a:prstGeom prst="arc">
            <a:avLst>
              <a:gd name="adj1" fmla="val 11715013"/>
              <a:gd name="adj2" fmla="val 21329343"/>
            </a:avLst>
          </a:prstGeom>
          <a:ln w="127000">
            <a:solidFill>
              <a:srgbClr val="FE060C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9" name="Arc 338"/>
          <p:cNvSpPr/>
          <p:nvPr/>
        </p:nvSpPr>
        <p:spPr bwMode="auto">
          <a:xfrm>
            <a:off x="4000500" y="4554538"/>
            <a:ext cx="931863" cy="511175"/>
          </a:xfrm>
          <a:prstGeom prst="arc">
            <a:avLst>
              <a:gd name="adj1" fmla="val 16200000"/>
              <a:gd name="adj2" fmla="val 21445681"/>
            </a:avLst>
          </a:prstGeom>
          <a:ln w="25400">
            <a:solidFill>
              <a:srgbClr val="FE06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340" name="Group 8"/>
          <p:cNvGrpSpPr>
            <a:grpSpLocks/>
          </p:cNvGrpSpPr>
          <p:nvPr/>
        </p:nvGrpSpPr>
        <p:grpSpPr bwMode="auto">
          <a:xfrm>
            <a:off x="4565650" y="4760913"/>
            <a:ext cx="715963" cy="298450"/>
            <a:chOff x="4250084" y="4760287"/>
            <a:chExt cx="716394" cy="298770"/>
          </a:xfrm>
        </p:grpSpPr>
        <p:sp>
          <p:nvSpPr>
            <p:cNvPr id="341" name="TextBox 250"/>
            <p:cNvSpPr txBox="1">
              <a:spLocks noChangeArrowheads="1"/>
            </p:cNvSpPr>
            <p:nvPr/>
          </p:nvSpPr>
          <p:spPr bwMode="auto">
            <a:xfrm>
              <a:off x="4250084" y="4797447"/>
              <a:ext cx="7163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2E75B6"/>
                  </a:solidFill>
                </a:rPr>
                <a:t>TFV</a:t>
              </a:r>
            </a:p>
          </p:txBody>
        </p:sp>
        <p:sp>
          <p:nvSpPr>
            <p:cNvPr id="342" name="Oval 341"/>
            <p:cNvSpPr/>
            <p:nvPr/>
          </p:nvSpPr>
          <p:spPr>
            <a:xfrm>
              <a:off x="4761567" y="4885833"/>
              <a:ext cx="47654" cy="4926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43" name="Oval 342"/>
            <p:cNvSpPr/>
            <p:nvPr/>
          </p:nvSpPr>
          <p:spPr>
            <a:xfrm>
              <a:off x="4474057" y="4785714"/>
              <a:ext cx="49242" cy="49265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4728210" y="4760287"/>
              <a:ext cx="49242" cy="49265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prstClr val="white"/>
                </a:solidFill>
              </a:endParaRPr>
            </a:p>
          </p:txBody>
        </p:sp>
      </p:grpSp>
      <p:sp>
        <p:nvSpPr>
          <p:cNvPr id="345" name="Rectangle 344"/>
          <p:cNvSpPr/>
          <p:nvPr/>
        </p:nvSpPr>
        <p:spPr bwMode="auto">
          <a:xfrm>
            <a:off x="1912938" y="2327275"/>
            <a:ext cx="1736725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bIns="91440" anchor="ctr"/>
          <a:lstStyle/>
          <a:p>
            <a:pPr algn="ctr">
              <a:defRPr/>
            </a:pPr>
            <a:r>
              <a:rPr lang="en-US" sz="2000" b="1" spc="-3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TFV </a:t>
            </a:r>
            <a:endParaRPr lang="en-US" sz="2800" spc="-3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6" name="Arc 345"/>
          <p:cNvSpPr/>
          <p:nvPr/>
        </p:nvSpPr>
        <p:spPr bwMode="auto">
          <a:xfrm>
            <a:off x="2544763" y="2085975"/>
            <a:ext cx="1116012" cy="414338"/>
          </a:xfrm>
          <a:prstGeom prst="arc">
            <a:avLst>
              <a:gd name="adj1" fmla="val 18194442"/>
              <a:gd name="adj2" fmla="val 3682238"/>
            </a:avLst>
          </a:prstGeom>
          <a:ln w="88900">
            <a:solidFill>
              <a:srgbClr val="2E75B6"/>
            </a:solidFill>
            <a:headEnd type="triangle" w="sm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47" name="Rectangle 346"/>
          <p:cNvSpPr/>
          <p:nvPr/>
        </p:nvSpPr>
        <p:spPr bwMode="auto">
          <a:xfrm>
            <a:off x="427038" y="1520825"/>
            <a:ext cx="8397875" cy="37465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8" name="TextBox 155"/>
          <p:cNvSpPr txBox="1">
            <a:spLocks noChangeArrowheads="1"/>
          </p:cNvSpPr>
          <p:nvPr/>
        </p:nvSpPr>
        <p:spPr bwMode="auto">
          <a:xfrm>
            <a:off x="317500" y="5391150"/>
            <a:ext cx="8507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</a:rPr>
              <a:t>91% </a:t>
            </a:r>
            <a:r>
              <a:rPr lang="en-US" altLang="en-US" sz="1600" b="1" dirty="0" smtClean="0">
                <a:solidFill>
                  <a:srgbClr val="000000"/>
                </a:solidFill>
              </a:rPr>
              <a:t>lower plasma </a:t>
            </a:r>
            <a:r>
              <a:rPr lang="en-US" altLang="en-US" sz="1600" b="1" dirty="0">
                <a:solidFill>
                  <a:srgbClr val="000000"/>
                </a:solidFill>
              </a:rPr>
              <a:t>TFV levels minimize renal and bone effects while maintaining </a:t>
            </a:r>
            <a:br>
              <a:rPr lang="en-US" altLang="en-US" sz="1600" b="1" dirty="0">
                <a:solidFill>
                  <a:srgbClr val="000000"/>
                </a:solidFill>
              </a:rPr>
            </a:br>
            <a:r>
              <a:rPr lang="en-US" altLang="en-US" sz="1600" b="1" dirty="0">
                <a:solidFill>
                  <a:srgbClr val="000000"/>
                </a:solidFill>
              </a:rPr>
              <a:t>high potency for suppressing HIV</a:t>
            </a:r>
          </a:p>
        </p:txBody>
      </p:sp>
      <p:grpSp>
        <p:nvGrpSpPr>
          <p:cNvPr id="349" name="Group 4"/>
          <p:cNvGrpSpPr>
            <a:grpSpLocks/>
          </p:cNvGrpSpPr>
          <p:nvPr/>
        </p:nvGrpSpPr>
        <p:grpSpPr bwMode="auto">
          <a:xfrm>
            <a:off x="6364288" y="3657600"/>
            <a:ext cx="2257425" cy="776288"/>
            <a:chOff x="6364288" y="3594100"/>
            <a:chExt cx="2257425" cy="776288"/>
          </a:xfrm>
        </p:grpSpPr>
        <p:sp>
          <p:nvSpPr>
            <p:cNvPr id="350" name="TextBox 168"/>
            <p:cNvSpPr txBox="1">
              <a:spLocks noChangeArrowheads="1"/>
            </p:cNvSpPr>
            <p:nvPr/>
          </p:nvSpPr>
          <p:spPr bwMode="auto">
            <a:xfrm>
              <a:off x="6364288" y="3724275"/>
              <a:ext cx="126682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2E75B6"/>
                  </a:solidFill>
                </a:rPr>
                <a:t>TFV</a:t>
              </a:r>
            </a:p>
          </p:txBody>
        </p:sp>
        <p:grpSp>
          <p:nvGrpSpPr>
            <p:cNvPr id="351" name="Group 255"/>
            <p:cNvGrpSpPr>
              <a:grpSpLocks/>
            </p:cNvGrpSpPr>
            <p:nvPr/>
          </p:nvGrpSpPr>
          <p:grpSpPr bwMode="auto">
            <a:xfrm>
              <a:off x="7164388" y="3819525"/>
              <a:ext cx="534987" cy="334963"/>
              <a:chOff x="6151416" y="3553756"/>
              <a:chExt cx="427512" cy="333901"/>
            </a:xfrm>
          </p:grpSpPr>
          <p:cxnSp>
            <p:nvCxnSpPr>
              <p:cNvPr id="401" name="Straight Connector 400"/>
              <p:cNvCxnSpPr/>
              <p:nvPr/>
            </p:nvCxnSpPr>
            <p:spPr>
              <a:xfrm>
                <a:off x="6151416" y="3721497"/>
                <a:ext cx="427512" cy="0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/>
              <p:cNvCxnSpPr/>
              <p:nvPr/>
            </p:nvCxnSpPr>
            <p:spPr>
              <a:xfrm>
                <a:off x="6578928" y="3555339"/>
                <a:ext cx="0" cy="332318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Group 156"/>
            <p:cNvGrpSpPr>
              <a:grpSpLocks/>
            </p:cNvGrpSpPr>
            <p:nvPr/>
          </p:nvGrpSpPr>
          <p:grpSpPr bwMode="auto">
            <a:xfrm>
              <a:off x="7831138" y="3595688"/>
              <a:ext cx="790575" cy="774700"/>
              <a:chOff x="5105787" y="2540428"/>
              <a:chExt cx="791075" cy="774432"/>
            </a:xfrm>
          </p:grpSpPr>
          <p:grpSp>
            <p:nvGrpSpPr>
              <p:cNvPr id="383" name="Group 473"/>
              <p:cNvGrpSpPr>
                <a:grpSpLocks/>
              </p:cNvGrpSpPr>
              <p:nvPr/>
            </p:nvGrpSpPr>
            <p:grpSpPr bwMode="auto">
              <a:xfrm>
                <a:off x="5221605" y="2653893"/>
                <a:ext cx="552259" cy="552259"/>
                <a:chOff x="1950041" y="3297466"/>
                <a:chExt cx="552259" cy="552259"/>
              </a:xfrm>
            </p:grpSpPr>
            <p:sp>
              <p:nvSpPr>
                <p:cNvPr id="399" name="Oval 398"/>
                <p:cNvSpPr/>
                <p:nvPr/>
              </p:nvSpPr>
              <p:spPr bwMode="auto">
                <a:xfrm>
                  <a:off x="1950183" y="3296674"/>
                  <a:ext cx="552799" cy="552259"/>
                </a:xfrm>
                <a:prstGeom prst="ellipse">
                  <a:avLst/>
                </a:prstGeom>
                <a:solidFill>
                  <a:schemeClr val="tx1"/>
                </a:solidFill>
                <a:ln w="444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0" name="TextBox 270"/>
                <p:cNvSpPr txBox="1">
                  <a:spLocks noChangeArrowheads="1"/>
                </p:cNvSpPr>
                <p:nvPr/>
              </p:nvSpPr>
              <p:spPr bwMode="auto">
                <a:xfrm>
                  <a:off x="2098253" y="3450736"/>
                  <a:ext cx="268963" cy="2615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r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100" b="1">
                      <a:solidFill>
                        <a:srgbClr val="D9D9D9"/>
                      </a:solidFill>
                    </a:rPr>
                    <a:t>HIV</a:t>
                  </a:r>
                </a:p>
              </p:txBody>
            </p:sp>
          </p:grpSp>
          <p:grpSp>
            <p:nvGrpSpPr>
              <p:cNvPr id="384" name="Group 213"/>
              <p:cNvGrpSpPr>
                <a:grpSpLocks/>
              </p:cNvGrpSpPr>
              <p:nvPr/>
            </p:nvGrpSpPr>
            <p:grpSpPr bwMode="auto">
              <a:xfrm>
                <a:off x="5105787" y="2540428"/>
                <a:ext cx="791075" cy="774432"/>
                <a:chOff x="5143887" y="2540428"/>
                <a:chExt cx="791075" cy="774432"/>
              </a:xfrm>
            </p:grpSpPr>
            <p:grpSp>
              <p:nvGrpSpPr>
                <p:cNvPr id="385" name="Group 214"/>
                <p:cNvGrpSpPr>
                  <a:grpSpLocks/>
                </p:cNvGrpSpPr>
                <p:nvPr/>
              </p:nvGrpSpPr>
              <p:grpSpPr bwMode="auto">
                <a:xfrm>
                  <a:off x="5490904" y="2540428"/>
                  <a:ext cx="91440" cy="774432"/>
                  <a:chOff x="5490904" y="2540428"/>
                  <a:chExt cx="91440" cy="774432"/>
                </a:xfrm>
              </p:grpSpPr>
              <p:grpSp>
                <p:nvGrpSpPr>
                  <p:cNvPr id="393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5490904" y="2540428"/>
                    <a:ext cx="91440" cy="119222"/>
                    <a:chOff x="4835465" y="2693096"/>
                    <a:chExt cx="91440" cy="119222"/>
                  </a:xfrm>
                </p:grpSpPr>
                <p:cxnSp>
                  <p:nvCxnSpPr>
                    <p:cNvPr id="397" name="Straight Connector 396"/>
                    <p:cNvCxnSpPr/>
                    <p:nvPr/>
                  </p:nvCxnSpPr>
                  <p:spPr bwMode="auto">
                    <a:xfrm>
                      <a:off x="4880808" y="2750226"/>
                      <a:ext cx="0" cy="61891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8" name="Chord 397"/>
                    <p:cNvSpPr/>
                    <p:nvPr/>
                  </p:nvSpPr>
                  <p:spPr>
                    <a:xfrm rot="16200000">
                      <a:off x="4834787" y="2693051"/>
                      <a:ext cx="92043" cy="92133"/>
                    </a:xfrm>
                    <a:prstGeom prst="chord">
                      <a:avLst>
                        <a:gd name="adj1" fmla="val 5323177"/>
                        <a:gd name="adj2" fmla="val 16200000"/>
                      </a:avLst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dirty="0"/>
                    </a:p>
                  </p:txBody>
                </p:sp>
              </p:grpSp>
              <p:grpSp>
                <p:nvGrpSpPr>
                  <p:cNvPr id="394" name="Group 225"/>
                  <p:cNvGrpSpPr>
                    <a:grpSpLocks/>
                  </p:cNvGrpSpPr>
                  <p:nvPr/>
                </p:nvGrpSpPr>
                <p:grpSpPr bwMode="auto">
                  <a:xfrm flipV="1">
                    <a:off x="5490904" y="3195638"/>
                    <a:ext cx="91440" cy="119222"/>
                    <a:chOff x="4835465" y="2693096"/>
                    <a:chExt cx="91440" cy="119222"/>
                  </a:xfrm>
                </p:grpSpPr>
                <p:cxnSp>
                  <p:nvCxnSpPr>
                    <p:cNvPr id="395" name="Straight Connector 394"/>
                    <p:cNvCxnSpPr/>
                    <p:nvPr/>
                  </p:nvCxnSpPr>
                  <p:spPr bwMode="auto">
                    <a:xfrm>
                      <a:off x="4880808" y="2750226"/>
                      <a:ext cx="0" cy="61892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6" name="Chord 395"/>
                    <p:cNvSpPr/>
                    <p:nvPr/>
                  </p:nvSpPr>
                  <p:spPr>
                    <a:xfrm rot="16200000">
                      <a:off x="4834787" y="2693051"/>
                      <a:ext cx="92043" cy="92133"/>
                    </a:xfrm>
                    <a:prstGeom prst="chord">
                      <a:avLst>
                        <a:gd name="adj1" fmla="val 5323177"/>
                        <a:gd name="adj2" fmla="val 16200000"/>
                      </a:avLst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dirty="0"/>
                    </a:p>
                  </p:txBody>
                </p:sp>
              </p:grpSp>
            </p:grpSp>
            <p:grpSp>
              <p:nvGrpSpPr>
                <p:cNvPr id="386" name="Group 215"/>
                <p:cNvGrpSpPr>
                  <a:grpSpLocks/>
                </p:cNvGrpSpPr>
                <p:nvPr/>
              </p:nvGrpSpPr>
              <p:grpSpPr bwMode="auto">
                <a:xfrm rot="-5400000">
                  <a:off x="5493402" y="2532121"/>
                  <a:ext cx="92045" cy="791075"/>
                  <a:chOff x="5490599" y="2528545"/>
                  <a:chExt cx="92045" cy="791075"/>
                </a:xfrm>
              </p:grpSpPr>
              <p:grpSp>
                <p:nvGrpSpPr>
                  <p:cNvPr id="387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5490599" y="2528545"/>
                    <a:ext cx="92043" cy="130905"/>
                    <a:chOff x="4835160" y="2681213"/>
                    <a:chExt cx="92043" cy="130905"/>
                  </a:xfrm>
                </p:grpSpPr>
                <p:cxnSp>
                  <p:nvCxnSpPr>
                    <p:cNvPr id="391" name="Straight Connector 390"/>
                    <p:cNvCxnSpPr/>
                    <p:nvPr/>
                  </p:nvCxnSpPr>
                  <p:spPr bwMode="auto">
                    <a:xfrm>
                      <a:off x="4881197" y="2749518"/>
                      <a:ext cx="0" cy="61952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2" name="Chord 391"/>
                    <p:cNvSpPr/>
                    <p:nvPr/>
                  </p:nvSpPr>
                  <p:spPr>
                    <a:xfrm rot="16200000">
                      <a:off x="4835130" y="2681258"/>
                      <a:ext cx="92133" cy="92043"/>
                    </a:xfrm>
                    <a:prstGeom prst="chord">
                      <a:avLst>
                        <a:gd name="adj1" fmla="val 5323177"/>
                        <a:gd name="adj2" fmla="val 16200000"/>
                      </a:avLst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dirty="0"/>
                    </a:p>
                  </p:txBody>
                </p:sp>
              </p:grpSp>
              <p:grpSp>
                <p:nvGrpSpPr>
                  <p:cNvPr id="388" name="Group 217"/>
                  <p:cNvGrpSpPr>
                    <a:grpSpLocks/>
                  </p:cNvGrpSpPr>
                  <p:nvPr/>
                </p:nvGrpSpPr>
                <p:grpSpPr bwMode="auto">
                  <a:xfrm flipV="1">
                    <a:off x="5490601" y="3186319"/>
                    <a:ext cx="92043" cy="133301"/>
                    <a:chOff x="4835162" y="2688336"/>
                    <a:chExt cx="92043" cy="133301"/>
                  </a:xfrm>
                </p:grpSpPr>
                <p:cxnSp>
                  <p:nvCxnSpPr>
                    <p:cNvPr id="389" name="Straight Connector 388"/>
                    <p:cNvCxnSpPr/>
                    <p:nvPr/>
                  </p:nvCxnSpPr>
                  <p:spPr bwMode="auto">
                    <a:xfrm>
                      <a:off x="4881197" y="2759819"/>
                      <a:ext cx="0" cy="61951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0" name="Chord 389"/>
                    <p:cNvSpPr/>
                    <p:nvPr/>
                  </p:nvSpPr>
                  <p:spPr>
                    <a:xfrm rot="16200000">
                      <a:off x="4835131" y="2688381"/>
                      <a:ext cx="92133" cy="92043"/>
                    </a:xfrm>
                    <a:prstGeom prst="chord">
                      <a:avLst>
                        <a:gd name="adj1" fmla="val 5323177"/>
                        <a:gd name="adj2" fmla="val 16200000"/>
                      </a:avLst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dirty="0"/>
                    </a:p>
                  </p:txBody>
                </p:sp>
              </p:grpSp>
            </p:grpSp>
          </p:grpSp>
        </p:grpSp>
        <p:grpSp>
          <p:nvGrpSpPr>
            <p:cNvPr id="353" name="Group 157"/>
            <p:cNvGrpSpPr>
              <a:grpSpLocks/>
            </p:cNvGrpSpPr>
            <p:nvPr/>
          </p:nvGrpSpPr>
          <p:grpSpPr bwMode="auto">
            <a:xfrm rot="1800000">
              <a:off x="7842250" y="3594100"/>
              <a:ext cx="771525" cy="774700"/>
              <a:chOff x="5155759" y="2540428"/>
              <a:chExt cx="770514" cy="774432"/>
            </a:xfrm>
          </p:grpSpPr>
          <p:grpSp>
            <p:nvGrpSpPr>
              <p:cNvPr id="369" name="Group 194"/>
              <p:cNvGrpSpPr>
                <a:grpSpLocks/>
              </p:cNvGrpSpPr>
              <p:nvPr/>
            </p:nvGrpSpPr>
            <p:grpSpPr bwMode="auto">
              <a:xfrm>
                <a:off x="5490904" y="2540428"/>
                <a:ext cx="91440" cy="774432"/>
                <a:chOff x="5490904" y="2540428"/>
                <a:chExt cx="91440" cy="774432"/>
              </a:xfrm>
            </p:grpSpPr>
            <p:grpSp>
              <p:nvGrpSpPr>
                <p:cNvPr id="377" name="Group 206"/>
                <p:cNvGrpSpPr>
                  <a:grpSpLocks/>
                </p:cNvGrpSpPr>
                <p:nvPr/>
              </p:nvGrpSpPr>
              <p:grpSpPr bwMode="auto">
                <a:xfrm>
                  <a:off x="5490904" y="254042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81" name="Straight Connector 380"/>
                  <p:cNvCxnSpPr/>
                  <p:nvPr/>
                </p:nvCxnSpPr>
                <p:spPr bwMode="auto">
                  <a:xfrm>
                    <a:off x="4862980" y="2744373"/>
                    <a:ext cx="0" cy="6030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2" name="Chord 381"/>
                  <p:cNvSpPr/>
                  <p:nvPr/>
                </p:nvSpPr>
                <p:spPr>
                  <a:xfrm rot="16200000">
                    <a:off x="4818527" y="2682077"/>
                    <a:ext cx="92043" cy="95125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  <p:grpSp>
              <p:nvGrpSpPr>
                <p:cNvPr id="378" name="Group 207"/>
                <p:cNvGrpSpPr>
                  <a:grpSpLocks/>
                </p:cNvGrpSpPr>
                <p:nvPr/>
              </p:nvGrpSpPr>
              <p:grpSpPr bwMode="auto">
                <a:xfrm flipV="1">
                  <a:off x="5490904" y="319563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79" name="Straight Connector 378"/>
                  <p:cNvCxnSpPr/>
                  <p:nvPr/>
                </p:nvCxnSpPr>
                <p:spPr bwMode="auto">
                  <a:xfrm>
                    <a:off x="4858392" y="2750542"/>
                    <a:ext cx="0" cy="6189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0" name="Chord 379"/>
                  <p:cNvSpPr/>
                  <p:nvPr/>
                </p:nvSpPr>
                <p:spPr>
                  <a:xfrm rot="16200000">
                    <a:off x="4813441" y="2692979"/>
                    <a:ext cx="90457" cy="96710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</p:grpSp>
          <p:grpSp>
            <p:nvGrpSpPr>
              <p:cNvPr id="370" name="Group 195"/>
              <p:cNvGrpSpPr>
                <a:grpSpLocks/>
              </p:cNvGrpSpPr>
              <p:nvPr/>
            </p:nvGrpSpPr>
            <p:grpSpPr bwMode="auto">
              <a:xfrm rot="-5400000">
                <a:off x="5494443" y="2541535"/>
                <a:ext cx="93146" cy="770514"/>
                <a:chOff x="5490904" y="2540428"/>
                <a:chExt cx="93146" cy="770514"/>
              </a:xfrm>
            </p:grpSpPr>
            <p:grpSp>
              <p:nvGrpSpPr>
                <p:cNvPr id="371" name="Group 196"/>
                <p:cNvGrpSpPr>
                  <a:grpSpLocks/>
                </p:cNvGrpSpPr>
                <p:nvPr/>
              </p:nvGrpSpPr>
              <p:grpSpPr bwMode="auto">
                <a:xfrm>
                  <a:off x="5490904" y="254042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75" name="Straight Connector 374"/>
                  <p:cNvCxnSpPr/>
                  <p:nvPr/>
                </p:nvCxnSpPr>
                <p:spPr bwMode="auto">
                  <a:xfrm>
                    <a:off x="4873286" y="2732540"/>
                    <a:ext cx="0" cy="6183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6" name="Chord 375"/>
                  <p:cNvSpPr/>
                  <p:nvPr/>
                </p:nvSpPr>
                <p:spPr>
                  <a:xfrm rot="16200000">
                    <a:off x="4837156" y="2672638"/>
                    <a:ext cx="91955" cy="95218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  <p:grpSp>
              <p:nvGrpSpPr>
                <p:cNvPr id="372" name="Group 197"/>
                <p:cNvGrpSpPr>
                  <a:grpSpLocks/>
                </p:cNvGrpSpPr>
                <p:nvPr/>
              </p:nvGrpSpPr>
              <p:grpSpPr bwMode="auto">
                <a:xfrm flipV="1">
                  <a:off x="5492007" y="3192157"/>
                  <a:ext cx="92043" cy="118785"/>
                  <a:chOff x="4836568" y="2697014"/>
                  <a:chExt cx="92043" cy="118785"/>
                </a:xfrm>
              </p:grpSpPr>
              <p:cxnSp>
                <p:nvCxnSpPr>
                  <p:cNvPr id="373" name="Straight Connector 372"/>
                  <p:cNvCxnSpPr/>
                  <p:nvPr/>
                </p:nvCxnSpPr>
                <p:spPr bwMode="auto">
                  <a:xfrm>
                    <a:off x="4875595" y="2759798"/>
                    <a:ext cx="0" cy="6183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4" name="Chord 373"/>
                  <p:cNvSpPr/>
                  <p:nvPr/>
                </p:nvSpPr>
                <p:spPr>
                  <a:xfrm rot="16200000">
                    <a:off x="4830398" y="2702121"/>
                    <a:ext cx="91954" cy="92043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</p:grpSp>
        </p:grpSp>
        <p:grpSp>
          <p:nvGrpSpPr>
            <p:cNvPr id="354" name="Group 159"/>
            <p:cNvGrpSpPr>
              <a:grpSpLocks/>
            </p:cNvGrpSpPr>
            <p:nvPr/>
          </p:nvGrpSpPr>
          <p:grpSpPr bwMode="auto">
            <a:xfrm rot="3600000">
              <a:off x="7842250" y="3595688"/>
              <a:ext cx="774700" cy="774700"/>
              <a:chOff x="5155758" y="2540428"/>
              <a:chExt cx="774432" cy="774432"/>
            </a:xfrm>
          </p:grpSpPr>
          <p:grpSp>
            <p:nvGrpSpPr>
              <p:cNvPr id="355" name="Group 160"/>
              <p:cNvGrpSpPr>
                <a:grpSpLocks/>
              </p:cNvGrpSpPr>
              <p:nvPr/>
            </p:nvGrpSpPr>
            <p:grpSpPr bwMode="auto">
              <a:xfrm>
                <a:off x="5490904" y="2540428"/>
                <a:ext cx="91440" cy="774432"/>
                <a:chOff x="5490904" y="2540428"/>
                <a:chExt cx="91440" cy="774432"/>
              </a:xfrm>
            </p:grpSpPr>
            <p:grpSp>
              <p:nvGrpSpPr>
                <p:cNvPr id="363" name="Group 184"/>
                <p:cNvGrpSpPr>
                  <a:grpSpLocks/>
                </p:cNvGrpSpPr>
                <p:nvPr/>
              </p:nvGrpSpPr>
              <p:grpSpPr bwMode="auto">
                <a:xfrm>
                  <a:off x="5490904" y="254042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67" name="Straight Connector 366"/>
                  <p:cNvCxnSpPr/>
                  <p:nvPr/>
                </p:nvCxnSpPr>
                <p:spPr bwMode="auto">
                  <a:xfrm>
                    <a:off x="4860267" y="2763335"/>
                    <a:ext cx="0" cy="6189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8" name="Chord 367"/>
                  <p:cNvSpPr/>
                  <p:nvPr/>
                </p:nvSpPr>
                <p:spPr>
                  <a:xfrm rot="16200000">
                    <a:off x="4820367" y="2700731"/>
                    <a:ext cx="88869" cy="95217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  <p:grpSp>
              <p:nvGrpSpPr>
                <p:cNvPr id="364" name="Group 185"/>
                <p:cNvGrpSpPr>
                  <a:grpSpLocks/>
                </p:cNvGrpSpPr>
                <p:nvPr/>
              </p:nvGrpSpPr>
              <p:grpSpPr bwMode="auto">
                <a:xfrm flipV="1">
                  <a:off x="5490904" y="319563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65" name="Straight Connector 364"/>
                  <p:cNvCxnSpPr/>
                  <p:nvPr/>
                </p:nvCxnSpPr>
                <p:spPr bwMode="auto">
                  <a:xfrm>
                    <a:off x="4857008" y="2736234"/>
                    <a:ext cx="0" cy="6189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6" name="Chord 365"/>
                  <p:cNvSpPr/>
                  <p:nvPr/>
                </p:nvSpPr>
                <p:spPr>
                  <a:xfrm rot="16200000">
                    <a:off x="4816660" y="2688931"/>
                    <a:ext cx="92043" cy="96803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</p:grpSp>
          <p:grpSp>
            <p:nvGrpSpPr>
              <p:cNvPr id="356" name="Group 166"/>
              <p:cNvGrpSpPr>
                <a:grpSpLocks/>
              </p:cNvGrpSpPr>
              <p:nvPr/>
            </p:nvGrpSpPr>
            <p:grpSpPr bwMode="auto">
              <a:xfrm rot="-5400000">
                <a:off x="5497254" y="2540428"/>
                <a:ext cx="91440" cy="774432"/>
                <a:chOff x="5490904" y="2540428"/>
                <a:chExt cx="91440" cy="774432"/>
              </a:xfrm>
            </p:grpSpPr>
            <p:grpSp>
              <p:nvGrpSpPr>
                <p:cNvPr id="357" name="Group 167"/>
                <p:cNvGrpSpPr>
                  <a:grpSpLocks/>
                </p:cNvGrpSpPr>
                <p:nvPr/>
              </p:nvGrpSpPr>
              <p:grpSpPr bwMode="auto">
                <a:xfrm>
                  <a:off x="5490904" y="254042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61" name="Straight Connector 360"/>
                  <p:cNvCxnSpPr/>
                  <p:nvPr/>
                </p:nvCxnSpPr>
                <p:spPr bwMode="auto">
                  <a:xfrm>
                    <a:off x="4882184" y="2737387"/>
                    <a:ext cx="0" cy="6030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2" name="Chord 361"/>
                  <p:cNvSpPr/>
                  <p:nvPr/>
                </p:nvSpPr>
                <p:spPr>
                  <a:xfrm rot="16200000">
                    <a:off x="4836546" y="2678006"/>
                    <a:ext cx="92043" cy="95217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  <p:grpSp>
              <p:nvGrpSpPr>
                <p:cNvPr id="358" name="Group 168"/>
                <p:cNvGrpSpPr>
                  <a:grpSpLocks/>
                </p:cNvGrpSpPr>
                <p:nvPr/>
              </p:nvGrpSpPr>
              <p:grpSpPr bwMode="auto">
                <a:xfrm flipV="1">
                  <a:off x="5490904" y="3195638"/>
                  <a:ext cx="91440" cy="119222"/>
                  <a:chOff x="4835465" y="2693096"/>
                  <a:chExt cx="91440" cy="119222"/>
                </a:xfrm>
              </p:grpSpPr>
              <p:cxnSp>
                <p:nvCxnSpPr>
                  <p:cNvPr id="359" name="Straight Connector 358"/>
                  <p:cNvCxnSpPr/>
                  <p:nvPr/>
                </p:nvCxnSpPr>
                <p:spPr bwMode="auto">
                  <a:xfrm>
                    <a:off x="4881278" y="2760702"/>
                    <a:ext cx="0" cy="6189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0" name="Chord 359"/>
                  <p:cNvSpPr/>
                  <p:nvPr/>
                </p:nvSpPr>
                <p:spPr>
                  <a:xfrm rot="16200000">
                    <a:off x="4833421" y="2703992"/>
                    <a:ext cx="88869" cy="96803"/>
                  </a:xfrm>
                  <a:prstGeom prst="chord">
                    <a:avLst>
                      <a:gd name="adj1" fmla="val 5323177"/>
                      <a:gd name="adj2" fmla="val 1620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</p:grpSp>
        </p:grpSp>
      </p:grpSp>
      <p:sp>
        <p:nvSpPr>
          <p:cNvPr id="403" name="Arc 402"/>
          <p:cNvSpPr/>
          <p:nvPr/>
        </p:nvSpPr>
        <p:spPr bwMode="auto">
          <a:xfrm rot="20798056" flipV="1">
            <a:off x="2522538" y="2617788"/>
            <a:ext cx="2122487" cy="722312"/>
          </a:xfrm>
          <a:prstGeom prst="arc">
            <a:avLst>
              <a:gd name="adj1" fmla="val 13061005"/>
              <a:gd name="adj2" fmla="val 21298589"/>
            </a:avLst>
          </a:prstGeom>
          <a:ln w="254000">
            <a:solidFill>
              <a:srgbClr val="7F7F7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3205163" y="2408238"/>
            <a:ext cx="71437" cy="2244725"/>
          </a:xfrm>
          <a:prstGeom prst="rect">
            <a:avLst/>
          </a:prstGeom>
          <a:gradFill flip="none" rotWithShape="1">
            <a:gsLst>
              <a:gs pos="0">
                <a:srgbClr val="EBD6C1"/>
              </a:gs>
              <a:gs pos="100000">
                <a:srgbClr val="ECD8C4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405" name="Straight Connector 404"/>
          <p:cNvCxnSpPr/>
          <p:nvPr/>
        </p:nvCxnSpPr>
        <p:spPr bwMode="auto">
          <a:xfrm>
            <a:off x="1928813" y="2103438"/>
            <a:ext cx="0" cy="546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95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188" indent="-230188">
              <a:buClr>
                <a:srgbClr val="800000"/>
              </a:buClr>
              <a:defRPr/>
            </a:pPr>
            <a:r>
              <a:rPr lang="en-US" dirty="0" smtClean="0"/>
              <a:t>GS-US-292-0112 is an ongoing, single-arm, </a:t>
            </a:r>
            <a:r>
              <a:rPr lang="en-US" dirty="0"/>
              <a:t>open-label Phase 3 </a:t>
            </a:r>
            <a:r>
              <a:rPr lang="en-US" dirty="0" smtClean="0"/>
              <a:t>study of HIV-1-infected participants with </a:t>
            </a:r>
            <a:r>
              <a:rPr lang="en-US" dirty="0"/>
              <a:t>mild-moderate renal impairment (</a:t>
            </a:r>
            <a:r>
              <a:rPr lang="en-US" dirty="0" err="1" smtClean="0"/>
              <a:t>eGFR</a:t>
            </a:r>
            <a:r>
              <a:rPr lang="en-US" baseline="-25000" dirty="0" err="1" smtClean="0"/>
              <a:t>CG</a:t>
            </a:r>
            <a:r>
              <a:rPr lang="en-US" dirty="0" smtClean="0"/>
              <a:t> </a:t>
            </a:r>
            <a:r>
              <a:rPr lang="en-US" dirty="0"/>
              <a:t>30-69 mL/min) who switched to </a:t>
            </a:r>
            <a:r>
              <a:rPr lang="en-US" dirty="0" smtClean="0"/>
              <a:t>E/C/F/TAF</a:t>
            </a:r>
          </a:p>
          <a:p>
            <a:pPr marL="230188" indent="-230188">
              <a:buClr>
                <a:srgbClr val="800000"/>
              </a:buClr>
              <a:defRPr/>
            </a:pPr>
            <a:r>
              <a:rPr lang="en-US" dirty="0" smtClean="0"/>
              <a:t>In the overall cohort, there were no changes </a:t>
            </a:r>
            <a:r>
              <a:rPr lang="en-US" dirty="0"/>
              <a:t>in actual </a:t>
            </a:r>
            <a:r>
              <a:rPr lang="en-US" dirty="0" smtClean="0"/>
              <a:t>GFR, </a:t>
            </a:r>
            <a:r>
              <a:rPr lang="en-US" dirty="0"/>
              <a:t>but </a:t>
            </a:r>
            <a:r>
              <a:rPr lang="en-US" dirty="0" smtClean="0"/>
              <a:t>there were reductions </a:t>
            </a:r>
            <a:r>
              <a:rPr lang="en-US" dirty="0"/>
              <a:t>in </a:t>
            </a:r>
            <a:r>
              <a:rPr lang="en-US" dirty="0" smtClean="0"/>
              <a:t>total and tubular proteinuria and </a:t>
            </a:r>
            <a:r>
              <a:rPr lang="en-US" dirty="0"/>
              <a:t>improvements in bone mineral density</a:t>
            </a:r>
            <a:r>
              <a:rPr lang="en-US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dirty="0"/>
              <a:t>We present </a:t>
            </a:r>
            <a:r>
              <a:rPr lang="en-US" dirty="0" smtClean="0"/>
              <a:t>today the </a:t>
            </a:r>
            <a:r>
              <a:rPr lang="en-US" dirty="0"/>
              <a:t>48-week </a:t>
            </a:r>
            <a:r>
              <a:rPr lang="en-US" dirty="0" smtClean="0"/>
              <a:t>analysis </a:t>
            </a:r>
            <a:r>
              <a:rPr lang="en-US" dirty="0"/>
              <a:t>of renal and bone safety markers </a:t>
            </a:r>
            <a:r>
              <a:rPr lang="en-US" dirty="0" smtClean="0"/>
              <a:t>in the two subgroups of participants on </a:t>
            </a:r>
            <a:r>
              <a:rPr lang="en-US" dirty="0"/>
              <a:t>TDF- </a:t>
            </a:r>
            <a:r>
              <a:rPr lang="en-US" dirty="0" smtClean="0"/>
              <a:t>and </a:t>
            </a:r>
            <a:r>
              <a:rPr lang="en-US" dirty="0"/>
              <a:t>non-TDF-containing regimens before switching to E/C/F/TAF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Pozniak</a:t>
            </a:r>
            <a:r>
              <a:rPr lang="en-US" dirty="0" smtClean="0"/>
              <a:t> A, et al. CROI 2015. Abstract 795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5959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762000" y="3642108"/>
            <a:ext cx="8229600" cy="219747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800" dirty="0" smtClean="0"/>
              <a:t>Phase </a:t>
            </a:r>
            <a:r>
              <a:rPr lang="en-US" sz="1800" dirty="0"/>
              <a:t>3, 96-week, multicenter, open-label </a:t>
            </a:r>
            <a:r>
              <a:rPr lang="en-US" sz="1800" dirty="0" smtClean="0"/>
              <a:t>study of </a:t>
            </a:r>
            <a:r>
              <a:rPr lang="en-US" sz="1800" dirty="0" err="1" smtClean="0"/>
              <a:t>virologically</a:t>
            </a:r>
            <a:r>
              <a:rPr lang="en-US" sz="1800" dirty="0" smtClean="0"/>
              <a:t> </a:t>
            </a:r>
            <a:r>
              <a:rPr lang="en-US" sz="1800" dirty="0"/>
              <a:t>suppressed adults </a:t>
            </a:r>
            <a:r>
              <a:rPr lang="en-US" sz="1800" dirty="0" smtClean="0"/>
              <a:t>switching from </a:t>
            </a:r>
            <a:r>
              <a:rPr lang="en-US" sz="1800" dirty="0"/>
              <a:t>TDF- or non-TDF–containing regimens to E/C/F/TAF</a:t>
            </a:r>
          </a:p>
          <a:p>
            <a:pPr>
              <a:spcBef>
                <a:spcPts val="1000"/>
              </a:spcBef>
            </a:pPr>
            <a:r>
              <a:rPr lang="en-US" sz="1800" dirty="0" smtClean="0"/>
              <a:t>Eligibility: stable </a:t>
            </a:r>
            <a:r>
              <a:rPr lang="en-US" sz="1800" dirty="0" err="1"/>
              <a:t>eGFR</a:t>
            </a:r>
            <a:r>
              <a:rPr lang="en-US" sz="1800" baseline="-25000" dirty="0" err="1"/>
              <a:t>CG</a:t>
            </a:r>
            <a:r>
              <a:rPr lang="en-US" sz="1800" dirty="0"/>
              <a:t> (30–69 mL/min</a:t>
            </a:r>
            <a:r>
              <a:rPr lang="en-US" sz="1800" dirty="0" smtClean="0"/>
              <a:t>) </a:t>
            </a:r>
          </a:p>
          <a:p>
            <a:pPr>
              <a:spcBef>
                <a:spcPts val="1000"/>
              </a:spcBef>
            </a:pPr>
            <a:r>
              <a:rPr lang="en-US" sz="1800" dirty="0" smtClean="0"/>
              <a:t>Primary endpoint: change </a:t>
            </a:r>
            <a:r>
              <a:rPr lang="en-US" sz="1800" dirty="0"/>
              <a:t>from baseline in eGFR at Week </a:t>
            </a:r>
            <a:r>
              <a:rPr lang="en-US" sz="1800" dirty="0" smtClean="0"/>
              <a:t>24</a:t>
            </a:r>
          </a:p>
          <a:p>
            <a:pPr lvl="1">
              <a:spcBef>
                <a:spcPts val="1000"/>
              </a:spcBef>
            </a:pPr>
            <a:r>
              <a:rPr lang="en-US" sz="1600" dirty="0"/>
              <a:t>Actual </a:t>
            </a:r>
            <a:r>
              <a:rPr lang="en-US" sz="1600" dirty="0" smtClean="0"/>
              <a:t>GFR </a:t>
            </a:r>
            <a:r>
              <a:rPr lang="en-US" sz="1600" dirty="0"/>
              <a:t>assessed with </a:t>
            </a:r>
            <a:r>
              <a:rPr lang="en-US" sz="1600" dirty="0" err="1"/>
              <a:t>iohexol</a:t>
            </a:r>
            <a:r>
              <a:rPr lang="en-US" sz="1600" dirty="0"/>
              <a:t> clearance in a </a:t>
            </a:r>
            <a:r>
              <a:rPr lang="en-US" sz="1600" dirty="0" smtClean="0"/>
              <a:t>participant subset</a:t>
            </a:r>
          </a:p>
          <a:p>
            <a:pPr>
              <a:spcBef>
                <a:spcPts val="1000"/>
              </a:spcBef>
            </a:pPr>
            <a:r>
              <a:rPr lang="en-US" sz="1800" dirty="0" smtClean="0"/>
              <a:t>Week 48 data are presented here by pre-switch TDF use (within-group comparisons, not between group comparisons)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29188" y="1568088"/>
            <a:ext cx="7220354" cy="1399502"/>
            <a:chOff x="1129188" y="1347364"/>
            <a:chExt cx="7220354" cy="1399502"/>
          </a:xfrm>
        </p:grpSpPr>
        <p:sp>
          <p:nvSpPr>
            <p:cNvPr id="20" name="Rectangle 19"/>
            <p:cNvSpPr/>
            <p:nvPr/>
          </p:nvSpPr>
          <p:spPr bwMode="auto">
            <a:xfrm>
              <a:off x="2883378" y="1347364"/>
              <a:ext cx="168366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de-DE" sz="1400" b="1" dirty="0">
                  <a:solidFill>
                    <a:srgbClr val="CC0000"/>
                  </a:solidFill>
                  <a:latin typeface="Arial"/>
                  <a:cs typeface="Arial" charset="0"/>
                </a:rPr>
                <a:t>Primary Endpoint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1863" y="1937255"/>
              <a:ext cx="6818599" cy="256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flipV="1">
              <a:off x="3639788" y="1686790"/>
              <a:ext cx="155911" cy="182880"/>
            </a:xfrm>
            <a:prstGeom prst="triangle">
              <a:avLst/>
            </a:prstGeom>
            <a:ln w="1905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srgbClr val="CC0000"/>
                </a:solidFill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131120" y="2283085"/>
              <a:ext cx="6751117" cy="463781"/>
              <a:chOff x="1200343" y="3982095"/>
              <a:chExt cx="6731083" cy="640080"/>
            </a:xfrm>
          </p:grpSpPr>
          <p:sp>
            <p:nvSpPr>
              <p:cNvPr id="17" name="Line 125"/>
              <p:cNvSpPr>
                <a:spLocks noChangeShapeType="1"/>
              </p:cNvSpPr>
              <p:nvPr/>
            </p:nvSpPr>
            <p:spPr bwMode="auto">
              <a:xfrm>
                <a:off x="1864644" y="4302135"/>
                <a:ext cx="7207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gray">
              <a:xfrm>
                <a:off x="2381118" y="3982095"/>
                <a:ext cx="5550308" cy="640080"/>
              </a:xfrm>
              <a:prstGeom prst="rect">
                <a:avLst/>
              </a:prstGeom>
              <a:solidFill>
                <a:srgbClr val="6338A2"/>
              </a:solidFill>
              <a:ln w="19050">
                <a:noFill/>
                <a:round/>
                <a:headEnd/>
                <a:tailEnd/>
              </a:ln>
              <a:effectLst/>
            </p:spPr>
            <p:txBody>
              <a:bodyPr lIns="18288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 typeface="Times" panose="02020603050405020304" pitchFamily="18" charset="0"/>
                  <a:buNone/>
                  <a:defRPr/>
                </a:pPr>
                <a:r>
                  <a:rPr lang="en-US" altLang="en-US" b="1" dirty="0" smtClean="0">
                    <a:solidFill>
                      <a:prstClr val="white"/>
                    </a:solidFill>
                    <a:latin typeface="Arial" panose="020B0604020202020204" pitchFamily="34" charset="0"/>
                    <a:ea typeface="MS Mincho" panose="02020609040205080304" pitchFamily="49" charset="-128"/>
                  </a:rPr>
                  <a:t>E/C/F/TAF </a:t>
                </a:r>
                <a:r>
                  <a:rPr lang="en-US" altLang="en-US" b="1" dirty="0">
                    <a:solidFill>
                      <a:prstClr val="white"/>
                    </a:solidFill>
                    <a:latin typeface="Arial" panose="020B0604020202020204" pitchFamily="34" charset="0"/>
                    <a:ea typeface="MS Mincho" panose="02020609040205080304" pitchFamily="49" charset="-128"/>
                  </a:rPr>
                  <a:t>QD </a:t>
                </a:r>
                <a:endParaRPr lang="en-US" altLang="en-US" b="1" baseline="30000" dirty="0">
                  <a:solidFill>
                    <a:prstClr val="white"/>
                  </a:solidFill>
                  <a:latin typeface="Arial" panose="020B0604020202020204" pitchFamily="34" charset="0"/>
                  <a:ea typeface="MS Mincho" panose="02020609040205080304" pitchFamily="49" charset="-128"/>
                </a:endParaRPr>
              </a:p>
            </p:txBody>
          </p:sp>
          <p:sp>
            <p:nvSpPr>
              <p:cNvPr id="19" name="AutoShape 6"/>
              <p:cNvSpPr>
                <a:spLocks noChangeArrowheads="1"/>
              </p:cNvSpPr>
              <p:nvPr/>
            </p:nvSpPr>
            <p:spPr bwMode="auto">
              <a:xfrm>
                <a:off x="1200343" y="3982095"/>
                <a:ext cx="1005840" cy="64008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txBody>
              <a:bodyPr lIns="91440" anchor="ctr"/>
              <a:lstStyle>
                <a:lvl1pPr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de-DE" altLang="en-US" b="1" dirty="0" smtClean="0">
                  <a:solidFill>
                    <a:prstClr val="white"/>
                  </a:solidFill>
                  <a:cs typeface="Arial" charset="0"/>
                </a:endParaRPr>
              </a:p>
              <a:p>
                <a:pPr>
                  <a:defRPr/>
                </a:pPr>
                <a:r>
                  <a:rPr lang="en-US" altLang="en-US" b="1" dirty="0" smtClean="0">
                    <a:solidFill>
                      <a:prstClr val="white"/>
                    </a:solidFill>
                    <a:cs typeface="Arial" charset="0"/>
                  </a:rPr>
                  <a:t>N=242</a:t>
                </a:r>
                <a:endParaRPr lang="en-US" dirty="0">
                  <a:solidFill>
                    <a:prstClr val="white"/>
                  </a:solidFill>
                </a:endParaRPr>
              </a:p>
              <a:p>
                <a:pPr>
                  <a:defRPr/>
                </a:pPr>
                <a:endParaRPr lang="en-US" altLang="en-US" b="1" dirty="0">
                  <a:solidFill>
                    <a:prstClr val="black"/>
                  </a:solidFill>
                  <a:cs typeface="Arial" charset="0"/>
                </a:endParaRPr>
              </a:p>
            </p:txBody>
          </p:sp>
        </p:grp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>
              <a:off x="3188727" y="1911720"/>
              <a:ext cx="10416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prstClr val="white"/>
                  </a:solidFill>
                </a:rPr>
                <a:t>24</a:t>
              </a:r>
              <a:endParaRPr lang="en-US" alt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7309524" y="1911720"/>
              <a:ext cx="10400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prstClr val="white"/>
                  </a:solidFill>
                </a:rPr>
                <a:t>96</a:t>
              </a:r>
              <a:endParaRPr lang="en-US" alt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23" name="TextBox 11"/>
            <p:cNvSpPr txBox="1">
              <a:spLocks noChangeArrowheads="1"/>
            </p:cNvSpPr>
            <p:nvPr/>
          </p:nvSpPr>
          <p:spPr bwMode="auto">
            <a:xfrm>
              <a:off x="4570134" y="1911720"/>
              <a:ext cx="10400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prstClr val="white"/>
                  </a:solidFill>
                </a:rPr>
                <a:t>48</a:t>
              </a:r>
              <a:endParaRPr lang="en-US" alt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24" name="TextBox 11"/>
            <p:cNvSpPr txBox="1">
              <a:spLocks noChangeArrowheads="1"/>
            </p:cNvSpPr>
            <p:nvPr/>
          </p:nvSpPr>
          <p:spPr bwMode="auto">
            <a:xfrm>
              <a:off x="2275064" y="1913377"/>
              <a:ext cx="91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en-US" altLang="en-US" sz="1400" b="1" dirty="0" smtClean="0">
                  <a:solidFill>
                    <a:prstClr val="white"/>
                  </a:solidFill>
                </a:rPr>
                <a:t>0</a:t>
              </a:r>
              <a:endParaRPr lang="en-US" alt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 flipV="1">
              <a:off x="5013499" y="1677349"/>
              <a:ext cx="155911" cy="18288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srgbClr val="CC0000"/>
                </a:solidFill>
              </a:endParaRPr>
            </a:p>
          </p:txBody>
        </p:sp>
        <p:sp>
          <p:nvSpPr>
            <p:cNvPr id="27" name="Isosceles Triangle 26"/>
            <p:cNvSpPr/>
            <p:nvPr/>
          </p:nvSpPr>
          <p:spPr>
            <a:xfrm flipV="1">
              <a:off x="7750124" y="1677349"/>
              <a:ext cx="155911" cy="18288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srgbClr val="CC0000"/>
                </a:solidFill>
              </a:endParaRPr>
            </a:p>
          </p:txBody>
        </p:sp>
        <p:sp>
          <p:nvSpPr>
            <p:cNvPr id="28" name="TextBox 11"/>
            <p:cNvSpPr txBox="1">
              <a:spLocks noChangeArrowheads="1"/>
            </p:cNvSpPr>
            <p:nvPr/>
          </p:nvSpPr>
          <p:spPr bwMode="auto">
            <a:xfrm>
              <a:off x="2808418" y="1913377"/>
              <a:ext cx="44173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prstClr val="white"/>
                  </a:solidFill>
                </a:rPr>
                <a:t>12</a:t>
              </a:r>
              <a:endParaRPr lang="en-US" alt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29" name="TextBox 11"/>
            <p:cNvSpPr txBox="1">
              <a:spLocks noChangeArrowheads="1"/>
            </p:cNvSpPr>
            <p:nvPr/>
          </p:nvSpPr>
          <p:spPr bwMode="auto">
            <a:xfrm>
              <a:off x="1129188" y="1913377"/>
              <a:ext cx="6419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prstClr val="white"/>
                  </a:solidFill>
                </a:rPr>
                <a:t>Week</a:t>
              </a:r>
              <a:endParaRPr lang="en-US" altLang="en-US" sz="14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48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7240866" y="1317482"/>
            <a:ext cx="1281867" cy="32197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graphicFrame>
        <p:nvGraphicFramePr>
          <p:cNvPr id="7" name="Group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0799633"/>
              </p:ext>
            </p:extLst>
          </p:nvPr>
        </p:nvGraphicFramePr>
        <p:xfrm>
          <a:off x="1152609" y="1499242"/>
          <a:ext cx="6838782" cy="4496409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743200"/>
                <a:gridCol w="1365194"/>
                <a:gridCol w="1365194"/>
                <a:gridCol w="1365194"/>
              </a:tblGrid>
              <a:tr h="264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=242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6355" marR="46355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TDF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n=158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6355" marR="46355" anchor="b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8A2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Non-TDF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n=84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6355" marR="46355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BB2B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age, years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58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59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58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≥ 65 years, %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26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22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33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Female, %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21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23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17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Black, %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18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22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12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CD4 count, cells/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 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632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661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585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Hypertension, %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Diabetes, %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eGFR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mL/min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56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58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53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4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eGFR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≥60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/min, %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34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24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4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Dipstick proteinuria,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  <a:endParaRPr lang="en-US" sz="1600" baseline="30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46437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4338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Grade 1</a:t>
                      </a:r>
                      <a:endParaRPr lang="en-US" sz="1600" baseline="30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0" marR="46437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4338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Grade 2</a:t>
                      </a:r>
                    </a:p>
                  </a:txBody>
                  <a:tcPr marL="182880" marR="46437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4338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Grade 3-4</a:t>
                      </a:r>
                    </a:p>
                  </a:txBody>
                  <a:tcPr marL="182880" marR="46437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84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2" y="191911"/>
            <a:ext cx="8659727" cy="913511"/>
          </a:xfrm>
        </p:spPr>
        <p:txBody>
          <a:bodyPr/>
          <a:lstStyle/>
          <a:p>
            <a:r>
              <a:rPr lang="en-US" dirty="0"/>
              <a:t>Pre-Switch Antiretroviral </a:t>
            </a:r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196841" y="3526490"/>
            <a:ext cx="3588294" cy="689429"/>
          </a:xfrm>
        </p:spPr>
        <p:txBody>
          <a:bodyPr anchor="t" anchorCtr="0"/>
          <a:lstStyle/>
          <a:p>
            <a:r>
              <a:rPr lang="en-US" dirty="0" smtClean="0"/>
              <a:t>*Total &gt;100%, as some </a:t>
            </a:r>
            <a:r>
              <a:rPr lang="en-US" dirty="0"/>
              <a:t>regimens included &gt;1 third </a:t>
            </a:r>
            <a:r>
              <a:rPr lang="en-US" dirty="0" smtClean="0"/>
              <a:t>agent.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74752" y="1657440"/>
            <a:ext cx="2955896" cy="3654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NRTI(s)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9491217"/>
              </p:ext>
            </p:extLst>
          </p:nvPr>
        </p:nvGraphicFramePr>
        <p:xfrm>
          <a:off x="525464" y="1921245"/>
          <a:ext cx="4057649" cy="4344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oup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1937383"/>
              </p:ext>
            </p:extLst>
          </p:nvPr>
        </p:nvGraphicFramePr>
        <p:xfrm>
          <a:off x="5063491" y="1628973"/>
          <a:ext cx="3589177" cy="180807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773322"/>
                <a:gridCol w="815855"/>
              </a:tblGrid>
              <a:tr h="264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Third Agent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(% of participants)</a:t>
                      </a: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=242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6355" marR="46355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44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NNRTI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42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INSTI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24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5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CCR5 antagonist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L="46437" marR="46437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314268" y="5522911"/>
            <a:ext cx="914400" cy="0"/>
          </a:xfrm>
          <a:prstGeom prst="line">
            <a:avLst/>
          </a:prstGeom>
          <a:ln w="25400">
            <a:solidFill>
              <a:srgbClr val="71717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39503" y="5932257"/>
            <a:ext cx="1554480" cy="0"/>
          </a:xfrm>
          <a:prstGeom prst="line">
            <a:avLst/>
          </a:prstGeom>
          <a:ln w="25400">
            <a:solidFill>
              <a:srgbClr val="71717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48245" y="5410426"/>
            <a:ext cx="2061029" cy="3011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Other nucleoside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51973" y="5781672"/>
            <a:ext cx="2061029" cy="3011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No </a:t>
            </a:r>
            <a:r>
              <a:rPr lang="en-US" b="1" dirty="0" err="1" smtClean="0"/>
              <a:t>nucleos</a:t>
            </a:r>
            <a:r>
              <a:rPr lang="en-US" b="1" dirty="0" smtClean="0"/>
              <a:t>(t)ide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38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1115748"/>
              </p:ext>
            </p:extLst>
          </p:nvPr>
        </p:nvGraphicFramePr>
        <p:xfrm>
          <a:off x="1181100" y="1539504"/>
          <a:ext cx="7086280" cy="3017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GFR by </a:t>
            </a:r>
            <a:r>
              <a:rPr lang="en-US" dirty="0" err="1" smtClean="0"/>
              <a:t>Iohexol</a:t>
            </a:r>
            <a:r>
              <a:rPr lang="en-US" dirty="0" smtClean="0"/>
              <a:t> Clearance through Week 24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600549" y="6226392"/>
            <a:ext cx="8465484" cy="470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800" dirty="0" smtClean="0"/>
              <a:t>Actual GFR unaffected by E/C/F/TAF switch, regardless of previous regimen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81100" y="1866876"/>
            <a:ext cx="286879" cy="1845771"/>
          </a:xfrm>
          <a:prstGeom prst="rect">
            <a:avLst/>
          </a:prstGeom>
          <a:noFill/>
        </p:spPr>
        <p:txBody>
          <a:bodyPr vert="vert270" wrap="squar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 err="1" smtClean="0">
                <a:solidFill>
                  <a:prstClr val="black"/>
                </a:solidFill>
              </a:rPr>
              <a:t>aGFR</a:t>
            </a:r>
            <a:r>
              <a:rPr lang="en-US" sz="1400" dirty="0" smtClean="0">
                <a:solidFill>
                  <a:prstClr val="black"/>
                </a:solidFill>
              </a:rPr>
              <a:t> (mL/min)</a:t>
            </a:r>
          </a:p>
        </p:txBody>
      </p:sp>
      <p:graphicFrame>
        <p:nvGraphicFramePr>
          <p:cNvPr id="1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3424666"/>
              </p:ext>
            </p:extLst>
          </p:nvPr>
        </p:nvGraphicFramePr>
        <p:xfrm>
          <a:off x="1514108" y="4444171"/>
          <a:ext cx="6060865" cy="128016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71600"/>
                <a:gridCol w="2103120"/>
                <a:gridCol w="2586145"/>
              </a:tblGrid>
              <a:tr h="2594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288" marB="18288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GLSM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</a:rPr>
                        <a:t>Ratio, %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</a:rPr>
                        <a:t>90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%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</a:rPr>
                        <a:t>CI)*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5" marR="46355" marT="18288" marB="18288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255169">
                <a:tc rowSpan="2"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TDF (n=21)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8A2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2, 4,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 vs baseline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(94, 102)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5" marR="46355" marT="18288" marB="18288" anchor="ctr">
                    <a:lnR w="12700" cmpd="sng">
                      <a:noFill/>
                    </a:lnR>
                    <a:solidFill>
                      <a:srgbClr val="ECECEC"/>
                    </a:solidFill>
                  </a:tcPr>
                </a:tc>
              </a:tr>
              <a:tr h="255169">
                <a:tc vMerge="1"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24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(96, 105)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5" marR="46355" marT="18288" marB="18288" anchor="ctr">
                    <a:lnR w="12700" cmpd="sng">
                      <a:noFill/>
                    </a:lnR>
                    <a:solidFill>
                      <a:srgbClr val="ECECEC"/>
                    </a:solidFill>
                  </a:tcPr>
                </a:tc>
              </a:tr>
              <a:tr h="255169">
                <a:tc rowSpan="2"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Non-TDF (n=10)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rgbClr val="8EBB2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2, 4,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 vs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(86, 108)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5" marR="46355" marT="18288" marB="18288" anchor="ctr">
                    <a:lnR w="12700" cmpd="sng">
                      <a:noFill/>
                    </a:lnR>
                    <a:solidFill>
                      <a:srgbClr val="ECECEC"/>
                    </a:solidFill>
                  </a:tcPr>
                </a:tc>
              </a:tr>
              <a:tr h="255169">
                <a:tc vMerge="1"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24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 (87, 111)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5" marR="46355" marT="18288" marB="18288" anchor="ctr"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92846" y="1393219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600" b="1" dirty="0" smtClean="0"/>
              <a:t>Total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8429" y="1393219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600" b="1" dirty="0" smtClean="0"/>
              <a:t>Non-TDF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2693" y="1393219"/>
            <a:ext cx="1021246" cy="27432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600" b="1" dirty="0" smtClean="0"/>
              <a:t>TDF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968115" y="4026728"/>
            <a:ext cx="1569720" cy="417443"/>
            <a:chOff x="868680" y="2495202"/>
            <a:chExt cx="1569720" cy="417443"/>
          </a:xfrm>
        </p:grpSpPr>
        <p:sp>
          <p:nvSpPr>
            <p:cNvPr id="15" name="TextBox 2"/>
            <p:cNvSpPr txBox="1"/>
            <p:nvPr/>
          </p:nvSpPr>
          <p:spPr>
            <a:xfrm>
              <a:off x="868680" y="2495202"/>
              <a:ext cx="502920" cy="417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100" dirty="0" smtClean="0"/>
                <a:t>BL</a:t>
              </a:r>
            </a:p>
          </p:txBody>
        </p:sp>
        <p:sp>
          <p:nvSpPr>
            <p:cNvPr id="16" name="TextBox 1"/>
            <p:cNvSpPr txBox="1"/>
            <p:nvPr/>
          </p:nvSpPr>
          <p:spPr>
            <a:xfrm>
              <a:off x="1402080" y="2495202"/>
              <a:ext cx="502920" cy="417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100" dirty="0" smtClean="0"/>
                <a:t>W2/4/8</a:t>
              </a:r>
            </a:p>
          </p:txBody>
        </p:sp>
        <p:sp>
          <p:nvSpPr>
            <p:cNvPr id="18" name="TextBox 1"/>
            <p:cNvSpPr txBox="1"/>
            <p:nvPr/>
          </p:nvSpPr>
          <p:spPr>
            <a:xfrm>
              <a:off x="1935480" y="2495202"/>
              <a:ext cx="502920" cy="417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100" dirty="0" smtClean="0"/>
                <a:t>W24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886969" y="4026728"/>
            <a:ext cx="1569720" cy="417443"/>
            <a:chOff x="868680" y="2495202"/>
            <a:chExt cx="1569720" cy="417443"/>
          </a:xfrm>
        </p:grpSpPr>
        <p:sp>
          <p:nvSpPr>
            <p:cNvPr id="22" name="TextBox 2"/>
            <p:cNvSpPr txBox="1"/>
            <p:nvPr/>
          </p:nvSpPr>
          <p:spPr>
            <a:xfrm>
              <a:off x="868680" y="2495202"/>
              <a:ext cx="502920" cy="417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100" dirty="0" smtClean="0"/>
                <a:t>BL</a:t>
              </a: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1402080" y="2495202"/>
              <a:ext cx="502920" cy="417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100" dirty="0" smtClean="0"/>
                <a:t>W2/4/8</a:t>
              </a:r>
            </a:p>
          </p:txBody>
        </p:sp>
        <p:sp>
          <p:nvSpPr>
            <p:cNvPr id="25" name="TextBox 1"/>
            <p:cNvSpPr txBox="1"/>
            <p:nvPr/>
          </p:nvSpPr>
          <p:spPr>
            <a:xfrm>
              <a:off x="1935480" y="2495202"/>
              <a:ext cx="502920" cy="417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100" dirty="0" smtClean="0"/>
                <a:t>W24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1566586" y="5765243"/>
            <a:ext cx="6132150" cy="205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28600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8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dirty="0" smtClean="0"/>
              <a:t>*Lack of alteration boundary: 80–125% (GLSM).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65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969339"/>
              </p:ext>
            </p:extLst>
          </p:nvPr>
        </p:nvGraphicFramePr>
        <p:xfrm>
          <a:off x="899096" y="1813680"/>
          <a:ext cx="6901367" cy="337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GFR: Change from Baseline to Week 48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 rot="16200000" flipH="1">
            <a:off x="-396470" y="3269194"/>
            <a:ext cx="2727325" cy="312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altLang="ja-JP" sz="1400" dirty="0" smtClean="0">
                <a:solidFill>
                  <a:srgbClr val="000000"/>
                </a:solidFill>
              </a:rPr>
              <a:t>Median </a:t>
            </a:r>
            <a:r>
              <a:rPr lang="el-GR" altLang="ja-JP" sz="1400" dirty="0">
                <a:solidFill>
                  <a:srgbClr val="000000"/>
                </a:solidFill>
              </a:rPr>
              <a:t>Δ</a:t>
            </a:r>
            <a:r>
              <a:rPr lang="en-US" altLang="ja-JP" sz="1400" dirty="0">
                <a:solidFill>
                  <a:srgbClr val="000000"/>
                </a:solidFill>
              </a:rPr>
              <a:t> from </a:t>
            </a:r>
            <a:r>
              <a:rPr lang="en-US" altLang="ja-JP" sz="1400" dirty="0" smtClean="0">
                <a:solidFill>
                  <a:srgbClr val="000000"/>
                </a:solidFill>
              </a:rPr>
              <a:t>Baseline</a:t>
            </a: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1952216" y="5445609"/>
            <a:ext cx="1110509" cy="38633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eGFR</a:t>
            </a:r>
            <a:r>
              <a:rPr lang="en-US" sz="1400" baseline="-25000" dirty="0" err="1" smtClean="0">
                <a:latin typeface="Arial" pitchFamily="34" charset="0"/>
                <a:cs typeface="Arial" pitchFamily="34" charset="0"/>
              </a:rPr>
              <a:t>CG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mL/min</a:t>
            </a:r>
            <a:endParaRPr lang="en-US" sz="12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009289" y="5438358"/>
            <a:ext cx="1463040" cy="39358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eGFR</a:t>
            </a:r>
            <a:r>
              <a:rPr lang="en-US" sz="1400" baseline="-25000" dirty="0" err="1">
                <a:latin typeface="Arial" pitchFamily="34" charset="0"/>
                <a:cs typeface="Arial" pitchFamily="34" charset="0"/>
              </a:rPr>
              <a:t>CKD</a:t>
            </a:r>
            <a:r>
              <a:rPr lang="en-US" sz="1400" baseline="-25000" dirty="0">
                <a:latin typeface="Arial" pitchFamily="34" charset="0"/>
                <a:cs typeface="Arial" pitchFamily="34" charset="0"/>
              </a:rPr>
              <a:t>-EPI 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Cr </a:t>
            </a:r>
            <a:r>
              <a:rPr lang="en-US" sz="1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mL/min/1.73m</a:t>
            </a:r>
            <a:r>
              <a:rPr lang="en-US" sz="1200" baseline="300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</a:t>
            </a:r>
            <a:endParaRPr lang="en-US" sz="12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5955380" y="5438358"/>
            <a:ext cx="1565691" cy="42139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eGFR</a:t>
            </a:r>
            <a:r>
              <a:rPr lang="en-US" sz="1400" baseline="-25000" dirty="0" err="1">
                <a:latin typeface="Arial" pitchFamily="34" charset="0"/>
                <a:cs typeface="Arial" pitchFamily="34" charset="0"/>
              </a:rPr>
              <a:t>CKD</a:t>
            </a:r>
            <a:r>
              <a:rPr lang="en-US" sz="1400" baseline="-25000" dirty="0">
                <a:latin typeface="Arial" pitchFamily="34" charset="0"/>
                <a:cs typeface="Arial" pitchFamily="34" charset="0"/>
              </a:rPr>
              <a:t>-EPI </a:t>
            </a:r>
            <a:r>
              <a:rPr lang="en-US" sz="1400" baseline="-25000" dirty="0" err="1" smtClean="0">
                <a:latin typeface="Arial" pitchFamily="34" charset="0"/>
                <a:cs typeface="Arial" pitchFamily="34" charset="0"/>
              </a:rPr>
              <a:t>cys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aseline="-25000" dirty="0">
                <a:latin typeface="Arial" pitchFamily="34" charset="0"/>
                <a:cs typeface="Arial" pitchFamily="34" charset="0"/>
              </a:rPr>
              <a:t>C </a:t>
            </a:r>
            <a:r>
              <a:rPr lang="en-US" sz="12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mL/min/1.73m</a:t>
            </a:r>
            <a:r>
              <a:rPr lang="en-US" sz="1200" baseline="30000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</a:t>
            </a:r>
            <a:endParaRPr lang="en-US" sz="12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092790" y="1530461"/>
            <a:ext cx="3266572" cy="284675"/>
            <a:chOff x="3067491" y="1550962"/>
            <a:chExt cx="3266572" cy="284675"/>
          </a:xfrm>
        </p:grpSpPr>
        <p:grpSp>
          <p:nvGrpSpPr>
            <p:cNvPr id="71" name="Group 70"/>
            <p:cNvGrpSpPr/>
            <p:nvPr/>
          </p:nvGrpSpPr>
          <p:grpSpPr>
            <a:xfrm>
              <a:off x="4104365" y="1550962"/>
              <a:ext cx="1148366" cy="283219"/>
              <a:chOff x="4104365" y="1546679"/>
              <a:chExt cx="1148366" cy="283219"/>
            </a:xfrm>
          </p:grpSpPr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4104365" y="1604554"/>
                <a:ext cx="182880" cy="182880"/>
              </a:xfrm>
              <a:prstGeom prst="rect">
                <a:avLst/>
              </a:prstGeom>
              <a:solidFill>
                <a:srgbClr val="FC8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79" name="Rectangle 7"/>
              <p:cNvSpPr>
                <a:spLocks noChangeArrowheads="1"/>
              </p:cNvSpPr>
              <p:nvPr/>
            </p:nvSpPr>
            <p:spPr bwMode="auto">
              <a:xfrm>
                <a:off x="4286489" y="1546679"/>
                <a:ext cx="966242" cy="28321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TDF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5131753" y="1551750"/>
              <a:ext cx="1202310" cy="283219"/>
              <a:chOff x="3948156" y="1832061"/>
              <a:chExt cx="1202310" cy="283219"/>
            </a:xfrm>
          </p:grpSpPr>
          <p:sp>
            <p:nvSpPr>
              <p:cNvPr id="76" name="Rectangle 6"/>
              <p:cNvSpPr>
                <a:spLocks noChangeArrowheads="1"/>
              </p:cNvSpPr>
              <p:nvPr/>
            </p:nvSpPr>
            <p:spPr bwMode="auto">
              <a:xfrm>
                <a:off x="3948156" y="1889148"/>
                <a:ext cx="182880" cy="182880"/>
              </a:xfrm>
              <a:prstGeom prst="rect">
                <a:avLst/>
              </a:prstGeom>
              <a:solidFill>
                <a:srgbClr val="8EB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77" name="Rectangle 7"/>
              <p:cNvSpPr>
                <a:spLocks noChangeArrowheads="1"/>
              </p:cNvSpPr>
              <p:nvPr/>
            </p:nvSpPr>
            <p:spPr bwMode="auto">
              <a:xfrm>
                <a:off x="4131036" y="1832061"/>
                <a:ext cx="1019430" cy="28321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Non-TDF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3067491" y="1552418"/>
              <a:ext cx="1142259" cy="283219"/>
              <a:chOff x="3962638" y="2018196"/>
              <a:chExt cx="1142259" cy="283219"/>
            </a:xfrm>
          </p:grpSpPr>
          <p:sp>
            <p:nvSpPr>
              <p:cNvPr id="74" name="Rectangle 6"/>
              <p:cNvSpPr>
                <a:spLocks noChangeArrowheads="1"/>
              </p:cNvSpPr>
              <p:nvPr/>
            </p:nvSpPr>
            <p:spPr bwMode="auto">
              <a:xfrm>
                <a:off x="3962638" y="2074615"/>
                <a:ext cx="182880" cy="182880"/>
              </a:xfrm>
              <a:prstGeom prst="rect">
                <a:avLst/>
              </a:prstGeom>
              <a:solidFill>
                <a:srgbClr val="6338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b="1" kern="0" dirty="0">
                  <a:solidFill>
                    <a:srgbClr val="00000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75" name="Rectangle 7"/>
              <p:cNvSpPr>
                <a:spLocks noChangeArrowheads="1"/>
              </p:cNvSpPr>
              <p:nvPr/>
            </p:nvSpPr>
            <p:spPr bwMode="auto">
              <a:xfrm>
                <a:off x="4138655" y="2018196"/>
                <a:ext cx="966242" cy="28321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F5B605">
                    <a:gamma/>
                    <a:shade val="60000"/>
                    <a:invGamma/>
                  </a:srgbClr>
                </a:prstShdw>
              </a:effectLst>
              <a:extLst/>
            </p:spPr>
            <p:txBody>
              <a:bodyPr wrap="square" tIns="0" bIns="0" anchor="ctr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Total</a:t>
                </a:r>
                <a:endParaRPr lang="en-US" sz="1200" kern="0" dirty="0">
                  <a:solidFill>
                    <a:prstClr val="black"/>
                  </a:solidFill>
                  <a:ea typeface="MS PGothic"/>
                  <a:cs typeface="Arial" pitchFamily="34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323305" y="4849329"/>
            <a:ext cx="7268892" cy="403068"/>
            <a:chOff x="145189" y="2014689"/>
            <a:chExt cx="6086151" cy="403068"/>
          </a:xfrm>
        </p:grpSpPr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145189" y="2016246"/>
              <a:ext cx="1337395" cy="38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sz="1400" dirty="0" smtClean="0">
                  <a:ea typeface="ＭＳ Ｐゴシック" pitchFamily="34" charset="-128"/>
                </a:rPr>
                <a:t>Baseline:</a:t>
              </a:r>
              <a:endParaRPr lang="en-GB" sz="1400" dirty="0">
                <a:ea typeface="ＭＳ Ｐゴシック" pitchFamily="34" charset="-128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260139" y="2014689"/>
              <a:ext cx="1452368" cy="390111"/>
              <a:chOff x="1260139" y="2014689"/>
              <a:chExt cx="1452368" cy="390111"/>
            </a:xfrm>
          </p:grpSpPr>
          <p:sp>
            <p:nvSpPr>
              <p:cNvPr id="27" name="Rectangle 6"/>
              <p:cNvSpPr>
                <a:spLocks noChangeArrowheads="1"/>
              </p:cNvSpPr>
              <p:nvPr/>
            </p:nvSpPr>
            <p:spPr bwMode="auto">
              <a:xfrm>
                <a:off x="1260139" y="2016246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56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28" name="Rectangle 6"/>
              <p:cNvSpPr>
                <a:spLocks noChangeArrowheads="1"/>
              </p:cNvSpPr>
              <p:nvPr/>
            </p:nvSpPr>
            <p:spPr bwMode="auto">
              <a:xfrm>
                <a:off x="1699643" y="2014689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58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29" name="Rectangle 6"/>
              <p:cNvSpPr>
                <a:spLocks noChangeArrowheads="1"/>
              </p:cNvSpPr>
              <p:nvPr/>
            </p:nvSpPr>
            <p:spPr bwMode="auto">
              <a:xfrm>
                <a:off x="2163867" y="2016246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53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3021853" y="2016246"/>
              <a:ext cx="1521453" cy="401511"/>
              <a:chOff x="3021853" y="2016246"/>
              <a:chExt cx="1521453" cy="401511"/>
            </a:xfrm>
          </p:grpSpPr>
          <p:sp>
            <p:nvSpPr>
              <p:cNvPr id="30" name="Rectangle 6"/>
              <p:cNvSpPr>
                <a:spLocks noChangeArrowheads="1"/>
              </p:cNvSpPr>
              <p:nvPr/>
            </p:nvSpPr>
            <p:spPr bwMode="auto">
              <a:xfrm>
                <a:off x="3021853" y="2016246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54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3478495" y="2017857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56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32" name="Rectangle 6"/>
              <p:cNvSpPr>
                <a:spLocks noChangeArrowheads="1"/>
              </p:cNvSpPr>
              <p:nvPr/>
            </p:nvSpPr>
            <p:spPr bwMode="auto">
              <a:xfrm>
                <a:off x="3994666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50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778652" y="2029203"/>
              <a:ext cx="1452688" cy="388554"/>
              <a:chOff x="4778652" y="2029203"/>
              <a:chExt cx="1452688" cy="388554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4778652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70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35" name="Rectangle 6"/>
              <p:cNvSpPr>
                <a:spLocks noChangeArrowheads="1"/>
              </p:cNvSpPr>
              <p:nvPr/>
            </p:nvSpPr>
            <p:spPr bwMode="auto">
              <a:xfrm>
                <a:off x="5253174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75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  <p:sp>
            <p:nvSpPr>
              <p:cNvPr id="36" name="Rectangle 6"/>
              <p:cNvSpPr>
                <a:spLocks noChangeArrowheads="1"/>
              </p:cNvSpPr>
              <p:nvPr/>
            </p:nvSpPr>
            <p:spPr bwMode="auto">
              <a:xfrm>
                <a:off x="5682700" y="2029203"/>
                <a:ext cx="548640" cy="38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GB" sz="1400" dirty="0" smtClean="0">
                    <a:ea typeface="ＭＳ Ｐゴシック" pitchFamily="34" charset="-128"/>
                  </a:rPr>
                  <a:t>60</a:t>
                </a:r>
                <a:endParaRPr lang="en-GB" sz="1600" dirty="0"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717675" y="3662560"/>
            <a:ext cx="529764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-0.6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2228389" y="3056252"/>
            <a:ext cx="558165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+0.2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2749889" y="3681864"/>
            <a:ext cx="624041" cy="3885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-1.8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3778050" y="3681864"/>
            <a:ext cx="605744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-1.8</a:t>
            </a:r>
            <a:r>
              <a:rPr lang="en-GB" sz="1400" dirty="0" smtClean="0">
                <a:ea typeface="ＭＳ Ｐゴシック" pitchFamily="34" charset="-128"/>
              </a:rPr>
              <a:t>*</a:t>
            </a:r>
            <a:endParaRPr lang="en-GB" sz="1400" dirty="0">
              <a:ea typeface="ＭＳ Ｐゴシック" pitchFamily="34" charset="-128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4357977" y="3696616"/>
            <a:ext cx="548069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-1.5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4855111" y="3813801"/>
            <a:ext cx="579117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-2.7</a:t>
            </a:r>
            <a:r>
              <a:rPr lang="en-GB" sz="1400" dirty="0" smtClean="0">
                <a:ea typeface="ＭＳ Ｐゴシック" pitchFamily="34" charset="-128"/>
              </a:rPr>
              <a:t>*</a:t>
            </a:r>
            <a:endParaRPr lang="en-GB" sz="1400" dirty="0">
              <a:ea typeface="ＭＳ Ｐゴシック" pitchFamily="34" charset="-128"/>
            </a:endParaRPr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5878222" y="2861975"/>
            <a:ext cx="620937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+1.6</a:t>
            </a:r>
            <a:r>
              <a:rPr lang="en-GB" sz="1400" dirty="0" smtClean="0">
                <a:ea typeface="ＭＳ Ｐゴシック" pitchFamily="34" charset="-128"/>
              </a:rPr>
              <a:t>*</a:t>
            </a:r>
            <a:endParaRPr lang="en-GB" sz="1400" dirty="0">
              <a:ea typeface="ＭＳ Ｐゴシック" pitchFamily="34" charset="-128"/>
            </a:endParaRP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6950242" y="3626140"/>
            <a:ext cx="594329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-1.4</a:t>
            </a:r>
            <a:endParaRPr lang="en-GB" sz="1400" b="1" dirty="0">
              <a:ea typeface="ＭＳ Ｐゴシック" pitchFamily="34" charset="-128"/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6380610" y="2728433"/>
            <a:ext cx="617257" cy="388554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400" b="1" dirty="0" smtClean="0">
                <a:ea typeface="ＭＳ Ｐゴシック" pitchFamily="34" charset="-128"/>
              </a:rPr>
              <a:t>+2.7</a:t>
            </a:r>
            <a:r>
              <a:rPr lang="en-GB" sz="1400" dirty="0" smtClean="0">
                <a:ea typeface="ＭＳ Ｐゴシック" pitchFamily="34" charset="-128"/>
              </a:rPr>
              <a:t>*</a:t>
            </a:r>
            <a:endParaRPr lang="en-GB" sz="1400" dirty="0">
              <a:ea typeface="ＭＳ Ｐゴシック" pitchFamily="34" charset="-128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1733550" y="5317530"/>
            <a:ext cx="1590675" cy="0"/>
          </a:xfrm>
          <a:prstGeom prst="line">
            <a:avLst/>
          </a:prstGeom>
          <a:ln w="222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825458" y="5317530"/>
            <a:ext cx="1590675" cy="0"/>
          </a:xfrm>
          <a:prstGeom prst="line">
            <a:avLst/>
          </a:prstGeom>
          <a:ln w="222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956234" y="5317530"/>
            <a:ext cx="1590675" cy="0"/>
          </a:xfrm>
          <a:prstGeom prst="line">
            <a:avLst/>
          </a:prstGeom>
          <a:ln w="222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176494" y="6254753"/>
            <a:ext cx="7567456" cy="457200"/>
          </a:xfrm>
        </p:spPr>
        <p:txBody>
          <a:bodyPr/>
          <a:lstStyle/>
          <a:p>
            <a:r>
              <a:rPr lang="en-US" sz="1200" dirty="0" smtClean="0"/>
              <a:t>*p&lt;0.05 by two-sided Wilcoxon signed-rank test.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01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ilead HIV">
    <a:dk1>
      <a:sysClr val="windowText" lastClr="000000"/>
    </a:dk1>
    <a:lt1>
      <a:sysClr val="window" lastClr="FFFFFF"/>
    </a:lt1>
    <a:dk2>
      <a:srgbClr val="CC0000"/>
    </a:dk2>
    <a:lt2>
      <a:srgbClr val="E2E2E2"/>
    </a:lt2>
    <a:accent1>
      <a:srgbClr val="CC0000"/>
    </a:accent1>
    <a:accent2>
      <a:srgbClr val="717074"/>
    </a:accent2>
    <a:accent3>
      <a:srgbClr val="0972C9"/>
    </a:accent3>
    <a:accent4>
      <a:srgbClr val="FBB040"/>
    </a:accent4>
    <a:accent5>
      <a:srgbClr val="A117DF"/>
    </a:accent5>
    <a:accent6>
      <a:srgbClr val="F66900"/>
    </a:accent6>
    <a:hlink>
      <a:srgbClr val="0972C9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1793</Words>
  <Application>Microsoft Macintosh PowerPoint</Application>
  <PresentationFormat>Bildschirmpräsentation (4:3)</PresentationFormat>
  <Paragraphs>339</Paragraphs>
  <Slides>16</Slides>
  <Notes>16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9_New HIV Templates</vt:lpstr>
      <vt:lpstr>CS ChemDraw Drawing</vt:lpstr>
      <vt:lpstr>Prism 6</vt:lpstr>
      <vt:lpstr>Subjects with Renal Impairment Switching from Tenofovir Disoproxil Fumarate to Tenofovir Alafenamide Have Improved Renal and Bone Safety through 48 Weeks  Study GS-US-292-0112</vt:lpstr>
      <vt:lpstr>Author Disclosures</vt:lpstr>
      <vt:lpstr>Tenofovir Alafenamide (TAF):  Novel Prodrug of Tenofovir</vt:lpstr>
      <vt:lpstr>Background</vt:lpstr>
      <vt:lpstr>Study Design</vt:lpstr>
      <vt:lpstr>Baseline Characteristics</vt:lpstr>
      <vt:lpstr>Pre-Switch Antiretroviral Treatment</vt:lpstr>
      <vt:lpstr>Actual GFR by Iohexol Clearance through Week 24</vt:lpstr>
      <vt:lpstr>Estimated GFR: Change from Baseline to Week 48</vt:lpstr>
      <vt:lpstr> Proteinuria: Change From Baseline to Week 48</vt:lpstr>
      <vt:lpstr>Clinically Significant Proteinuria: Baseline to Week 48</vt:lpstr>
      <vt:lpstr>Clinically Significant Albuminuria: Baseline to Week 48</vt:lpstr>
      <vt:lpstr>BMD: Mean Change from Baseline to Week 48</vt:lpstr>
      <vt:lpstr>Fasting Lipids at Week 48</vt:lpstr>
      <vt:lpstr>Conclusions</vt:lpstr>
      <vt:lpstr>Acknowledgments</vt:lpstr>
    </vt:vector>
  </TitlesOfParts>
  <Company>DJE Holdings,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and Bone Safety of  Tenofovir Alafenamide vs  Tenofovir Disoproxil Fumarate  Combined Safety Results of  Studies GS-US-292-0104 and GS-US-292-0111</dc:title>
  <dc:creator>Gorrell, Ana</dc:creator>
  <cp:lastModifiedBy>Ramona Pauli</cp:lastModifiedBy>
  <cp:revision>276</cp:revision>
  <cp:lastPrinted>2015-07-13T15:01:44Z</cp:lastPrinted>
  <dcterms:created xsi:type="dcterms:W3CDTF">2015-07-21T22:26:25Z</dcterms:created>
  <dcterms:modified xsi:type="dcterms:W3CDTF">2015-07-21T22:26:41Z</dcterms:modified>
</cp:coreProperties>
</file>