
<file path=[Content_Types].xml><?xml version="1.0" encoding="utf-8"?>
<Types xmlns="http://schemas.openxmlformats.org/package/2006/content-types">
  <Override PartName="/ppt/drawings/drawing1.xml" ContentType="application/vnd.openxmlformats-officedocument.drawingml.chartshapes+xml"/>
  <Override PartName="/ppt/notesSlides/notesSlide4.xml" ContentType="application/vnd.openxmlformats-officedocument.presentationml.notesSlide+xml"/>
  <Override PartName="/ppt/charts/chart10.xml" ContentType="application/vnd.openxmlformats-officedocument.drawingml.chart+xml"/>
  <Override PartName="/ppt/slides/slide9.xml" ContentType="application/vnd.openxmlformats-officedocument.presentationml.slide+xml"/>
  <Override PartName="/ppt/charts/chart4.xml" ContentType="application/vnd.openxmlformats-officedocument.drawingml.chart+xml"/>
  <Override PartName="/ppt/embeddings/oleObject4.bin" ContentType="application/vnd.openxmlformats-officedocument.oleObject"/>
  <Default Extension="emf" ContentType="image/x-emf"/>
  <Override PartName="/ppt/slides/slide14.xml" ContentType="application/vnd.openxmlformats-officedocument.presentationml.slide+xml"/>
  <Override PartName="/ppt/notesSlides/notesSlide9.xml" ContentType="application/vnd.openxmlformats-officedocument.presentationml.notesSlide+xml"/>
  <Override PartName="/ppt/notesSlides/notesSlide16.xml" ContentType="application/vnd.openxmlformats-officedocument.presentationml.notesSlide+xml"/>
  <Override PartName="/ppt/slides/slide5.xml" ContentType="application/vnd.openxmlformats-officedocument.presentationml.slide+xml"/>
  <Override PartName="/ppt/charts/colors1.xml" ContentType="application/vnd.ms-office.chartcolorstyle+xml"/>
  <Default Extension="rels" ContentType="application/vnd.openxmlformats-package.relationships+xml"/>
  <Override PartName="/ppt/slides/slide10.xml" ContentType="application/vnd.openxmlformats-officedocument.presentationml.slide+xml"/>
  <Override PartName="/ppt/notesSlides/notesSlide12.xml" ContentType="application/vnd.openxmlformats-officedocument.presentationml.notes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Default Extension="jpeg" ContentType="image/jpeg"/>
  <Override PartName="/docProps/app.xml" ContentType="application/vnd.openxmlformats-officedocument.extended-properties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charts/chart9.xml" ContentType="application/vnd.openxmlformats-officedocument.drawingml.chart+xml"/>
  <Default Extension="xml" ContentType="application/xml"/>
  <Override PartName="/ppt/notesSlides/notesSlide5.xml" ContentType="application/vnd.openxmlformats-officedocument.presentationml.notesSlide+xml"/>
  <Override PartName="/ppt/tableStyles.xml" ContentType="application/vnd.openxmlformats-officedocument.presentationml.tableStyles+xml"/>
  <Override PartName="/ppt/charts/chart5.xml" ContentType="application/vnd.openxmlformats-officedocument.drawingml.chart+xml"/>
  <Override PartName="/ppt/charts/chart11.xml" ContentType="application/vnd.openxmlformats-officedocument.drawingml.chart+xml"/>
  <Override PartName="/ppt/embeddings/oleObject5.bin" ContentType="application/vnd.openxmlformats-officedocument.oleObject"/>
  <Override PartName="/ppt/charts/colors2.xml" ContentType="application/vnd.ms-office.chartcolorstyle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embeddings/oleObject1.bin" ContentType="application/vnd.openxmlformats-officedocument.oleObject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notesSlides/notesSlide13.xml" ContentType="application/vnd.openxmlformats-officedocument.presentationml.notesSlide+xml"/>
  <Override PartName="/ppt/charts/style1.xml" ContentType="application/vnd.ms-office.chartstyle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theme/theme3.xml" ContentType="application/vnd.openxmlformats-officedocument.theme+xml"/>
  <Override PartName="/ppt/notesSlides/notesSlide6.xml" ContentType="application/vnd.openxmlformats-officedocument.presentationml.notesSlide+xml"/>
  <Override PartName="/ppt/charts/chart12.xml" ContentType="application/vnd.openxmlformats-officedocument.drawingml.chart+xml"/>
  <Override PartName="/ppt/charts/chart6.xml" ContentType="application/vnd.openxmlformats-officedocument.drawingml.chart+xml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7.xml" ContentType="application/vnd.openxmlformats-officedocument.presentationml.slide+xml"/>
  <Override PartName="/ppt/charts/chart2.xml" ContentType="application/vnd.openxmlformats-officedocument.drawingml.chart+xml"/>
  <Override PartName="/ppt/presentation.xml" ContentType="application/vnd.openxmlformats-officedocument.presentationml.presentation.main+xml"/>
  <Default Extension="xlsx" ContentType="application/vnd.openxmlformats-officedocument.spreadsheetml.sheet"/>
  <Override PartName="/ppt/slides/slide12.xml" ContentType="application/vnd.openxmlformats-officedocument.presentationml.slide+xml"/>
  <Override PartName="/ppt/embeddings/oleObject2.bin" ContentType="application/vnd.openxmlformats-officedocument.oleObject"/>
  <Default Extension="vml" ContentType="application/vnd.openxmlformats-officedocument.vmlDrawing"/>
  <Override PartName="/ppt/slides/slide3.xml" ContentType="application/vnd.openxmlformats-officedocument.presentationml.slide+xml"/>
  <Override PartName="/ppt/notesSlides/notesSlide14.xml" ContentType="application/vnd.openxmlformats-officedocument.presentationml.notesSlide+xml"/>
  <Override PartName="/ppt/charts/style2.xml" ContentType="application/vnd.ms-office.chartstyle+xml"/>
  <Override PartName="/ppt/commentAuthors.xml" ContentType="application/vnd.openxmlformats-officedocument.presentationml.commentAuthors+xml"/>
  <Override PartName="/ppt/slideLayouts/slideLayout3.xml" ContentType="application/vnd.openxmlformats-officedocument.presentationml.slideLayout+xml"/>
  <Override PartName="/ppt/notesSlides/notesSlide7.xml" ContentType="application/vnd.openxmlformats-officedocument.presentationml.notesSlide+xml"/>
  <Override PartName="/ppt/charts/chart13.xml" ContentType="application/vnd.openxmlformats-officedocument.drawingml.chart+xml"/>
  <Override PartName="/ppt/charts/chart7.xml" ContentType="application/vnd.openxmlformats-officedocument.drawingml.chart+xml"/>
  <Override PartName="/ppt/notesSlides/notesSlide10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8.xml" ContentType="application/vnd.openxmlformats-officedocument.presentationml.slide+xml"/>
  <Override PartName="/ppt/embeddings/oleObject3.bin" ContentType="application/vnd.openxmlformats-officedocument.oleObject"/>
  <Override PartName="/ppt/charts/chart3.xml" ContentType="application/vnd.openxmlformats-officedocument.drawingml.chart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notesSlides/notesSlide8.xml" ContentType="application/vnd.openxmlformats-officedocument.presentationml.notesSlide+xml"/>
  <Override PartName="/ppt/notesSlides/notesSlide15.xml" ContentType="application/vnd.openxmlformats-officedocument.presentationml.notesSlide+xml"/>
  <Override PartName="/ppt/slides/slide4.xml" ContentType="application/vnd.openxmlformats-officedocument.presentationml.slide+xml"/>
  <Override PartName="/ppt/notesSlides/notesSlide11.xml" ContentType="application/vnd.openxmlformats-officedocument.presentationml.notes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Override1.xml" ContentType="application/vnd.openxmlformats-officedocument.themeOverride+xml"/>
  <Override PartName="/ppt/viewProps.xml" ContentType="application/vnd.openxmlformats-officedocument.presentationml.viewProps+xml"/>
  <Default Extension="bin" ContentType="application/vnd.openxmlformats-officedocument.presentationml.printerSettings"/>
  <Override PartName="/ppt/charts/chart8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75" r:id="rId1"/>
  </p:sldMasterIdLst>
  <p:notesMasterIdLst>
    <p:notesMasterId r:id="rId18"/>
  </p:notesMasterIdLst>
  <p:handoutMasterIdLst>
    <p:handoutMasterId r:id="rId19"/>
  </p:handoutMasterIdLst>
  <p:sldIdLst>
    <p:sldId id="341" r:id="rId2"/>
    <p:sldId id="260" r:id="rId3"/>
    <p:sldId id="325" r:id="rId4"/>
    <p:sldId id="336" r:id="rId5"/>
    <p:sldId id="337" r:id="rId6"/>
    <p:sldId id="296" r:id="rId7"/>
    <p:sldId id="338" r:id="rId8"/>
    <p:sldId id="319" r:id="rId9"/>
    <p:sldId id="333" r:id="rId10"/>
    <p:sldId id="339" r:id="rId11"/>
    <p:sldId id="329" r:id="rId12"/>
    <p:sldId id="330" r:id="rId13"/>
    <p:sldId id="321" r:id="rId14"/>
    <p:sldId id="305" r:id="rId15"/>
    <p:sldId id="340" r:id="rId16"/>
    <p:sldId id="311" r:id="rId1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>
        <p15:guide id="1" orient="horz" pos="1608" userDrawn="1">
          <p15:clr>
            <a:srgbClr val="A4A3A4"/>
          </p15:clr>
        </p15:guide>
        <p15:guide id="2" pos="2232" userDrawn="1">
          <p15:clr>
            <a:srgbClr val="A4A3A4"/>
          </p15:clr>
        </p15:guide>
        <p15:guide id="3" pos="744" userDrawn="1">
          <p15:clr>
            <a:srgbClr val="A4A3A4"/>
          </p15:clr>
        </p15:guide>
        <p15:guide id="4" pos="1992" userDrawn="1">
          <p15:clr>
            <a:srgbClr val="A4A3A4"/>
          </p15:clr>
        </p15:guide>
        <p15:guide id="5" pos="3216" userDrawn="1">
          <p15:clr>
            <a:srgbClr val="A4A3A4"/>
          </p15:clr>
        </p15:guide>
        <p15:guide id="6" pos="3967" userDrawn="1">
          <p15:clr>
            <a:srgbClr val="A4A3A4"/>
          </p15:clr>
        </p15:guide>
        <p15:guide id="7" pos="4954" userDrawn="1">
          <p15:clr>
            <a:srgbClr val="A4A3A4"/>
          </p15:clr>
        </p15:guide>
        <p15:guide id="8" pos="2976" userDrawn="1">
          <p15:clr>
            <a:srgbClr val="A4A3A4"/>
          </p15:clr>
        </p15:guide>
        <p15:guide id="9" orient="horz" pos="3862">
          <p15:clr>
            <a:srgbClr val="A4A3A4"/>
          </p15:clr>
        </p15:guide>
        <p15:guide id="10" pos="2748">
          <p15:clr>
            <a:srgbClr val="A4A3A4"/>
          </p15:clr>
        </p15:guide>
        <p15:guide id="11" pos="333">
          <p15:clr>
            <a:srgbClr val="A4A3A4"/>
          </p15:clr>
        </p15:guide>
        <p15:guide id="12" pos="1537">
          <p15:clr>
            <a:srgbClr val="A4A3A4"/>
          </p15:clr>
        </p15:guide>
        <p15:guide id="13" pos="3033">
          <p15:clr>
            <a:srgbClr val="A4A3A4"/>
          </p15:clr>
        </p15:guide>
        <p15:guide id="14" pos="4268">
          <p15:clr>
            <a:srgbClr val="A4A3A4"/>
          </p15:clr>
        </p15:guide>
        <p15:guide id="15" pos="5485">
          <p15:clr>
            <a:srgbClr val="A4A3A4"/>
          </p15:clr>
        </p15:guide>
        <p15:guide id="16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mAuthor id="0" name="Lilian(Xuelian) Wei" initials="LW" lastIdx="6" clrIdx="0"/>
</p:cmAuthorLst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>
          <a:srgbClr val="FF0000"/>
        </p14:laserClr>
      </p:ext>
      <p:ext uri="{2FDB2607-1784-4EEB-B798-7EB5836EED8A}">
        <p14:showMediaCtrls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"/>
      </p:ext>
    </p:extLst>
  </p:showPr>
  <p:clrMru>
    <a:srgbClr val="0D9F1B"/>
    <a:srgbClr val="15EB29"/>
    <a:srgbClr val="0EA21C"/>
    <a:srgbClr val="FA0000"/>
    <a:srgbClr val="99FF66"/>
    <a:srgbClr val="FC8A2C"/>
    <a:srgbClr val="6338A2"/>
    <a:srgbClr val="92BB2B"/>
    <a:srgbClr val="717171"/>
    <a:srgbClr val="53ADF7"/>
  </p:clrMru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  <p:ext uri="{FD5EFAAD-0ECE-453E-9831-46B23BE46B34}">
      <p15:chartTrackingRefBased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969" autoAdjust="0"/>
    <p:restoredTop sz="95324" autoAdjust="0"/>
  </p:normalViewPr>
  <p:slideViewPr>
    <p:cSldViewPr snapToGrid="0" showGuides="1">
      <p:cViewPr varScale="1">
        <p:scale>
          <a:sx n="92" d="100"/>
          <a:sy n="92" d="100"/>
        </p:scale>
        <p:origin x="-1088" y="-120"/>
      </p:cViewPr>
      <p:guideLst>
        <p:guide orient="horz" pos="1608"/>
        <p:guide orient="horz" pos="3862"/>
        <p:guide pos="2232"/>
        <p:guide pos="744"/>
        <p:guide pos="1992"/>
        <p:guide pos="3216"/>
        <p:guide pos="3967"/>
        <p:guide pos="4954"/>
        <p:guide pos="2976"/>
        <p:guide pos="2748"/>
        <p:guide pos="333"/>
        <p:guide pos="1537"/>
        <p:guide pos="3033"/>
        <p:guide pos="4268"/>
        <p:guide pos="5485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commentAuthors" Target="commentAuthors.xml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Tabelle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Tabelle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Tabelle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Tabelle12.xlsx"/><Relationship Id="rId2" Type="http://schemas.microsoft.com/office/2011/relationships/chartStyle" Target="style1.xml"/><Relationship Id="rId3" Type="http://schemas.microsoft.com/office/2011/relationships/chartColorStyle" Target="colors1.xm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Tabelle13.xlsx"/><Relationship Id="rId2" Type="http://schemas.microsoft.com/office/2011/relationships/chartStyle" Target="style2.xml"/><Relationship Id="rId3" Type="http://schemas.microsoft.com/office/2011/relationships/chartColorStyle" Target="colors2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Tabelle2.xlsx"/><Relationship Id="rId2" Type="http://schemas.openxmlformats.org/officeDocument/2006/relationships/chartUserShapes" Target="../drawings/drawing1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Tabelle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Tabelle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Tabelle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Tabelle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Tabelle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Tabelle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Tabelle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de-DE"/>
  <c:style val="2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ln>
              <a:noFill/>
            </a:ln>
          </c:spPr>
          <c:dPt>
            <c:idx val="0"/>
            <c:spPr>
              <a:solidFill>
                <a:srgbClr val="FC8A2C"/>
              </a:solidFill>
              <a:ln w="19050">
                <a:noFill/>
              </a:ln>
              <a:effectLst/>
            </c:spPr>
          </c:dPt>
          <c:dPt>
            <c:idx val="1"/>
            <c:spPr>
              <a:solidFill>
                <a:srgbClr val="92BB2B"/>
              </a:solidFill>
              <a:ln w="19050"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c:spPr>
          </c:dPt>
          <c:dPt>
            <c:idx val="2"/>
            <c:spPr>
              <a:solidFill>
                <a:srgbClr val="92BB2B"/>
              </a:solidFill>
              <a:ln w="19050"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c:spPr>
          </c:dPt>
          <c:dPt>
            <c:idx val="3"/>
            <c:spPr>
              <a:solidFill>
                <a:srgbClr val="92BB2B"/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c:spPr>
          </c:dPt>
          <c:dLbls>
            <c:dLbl>
              <c:idx val="0"/>
              <c:layout>
                <c:manualLayout>
                  <c:x val="0.621227710923247"/>
                  <c:y val="0.492308258831734"/>
                </c:manualLayout>
              </c:layout>
              <c:tx>
                <c:rich>
                  <a:bodyPr/>
                  <a:lstStyle/>
                  <a:p>
                    <a:r>
                      <a:rPr lang="en-US" sz="2000" dirty="0" smtClean="0"/>
                      <a:t>7%</a:t>
                    </a:r>
                    <a:endParaRPr lang="en-US" sz="1600" baseline="0" dirty="0" smtClean="0"/>
                  </a:p>
                </c:rich>
              </c:tx>
              <c:dLblPos val="bestFit"/>
              <c:showVal val="1"/>
              <c:showCatNam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0.575874108381479"/>
                  <c:y val="-0.152586257489957"/>
                </c:manualLayout>
              </c:layout>
              <c:tx>
                <c:rich>
                  <a:bodyPr/>
                  <a:lstStyle/>
                  <a:p>
                    <a:r>
                      <a:rPr lang="en-US" sz="2000" dirty="0" smtClean="0"/>
                      <a:t>TDF</a:t>
                    </a:r>
                  </a:p>
                  <a:p>
                    <a:r>
                      <a:rPr lang="en-US" sz="2000" dirty="0" smtClean="0"/>
                      <a:t>65%</a:t>
                    </a:r>
                    <a:endParaRPr lang="en-US" sz="1600" baseline="0" dirty="0" smtClean="0"/>
                  </a:p>
                </c:rich>
              </c:tx>
              <c:dLblPos val="bestFit"/>
              <c:showVal val="1"/>
              <c:showCatNam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0.0473123722628547"/>
                  <c:y val="-0.412694865459835"/>
                </c:manualLayout>
              </c:layout>
              <c:tx>
                <c:rich>
                  <a:bodyPr/>
                  <a:lstStyle/>
                  <a:p>
                    <a:r>
                      <a:rPr lang="en-US" sz="2000" dirty="0" smtClean="0"/>
                      <a:t>ABC</a:t>
                    </a:r>
                  </a:p>
                  <a:p>
                    <a:r>
                      <a:rPr lang="en-US" sz="2000" baseline="0" dirty="0" smtClean="0"/>
                      <a:t>22%</a:t>
                    </a:r>
                    <a:endParaRPr lang="en-US" sz="1600" baseline="0" dirty="0" smtClean="0"/>
                  </a:p>
                </c:rich>
              </c:tx>
              <c:dLblPos val="bestFit"/>
              <c:showVal val="1"/>
              <c:showCatNam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0.0491417567167589"/>
                  <c:y val="-0.113993719195808"/>
                </c:manualLayout>
              </c:layout>
              <c:tx>
                <c:rich>
                  <a:bodyPr/>
                  <a:lstStyle/>
                  <a:p>
                    <a:r>
                      <a:rPr lang="en-US" sz="2000" dirty="0" smtClean="0"/>
                      <a:t>5%</a:t>
                    </a:r>
                    <a:endParaRPr lang="en-US" dirty="0"/>
                  </a:p>
                </c:rich>
              </c:tx>
              <c:dLblPos val="bestFit"/>
              <c:showVal val="1"/>
              <c:showCatNam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lang="en-US" sz="2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ctr"/>
            <c:showVal val="1"/>
            <c:showCatName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2"/>
                <c:pt idx="0">
                  <c:v>TDF</c:v>
                </c:pt>
                <c:pt idx="1">
                  <c:v>ABC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65.0</c:v>
                </c:pt>
                <c:pt idx="1">
                  <c:v>22.0</c:v>
                </c:pt>
                <c:pt idx="2">
                  <c:v>7.0</c:v>
                </c:pt>
                <c:pt idx="3">
                  <c:v>5.0</c:v>
                </c:pt>
              </c:numCache>
            </c:numRef>
          </c:val>
        </c:ser>
        <c:dLbls>
          <c:showVal val="1"/>
        </c:dLbls>
        <c:firstSliceAng val="180"/>
      </c:pieChart>
      <c:spPr>
        <a:noFill/>
        <a:ln>
          <a:noFill/>
        </a:ln>
        <a:effectLst/>
      </c:spPr>
    </c:plotArea>
    <c:plotVisOnly val="1"/>
    <c:dispBlanksAs val="zero"/>
  </c:chart>
  <c:spPr>
    <a:noFill/>
    <a:ln>
      <a:noFill/>
    </a:ln>
    <a:effectLst/>
  </c:spPr>
  <c:txPr>
    <a:bodyPr/>
    <a:lstStyle/>
    <a:p>
      <a:pPr>
        <a:defRPr sz="2000">
          <a:solidFill>
            <a:schemeClr val="bg1"/>
          </a:solidFill>
        </a:defRPr>
      </a:pPr>
      <a:endParaRPr lang="de-DE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de-DE"/>
  <c:style val="2"/>
  <c:chart>
    <c:plotArea>
      <c:layout>
        <c:manualLayout>
          <c:layoutTarget val="inner"/>
          <c:xMode val="edge"/>
          <c:yMode val="edge"/>
          <c:x val="0.108368110236221"/>
          <c:y val="0.194507673451231"/>
          <c:w val="0.868715223097113"/>
          <c:h val="0.534964720580372"/>
        </c:manualLayout>
      </c:layout>
      <c:barChart>
        <c:barDir val="col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≤200 mg/g</c:v>
                </c:pt>
              </c:strCache>
            </c:strRef>
          </c:tx>
          <c:spPr>
            <a:solidFill>
              <a:srgbClr val="0D9F1B"/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lang="en-US" b="1">
                    <a:solidFill>
                      <a:schemeClr val="bg1"/>
                    </a:solidFill>
                  </a:defRPr>
                </a:pPr>
                <a:endParaRPr lang="de-DE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Sheet1!$A$2:$A$9</c:f>
              <c:strCache>
                <c:ptCount val="8"/>
                <c:pt idx="0">
                  <c:v>Total 1</c:v>
                </c:pt>
                <c:pt idx="1">
                  <c:v>Total 2</c:v>
                </c:pt>
                <c:pt idx="3">
                  <c:v>TDF 1</c:v>
                </c:pt>
                <c:pt idx="4">
                  <c:v>TDF 2</c:v>
                </c:pt>
                <c:pt idx="6">
                  <c:v>Non-TDF 1</c:v>
                </c:pt>
                <c:pt idx="7">
                  <c:v>Non-TDF 2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59.0</c:v>
                </c:pt>
                <c:pt idx="1">
                  <c:v>84.0</c:v>
                </c:pt>
                <c:pt idx="3">
                  <c:v>53.0</c:v>
                </c:pt>
                <c:pt idx="4">
                  <c:v>87.0</c:v>
                </c:pt>
                <c:pt idx="6">
                  <c:v>71.0</c:v>
                </c:pt>
                <c:pt idx="7">
                  <c:v>78.0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&gt;200 mg/g</c:v>
                </c:pt>
              </c:strCache>
            </c:strRef>
          </c:tx>
          <c:spPr>
            <a:solidFill>
              <a:srgbClr val="FA0000"/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lang="en-US" b="1">
                    <a:solidFill>
                      <a:schemeClr val="bg1"/>
                    </a:solidFill>
                  </a:defRPr>
                </a:pPr>
                <a:endParaRPr lang="de-DE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Sheet1!$A$2:$A$9</c:f>
              <c:strCache>
                <c:ptCount val="8"/>
                <c:pt idx="0">
                  <c:v>Total 1</c:v>
                </c:pt>
                <c:pt idx="1">
                  <c:v>Total 2</c:v>
                </c:pt>
                <c:pt idx="3">
                  <c:v>TDF 1</c:v>
                </c:pt>
                <c:pt idx="4">
                  <c:v>TDF 2</c:v>
                </c:pt>
                <c:pt idx="6">
                  <c:v>Non-TDF 1</c:v>
                </c:pt>
                <c:pt idx="7">
                  <c:v>Non-TDF 2</c:v>
                </c:pt>
              </c:strCache>
            </c:strRef>
          </c:cat>
          <c:val>
            <c:numRef>
              <c:f>Sheet1!$C$2:$C$9</c:f>
              <c:numCache>
                <c:formatCode>General</c:formatCode>
                <c:ptCount val="8"/>
                <c:pt idx="0">
                  <c:v>41.0</c:v>
                </c:pt>
                <c:pt idx="1">
                  <c:v>16.0</c:v>
                </c:pt>
                <c:pt idx="3">
                  <c:v>47.0</c:v>
                </c:pt>
                <c:pt idx="4">
                  <c:v>13.0</c:v>
                </c:pt>
                <c:pt idx="6">
                  <c:v>29.0</c:v>
                </c:pt>
                <c:pt idx="7">
                  <c:v>22.0</c:v>
                </c:pt>
              </c:numCache>
            </c:numRef>
          </c:val>
        </c:ser>
        <c:dLbls/>
        <c:gapWidth val="10"/>
        <c:overlap val="100"/>
        <c:axId val="474942824"/>
        <c:axId val="474735384"/>
      </c:barChart>
      <c:catAx>
        <c:axId val="474942824"/>
        <c:scaling>
          <c:orientation val="minMax"/>
        </c:scaling>
        <c:axPos val="b"/>
        <c:numFmt formatCode="General" sourceLinked="0"/>
        <c:majorTickMark val="none"/>
        <c:tickLblPos val="none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lang="en-US"/>
            </a:pPr>
            <a:endParaRPr lang="de-DE"/>
          </a:p>
        </c:txPr>
        <c:crossAx val="474735384"/>
        <c:crosses val="autoZero"/>
        <c:auto val="1"/>
        <c:lblAlgn val="ctr"/>
        <c:lblOffset val="100"/>
      </c:catAx>
      <c:valAx>
        <c:axId val="474735384"/>
        <c:scaling>
          <c:orientation val="minMax"/>
          <c:max val="100.0"/>
        </c:scaling>
        <c:axPos val="l"/>
        <c:numFmt formatCode="General" sourceLinked="1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lang="en-US" sz="1600"/>
            </a:pPr>
            <a:endParaRPr lang="de-DE"/>
          </a:p>
        </c:txPr>
        <c:crossAx val="474942824"/>
        <c:crosses val="autoZero"/>
        <c:crossBetween val="between"/>
        <c:majorUnit val="20.0"/>
      </c:valAx>
    </c:plotArea>
    <c:legend>
      <c:legendPos val="t"/>
      <c:layout>
        <c:manualLayout>
          <c:xMode val="edge"/>
          <c:yMode val="edge"/>
          <c:x val="0.295324967191602"/>
          <c:y val="0.0143096237515417"/>
          <c:w val="0.459350065616798"/>
          <c:h val="0.0678167998588419"/>
        </c:manualLayout>
      </c:layout>
      <c:txPr>
        <a:bodyPr/>
        <a:lstStyle/>
        <a:p>
          <a:pPr>
            <a:defRPr lang="en-US" sz="1600" b="0"/>
          </a:pPr>
          <a:endParaRPr lang="de-DE"/>
        </a:p>
      </c:txPr>
    </c:legend>
    <c:plotVisOnly val="1"/>
    <c:dispBlanksAs val="gap"/>
  </c:chart>
  <c:txPr>
    <a:bodyPr/>
    <a:lstStyle/>
    <a:p>
      <a:pPr>
        <a:defRPr sz="1800"/>
      </a:pPr>
      <a:endParaRPr lang="de-DE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de-DE"/>
  <c:style val="2"/>
  <c:chart>
    <c:plotArea>
      <c:layout>
        <c:manualLayout>
          <c:layoutTarget val="inner"/>
          <c:xMode val="edge"/>
          <c:yMode val="edge"/>
          <c:x val="0.108368110236221"/>
          <c:y val="0.194507673451231"/>
          <c:w val="0.868715223097113"/>
          <c:h val="0.534964720580372"/>
        </c:manualLayout>
      </c:layout>
      <c:barChart>
        <c:barDir val="col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≤30 mg/g</c:v>
                </c:pt>
              </c:strCache>
            </c:strRef>
          </c:tx>
          <c:spPr>
            <a:solidFill>
              <a:srgbClr val="0D9F1B"/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lang="en-US" b="1">
                    <a:solidFill>
                      <a:schemeClr val="bg1"/>
                    </a:solidFill>
                  </a:defRPr>
                </a:pPr>
                <a:endParaRPr lang="de-DE"/>
              </a:p>
            </c:txPr>
            <c:dLblPos val="ctr"/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Sheet1!$A$2:$A$9</c:f>
              <c:strCache>
                <c:ptCount val="8"/>
                <c:pt idx="0">
                  <c:v>Total 1</c:v>
                </c:pt>
                <c:pt idx="1">
                  <c:v>Total 2</c:v>
                </c:pt>
                <c:pt idx="3">
                  <c:v>TDF 1</c:v>
                </c:pt>
                <c:pt idx="4">
                  <c:v>TDF 2</c:v>
                </c:pt>
                <c:pt idx="6">
                  <c:v>Non-TDF 1</c:v>
                </c:pt>
                <c:pt idx="7">
                  <c:v>Non-TDF 2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51.0</c:v>
                </c:pt>
                <c:pt idx="1">
                  <c:v>74.0</c:v>
                </c:pt>
                <c:pt idx="3">
                  <c:v>45.0</c:v>
                </c:pt>
                <c:pt idx="4">
                  <c:v>78.0</c:v>
                </c:pt>
                <c:pt idx="6">
                  <c:v>63.0</c:v>
                </c:pt>
                <c:pt idx="7">
                  <c:v>66.0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&gt;30 mg/g</c:v>
                </c:pt>
              </c:strCache>
            </c:strRef>
          </c:tx>
          <c:spPr>
            <a:solidFill>
              <a:srgbClr val="FA0000"/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lang="en-US" b="1">
                    <a:solidFill>
                      <a:schemeClr val="bg1"/>
                    </a:solidFill>
                  </a:defRPr>
                </a:pPr>
                <a:endParaRPr lang="de-DE"/>
              </a:p>
            </c:txPr>
            <c:dLblPos val="ctr"/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Sheet1!$A$2:$A$9</c:f>
              <c:strCache>
                <c:ptCount val="8"/>
                <c:pt idx="0">
                  <c:v>Total 1</c:v>
                </c:pt>
                <c:pt idx="1">
                  <c:v>Total 2</c:v>
                </c:pt>
                <c:pt idx="3">
                  <c:v>TDF 1</c:v>
                </c:pt>
                <c:pt idx="4">
                  <c:v>TDF 2</c:v>
                </c:pt>
                <c:pt idx="6">
                  <c:v>Non-TDF 1</c:v>
                </c:pt>
                <c:pt idx="7">
                  <c:v>Non-TDF 2</c:v>
                </c:pt>
              </c:strCache>
            </c:strRef>
          </c:cat>
          <c:val>
            <c:numRef>
              <c:f>Sheet1!$C$2:$C$9</c:f>
              <c:numCache>
                <c:formatCode>General</c:formatCode>
                <c:ptCount val="8"/>
                <c:pt idx="0">
                  <c:v>49.0</c:v>
                </c:pt>
                <c:pt idx="1">
                  <c:v>26.0</c:v>
                </c:pt>
                <c:pt idx="3">
                  <c:v>55.0</c:v>
                </c:pt>
                <c:pt idx="4">
                  <c:v>22.0</c:v>
                </c:pt>
                <c:pt idx="6">
                  <c:v>37.0</c:v>
                </c:pt>
                <c:pt idx="7">
                  <c:v>34.0</c:v>
                </c:pt>
              </c:numCache>
            </c:numRef>
          </c:val>
        </c:ser>
        <c:dLbls>
          <c:showVal val="1"/>
        </c:dLbls>
        <c:gapWidth val="10"/>
        <c:overlap val="100"/>
        <c:axId val="474595640"/>
        <c:axId val="474599160"/>
      </c:barChart>
      <c:catAx>
        <c:axId val="474595640"/>
        <c:scaling>
          <c:orientation val="minMax"/>
        </c:scaling>
        <c:axPos val="b"/>
        <c:numFmt formatCode="General" sourceLinked="0"/>
        <c:majorTickMark val="none"/>
        <c:tickLblPos val="none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lang="en-US"/>
            </a:pPr>
            <a:endParaRPr lang="de-DE"/>
          </a:p>
        </c:txPr>
        <c:crossAx val="474599160"/>
        <c:crosses val="autoZero"/>
        <c:auto val="1"/>
        <c:lblAlgn val="ctr"/>
        <c:lblOffset val="100"/>
      </c:catAx>
      <c:valAx>
        <c:axId val="474599160"/>
        <c:scaling>
          <c:orientation val="minMax"/>
          <c:max val="100.0"/>
        </c:scaling>
        <c:axPos val="l"/>
        <c:numFmt formatCode="General" sourceLinked="1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lang="en-US" sz="1600"/>
            </a:pPr>
            <a:endParaRPr lang="de-DE"/>
          </a:p>
        </c:txPr>
        <c:crossAx val="474595640"/>
        <c:crosses val="autoZero"/>
        <c:crossBetween val="between"/>
        <c:majorUnit val="20.0"/>
      </c:valAx>
    </c:plotArea>
    <c:legend>
      <c:legendPos val="t"/>
      <c:txPr>
        <a:bodyPr/>
        <a:lstStyle/>
        <a:p>
          <a:pPr>
            <a:defRPr lang="en-US" sz="1600" b="0"/>
          </a:pPr>
          <a:endParaRPr lang="de-DE"/>
        </a:p>
      </c:txPr>
    </c:legend>
    <c:plotVisOnly val="1"/>
    <c:dispBlanksAs val="gap"/>
  </c:chart>
  <c:txPr>
    <a:bodyPr/>
    <a:lstStyle/>
    <a:p>
      <a:pPr>
        <a:defRPr sz="1800"/>
      </a:pPr>
      <a:endParaRPr lang="de-DE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de-DE"/>
  <c:style val="2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FC8A2C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n-US"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19.0</c:v>
                </c:pt>
                <c:pt idx="1">
                  <c:v>7.0</c:v>
                </c:pt>
                <c:pt idx="2">
                  <c:v>1.0</c:v>
                </c:pt>
                <c:pt idx="3">
                  <c:v>12.0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rgbClr val="8EBB2B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n-US"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-11.0</c:v>
                </c:pt>
                <c:pt idx="1">
                  <c:v>-5.0</c:v>
                </c:pt>
                <c:pt idx="2">
                  <c:v>-4.0</c:v>
                </c:pt>
                <c:pt idx="3">
                  <c:v>-1.0</c:v>
                </c:pt>
              </c:numCache>
            </c:numRef>
          </c:val>
        </c:ser>
        <c:dLbls>
          <c:showVal val="1"/>
        </c:dLbls>
        <c:gapWidth val="25"/>
        <c:axId val="475537992"/>
        <c:axId val="475827112"/>
      </c:barChart>
      <c:catAx>
        <c:axId val="475537992"/>
        <c:scaling>
          <c:orientation val="minMax"/>
        </c:scaling>
        <c:axPos val="b"/>
        <c:numFmt formatCode="General" sourceLinked="1"/>
        <c:majorTickMark val="none"/>
        <c:tickLblPos val="none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475827112"/>
        <c:crosses val="autoZero"/>
        <c:auto val="1"/>
        <c:lblAlgn val="ctr"/>
        <c:lblOffset val="100"/>
      </c:catAx>
      <c:valAx>
        <c:axId val="475827112"/>
        <c:scaling>
          <c:orientation val="minMax"/>
          <c:max val="20.0"/>
        </c:scaling>
        <c:axPos val="l"/>
        <c:numFmt formatCode="General" sourceLinked="1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4755379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de-DE"/>
  <c:style val="2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FC8A2C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n-US"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0.3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rgbClr val="8EBB2B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n-US"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0.2</c:v>
                </c:pt>
              </c:numCache>
            </c:numRef>
          </c:val>
        </c:ser>
        <c:dLbls>
          <c:showVal val="1"/>
        </c:dLbls>
        <c:gapWidth val="50"/>
        <c:axId val="475540040"/>
        <c:axId val="475536024"/>
      </c:barChart>
      <c:catAx>
        <c:axId val="475540040"/>
        <c:scaling>
          <c:orientation val="minMax"/>
        </c:scaling>
        <c:axPos val="b"/>
        <c:numFmt formatCode="General" sourceLinked="1"/>
        <c:majorTickMark val="none"/>
        <c:tickLblPos val="none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475536024"/>
        <c:crosses val="autoZero"/>
        <c:auto val="1"/>
        <c:lblAlgn val="ctr"/>
        <c:lblOffset val="100"/>
      </c:catAx>
      <c:valAx>
        <c:axId val="475536024"/>
        <c:scaling>
          <c:orientation val="minMax"/>
          <c:max val="0.5"/>
        </c:scaling>
        <c:axPos val="l"/>
        <c:numFmt formatCode="General" sourceLinked="1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475540040"/>
        <c:crosses val="autoZero"/>
        <c:crossBetween val="between"/>
        <c:minorUnit val="0.5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de-DE"/>
  <c:style val="2"/>
  <c:chart>
    <c:autoTitleDeleted val="1"/>
    <c:plotArea>
      <c:layout>
        <c:manualLayout>
          <c:layoutTarget val="inner"/>
          <c:xMode val="edge"/>
          <c:yMode val="edge"/>
          <c:x val="0.104166666666667"/>
          <c:y val="0.021875"/>
          <c:w val="0.801315640928668"/>
          <c:h val="0.802094488188977"/>
        </c:manualLayout>
      </c:layout>
      <c:barChart>
        <c:barDir val="col"/>
        <c:grouping val="clustered"/>
        <c:ser>
          <c:idx val="0"/>
          <c:order val="0"/>
          <c:spPr>
            <a:solidFill>
              <a:srgbClr val="33C2DF"/>
            </a:solidFill>
            <a:ln>
              <a:noFill/>
            </a:ln>
            <a:effectLst/>
          </c:spPr>
          <c:dPt>
            <c:idx val="0"/>
            <c:spPr>
              <a:solidFill>
                <a:srgbClr val="6338A2"/>
              </a:solidFill>
              <a:ln>
                <a:noFill/>
              </a:ln>
              <a:effectLst/>
            </c:spPr>
          </c:dPt>
          <c:dPt>
            <c:idx val="1"/>
            <c:spPr>
              <a:solidFill>
                <a:srgbClr val="FC8A2C"/>
              </a:solidFill>
              <a:ln>
                <a:noFill/>
              </a:ln>
              <a:effectLst/>
            </c:spPr>
          </c:dPt>
          <c:dPt>
            <c:idx val="2"/>
            <c:spPr>
              <a:solidFill>
                <a:srgbClr val="8EBB2B"/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lang="en-US" sz="1400" b="1"/>
                </a:pPr>
                <a:endParaRPr lang="de-DE"/>
              </a:p>
            </c:txPr>
            <c:dLblPos val="outEnd"/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val>
            <c:numRef>
              <c:f>Sheet1!$B$2:$B$4</c:f>
              <c:numCache>
                <c:formatCode>General</c:formatCode>
                <c:ptCount val="3"/>
                <c:pt idx="0">
                  <c:v>59.0</c:v>
                </c:pt>
                <c:pt idx="1">
                  <c:v>63.0</c:v>
                </c:pt>
                <c:pt idx="2">
                  <c:v>50.0</c:v>
                </c:pt>
              </c:numCache>
            </c:numRef>
          </c:val>
        </c:ser>
        <c:ser>
          <c:idx val="1"/>
          <c:order val="1"/>
          <c:spPr>
            <a:ln>
              <a:noFill/>
            </a:ln>
          </c:spPr>
          <c:dPt>
            <c:idx val="0"/>
            <c:spPr>
              <a:solidFill>
                <a:srgbClr val="6338A2"/>
              </a:solidFill>
              <a:ln>
                <a:noFill/>
              </a:ln>
            </c:spPr>
          </c:dPt>
          <c:dPt>
            <c:idx val="1"/>
            <c:spPr>
              <a:solidFill>
                <a:srgbClr val="FC8A2C"/>
              </a:solidFill>
              <a:ln>
                <a:noFill/>
              </a:ln>
            </c:spPr>
          </c:dPt>
          <c:dPt>
            <c:idx val="2"/>
            <c:spPr>
              <a:solidFill>
                <a:srgbClr val="8EBB2B"/>
              </a:solidFill>
              <a:ln>
                <a:noFill/>
              </a:ln>
            </c:spPr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lang="en-US" sz="1400" b="1"/>
                </a:pPr>
                <a:endParaRPr lang="de-DE"/>
              </a:p>
            </c:txPr>
            <c:dLblPos val="outEnd"/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val>
            <c:numRef>
              <c:f>Sheet1!$C$2:$C$4</c:f>
              <c:numCache>
                <c:formatCode>General</c:formatCode>
                <c:ptCount val="3"/>
                <c:pt idx="0">
                  <c:v>57.0</c:v>
                </c:pt>
                <c:pt idx="1">
                  <c:v>62.0</c:v>
                </c:pt>
                <c:pt idx="2">
                  <c:v>48.0</c:v>
                </c:pt>
              </c:numCache>
            </c:numRef>
          </c:val>
        </c:ser>
        <c:ser>
          <c:idx val="2"/>
          <c:order val="2"/>
          <c:spPr>
            <a:solidFill>
              <a:srgbClr val="6338A2"/>
            </a:solidFill>
            <a:ln>
              <a:noFill/>
            </a:ln>
          </c:spPr>
          <c:dPt>
            <c:idx val="1"/>
            <c:spPr>
              <a:solidFill>
                <a:srgbClr val="FC8A2C"/>
              </a:solidFill>
              <a:ln>
                <a:noFill/>
              </a:ln>
            </c:spPr>
          </c:dPt>
          <c:dPt>
            <c:idx val="2"/>
            <c:spPr>
              <a:solidFill>
                <a:srgbClr val="8EBB2B"/>
              </a:solidFill>
              <a:ln>
                <a:noFill/>
              </a:ln>
            </c:spPr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lang="en-US" sz="1400" b="1"/>
                </a:pPr>
                <a:endParaRPr lang="de-DE"/>
              </a:p>
            </c:txPr>
            <c:dLblPos val="outEnd"/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val>
            <c:numRef>
              <c:f>Sheet1!$D$2:$D$4</c:f>
              <c:numCache>
                <c:formatCode>General</c:formatCode>
                <c:ptCount val="3"/>
                <c:pt idx="0">
                  <c:v>58.0</c:v>
                </c:pt>
                <c:pt idx="1">
                  <c:v>63.0</c:v>
                </c:pt>
                <c:pt idx="2">
                  <c:v>49.0</c:v>
                </c:pt>
              </c:numCache>
            </c:numRef>
          </c:val>
        </c:ser>
        <c:dLbls>
          <c:showVal val="1"/>
        </c:dLbls>
        <c:gapWidth val="70"/>
        <c:overlap val="-4"/>
        <c:axId val="466378200"/>
        <c:axId val="466267896"/>
      </c:barChart>
      <c:catAx>
        <c:axId val="466378200"/>
        <c:scaling>
          <c:orientation val="minMax"/>
        </c:scaling>
        <c:axPos val="b"/>
        <c:numFmt formatCode="General" sourceLinked="1"/>
        <c:majorTickMark val="none"/>
        <c:tickLblPos val="none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466267896"/>
        <c:crosses val="autoZero"/>
        <c:auto val="1"/>
        <c:lblAlgn val="ctr"/>
        <c:lblOffset val="100"/>
      </c:catAx>
      <c:valAx>
        <c:axId val="466267896"/>
        <c:scaling>
          <c:orientation val="minMax"/>
          <c:max val="80.0"/>
          <c:min val="0.0"/>
        </c:scaling>
        <c:axPos val="l"/>
        <c:numFmt formatCode="General" sourceLinked="1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466378200"/>
        <c:crosses val="autoZero"/>
        <c:crossBetween val="between"/>
        <c:majorUnit val="20.0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de-DE"/>
  <c:style val="2"/>
  <c:chart>
    <c:plotArea>
      <c:layout>
        <c:manualLayout>
          <c:layoutTarget val="inner"/>
          <c:xMode val="edge"/>
          <c:yMode val="edge"/>
          <c:x val="0.0834425795931457"/>
          <c:y val="0.0903181427343078"/>
          <c:w val="0.911316723736774"/>
          <c:h val="0.787810945421708"/>
        </c:manualLayout>
      </c:layout>
      <c:bar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E/C/F/TAF</c:v>
                </c:pt>
              </c:strCache>
            </c:strRef>
          </c:tx>
          <c:spPr>
            <a:solidFill>
              <a:srgbClr val="6338A2"/>
            </a:solidFill>
            <a:ln w="39683">
              <a:noFill/>
            </a:ln>
          </c:spPr>
          <c:cat>
            <c:strRef>
              <c:f>Sheet1!$B$1:$D$1</c:f>
              <c:strCache>
                <c:ptCount val="3"/>
                <c:pt idx="0">
                  <c:v>CG</c:v>
                </c:pt>
                <c:pt idx="1">
                  <c:v>CEsCr</c:v>
                </c:pt>
                <c:pt idx="2">
                  <c:v>CEcysC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3"/>
                <c:pt idx="0">
                  <c:v>-0.6</c:v>
                </c:pt>
                <c:pt idx="1">
                  <c:v>-1.8</c:v>
                </c:pt>
                <c:pt idx="2">
                  <c:v>1.6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TDF</c:v>
                </c:pt>
              </c:strCache>
            </c:strRef>
          </c:tx>
          <c:spPr>
            <a:solidFill>
              <a:srgbClr val="FC8A2C"/>
            </a:solidFill>
            <a:ln w="39683">
              <a:noFill/>
            </a:ln>
          </c:spPr>
          <c:cat>
            <c:strRef>
              <c:f>Sheet1!$B$1:$D$1</c:f>
              <c:strCache>
                <c:ptCount val="3"/>
                <c:pt idx="0">
                  <c:v>CG</c:v>
                </c:pt>
                <c:pt idx="1">
                  <c:v>CEsCr</c:v>
                </c:pt>
                <c:pt idx="2">
                  <c:v>CEcysC</c:v>
                </c:pt>
              </c:strCache>
            </c:strRef>
          </c:cat>
          <c:val>
            <c:numRef>
              <c:f>Sheet1!$B$3:$D$3</c:f>
              <c:numCache>
                <c:formatCode>General</c:formatCode>
                <c:ptCount val="3"/>
                <c:pt idx="0">
                  <c:v>0.2</c:v>
                </c:pt>
                <c:pt idx="1">
                  <c:v>-1.5</c:v>
                </c:pt>
                <c:pt idx="2">
                  <c:v>2.7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Non-TDF</c:v>
                </c:pt>
              </c:strCache>
            </c:strRef>
          </c:tx>
          <c:spPr>
            <a:solidFill>
              <a:srgbClr val="8EBB2B"/>
            </a:solidFill>
          </c:spPr>
          <c:cat>
            <c:strRef>
              <c:f>Sheet1!$B$1:$D$1</c:f>
              <c:strCache>
                <c:ptCount val="3"/>
                <c:pt idx="0">
                  <c:v>CG</c:v>
                </c:pt>
                <c:pt idx="1">
                  <c:v>CEsCr</c:v>
                </c:pt>
                <c:pt idx="2">
                  <c:v>CEcysC</c:v>
                </c:pt>
              </c:strCache>
            </c:strRef>
          </c:cat>
          <c:val>
            <c:numRef>
              <c:f>Sheet1!$B$4:$D$4</c:f>
              <c:numCache>
                <c:formatCode>General</c:formatCode>
                <c:ptCount val="3"/>
                <c:pt idx="0">
                  <c:v>-1.8</c:v>
                </c:pt>
                <c:pt idx="1">
                  <c:v>-2.7</c:v>
                </c:pt>
                <c:pt idx="2">
                  <c:v>-1.4</c:v>
                </c:pt>
              </c:numCache>
            </c:numRef>
          </c:val>
        </c:ser>
        <c:dLbls/>
        <c:gapWidth val="100"/>
        <c:overlap val="-4"/>
        <c:axId val="472139528"/>
        <c:axId val="472143048"/>
      </c:barChart>
      <c:catAx>
        <c:axId val="472139528"/>
        <c:scaling>
          <c:orientation val="minMax"/>
        </c:scaling>
        <c:axPos val="b"/>
        <c:numFmt formatCode="General" sourceLinked="0"/>
        <c:majorTickMark val="none"/>
        <c:tickLblPos val="none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lang="en-US"/>
            </a:pPr>
            <a:endParaRPr lang="de-DE"/>
          </a:p>
        </c:txPr>
        <c:crossAx val="472143048"/>
        <c:crosses val="autoZero"/>
        <c:lblAlgn val="ctr"/>
        <c:lblOffset val="100"/>
        <c:tickLblSkip val="1"/>
        <c:tickMarkSkip val="1"/>
      </c:catAx>
      <c:valAx>
        <c:axId val="472143048"/>
        <c:scaling>
          <c:orientation val="minMax"/>
          <c:max val="10.0"/>
        </c:scaling>
        <c:axPos val="l"/>
        <c:numFmt formatCode="General" sourceLinked="1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lang="en-US" sz="1400">
                <a:latin typeface="+mj-lt"/>
              </a:defRPr>
            </a:pPr>
            <a:endParaRPr lang="de-DE"/>
          </a:p>
        </c:txPr>
        <c:crossAx val="472139528"/>
        <c:crosses val="autoZero"/>
        <c:crossBetween val="between"/>
        <c:majorUnit val="10.0"/>
      </c:valAx>
      <c:spPr>
        <a:noFill/>
        <a:ln w="38331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2716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de-DE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de-DE"/>
  <c:style val="2"/>
  <c:chart>
    <c:plotArea>
      <c:layout>
        <c:manualLayout>
          <c:layoutTarget val="inner"/>
          <c:xMode val="edge"/>
          <c:yMode val="edge"/>
          <c:x val="0.0729260419422952"/>
          <c:y val="0.0319263370767179"/>
          <c:w val="0.905252768104636"/>
          <c:h val="0.825742007658879"/>
        </c:manualLayout>
      </c:layout>
      <c:barChart>
        <c:barDir val="col"/>
        <c:grouping val="stacked"/>
        <c:ser>
          <c:idx val="0"/>
          <c:order val="0"/>
          <c:tx>
            <c:strRef>
              <c:f>Sheet1!$D$1</c:f>
              <c:strCache>
                <c:ptCount val="1"/>
                <c:pt idx="0">
                  <c:v>Wk 48</c:v>
                </c:pt>
              </c:strCache>
            </c:strRef>
          </c:tx>
          <c:spPr>
            <a:solidFill>
              <a:srgbClr val="5C3498"/>
            </a:solidFill>
          </c:spPr>
          <c:dLbls>
            <c:dLbl>
              <c:idx val="1"/>
              <c:layout>
                <c:manualLayout>
                  <c:x val="0.0"/>
                  <c:y val="-0.00229033870766154"/>
                </c:manualLayout>
              </c:layout>
              <c:dLblPos val="ct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n-US"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inEnd"/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Sheet1!$B$2:$B$3</c:f>
              <c:strCache>
                <c:ptCount val="2"/>
                <c:pt idx="0">
                  <c:v>UPCR</c:v>
                </c:pt>
                <c:pt idx="1">
                  <c:v>UACR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85.0</c:v>
                </c:pt>
                <c:pt idx="1">
                  <c:v>10.0</c:v>
                </c:pt>
              </c:numCache>
            </c:numRef>
          </c:val>
        </c:ser>
        <c:ser>
          <c:idx val="1"/>
          <c:order val="1"/>
          <c:tx>
            <c:strRef>
              <c:f>Sheet1!$E$1</c:f>
              <c:strCache>
                <c:ptCount val="1"/>
                <c:pt idx="0">
                  <c:v>BL (calc)</c:v>
                </c:pt>
              </c:strCache>
            </c:strRef>
          </c:tx>
          <c:spPr>
            <a:solidFill>
              <a:srgbClr val="DBCEEE"/>
            </a:solidFill>
          </c:spPr>
          <c:dLbls>
            <c:delete val="1"/>
          </c:dLbls>
          <c:cat>
            <c:strRef>
              <c:f>Sheet1!$B$2:$B$3</c:f>
              <c:strCache>
                <c:ptCount val="2"/>
                <c:pt idx="0">
                  <c:v>UPCR</c:v>
                </c:pt>
                <c:pt idx="1">
                  <c:v>UACR</c:v>
                </c:pt>
              </c:strCache>
            </c:strRef>
          </c:cat>
          <c:val>
            <c:numRef>
              <c:f>Sheet1!$E$2:$E$3</c:f>
              <c:numCache>
                <c:formatCode>General</c:formatCode>
                <c:ptCount val="2"/>
                <c:pt idx="0">
                  <c:v>75.0</c:v>
                </c:pt>
                <c:pt idx="1">
                  <c:v>19.0</c:v>
                </c:pt>
              </c:numCache>
            </c:numRef>
          </c:val>
        </c:ser>
        <c:dLbls>
          <c:showVal val="1"/>
        </c:dLbls>
        <c:gapWidth val="260"/>
        <c:overlap val="100"/>
        <c:axId val="475855400"/>
        <c:axId val="475859224"/>
      </c:barChart>
      <c:catAx>
        <c:axId val="475855400"/>
        <c:scaling>
          <c:orientation val="minMax"/>
        </c:scaling>
        <c:axPos val="b"/>
        <c:numFmt formatCode="General" sourceLinked="1"/>
        <c:majorTickMark val="none"/>
        <c:tickLblPos val="none"/>
        <c:spPr>
          <a:noFill/>
          <a:ln w="9525" cap="flat" cmpd="sng" algn="ctr">
            <a:solidFill>
              <a:schemeClr val="bg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475859224"/>
        <c:crosses val="autoZero"/>
        <c:auto val="1"/>
        <c:lblAlgn val="ctr"/>
        <c:lblOffset val="100"/>
      </c:catAx>
      <c:valAx>
        <c:axId val="475859224"/>
        <c:scaling>
          <c:orientation val="minMax"/>
          <c:max val="200.0"/>
        </c:scaling>
        <c:delete val="1"/>
        <c:axPos val="l"/>
        <c:numFmt formatCode="General" sourceLinked="1"/>
        <c:tickLblPos val="nextTo"/>
        <c:crossAx val="4758554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de-DE"/>
  <c:style val="2"/>
  <c:chart>
    <c:plotArea>
      <c:layout>
        <c:manualLayout>
          <c:layoutTarget val="inner"/>
          <c:xMode val="edge"/>
          <c:yMode val="edge"/>
          <c:x val="0.0729260419422952"/>
          <c:y val="0.0319263370767179"/>
          <c:w val="0.905252768104636"/>
          <c:h val="0.825742007658879"/>
        </c:manualLayout>
      </c:layout>
      <c:barChart>
        <c:barDir val="col"/>
        <c:grouping val="stacked"/>
        <c:ser>
          <c:idx val="0"/>
          <c:order val="0"/>
          <c:tx>
            <c:strRef>
              <c:f>Sheet1!$D$1</c:f>
              <c:strCache>
                <c:ptCount val="1"/>
                <c:pt idx="0">
                  <c:v>Wk 48</c:v>
                </c:pt>
              </c:strCache>
            </c:strRef>
          </c:tx>
          <c:spPr>
            <a:solidFill>
              <a:srgbClr val="F66900"/>
            </a:solidFill>
          </c:spPr>
          <c:dLbls>
            <c:dLbl>
              <c:idx val="1"/>
              <c:layout>
                <c:manualLayout>
                  <c:x val="0.0"/>
                  <c:y val="-0.00229033870766154"/>
                </c:manualLayout>
              </c:layout>
              <c:dLblPos val="ct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n-US"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inEnd"/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Sheet1!$B$8:$B$9</c:f>
              <c:strCache>
                <c:ptCount val="2"/>
                <c:pt idx="0">
                  <c:v>UPCR</c:v>
                </c:pt>
                <c:pt idx="1">
                  <c:v>UACR</c:v>
                </c:pt>
              </c:strCache>
            </c:strRef>
          </c:cat>
          <c:val>
            <c:numRef>
              <c:f>Sheet1!$D$8:$D$9</c:f>
              <c:numCache>
                <c:formatCode>General</c:formatCode>
                <c:ptCount val="2"/>
                <c:pt idx="0">
                  <c:v>78.0</c:v>
                </c:pt>
                <c:pt idx="1">
                  <c:v>10.0</c:v>
                </c:pt>
              </c:numCache>
            </c:numRef>
          </c:val>
        </c:ser>
        <c:ser>
          <c:idx val="1"/>
          <c:order val="1"/>
          <c:tx>
            <c:strRef>
              <c:f>Sheet1!$E$1</c:f>
              <c:strCache>
                <c:ptCount val="1"/>
                <c:pt idx="0">
                  <c:v>BL (calc)</c:v>
                </c:pt>
              </c:strCache>
            </c:strRef>
          </c:tx>
          <c:spPr>
            <a:solidFill>
              <a:srgbClr val="FFC295"/>
            </a:solidFill>
          </c:spPr>
          <c:dLbls>
            <c:delete val="1"/>
          </c:dLbls>
          <c:cat>
            <c:strRef>
              <c:f>Sheet1!$B$8:$B$9</c:f>
              <c:strCache>
                <c:ptCount val="2"/>
                <c:pt idx="0">
                  <c:v>UPCR</c:v>
                </c:pt>
                <c:pt idx="1">
                  <c:v>UACR</c:v>
                </c:pt>
              </c:strCache>
            </c:strRef>
          </c:cat>
          <c:val>
            <c:numRef>
              <c:f>Sheet1!$E$8:$E$9</c:f>
              <c:numCache>
                <c:formatCode>General</c:formatCode>
                <c:ptCount val="2"/>
                <c:pt idx="0">
                  <c:v>110.0</c:v>
                </c:pt>
                <c:pt idx="1">
                  <c:v>31.0</c:v>
                </c:pt>
              </c:numCache>
            </c:numRef>
          </c:val>
        </c:ser>
        <c:dLbls>
          <c:showVal val="1"/>
        </c:dLbls>
        <c:gapWidth val="260"/>
        <c:overlap val="100"/>
        <c:axId val="475893416"/>
        <c:axId val="475897240"/>
      </c:barChart>
      <c:catAx>
        <c:axId val="475893416"/>
        <c:scaling>
          <c:orientation val="minMax"/>
        </c:scaling>
        <c:axPos val="b"/>
        <c:numFmt formatCode="General" sourceLinked="1"/>
        <c:majorTickMark val="none"/>
        <c:tickLblPos val="none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475897240"/>
        <c:crosses val="autoZero"/>
        <c:auto val="1"/>
        <c:lblAlgn val="ctr"/>
        <c:lblOffset val="100"/>
      </c:catAx>
      <c:valAx>
        <c:axId val="475897240"/>
        <c:scaling>
          <c:orientation val="minMax"/>
        </c:scaling>
        <c:axPos val="l"/>
        <c:numFmt formatCode="General" sourceLinked="1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4758934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de-DE"/>
  <c:style val="2"/>
  <c:chart>
    <c:plotArea>
      <c:layout>
        <c:manualLayout>
          <c:layoutTarget val="inner"/>
          <c:xMode val="edge"/>
          <c:yMode val="edge"/>
          <c:x val="0.0762093418453336"/>
          <c:y val="0.0186987043286256"/>
          <c:w val="0.905252768104636"/>
          <c:h val="0.825742007658879"/>
        </c:manualLayout>
      </c:layout>
      <c:barChart>
        <c:barDir val="col"/>
        <c:grouping val="stacked"/>
        <c:ser>
          <c:idx val="0"/>
          <c:order val="0"/>
          <c:tx>
            <c:strRef>
              <c:f>Sheet1!$D$1</c:f>
              <c:strCache>
                <c:ptCount val="1"/>
                <c:pt idx="0">
                  <c:v>Wk 48</c:v>
                </c:pt>
              </c:strCache>
            </c:strRef>
          </c:tx>
          <c:spPr>
            <a:solidFill>
              <a:srgbClr val="C6DD95"/>
            </a:solidFill>
          </c:spPr>
          <c:dPt>
            <c:idx val="1"/>
            <c:spPr>
              <a:solidFill>
                <a:srgbClr val="8EBB2B"/>
              </a:solidFill>
            </c:spPr>
          </c:dPt>
          <c:dLbls>
            <c:dLbl>
              <c:idx val="0"/>
              <c:layout>
                <c:manualLayout>
                  <c:x val="0.0"/>
                  <c:y val="-0.28147705495146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lang="en-US" sz="14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ct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20389655222556E-16"/>
                  <c:y val="-0.00062700495771374"/>
                </c:manualLayout>
              </c:layout>
              <c:dLblPos val="ct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n-US"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inEnd"/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Sheet1!$B$14:$B$15</c:f>
              <c:strCache>
                <c:ptCount val="2"/>
                <c:pt idx="0">
                  <c:v>UPCR</c:v>
                </c:pt>
                <c:pt idx="1">
                  <c:v>UACR</c:v>
                </c:pt>
              </c:strCache>
            </c:strRef>
          </c:cat>
          <c:val>
            <c:numRef>
              <c:f>Sheet1!$D$14:$D$15</c:f>
              <c:numCache>
                <c:formatCode>General</c:formatCode>
                <c:ptCount val="2"/>
                <c:pt idx="0">
                  <c:v>110.0</c:v>
                </c:pt>
                <c:pt idx="1">
                  <c:v>14.0</c:v>
                </c:pt>
              </c:numCache>
            </c:numRef>
          </c:val>
        </c:ser>
        <c:ser>
          <c:idx val="1"/>
          <c:order val="1"/>
          <c:tx>
            <c:strRef>
              <c:f>Sheet1!$E$1</c:f>
              <c:strCache>
                <c:ptCount val="1"/>
                <c:pt idx="0">
                  <c:v>BL (calc)</c:v>
                </c:pt>
              </c:strCache>
            </c:strRef>
          </c:tx>
          <c:spPr>
            <a:solidFill>
              <a:srgbClr val="C6DD95"/>
            </a:solidFill>
          </c:spPr>
          <c:dPt>
            <c:idx val="0"/>
            <c:spPr>
              <a:solidFill>
                <a:srgbClr val="8EBB2B"/>
              </a:solidFill>
            </c:spPr>
          </c:dPt>
          <c:dLbls>
            <c:delete val="1"/>
          </c:dLbls>
          <c:cat>
            <c:strRef>
              <c:f>Sheet1!$B$14:$B$15</c:f>
              <c:strCache>
                <c:ptCount val="2"/>
                <c:pt idx="0">
                  <c:v>UPCR</c:v>
                </c:pt>
                <c:pt idx="1">
                  <c:v>UACR</c:v>
                </c:pt>
              </c:strCache>
            </c:strRef>
          </c:cat>
          <c:val>
            <c:numRef>
              <c:f>Sheet1!$E$14:$E$15</c:f>
              <c:numCache>
                <c:formatCode>General</c:formatCode>
                <c:ptCount val="2"/>
                <c:pt idx="0">
                  <c:v>5.0</c:v>
                </c:pt>
                <c:pt idx="1">
                  <c:v>4.0</c:v>
                </c:pt>
              </c:numCache>
            </c:numRef>
          </c:val>
        </c:ser>
        <c:dLbls>
          <c:showVal val="1"/>
        </c:dLbls>
        <c:gapWidth val="260"/>
        <c:overlap val="100"/>
        <c:axId val="475940264"/>
        <c:axId val="475944168"/>
      </c:barChart>
      <c:catAx>
        <c:axId val="475940264"/>
        <c:scaling>
          <c:orientation val="minMax"/>
        </c:scaling>
        <c:axPos val="b"/>
        <c:numFmt formatCode="General" sourceLinked="1"/>
        <c:majorTickMark val="none"/>
        <c:tickLblPos val="none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475944168"/>
        <c:crosses val="autoZero"/>
        <c:auto val="1"/>
        <c:lblAlgn val="ctr"/>
        <c:lblOffset val="100"/>
      </c:catAx>
      <c:valAx>
        <c:axId val="475944168"/>
        <c:scaling>
          <c:orientation val="minMax"/>
          <c:max val="200.0"/>
        </c:scaling>
        <c:delete val="1"/>
        <c:axPos val="l"/>
        <c:numFmt formatCode="General" sourceLinked="1"/>
        <c:tickLblPos val="nextTo"/>
        <c:crossAx val="4759402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de-DE"/>
  <c:style val="2"/>
  <c:chart>
    <c:plotArea>
      <c:layout>
        <c:manualLayout>
          <c:layoutTarget val="inner"/>
          <c:xMode val="edge"/>
          <c:yMode val="edge"/>
          <c:x val="0.0729260419422952"/>
          <c:y val="0.0319263370767179"/>
          <c:w val="0.905252768104636"/>
          <c:h val="0.825742007658879"/>
        </c:manualLayout>
      </c:layout>
      <c:barChart>
        <c:barDir val="col"/>
        <c:grouping val="stacked"/>
        <c:ser>
          <c:idx val="0"/>
          <c:order val="0"/>
          <c:tx>
            <c:strRef>
              <c:f>Sheet1!$D$1</c:f>
              <c:strCache>
                <c:ptCount val="1"/>
                <c:pt idx="0">
                  <c:v>Wk 48</c:v>
                </c:pt>
              </c:strCache>
            </c:strRef>
          </c:tx>
          <c:spPr>
            <a:solidFill>
              <a:srgbClr val="5C3498"/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n-US"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Sheet1!$B$4:$B$5</c:f>
              <c:strCache>
                <c:ptCount val="2"/>
                <c:pt idx="0">
                  <c:v>RBP</c:v>
                </c:pt>
                <c:pt idx="1">
                  <c:v>B2M</c:v>
                </c:pt>
              </c:strCache>
            </c:strRef>
          </c:cat>
          <c:val>
            <c:numRef>
              <c:f>Sheet1!$D$4:$D$5</c:f>
              <c:numCache>
                <c:formatCode>General</c:formatCode>
                <c:ptCount val="2"/>
                <c:pt idx="0">
                  <c:v>166.0</c:v>
                </c:pt>
                <c:pt idx="1">
                  <c:v>214.0</c:v>
                </c:pt>
              </c:numCache>
            </c:numRef>
          </c:val>
        </c:ser>
        <c:ser>
          <c:idx val="1"/>
          <c:order val="1"/>
          <c:tx>
            <c:strRef>
              <c:f>Sheet1!$E$1</c:f>
              <c:strCache>
                <c:ptCount val="1"/>
                <c:pt idx="0">
                  <c:v>BL (calc)</c:v>
                </c:pt>
              </c:strCache>
            </c:strRef>
          </c:tx>
          <c:spPr>
            <a:solidFill>
              <a:srgbClr val="DBCEEE"/>
            </a:solidFill>
          </c:spPr>
          <c:dLbls>
            <c:delete val="1"/>
          </c:dLbls>
          <c:cat>
            <c:strRef>
              <c:f>Sheet1!$B$4:$B$5</c:f>
              <c:strCache>
                <c:ptCount val="2"/>
                <c:pt idx="0">
                  <c:v>RBP</c:v>
                </c:pt>
                <c:pt idx="1">
                  <c:v>B2M</c:v>
                </c:pt>
              </c:strCache>
            </c:strRef>
          </c:cat>
          <c:val>
            <c:numRef>
              <c:f>Sheet1!$E$4:$E$5</c:f>
              <c:numCache>
                <c:formatCode>General</c:formatCode>
                <c:ptCount val="2"/>
                <c:pt idx="0">
                  <c:v>635.0</c:v>
                </c:pt>
                <c:pt idx="1">
                  <c:v>1349.0</c:v>
                </c:pt>
              </c:numCache>
            </c:numRef>
          </c:val>
        </c:ser>
        <c:dLbls>
          <c:showVal val="1"/>
        </c:dLbls>
        <c:gapWidth val="260"/>
        <c:overlap val="100"/>
        <c:axId val="475770840"/>
        <c:axId val="475774712"/>
      </c:barChart>
      <c:catAx>
        <c:axId val="475770840"/>
        <c:scaling>
          <c:orientation val="minMax"/>
        </c:scaling>
        <c:axPos val="b"/>
        <c:numFmt formatCode="General" sourceLinked="1"/>
        <c:majorTickMark val="none"/>
        <c:tickLblPos val="none"/>
        <c:spPr>
          <a:noFill/>
          <a:ln w="9525" cap="flat" cmpd="sng" algn="ctr">
            <a:solidFill>
              <a:schemeClr val="bg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475774712"/>
        <c:crosses val="autoZero"/>
        <c:auto val="1"/>
        <c:lblAlgn val="ctr"/>
        <c:lblOffset val="100"/>
      </c:catAx>
      <c:valAx>
        <c:axId val="475774712"/>
        <c:scaling>
          <c:orientation val="minMax"/>
          <c:max val="3500.0"/>
        </c:scaling>
        <c:delete val="1"/>
        <c:axPos val="l"/>
        <c:numFmt formatCode="General" sourceLinked="1"/>
        <c:tickLblPos val="nextTo"/>
        <c:crossAx val="4757708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de-DE"/>
  <c:style val="2"/>
  <c:chart>
    <c:plotArea>
      <c:layout>
        <c:manualLayout>
          <c:layoutTarget val="inner"/>
          <c:xMode val="edge"/>
          <c:yMode val="edge"/>
          <c:x val="0.0729260419422952"/>
          <c:y val="0.0319263370767179"/>
          <c:w val="0.905252768104636"/>
          <c:h val="0.825742007658879"/>
        </c:manualLayout>
      </c:layout>
      <c:barChart>
        <c:barDir val="col"/>
        <c:grouping val="stacked"/>
        <c:ser>
          <c:idx val="0"/>
          <c:order val="0"/>
          <c:tx>
            <c:strRef>
              <c:f>Sheet1!$D$1</c:f>
              <c:strCache>
                <c:ptCount val="1"/>
                <c:pt idx="0">
                  <c:v>Wk 48</c:v>
                </c:pt>
              </c:strCache>
            </c:strRef>
          </c:tx>
          <c:spPr>
            <a:solidFill>
              <a:srgbClr val="F66900"/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n-US"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Sheet1!$B$10:$B$11</c:f>
              <c:strCache>
                <c:ptCount val="2"/>
                <c:pt idx="0">
                  <c:v>RBP</c:v>
                </c:pt>
                <c:pt idx="1">
                  <c:v>B2M</c:v>
                </c:pt>
              </c:strCache>
            </c:strRef>
          </c:cat>
          <c:val>
            <c:numRef>
              <c:f>Sheet1!$D$10:$D$11</c:f>
              <c:numCache>
                <c:formatCode>General</c:formatCode>
                <c:ptCount val="2"/>
                <c:pt idx="0">
                  <c:v>151.0</c:v>
                </c:pt>
                <c:pt idx="1">
                  <c:v>207.0</c:v>
                </c:pt>
              </c:numCache>
            </c:numRef>
          </c:val>
        </c:ser>
        <c:ser>
          <c:idx val="1"/>
          <c:order val="1"/>
          <c:tx>
            <c:strRef>
              <c:f>Sheet1!$E$1</c:f>
              <c:strCache>
                <c:ptCount val="1"/>
                <c:pt idx="0">
                  <c:v>BL (calc)</c:v>
                </c:pt>
              </c:strCache>
            </c:strRef>
          </c:tx>
          <c:spPr>
            <a:solidFill>
              <a:srgbClr val="FFC295"/>
            </a:solidFill>
          </c:spPr>
          <c:dLbls>
            <c:delete val="1"/>
          </c:dLbls>
          <c:cat>
            <c:strRef>
              <c:f>Sheet1!$B$10:$B$11</c:f>
              <c:strCache>
                <c:ptCount val="2"/>
                <c:pt idx="0">
                  <c:v>RBP</c:v>
                </c:pt>
                <c:pt idx="1">
                  <c:v>B2M</c:v>
                </c:pt>
              </c:strCache>
            </c:strRef>
          </c:cat>
          <c:val>
            <c:numRef>
              <c:f>Sheet1!$E$10:$E$11</c:f>
              <c:numCache>
                <c:formatCode>General</c:formatCode>
                <c:ptCount val="2"/>
                <c:pt idx="0">
                  <c:v>1374.0</c:v>
                </c:pt>
                <c:pt idx="1">
                  <c:v>3270.0</c:v>
                </c:pt>
              </c:numCache>
            </c:numRef>
          </c:val>
        </c:ser>
        <c:dLbls>
          <c:showVal val="1"/>
        </c:dLbls>
        <c:gapWidth val="260"/>
        <c:overlap val="100"/>
        <c:axId val="475729736"/>
        <c:axId val="475733608"/>
      </c:barChart>
      <c:catAx>
        <c:axId val="475729736"/>
        <c:scaling>
          <c:orientation val="minMax"/>
        </c:scaling>
        <c:axPos val="b"/>
        <c:numFmt formatCode="General" sourceLinked="1"/>
        <c:majorTickMark val="none"/>
        <c:tickLblPos val="none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475733608"/>
        <c:crosses val="autoZero"/>
        <c:auto val="1"/>
        <c:lblAlgn val="ctr"/>
        <c:lblOffset val="100"/>
      </c:catAx>
      <c:valAx>
        <c:axId val="475733608"/>
        <c:scaling>
          <c:orientation val="minMax"/>
          <c:max val="3500.0"/>
        </c:scaling>
        <c:axPos val="l"/>
        <c:numFmt formatCode="General" sourceLinked="1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4757297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de-DE"/>
  <c:style val="2"/>
  <c:chart>
    <c:plotArea>
      <c:layout>
        <c:manualLayout>
          <c:layoutTarget val="inner"/>
          <c:xMode val="edge"/>
          <c:yMode val="edge"/>
          <c:x val="0.0762093418453336"/>
          <c:y val="0.0186987043286256"/>
          <c:w val="0.905252768104636"/>
          <c:h val="0.825742007658879"/>
        </c:manualLayout>
      </c:layout>
      <c:barChart>
        <c:barDir val="col"/>
        <c:grouping val="stacked"/>
        <c:ser>
          <c:idx val="0"/>
          <c:order val="0"/>
          <c:tx>
            <c:strRef>
              <c:f>Sheet1!$D$1</c:f>
              <c:strCache>
                <c:ptCount val="1"/>
                <c:pt idx="0">
                  <c:v>Wk 48</c:v>
                </c:pt>
              </c:strCache>
            </c:strRef>
          </c:tx>
          <c:spPr>
            <a:solidFill>
              <a:srgbClr val="8EBB2B"/>
            </a:solidFill>
          </c:spPr>
          <c:dPt>
            <c:idx val="0"/>
            <c:spPr>
              <a:solidFill>
                <a:srgbClr val="C6DD95"/>
              </a:solidFill>
            </c:spPr>
          </c:dPt>
          <c:dLbls>
            <c:dLbl>
              <c:idx val="0"/>
              <c:layout>
                <c:manualLayout>
                  <c:x val="0.0"/>
                  <c:y val="0.00468509144690235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lang="en-US" sz="14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ct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20389655222556E-16"/>
                  <c:y val="0.00551076948714732"/>
                </c:manualLayout>
              </c:layout>
              <c:dLblPos val="ct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n-US"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inEnd"/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Sheet1!$B$16:$B$17</c:f>
              <c:strCache>
                <c:ptCount val="2"/>
                <c:pt idx="0">
                  <c:v>RBP</c:v>
                </c:pt>
                <c:pt idx="1">
                  <c:v>B2M</c:v>
                </c:pt>
              </c:strCache>
            </c:strRef>
          </c:cat>
          <c:val>
            <c:numRef>
              <c:f>Sheet1!$D$16:$D$17</c:f>
              <c:numCache>
                <c:formatCode>General</c:formatCode>
                <c:ptCount val="2"/>
                <c:pt idx="0">
                  <c:v>197.0</c:v>
                </c:pt>
                <c:pt idx="1">
                  <c:v>221.0</c:v>
                </c:pt>
              </c:numCache>
            </c:numRef>
          </c:val>
        </c:ser>
        <c:ser>
          <c:idx val="1"/>
          <c:order val="1"/>
          <c:tx>
            <c:strRef>
              <c:f>Sheet1!$E$1</c:f>
              <c:strCache>
                <c:ptCount val="1"/>
                <c:pt idx="0">
                  <c:v>BL (calc)</c:v>
                </c:pt>
              </c:strCache>
            </c:strRef>
          </c:tx>
          <c:spPr>
            <a:solidFill>
              <a:srgbClr val="C6DD95"/>
            </a:solidFill>
          </c:spPr>
          <c:dPt>
            <c:idx val="0"/>
            <c:spPr>
              <a:solidFill>
                <a:srgbClr val="8EBB2B"/>
              </a:solidFill>
            </c:spPr>
          </c:dPt>
          <c:dLbls>
            <c:delete val="1"/>
          </c:dLbls>
          <c:cat>
            <c:strRef>
              <c:f>Sheet1!$B$16:$B$17</c:f>
              <c:strCache>
                <c:ptCount val="2"/>
                <c:pt idx="0">
                  <c:v>RBP</c:v>
                </c:pt>
                <c:pt idx="1">
                  <c:v>B2M</c:v>
                </c:pt>
              </c:strCache>
            </c:strRef>
          </c:cat>
          <c:val>
            <c:numRef>
              <c:f>Sheet1!$E$16:$E$17</c:f>
              <c:numCache>
                <c:formatCode>General</c:formatCode>
                <c:ptCount val="2"/>
                <c:pt idx="0">
                  <c:v>31.0</c:v>
                </c:pt>
                <c:pt idx="1">
                  <c:v>178.0</c:v>
                </c:pt>
              </c:numCache>
            </c:numRef>
          </c:val>
        </c:ser>
        <c:dLbls>
          <c:showVal val="1"/>
        </c:dLbls>
        <c:gapWidth val="260"/>
        <c:overlap val="100"/>
        <c:axId val="475718424"/>
        <c:axId val="475712152"/>
      </c:barChart>
      <c:catAx>
        <c:axId val="475718424"/>
        <c:scaling>
          <c:orientation val="minMax"/>
        </c:scaling>
        <c:axPos val="b"/>
        <c:numFmt formatCode="General" sourceLinked="1"/>
        <c:majorTickMark val="none"/>
        <c:tickLblPos val="none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475712152"/>
        <c:crosses val="autoZero"/>
        <c:auto val="1"/>
        <c:lblAlgn val="ctr"/>
        <c:lblOffset val="100"/>
      </c:catAx>
      <c:valAx>
        <c:axId val="475712152"/>
        <c:scaling>
          <c:orientation val="minMax"/>
          <c:max val="3500.0"/>
        </c:scaling>
        <c:delete val="1"/>
        <c:axPos val="l"/>
        <c:numFmt formatCode="General" sourceLinked="1"/>
        <c:tickLblPos val="nextTo"/>
        <c:crossAx val="4757184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Relationship Id="rId2" Type="http://schemas.openxmlformats.org/officeDocument/2006/relationships/image" Target="../media/image2.emf"/><Relationship Id="rId3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Relationship Id="rId2" Type="http://schemas.openxmlformats.org/officeDocument/2006/relationships/image" Target="../media/image6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0.12259</cdr:x>
      <cdr:y>0.82688</cdr:y>
    </cdr:from>
    <cdr:to>
      <cdr:x>0.3441</cdr:x>
      <cdr:y>0.96521</cdr:y>
    </cdr:to>
    <cdr:grpSp>
      <cdr:nvGrpSpPr>
        <cdr:cNvPr id="5" name="Group 4"/>
        <cdr:cNvGrpSpPr/>
      </cdr:nvGrpSpPr>
      <cdr:grpSpPr>
        <a:xfrm xmlns:a="http://schemas.openxmlformats.org/drawingml/2006/main">
          <a:off x="868707" y="2495209"/>
          <a:ext cx="1569682" cy="417427"/>
          <a:chOff x="868680" y="2495202"/>
          <a:chExt cx="1569720" cy="417443"/>
        </a:xfrm>
      </cdr:grpSpPr>
      <cdr:sp macro="" textlink="">
        <cdr:nvSpPr>
          <cdr:cNvPr id="2" name="TextBox 1"/>
          <cdr:cNvSpPr txBox="1"/>
        </cdr:nvSpPr>
        <cdr:spPr>
          <a:xfrm xmlns:a="http://schemas.openxmlformats.org/drawingml/2006/main">
            <a:off x="868680" y="2495202"/>
            <a:ext cx="502920" cy="417443"/>
          </a:xfrm>
          <a:prstGeom xmlns:a="http://schemas.openxmlformats.org/drawingml/2006/main" prst="rect">
            <a:avLst/>
          </a:prstGeom>
          <a:noFill xmlns:a="http://schemas.openxmlformats.org/drawingml/2006/main"/>
        </cdr:spPr>
        <cdr:txBody>
          <a:bodyPr xmlns:a="http://schemas.openxmlformats.org/drawingml/2006/main" vertOverflow="clip" wrap="square" lIns="0" tIns="0" rIns="0" bIns="0" rtlCol="0" anchor="ctr">
            <a:noAutofit/>
          </a:bodyPr>
          <a:lstStyle xmlns:a="http://schemas.openxmlformats.org/drawingml/2006/main"/>
          <a:p xmlns:a="http://schemas.openxmlformats.org/drawingml/2006/main">
            <a:pPr algn="ctr">
              <a:lnSpc>
                <a:spcPct val="90000"/>
              </a:lnSpc>
            </a:pPr>
            <a:r>
              <a:rPr lang="en-US" sz="1100" dirty="0" smtClean="0"/>
              <a:t>BL</a:t>
            </a:r>
          </a:p>
        </cdr:txBody>
      </cdr:sp>
      <cdr:sp macro="" textlink="">
        <cdr:nvSpPr>
          <cdr:cNvPr id="3" name="TextBox 1"/>
          <cdr:cNvSpPr txBox="1"/>
        </cdr:nvSpPr>
        <cdr:spPr>
          <a:xfrm xmlns:a="http://schemas.openxmlformats.org/drawingml/2006/main">
            <a:off x="1402080" y="2495202"/>
            <a:ext cx="502920" cy="417443"/>
          </a:xfrm>
          <a:prstGeom xmlns:a="http://schemas.openxmlformats.org/drawingml/2006/main" prst="rect">
            <a:avLst/>
          </a:prstGeom>
          <a:noFill xmlns:a="http://schemas.openxmlformats.org/drawingml/2006/main"/>
        </cdr:spPr>
        <cdr:txBody>
          <a:bodyPr xmlns:a="http://schemas.openxmlformats.org/drawingml/2006/main" wrap="square" lIns="0" tIns="0" rIns="0" bIns="0" rtlCol="0" anchor="ctr">
            <a:noAutofit/>
          </a:bodyPr>
          <a:lstStyle xmlns:a="http://schemas.openxmlformats.org/drawingml/2006/main"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pPr algn="ctr">
              <a:lnSpc>
                <a:spcPct val="90000"/>
              </a:lnSpc>
            </a:pPr>
            <a:r>
              <a:rPr lang="en-US" sz="1100" dirty="0" smtClean="0"/>
              <a:t>W2/4/8</a:t>
            </a:r>
          </a:p>
        </cdr:txBody>
      </cdr:sp>
      <cdr:sp macro="" textlink="">
        <cdr:nvSpPr>
          <cdr:cNvPr id="4" name="TextBox 1"/>
          <cdr:cNvSpPr txBox="1"/>
        </cdr:nvSpPr>
        <cdr:spPr>
          <a:xfrm xmlns:a="http://schemas.openxmlformats.org/drawingml/2006/main">
            <a:off x="1935480" y="2495202"/>
            <a:ext cx="502920" cy="417443"/>
          </a:xfrm>
          <a:prstGeom xmlns:a="http://schemas.openxmlformats.org/drawingml/2006/main" prst="rect">
            <a:avLst/>
          </a:prstGeom>
          <a:noFill xmlns:a="http://schemas.openxmlformats.org/drawingml/2006/main"/>
        </cdr:spPr>
        <cdr:txBody>
          <a:bodyPr xmlns:a="http://schemas.openxmlformats.org/drawingml/2006/main" wrap="square" lIns="0" tIns="0" rIns="0" bIns="0" rtlCol="0" anchor="ctr">
            <a:noAutofit/>
          </a:bodyPr>
          <a:lstStyle xmlns:a="http://schemas.openxmlformats.org/drawingml/2006/main"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pPr algn="ctr">
              <a:lnSpc>
                <a:spcPct val="90000"/>
              </a:lnSpc>
            </a:pPr>
            <a:r>
              <a:rPr lang="en-US" sz="1100" dirty="0" smtClean="0"/>
              <a:t>W24</a:t>
            </a:r>
          </a:p>
        </cdr:txBody>
      </cdr:sp>
    </cdr:grp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2D2AC5-D6E7-418E-A3B3-D2AD4C3F58F9}" type="datetimeFigureOut">
              <a:rPr lang="en-US" smtClean="0"/>
              <a:pPr/>
              <a:t>22.07.2015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380585-4D6A-470F-BE17-2265AE79A057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432551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62E0C3A-55FB-4333-B7BE-AE3857CAD6BA}" type="datetimeFigureOut">
              <a:rPr lang="en-US" smtClean="0"/>
              <a:pPr/>
              <a:t>22.07.2015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B870F30-CB28-448F-883B-3C6709959F39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61670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379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64F0990-BBEC-477F-B5E1-9A716F2A93F2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180532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2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512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216068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59" tIns="46581" rIns="93159" bIns="46581"/>
          <a:lstStyle>
            <a:lvl1pPr eaLnBrk="0" hangingPunct="0">
              <a:defRPr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1pPr>
            <a:lvl2pPr marL="742909" indent="-285734" eaLnBrk="0" hangingPunct="0">
              <a:defRPr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2pPr>
            <a:lvl3pPr marL="1142937" indent="-228587" eaLnBrk="0" hangingPunct="0">
              <a:defRPr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3pPr>
            <a:lvl4pPr marL="1600111" indent="-228587" eaLnBrk="0" hangingPunct="0">
              <a:defRPr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4pPr>
            <a:lvl5pPr marL="2057287" indent="-228587" eaLnBrk="0" hangingPunct="0">
              <a:defRPr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5pPr>
            <a:lvl6pPr marL="2514461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6pPr>
            <a:lvl7pPr marL="2971635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7pPr>
            <a:lvl8pPr marL="3428811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8pPr>
            <a:lvl9pPr marL="3885985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endParaRPr 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7665196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870F30-CB28-448F-883B-3C6709959F39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119859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870F30-CB28-448F-883B-3C6709959F39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1176663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870F30-CB28-448F-883B-3C6709959F39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0710569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870F30-CB28-448F-883B-3C6709959F39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0472733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870F30-CB28-448F-883B-3C6709959F39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4245459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64AF56F-623C-4D00-94E7-4573D392D94C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16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751183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64AF56F-623C-4D00-94E7-4573D392D94C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196722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870F30-CB28-448F-883B-3C6709959F3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527219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64AF56F-623C-4D00-94E7-4573D392D94C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607318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870F30-CB28-448F-883B-3C6709959F3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082871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870F30-CB28-448F-883B-3C6709959F3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854870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870F30-CB28-448F-883B-3C6709959F3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837068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870F30-CB28-448F-883B-3C6709959F3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75332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870F30-CB28-448F-883B-3C6709959F3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928569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 flipH="1">
            <a:off x="0" y="3581400"/>
            <a:ext cx="9144000" cy="32766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 flipH="1">
            <a:off x="1295400" y="3276600"/>
            <a:ext cx="7848600" cy="3048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 flipH="1">
            <a:off x="0" y="3276600"/>
            <a:ext cx="1262063" cy="304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1084" y="990600"/>
            <a:ext cx="6561831" cy="1905000"/>
          </a:xfrm>
        </p:spPr>
        <p:txBody>
          <a:bodyPr/>
          <a:lstStyle>
            <a:lvl1pPr>
              <a:defRPr sz="32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1113" y="4724400"/>
            <a:ext cx="6567487" cy="990600"/>
          </a:xfrm>
        </p:spPr>
        <p:txBody>
          <a:bodyPr/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Subtitle 2"/>
          <p:cNvSpPr txBox="1">
            <a:spLocks/>
          </p:cNvSpPr>
          <p:nvPr userDrawn="1"/>
        </p:nvSpPr>
        <p:spPr bwMode="auto">
          <a:xfrm>
            <a:off x="1288257" y="6477000"/>
            <a:ext cx="6567487" cy="274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lnSpc>
                <a:spcPct val="90000"/>
              </a:lnSpc>
              <a:spcBef>
                <a:spcPts val="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None/>
              <a:defRPr sz="1800" kern="120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Arial" pitchFamily="34" charset="0"/>
              <a:buNone/>
              <a:defRPr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bg2">
                  <a:lumMod val="75000"/>
                </a:schemeClr>
              </a:buClr>
              <a:buSzPct val="90000"/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bg2">
                  <a:lumMod val="75000"/>
                </a:schemeClr>
              </a:buClr>
              <a:buSzPct val="90000"/>
              <a:buFont typeface="Wingdings" panose="05000000000000000000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bg2">
                  <a:lumMod val="75000"/>
                </a:schemeClr>
              </a:buClr>
              <a:buSzPct val="90000"/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bg2">
                  <a:lumMod val="75000"/>
                </a:schemeClr>
              </a:buClr>
              <a:buSzPct val="90000"/>
              <a:buFont typeface="Wingdings" panose="05000000000000000000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b="1" dirty="0" smtClean="0">
                <a:solidFill>
                  <a:srgbClr val="E2E2E2">
                    <a:lumMod val="25000"/>
                  </a:srgbClr>
                </a:solidFill>
              </a:rPr>
              <a:t>IAS 2015, Vancouver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468427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273" y="428858"/>
            <a:ext cx="8229600" cy="676564"/>
          </a:xfrm>
        </p:spPr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4273" y="1524000"/>
            <a:ext cx="8229600" cy="4648200"/>
          </a:xfrm>
        </p:spPr>
        <p:txBody>
          <a:bodyPr/>
          <a:lstStyle>
            <a:lvl1pPr>
              <a:lnSpc>
                <a:spcPct val="100000"/>
              </a:lnSpc>
              <a:buClr>
                <a:srgbClr val="C00000"/>
              </a:buClr>
              <a:defRPr/>
            </a:lvl1pPr>
            <a:lvl2pPr>
              <a:buClr>
                <a:srgbClr val="C00000"/>
              </a:buClr>
              <a:defRPr/>
            </a:lvl2pPr>
            <a:lvl3pPr>
              <a:buClr>
                <a:srgbClr val="C00000"/>
              </a:buClr>
              <a:defRPr/>
            </a:lvl3pPr>
            <a:lvl4pPr>
              <a:buClr>
                <a:srgbClr val="C00000"/>
              </a:buClr>
              <a:defRPr/>
            </a:lvl4pPr>
            <a:lvl5pPr>
              <a:buClr>
                <a:srgbClr val="C00000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43950" y="6613525"/>
            <a:ext cx="247650" cy="16827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100" b="1">
                <a:solidFill>
                  <a:srgbClr val="7F7F7F"/>
                </a:solidFill>
                <a:latin typeface="+mn-lt"/>
                <a:ea typeface="MS PGothic" pitchFamily="34" charset="-128"/>
                <a:cs typeface="+mn-cs"/>
              </a:defRPr>
            </a:lvl1pPr>
          </a:lstStyle>
          <a:p>
            <a:pPr>
              <a:defRPr/>
            </a:pPr>
            <a:fld id="{D298A834-8319-493B-B881-B021415D2D08}" type="slidenum">
              <a:rPr lang="en-US" altLang="en-US" smtClean="0"/>
              <a:pPr>
                <a:defRPr/>
              </a:pPr>
              <a:t>‹Nr.›</a:t>
            </a:fld>
            <a:endParaRPr lang="en-US" altLang="en-US" dirty="0"/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84273" y="6248400"/>
            <a:ext cx="8140615" cy="457200"/>
          </a:xfrm>
        </p:spPr>
        <p:txBody>
          <a:bodyPr anchor="b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100"/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083591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273" y="428858"/>
            <a:ext cx="8229600" cy="676564"/>
          </a:xfrm>
        </p:spPr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43950" y="6613525"/>
            <a:ext cx="247650" cy="16827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100" b="1">
                <a:solidFill>
                  <a:srgbClr val="7F7F7F"/>
                </a:solidFill>
                <a:latin typeface="+mn-lt"/>
                <a:ea typeface="MS PGothic" pitchFamily="34" charset="-128"/>
                <a:cs typeface="+mn-cs"/>
              </a:defRPr>
            </a:lvl1pPr>
          </a:lstStyle>
          <a:p>
            <a:pPr>
              <a:defRPr/>
            </a:pPr>
            <a:fld id="{D298A834-8319-493B-B881-B021415D2D08}" type="slidenum">
              <a:rPr lang="en-US" altLang="en-US" smtClean="0"/>
              <a:pPr>
                <a:defRPr/>
              </a:pPr>
              <a:t>‹Nr.›</a:t>
            </a:fld>
            <a:endParaRPr lang="en-US" altLang="en-US" dirty="0"/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84273" y="6248400"/>
            <a:ext cx="8140615" cy="457200"/>
          </a:xfrm>
        </p:spPr>
        <p:txBody>
          <a:bodyPr anchor="b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100"/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570196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471488" y="1201738"/>
            <a:ext cx="8672512" cy="65087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0" y="1201738"/>
            <a:ext cx="442913" cy="6508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71488" y="379043"/>
            <a:ext cx="822960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524000"/>
            <a:ext cx="82296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43950" y="6613525"/>
            <a:ext cx="247650" cy="16827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100">
                <a:solidFill>
                  <a:srgbClr val="7F7F7F"/>
                </a:solidFill>
                <a:latin typeface="+mn-lt"/>
                <a:ea typeface="MS PGothic" pitchFamily="34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298A834-8319-493B-B881-B021415D2D08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48404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200"/>
        </a:spcBef>
        <a:spcAft>
          <a:spcPct val="0"/>
        </a:spcAft>
        <a:buClr>
          <a:srgbClr val="A9A9A9"/>
        </a:buClr>
        <a:buSzPct val="90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1650" indent="-228600" algn="l" rtl="0" eaLnBrk="0" fontAlgn="base" hangingPunct="0">
        <a:lnSpc>
          <a:spcPct val="90000"/>
        </a:lnSpc>
        <a:spcBef>
          <a:spcPts val="800"/>
        </a:spcBef>
        <a:spcAft>
          <a:spcPct val="0"/>
        </a:spcAft>
        <a:buClr>
          <a:srgbClr val="A9A9A9"/>
        </a:buClr>
        <a:buSzPct val="90000"/>
        <a:buFont typeface="Arial" pitchFamily="34" charset="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730250" indent="-182563" algn="l" rtl="0" eaLnBrk="0" fontAlgn="base" hangingPunct="0">
        <a:lnSpc>
          <a:spcPct val="90000"/>
        </a:lnSpc>
        <a:spcBef>
          <a:spcPts val="600"/>
        </a:spcBef>
        <a:spcAft>
          <a:spcPct val="0"/>
        </a:spcAft>
        <a:buClr>
          <a:srgbClr val="A9A9A9"/>
        </a:buClr>
        <a:buSzPct val="90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58850" indent="-182563" algn="l" rtl="0" eaLnBrk="0" fontAlgn="base" hangingPunct="0">
        <a:lnSpc>
          <a:spcPct val="90000"/>
        </a:lnSpc>
        <a:spcBef>
          <a:spcPts val="600"/>
        </a:spcBef>
        <a:spcAft>
          <a:spcPct val="0"/>
        </a:spcAft>
        <a:buClr>
          <a:srgbClr val="A9A9A9"/>
        </a:buClr>
        <a:buSzPct val="90000"/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87450" indent="-182563" algn="l" rtl="0" eaLnBrk="0" fontAlgn="base" hangingPunct="0">
        <a:lnSpc>
          <a:spcPct val="90000"/>
        </a:lnSpc>
        <a:spcBef>
          <a:spcPts val="600"/>
        </a:spcBef>
        <a:spcAft>
          <a:spcPct val="0"/>
        </a:spcAft>
        <a:buClr>
          <a:srgbClr val="A9A9A9"/>
        </a:buClr>
        <a:buSzPct val="90000"/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41732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bg2">
            <a:lumMod val="75000"/>
          </a:schemeClr>
        </a:buClr>
        <a:buSzPct val="90000"/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4592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bg2">
            <a:lumMod val="75000"/>
          </a:schemeClr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7452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bg2">
            <a:lumMod val="75000"/>
          </a:schemeClr>
        </a:buClr>
        <a:buSzPct val="90000"/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10312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bg2">
            <a:lumMod val="75000"/>
          </a:schemeClr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4" Type="http://schemas.openxmlformats.org/officeDocument/2006/relationships/chart" Target="../charts/chart5.xml"/><Relationship Id="rId5" Type="http://schemas.openxmlformats.org/officeDocument/2006/relationships/chart" Target="../charts/chart6.xml"/><Relationship Id="rId6" Type="http://schemas.openxmlformats.org/officeDocument/2006/relationships/chart" Target="../charts/chart7.xml"/><Relationship Id="rId7" Type="http://schemas.openxmlformats.org/officeDocument/2006/relationships/chart" Target="../charts/chart8.xml"/><Relationship Id="rId8" Type="http://schemas.openxmlformats.org/officeDocument/2006/relationships/chart" Target="../charts/chart9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chart" Target="../charts/chart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chart" Target="../charts/chart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notesSlide" Target="../notesSlides/notesSlide13.xml"/><Relationship Id="rId5" Type="http://schemas.openxmlformats.org/officeDocument/2006/relationships/oleObject" Target="../embeddings/oleObject4.bin"/><Relationship Id="rId6" Type="http://schemas.openxmlformats.org/officeDocument/2006/relationships/oleObject" Target="../embeddings/oleObject5.bin"/><Relationship Id="rId1" Type="http://schemas.openxmlformats.org/officeDocument/2006/relationships/themeOverride" Target="../theme/themeOverride1.xml"/><Relationship Id="rId2" Type="http://schemas.openxmlformats.org/officeDocument/2006/relationships/vmlDrawing" Target="../drawings/vmlDrawing2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4" Type="http://schemas.openxmlformats.org/officeDocument/2006/relationships/chart" Target="../charts/chart13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4" Type="http://schemas.openxmlformats.org/officeDocument/2006/relationships/image" Target="../media/image4.png"/><Relationship Id="rId5" Type="http://schemas.openxmlformats.org/officeDocument/2006/relationships/oleObject" Target="../embeddings/oleObject1.bin"/><Relationship Id="rId6" Type="http://schemas.openxmlformats.org/officeDocument/2006/relationships/oleObject" Target="../embeddings/oleObject2.bin"/><Relationship Id="rId7" Type="http://schemas.openxmlformats.org/officeDocument/2006/relationships/oleObject" Target="../embeddings/oleObject3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chart" Target="../charts/char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chart" Target="../charts/char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0878" y="316090"/>
            <a:ext cx="7042244" cy="2726267"/>
          </a:xfrm>
        </p:spPr>
        <p:txBody>
          <a:bodyPr rtlCol="0">
            <a:noAutofit/>
          </a:bodyPr>
          <a:lstStyle/>
          <a:p>
            <a:pPr algn="ctr"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r>
              <a:rPr lang="en-US" sz="2800" dirty="0">
                <a:solidFill>
                  <a:schemeClr val="tx1"/>
                </a:solidFill>
              </a:rPr>
              <a:t>Subjects with Renal Impairment Switching from </a:t>
            </a:r>
            <a:r>
              <a:rPr lang="en-US" sz="2800" dirty="0" err="1">
                <a:solidFill>
                  <a:schemeClr val="tx1"/>
                </a:solidFill>
              </a:rPr>
              <a:t>Tenofovir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Disoproxil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Fumarate</a:t>
            </a:r>
            <a:r>
              <a:rPr lang="en-US" sz="2800" dirty="0">
                <a:solidFill>
                  <a:schemeClr val="tx1"/>
                </a:solidFill>
              </a:rPr>
              <a:t> to </a:t>
            </a:r>
            <a:r>
              <a:rPr lang="en-US" sz="2800" dirty="0" err="1">
                <a:solidFill>
                  <a:schemeClr val="tx1"/>
                </a:solidFill>
              </a:rPr>
              <a:t>Tenofovir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Alafenamide</a:t>
            </a:r>
            <a:r>
              <a:rPr lang="en-US" sz="2800" dirty="0">
                <a:solidFill>
                  <a:schemeClr val="tx1"/>
                </a:solidFill>
              </a:rPr>
              <a:t> Have Improved Renal and Bone Safety through 48 Weeks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  <a:t/>
            </a:r>
            <a:br>
              <a:rPr lang="en-US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</a:b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  <a:t/>
            </a:r>
            <a:br>
              <a:rPr lang="en-US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</a:b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  <a:t>Study GS-US-292-0112</a:t>
            </a:r>
            <a:endParaRPr lang="en-US" dirty="0">
              <a:solidFill>
                <a:schemeClr val="bg2">
                  <a:lumMod val="25000"/>
                </a:schemeClr>
              </a:solidFill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subTitle" idx="1"/>
          </p:nvPr>
        </p:nvSpPr>
        <p:spPr>
          <a:xfrm>
            <a:off x="219808" y="3797626"/>
            <a:ext cx="8704384" cy="2405618"/>
          </a:xfrm>
        </p:spPr>
        <p:txBody>
          <a:bodyPr rtlCol="0">
            <a:noAutofit/>
          </a:bodyPr>
          <a:lstStyle/>
          <a:p>
            <a:pPr algn="ctr"/>
            <a:r>
              <a:rPr lang="en-US" b="1" dirty="0">
                <a:solidFill>
                  <a:schemeClr val="bg2">
                    <a:lumMod val="25000"/>
                  </a:schemeClr>
                </a:solidFill>
              </a:rPr>
              <a:t>Samir K. Gupta</a:t>
            </a:r>
            <a:r>
              <a:rPr lang="en-US" b="1" baseline="30000" dirty="0">
                <a:solidFill>
                  <a:schemeClr val="bg2">
                    <a:lumMod val="25000"/>
                  </a:schemeClr>
                </a:solidFill>
              </a:rPr>
              <a:t>1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, Anton Pozniak</a:t>
            </a:r>
            <a:r>
              <a:rPr lang="en-US" baseline="30000" dirty="0">
                <a:solidFill>
                  <a:schemeClr val="bg2">
                    <a:lumMod val="25000"/>
                  </a:schemeClr>
                </a:solidFill>
              </a:rPr>
              <a:t>2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, Jose Arribas</a:t>
            </a:r>
            <a:r>
              <a:rPr lang="en-US" baseline="30000" dirty="0">
                <a:solidFill>
                  <a:schemeClr val="bg2">
                    <a:lumMod val="25000"/>
                  </a:schemeClr>
                </a:solidFill>
              </a:rPr>
              <a:t>3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, Frank A. Post</a:t>
            </a:r>
            <a:r>
              <a:rPr lang="en-US" baseline="30000" dirty="0">
                <a:solidFill>
                  <a:schemeClr val="bg2">
                    <a:lumMod val="25000"/>
                  </a:schemeClr>
                </a:solidFill>
              </a:rPr>
              <a:t>4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, Mark Bloch</a:t>
            </a:r>
            <a:r>
              <a:rPr lang="en-US" baseline="30000" dirty="0">
                <a:solidFill>
                  <a:schemeClr val="bg2">
                    <a:lumMod val="25000"/>
                  </a:schemeClr>
                </a:solidFill>
              </a:rPr>
              <a:t>5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, 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en-US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Joseph 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Gathe</a:t>
            </a:r>
            <a:r>
              <a:rPr lang="en-US" baseline="30000" dirty="0">
                <a:solidFill>
                  <a:schemeClr val="bg2">
                    <a:lumMod val="25000"/>
                  </a:schemeClr>
                </a:solidFill>
              </a:rPr>
              <a:t>6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, Paul Benson</a:t>
            </a:r>
            <a:r>
              <a:rPr lang="en-US" baseline="30000" dirty="0">
                <a:solidFill>
                  <a:schemeClr val="bg2">
                    <a:lumMod val="25000"/>
                  </a:schemeClr>
                </a:solidFill>
              </a:rPr>
              <a:t>7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, Joseph Custodio</a:t>
            </a:r>
            <a:r>
              <a:rPr lang="en-US" baseline="30000" dirty="0">
                <a:solidFill>
                  <a:schemeClr val="bg2">
                    <a:lumMod val="25000"/>
                  </a:schemeClr>
                </a:solidFill>
              </a:rPr>
              <a:t>8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, Michael Abram</a:t>
            </a:r>
            <a:r>
              <a:rPr lang="en-US" baseline="30000" dirty="0">
                <a:solidFill>
                  <a:schemeClr val="bg2">
                    <a:lumMod val="25000"/>
                  </a:schemeClr>
                </a:solidFill>
              </a:rPr>
              <a:t>8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, </a:t>
            </a:r>
            <a:r>
              <a:rPr lang="en-US" dirty="0" err="1">
                <a:solidFill>
                  <a:schemeClr val="bg2">
                    <a:lumMod val="25000"/>
                  </a:schemeClr>
                </a:solidFill>
              </a:rPr>
              <a:t>Xuelian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 Wei</a:t>
            </a:r>
            <a:r>
              <a:rPr lang="en-US" baseline="30000" dirty="0">
                <a:solidFill>
                  <a:schemeClr val="bg2">
                    <a:lumMod val="25000"/>
                  </a:schemeClr>
                </a:solidFill>
              </a:rPr>
              <a:t>8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, Andrew Cheng</a:t>
            </a:r>
            <a:r>
              <a:rPr lang="en-US" baseline="30000" dirty="0">
                <a:solidFill>
                  <a:schemeClr val="bg2">
                    <a:lumMod val="25000"/>
                  </a:schemeClr>
                </a:solidFill>
              </a:rPr>
              <a:t>8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, Scott McCallister</a:t>
            </a:r>
            <a:r>
              <a:rPr lang="en-US" baseline="30000" dirty="0">
                <a:solidFill>
                  <a:schemeClr val="bg2">
                    <a:lumMod val="25000"/>
                  </a:schemeClr>
                </a:solidFill>
              </a:rPr>
              <a:t>8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, Marshall W Fordyce</a:t>
            </a:r>
            <a:r>
              <a:rPr lang="en-US" baseline="30000" dirty="0">
                <a:solidFill>
                  <a:schemeClr val="bg2">
                    <a:lumMod val="25000"/>
                  </a:schemeClr>
                </a:solidFill>
              </a:rPr>
              <a:t>8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 </a:t>
            </a:r>
          </a:p>
          <a:p>
            <a:pPr algn="ctr">
              <a:lnSpc>
                <a:spcPct val="100000"/>
              </a:lnSpc>
              <a:defRPr/>
            </a:pPr>
            <a:endParaRPr lang="en-US" sz="1400" baseline="30000" dirty="0">
              <a:solidFill>
                <a:schemeClr val="bg2">
                  <a:lumMod val="25000"/>
                </a:schemeClr>
              </a:solidFill>
            </a:endParaRPr>
          </a:p>
          <a:p>
            <a:pPr algn="ctr"/>
            <a:r>
              <a:rPr lang="en-US" sz="1400" baseline="30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Indiana University School of Medicine, Indianapolis, IN, USA; </a:t>
            </a:r>
            <a:r>
              <a:rPr lang="en-US" sz="1400" baseline="30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Chelsea and Westminster Hospital NHS Foundation Trust, London, UK; </a:t>
            </a:r>
            <a:r>
              <a:rPr lang="en-US" sz="1400" baseline="30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3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Hospital </a:t>
            </a: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Universitario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La Paz, </a:t>
            </a: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IdiPAZ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Madrid, Spain; </a:t>
            </a:r>
            <a:r>
              <a:rPr lang="en-US" sz="1400" baseline="30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4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King’s College Hospital NHS Foundation Trust, London, UK; </a:t>
            </a:r>
            <a:r>
              <a:rPr lang="en-US" sz="1400" baseline="30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5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Holdsworth House Medical Practice, </a:t>
            </a: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Darlinghurst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NSW, AUS </a:t>
            </a:r>
            <a:r>
              <a:rPr lang="en-US" sz="1400" baseline="30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6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Therapeutic Concepts, Houston, TX, USA; </a:t>
            </a:r>
            <a:r>
              <a:rPr lang="en-US" sz="1400" baseline="30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7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Be Well Medical Center, Berkley, MI, 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USA;</a:t>
            </a:r>
            <a:b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US" sz="1400" baseline="30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8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Gilead 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Sciences, Foster City, CA, USA</a:t>
            </a:r>
          </a:p>
          <a:p>
            <a:pPr algn="ctr">
              <a:lnSpc>
                <a:spcPct val="100000"/>
              </a:lnSpc>
              <a:defRPr/>
            </a:pPr>
            <a:endParaRPr lang="en-US" sz="1200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ctr">
              <a:lnSpc>
                <a:spcPct val="100000"/>
              </a:lnSpc>
              <a:defRPr/>
            </a:pPr>
            <a:r>
              <a:rPr lang="en-US" sz="1600" b="1" dirty="0">
                <a:solidFill>
                  <a:schemeClr val="bg2">
                    <a:lumMod val="25000"/>
                  </a:schemeClr>
                </a:solidFill>
              </a:rPr>
              <a:t>Abstract #TUAB0103</a:t>
            </a:r>
            <a:endParaRPr lang="en-US" sz="2000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5997665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Title 1"/>
          <p:cNvSpPr txBox="1">
            <a:spLocks/>
          </p:cNvSpPr>
          <p:nvPr/>
        </p:nvSpPr>
        <p:spPr bwMode="auto">
          <a:xfrm>
            <a:off x="374650" y="466725"/>
            <a:ext cx="822960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ct val="90000"/>
              </a:lnSpc>
              <a:defRPr/>
            </a:pPr>
            <a:endParaRPr lang="en-US" sz="2400" b="0" dirty="0">
              <a:solidFill>
                <a:srgbClr val="CC0000"/>
              </a:solidFill>
            </a:endParaRPr>
          </a:p>
        </p:txBody>
      </p:sp>
      <p:sp>
        <p:nvSpPr>
          <p:cNvPr id="332804" name="Title 3"/>
          <p:cNvSpPr>
            <a:spLocks noGrp="1"/>
          </p:cNvSpPr>
          <p:nvPr>
            <p:ph type="title"/>
          </p:nvPr>
        </p:nvSpPr>
        <p:spPr>
          <a:xfrm>
            <a:off x="484273" y="426477"/>
            <a:ext cx="8229600" cy="676564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Proteinuria: Change From Baseline to Week 48</a:t>
            </a:r>
            <a:endParaRPr lang="en-US" dirty="0" smtClean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D298A834-8319-493B-B881-B021415D2D08}" type="slidenum">
              <a:rPr lang="en-US" altLang="en-US" smtClean="0"/>
              <a:pPr>
                <a:defRPr/>
              </a:pPr>
              <a:t>10</a:t>
            </a:fld>
            <a:endParaRPr lang="en-US" alt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206850" y="2264773"/>
            <a:ext cx="4861144" cy="3888647"/>
            <a:chOff x="206850" y="2104753"/>
            <a:chExt cx="4861144" cy="3888647"/>
          </a:xfrm>
        </p:grpSpPr>
        <p:graphicFrame>
          <p:nvGraphicFramePr>
            <p:cNvPr id="54" name="Content Placeholder 8"/>
            <p:cNvGraphicFramePr>
              <a:graphicFrameLocks/>
            </p:cNvGraphicFramePr>
            <p:nvPr>
              <p:extLst/>
            </p:nvPr>
          </p:nvGraphicFramePr>
          <p:xfrm>
            <a:off x="206850" y="2108347"/>
            <a:ext cx="3859127" cy="384048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aphicFrame>
          <p:nvGraphicFramePr>
            <p:cNvPr id="37" name="Content Placeholder 8"/>
            <p:cNvGraphicFramePr>
              <a:graphicFrameLocks/>
            </p:cNvGraphicFramePr>
            <p:nvPr>
              <p:extLst/>
            </p:nvPr>
          </p:nvGraphicFramePr>
          <p:xfrm>
            <a:off x="525717" y="2104753"/>
            <a:ext cx="3964894" cy="384048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graphicFrame>
          <p:nvGraphicFramePr>
            <p:cNvPr id="38" name="Content Placeholder 8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73735556"/>
                </p:ext>
              </p:extLst>
            </p:nvPr>
          </p:nvGraphicFramePr>
          <p:xfrm>
            <a:off x="1200043" y="2152920"/>
            <a:ext cx="3867951" cy="384048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  <p:sp>
          <p:nvSpPr>
            <p:cNvPr id="89" name="TextBox 88"/>
            <p:cNvSpPr txBox="1"/>
            <p:nvPr/>
          </p:nvSpPr>
          <p:spPr>
            <a:xfrm rot="16200000">
              <a:off x="-247200" y="3418957"/>
              <a:ext cx="1152560" cy="193899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0" tIns="0" rIns="0" bIns="0" rtlCol="0">
              <a:spAutoFit/>
            </a:bodyPr>
            <a:lstStyle/>
            <a:p>
              <a:pPr fontAlgn="auto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 smtClean="0">
                  <a:solidFill>
                    <a:prstClr val="black"/>
                  </a:solidFill>
                  <a:latin typeface="Arial"/>
                  <a:cs typeface="+mn-cs"/>
                </a:rPr>
                <a:t>Median (mg/g)</a:t>
              </a: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2081368" y="3704858"/>
              <a:ext cx="594360" cy="2743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 rtlCol="0">
              <a:no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400" b="1" dirty="0" smtClean="0"/>
                <a:t>105</a:t>
              </a:r>
              <a:endParaRPr lang="en-US" b="1" dirty="0" smtClean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4489450" y="5171820"/>
              <a:ext cx="501661" cy="597876"/>
            </a:xfrm>
            <a:prstGeom prst="rect">
              <a:avLst/>
            </a:prstGeom>
            <a:solidFill>
              <a:schemeClr val="bg1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</a:pPr>
              <a:endParaRPr lang="en-US" b="1" dirty="0" smtClean="0"/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1046849" y="2676726"/>
              <a:ext cx="594360" cy="2743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 rtlCol="0">
              <a:no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400" b="1" dirty="0" smtClean="0"/>
                <a:t>160</a:t>
              </a:r>
              <a:endParaRPr lang="en-US" b="1" dirty="0" smtClean="0"/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1564108" y="2191716"/>
              <a:ext cx="594360" cy="2743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 rtlCol="0">
              <a:no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400" b="1" dirty="0" smtClean="0"/>
                <a:t>188</a:t>
              </a:r>
              <a:endParaRPr lang="en-US" b="1" dirty="0" smtClean="0"/>
            </a:p>
          </p:txBody>
        </p:sp>
      </p:grpSp>
      <p:graphicFrame>
        <p:nvGraphicFramePr>
          <p:cNvPr id="55" name="Content Placeholder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11242148"/>
              </p:ext>
            </p:extLst>
          </p:nvPr>
        </p:nvGraphicFramePr>
        <p:xfrm>
          <a:off x="4590028" y="2272574"/>
          <a:ext cx="3859127" cy="384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58" name="Content Placeholder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41926579"/>
              </p:ext>
            </p:extLst>
          </p:nvPr>
        </p:nvGraphicFramePr>
        <p:xfrm>
          <a:off x="4802617" y="2268203"/>
          <a:ext cx="4043203" cy="384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59" name="Content Placeholder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9319623"/>
              </p:ext>
            </p:extLst>
          </p:nvPr>
        </p:nvGraphicFramePr>
        <p:xfrm>
          <a:off x="5578908" y="2314087"/>
          <a:ext cx="3867951" cy="384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60" name="TextBox 59"/>
          <p:cNvSpPr txBox="1"/>
          <p:nvPr/>
        </p:nvSpPr>
        <p:spPr>
          <a:xfrm rot="16200000">
            <a:off x="4003921" y="3565125"/>
            <a:ext cx="1271182" cy="2215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600" b="0" dirty="0" smtClean="0">
                <a:solidFill>
                  <a:prstClr val="black"/>
                </a:solidFill>
                <a:latin typeface="Arial"/>
                <a:cs typeface="+mn-cs"/>
              </a:rPr>
              <a:t>Median (</a:t>
            </a:r>
            <a:r>
              <a:rPr lang="en-GB" sz="16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µ</a:t>
            </a:r>
            <a:r>
              <a:rPr lang="en-GB" sz="1600" dirty="0" smtClean="0">
                <a:ea typeface="ＭＳ Ｐゴシック" pitchFamily="34" charset="-128"/>
              </a:rPr>
              <a:t>g/g</a:t>
            </a:r>
            <a:r>
              <a:rPr lang="en-US" sz="1600" b="0" dirty="0" smtClean="0">
                <a:solidFill>
                  <a:prstClr val="black"/>
                </a:solidFill>
                <a:latin typeface="Arial"/>
                <a:cs typeface="+mn-cs"/>
              </a:rPr>
              <a:t>)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6461133" y="5131823"/>
            <a:ext cx="594360" cy="27432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1400" b="1" dirty="0" smtClean="0"/>
              <a:t>228</a:t>
            </a:r>
            <a:endParaRPr lang="en-US" b="1" dirty="0" smtClean="0"/>
          </a:p>
        </p:txBody>
      </p:sp>
      <p:sp>
        <p:nvSpPr>
          <p:cNvPr id="63" name="Rectangle 62"/>
          <p:cNvSpPr/>
          <p:nvPr/>
        </p:nvSpPr>
        <p:spPr>
          <a:xfrm>
            <a:off x="8867775" y="5200542"/>
            <a:ext cx="501661" cy="597876"/>
          </a:xfrm>
          <a:prstGeom prst="rect">
            <a:avLst/>
          </a:prstGeom>
          <a:solidFill>
            <a:schemeClr val="bg1"/>
          </a:solidFill>
          <a:ln w="190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endParaRPr lang="en-US" dirty="0" smtClean="0"/>
          </a:p>
        </p:txBody>
      </p:sp>
      <p:sp>
        <p:nvSpPr>
          <p:cNvPr id="66" name="TextBox 65"/>
          <p:cNvSpPr txBox="1"/>
          <p:nvPr/>
        </p:nvSpPr>
        <p:spPr>
          <a:xfrm>
            <a:off x="5490920" y="4592326"/>
            <a:ext cx="594360" cy="27432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1400" b="1" dirty="0" smtClean="0"/>
              <a:t>801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5948146" y="3962062"/>
            <a:ext cx="594360" cy="27432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1400" b="1" dirty="0" smtClean="0"/>
              <a:t>1525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7217381" y="3953597"/>
            <a:ext cx="594360" cy="27432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1400" b="1" dirty="0" smtClean="0"/>
              <a:t>1563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7692870" y="2190595"/>
            <a:ext cx="594360" cy="27432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1400" b="1" dirty="0" smtClean="0"/>
              <a:t>3477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8208078" y="4960029"/>
            <a:ext cx="594360" cy="27432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1400" b="1" dirty="0" smtClean="0"/>
              <a:t>399</a:t>
            </a:r>
          </a:p>
        </p:txBody>
      </p:sp>
      <p:sp>
        <p:nvSpPr>
          <p:cNvPr id="72" name="Rectangle 6"/>
          <p:cNvSpPr>
            <a:spLocks noChangeArrowheads="1"/>
          </p:cNvSpPr>
          <p:nvPr/>
        </p:nvSpPr>
        <p:spPr bwMode="auto">
          <a:xfrm>
            <a:off x="6142921" y="6038208"/>
            <a:ext cx="2086438" cy="283016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tIns="91440" bIns="91440" anchor="ctr"/>
          <a:lstStyle/>
          <a:p>
            <a:pPr algn="ctr" eaLnBrk="0" hangingPunct="0">
              <a:lnSpc>
                <a:spcPct val="90000"/>
              </a:lnSpc>
            </a:pPr>
            <a:r>
              <a:rPr lang="en-GB" sz="1400" b="1" dirty="0" smtClean="0">
                <a:ea typeface="ＭＳ Ｐゴシック" pitchFamily="34" charset="-128"/>
              </a:rPr>
              <a:t>Tubular Proteins</a:t>
            </a:r>
            <a:endParaRPr lang="en-GB" sz="1400" b="1" dirty="0">
              <a:ea typeface="ＭＳ Ｐゴシック" pitchFamily="34" charset="-128"/>
            </a:endParaRPr>
          </a:p>
        </p:txBody>
      </p:sp>
      <p:sp>
        <p:nvSpPr>
          <p:cNvPr id="73" name="Rectangle 6"/>
          <p:cNvSpPr>
            <a:spLocks noChangeArrowheads="1"/>
          </p:cNvSpPr>
          <p:nvPr/>
        </p:nvSpPr>
        <p:spPr bwMode="auto">
          <a:xfrm>
            <a:off x="7258530" y="5623301"/>
            <a:ext cx="1463040" cy="257556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lIns="0" tIns="91440" rIns="0" bIns="91440" anchor="ctr"/>
          <a:lstStyle/>
          <a:p>
            <a:pPr algn="ctr" eaLnBrk="0" hangingPunct="0">
              <a:lnSpc>
                <a:spcPct val="90000"/>
              </a:lnSpc>
            </a:pPr>
            <a:r>
              <a:rPr lang="en-GB" sz="1400" b="1" dirty="0" smtClean="0">
                <a:latin typeface="Symbol" panose="05050102010706020507" pitchFamily="18" charset="2"/>
                <a:ea typeface="ＭＳ Ｐゴシック" pitchFamily="34" charset="-128"/>
              </a:rPr>
              <a:t>b</a:t>
            </a:r>
            <a:r>
              <a:rPr lang="en-GB" sz="1400" b="1" dirty="0" smtClean="0">
                <a:ea typeface="ＭＳ Ｐゴシック" pitchFamily="34" charset="-128"/>
              </a:rPr>
              <a:t>-2-m:Cr</a:t>
            </a:r>
          </a:p>
        </p:txBody>
      </p:sp>
      <p:sp>
        <p:nvSpPr>
          <p:cNvPr id="74" name="Rectangle 6"/>
          <p:cNvSpPr>
            <a:spLocks noChangeArrowheads="1"/>
          </p:cNvSpPr>
          <p:nvPr/>
        </p:nvSpPr>
        <p:spPr bwMode="auto">
          <a:xfrm>
            <a:off x="1131137" y="5623301"/>
            <a:ext cx="1462104" cy="257556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tIns="91440" bIns="91440" anchor="ctr"/>
          <a:lstStyle/>
          <a:p>
            <a:pPr algn="ctr" eaLnBrk="0" hangingPunct="0">
              <a:lnSpc>
                <a:spcPct val="90000"/>
              </a:lnSpc>
            </a:pPr>
            <a:r>
              <a:rPr lang="en-GB" sz="1400" b="1" dirty="0" smtClean="0">
                <a:ea typeface="ＭＳ Ｐゴシック" pitchFamily="34" charset="-128"/>
              </a:rPr>
              <a:t>UPCR</a:t>
            </a:r>
            <a:endParaRPr lang="en-GB" sz="1400" b="1" dirty="0">
              <a:ea typeface="ＭＳ Ｐゴシック" pitchFamily="34" charset="-128"/>
            </a:endParaRPr>
          </a:p>
        </p:txBody>
      </p:sp>
      <p:sp>
        <p:nvSpPr>
          <p:cNvPr id="75" name="Rectangle 6"/>
          <p:cNvSpPr>
            <a:spLocks noChangeArrowheads="1"/>
          </p:cNvSpPr>
          <p:nvPr/>
        </p:nvSpPr>
        <p:spPr bwMode="auto">
          <a:xfrm>
            <a:off x="2920409" y="5623301"/>
            <a:ext cx="1463040" cy="257556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tIns="91440" bIns="91440" anchor="ctr"/>
          <a:lstStyle/>
          <a:p>
            <a:pPr algn="ctr" eaLnBrk="0" hangingPunct="0">
              <a:lnSpc>
                <a:spcPct val="90000"/>
              </a:lnSpc>
            </a:pPr>
            <a:r>
              <a:rPr lang="en-GB" sz="1400" b="1" dirty="0" smtClean="0">
                <a:ea typeface="ＭＳ Ｐゴシック" pitchFamily="34" charset="-128"/>
              </a:rPr>
              <a:t>UACR</a:t>
            </a:r>
            <a:endParaRPr lang="en-GB" sz="1400" b="1" dirty="0">
              <a:ea typeface="ＭＳ Ｐゴシック" pitchFamily="34" charset="-128"/>
            </a:endParaRPr>
          </a:p>
        </p:txBody>
      </p:sp>
      <p:sp>
        <p:nvSpPr>
          <p:cNvPr id="76" name="Rectangle 6"/>
          <p:cNvSpPr>
            <a:spLocks noChangeArrowheads="1"/>
          </p:cNvSpPr>
          <p:nvPr/>
        </p:nvSpPr>
        <p:spPr bwMode="auto">
          <a:xfrm>
            <a:off x="5521225" y="5623301"/>
            <a:ext cx="1463040" cy="257556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tIns="91440" bIns="91440" anchor="ctr"/>
          <a:lstStyle/>
          <a:p>
            <a:pPr algn="ctr" eaLnBrk="0" hangingPunct="0">
              <a:lnSpc>
                <a:spcPct val="90000"/>
              </a:lnSpc>
            </a:pPr>
            <a:r>
              <a:rPr lang="en-GB" sz="1400" b="1" dirty="0" err="1" smtClean="0">
                <a:ea typeface="ＭＳ Ｐゴシック" pitchFamily="34" charset="-128"/>
              </a:rPr>
              <a:t>RBP:Cr</a:t>
            </a:r>
            <a:endParaRPr lang="en-GB" sz="1400" b="1" dirty="0">
              <a:ea typeface="ＭＳ Ｐゴシック" pitchFamily="34" charset="-128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680485" y="6502874"/>
            <a:ext cx="5595665" cy="327743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ct val="90000"/>
              </a:lnSpc>
            </a:pPr>
            <a:r>
              <a:rPr lang="en-US" sz="1200" dirty="0" smtClean="0"/>
              <a:t>*All Total and TDF changes statistically significant;</a:t>
            </a:r>
            <a:r>
              <a:rPr lang="en-US" sz="1200" baseline="30000" dirty="0">
                <a:solidFill>
                  <a:prstClr val="black"/>
                </a:solidFill>
                <a:cs typeface="Arial" pitchFamily="34" charset="0"/>
              </a:rPr>
              <a:t> </a:t>
            </a:r>
            <a:r>
              <a:rPr lang="en-US" sz="1200" baseline="30000" dirty="0" smtClean="0">
                <a:solidFill>
                  <a:prstClr val="black"/>
                </a:solidFill>
                <a:cs typeface="Arial" pitchFamily="34" charset="0"/>
              </a:rPr>
              <a:t>†</a:t>
            </a:r>
            <a:r>
              <a:rPr lang="en-US" sz="1200" kern="0" dirty="0">
                <a:solidFill>
                  <a:prstClr val="black"/>
                </a:solidFill>
                <a:ea typeface="MS PGothic"/>
                <a:cs typeface="Arial" pitchFamily="34" charset="0"/>
              </a:rPr>
              <a:t>a</a:t>
            </a:r>
            <a:r>
              <a:rPr lang="en-US" sz="1200" kern="0" dirty="0" smtClean="0">
                <a:solidFill>
                  <a:prstClr val="black"/>
                </a:solidFill>
                <a:ea typeface="MS PGothic"/>
                <a:cs typeface="Arial" pitchFamily="34" charset="0"/>
              </a:rPr>
              <a:t>ll non-TDF changes not statistically significant.</a:t>
            </a:r>
            <a:r>
              <a:rPr lang="en-US" sz="1200" dirty="0" smtClean="0"/>
              <a:t>  </a:t>
            </a:r>
          </a:p>
        </p:txBody>
      </p:sp>
      <p:cxnSp>
        <p:nvCxnSpPr>
          <p:cNvPr id="78" name="Straight Connector 77"/>
          <p:cNvCxnSpPr/>
          <p:nvPr/>
        </p:nvCxnSpPr>
        <p:spPr>
          <a:xfrm>
            <a:off x="5482193" y="5944075"/>
            <a:ext cx="3304520" cy="0"/>
          </a:xfrm>
          <a:prstGeom prst="line">
            <a:avLst/>
          </a:prstGeom>
          <a:ln w="12700">
            <a:solidFill>
              <a:schemeClr val="tx1"/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1861288" y="2677271"/>
            <a:ext cx="0" cy="1586543"/>
          </a:xfrm>
          <a:prstGeom prst="straightConnector1">
            <a:avLst/>
          </a:prstGeom>
          <a:ln w="19050">
            <a:solidFill>
              <a:srgbClr val="F66900"/>
            </a:solidFill>
            <a:miter lim="800000"/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/>
          <p:nvPr/>
        </p:nvCxnSpPr>
        <p:spPr>
          <a:xfrm>
            <a:off x="1344029" y="3166950"/>
            <a:ext cx="0" cy="985120"/>
          </a:xfrm>
          <a:prstGeom prst="straightConnector1">
            <a:avLst/>
          </a:prstGeom>
          <a:ln w="19050">
            <a:solidFill>
              <a:srgbClr val="5C3498"/>
            </a:solidFill>
            <a:miter lim="800000"/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/>
          <p:nvPr/>
        </p:nvCxnSpPr>
        <p:spPr>
          <a:xfrm>
            <a:off x="5755849" y="4962643"/>
            <a:ext cx="0" cy="417787"/>
          </a:xfrm>
          <a:prstGeom prst="straightConnector1">
            <a:avLst/>
          </a:prstGeom>
          <a:ln w="19050">
            <a:solidFill>
              <a:srgbClr val="5C3498"/>
            </a:solidFill>
            <a:miter lim="800000"/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/>
          <p:nvPr/>
        </p:nvCxnSpPr>
        <p:spPr>
          <a:xfrm>
            <a:off x="6245326" y="4273725"/>
            <a:ext cx="0" cy="1083632"/>
          </a:xfrm>
          <a:prstGeom prst="straightConnector1">
            <a:avLst/>
          </a:prstGeom>
          <a:ln w="19050">
            <a:solidFill>
              <a:srgbClr val="F66900"/>
            </a:solidFill>
            <a:miter lim="800000"/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/>
          <p:nvPr/>
        </p:nvCxnSpPr>
        <p:spPr>
          <a:xfrm>
            <a:off x="7501839" y="4271409"/>
            <a:ext cx="0" cy="985120"/>
          </a:xfrm>
          <a:prstGeom prst="straightConnector1">
            <a:avLst/>
          </a:prstGeom>
          <a:ln w="19050">
            <a:solidFill>
              <a:srgbClr val="5C3498"/>
            </a:solidFill>
            <a:miter lim="800000"/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/>
          <p:nvPr/>
        </p:nvCxnSpPr>
        <p:spPr>
          <a:xfrm>
            <a:off x="7990050" y="2519820"/>
            <a:ext cx="0" cy="2816352"/>
          </a:xfrm>
          <a:prstGeom prst="straightConnector1">
            <a:avLst/>
          </a:prstGeom>
          <a:ln w="19050">
            <a:solidFill>
              <a:srgbClr val="F66900"/>
            </a:solidFill>
            <a:miter lim="800000"/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/>
          <p:nvPr/>
        </p:nvCxnSpPr>
        <p:spPr>
          <a:xfrm>
            <a:off x="3104696" y="5121444"/>
            <a:ext cx="0" cy="235830"/>
          </a:xfrm>
          <a:prstGeom prst="straightConnector1">
            <a:avLst/>
          </a:prstGeom>
          <a:ln w="19050">
            <a:solidFill>
              <a:srgbClr val="5C3498"/>
            </a:solidFill>
            <a:miter lim="800000"/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>
            <a:off x="3628615" y="4948984"/>
            <a:ext cx="0" cy="379806"/>
          </a:xfrm>
          <a:prstGeom prst="straightConnector1">
            <a:avLst/>
          </a:prstGeom>
          <a:ln w="19050">
            <a:solidFill>
              <a:srgbClr val="F66900"/>
            </a:solidFill>
            <a:miter lim="800000"/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>
            <a:off x="2813332" y="4814871"/>
            <a:ext cx="594360" cy="27432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1400" b="1" dirty="0" smtClean="0"/>
              <a:t>29</a:t>
            </a:r>
            <a:endParaRPr lang="en-US" b="1" dirty="0" smtClean="0"/>
          </a:p>
        </p:txBody>
      </p:sp>
      <p:sp>
        <p:nvSpPr>
          <p:cNvPr id="87" name="TextBox 86"/>
          <p:cNvSpPr txBox="1"/>
          <p:nvPr/>
        </p:nvSpPr>
        <p:spPr>
          <a:xfrm>
            <a:off x="3329278" y="4635781"/>
            <a:ext cx="594360" cy="27432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1400" b="1" dirty="0" smtClean="0"/>
              <a:t>41</a:t>
            </a:r>
            <a:endParaRPr lang="en-US" b="1" dirty="0" smtClean="0"/>
          </a:p>
        </p:txBody>
      </p:sp>
      <p:sp>
        <p:nvSpPr>
          <p:cNvPr id="88" name="TextBox 87"/>
          <p:cNvSpPr txBox="1"/>
          <p:nvPr/>
        </p:nvSpPr>
        <p:spPr>
          <a:xfrm>
            <a:off x="3804528" y="4922861"/>
            <a:ext cx="594360" cy="27432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1400" b="1" dirty="0" smtClean="0"/>
              <a:t>18</a:t>
            </a:r>
            <a:endParaRPr lang="en-US" b="1" dirty="0" smtClean="0"/>
          </a:p>
        </p:txBody>
      </p:sp>
      <p:cxnSp>
        <p:nvCxnSpPr>
          <p:cNvPr id="90" name="Straight Arrow Connector 89"/>
          <p:cNvCxnSpPr/>
          <p:nvPr/>
        </p:nvCxnSpPr>
        <p:spPr>
          <a:xfrm>
            <a:off x="4114346" y="5199469"/>
            <a:ext cx="0" cy="133120"/>
          </a:xfrm>
          <a:prstGeom prst="straightConnector1">
            <a:avLst/>
          </a:prstGeom>
          <a:ln w="19050">
            <a:solidFill>
              <a:srgbClr val="8EBB2B"/>
            </a:solidFill>
            <a:miter lim="800000"/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/>
          <p:nvPr/>
        </p:nvCxnSpPr>
        <p:spPr>
          <a:xfrm>
            <a:off x="8495239" y="5204920"/>
            <a:ext cx="0" cy="161075"/>
          </a:xfrm>
          <a:prstGeom prst="straightConnector1">
            <a:avLst/>
          </a:prstGeom>
          <a:ln w="19050">
            <a:solidFill>
              <a:srgbClr val="8EBB2B"/>
            </a:solidFill>
            <a:miter lim="800000"/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6" name="Table 9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31454215"/>
              </p:ext>
            </p:extLst>
          </p:nvPr>
        </p:nvGraphicFramePr>
        <p:xfrm>
          <a:off x="1224652" y="1346925"/>
          <a:ext cx="2834640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8660"/>
                <a:gridCol w="708660"/>
                <a:gridCol w="708660"/>
                <a:gridCol w="708660"/>
              </a:tblGrid>
              <a:tr h="213360"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Total*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TDF*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Non-TDF</a:t>
                      </a:r>
                      <a:r>
                        <a:rPr lang="en-US" sz="1000" baseline="30000" dirty="0" smtClean="0">
                          <a:solidFill>
                            <a:schemeClr val="tx1"/>
                          </a:solidFill>
                          <a:cs typeface="Arial" pitchFamily="34" charset="0"/>
                        </a:rPr>
                        <a:t>†</a:t>
                      </a:r>
                      <a:endParaRPr lang="en-US" sz="100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 smtClean="0">
                          <a:solidFill>
                            <a:prstClr val="black"/>
                          </a:solidFill>
                          <a:latin typeface="+mn-lt"/>
                        </a:rPr>
                        <a:t>Baseline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9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CEEE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9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29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9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DD95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 smtClean="0">
                          <a:solidFill>
                            <a:prstClr val="black"/>
                          </a:solidFill>
                          <a:latin typeface="+mn-lt"/>
                        </a:rPr>
                        <a:t>Week 48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9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C349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9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669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9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EBB2B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3430869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273" y="428858"/>
            <a:ext cx="8223165" cy="676564"/>
          </a:xfrm>
        </p:spPr>
        <p:txBody>
          <a:bodyPr/>
          <a:lstStyle/>
          <a:p>
            <a:r>
              <a:rPr lang="en-US" sz="2400" dirty="0" smtClean="0"/>
              <a:t>Clinically Significant Proteinuria: Baseline to Week 48</a:t>
            </a:r>
            <a:endParaRPr lang="en-US" sz="2400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D298A834-8319-493B-B881-B021415D2D08}" type="slidenum">
              <a:rPr lang="en-US" altLang="en-US" smtClean="0"/>
              <a:pPr>
                <a:defRPr/>
              </a:pPr>
              <a:t>11</a:t>
            </a:fld>
            <a:endParaRPr lang="en-US" altLang="en-US" dirty="0"/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16543071"/>
              </p:ext>
            </p:extLst>
          </p:nvPr>
        </p:nvGraphicFramePr>
        <p:xfrm>
          <a:off x="1398673" y="1770284"/>
          <a:ext cx="6096000" cy="44375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extBox 10"/>
          <p:cNvSpPr txBox="1"/>
          <p:nvPr/>
        </p:nvSpPr>
        <p:spPr>
          <a:xfrm rot="16200000">
            <a:off x="779548" y="3623310"/>
            <a:ext cx="1257300" cy="38862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1600" dirty="0" smtClean="0"/>
              <a:t>Participants (%)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2105348" y="5102324"/>
            <a:ext cx="5295313" cy="752327"/>
            <a:chOff x="2105348" y="4807049"/>
            <a:chExt cx="5295313" cy="752327"/>
          </a:xfrm>
        </p:grpSpPr>
        <p:grpSp>
          <p:nvGrpSpPr>
            <p:cNvPr id="20" name="Group 19"/>
            <p:cNvGrpSpPr/>
            <p:nvPr/>
          </p:nvGrpSpPr>
          <p:grpSpPr>
            <a:xfrm>
              <a:off x="2322518" y="5270988"/>
              <a:ext cx="4895263" cy="288388"/>
              <a:chOff x="2322518" y="5350998"/>
              <a:chExt cx="4895263" cy="288388"/>
            </a:xfrm>
          </p:grpSpPr>
          <p:sp>
            <p:nvSpPr>
              <p:cNvPr id="7" name="TextBox 6"/>
              <p:cNvSpPr txBox="1"/>
              <p:nvPr/>
            </p:nvSpPr>
            <p:spPr>
              <a:xfrm>
                <a:off x="2322518" y="5350998"/>
                <a:ext cx="914400" cy="288388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ctr">
                <a:no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sz="1600" dirty="0" smtClean="0"/>
                  <a:t>Total*</a:t>
                </a:r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4312510" y="5350998"/>
                <a:ext cx="914400" cy="288388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ctr">
                <a:no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sz="1600" dirty="0" smtClean="0"/>
                  <a:t>TDF*</a:t>
                </a:r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6303381" y="5350998"/>
                <a:ext cx="914400" cy="288388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ctr">
                <a:no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sz="1600" dirty="0" smtClean="0"/>
                  <a:t>Non-TDF</a:t>
                </a:r>
              </a:p>
            </p:txBody>
          </p:sp>
        </p:grpSp>
        <p:grpSp>
          <p:nvGrpSpPr>
            <p:cNvPr id="15" name="Group 14"/>
            <p:cNvGrpSpPr/>
            <p:nvPr/>
          </p:nvGrpSpPr>
          <p:grpSpPr>
            <a:xfrm>
              <a:off x="2139638" y="5168265"/>
              <a:ext cx="5261023" cy="0"/>
              <a:chOff x="2080260" y="5088255"/>
              <a:chExt cx="5261023" cy="0"/>
            </a:xfrm>
          </p:grpSpPr>
          <p:cxnSp>
            <p:nvCxnSpPr>
              <p:cNvPr id="13" name="Straight Connector 12"/>
              <p:cNvCxnSpPr/>
              <p:nvPr/>
            </p:nvCxnSpPr>
            <p:spPr>
              <a:xfrm>
                <a:off x="2080260" y="5088255"/>
                <a:ext cx="1280160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>
                <a:off x="4070252" y="5088255"/>
                <a:ext cx="1280160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>
                <a:off x="6061123" y="5088255"/>
                <a:ext cx="1280160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" name="Group 16"/>
            <p:cNvGrpSpPr/>
            <p:nvPr/>
          </p:nvGrpSpPr>
          <p:grpSpPr>
            <a:xfrm>
              <a:off x="2105348" y="4809027"/>
              <a:ext cx="1277462" cy="359238"/>
              <a:chOff x="2122968" y="4755834"/>
              <a:chExt cx="1277462" cy="359238"/>
            </a:xfrm>
          </p:grpSpPr>
          <p:sp>
            <p:nvSpPr>
              <p:cNvPr id="14" name="TextBox 13"/>
              <p:cNvSpPr txBox="1"/>
              <p:nvPr/>
            </p:nvSpPr>
            <p:spPr>
              <a:xfrm>
                <a:off x="2122968" y="4757812"/>
                <a:ext cx="613006" cy="357260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t">
                <a:no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sz="1600" dirty="0" smtClean="0"/>
                  <a:t>BL</a:t>
                </a:r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2787424" y="4755834"/>
                <a:ext cx="613006" cy="357260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t">
                <a:no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sz="1600" dirty="0" err="1" smtClean="0"/>
                  <a:t>Wk</a:t>
                </a:r>
                <a:r>
                  <a:rPr lang="en-US" sz="1600" dirty="0" smtClean="0"/>
                  <a:t> 48</a:t>
                </a:r>
              </a:p>
            </p:txBody>
          </p:sp>
        </p:grpSp>
        <p:grpSp>
          <p:nvGrpSpPr>
            <p:cNvPr id="45" name="Group 44"/>
            <p:cNvGrpSpPr/>
            <p:nvPr/>
          </p:nvGrpSpPr>
          <p:grpSpPr>
            <a:xfrm>
              <a:off x="4092642" y="4809027"/>
              <a:ext cx="1277462" cy="359238"/>
              <a:chOff x="2122968" y="4755834"/>
              <a:chExt cx="1277462" cy="359238"/>
            </a:xfrm>
          </p:grpSpPr>
          <p:sp>
            <p:nvSpPr>
              <p:cNvPr id="54" name="TextBox 53"/>
              <p:cNvSpPr txBox="1"/>
              <p:nvPr/>
            </p:nvSpPr>
            <p:spPr>
              <a:xfrm>
                <a:off x="2122968" y="4757812"/>
                <a:ext cx="613006" cy="357260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t">
                <a:no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sz="1600" dirty="0" smtClean="0"/>
                  <a:t>BL</a:t>
                </a:r>
              </a:p>
            </p:txBody>
          </p:sp>
          <p:sp>
            <p:nvSpPr>
              <p:cNvPr id="55" name="TextBox 54"/>
              <p:cNvSpPr txBox="1"/>
              <p:nvPr/>
            </p:nvSpPr>
            <p:spPr>
              <a:xfrm>
                <a:off x="2787424" y="4755834"/>
                <a:ext cx="613006" cy="357260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t">
                <a:no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sz="1600" dirty="0" err="1" smtClean="0"/>
                  <a:t>Wk</a:t>
                </a:r>
                <a:r>
                  <a:rPr lang="en-US" sz="1600" dirty="0" smtClean="0"/>
                  <a:t> 48</a:t>
                </a:r>
              </a:p>
            </p:txBody>
          </p:sp>
        </p:grpSp>
        <p:grpSp>
          <p:nvGrpSpPr>
            <p:cNvPr id="56" name="Group 55"/>
            <p:cNvGrpSpPr/>
            <p:nvPr/>
          </p:nvGrpSpPr>
          <p:grpSpPr>
            <a:xfrm>
              <a:off x="6079936" y="4807049"/>
              <a:ext cx="1277462" cy="359238"/>
              <a:chOff x="2122968" y="4755834"/>
              <a:chExt cx="1277462" cy="359238"/>
            </a:xfrm>
          </p:grpSpPr>
          <p:sp>
            <p:nvSpPr>
              <p:cNvPr id="57" name="TextBox 56"/>
              <p:cNvSpPr txBox="1"/>
              <p:nvPr/>
            </p:nvSpPr>
            <p:spPr>
              <a:xfrm>
                <a:off x="2122968" y="4757812"/>
                <a:ext cx="613006" cy="357260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t">
                <a:no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sz="1600" dirty="0" smtClean="0"/>
                  <a:t>BL</a:t>
                </a:r>
              </a:p>
            </p:txBody>
          </p:sp>
          <p:sp>
            <p:nvSpPr>
              <p:cNvPr id="58" name="TextBox 57"/>
              <p:cNvSpPr txBox="1"/>
              <p:nvPr/>
            </p:nvSpPr>
            <p:spPr>
              <a:xfrm>
                <a:off x="2787424" y="4755834"/>
                <a:ext cx="613006" cy="357260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t">
                <a:no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sz="1600" dirty="0" err="1" smtClean="0"/>
                  <a:t>Wk</a:t>
                </a:r>
                <a:r>
                  <a:rPr lang="en-US" sz="1600" dirty="0" smtClean="0"/>
                  <a:t> 48</a:t>
                </a:r>
              </a:p>
            </p:txBody>
          </p:sp>
        </p:grpSp>
      </p:grpSp>
      <p:sp>
        <p:nvSpPr>
          <p:cNvPr id="26" name="Rectangle 6"/>
          <p:cNvSpPr>
            <a:spLocks noChangeArrowheads="1"/>
          </p:cNvSpPr>
          <p:nvPr/>
        </p:nvSpPr>
        <p:spPr bwMode="auto">
          <a:xfrm>
            <a:off x="3527946" y="1566267"/>
            <a:ext cx="2030958" cy="257556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tIns="91440" bIns="91440" anchor="ctr"/>
          <a:lstStyle/>
          <a:p>
            <a:pPr algn="ctr" eaLnBrk="0" hangingPunct="0">
              <a:lnSpc>
                <a:spcPct val="90000"/>
              </a:lnSpc>
            </a:pPr>
            <a:r>
              <a:rPr lang="en-GB" sz="1400" dirty="0" smtClean="0">
                <a:ea typeface="ＭＳ Ｐゴシック" pitchFamily="34" charset="-128"/>
              </a:rPr>
              <a:t>Proteinuria (UPCR)</a:t>
            </a:r>
            <a:endParaRPr lang="en-GB" sz="1400" dirty="0">
              <a:ea typeface="ＭＳ Ｐゴシック" pitchFamily="34" charset="-128"/>
            </a:endParaRPr>
          </a:p>
        </p:txBody>
      </p:sp>
      <p:sp>
        <p:nvSpPr>
          <p:cNvPr id="27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1176494" y="6254753"/>
            <a:ext cx="7567456" cy="457200"/>
          </a:xfrm>
        </p:spPr>
        <p:txBody>
          <a:bodyPr/>
          <a:lstStyle/>
          <a:p>
            <a:r>
              <a:rPr lang="en-US" sz="1400" dirty="0" smtClean="0"/>
              <a:t>*Total and TDF changes statistically significant.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15259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Clinically Significant </a:t>
            </a:r>
            <a:r>
              <a:rPr lang="en-US" sz="2400" dirty="0"/>
              <a:t>Albuminuria: Baseline to Week 48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D298A834-8319-493B-B881-B021415D2D08}" type="slidenum">
              <a:rPr lang="en-US" altLang="en-US" smtClean="0"/>
              <a:pPr>
                <a:defRPr/>
              </a:pPr>
              <a:t>12</a:t>
            </a:fld>
            <a:endParaRPr lang="en-US" altLang="en-US" dirty="0"/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53508259"/>
              </p:ext>
            </p:extLst>
          </p:nvPr>
        </p:nvGraphicFramePr>
        <p:xfrm>
          <a:off x="1438415" y="1762711"/>
          <a:ext cx="6096000" cy="44375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4" name="TextBox 33"/>
          <p:cNvSpPr txBox="1"/>
          <p:nvPr/>
        </p:nvSpPr>
        <p:spPr>
          <a:xfrm rot="16200000">
            <a:off x="770023" y="3442335"/>
            <a:ext cx="1257300" cy="38862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1600" dirty="0" smtClean="0"/>
              <a:t>Participants (%)</a:t>
            </a:r>
          </a:p>
        </p:txBody>
      </p:sp>
      <p:grpSp>
        <p:nvGrpSpPr>
          <p:cNvPr id="35" name="Group 34"/>
          <p:cNvGrpSpPr/>
          <p:nvPr/>
        </p:nvGrpSpPr>
        <p:grpSpPr>
          <a:xfrm>
            <a:off x="2105348" y="5083274"/>
            <a:ext cx="5295313" cy="752327"/>
            <a:chOff x="2105348" y="4807049"/>
            <a:chExt cx="5295313" cy="752327"/>
          </a:xfrm>
        </p:grpSpPr>
        <p:grpSp>
          <p:nvGrpSpPr>
            <p:cNvPr id="36" name="Group 35"/>
            <p:cNvGrpSpPr/>
            <p:nvPr/>
          </p:nvGrpSpPr>
          <p:grpSpPr>
            <a:xfrm>
              <a:off x="2322518" y="5270988"/>
              <a:ext cx="4895263" cy="288388"/>
              <a:chOff x="2322518" y="5350998"/>
              <a:chExt cx="4895263" cy="288388"/>
            </a:xfrm>
          </p:grpSpPr>
          <p:sp>
            <p:nvSpPr>
              <p:cNvPr id="50" name="TextBox 49"/>
              <p:cNvSpPr txBox="1"/>
              <p:nvPr/>
            </p:nvSpPr>
            <p:spPr>
              <a:xfrm>
                <a:off x="2322518" y="5350998"/>
                <a:ext cx="914400" cy="288388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ctr">
                <a:no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sz="1600" dirty="0" smtClean="0"/>
                  <a:t>Total*</a:t>
                </a:r>
              </a:p>
            </p:txBody>
          </p:sp>
          <p:sp>
            <p:nvSpPr>
              <p:cNvPr id="51" name="TextBox 50"/>
              <p:cNvSpPr txBox="1"/>
              <p:nvPr/>
            </p:nvSpPr>
            <p:spPr>
              <a:xfrm>
                <a:off x="4312510" y="5350998"/>
                <a:ext cx="914400" cy="288388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ctr">
                <a:no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sz="1600" dirty="0" smtClean="0"/>
                  <a:t>TDF*</a:t>
                </a:r>
              </a:p>
            </p:txBody>
          </p:sp>
          <p:sp>
            <p:nvSpPr>
              <p:cNvPr id="52" name="TextBox 51"/>
              <p:cNvSpPr txBox="1"/>
              <p:nvPr/>
            </p:nvSpPr>
            <p:spPr>
              <a:xfrm>
                <a:off x="6303381" y="5350998"/>
                <a:ext cx="914400" cy="288388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ctr">
                <a:no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sz="1600" dirty="0" smtClean="0"/>
                  <a:t>Non-TDF</a:t>
                </a:r>
              </a:p>
            </p:txBody>
          </p:sp>
        </p:grpSp>
        <p:grpSp>
          <p:nvGrpSpPr>
            <p:cNvPr id="37" name="Group 36"/>
            <p:cNvGrpSpPr/>
            <p:nvPr/>
          </p:nvGrpSpPr>
          <p:grpSpPr>
            <a:xfrm>
              <a:off x="2139638" y="5168265"/>
              <a:ext cx="5261023" cy="0"/>
              <a:chOff x="2080260" y="5088255"/>
              <a:chExt cx="5261023" cy="0"/>
            </a:xfrm>
          </p:grpSpPr>
          <p:cxnSp>
            <p:nvCxnSpPr>
              <p:cNvPr id="47" name="Straight Connector 46"/>
              <p:cNvCxnSpPr/>
              <p:nvPr/>
            </p:nvCxnSpPr>
            <p:spPr>
              <a:xfrm>
                <a:off x="2080260" y="5088255"/>
                <a:ext cx="1280160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>
                <a:off x="4070252" y="5088255"/>
                <a:ext cx="1280160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>
                <a:off x="6061123" y="5088255"/>
                <a:ext cx="1280160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8" name="Group 37"/>
            <p:cNvGrpSpPr/>
            <p:nvPr/>
          </p:nvGrpSpPr>
          <p:grpSpPr>
            <a:xfrm>
              <a:off x="2105348" y="4809027"/>
              <a:ext cx="1277462" cy="359238"/>
              <a:chOff x="2122968" y="4755834"/>
              <a:chExt cx="1277462" cy="359238"/>
            </a:xfrm>
          </p:grpSpPr>
          <p:sp>
            <p:nvSpPr>
              <p:cNvPr id="45" name="TextBox 44"/>
              <p:cNvSpPr txBox="1"/>
              <p:nvPr/>
            </p:nvSpPr>
            <p:spPr>
              <a:xfrm>
                <a:off x="2122968" y="4757812"/>
                <a:ext cx="613006" cy="357260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t">
                <a:no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sz="1600" dirty="0" smtClean="0"/>
                  <a:t>BL</a:t>
                </a:r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2787424" y="4755834"/>
                <a:ext cx="613006" cy="357260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t">
                <a:no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sz="1600" dirty="0" err="1" smtClean="0"/>
                  <a:t>Wk</a:t>
                </a:r>
                <a:r>
                  <a:rPr lang="en-US" sz="1600" dirty="0" smtClean="0"/>
                  <a:t> 48</a:t>
                </a:r>
              </a:p>
            </p:txBody>
          </p:sp>
        </p:grpSp>
        <p:grpSp>
          <p:nvGrpSpPr>
            <p:cNvPr id="39" name="Group 38"/>
            <p:cNvGrpSpPr/>
            <p:nvPr/>
          </p:nvGrpSpPr>
          <p:grpSpPr>
            <a:xfrm>
              <a:off x="4092642" y="4809027"/>
              <a:ext cx="1277462" cy="359238"/>
              <a:chOff x="2122968" y="4755834"/>
              <a:chExt cx="1277462" cy="359238"/>
            </a:xfrm>
          </p:grpSpPr>
          <p:sp>
            <p:nvSpPr>
              <p:cNvPr id="43" name="TextBox 42"/>
              <p:cNvSpPr txBox="1"/>
              <p:nvPr/>
            </p:nvSpPr>
            <p:spPr>
              <a:xfrm>
                <a:off x="2122968" y="4757812"/>
                <a:ext cx="613006" cy="357260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t">
                <a:no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sz="1600" dirty="0" smtClean="0"/>
                  <a:t>BL</a:t>
                </a:r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2787424" y="4755834"/>
                <a:ext cx="613006" cy="357260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t">
                <a:no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sz="1600" dirty="0" err="1" smtClean="0"/>
                  <a:t>Wk</a:t>
                </a:r>
                <a:r>
                  <a:rPr lang="en-US" sz="1600" dirty="0" smtClean="0"/>
                  <a:t> 48</a:t>
                </a:r>
              </a:p>
            </p:txBody>
          </p:sp>
        </p:grpSp>
        <p:grpSp>
          <p:nvGrpSpPr>
            <p:cNvPr id="40" name="Group 39"/>
            <p:cNvGrpSpPr/>
            <p:nvPr/>
          </p:nvGrpSpPr>
          <p:grpSpPr>
            <a:xfrm>
              <a:off x="6079936" y="4807049"/>
              <a:ext cx="1277462" cy="359238"/>
              <a:chOff x="2122968" y="4755834"/>
              <a:chExt cx="1277462" cy="359238"/>
            </a:xfrm>
          </p:grpSpPr>
          <p:sp>
            <p:nvSpPr>
              <p:cNvPr id="41" name="TextBox 40"/>
              <p:cNvSpPr txBox="1"/>
              <p:nvPr/>
            </p:nvSpPr>
            <p:spPr>
              <a:xfrm>
                <a:off x="2122968" y="4757812"/>
                <a:ext cx="613006" cy="357260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t">
                <a:no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sz="1600" dirty="0" smtClean="0"/>
                  <a:t>BL</a:t>
                </a:r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2787424" y="4755834"/>
                <a:ext cx="613006" cy="357260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t">
                <a:no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sz="1600" dirty="0" err="1" smtClean="0"/>
                  <a:t>Wk</a:t>
                </a:r>
                <a:r>
                  <a:rPr lang="en-US" sz="1600" dirty="0" smtClean="0"/>
                  <a:t> 48</a:t>
                </a:r>
              </a:p>
            </p:txBody>
          </p:sp>
        </p:grpSp>
      </p:grpSp>
      <p:sp>
        <p:nvSpPr>
          <p:cNvPr id="26" name="Rectangle 6"/>
          <p:cNvSpPr>
            <a:spLocks noChangeArrowheads="1"/>
          </p:cNvSpPr>
          <p:nvPr/>
        </p:nvSpPr>
        <p:spPr bwMode="auto">
          <a:xfrm>
            <a:off x="3527946" y="1566267"/>
            <a:ext cx="2030958" cy="257556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tIns="91440" bIns="91440" anchor="ctr"/>
          <a:lstStyle/>
          <a:p>
            <a:pPr algn="ctr" eaLnBrk="0" hangingPunct="0">
              <a:lnSpc>
                <a:spcPct val="90000"/>
              </a:lnSpc>
            </a:pPr>
            <a:r>
              <a:rPr lang="en-GB" sz="1400" dirty="0" smtClean="0">
                <a:ea typeface="ＭＳ Ｐゴシック" pitchFamily="34" charset="-128"/>
              </a:rPr>
              <a:t>Albuminuria (UACR)</a:t>
            </a:r>
            <a:endParaRPr lang="en-GB" sz="1400" dirty="0">
              <a:ea typeface="ＭＳ Ｐゴシック" pitchFamily="34" charset="-128"/>
            </a:endParaRP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1176494" y="6254753"/>
            <a:ext cx="7567456" cy="457200"/>
          </a:xfrm>
        </p:spPr>
        <p:txBody>
          <a:bodyPr/>
          <a:lstStyle/>
          <a:p>
            <a:r>
              <a:rPr lang="en-US" sz="1400" dirty="0" smtClean="0"/>
              <a:t>*Total and TDF changes statistically significant.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01442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BMD: </a:t>
            </a:r>
            <a:r>
              <a:rPr lang="en-US" dirty="0" smtClean="0"/>
              <a:t>Mean Change </a:t>
            </a:r>
            <a:r>
              <a:rPr lang="en-US" dirty="0"/>
              <a:t>from Baseline to Week 48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298A834-8319-493B-B881-B021415D2D08}" type="slidenum">
              <a:rPr lang="en-US" altLang="en-US" smtClean="0"/>
              <a:pPr/>
              <a:t>13</a:t>
            </a:fld>
            <a:endParaRPr lang="en-US" alt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1176494" y="6254753"/>
            <a:ext cx="7567456" cy="457200"/>
          </a:xfrm>
        </p:spPr>
        <p:txBody>
          <a:bodyPr/>
          <a:lstStyle/>
          <a:p>
            <a:r>
              <a:rPr lang="en-US" sz="1400" dirty="0" smtClean="0"/>
              <a:t>*p&lt;0.05 by two-sided Wilcoxon signed-rank test. </a:t>
            </a:r>
            <a:endParaRPr lang="en-US" sz="1400" dirty="0"/>
          </a:p>
        </p:txBody>
      </p:sp>
      <p:sp>
        <p:nvSpPr>
          <p:cNvPr id="36" name="TextBox 2"/>
          <p:cNvSpPr txBox="1">
            <a:spLocks noChangeArrowheads="1"/>
          </p:cNvSpPr>
          <p:nvPr/>
        </p:nvSpPr>
        <p:spPr bwMode="auto">
          <a:xfrm>
            <a:off x="1385263" y="2178952"/>
            <a:ext cx="2196137" cy="417198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sz="1600" b="1" dirty="0" smtClean="0"/>
              <a:t>Spine</a:t>
            </a:r>
            <a:endParaRPr lang="en-US" sz="1600" b="1" dirty="0"/>
          </a:p>
        </p:txBody>
      </p:sp>
      <p:sp>
        <p:nvSpPr>
          <p:cNvPr id="37" name="TextBox 12"/>
          <p:cNvSpPr txBox="1">
            <a:spLocks noChangeArrowheads="1"/>
          </p:cNvSpPr>
          <p:nvPr/>
        </p:nvSpPr>
        <p:spPr bwMode="auto">
          <a:xfrm>
            <a:off x="5450963" y="2168840"/>
            <a:ext cx="2259653" cy="427310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sz="1600" b="1" dirty="0" smtClean="0"/>
              <a:t>Hip</a:t>
            </a:r>
            <a:endParaRPr lang="en-US" sz="1600" b="1" dirty="0"/>
          </a:p>
        </p:txBody>
      </p:sp>
      <p:grpSp>
        <p:nvGrpSpPr>
          <p:cNvPr id="14" name="Group 13"/>
          <p:cNvGrpSpPr/>
          <p:nvPr/>
        </p:nvGrpSpPr>
        <p:grpSpPr>
          <a:xfrm>
            <a:off x="862937" y="2578100"/>
            <a:ext cx="7500253" cy="2780081"/>
            <a:chOff x="862937" y="2578100"/>
            <a:chExt cx="7500253" cy="2780081"/>
          </a:xfrm>
        </p:grpSpPr>
        <p:grpSp>
          <p:nvGrpSpPr>
            <p:cNvPr id="13" name="Group 12"/>
            <p:cNvGrpSpPr/>
            <p:nvPr/>
          </p:nvGrpSpPr>
          <p:grpSpPr>
            <a:xfrm>
              <a:off x="862937" y="2578100"/>
              <a:ext cx="7500253" cy="2757488"/>
              <a:chOff x="862937" y="2101234"/>
              <a:chExt cx="7500253" cy="2757488"/>
            </a:xfrm>
          </p:grpSpPr>
          <p:graphicFrame>
            <p:nvGraphicFramePr>
              <p:cNvPr id="151" name="Object 5"/>
              <p:cNvGraphicFramePr>
                <a:graphicFrameLocks noChangeAspect="1"/>
              </p:cNvGraphicFramePr>
              <p:nvPr>
                <p:extLst/>
              </p:nvPr>
            </p:nvGraphicFramePr>
            <p:xfrm>
              <a:off x="1098550" y="2101234"/>
              <a:ext cx="2652713" cy="2749550"/>
            </p:xfrm>
            <a:graphic>
              <a:graphicData uri="http://schemas.openxmlformats.org/presentationml/2006/ole">
                <p:oleObj spid="_x0000_s9384" name="Prism 6" r:id="rId5" imgW="2921000" imgH="3009900" progId="">
                  <p:embed/>
                </p:oleObj>
              </a:graphicData>
            </a:graphic>
          </p:graphicFrame>
          <p:sp>
            <p:nvSpPr>
              <p:cNvPr id="152" name="Rectangle 3"/>
              <p:cNvSpPr>
                <a:spLocks noChangeArrowheads="1"/>
              </p:cNvSpPr>
              <p:nvPr/>
            </p:nvSpPr>
            <p:spPr bwMode="auto">
              <a:xfrm rot="16200000">
                <a:off x="-388013" y="3370234"/>
                <a:ext cx="2730500" cy="228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ctr">
                  <a:lnSpc>
                    <a:spcPct val="90000"/>
                  </a:lnSpc>
                  <a:spcBef>
                    <a:spcPct val="20000"/>
                  </a:spcBef>
                </a:pPr>
                <a:r>
                  <a:rPr lang="en-US" altLang="ja-JP" sz="1200" dirty="0">
                    <a:solidFill>
                      <a:srgbClr val="000000"/>
                    </a:solidFill>
                  </a:rPr>
                  <a:t>Mean (SD</a:t>
                </a:r>
                <a:r>
                  <a:rPr lang="en-US" altLang="ja-JP" sz="1200" dirty="0" smtClean="0">
                    <a:solidFill>
                      <a:srgbClr val="000000"/>
                    </a:solidFill>
                  </a:rPr>
                  <a:t>) % </a:t>
                </a:r>
                <a:r>
                  <a:rPr lang="el-GR" altLang="ja-JP" sz="1200" dirty="0">
                    <a:solidFill>
                      <a:srgbClr val="000000"/>
                    </a:solidFill>
                  </a:rPr>
                  <a:t>Δ</a:t>
                </a:r>
                <a:r>
                  <a:rPr lang="en-US" altLang="ja-JP" sz="1200" dirty="0">
                    <a:solidFill>
                      <a:srgbClr val="000000"/>
                    </a:solidFill>
                  </a:rPr>
                  <a:t> Spine BMD </a:t>
                </a:r>
              </a:p>
            </p:txBody>
          </p:sp>
          <p:graphicFrame>
            <p:nvGraphicFramePr>
              <p:cNvPr id="6" name="Object 5"/>
              <p:cNvGraphicFramePr>
                <a:graphicFrameLocks noChangeAspect="1"/>
              </p:cNvGraphicFramePr>
              <p:nvPr>
                <p:extLst/>
              </p:nvPr>
            </p:nvGraphicFramePr>
            <p:xfrm>
              <a:off x="5154613" y="2109172"/>
              <a:ext cx="2652712" cy="2749550"/>
            </p:xfrm>
            <a:graphic>
              <a:graphicData uri="http://schemas.openxmlformats.org/presentationml/2006/ole">
                <p:oleObj spid="_x0000_s9385" name="Prism 6" r:id="rId6" imgW="2921000" imgH="3009900" progId="">
                  <p:embed/>
                </p:oleObj>
              </a:graphicData>
            </a:graphic>
          </p:graphicFrame>
          <p:sp>
            <p:nvSpPr>
              <p:cNvPr id="154" name="TextBox 153"/>
              <p:cNvSpPr txBox="1"/>
              <p:nvPr/>
            </p:nvSpPr>
            <p:spPr>
              <a:xfrm>
                <a:off x="3772742" y="2547933"/>
                <a:ext cx="494459" cy="256032"/>
              </a:xfrm>
              <a:prstGeom prst="rect">
                <a:avLst/>
              </a:prstGeom>
              <a:solidFill>
                <a:srgbClr val="FC8A2C"/>
              </a:solidFill>
            </p:spPr>
            <p:txBody>
              <a:bodyPr wrap="square" lIns="0" tIns="0" rIns="0" bIns="0" rtlCol="0" anchor="ctr">
                <a:spAutoFit/>
              </a:bodyPr>
              <a:lstStyle/>
              <a:p>
                <a:pPr>
                  <a:lnSpc>
                    <a:spcPct val="90000"/>
                  </a:lnSpc>
                </a:pPr>
                <a:r>
                  <a:rPr lang="en-US" sz="1400" b="1" dirty="0" smtClean="0">
                    <a:solidFill>
                      <a:prstClr val="white"/>
                    </a:solidFill>
                  </a:rPr>
                  <a:t> 2.95*</a:t>
                </a:r>
              </a:p>
            </p:txBody>
          </p:sp>
          <p:sp>
            <p:nvSpPr>
              <p:cNvPr id="155" name="TextBox 154"/>
              <p:cNvSpPr txBox="1"/>
              <p:nvPr/>
            </p:nvSpPr>
            <p:spPr>
              <a:xfrm>
                <a:off x="3772742" y="2857173"/>
                <a:ext cx="494459" cy="256032"/>
              </a:xfrm>
              <a:prstGeom prst="rect">
                <a:avLst/>
              </a:prstGeom>
              <a:solidFill>
                <a:srgbClr val="6338A2"/>
              </a:solidFill>
            </p:spPr>
            <p:txBody>
              <a:bodyPr wrap="square" lIns="0" tIns="0" rIns="0" bIns="0" rtlCol="0" anchor="ctr">
                <a:spAutoFit/>
              </a:bodyPr>
              <a:lstStyle/>
              <a:p>
                <a:pPr>
                  <a:lnSpc>
                    <a:spcPct val="90000"/>
                  </a:lnSpc>
                </a:pPr>
                <a:r>
                  <a:rPr lang="en-US" sz="1400" b="1" dirty="0" smtClean="0">
                    <a:solidFill>
                      <a:prstClr val="white"/>
                    </a:solidFill>
                  </a:rPr>
                  <a:t> 2.29*</a:t>
                </a:r>
              </a:p>
            </p:txBody>
          </p:sp>
          <p:sp>
            <p:nvSpPr>
              <p:cNvPr id="156" name="TextBox 155"/>
              <p:cNvSpPr txBox="1"/>
              <p:nvPr/>
            </p:nvSpPr>
            <p:spPr>
              <a:xfrm>
                <a:off x="3772742" y="3335773"/>
                <a:ext cx="494459" cy="256032"/>
              </a:xfrm>
              <a:prstGeom prst="rect">
                <a:avLst/>
              </a:prstGeom>
              <a:solidFill>
                <a:srgbClr val="8EBB2B"/>
              </a:solidFill>
            </p:spPr>
            <p:txBody>
              <a:bodyPr wrap="square" lIns="0" tIns="0" rIns="0" bIns="0" rtlCol="0" anchor="ctr">
                <a:spAutoFit/>
              </a:bodyPr>
              <a:lstStyle/>
              <a:p>
                <a:pPr>
                  <a:lnSpc>
                    <a:spcPct val="90000"/>
                  </a:lnSpc>
                </a:pPr>
                <a:r>
                  <a:rPr lang="en-US" sz="1400" b="1" dirty="0" smtClean="0">
                    <a:solidFill>
                      <a:prstClr val="white"/>
                    </a:solidFill>
                  </a:rPr>
                  <a:t> 0.99</a:t>
                </a:r>
              </a:p>
            </p:txBody>
          </p:sp>
          <p:sp>
            <p:nvSpPr>
              <p:cNvPr id="157" name="TextBox 156"/>
              <p:cNvSpPr txBox="1"/>
              <p:nvPr/>
            </p:nvSpPr>
            <p:spPr>
              <a:xfrm>
                <a:off x="7869414" y="2857778"/>
                <a:ext cx="493776" cy="256032"/>
              </a:xfrm>
              <a:prstGeom prst="rect">
                <a:avLst/>
              </a:prstGeom>
              <a:solidFill>
                <a:srgbClr val="FC8A2C"/>
              </a:solidFill>
            </p:spPr>
            <p:txBody>
              <a:bodyPr wrap="square" lIns="0" tIns="0" rIns="0" bIns="0" rtlCol="0" anchor="ctr">
                <a:spAutoFit/>
              </a:bodyPr>
              <a:lstStyle/>
              <a:p>
                <a:pPr>
                  <a:lnSpc>
                    <a:spcPct val="90000"/>
                  </a:lnSpc>
                </a:pPr>
                <a:r>
                  <a:rPr lang="en-US" sz="1400" b="1" dirty="0" smtClean="0">
                    <a:solidFill>
                      <a:prstClr val="white"/>
                    </a:solidFill>
                  </a:rPr>
                  <a:t> 1.85*</a:t>
                </a:r>
              </a:p>
            </p:txBody>
          </p:sp>
          <p:sp>
            <p:nvSpPr>
              <p:cNvPr id="158" name="TextBox 157"/>
              <p:cNvSpPr txBox="1"/>
              <p:nvPr/>
            </p:nvSpPr>
            <p:spPr>
              <a:xfrm>
                <a:off x="7869414" y="3170208"/>
                <a:ext cx="493776" cy="256032"/>
              </a:xfrm>
              <a:prstGeom prst="rect">
                <a:avLst/>
              </a:prstGeom>
              <a:solidFill>
                <a:srgbClr val="6338A2"/>
              </a:solidFill>
            </p:spPr>
            <p:txBody>
              <a:bodyPr wrap="square" lIns="0" tIns="0" rIns="0" bIns="0" rtlCol="0" anchor="ctr">
                <a:spAutoFit/>
              </a:bodyPr>
              <a:lstStyle/>
              <a:p>
                <a:pPr>
                  <a:lnSpc>
                    <a:spcPct val="90000"/>
                  </a:lnSpc>
                </a:pPr>
                <a:r>
                  <a:rPr lang="en-US" sz="1400" b="1" dirty="0" smtClean="0">
                    <a:solidFill>
                      <a:prstClr val="white"/>
                    </a:solidFill>
                  </a:rPr>
                  <a:t> 1.47*</a:t>
                </a:r>
              </a:p>
            </p:txBody>
          </p:sp>
          <p:sp>
            <p:nvSpPr>
              <p:cNvPr id="159" name="TextBox 158"/>
              <p:cNvSpPr txBox="1"/>
              <p:nvPr/>
            </p:nvSpPr>
            <p:spPr>
              <a:xfrm>
                <a:off x="7869414" y="3469856"/>
                <a:ext cx="493776" cy="256032"/>
              </a:xfrm>
              <a:prstGeom prst="rect">
                <a:avLst/>
              </a:prstGeom>
              <a:solidFill>
                <a:srgbClr val="8EBB2B"/>
              </a:solidFill>
            </p:spPr>
            <p:txBody>
              <a:bodyPr wrap="square" lIns="0" tIns="0" rIns="0" bIns="0" rtlCol="0" anchor="ctr">
                <a:spAutoFit/>
              </a:bodyPr>
              <a:lstStyle/>
              <a:p>
                <a:pPr>
                  <a:lnSpc>
                    <a:spcPct val="90000"/>
                  </a:lnSpc>
                </a:pPr>
                <a:r>
                  <a:rPr lang="en-US" sz="1400" b="1" dirty="0" smtClean="0">
                    <a:solidFill>
                      <a:prstClr val="white"/>
                    </a:solidFill>
                  </a:rPr>
                  <a:t> 0.70</a:t>
                </a:r>
              </a:p>
            </p:txBody>
          </p:sp>
        </p:grpSp>
        <p:sp>
          <p:nvSpPr>
            <p:cNvPr id="45" name="Rectangle 3"/>
            <p:cNvSpPr>
              <a:spLocks noChangeArrowheads="1"/>
            </p:cNvSpPr>
            <p:nvPr/>
          </p:nvSpPr>
          <p:spPr bwMode="auto">
            <a:xfrm rot="16200000">
              <a:off x="3663950" y="3878631"/>
              <a:ext cx="2730500" cy="228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>
                <a:lnSpc>
                  <a:spcPct val="90000"/>
                </a:lnSpc>
                <a:spcBef>
                  <a:spcPct val="20000"/>
                </a:spcBef>
              </a:pPr>
              <a:r>
                <a:rPr lang="en-US" altLang="ja-JP" sz="1200" dirty="0">
                  <a:solidFill>
                    <a:srgbClr val="000000"/>
                  </a:solidFill>
                </a:rPr>
                <a:t>Mean (SD</a:t>
              </a:r>
              <a:r>
                <a:rPr lang="en-US" altLang="ja-JP" sz="1200" dirty="0" smtClean="0">
                  <a:solidFill>
                    <a:srgbClr val="000000"/>
                  </a:solidFill>
                </a:rPr>
                <a:t>) % </a:t>
              </a:r>
              <a:r>
                <a:rPr lang="el-GR" altLang="ja-JP" sz="1200" dirty="0">
                  <a:solidFill>
                    <a:srgbClr val="000000"/>
                  </a:solidFill>
                </a:rPr>
                <a:t>Δ</a:t>
              </a:r>
              <a:r>
                <a:rPr lang="en-US" altLang="ja-JP" sz="1200" dirty="0">
                  <a:solidFill>
                    <a:srgbClr val="000000"/>
                  </a:solidFill>
                </a:rPr>
                <a:t> </a:t>
              </a:r>
              <a:r>
                <a:rPr lang="en-US" altLang="ja-JP" sz="1200" dirty="0" smtClean="0">
                  <a:solidFill>
                    <a:srgbClr val="000000"/>
                  </a:solidFill>
                </a:rPr>
                <a:t>Hip </a:t>
              </a:r>
              <a:r>
                <a:rPr lang="en-US" altLang="ja-JP" sz="1200" dirty="0">
                  <a:solidFill>
                    <a:srgbClr val="000000"/>
                  </a:solidFill>
                </a:rPr>
                <a:t>BMD </a:t>
              </a:r>
            </a:p>
          </p:txBody>
        </p:sp>
      </p:grpSp>
      <p:sp>
        <p:nvSpPr>
          <p:cNvPr id="47" name="Rectangle 98"/>
          <p:cNvSpPr>
            <a:spLocks noChangeArrowheads="1"/>
          </p:cNvSpPr>
          <p:nvPr/>
        </p:nvSpPr>
        <p:spPr bwMode="auto">
          <a:xfrm>
            <a:off x="2180962" y="5422443"/>
            <a:ext cx="71327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1400" b="1" dirty="0" smtClean="0">
                <a:solidFill>
                  <a:srgbClr val="000000"/>
                </a:solidFill>
              </a:rPr>
              <a:t>Week 24</a:t>
            </a:r>
            <a:br>
              <a:rPr lang="en-US" altLang="en-US" sz="1400" b="1" dirty="0" smtClean="0">
                <a:solidFill>
                  <a:srgbClr val="000000"/>
                </a:solidFill>
              </a:rPr>
            </a:br>
            <a:r>
              <a:rPr lang="en-US" altLang="en-US" sz="1200" dirty="0" smtClean="0">
                <a:solidFill>
                  <a:srgbClr val="000000"/>
                </a:solidFill>
              </a:rPr>
              <a:t>n=226</a:t>
            </a:r>
            <a:endParaRPr lang="en-US" altLang="en-US" dirty="0" smtClean="0">
              <a:solidFill>
                <a:prstClr val="black"/>
              </a:solidFill>
            </a:endParaRPr>
          </a:p>
        </p:txBody>
      </p:sp>
      <p:sp>
        <p:nvSpPr>
          <p:cNvPr id="48" name="Rectangle 98"/>
          <p:cNvSpPr>
            <a:spLocks noChangeArrowheads="1"/>
          </p:cNvSpPr>
          <p:nvPr/>
        </p:nvSpPr>
        <p:spPr bwMode="auto">
          <a:xfrm>
            <a:off x="1057432" y="5422443"/>
            <a:ext cx="73577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1400" b="1" dirty="0" smtClean="0">
                <a:solidFill>
                  <a:srgbClr val="000000"/>
                </a:solidFill>
              </a:rPr>
              <a:t>Baseline</a:t>
            </a:r>
            <a:br>
              <a:rPr lang="en-US" altLang="en-US" sz="1400" b="1" dirty="0" smtClean="0">
                <a:solidFill>
                  <a:srgbClr val="000000"/>
                </a:solidFill>
              </a:rPr>
            </a:br>
            <a:r>
              <a:rPr lang="en-US" altLang="en-US" sz="1200" dirty="0" smtClean="0">
                <a:solidFill>
                  <a:srgbClr val="000000"/>
                </a:solidFill>
              </a:rPr>
              <a:t>n=236</a:t>
            </a:r>
            <a:endParaRPr lang="en-US" altLang="en-US" dirty="0" smtClean="0">
              <a:solidFill>
                <a:prstClr val="black"/>
              </a:solidFill>
            </a:endParaRPr>
          </a:p>
        </p:txBody>
      </p:sp>
      <p:sp>
        <p:nvSpPr>
          <p:cNvPr id="49" name="Rectangle 98"/>
          <p:cNvSpPr>
            <a:spLocks noChangeArrowheads="1"/>
          </p:cNvSpPr>
          <p:nvPr/>
        </p:nvSpPr>
        <p:spPr bwMode="auto">
          <a:xfrm>
            <a:off x="3281985" y="5422443"/>
            <a:ext cx="71327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1400" b="1" dirty="0" smtClean="0">
                <a:solidFill>
                  <a:srgbClr val="000000"/>
                </a:solidFill>
              </a:rPr>
              <a:t>Week 48</a:t>
            </a:r>
            <a:br>
              <a:rPr lang="en-US" altLang="en-US" sz="1400" b="1" dirty="0" smtClean="0">
                <a:solidFill>
                  <a:srgbClr val="000000"/>
                </a:solidFill>
              </a:rPr>
            </a:br>
            <a:r>
              <a:rPr lang="en-US" altLang="en-US" sz="1200" dirty="0" smtClean="0">
                <a:solidFill>
                  <a:srgbClr val="000000"/>
                </a:solidFill>
              </a:rPr>
              <a:t>n=214</a:t>
            </a:r>
            <a:endParaRPr lang="en-US" altLang="en-US" dirty="0" smtClean="0">
              <a:solidFill>
                <a:prstClr val="black"/>
              </a:solidFill>
            </a:endParaRPr>
          </a:p>
        </p:txBody>
      </p:sp>
      <p:sp>
        <p:nvSpPr>
          <p:cNvPr id="50" name="Rectangle 98"/>
          <p:cNvSpPr>
            <a:spLocks noChangeArrowheads="1"/>
          </p:cNvSpPr>
          <p:nvPr/>
        </p:nvSpPr>
        <p:spPr bwMode="auto">
          <a:xfrm>
            <a:off x="6202208" y="5422443"/>
            <a:ext cx="71327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1400" b="1" dirty="0" smtClean="0">
                <a:solidFill>
                  <a:srgbClr val="000000"/>
                </a:solidFill>
              </a:rPr>
              <a:t>Week 24</a:t>
            </a:r>
            <a:br>
              <a:rPr lang="en-US" altLang="en-US" sz="1400" b="1" dirty="0" smtClean="0">
                <a:solidFill>
                  <a:srgbClr val="000000"/>
                </a:solidFill>
              </a:rPr>
            </a:br>
            <a:r>
              <a:rPr lang="en-US" altLang="en-US" sz="1200" dirty="0" smtClean="0">
                <a:solidFill>
                  <a:srgbClr val="000000"/>
                </a:solidFill>
              </a:rPr>
              <a:t>n=225</a:t>
            </a:r>
            <a:endParaRPr lang="en-US" altLang="en-US" dirty="0" smtClean="0">
              <a:solidFill>
                <a:prstClr val="black"/>
              </a:solidFill>
            </a:endParaRPr>
          </a:p>
        </p:txBody>
      </p:sp>
      <p:sp>
        <p:nvSpPr>
          <p:cNvPr id="51" name="Rectangle 98"/>
          <p:cNvSpPr>
            <a:spLocks noChangeArrowheads="1"/>
          </p:cNvSpPr>
          <p:nvPr/>
        </p:nvSpPr>
        <p:spPr bwMode="auto">
          <a:xfrm>
            <a:off x="5083073" y="5422443"/>
            <a:ext cx="73577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1400" b="1" dirty="0" smtClean="0">
                <a:solidFill>
                  <a:srgbClr val="000000"/>
                </a:solidFill>
              </a:rPr>
              <a:t>Baseline</a:t>
            </a:r>
            <a:br>
              <a:rPr lang="en-US" altLang="en-US" sz="1400" b="1" dirty="0" smtClean="0">
                <a:solidFill>
                  <a:srgbClr val="000000"/>
                </a:solidFill>
              </a:rPr>
            </a:br>
            <a:r>
              <a:rPr lang="en-US" altLang="en-US" sz="1200" dirty="0" smtClean="0">
                <a:solidFill>
                  <a:srgbClr val="000000"/>
                </a:solidFill>
              </a:rPr>
              <a:t>n=236</a:t>
            </a:r>
            <a:endParaRPr lang="en-US" altLang="en-US" dirty="0" smtClean="0">
              <a:solidFill>
                <a:prstClr val="black"/>
              </a:solidFill>
            </a:endParaRPr>
          </a:p>
        </p:txBody>
      </p:sp>
      <p:sp>
        <p:nvSpPr>
          <p:cNvPr id="52" name="Rectangle 98"/>
          <p:cNvSpPr>
            <a:spLocks noChangeArrowheads="1"/>
          </p:cNvSpPr>
          <p:nvPr/>
        </p:nvSpPr>
        <p:spPr bwMode="auto">
          <a:xfrm>
            <a:off x="7298835" y="5422443"/>
            <a:ext cx="71327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1400" b="1" dirty="0" smtClean="0">
                <a:solidFill>
                  <a:srgbClr val="000000"/>
                </a:solidFill>
              </a:rPr>
              <a:t>Week 48</a:t>
            </a:r>
            <a:br>
              <a:rPr lang="en-US" altLang="en-US" sz="1400" b="1" dirty="0" smtClean="0">
                <a:solidFill>
                  <a:srgbClr val="000000"/>
                </a:solidFill>
              </a:rPr>
            </a:br>
            <a:r>
              <a:rPr lang="en-US" altLang="en-US" sz="1200" dirty="0" smtClean="0">
                <a:solidFill>
                  <a:srgbClr val="000000"/>
                </a:solidFill>
              </a:rPr>
              <a:t>n=216</a:t>
            </a:r>
            <a:endParaRPr lang="en-US" altLang="en-US" dirty="0" smtClean="0">
              <a:solidFill>
                <a:prstClr val="black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3102468" y="1541690"/>
            <a:ext cx="3213384" cy="283219"/>
            <a:chOff x="3067491" y="1550962"/>
            <a:chExt cx="3213384" cy="283219"/>
          </a:xfrm>
        </p:grpSpPr>
        <p:grpSp>
          <p:nvGrpSpPr>
            <p:cNvPr id="8" name="Group 7"/>
            <p:cNvGrpSpPr/>
            <p:nvPr/>
          </p:nvGrpSpPr>
          <p:grpSpPr>
            <a:xfrm>
              <a:off x="4104365" y="1550962"/>
              <a:ext cx="1159796" cy="283219"/>
              <a:chOff x="4104365" y="1546679"/>
              <a:chExt cx="1159796" cy="283219"/>
            </a:xfrm>
          </p:grpSpPr>
          <p:sp>
            <p:nvSpPr>
              <p:cNvPr id="146" name="Rectangle 6"/>
              <p:cNvSpPr>
                <a:spLocks noChangeArrowheads="1"/>
              </p:cNvSpPr>
              <p:nvPr/>
            </p:nvSpPr>
            <p:spPr bwMode="auto">
              <a:xfrm>
                <a:off x="4104365" y="1604554"/>
                <a:ext cx="182880" cy="182880"/>
              </a:xfrm>
              <a:prstGeom prst="rect">
                <a:avLst/>
              </a:prstGeom>
              <a:solidFill>
                <a:srgbClr val="FC8A2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endParaRPr lang="en-US" b="1" kern="0" dirty="0">
                  <a:solidFill>
                    <a:srgbClr val="000000"/>
                  </a:solidFill>
                  <a:ea typeface="MS PGothic"/>
                  <a:cs typeface="Arial" pitchFamily="34" charset="0"/>
                </a:endParaRPr>
              </a:p>
            </p:txBody>
          </p:sp>
          <p:sp>
            <p:nvSpPr>
              <p:cNvPr id="147" name="Rectangle 7"/>
              <p:cNvSpPr>
                <a:spLocks noChangeArrowheads="1"/>
              </p:cNvSpPr>
              <p:nvPr/>
            </p:nvSpPr>
            <p:spPr bwMode="auto">
              <a:xfrm>
                <a:off x="4297919" y="1546679"/>
                <a:ext cx="966242" cy="283219"/>
              </a:xfrm>
              <a:prstGeom prst="rect">
                <a:avLst/>
              </a:prstGeom>
              <a:noFill/>
              <a:ln>
                <a:noFill/>
              </a:ln>
              <a:effectLst>
                <a:prstShdw prst="shdw17" dist="17961" dir="2700000">
                  <a:srgbClr val="F5B605">
                    <a:gamma/>
                    <a:shade val="60000"/>
                    <a:invGamma/>
                  </a:srgbClr>
                </a:prstShdw>
              </a:effectLst>
              <a:extLst/>
            </p:spPr>
            <p:txBody>
              <a:bodyPr wrap="square" tIns="0" bIns="0" anchor="ctr">
                <a:spAutoFit/>
              </a:bodyPr>
              <a:lstStyle/>
              <a:p>
                <a:pPr>
                  <a:lnSpc>
                    <a:spcPct val="150000"/>
                  </a:lnSpc>
                  <a:defRPr/>
                </a:pPr>
                <a:r>
                  <a:rPr lang="en-US" sz="1400" dirty="0" smtClean="0">
                    <a:solidFill>
                      <a:prstClr val="black"/>
                    </a:solidFill>
                    <a:cs typeface="Arial" pitchFamily="34" charset="0"/>
                  </a:rPr>
                  <a:t>TDF</a:t>
                </a:r>
                <a:endParaRPr lang="en-US" sz="1200" kern="0" dirty="0">
                  <a:solidFill>
                    <a:prstClr val="black"/>
                  </a:solidFill>
                  <a:ea typeface="MS PGothic"/>
                  <a:cs typeface="Arial" pitchFamily="34" charset="0"/>
                </a:endParaRPr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5131753" y="1601919"/>
              <a:ext cx="1149122" cy="189798"/>
              <a:chOff x="3948156" y="1882230"/>
              <a:chExt cx="1149122" cy="189798"/>
            </a:xfrm>
          </p:grpSpPr>
          <p:sp>
            <p:nvSpPr>
              <p:cNvPr id="149" name="Rectangle 6"/>
              <p:cNvSpPr>
                <a:spLocks noChangeArrowheads="1"/>
              </p:cNvSpPr>
              <p:nvPr/>
            </p:nvSpPr>
            <p:spPr bwMode="auto">
              <a:xfrm>
                <a:off x="3948156" y="1889148"/>
                <a:ext cx="182880" cy="182880"/>
              </a:xfrm>
              <a:prstGeom prst="rect">
                <a:avLst/>
              </a:prstGeom>
              <a:solidFill>
                <a:srgbClr val="8EBB2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 b="1" kern="0" dirty="0">
                  <a:solidFill>
                    <a:srgbClr val="000000"/>
                  </a:solidFill>
                  <a:ea typeface="MS PGothic"/>
                  <a:cs typeface="Arial" pitchFamily="34" charset="0"/>
                </a:endParaRPr>
              </a:p>
            </p:txBody>
          </p:sp>
          <p:sp>
            <p:nvSpPr>
              <p:cNvPr id="54" name="Rectangle 7"/>
              <p:cNvSpPr>
                <a:spLocks noChangeArrowheads="1"/>
              </p:cNvSpPr>
              <p:nvPr/>
            </p:nvSpPr>
            <p:spPr bwMode="auto">
              <a:xfrm>
                <a:off x="4131036" y="1882230"/>
                <a:ext cx="966242" cy="182880"/>
              </a:xfrm>
              <a:prstGeom prst="rect">
                <a:avLst/>
              </a:prstGeom>
              <a:noFill/>
              <a:ln>
                <a:noFill/>
              </a:ln>
              <a:effectLst>
                <a:prstShdw prst="shdw17" dist="17961" dir="2700000">
                  <a:srgbClr val="F5B605">
                    <a:gamma/>
                    <a:shade val="60000"/>
                    <a:invGamma/>
                  </a:srgbClr>
                </a:prstShdw>
              </a:effectLst>
              <a:extLst/>
            </p:spPr>
            <p:txBody>
              <a:bodyPr wrap="square" tIns="0" bIns="0" anchor="ctr">
                <a:spAutoFit/>
              </a:bodyPr>
              <a:lstStyle/>
              <a:p>
                <a:pPr>
                  <a:lnSpc>
                    <a:spcPct val="150000"/>
                  </a:lnSpc>
                  <a:defRPr/>
                </a:pPr>
                <a:r>
                  <a:rPr lang="en-US" sz="1400" dirty="0" smtClean="0">
                    <a:solidFill>
                      <a:prstClr val="black"/>
                    </a:solidFill>
                    <a:cs typeface="Arial" pitchFamily="34" charset="0"/>
                  </a:rPr>
                  <a:t>Non-TDF</a:t>
                </a:r>
                <a:endParaRPr lang="en-US" sz="1200" kern="0" dirty="0">
                  <a:solidFill>
                    <a:prstClr val="black"/>
                  </a:solidFill>
                  <a:ea typeface="MS PGothic"/>
                  <a:cs typeface="Arial" pitchFamily="34" charset="0"/>
                </a:endParaRPr>
              </a:p>
            </p:txBody>
          </p:sp>
        </p:grpSp>
        <p:grpSp>
          <p:nvGrpSpPr>
            <p:cNvPr id="3" name="Group 2"/>
            <p:cNvGrpSpPr/>
            <p:nvPr/>
          </p:nvGrpSpPr>
          <p:grpSpPr>
            <a:xfrm>
              <a:off x="3067491" y="1602587"/>
              <a:ext cx="1142259" cy="189130"/>
              <a:chOff x="3962638" y="2068365"/>
              <a:chExt cx="1142259" cy="189130"/>
            </a:xfrm>
          </p:grpSpPr>
          <p:sp>
            <p:nvSpPr>
              <p:cNvPr id="143" name="Rectangle 6"/>
              <p:cNvSpPr>
                <a:spLocks noChangeArrowheads="1"/>
              </p:cNvSpPr>
              <p:nvPr/>
            </p:nvSpPr>
            <p:spPr bwMode="auto">
              <a:xfrm>
                <a:off x="3962638" y="2074615"/>
                <a:ext cx="182880" cy="182880"/>
              </a:xfrm>
              <a:prstGeom prst="rect">
                <a:avLst/>
              </a:prstGeom>
              <a:solidFill>
                <a:srgbClr val="6338A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 b="1" kern="0" dirty="0">
                  <a:solidFill>
                    <a:srgbClr val="000000"/>
                  </a:solidFill>
                  <a:ea typeface="MS PGothic"/>
                  <a:cs typeface="Arial" pitchFamily="34" charset="0"/>
                </a:endParaRPr>
              </a:p>
            </p:txBody>
          </p:sp>
          <p:sp>
            <p:nvSpPr>
              <p:cNvPr id="55" name="Rectangle 7"/>
              <p:cNvSpPr>
                <a:spLocks noChangeArrowheads="1"/>
              </p:cNvSpPr>
              <p:nvPr/>
            </p:nvSpPr>
            <p:spPr bwMode="auto">
              <a:xfrm>
                <a:off x="4138655" y="2068365"/>
                <a:ext cx="966242" cy="182880"/>
              </a:xfrm>
              <a:prstGeom prst="rect">
                <a:avLst/>
              </a:prstGeom>
              <a:noFill/>
              <a:ln>
                <a:noFill/>
              </a:ln>
              <a:effectLst>
                <a:prstShdw prst="shdw17" dist="17961" dir="2700000">
                  <a:srgbClr val="F5B605">
                    <a:gamma/>
                    <a:shade val="60000"/>
                    <a:invGamma/>
                  </a:srgbClr>
                </a:prstShdw>
              </a:effectLst>
              <a:extLst/>
            </p:spPr>
            <p:txBody>
              <a:bodyPr wrap="square" tIns="0" bIns="0" anchor="ctr">
                <a:spAutoFit/>
              </a:bodyPr>
              <a:lstStyle/>
              <a:p>
                <a:pPr>
                  <a:lnSpc>
                    <a:spcPct val="150000"/>
                  </a:lnSpc>
                  <a:defRPr/>
                </a:pPr>
                <a:r>
                  <a:rPr lang="en-US" sz="1400" dirty="0" smtClean="0">
                    <a:solidFill>
                      <a:prstClr val="black"/>
                    </a:solidFill>
                    <a:cs typeface="Arial" pitchFamily="34" charset="0"/>
                  </a:rPr>
                  <a:t>Total</a:t>
                </a:r>
                <a:endParaRPr lang="en-US" sz="1200" kern="0" dirty="0">
                  <a:solidFill>
                    <a:prstClr val="black"/>
                  </a:solidFill>
                  <a:ea typeface="MS PGothic"/>
                  <a:cs typeface="Arial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54655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" name="Chart 40"/>
          <p:cNvGraphicFramePr/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98840111"/>
              </p:ext>
            </p:extLst>
          </p:nvPr>
        </p:nvGraphicFramePr>
        <p:xfrm>
          <a:off x="767073" y="2281580"/>
          <a:ext cx="5980279" cy="31542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Fasting Lipids at Week 48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D298A834-8319-493B-B881-B021415D2D08}" type="slidenum">
              <a:rPr lang="en-US" altLang="en-US" smtClean="0"/>
              <a:pPr>
                <a:defRPr/>
              </a:pPr>
              <a:t>14</a:t>
            </a:fld>
            <a:endParaRPr lang="en-US" altLang="en-US" dirty="0"/>
          </a:p>
        </p:txBody>
      </p:sp>
      <p:sp>
        <p:nvSpPr>
          <p:cNvPr id="70" name="Text Placeholder 69"/>
          <p:cNvSpPr>
            <a:spLocks noGrp="1"/>
          </p:cNvSpPr>
          <p:nvPr>
            <p:ph type="body" sz="quarter" idx="11"/>
          </p:nvPr>
        </p:nvSpPr>
        <p:spPr>
          <a:xfrm>
            <a:off x="1172399" y="6217033"/>
            <a:ext cx="8224537" cy="457200"/>
          </a:xfrm>
        </p:spPr>
        <p:txBody>
          <a:bodyPr/>
          <a:lstStyle/>
          <a:p>
            <a:r>
              <a:rPr lang="en-US" sz="1200" dirty="0" smtClean="0"/>
              <a:t>*Wilcoxon signed-rank test. </a:t>
            </a:r>
            <a:endParaRPr lang="en-US" sz="1200" dirty="0"/>
          </a:p>
        </p:txBody>
      </p:sp>
      <p:sp>
        <p:nvSpPr>
          <p:cNvPr id="89" name="Rectangle 5"/>
          <p:cNvSpPr>
            <a:spLocks noChangeArrowheads="1"/>
          </p:cNvSpPr>
          <p:nvPr/>
        </p:nvSpPr>
        <p:spPr bwMode="auto">
          <a:xfrm rot="16200000">
            <a:off x="-655091" y="3735370"/>
            <a:ext cx="268503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Median Change From Baseline (mg/</a:t>
            </a:r>
            <a:r>
              <a:rPr kumimoji="0" lang="en-US" altLang="en-US" sz="120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dL</a:t>
            </a:r>
            <a:r>
              <a:rPr kumimoji="0" lang="en-US" altLang="en-US" sz="12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)</a:t>
            </a:r>
            <a:endParaRPr kumimoji="0" lang="en-US" altLang="en-US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90" name="Chart 89"/>
          <p:cNvGraphicFramePr/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50202444"/>
              </p:ext>
            </p:extLst>
          </p:nvPr>
        </p:nvGraphicFramePr>
        <p:xfrm>
          <a:off x="6854445" y="2281579"/>
          <a:ext cx="2159363" cy="19356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1" name="Rectangle 60"/>
          <p:cNvSpPr>
            <a:spLocks noChangeArrowheads="1"/>
          </p:cNvSpPr>
          <p:nvPr/>
        </p:nvSpPr>
        <p:spPr bwMode="auto">
          <a:xfrm rot="16200000">
            <a:off x="6188428" y="3060485"/>
            <a:ext cx="13048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Median Change </a:t>
            </a:r>
            <a:br>
              <a:rPr kumimoji="0" lang="en-US" altLang="en-US" sz="12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r>
              <a:rPr kumimoji="0" lang="en-US" altLang="en-US" sz="12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From Baseline</a:t>
            </a:r>
            <a:endParaRPr kumimoji="0" lang="en-US" altLang="en-US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303879" y="5985770"/>
            <a:ext cx="585216" cy="166199"/>
          </a:xfrm>
          <a:prstGeom prst="rect">
            <a:avLst/>
          </a:prstGeom>
          <a:noFill/>
        </p:spPr>
        <p:txBody>
          <a:bodyPr wrap="none" lIns="0" tIns="0" rIns="0" bIns="0" rtlCol="0" anchor="b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200" dirty="0" smtClean="0"/>
              <a:t>&lt;0.001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1910361" y="5988240"/>
            <a:ext cx="585216" cy="166199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200" dirty="0" smtClean="0"/>
              <a:t>0.028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2690711" y="5988240"/>
            <a:ext cx="585216" cy="166199"/>
          </a:xfrm>
          <a:prstGeom prst="rect">
            <a:avLst/>
          </a:prstGeom>
          <a:noFill/>
        </p:spPr>
        <p:txBody>
          <a:bodyPr wrap="none" lIns="0" tIns="0" rIns="0" bIns="0" rtlCol="0" anchor="b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200" dirty="0" smtClean="0"/>
              <a:t>0.002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3208282" y="5991073"/>
            <a:ext cx="585216" cy="166199"/>
          </a:xfrm>
          <a:prstGeom prst="rect">
            <a:avLst/>
          </a:prstGeom>
          <a:noFill/>
        </p:spPr>
        <p:txBody>
          <a:bodyPr wrap="none" lIns="0" tIns="0" rIns="0" bIns="0" rtlCol="0" anchor="b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200" dirty="0" smtClean="0"/>
              <a:t>0.011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3972600" y="5991073"/>
            <a:ext cx="585216" cy="166199"/>
          </a:xfrm>
          <a:prstGeom prst="rect">
            <a:avLst/>
          </a:prstGeom>
          <a:noFill/>
        </p:spPr>
        <p:txBody>
          <a:bodyPr wrap="none" lIns="0" tIns="0" rIns="0" bIns="0" rtlCol="0" anchor="b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200" dirty="0" smtClean="0"/>
              <a:t>0.36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4594588" y="5988240"/>
            <a:ext cx="585216" cy="166199"/>
          </a:xfrm>
          <a:prstGeom prst="rect">
            <a:avLst/>
          </a:prstGeom>
          <a:noFill/>
        </p:spPr>
        <p:txBody>
          <a:bodyPr wrap="none" lIns="0" tIns="0" rIns="0" bIns="0" rtlCol="0" anchor="b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200" dirty="0"/>
              <a:t>&lt;</a:t>
            </a:r>
            <a:r>
              <a:rPr lang="en-US" sz="1200" dirty="0" smtClean="0"/>
              <a:t>0.001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5390989" y="5988240"/>
            <a:ext cx="585216" cy="166199"/>
          </a:xfrm>
          <a:prstGeom prst="rect">
            <a:avLst/>
          </a:prstGeom>
          <a:noFill/>
        </p:spPr>
        <p:txBody>
          <a:bodyPr wrap="none" lIns="0" tIns="0" rIns="0" bIns="0" rtlCol="0" anchor="b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200" dirty="0" smtClean="0"/>
              <a:t>0.028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6022440" y="5988240"/>
            <a:ext cx="585216" cy="166199"/>
          </a:xfrm>
          <a:prstGeom prst="rect">
            <a:avLst/>
          </a:prstGeom>
          <a:noFill/>
        </p:spPr>
        <p:txBody>
          <a:bodyPr wrap="none" lIns="0" tIns="0" rIns="0" bIns="0" rtlCol="0" anchor="b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200" dirty="0" smtClean="0"/>
              <a:t>0.73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7520439" y="5988240"/>
            <a:ext cx="585216" cy="166199"/>
          </a:xfrm>
          <a:prstGeom prst="rect">
            <a:avLst/>
          </a:prstGeom>
          <a:noFill/>
        </p:spPr>
        <p:txBody>
          <a:bodyPr wrap="none" lIns="0" tIns="0" rIns="0" bIns="0" rtlCol="0" anchor="b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200" dirty="0" smtClean="0"/>
              <a:t>&lt;0.001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8139278" y="5988240"/>
            <a:ext cx="585216" cy="166199"/>
          </a:xfrm>
          <a:prstGeom prst="rect">
            <a:avLst/>
          </a:prstGeom>
          <a:noFill/>
        </p:spPr>
        <p:txBody>
          <a:bodyPr wrap="none" lIns="0" tIns="0" rIns="0" bIns="0" rtlCol="0" anchor="b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200" dirty="0" smtClean="0"/>
              <a:t>0.010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567966" y="5988240"/>
            <a:ext cx="561052" cy="166199"/>
          </a:xfrm>
          <a:prstGeom prst="rect">
            <a:avLst/>
          </a:prstGeom>
          <a:noFill/>
        </p:spPr>
        <p:txBody>
          <a:bodyPr wrap="none" lIns="0" tIns="0" rIns="0" bIns="0" rtlCol="0" anchor="b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200" dirty="0" smtClean="0"/>
              <a:t>p-value*</a:t>
            </a:r>
          </a:p>
        </p:txBody>
      </p:sp>
      <p:grpSp>
        <p:nvGrpSpPr>
          <p:cNvPr id="42" name="Group 41"/>
          <p:cNvGrpSpPr/>
          <p:nvPr/>
        </p:nvGrpSpPr>
        <p:grpSpPr>
          <a:xfrm>
            <a:off x="3409450" y="1428633"/>
            <a:ext cx="2325100" cy="283219"/>
            <a:chOff x="3955775" y="1550962"/>
            <a:chExt cx="2325100" cy="283219"/>
          </a:xfrm>
        </p:grpSpPr>
        <p:grpSp>
          <p:nvGrpSpPr>
            <p:cNvPr id="43" name="Group 42"/>
            <p:cNvGrpSpPr/>
            <p:nvPr/>
          </p:nvGrpSpPr>
          <p:grpSpPr>
            <a:xfrm>
              <a:off x="3955775" y="1550962"/>
              <a:ext cx="1148366" cy="283219"/>
              <a:chOff x="3955775" y="1546679"/>
              <a:chExt cx="1148366" cy="283219"/>
            </a:xfrm>
          </p:grpSpPr>
          <p:sp>
            <p:nvSpPr>
              <p:cNvPr id="51" name="Rectangle 6"/>
              <p:cNvSpPr>
                <a:spLocks noChangeArrowheads="1"/>
              </p:cNvSpPr>
              <p:nvPr/>
            </p:nvSpPr>
            <p:spPr bwMode="auto">
              <a:xfrm>
                <a:off x="3955775" y="1604554"/>
                <a:ext cx="182880" cy="182880"/>
              </a:xfrm>
              <a:prstGeom prst="rect">
                <a:avLst/>
              </a:prstGeom>
              <a:solidFill>
                <a:srgbClr val="FC8A2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endParaRPr lang="en-US" b="1" kern="0" dirty="0">
                  <a:solidFill>
                    <a:srgbClr val="000000"/>
                  </a:solidFill>
                  <a:ea typeface="MS PGothic"/>
                  <a:cs typeface="Arial" pitchFamily="34" charset="0"/>
                </a:endParaRPr>
              </a:p>
            </p:txBody>
          </p:sp>
          <p:sp>
            <p:nvSpPr>
              <p:cNvPr id="52" name="Rectangle 7"/>
              <p:cNvSpPr>
                <a:spLocks noChangeArrowheads="1"/>
              </p:cNvSpPr>
              <p:nvPr/>
            </p:nvSpPr>
            <p:spPr bwMode="auto">
              <a:xfrm>
                <a:off x="4137899" y="1546679"/>
                <a:ext cx="966242" cy="283219"/>
              </a:xfrm>
              <a:prstGeom prst="rect">
                <a:avLst/>
              </a:prstGeom>
              <a:noFill/>
              <a:ln>
                <a:noFill/>
              </a:ln>
              <a:effectLst>
                <a:prstShdw prst="shdw17" dist="17961" dir="2700000">
                  <a:srgbClr val="F5B605">
                    <a:gamma/>
                    <a:shade val="60000"/>
                    <a:invGamma/>
                  </a:srgbClr>
                </a:prstShdw>
              </a:effectLst>
              <a:extLst/>
            </p:spPr>
            <p:txBody>
              <a:bodyPr wrap="square" tIns="0" bIns="0" anchor="ctr">
                <a:spAutoFit/>
              </a:bodyPr>
              <a:lstStyle/>
              <a:p>
                <a:pPr>
                  <a:lnSpc>
                    <a:spcPct val="150000"/>
                  </a:lnSpc>
                  <a:defRPr/>
                </a:pPr>
                <a:r>
                  <a:rPr lang="en-US" sz="1400" dirty="0" smtClean="0">
                    <a:solidFill>
                      <a:prstClr val="black"/>
                    </a:solidFill>
                    <a:cs typeface="Arial" pitchFamily="34" charset="0"/>
                  </a:rPr>
                  <a:t>TDF</a:t>
                </a:r>
                <a:endParaRPr lang="en-US" sz="1200" kern="0" dirty="0">
                  <a:solidFill>
                    <a:prstClr val="black"/>
                  </a:solidFill>
                  <a:ea typeface="MS PGothic"/>
                  <a:cs typeface="Arial" pitchFamily="34" charset="0"/>
                </a:endParaRPr>
              </a:p>
            </p:txBody>
          </p:sp>
        </p:grpSp>
        <p:grpSp>
          <p:nvGrpSpPr>
            <p:cNvPr id="45" name="Group 44"/>
            <p:cNvGrpSpPr/>
            <p:nvPr/>
          </p:nvGrpSpPr>
          <p:grpSpPr>
            <a:xfrm>
              <a:off x="5131753" y="1601919"/>
              <a:ext cx="1149122" cy="189798"/>
              <a:chOff x="3948156" y="1882230"/>
              <a:chExt cx="1149122" cy="189798"/>
            </a:xfrm>
          </p:grpSpPr>
          <p:sp>
            <p:nvSpPr>
              <p:cNvPr id="49" name="Rectangle 6"/>
              <p:cNvSpPr>
                <a:spLocks noChangeArrowheads="1"/>
              </p:cNvSpPr>
              <p:nvPr/>
            </p:nvSpPr>
            <p:spPr bwMode="auto">
              <a:xfrm>
                <a:off x="3948156" y="1889148"/>
                <a:ext cx="182880" cy="182880"/>
              </a:xfrm>
              <a:prstGeom prst="rect">
                <a:avLst/>
              </a:prstGeom>
              <a:solidFill>
                <a:srgbClr val="8EBB2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 b="1" kern="0" dirty="0">
                  <a:solidFill>
                    <a:srgbClr val="000000"/>
                  </a:solidFill>
                  <a:ea typeface="MS PGothic"/>
                  <a:cs typeface="Arial" pitchFamily="34" charset="0"/>
                </a:endParaRPr>
              </a:p>
            </p:txBody>
          </p:sp>
          <p:sp>
            <p:nvSpPr>
              <p:cNvPr id="50" name="Rectangle 7"/>
              <p:cNvSpPr>
                <a:spLocks noChangeArrowheads="1"/>
              </p:cNvSpPr>
              <p:nvPr/>
            </p:nvSpPr>
            <p:spPr bwMode="auto">
              <a:xfrm>
                <a:off x="4131036" y="1882230"/>
                <a:ext cx="966242" cy="182880"/>
              </a:xfrm>
              <a:prstGeom prst="rect">
                <a:avLst/>
              </a:prstGeom>
              <a:noFill/>
              <a:ln>
                <a:noFill/>
              </a:ln>
              <a:effectLst>
                <a:prstShdw prst="shdw17" dist="17961" dir="2700000">
                  <a:srgbClr val="F5B605">
                    <a:gamma/>
                    <a:shade val="60000"/>
                    <a:invGamma/>
                  </a:srgbClr>
                </a:prstShdw>
              </a:effectLst>
              <a:extLst/>
            </p:spPr>
            <p:txBody>
              <a:bodyPr wrap="square" tIns="0" bIns="0" anchor="ctr">
                <a:spAutoFit/>
              </a:bodyPr>
              <a:lstStyle/>
              <a:p>
                <a:pPr>
                  <a:lnSpc>
                    <a:spcPct val="150000"/>
                  </a:lnSpc>
                  <a:defRPr/>
                </a:pPr>
                <a:r>
                  <a:rPr lang="en-US" sz="1400" dirty="0" smtClean="0">
                    <a:solidFill>
                      <a:prstClr val="black"/>
                    </a:solidFill>
                    <a:cs typeface="Arial" pitchFamily="34" charset="0"/>
                  </a:rPr>
                  <a:t>Non-TDF</a:t>
                </a:r>
                <a:endParaRPr lang="en-US" sz="1200" kern="0" dirty="0">
                  <a:solidFill>
                    <a:prstClr val="black"/>
                  </a:solidFill>
                  <a:ea typeface="MS PGothic"/>
                  <a:cs typeface="Arial" pitchFamily="34" charset="0"/>
                </a:endParaRPr>
              </a:p>
            </p:txBody>
          </p:sp>
        </p:grpSp>
      </p:grpSp>
      <p:grpSp>
        <p:nvGrpSpPr>
          <p:cNvPr id="13" name="Group 12"/>
          <p:cNvGrpSpPr/>
          <p:nvPr/>
        </p:nvGrpSpPr>
        <p:grpSpPr>
          <a:xfrm>
            <a:off x="1303879" y="1675282"/>
            <a:ext cx="1248821" cy="449320"/>
            <a:chOff x="1303879" y="1675282"/>
            <a:chExt cx="1248821" cy="449320"/>
          </a:xfrm>
        </p:grpSpPr>
        <p:sp>
          <p:nvSpPr>
            <p:cNvPr id="80" name="TextBox 79"/>
            <p:cNvSpPr txBox="1"/>
            <p:nvPr/>
          </p:nvSpPr>
          <p:spPr>
            <a:xfrm>
              <a:off x="1303879" y="1675282"/>
              <a:ext cx="1248821" cy="390598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 anchor="b">
              <a:no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400" b="1" dirty="0" smtClean="0"/>
                <a:t>Total Cholesterol</a:t>
              </a:r>
              <a:endParaRPr lang="en-US" sz="1400" b="1" dirty="0"/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1311069" y="2124602"/>
              <a:ext cx="1234440" cy="0"/>
            </a:xfrm>
            <a:prstGeom prst="line">
              <a:avLst/>
            </a:prstGeom>
            <a:ln w="12700">
              <a:solidFill>
                <a:schemeClr val="tx1"/>
              </a:solidFill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9"/>
          <p:cNvGrpSpPr/>
          <p:nvPr/>
        </p:nvGrpSpPr>
        <p:grpSpPr>
          <a:xfrm>
            <a:off x="2640396" y="1675282"/>
            <a:ext cx="1234440" cy="449320"/>
            <a:chOff x="2689505" y="1675282"/>
            <a:chExt cx="1234440" cy="449320"/>
          </a:xfrm>
        </p:grpSpPr>
        <p:sp>
          <p:nvSpPr>
            <p:cNvPr id="79" name="TextBox 78"/>
            <p:cNvSpPr txBox="1"/>
            <p:nvPr/>
          </p:nvSpPr>
          <p:spPr>
            <a:xfrm>
              <a:off x="2886789" y="1675282"/>
              <a:ext cx="839872" cy="390598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 anchor="b">
              <a:no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400" b="1" dirty="0" smtClean="0"/>
                <a:t>LDL</a:t>
              </a:r>
              <a:endParaRPr lang="en-US" sz="1400" b="1" dirty="0"/>
            </a:p>
          </p:txBody>
        </p:sp>
        <p:cxnSp>
          <p:nvCxnSpPr>
            <p:cNvPr id="53" name="Straight Connector 52"/>
            <p:cNvCxnSpPr/>
            <p:nvPr/>
          </p:nvCxnSpPr>
          <p:spPr>
            <a:xfrm>
              <a:off x="2689505" y="2124602"/>
              <a:ext cx="1234440" cy="0"/>
            </a:xfrm>
            <a:prstGeom prst="line">
              <a:avLst/>
            </a:prstGeom>
            <a:ln w="12700">
              <a:solidFill>
                <a:schemeClr val="tx1"/>
              </a:solidFill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3962532" y="1675282"/>
            <a:ext cx="1234440" cy="449320"/>
            <a:chOff x="4036176" y="1675282"/>
            <a:chExt cx="1234440" cy="449320"/>
          </a:xfrm>
        </p:grpSpPr>
        <p:sp>
          <p:nvSpPr>
            <p:cNvPr id="78" name="TextBox 77"/>
            <p:cNvSpPr txBox="1"/>
            <p:nvPr/>
          </p:nvSpPr>
          <p:spPr>
            <a:xfrm>
              <a:off x="4187052" y="1675282"/>
              <a:ext cx="932688" cy="390598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 anchor="b">
              <a:no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400" b="1" dirty="0" smtClean="0"/>
                <a:t>HDL</a:t>
              </a:r>
              <a:endParaRPr lang="en-US" sz="1400" b="1" dirty="0"/>
            </a:p>
          </p:txBody>
        </p:sp>
        <p:cxnSp>
          <p:nvCxnSpPr>
            <p:cNvPr id="55" name="Straight Connector 54"/>
            <p:cNvCxnSpPr/>
            <p:nvPr/>
          </p:nvCxnSpPr>
          <p:spPr>
            <a:xfrm>
              <a:off x="4036176" y="2124602"/>
              <a:ext cx="1234440" cy="0"/>
            </a:xfrm>
            <a:prstGeom prst="line">
              <a:avLst/>
            </a:prstGeom>
            <a:ln w="12700">
              <a:solidFill>
                <a:schemeClr val="tx1"/>
              </a:solidFill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7"/>
          <p:cNvGrpSpPr/>
          <p:nvPr/>
        </p:nvGrpSpPr>
        <p:grpSpPr>
          <a:xfrm>
            <a:off x="5284668" y="1675282"/>
            <a:ext cx="1234440" cy="450261"/>
            <a:chOff x="5324424" y="1675282"/>
            <a:chExt cx="1234440" cy="450261"/>
          </a:xfrm>
        </p:grpSpPr>
        <p:sp>
          <p:nvSpPr>
            <p:cNvPr id="77" name="TextBox 76"/>
            <p:cNvSpPr txBox="1"/>
            <p:nvPr/>
          </p:nvSpPr>
          <p:spPr>
            <a:xfrm>
              <a:off x="5441035" y="1675282"/>
              <a:ext cx="1001219" cy="390598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 anchor="b">
              <a:no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400" b="1" dirty="0"/>
                <a:t>Triglycerides</a:t>
              </a:r>
            </a:p>
          </p:txBody>
        </p:sp>
        <p:cxnSp>
          <p:nvCxnSpPr>
            <p:cNvPr id="56" name="Straight Connector 55"/>
            <p:cNvCxnSpPr/>
            <p:nvPr/>
          </p:nvCxnSpPr>
          <p:spPr>
            <a:xfrm>
              <a:off x="5324424" y="2125543"/>
              <a:ext cx="1234440" cy="0"/>
            </a:xfrm>
            <a:prstGeom prst="line">
              <a:avLst/>
            </a:prstGeom>
            <a:ln w="12700">
              <a:solidFill>
                <a:schemeClr val="tx1"/>
              </a:solidFill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/>
          <p:cNvGrpSpPr/>
          <p:nvPr/>
        </p:nvGrpSpPr>
        <p:grpSpPr>
          <a:xfrm>
            <a:off x="7025519" y="1675282"/>
            <a:ext cx="1966081" cy="450261"/>
            <a:chOff x="7025519" y="1675282"/>
            <a:chExt cx="1966081" cy="450261"/>
          </a:xfrm>
        </p:grpSpPr>
        <p:sp>
          <p:nvSpPr>
            <p:cNvPr id="76" name="TextBox 75"/>
            <p:cNvSpPr txBox="1"/>
            <p:nvPr/>
          </p:nvSpPr>
          <p:spPr>
            <a:xfrm>
              <a:off x="7025519" y="1675282"/>
              <a:ext cx="1966081" cy="390598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 anchor="b">
              <a:no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400" b="1" dirty="0" smtClean="0"/>
                <a:t>Total: HDL Ratio</a:t>
              </a:r>
              <a:endParaRPr lang="en-US" sz="1400" b="1" dirty="0"/>
            </a:p>
          </p:txBody>
        </p:sp>
        <p:cxnSp>
          <p:nvCxnSpPr>
            <p:cNvPr id="63" name="Straight Connector 62"/>
            <p:cNvCxnSpPr/>
            <p:nvPr/>
          </p:nvCxnSpPr>
          <p:spPr>
            <a:xfrm>
              <a:off x="7391339" y="2125543"/>
              <a:ext cx="1234440" cy="0"/>
            </a:xfrm>
            <a:prstGeom prst="line">
              <a:avLst/>
            </a:prstGeom>
            <a:ln w="12700">
              <a:solidFill>
                <a:schemeClr val="tx1"/>
              </a:solidFill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6" name="Group 45"/>
          <p:cNvGrpSpPr/>
          <p:nvPr/>
        </p:nvGrpSpPr>
        <p:grpSpPr>
          <a:xfrm>
            <a:off x="84612" y="5577334"/>
            <a:ext cx="8660641" cy="408436"/>
            <a:chOff x="389805" y="2029203"/>
            <a:chExt cx="7581491" cy="408436"/>
          </a:xfrm>
        </p:grpSpPr>
        <p:sp>
          <p:nvSpPr>
            <p:cNvPr id="47" name="Rectangle 6"/>
            <p:cNvSpPr>
              <a:spLocks noChangeArrowheads="1"/>
            </p:cNvSpPr>
            <p:nvPr/>
          </p:nvSpPr>
          <p:spPr bwMode="auto">
            <a:xfrm>
              <a:off x="389805" y="2029203"/>
              <a:ext cx="1337395" cy="38855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/>
          </p:spPr>
          <p:txBody>
            <a:bodyPr tIns="91440" bIns="91440" anchor="ctr"/>
            <a:lstStyle/>
            <a:p>
              <a:pPr algn="ctr" eaLnBrk="0" hangingPunct="0">
                <a:lnSpc>
                  <a:spcPct val="90000"/>
                </a:lnSpc>
              </a:pPr>
              <a:r>
                <a:rPr lang="en-GB" sz="1200" dirty="0" smtClean="0">
                  <a:ea typeface="ＭＳ Ｐゴシック" pitchFamily="34" charset="-128"/>
                </a:rPr>
                <a:t>Baseline</a:t>
              </a:r>
              <a:r>
                <a:rPr lang="en-GB" sz="1400" dirty="0" smtClean="0">
                  <a:ea typeface="ＭＳ Ｐゴシック" pitchFamily="34" charset="-128"/>
                </a:rPr>
                <a:t>:</a:t>
              </a:r>
              <a:endParaRPr lang="en-GB" sz="1400" dirty="0">
                <a:ea typeface="ＭＳ Ｐゴシック" pitchFamily="34" charset="-128"/>
              </a:endParaRPr>
            </a:p>
          </p:txBody>
        </p:sp>
        <p:grpSp>
          <p:nvGrpSpPr>
            <p:cNvPr id="48" name="Group 47"/>
            <p:cNvGrpSpPr/>
            <p:nvPr/>
          </p:nvGrpSpPr>
          <p:grpSpPr>
            <a:xfrm>
              <a:off x="1439419" y="2039357"/>
              <a:ext cx="1762223" cy="398282"/>
              <a:chOff x="1439419" y="2039357"/>
              <a:chExt cx="1762223" cy="398282"/>
            </a:xfrm>
          </p:grpSpPr>
          <p:sp>
            <p:nvSpPr>
              <p:cNvPr id="69" name="Rectangle 6"/>
              <p:cNvSpPr>
                <a:spLocks noChangeArrowheads="1"/>
              </p:cNvSpPr>
              <p:nvPr/>
            </p:nvSpPr>
            <p:spPr bwMode="auto">
              <a:xfrm>
                <a:off x="1439419" y="2049085"/>
                <a:ext cx="548640" cy="388554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 lIns="0" tIns="0" rIns="0" bIns="0" anchor="ctr"/>
              <a:lstStyle/>
              <a:p>
                <a:pPr algn="ctr" eaLnBrk="0" hangingPunct="0">
                  <a:lnSpc>
                    <a:spcPct val="90000"/>
                  </a:lnSpc>
                </a:pPr>
                <a:r>
                  <a:rPr lang="en-GB" sz="1400" dirty="0" smtClean="0">
                    <a:ea typeface="ＭＳ Ｐゴシック" pitchFamily="34" charset="-128"/>
                  </a:rPr>
                  <a:t>194</a:t>
                </a:r>
                <a:endParaRPr lang="en-GB" sz="1600" dirty="0">
                  <a:ea typeface="ＭＳ Ｐゴシック" pitchFamily="34" charset="-128"/>
                </a:endParaRPr>
              </a:p>
            </p:txBody>
          </p:sp>
          <p:sp>
            <p:nvSpPr>
              <p:cNvPr id="71" name="Rectangle 6"/>
              <p:cNvSpPr>
                <a:spLocks noChangeArrowheads="1"/>
              </p:cNvSpPr>
              <p:nvPr/>
            </p:nvSpPr>
            <p:spPr bwMode="auto">
              <a:xfrm>
                <a:off x="1969886" y="2049085"/>
                <a:ext cx="548640" cy="388554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 lIns="0" tIns="0" rIns="0" bIns="0" anchor="ctr"/>
              <a:lstStyle/>
              <a:p>
                <a:pPr algn="ctr" eaLnBrk="0" hangingPunct="0">
                  <a:lnSpc>
                    <a:spcPct val="90000"/>
                  </a:lnSpc>
                </a:pPr>
                <a:r>
                  <a:rPr lang="en-GB" sz="1400" dirty="0" smtClean="0">
                    <a:ea typeface="ＭＳ Ｐゴシック" pitchFamily="34" charset="-128"/>
                  </a:rPr>
                  <a:t>205</a:t>
                </a:r>
                <a:endParaRPr lang="en-GB" sz="1600" dirty="0">
                  <a:ea typeface="ＭＳ Ｐゴシック" pitchFamily="34" charset="-128"/>
                </a:endParaRPr>
              </a:p>
            </p:txBody>
          </p:sp>
          <p:sp>
            <p:nvSpPr>
              <p:cNvPr id="72" name="Rectangle 6"/>
              <p:cNvSpPr>
                <a:spLocks noChangeArrowheads="1"/>
              </p:cNvSpPr>
              <p:nvPr/>
            </p:nvSpPr>
            <p:spPr bwMode="auto">
              <a:xfrm>
                <a:off x="2653002" y="2039357"/>
                <a:ext cx="548640" cy="388554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 lIns="0" tIns="0" rIns="0" bIns="0" anchor="ctr"/>
              <a:lstStyle/>
              <a:p>
                <a:pPr algn="ctr" eaLnBrk="0" hangingPunct="0">
                  <a:lnSpc>
                    <a:spcPct val="90000"/>
                  </a:lnSpc>
                </a:pPr>
                <a:r>
                  <a:rPr lang="en-GB" sz="1400" dirty="0" smtClean="0">
                    <a:ea typeface="ＭＳ Ｐゴシック" pitchFamily="34" charset="-128"/>
                  </a:rPr>
                  <a:t>122</a:t>
                </a:r>
                <a:endParaRPr lang="en-GB" sz="1600" dirty="0">
                  <a:ea typeface="ＭＳ Ｐゴシック" pitchFamily="34" charset="-128"/>
                </a:endParaRPr>
              </a:p>
            </p:txBody>
          </p:sp>
        </p:grpSp>
        <p:grpSp>
          <p:nvGrpSpPr>
            <p:cNvPr id="54" name="Group 53"/>
            <p:cNvGrpSpPr/>
            <p:nvPr/>
          </p:nvGrpSpPr>
          <p:grpSpPr>
            <a:xfrm>
              <a:off x="3106082" y="2029203"/>
              <a:ext cx="1217720" cy="398708"/>
              <a:chOff x="3106082" y="2029203"/>
              <a:chExt cx="1217720" cy="398708"/>
            </a:xfrm>
          </p:grpSpPr>
          <p:sp>
            <p:nvSpPr>
              <p:cNvPr id="66" name="Rectangle 6"/>
              <p:cNvSpPr>
                <a:spLocks noChangeArrowheads="1"/>
              </p:cNvSpPr>
              <p:nvPr/>
            </p:nvSpPr>
            <p:spPr bwMode="auto">
              <a:xfrm>
                <a:off x="3106082" y="2039357"/>
                <a:ext cx="548640" cy="388554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 lIns="0" tIns="0" rIns="0" bIns="0" anchor="ctr"/>
              <a:lstStyle/>
              <a:p>
                <a:pPr algn="ctr" eaLnBrk="0" hangingPunct="0">
                  <a:lnSpc>
                    <a:spcPct val="90000"/>
                  </a:lnSpc>
                </a:pPr>
                <a:r>
                  <a:rPr lang="en-GB" sz="1400" dirty="0" smtClean="0">
                    <a:ea typeface="ＭＳ Ｐゴシック" pitchFamily="34" charset="-128"/>
                  </a:rPr>
                  <a:t>126</a:t>
                </a:r>
                <a:endParaRPr lang="en-GB" sz="1600" dirty="0">
                  <a:ea typeface="ＭＳ Ｐゴシック" pitchFamily="34" charset="-128"/>
                </a:endParaRPr>
              </a:p>
            </p:txBody>
          </p:sp>
          <p:sp>
            <p:nvSpPr>
              <p:cNvPr id="68" name="Rectangle 6"/>
              <p:cNvSpPr>
                <a:spLocks noChangeArrowheads="1"/>
              </p:cNvSpPr>
              <p:nvPr/>
            </p:nvSpPr>
            <p:spPr bwMode="auto">
              <a:xfrm>
                <a:off x="3775162" y="2029203"/>
                <a:ext cx="548640" cy="388554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 lIns="0" tIns="0" rIns="0" bIns="0" anchor="ctr"/>
              <a:lstStyle/>
              <a:p>
                <a:pPr algn="ctr" eaLnBrk="0" hangingPunct="0">
                  <a:lnSpc>
                    <a:spcPct val="90000"/>
                  </a:lnSpc>
                </a:pPr>
                <a:r>
                  <a:rPr lang="en-GB" sz="1400" dirty="0" smtClean="0">
                    <a:ea typeface="ＭＳ Ｐゴシック" pitchFamily="34" charset="-128"/>
                  </a:rPr>
                  <a:t>54</a:t>
                </a:r>
                <a:endParaRPr lang="en-GB" sz="1600" dirty="0">
                  <a:ea typeface="ＭＳ Ｐゴシック" pitchFamily="34" charset="-128"/>
                </a:endParaRPr>
              </a:p>
            </p:txBody>
          </p:sp>
        </p:grpSp>
        <p:grpSp>
          <p:nvGrpSpPr>
            <p:cNvPr id="57" name="Group 56"/>
            <p:cNvGrpSpPr/>
            <p:nvPr/>
          </p:nvGrpSpPr>
          <p:grpSpPr>
            <a:xfrm>
              <a:off x="4329802" y="2029203"/>
              <a:ext cx="1806595" cy="398708"/>
              <a:chOff x="4329802" y="2029203"/>
              <a:chExt cx="1806595" cy="398708"/>
            </a:xfrm>
          </p:grpSpPr>
          <p:sp>
            <p:nvSpPr>
              <p:cNvPr id="62" name="Rectangle 6"/>
              <p:cNvSpPr>
                <a:spLocks noChangeArrowheads="1"/>
              </p:cNvSpPr>
              <p:nvPr/>
            </p:nvSpPr>
            <p:spPr bwMode="auto">
              <a:xfrm>
                <a:off x="4329802" y="2029203"/>
                <a:ext cx="548640" cy="388554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 lIns="0" tIns="0" rIns="0" bIns="0" anchor="ctr"/>
              <a:lstStyle/>
              <a:p>
                <a:pPr algn="ctr" eaLnBrk="0" hangingPunct="0">
                  <a:lnSpc>
                    <a:spcPct val="90000"/>
                  </a:lnSpc>
                </a:pPr>
                <a:r>
                  <a:rPr lang="en-GB" sz="1400" dirty="0" smtClean="0">
                    <a:ea typeface="ＭＳ Ｐゴシック" pitchFamily="34" charset="-128"/>
                  </a:rPr>
                  <a:t>55</a:t>
                </a:r>
                <a:endParaRPr lang="en-GB" sz="1600" dirty="0">
                  <a:ea typeface="ＭＳ Ｐゴシック" pitchFamily="34" charset="-128"/>
                </a:endParaRPr>
              </a:p>
            </p:txBody>
          </p:sp>
          <p:sp>
            <p:nvSpPr>
              <p:cNvPr id="64" name="Rectangle 6"/>
              <p:cNvSpPr>
                <a:spLocks noChangeArrowheads="1"/>
              </p:cNvSpPr>
              <p:nvPr/>
            </p:nvSpPr>
            <p:spPr bwMode="auto">
              <a:xfrm>
                <a:off x="5016815" y="2039357"/>
                <a:ext cx="548640" cy="388554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 lIns="0" tIns="0" rIns="0" bIns="0" anchor="ctr"/>
              <a:lstStyle/>
              <a:p>
                <a:pPr algn="ctr" eaLnBrk="0" hangingPunct="0">
                  <a:lnSpc>
                    <a:spcPct val="90000"/>
                  </a:lnSpc>
                </a:pPr>
                <a:r>
                  <a:rPr lang="en-GB" sz="1400" dirty="0" smtClean="0">
                    <a:ea typeface="ＭＳ Ｐゴシック" pitchFamily="34" charset="-128"/>
                  </a:rPr>
                  <a:t>122</a:t>
                </a:r>
                <a:endParaRPr lang="en-GB" sz="1600" dirty="0">
                  <a:ea typeface="ＭＳ Ｐゴシック" pitchFamily="34" charset="-128"/>
                </a:endParaRPr>
              </a:p>
            </p:txBody>
          </p:sp>
          <p:sp>
            <p:nvSpPr>
              <p:cNvPr id="65" name="Rectangle 6"/>
              <p:cNvSpPr>
                <a:spLocks noChangeArrowheads="1"/>
              </p:cNvSpPr>
              <p:nvPr/>
            </p:nvSpPr>
            <p:spPr bwMode="auto">
              <a:xfrm>
                <a:off x="5587757" y="2029203"/>
                <a:ext cx="548640" cy="388554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 lIns="0" tIns="0" rIns="0" bIns="0" anchor="ctr"/>
              <a:lstStyle/>
              <a:p>
                <a:pPr algn="ctr" eaLnBrk="0" hangingPunct="0">
                  <a:lnSpc>
                    <a:spcPct val="90000"/>
                  </a:lnSpc>
                </a:pPr>
                <a:r>
                  <a:rPr lang="en-GB" sz="1400" dirty="0" smtClean="0">
                    <a:ea typeface="ＭＳ Ｐゴシック" pitchFamily="34" charset="-128"/>
                  </a:rPr>
                  <a:t>165</a:t>
                </a:r>
                <a:endParaRPr lang="en-GB" sz="1600" dirty="0">
                  <a:ea typeface="ＭＳ Ｐゴシック" pitchFamily="34" charset="-128"/>
                </a:endParaRPr>
              </a:p>
            </p:txBody>
          </p:sp>
        </p:grpSp>
        <p:grpSp>
          <p:nvGrpSpPr>
            <p:cNvPr id="58" name="Group 57"/>
            <p:cNvGrpSpPr/>
            <p:nvPr/>
          </p:nvGrpSpPr>
          <p:grpSpPr>
            <a:xfrm>
              <a:off x="6880927" y="2029203"/>
              <a:ext cx="1090369" cy="388554"/>
              <a:chOff x="6880927" y="1697733"/>
              <a:chExt cx="1090369" cy="388554"/>
            </a:xfrm>
          </p:grpSpPr>
          <p:sp>
            <p:nvSpPr>
              <p:cNvPr id="59" name="Rectangle 6"/>
              <p:cNvSpPr>
                <a:spLocks noChangeArrowheads="1"/>
              </p:cNvSpPr>
              <p:nvPr/>
            </p:nvSpPr>
            <p:spPr bwMode="auto">
              <a:xfrm>
                <a:off x="6880927" y="1697733"/>
                <a:ext cx="548640" cy="388554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 lIns="0" tIns="0" rIns="0" bIns="0" anchor="ctr"/>
              <a:lstStyle/>
              <a:p>
                <a:pPr algn="ctr" eaLnBrk="0" hangingPunct="0">
                  <a:lnSpc>
                    <a:spcPct val="90000"/>
                  </a:lnSpc>
                </a:pPr>
                <a:r>
                  <a:rPr lang="en-GB" sz="1400" dirty="0" smtClean="0">
                    <a:ea typeface="ＭＳ Ｐゴシック" pitchFamily="34" charset="-128"/>
                  </a:rPr>
                  <a:t>3.6</a:t>
                </a:r>
                <a:endParaRPr lang="en-GB" sz="1600" dirty="0">
                  <a:ea typeface="ＭＳ Ｐゴシック" pitchFamily="34" charset="-128"/>
                </a:endParaRPr>
              </a:p>
            </p:txBody>
          </p:sp>
          <p:sp>
            <p:nvSpPr>
              <p:cNvPr id="60" name="Rectangle 6"/>
              <p:cNvSpPr>
                <a:spLocks noChangeArrowheads="1"/>
              </p:cNvSpPr>
              <p:nvPr/>
            </p:nvSpPr>
            <p:spPr bwMode="auto">
              <a:xfrm>
                <a:off x="7422656" y="1697733"/>
                <a:ext cx="548640" cy="388554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 lIns="0" tIns="0" rIns="0" bIns="0" anchor="ctr"/>
              <a:lstStyle/>
              <a:p>
                <a:pPr algn="ctr" eaLnBrk="0" hangingPunct="0">
                  <a:lnSpc>
                    <a:spcPct val="90000"/>
                  </a:lnSpc>
                </a:pPr>
                <a:r>
                  <a:rPr lang="en-GB" sz="1400" dirty="0" smtClean="0">
                    <a:ea typeface="ＭＳ Ｐゴシック" pitchFamily="34" charset="-128"/>
                  </a:rPr>
                  <a:t>3.7</a:t>
                </a:r>
                <a:endParaRPr lang="en-GB" sz="1600" dirty="0">
                  <a:ea typeface="ＭＳ Ｐゴシック" pitchFamily="34" charset="-128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48484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4273" y="1529442"/>
            <a:ext cx="8229600" cy="4648200"/>
          </a:xfrm>
        </p:spPr>
        <p:txBody>
          <a:bodyPr/>
          <a:lstStyle/>
          <a:p>
            <a:r>
              <a:rPr lang="en-US" sz="1800" dirty="0"/>
              <a:t>P</a:t>
            </a:r>
            <a:r>
              <a:rPr lang="en-US" sz="1800" dirty="0" smtClean="0"/>
              <a:t>articipants on TDF at time of switch had </a:t>
            </a:r>
          </a:p>
          <a:p>
            <a:pPr lvl="1"/>
            <a:r>
              <a:rPr lang="en-US" dirty="0" smtClean="0"/>
              <a:t>No change in actual GFR</a:t>
            </a:r>
          </a:p>
          <a:p>
            <a:pPr lvl="1"/>
            <a:r>
              <a:rPr lang="en-US" dirty="0" smtClean="0"/>
              <a:t>Significant improvements in urinary markers </a:t>
            </a:r>
            <a:r>
              <a:rPr lang="en-US" dirty="0"/>
              <a:t>of renal </a:t>
            </a:r>
            <a:r>
              <a:rPr lang="en-US" dirty="0" smtClean="0"/>
              <a:t>function </a:t>
            </a:r>
          </a:p>
          <a:p>
            <a:pPr lvl="1"/>
            <a:r>
              <a:rPr lang="en-US" dirty="0" smtClean="0"/>
              <a:t>Significant improvements in BMD </a:t>
            </a:r>
          </a:p>
          <a:p>
            <a:pPr lvl="1"/>
            <a:r>
              <a:rPr lang="en-US" dirty="0" smtClean="0"/>
              <a:t>Significant increases in lipids</a:t>
            </a:r>
          </a:p>
          <a:p>
            <a:pPr lvl="2"/>
            <a:r>
              <a:rPr lang="en-US" sz="1800" dirty="0" smtClean="0"/>
              <a:t>Consistent with independent effect of circulating TFV on reducing cholesterol levels </a:t>
            </a:r>
            <a:endParaRPr lang="en-US" sz="1800" dirty="0"/>
          </a:p>
          <a:p>
            <a:r>
              <a:rPr lang="en-US" sz="1800" dirty="0" smtClean="0"/>
              <a:t>Participants not on TDF </a:t>
            </a:r>
            <a:r>
              <a:rPr lang="en-US" sz="1800" dirty="0"/>
              <a:t>at time of switch had </a:t>
            </a:r>
            <a:endParaRPr lang="en-US" sz="1800" dirty="0" smtClean="0"/>
          </a:p>
          <a:p>
            <a:pPr lvl="1"/>
            <a:r>
              <a:rPr lang="en-US" dirty="0" smtClean="0"/>
              <a:t>No changes </a:t>
            </a:r>
            <a:r>
              <a:rPr lang="en-US" dirty="0"/>
              <a:t>in actual </a:t>
            </a:r>
            <a:r>
              <a:rPr lang="en-US" dirty="0" smtClean="0"/>
              <a:t>GFR</a:t>
            </a:r>
          </a:p>
          <a:p>
            <a:pPr lvl="1"/>
            <a:r>
              <a:rPr lang="en-US" dirty="0" smtClean="0"/>
              <a:t>Stable urinary markers of renal function and BMD</a:t>
            </a:r>
          </a:p>
          <a:p>
            <a:pPr lvl="1"/>
            <a:r>
              <a:rPr lang="en-US" dirty="0" smtClean="0"/>
              <a:t>Significant decreases in cholesterol fractions</a:t>
            </a:r>
          </a:p>
          <a:p>
            <a:r>
              <a:rPr lang="en-US" sz="1800" dirty="0"/>
              <a:t>These </a:t>
            </a:r>
            <a:r>
              <a:rPr lang="en-US" sz="1800" dirty="0" smtClean="0"/>
              <a:t>48 week data </a:t>
            </a:r>
            <a:r>
              <a:rPr lang="en-US" sz="1800" dirty="0"/>
              <a:t>support the renal and bone safety of once daily, single-tablet E/C/F/TAF </a:t>
            </a:r>
            <a:r>
              <a:rPr lang="en-US" sz="1800" dirty="0" smtClean="0"/>
              <a:t>for adults with </a:t>
            </a:r>
            <a:r>
              <a:rPr lang="en-US" sz="1800" dirty="0"/>
              <a:t>HIV and </a:t>
            </a:r>
            <a:r>
              <a:rPr lang="en-US" sz="1800" dirty="0" smtClean="0"/>
              <a:t>renal </a:t>
            </a:r>
            <a:r>
              <a:rPr lang="en-US" sz="1800" dirty="0"/>
              <a:t>impairment (eGFR</a:t>
            </a:r>
            <a:r>
              <a:rPr lang="en-US" sz="1800" baseline="-25000" dirty="0"/>
              <a:t>CG</a:t>
            </a:r>
            <a:r>
              <a:rPr lang="en-US" sz="1800" dirty="0"/>
              <a:t> 30–69 mL/min</a:t>
            </a:r>
            <a:r>
              <a:rPr lang="en-US" sz="1800" dirty="0" smtClean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298A834-8319-493B-B881-B021415D2D08}" type="slidenum">
              <a:rPr lang="en-US" altLang="en-US" smtClean="0"/>
              <a:pPr/>
              <a:t>15</a:t>
            </a:fld>
            <a:endParaRPr lang="en-US" alt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33673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</a:rPr>
              <a:t>Acknowledgments</a:t>
            </a:r>
            <a:endParaRPr lang="en-GB" sz="2800" dirty="0" smtClean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800" b="1" dirty="0" smtClean="0">
                <a:solidFill>
                  <a:srgbClr val="0066A8"/>
                </a:solidFill>
              </a:rPr>
              <a:t>The authors gratefully acknowledge the investigators, the study staff, and all </a:t>
            </a:r>
            <a:r>
              <a:rPr lang="en-US" sz="1800" b="1" smtClean="0">
                <a:solidFill>
                  <a:srgbClr val="0066A8"/>
                </a:solidFill>
              </a:rPr>
              <a:t>the study participants </a:t>
            </a:r>
            <a:r>
              <a:rPr lang="en-US" sz="1800" b="1" dirty="0" smtClean="0">
                <a:solidFill>
                  <a:srgbClr val="0066A8"/>
                </a:solidFill>
              </a:rPr>
              <a:t>of GS-US-292-0112. 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1800" b="1" dirty="0" smtClean="0">
                <a:solidFill>
                  <a:srgbClr val="0066A8"/>
                </a:solidFill>
              </a:rPr>
              <a:t>Study 0112 investigators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/>
              <a:t>J Andrade-Villanueva, J </a:t>
            </a:r>
            <a:r>
              <a:rPr lang="en-US" sz="1600" dirty="0" err="1"/>
              <a:t>Arribas</a:t>
            </a:r>
            <a:r>
              <a:rPr lang="en-US" sz="1600" dirty="0"/>
              <a:t>, </a:t>
            </a:r>
            <a:r>
              <a:rPr lang="en-US" sz="1600" dirty="0" smtClean="0"/>
              <a:t>A </a:t>
            </a:r>
            <a:r>
              <a:rPr lang="en-US" sz="1600" dirty="0" err="1" smtClean="0"/>
              <a:t>Avihingsanon</a:t>
            </a:r>
            <a:r>
              <a:rPr lang="en-US" sz="1600" dirty="0"/>
              <a:t>, J </a:t>
            </a:r>
            <a:r>
              <a:rPr lang="en-US" sz="1600" dirty="0" err="1"/>
              <a:t>Bartczak</a:t>
            </a:r>
            <a:r>
              <a:rPr lang="en-US" sz="1600" dirty="0"/>
              <a:t>, P Benson, M Bloch, R </a:t>
            </a:r>
            <a:r>
              <a:rPr lang="en-US" sz="1600" dirty="0" smtClean="0"/>
              <a:t>Bolan,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 smtClean="0"/>
              <a:t>I </a:t>
            </a:r>
            <a:r>
              <a:rPr lang="en-US" sz="1600" dirty="0" err="1"/>
              <a:t>Brar</a:t>
            </a:r>
            <a:r>
              <a:rPr lang="en-US" sz="1600" dirty="0"/>
              <a:t>, F </a:t>
            </a:r>
            <a:r>
              <a:rPr lang="en-US" sz="1600" dirty="0" err="1"/>
              <a:t>Bredeek</a:t>
            </a:r>
            <a:r>
              <a:rPr lang="en-US" sz="1600" dirty="0"/>
              <a:t>, T Campbell, K Casey, P </a:t>
            </a:r>
            <a:r>
              <a:rPr lang="en-US" sz="1600" dirty="0" err="1"/>
              <a:t>Chetchotisakd</a:t>
            </a:r>
            <a:r>
              <a:rPr lang="en-US" sz="1600" dirty="0"/>
              <a:t>, A Clarke</a:t>
            </a:r>
            <a:r>
              <a:rPr lang="en-US" sz="1600" dirty="0" smtClean="0"/>
              <a:t>, C </a:t>
            </a:r>
            <a:r>
              <a:rPr lang="en-US" sz="1600" dirty="0"/>
              <a:t>Cohen, L </a:t>
            </a:r>
            <a:r>
              <a:rPr lang="en-US" sz="1600" dirty="0" err="1" smtClean="0"/>
              <a:t>Cotte</a:t>
            </a:r>
            <a:r>
              <a:rPr lang="en-US" sz="1600" dirty="0" smtClean="0"/>
              <a:t>,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 smtClean="0"/>
              <a:t>G </a:t>
            </a:r>
            <a:r>
              <a:rPr lang="en-US" sz="1600" dirty="0" err="1"/>
              <a:t>Crofoot</a:t>
            </a:r>
            <a:r>
              <a:rPr lang="en-US" sz="1600" dirty="0"/>
              <a:t>, D Cunningham, C Dietz, R </a:t>
            </a:r>
            <a:r>
              <a:rPr lang="en-US" sz="1600" dirty="0" err="1"/>
              <a:t>Dretler</a:t>
            </a:r>
            <a:r>
              <a:rPr lang="en-US" sz="1600" dirty="0"/>
              <a:t>, C </a:t>
            </a:r>
            <a:r>
              <a:rPr lang="en-US" sz="1600" dirty="0" err="1"/>
              <a:t>Fichtenbaum</a:t>
            </a:r>
            <a:r>
              <a:rPr lang="en-US" sz="1600" dirty="0"/>
              <a:t>, D Fish, J </a:t>
            </a:r>
            <a:r>
              <a:rPr lang="en-US" sz="1600" dirty="0" err="1"/>
              <a:t>Flamm</a:t>
            </a:r>
            <a:r>
              <a:rPr lang="en-US" sz="1600" dirty="0" smtClean="0"/>
              <a:t>,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 smtClean="0"/>
              <a:t>S </a:t>
            </a:r>
            <a:r>
              <a:rPr lang="en-US" sz="1600" dirty="0"/>
              <a:t>Follansbee, F Garcia, J </a:t>
            </a:r>
            <a:r>
              <a:rPr lang="en-US" sz="1600" dirty="0" err="1"/>
              <a:t>Gathe</a:t>
            </a:r>
            <a:r>
              <a:rPr lang="en-US" sz="1600" dirty="0"/>
              <a:t>, R </a:t>
            </a:r>
            <a:r>
              <a:rPr lang="en-US" sz="1600" dirty="0" err="1"/>
              <a:t>Grossberg</a:t>
            </a:r>
            <a:r>
              <a:rPr lang="en-US" sz="1600" dirty="0"/>
              <a:t>, S Gupta</a:t>
            </a:r>
            <a:r>
              <a:rPr lang="en-US" sz="1600" dirty="0" smtClean="0"/>
              <a:t>, T </a:t>
            </a:r>
            <a:r>
              <a:rPr lang="en-US" sz="1600" dirty="0"/>
              <a:t>Hawkins, K Henry, T Jefferson, R </a:t>
            </a:r>
            <a:r>
              <a:rPr lang="en-US" sz="1600" dirty="0" err="1"/>
              <a:t>Kalayjian</a:t>
            </a:r>
            <a:r>
              <a:rPr lang="en-US" sz="1600" dirty="0"/>
              <a:t>, C </a:t>
            </a:r>
            <a:r>
              <a:rPr lang="en-US" sz="1600" dirty="0" err="1"/>
              <a:t>Katlama</a:t>
            </a:r>
            <a:r>
              <a:rPr lang="en-US" sz="1600" dirty="0"/>
              <a:t>, S </a:t>
            </a:r>
            <a:r>
              <a:rPr lang="en-US" sz="1600" dirty="0" err="1"/>
              <a:t>Kerkar</a:t>
            </a:r>
            <a:r>
              <a:rPr lang="en-US" sz="1600" dirty="0"/>
              <a:t>, A </a:t>
            </a:r>
            <a:r>
              <a:rPr lang="en-US" sz="1600" dirty="0" err="1"/>
              <a:t>Khalsa</a:t>
            </a:r>
            <a:r>
              <a:rPr lang="en-US" sz="1600" dirty="0"/>
              <a:t>, S </a:t>
            </a:r>
            <a:r>
              <a:rPr lang="en-US" sz="1600" dirty="0" err="1"/>
              <a:t>Kiertiburanakul</a:t>
            </a:r>
            <a:r>
              <a:rPr lang="en-US" sz="1600" dirty="0"/>
              <a:t>, D Klein, E Koenig, S Lewis, K Lichtenstein, C </a:t>
            </a:r>
            <a:r>
              <a:rPr lang="en-US" sz="1600" dirty="0" err="1"/>
              <a:t>Martorell</a:t>
            </a:r>
            <a:r>
              <a:rPr lang="en-US" sz="1600" dirty="0"/>
              <a:t>, C McDonald</a:t>
            </a:r>
            <a:r>
              <a:rPr lang="en-US" sz="1600" dirty="0" smtClean="0"/>
              <a:t>, J </a:t>
            </a:r>
            <a:r>
              <a:rPr lang="en-US" sz="1600" dirty="0"/>
              <a:t>McGowan, J McMahon, </a:t>
            </a:r>
            <a:r>
              <a:rPr lang="en-US" sz="1600" dirty="0" smtClean="0"/>
              <a:t>A Mills</a:t>
            </a:r>
            <a:r>
              <a:rPr lang="en-US" sz="1600" dirty="0"/>
              <a:t>, T </a:t>
            </a:r>
            <a:r>
              <a:rPr lang="en-US" sz="1600" dirty="0" err="1" smtClean="0"/>
              <a:t>Mudrikova</a:t>
            </a:r>
            <a:r>
              <a:rPr lang="en-US" sz="1600" dirty="0" smtClean="0"/>
              <a:t>,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 smtClean="0"/>
              <a:t>E </a:t>
            </a:r>
            <a:r>
              <a:rPr lang="en-US" sz="1600" dirty="0" err="1"/>
              <a:t>Negredo</a:t>
            </a:r>
            <a:r>
              <a:rPr lang="en-US" sz="1600" dirty="0"/>
              <a:t>, O </a:t>
            </a:r>
            <a:r>
              <a:rPr lang="en-US" sz="1600" dirty="0" err="1"/>
              <a:t>Osiyemi</a:t>
            </a:r>
            <a:r>
              <a:rPr lang="en-US" sz="1600" dirty="0"/>
              <a:t>, P </a:t>
            </a:r>
            <a:r>
              <a:rPr lang="en-US" sz="1600" dirty="0" err="1"/>
              <a:t>Palmieri</a:t>
            </a:r>
            <a:r>
              <a:rPr lang="en-US" sz="1600" dirty="0"/>
              <a:t>, D </a:t>
            </a:r>
            <a:r>
              <a:rPr lang="en-US" sz="1600" dirty="0" err="1"/>
              <a:t>Podzamczer</a:t>
            </a:r>
            <a:r>
              <a:rPr lang="en-US" sz="1600" dirty="0"/>
              <a:t>, F Post, A </a:t>
            </a:r>
            <a:r>
              <a:rPr lang="en-US" sz="1600" dirty="0" err="1"/>
              <a:t>Pozniak</a:t>
            </a:r>
            <a:r>
              <a:rPr lang="en-US" sz="1600" dirty="0"/>
              <a:t>, D </a:t>
            </a:r>
            <a:r>
              <a:rPr lang="en-US" sz="1600" dirty="0" err="1" smtClean="0"/>
              <a:t>Prelutsky</a:t>
            </a:r>
            <a:r>
              <a:rPr lang="en-US" sz="1600" dirty="0" smtClean="0"/>
              <a:t>,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 smtClean="0"/>
              <a:t>M </a:t>
            </a:r>
            <a:r>
              <a:rPr lang="en-US" sz="1600" dirty="0" err="1"/>
              <a:t>Ramagopal</a:t>
            </a:r>
            <a:r>
              <a:rPr lang="en-US" sz="1600" dirty="0"/>
              <a:t>, W </a:t>
            </a:r>
            <a:r>
              <a:rPr lang="en-US" sz="1600" dirty="0" err="1"/>
              <a:t>Ratanasuwan</a:t>
            </a:r>
            <a:r>
              <a:rPr lang="en-US" sz="1600" dirty="0" smtClean="0"/>
              <a:t>, G Richmond, W </a:t>
            </a:r>
            <a:r>
              <a:rPr lang="en-US" sz="1600" dirty="0"/>
              <a:t>Robbins, N Roth, P </a:t>
            </a:r>
            <a:r>
              <a:rPr lang="en-US" sz="1600" dirty="0" err="1"/>
              <a:t>Ruane</a:t>
            </a:r>
            <a:r>
              <a:rPr lang="en-US" sz="1600" dirty="0"/>
              <a:t>, A </a:t>
            </a:r>
            <a:r>
              <a:rPr lang="en-US" sz="1600" dirty="0" err="1"/>
              <a:t>Scarsella</a:t>
            </a:r>
            <a:r>
              <a:rPr lang="en-US" sz="1600" dirty="0"/>
              <a:t>, G </a:t>
            </a:r>
            <a:r>
              <a:rPr lang="en-US" sz="1600" dirty="0" err="1"/>
              <a:t>Schembri</a:t>
            </a:r>
            <a:r>
              <a:rPr lang="en-US" sz="1600" dirty="0"/>
              <a:t>, S Schneider, P </a:t>
            </a:r>
            <a:r>
              <a:rPr lang="en-US" sz="1600" dirty="0" err="1"/>
              <a:t>Shalit</a:t>
            </a:r>
            <a:r>
              <a:rPr lang="en-US" sz="1600" dirty="0"/>
              <a:t>, W Short, J Slim, L Sloan, D Stein, J Stephens, P </a:t>
            </a:r>
            <a:r>
              <a:rPr lang="en-US" sz="1600" dirty="0" err="1"/>
              <a:t>Tebas</a:t>
            </a:r>
            <a:r>
              <a:rPr lang="en-US" sz="1600" dirty="0"/>
              <a:t>, D Ward, </a:t>
            </a:r>
            <a:r>
              <a:rPr lang="en-US" sz="1600" dirty="0" smtClean="0"/>
              <a:t>T Wills</a:t>
            </a:r>
            <a:endParaRPr lang="en-US" sz="200" dirty="0">
              <a:solidFill>
                <a:prstClr val="black"/>
              </a:solidFill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en-US" sz="1800" b="1" dirty="0">
                <a:solidFill>
                  <a:srgbClr val="0066A8"/>
                </a:solidFill>
              </a:rPr>
              <a:t>This study was funded by Gilead Sciences, Inc</a:t>
            </a:r>
            <a:r>
              <a:rPr lang="en-US" sz="1800" b="1" dirty="0" smtClean="0">
                <a:solidFill>
                  <a:srgbClr val="0066A8"/>
                </a:solidFill>
              </a:rPr>
              <a:t>.</a:t>
            </a:r>
            <a:endParaRPr lang="en-US" sz="1800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D298A834-8319-493B-B881-B021415D2D08}" type="slidenum">
              <a:rPr lang="en-US" altLang="en-US" smtClean="0"/>
              <a:pPr>
                <a:defRPr/>
              </a:pPr>
              <a:t>16</a:t>
            </a:fld>
            <a:endParaRPr lang="en-US" alt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30129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Author Disclosures</a:t>
            </a:r>
            <a:endParaRPr lang="en-GB" dirty="0" smtClean="0"/>
          </a:p>
        </p:txBody>
      </p:sp>
      <p:sp>
        <p:nvSpPr>
          <p:cNvPr id="3164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Dr. Gupta has served as an advisor for Gilead Sciences and ICON/</a:t>
            </a:r>
            <a:r>
              <a:rPr lang="en-US" dirty="0" err="1"/>
              <a:t>Oncolys</a:t>
            </a:r>
            <a:r>
              <a:rPr lang="en-US" dirty="0"/>
              <a:t>, received unrestricted research grants from Gilead Sciences and Janssen Pharmaceuticals, received conference travel support from Gilead Sciences and Bristol-Myers Squibb, and participates as </a:t>
            </a:r>
            <a:r>
              <a:rPr lang="en-US" dirty="0" smtClean="0"/>
              <a:t>a Principal </a:t>
            </a:r>
            <a:r>
              <a:rPr lang="en-US" dirty="0"/>
              <a:t>Investigator in clinical trials for Gilead Sciences, Merck &amp; Co, Bristol-Myers Squibb, and GlaxoSmithKline.</a:t>
            </a:r>
            <a:endParaRPr lang="en-GB" dirty="0" smtClean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298A834-8319-493B-B881-B021415D2D08}" type="slidenum">
              <a:rPr lang="en-US" altLang="en-US" smtClean="0"/>
              <a:pPr/>
              <a:t>2</a:t>
            </a:fld>
            <a:endParaRPr lang="en-US" alt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127136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Tenofovir</a:t>
            </a:r>
            <a:r>
              <a:rPr lang="en-US" dirty="0"/>
              <a:t> </a:t>
            </a:r>
            <a:r>
              <a:rPr lang="en-US" dirty="0" err="1"/>
              <a:t>Alafenamide</a:t>
            </a:r>
            <a:r>
              <a:rPr lang="en-US" dirty="0"/>
              <a:t> (</a:t>
            </a:r>
            <a:r>
              <a:rPr lang="en-US" dirty="0" smtClean="0"/>
              <a:t>TAF): </a:t>
            </a:r>
            <a:br>
              <a:rPr lang="en-US" dirty="0" smtClean="0"/>
            </a:br>
            <a:r>
              <a:rPr lang="en-US" dirty="0" smtClean="0"/>
              <a:t>Novel </a:t>
            </a:r>
            <a:r>
              <a:rPr lang="en-US" dirty="0"/>
              <a:t>Prodrug of </a:t>
            </a:r>
            <a:r>
              <a:rPr lang="en-US" dirty="0" err="1"/>
              <a:t>Tenofovir</a:t>
            </a:r>
            <a:endParaRPr lang="en-US" dirty="0"/>
          </a:p>
        </p:txBody>
      </p:sp>
      <p:sp>
        <p:nvSpPr>
          <p:cNvPr id="90" name="Arc 89"/>
          <p:cNvSpPr/>
          <p:nvPr/>
        </p:nvSpPr>
        <p:spPr>
          <a:xfrm rot="4933432">
            <a:off x="3018680" y="1016284"/>
            <a:ext cx="495300" cy="533400"/>
          </a:xfrm>
          <a:prstGeom prst="arc">
            <a:avLst/>
          </a:prstGeom>
          <a:noFill/>
          <a:ln w="6350" cap="flat" cmpd="sng" algn="ctr">
            <a:solidFill>
              <a:sysClr val="window" lastClr="FFFFFF"/>
            </a:solidFill>
            <a:prstDash val="solid"/>
            <a:miter lim="800000"/>
            <a:headEnd type="triangle"/>
            <a:tailEnd type="none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80" name="Rectangle 14"/>
          <p:cNvSpPr>
            <a:spLocks noChangeArrowheads="1"/>
          </p:cNvSpPr>
          <p:nvPr/>
        </p:nvSpPr>
        <p:spPr bwMode="auto">
          <a:xfrm>
            <a:off x="376238" y="6059488"/>
            <a:ext cx="8523287" cy="54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altLang="en-US" sz="800" baseline="30000" dirty="0">
                <a:solidFill>
                  <a:srgbClr val="000000"/>
                </a:solidFill>
                <a:ea typeface="MS PGothic" pitchFamily="34" charset="-128"/>
              </a:rPr>
              <a:t>† </a:t>
            </a:r>
            <a:r>
              <a:rPr lang="en-US" altLang="en-US" sz="800" dirty="0">
                <a:solidFill>
                  <a:srgbClr val="000000"/>
                </a:solidFill>
                <a:ea typeface="MS PGothic" pitchFamily="34" charset="-128"/>
              </a:rPr>
              <a:t>T</a:t>
            </a:r>
            <a:r>
              <a:rPr lang="en-US" altLang="en-US" sz="800" baseline="-25000" dirty="0">
                <a:solidFill>
                  <a:srgbClr val="000000"/>
                </a:solidFill>
                <a:ea typeface="MS PGothic" pitchFamily="34" charset="-128"/>
              </a:rPr>
              <a:t>1/2</a:t>
            </a:r>
            <a:r>
              <a:rPr lang="en-US" altLang="en-US" sz="800" dirty="0">
                <a:solidFill>
                  <a:srgbClr val="000000"/>
                </a:solidFill>
                <a:ea typeface="MS PGothic" pitchFamily="34" charset="-128"/>
              </a:rPr>
              <a:t> based on </a:t>
            </a:r>
            <a:r>
              <a:rPr lang="en-US" altLang="en-US" sz="800" i="1" dirty="0">
                <a:solidFill>
                  <a:srgbClr val="000000"/>
                </a:solidFill>
                <a:ea typeface="MS PGothic" pitchFamily="34" charset="-128"/>
              </a:rPr>
              <a:t>in vitro</a:t>
            </a:r>
            <a:r>
              <a:rPr lang="en-US" altLang="en-US" sz="800" dirty="0">
                <a:solidFill>
                  <a:srgbClr val="000000"/>
                </a:solidFill>
                <a:ea typeface="MS PGothic" pitchFamily="34" charset="-128"/>
              </a:rPr>
              <a:t> plasma data.</a:t>
            </a:r>
          </a:p>
          <a:p>
            <a:r>
              <a:rPr lang="en-US" altLang="en-US" sz="800" dirty="0">
                <a:solidFill>
                  <a:srgbClr val="000000"/>
                </a:solidFill>
                <a:ea typeface="MS PGothic" pitchFamily="34" charset="-128"/>
              </a:rPr>
              <a:t>1. Lee W et. </a:t>
            </a:r>
            <a:r>
              <a:rPr lang="en-US" altLang="en-US" sz="800" i="1" dirty="0" err="1">
                <a:solidFill>
                  <a:srgbClr val="000000"/>
                </a:solidFill>
                <a:ea typeface="MS PGothic" pitchFamily="34" charset="-128"/>
              </a:rPr>
              <a:t>Antimicr</a:t>
            </a:r>
            <a:r>
              <a:rPr lang="en-US" altLang="en-US" sz="800" i="1" dirty="0">
                <a:solidFill>
                  <a:srgbClr val="000000"/>
                </a:solidFill>
                <a:ea typeface="MS PGothic" pitchFamily="34" charset="-128"/>
              </a:rPr>
              <a:t> Agents Chemo </a:t>
            </a:r>
            <a:r>
              <a:rPr lang="en-US" altLang="en-US" sz="800" dirty="0">
                <a:solidFill>
                  <a:srgbClr val="000000"/>
                </a:solidFill>
                <a:ea typeface="MS PGothic" pitchFamily="34" charset="-128"/>
              </a:rPr>
              <a:t>2005;49(5):1898-1906. </a:t>
            </a:r>
            <a:r>
              <a:rPr lang="fr-FR" altLang="en-US" sz="800" dirty="0">
                <a:solidFill>
                  <a:srgbClr val="000000"/>
                </a:solidFill>
                <a:ea typeface="MS PGothic" pitchFamily="34" charset="-128"/>
              </a:rPr>
              <a:t>2. Birkus G et al. </a:t>
            </a:r>
            <a:r>
              <a:rPr lang="fr-FR" altLang="en-US" sz="800" i="1" dirty="0" err="1">
                <a:solidFill>
                  <a:srgbClr val="000000"/>
                </a:solidFill>
                <a:ea typeface="MS PGothic" pitchFamily="34" charset="-128"/>
              </a:rPr>
              <a:t>Antimicr</a:t>
            </a:r>
            <a:r>
              <a:rPr lang="fr-FR" altLang="en-US" sz="800" i="1" dirty="0">
                <a:solidFill>
                  <a:srgbClr val="000000"/>
                </a:solidFill>
                <a:ea typeface="MS PGothic" pitchFamily="34" charset="-128"/>
              </a:rPr>
              <a:t> Agents </a:t>
            </a:r>
            <a:r>
              <a:rPr lang="fr-FR" altLang="en-US" sz="800" i="1" dirty="0" err="1">
                <a:solidFill>
                  <a:srgbClr val="000000"/>
                </a:solidFill>
                <a:ea typeface="MS PGothic" pitchFamily="34" charset="-128"/>
              </a:rPr>
              <a:t>Chemo</a:t>
            </a:r>
            <a:r>
              <a:rPr lang="fr-FR" altLang="en-US" sz="800" dirty="0">
                <a:solidFill>
                  <a:srgbClr val="000000"/>
                </a:solidFill>
                <a:ea typeface="MS PGothic" pitchFamily="34" charset="-128"/>
              </a:rPr>
              <a:t> 2007;51(2):543-550.</a:t>
            </a:r>
            <a:r>
              <a:rPr lang="en-US" altLang="en-US" sz="800" dirty="0">
                <a:solidFill>
                  <a:srgbClr val="000000"/>
                </a:solidFill>
                <a:ea typeface="MS PGothic" pitchFamily="34" charset="-128"/>
              </a:rPr>
              <a:t> 3. Babusis D, et al. </a:t>
            </a:r>
            <a:r>
              <a:rPr lang="en-US" altLang="en-US" sz="800" i="1" dirty="0" err="1">
                <a:solidFill>
                  <a:srgbClr val="000000"/>
                </a:solidFill>
                <a:ea typeface="MS PGothic" pitchFamily="34" charset="-128"/>
              </a:rPr>
              <a:t>Mol</a:t>
            </a:r>
            <a:r>
              <a:rPr lang="en-US" altLang="en-US" sz="800" i="1" dirty="0">
                <a:solidFill>
                  <a:srgbClr val="000000"/>
                </a:solidFill>
                <a:ea typeface="MS PGothic" pitchFamily="34" charset="-128"/>
              </a:rPr>
              <a:t> Pharm</a:t>
            </a:r>
            <a:r>
              <a:rPr lang="en-US" altLang="en-US" sz="800" dirty="0">
                <a:solidFill>
                  <a:srgbClr val="000000"/>
                </a:solidFill>
                <a:ea typeface="MS PGothic" pitchFamily="34" charset="-128"/>
              </a:rPr>
              <a:t> 2013;10(2):459-66. </a:t>
            </a:r>
            <a:br>
              <a:rPr lang="en-US" altLang="en-US" sz="800" dirty="0">
                <a:solidFill>
                  <a:srgbClr val="000000"/>
                </a:solidFill>
                <a:ea typeface="MS PGothic" pitchFamily="34" charset="-128"/>
              </a:rPr>
            </a:br>
            <a:r>
              <a:rPr lang="en-US" altLang="en-US" sz="800" dirty="0">
                <a:solidFill>
                  <a:srgbClr val="000000"/>
                </a:solidFill>
                <a:ea typeface="MS PGothic" pitchFamily="34" charset="-128"/>
              </a:rPr>
              <a:t>4. Ruane P, et al. </a:t>
            </a:r>
            <a:r>
              <a:rPr lang="en-US" altLang="en-US" sz="800" i="1" dirty="0">
                <a:solidFill>
                  <a:srgbClr val="000000"/>
                </a:solidFill>
                <a:ea typeface="MS PGothic" pitchFamily="34" charset="-128"/>
              </a:rPr>
              <a:t>J </a:t>
            </a:r>
            <a:r>
              <a:rPr lang="en-US" altLang="en-US" sz="800" i="1" dirty="0" err="1">
                <a:solidFill>
                  <a:srgbClr val="000000"/>
                </a:solidFill>
                <a:ea typeface="MS PGothic" pitchFamily="34" charset="-128"/>
              </a:rPr>
              <a:t>Acquir</a:t>
            </a:r>
            <a:r>
              <a:rPr lang="en-US" altLang="en-US" sz="800" i="1" dirty="0">
                <a:solidFill>
                  <a:srgbClr val="000000"/>
                </a:solidFill>
                <a:ea typeface="MS PGothic" pitchFamily="34" charset="-128"/>
              </a:rPr>
              <a:t> Immune </a:t>
            </a:r>
            <a:r>
              <a:rPr lang="en-US" altLang="en-US" sz="800" i="1" dirty="0" err="1">
                <a:solidFill>
                  <a:srgbClr val="000000"/>
                </a:solidFill>
                <a:ea typeface="MS PGothic" pitchFamily="34" charset="-128"/>
              </a:rPr>
              <a:t>Defic</a:t>
            </a:r>
            <a:r>
              <a:rPr lang="en-US" altLang="en-US" sz="800" i="1" dirty="0">
                <a:solidFill>
                  <a:srgbClr val="000000"/>
                </a:solidFill>
                <a:ea typeface="MS PGothic" pitchFamily="34" charset="-128"/>
              </a:rPr>
              <a:t> </a:t>
            </a:r>
            <a:r>
              <a:rPr lang="en-US" altLang="en-US" sz="800" i="1" dirty="0" err="1">
                <a:solidFill>
                  <a:srgbClr val="000000"/>
                </a:solidFill>
                <a:ea typeface="MS PGothic" pitchFamily="34" charset="-128"/>
              </a:rPr>
              <a:t>Syndr</a:t>
            </a:r>
            <a:r>
              <a:rPr lang="en-US" altLang="en-US" sz="800" i="1" dirty="0">
                <a:solidFill>
                  <a:srgbClr val="000000"/>
                </a:solidFill>
                <a:ea typeface="MS PGothic" pitchFamily="34" charset="-128"/>
              </a:rPr>
              <a:t> </a:t>
            </a:r>
            <a:r>
              <a:rPr lang="en-US" altLang="en-US" sz="800" dirty="0">
                <a:solidFill>
                  <a:srgbClr val="000000"/>
                </a:solidFill>
                <a:ea typeface="MS PGothic" pitchFamily="34" charset="-128"/>
              </a:rPr>
              <a:t> 2013; 63:449-5. </a:t>
            </a:r>
            <a:r>
              <a:rPr lang="fr-FR" altLang="en-US" sz="800" dirty="0">
                <a:solidFill>
                  <a:srgbClr val="000000"/>
                </a:solidFill>
                <a:ea typeface="MS PGothic" pitchFamily="34" charset="-128"/>
              </a:rPr>
              <a:t>5. Sax P, et al. </a:t>
            </a:r>
            <a:r>
              <a:rPr lang="fr-FR" altLang="en-US" sz="800" i="1" dirty="0">
                <a:solidFill>
                  <a:srgbClr val="000000"/>
                </a:solidFill>
                <a:ea typeface="MS PGothic" pitchFamily="34" charset="-128"/>
              </a:rPr>
              <a:t>JAIDS</a:t>
            </a:r>
            <a:r>
              <a:rPr lang="fr-FR" altLang="en-US" sz="800" dirty="0">
                <a:solidFill>
                  <a:srgbClr val="000000"/>
                </a:solidFill>
                <a:ea typeface="MS PGothic" pitchFamily="34" charset="-128"/>
              </a:rPr>
              <a:t> 2014. </a:t>
            </a:r>
            <a:r>
              <a:rPr lang="fr-FR" altLang="en-US" sz="800" dirty="0" smtClean="0">
                <a:solidFill>
                  <a:srgbClr val="000000"/>
                </a:solidFill>
                <a:ea typeface="MS PGothic" pitchFamily="34" charset="-128"/>
              </a:rPr>
              <a:t>2014;67(1</a:t>
            </a:r>
            <a:r>
              <a:rPr lang="fr-FR" altLang="en-US" sz="800" dirty="0">
                <a:solidFill>
                  <a:srgbClr val="000000"/>
                </a:solidFill>
                <a:ea typeface="MS PGothic" pitchFamily="34" charset="-128"/>
              </a:rPr>
              <a:t>):52-8. </a:t>
            </a:r>
            <a:r>
              <a:rPr lang="en-US" altLang="en-US" sz="800" dirty="0">
                <a:solidFill>
                  <a:srgbClr val="000000"/>
                </a:solidFill>
                <a:ea typeface="MS PGothic" pitchFamily="34" charset="-128"/>
              </a:rPr>
              <a:t>6. Sax P, et al.</a:t>
            </a:r>
            <a:r>
              <a:rPr lang="en-US" altLang="en-US" sz="800" i="1" dirty="0">
                <a:solidFill>
                  <a:srgbClr val="000000"/>
                </a:solidFill>
                <a:ea typeface="MS PGothic" pitchFamily="34" charset="-128"/>
              </a:rPr>
              <a:t> Lancet </a:t>
            </a:r>
            <a:r>
              <a:rPr lang="en-US" altLang="en-US" sz="800" dirty="0" smtClean="0">
                <a:solidFill>
                  <a:srgbClr val="000000"/>
                </a:solidFill>
                <a:ea typeface="MS PGothic" pitchFamily="34" charset="-128"/>
              </a:rPr>
              <a:t>2015;385:2606-15.</a:t>
            </a:r>
            <a:endParaRPr lang="en-US" altLang="en-US" sz="800" dirty="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281" name="Rectangle 280"/>
          <p:cNvSpPr/>
          <p:nvPr/>
        </p:nvSpPr>
        <p:spPr bwMode="auto">
          <a:xfrm>
            <a:off x="3781425" y="1522413"/>
            <a:ext cx="5043488" cy="3744912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6000">
                <a:srgbClr val="FBE9ED"/>
              </a:gs>
              <a:gs pos="80000">
                <a:srgbClr val="F6D2DB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282" name="Picture 15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 t="15048" r="29514" b="11607"/>
          <a:stretch>
            <a:fillRect/>
          </a:stretch>
        </p:blipFill>
        <p:spPr bwMode="auto">
          <a:xfrm>
            <a:off x="5591175" y="1533525"/>
            <a:ext cx="3235325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3" name="Rectangle 282"/>
          <p:cNvSpPr/>
          <p:nvPr/>
        </p:nvSpPr>
        <p:spPr bwMode="auto">
          <a:xfrm>
            <a:off x="1960563" y="1525588"/>
            <a:ext cx="1858962" cy="3743325"/>
          </a:xfrm>
          <a:prstGeom prst="rect">
            <a:avLst/>
          </a:prstGeom>
          <a:gradFill>
            <a:gsLst>
              <a:gs pos="97000">
                <a:srgbClr val="E6CBB1"/>
              </a:gs>
              <a:gs pos="100000">
                <a:srgbClr val="C99057"/>
              </a:gs>
              <a:gs pos="17000">
                <a:schemeClr val="bg1"/>
              </a:gs>
              <a:gs pos="58000">
                <a:srgbClr val="EFDECD"/>
              </a:gs>
            </a:gsLst>
            <a:lin ang="0" scaled="1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84" name="Rectangle 145"/>
          <p:cNvSpPr>
            <a:spLocks noChangeArrowheads="1"/>
          </p:cNvSpPr>
          <p:nvPr/>
        </p:nvSpPr>
        <p:spPr bwMode="auto">
          <a:xfrm>
            <a:off x="6459538" y="2039938"/>
            <a:ext cx="2166937" cy="60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ts val="2000"/>
              </a:lnSpc>
              <a:spcBef>
                <a:spcPct val="50000"/>
              </a:spcBef>
            </a:pPr>
            <a:r>
              <a:rPr lang="en-US" altLang="en-US" sz="2000" b="1">
                <a:solidFill>
                  <a:srgbClr val="7F7F7F"/>
                </a:solidFill>
                <a:latin typeface="Arial Narrow" pitchFamily="34" charset="0"/>
              </a:rPr>
              <a:t>HIV </a:t>
            </a:r>
            <a:br>
              <a:rPr lang="en-US" altLang="en-US" sz="2000" b="1">
                <a:solidFill>
                  <a:srgbClr val="7F7F7F"/>
                </a:solidFill>
                <a:latin typeface="Arial Narrow" pitchFamily="34" charset="0"/>
              </a:rPr>
            </a:br>
            <a:r>
              <a:rPr lang="en-US" altLang="en-US" sz="2000" b="1">
                <a:solidFill>
                  <a:srgbClr val="7F7F7F"/>
                </a:solidFill>
                <a:latin typeface="Arial Narrow" pitchFamily="34" charset="0"/>
              </a:rPr>
              <a:t>TARGET CELL</a:t>
            </a:r>
            <a:endParaRPr lang="en-US" altLang="en-US" sz="2000">
              <a:solidFill>
                <a:srgbClr val="7F7F7F"/>
              </a:solidFill>
              <a:latin typeface="Arial Narrow" pitchFamily="34" charset="0"/>
            </a:endParaRPr>
          </a:p>
        </p:txBody>
      </p:sp>
      <p:grpSp>
        <p:nvGrpSpPr>
          <p:cNvPr id="285" name="Group 13"/>
          <p:cNvGrpSpPr>
            <a:grpSpLocks/>
          </p:cNvGrpSpPr>
          <p:nvPr/>
        </p:nvGrpSpPr>
        <p:grpSpPr bwMode="auto">
          <a:xfrm>
            <a:off x="1439863" y="4089400"/>
            <a:ext cx="946150" cy="1050925"/>
            <a:chOff x="1166119" y="4736106"/>
            <a:chExt cx="1015000" cy="1126689"/>
          </a:xfrm>
        </p:grpSpPr>
        <p:sp>
          <p:nvSpPr>
            <p:cNvPr id="286" name="TextBox 83"/>
            <p:cNvSpPr txBox="1">
              <a:spLocks noChangeArrowheads="1"/>
            </p:cNvSpPr>
            <p:nvPr/>
          </p:nvSpPr>
          <p:spPr bwMode="auto">
            <a:xfrm>
              <a:off x="1167821" y="5747063"/>
              <a:ext cx="456409" cy="1157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r" eaLnBrk="1" hangingPunct="1">
                <a:defRPr/>
              </a:pPr>
              <a:r>
                <a:rPr lang="en-US" sz="700" b="1" spc="-20" dirty="0" smtClean="0">
                  <a:solidFill>
                    <a:srgbClr val="FE060C"/>
                  </a:solidFill>
                </a:rPr>
                <a:t>AMIDATE</a:t>
              </a:r>
              <a:endParaRPr lang="en-US" sz="700" b="1" spc="-20" dirty="0">
                <a:solidFill>
                  <a:srgbClr val="FE060C"/>
                </a:solidFill>
              </a:endParaRPr>
            </a:p>
          </p:txBody>
        </p:sp>
        <p:graphicFrame>
          <p:nvGraphicFramePr>
            <p:cNvPr id="287" name="Object 96"/>
            <p:cNvGraphicFramePr>
              <a:graphicFrameLocks noChangeAspect="1"/>
            </p:cNvGraphicFramePr>
            <p:nvPr/>
          </p:nvGraphicFramePr>
          <p:xfrm>
            <a:off x="1166119" y="4736106"/>
            <a:ext cx="1015000" cy="937654"/>
          </p:xfrm>
          <a:graphic>
            <a:graphicData uri="http://schemas.openxmlformats.org/presentationml/2006/ole">
              <p:oleObj spid="_x0000_s10431" name="CS ChemDraw Drawing" r:id="rId5" imgW="2908300" imgH="2209800" progId="">
                <p:embed/>
              </p:oleObj>
            </a:graphicData>
          </a:graphic>
        </p:graphicFrame>
        <p:cxnSp>
          <p:nvCxnSpPr>
            <p:cNvPr id="288" name="Straight Connector 287"/>
            <p:cNvCxnSpPr/>
            <p:nvPr/>
          </p:nvCxnSpPr>
          <p:spPr bwMode="auto">
            <a:xfrm>
              <a:off x="1688946" y="4870560"/>
              <a:ext cx="0" cy="963302"/>
            </a:xfrm>
            <a:prstGeom prst="line">
              <a:avLst/>
            </a:prstGeom>
            <a:ln w="9525">
              <a:solidFill>
                <a:srgbClr val="532476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9" name="Group 1"/>
          <p:cNvGrpSpPr>
            <a:grpSpLocks/>
          </p:cNvGrpSpPr>
          <p:nvPr/>
        </p:nvGrpSpPr>
        <p:grpSpPr bwMode="auto">
          <a:xfrm>
            <a:off x="1295400" y="2919413"/>
            <a:ext cx="1101725" cy="879475"/>
            <a:chOff x="1005779" y="3622897"/>
            <a:chExt cx="1180103" cy="942824"/>
          </a:xfrm>
        </p:grpSpPr>
        <p:sp>
          <p:nvSpPr>
            <p:cNvPr id="290" name="TextBox 30"/>
            <p:cNvSpPr txBox="1">
              <a:spLocks noChangeArrowheads="1"/>
            </p:cNvSpPr>
            <p:nvPr/>
          </p:nvSpPr>
          <p:spPr bwMode="auto">
            <a:xfrm>
              <a:off x="1005779" y="4449995"/>
              <a:ext cx="618959" cy="1157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r" eaLnBrk="1" hangingPunct="1">
                <a:defRPr/>
              </a:pPr>
              <a:r>
                <a:rPr lang="en-US" altLang="en-US" sz="700" b="1" dirty="0">
                  <a:solidFill>
                    <a:schemeClr val="bg1">
                      <a:lumMod val="50000"/>
                    </a:schemeClr>
                  </a:solidFill>
                </a:rPr>
                <a:t>ESTER</a:t>
              </a:r>
            </a:p>
          </p:txBody>
        </p:sp>
        <p:graphicFrame>
          <p:nvGraphicFramePr>
            <p:cNvPr id="291" name="Object 95"/>
            <p:cNvGraphicFramePr>
              <a:graphicFrameLocks noChangeAspect="1"/>
            </p:cNvGraphicFramePr>
            <p:nvPr/>
          </p:nvGraphicFramePr>
          <p:xfrm>
            <a:off x="1073086" y="3622897"/>
            <a:ext cx="1112796" cy="769657"/>
          </p:xfrm>
          <a:graphic>
            <a:graphicData uri="http://schemas.openxmlformats.org/presentationml/2006/ole">
              <p:oleObj spid="_x0000_s10432" name="CS ChemDraw Drawing" r:id="rId6" imgW="3111500" imgH="1778000" progId="">
                <p:embed/>
              </p:oleObj>
            </a:graphicData>
          </a:graphic>
        </p:graphicFrame>
        <p:cxnSp>
          <p:nvCxnSpPr>
            <p:cNvPr id="292" name="Straight Connector 291"/>
            <p:cNvCxnSpPr/>
            <p:nvPr/>
          </p:nvCxnSpPr>
          <p:spPr bwMode="auto">
            <a:xfrm>
              <a:off x="1689355" y="3878174"/>
              <a:ext cx="0" cy="658615"/>
            </a:xfrm>
            <a:prstGeom prst="line">
              <a:avLst/>
            </a:prstGeom>
            <a:ln w="952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293" name="Object 94"/>
          <p:cNvGraphicFramePr>
            <a:graphicFrameLocks noChangeAspect="1"/>
          </p:cNvGraphicFramePr>
          <p:nvPr/>
        </p:nvGraphicFramePr>
        <p:xfrm>
          <a:off x="1716088" y="1870075"/>
          <a:ext cx="674687" cy="573088"/>
        </p:xfrm>
        <a:graphic>
          <a:graphicData uri="http://schemas.openxmlformats.org/presentationml/2006/ole">
            <p:oleObj spid="_x0000_s10433" name="CS ChemDraw Drawing" r:id="rId7" imgW="2032000" imgH="1422400" progId="">
              <p:embed/>
            </p:oleObj>
          </a:graphicData>
        </a:graphic>
      </p:graphicFrame>
      <p:sp>
        <p:nvSpPr>
          <p:cNvPr id="294" name="TextBox 7182"/>
          <p:cNvSpPr txBox="1">
            <a:spLocks noChangeArrowheads="1"/>
          </p:cNvSpPr>
          <p:nvPr/>
        </p:nvSpPr>
        <p:spPr bwMode="auto">
          <a:xfrm>
            <a:off x="1244600" y="2547938"/>
            <a:ext cx="623888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en-US" altLang="en-US" sz="700" b="1">
                <a:solidFill>
                  <a:srgbClr val="2E75B6"/>
                </a:solidFill>
              </a:rPr>
              <a:t>DIANION</a:t>
            </a:r>
          </a:p>
        </p:txBody>
      </p:sp>
      <p:sp>
        <p:nvSpPr>
          <p:cNvPr id="295" name="Rectangle 443"/>
          <p:cNvSpPr>
            <a:spLocks noChangeArrowheads="1"/>
          </p:cNvSpPr>
          <p:nvPr/>
        </p:nvSpPr>
        <p:spPr bwMode="auto">
          <a:xfrm>
            <a:off x="2643188" y="1598613"/>
            <a:ext cx="1084262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000" b="1">
                <a:solidFill>
                  <a:srgbClr val="AB7137"/>
                </a:solidFill>
                <a:latin typeface="Arial Narrow" pitchFamily="34" charset="0"/>
              </a:rPr>
              <a:t>GI TRACT</a:t>
            </a:r>
            <a:endParaRPr lang="en-US" altLang="en-US" sz="1400" b="1">
              <a:solidFill>
                <a:srgbClr val="AB7137"/>
              </a:solidFill>
              <a:latin typeface="Arial Narrow" pitchFamily="34" charset="0"/>
            </a:endParaRPr>
          </a:p>
        </p:txBody>
      </p:sp>
      <p:grpSp>
        <p:nvGrpSpPr>
          <p:cNvPr id="296" name="Group 5"/>
          <p:cNvGrpSpPr>
            <a:grpSpLocks/>
          </p:cNvGrpSpPr>
          <p:nvPr/>
        </p:nvGrpSpPr>
        <p:grpSpPr bwMode="auto">
          <a:xfrm>
            <a:off x="503238" y="1954213"/>
            <a:ext cx="930275" cy="2873375"/>
            <a:chOff x="1329855" y="2489780"/>
            <a:chExt cx="929202" cy="2873208"/>
          </a:xfrm>
        </p:grpSpPr>
        <p:sp>
          <p:nvSpPr>
            <p:cNvPr id="297" name="Rectangle 296"/>
            <p:cNvSpPr/>
            <p:nvPr/>
          </p:nvSpPr>
          <p:spPr bwMode="auto">
            <a:xfrm>
              <a:off x="1329855" y="4753423"/>
              <a:ext cx="929202" cy="609565"/>
            </a:xfrm>
            <a:prstGeom prst="rect">
              <a:avLst/>
            </a:prstGeom>
            <a:noFill/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>
                <a:spcAft>
                  <a:spcPts val="200"/>
                </a:spcAft>
                <a:defRPr/>
              </a:pPr>
              <a:r>
                <a:rPr lang="en-US" sz="1100" dirty="0">
                  <a:solidFill>
                    <a:srgbClr val="FE060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Tenofovir alafenamide </a:t>
              </a:r>
              <a:r>
                <a:rPr lang="en-US" sz="1100" b="1" dirty="0">
                  <a:solidFill>
                    <a:srgbClr val="FE060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(TAF)</a:t>
              </a:r>
            </a:p>
          </p:txBody>
        </p:sp>
        <p:sp>
          <p:nvSpPr>
            <p:cNvPr id="298" name="Rectangle 297"/>
            <p:cNvSpPr/>
            <p:nvPr/>
          </p:nvSpPr>
          <p:spPr bwMode="auto">
            <a:xfrm>
              <a:off x="1344126" y="3581917"/>
              <a:ext cx="900660" cy="861962"/>
            </a:xfrm>
            <a:prstGeom prst="rect">
              <a:avLst/>
            </a:prstGeom>
            <a:noFill/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>
                <a:defRPr/>
              </a:pPr>
              <a:r>
                <a:rPr lang="en-US" sz="1100" dirty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Tenofovir disoproxil </a:t>
              </a:r>
            </a:p>
            <a:p>
              <a:pPr algn="ctr">
                <a:spcAft>
                  <a:spcPts val="200"/>
                </a:spcAft>
                <a:defRPr/>
              </a:pPr>
              <a:r>
                <a:rPr lang="en-US" sz="1100" dirty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fumarate</a:t>
              </a:r>
              <a:r>
                <a:rPr lang="en-US" sz="1100" b="1" dirty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(TDF)</a:t>
              </a:r>
            </a:p>
          </p:txBody>
        </p:sp>
        <p:sp>
          <p:nvSpPr>
            <p:cNvPr id="299" name="Rectangle 298"/>
            <p:cNvSpPr/>
            <p:nvPr/>
          </p:nvSpPr>
          <p:spPr bwMode="auto">
            <a:xfrm>
              <a:off x="1331440" y="2489780"/>
              <a:ext cx="926031" cy="831802"/>
            </a:xfrm>
            <a:prstGeom prst="rect">
              <a:avLst/>
            </a:prstGeom>
            <a:noFill/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>
                <a:spcAft>
                  <a:spcPts val="200"/>
                </a:spcAft>
                <a:defRPr/>
              </a:pPr>
              <a:r>
                <a:rPr lang="en-US" sz="1100" dirty="0">
                  <a:solidFill>
                    <a:srgbClr val="2E75B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Tenofovir </a:t>
              </a:r>
              <a:br>
                <a:rPr lang="en-US" sz="1100" dirty="0">
                  <a:solidFill>
                    <a:srgbClr val="2E75B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US" sz="1100" b="1" dirty="0">
                  <a:solidFill>
                    <a:srgbClr val="2E75B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(TFV) </a:t>
              </a:r>
            </a:p>
            <a:p>
              <a:pPr algn="ctr">
                <a:defRPr/>
              </a:pPr>
              <a:r>
                <a:rPr lang="en-US" sz="700" b="1" dirty="0">
                  <a:solidFill>
                    <a:srgbClr val="2E75B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Parent</a:t>
              </a:r>
              <a:br>
                <a:rPr lang="en-US" sz="700" b="1" dirty="0">
                  <a:solidFill>
                    <a:srgbClr val="2E75B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US" sz="700" b="1" dirty="0">
                  <a:solidFill>
                    <a:srgbClr val="2E75B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Nucleotide </a:t>
              </a:r>
            </a:p>
          </p:txBody>
        </p:sp>
      </p:grpSp>
      <p:sp>
        <p:nvSpPr>
          <p:cNvPr id="300" name="Rectangle 299"/>
          <p:cNvSpPr/>
          <p:nvPr/>
        </p:nvSpPr>
        <p:spPr bwMode="auto">
          <a:xfrm>
            <a:off x="4402138" y="4219575"/>
            <a:ext cx="941387" cy="2460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tabLst>
                <a:tab pos="1201738" algn="l"/>
              </a:tabLst>
              <a:defRPr/>
            </a:pPr>
            <a:r>
              <a:rPr lang="en-US" sz="1000" b="1" spc="-20" dirty="0">
                <a:solidFill>
                  <a:srgbClr val="FE060C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en-US" sz="1000" b="1" spc="-20" baseline="-25000" dirty="0">
                <a:solidFill>
                  <a:srgbClr val="FE060C"/>
                </a:solidFill>
                <a:latin typeface="Arial" pitchFamily="34" charset="0"/>
                <a:cs typeface="Arial" pitchFamily="34" charset="0"/>
              </a:rPr>
              <a:t>1/2</a:t>
            </a:r>
            <a:r>
              <a:rPr lang="en-US" sz="1000" b="1" spc="-20" dirty="0">
                <a:solidFill>
                  <a:srgbClr val="FE060C"/>
                </a:solidFill>
                <a:latin typeface="Arial" pitchFamily="34" charset="0"/>
                <a:cs typeface="Arial" pitchFamily="34" charset="0"/>
              </a:rPr>
              <a:t> = 90 min</a:t>
            </a:r>
            <a:r>
              <a:rPr lang="en-US" sz="800" spc="-20" baseline="70000" dirty="0">
                <a:solidFill>
                  <a:srgbClr val="7F7F7F"/>
                </a:solidFill>
                <a:latin typeface="Arial" pitchFamily="34" charset="0"/>
                <a:cs typeface="Arial" pitchFamily="34" charset="0"/>
              </a:rPr>
              <a:t>†</a:t>
            </a:r>
            <a:endParaRPr lang="en-US" sz="1100" spc="-20" baseline="70000" dirty="0">
              <a:solidFill>
                <a:srgbClr val="7F7F7F"/>
              </a:solidFill>
            </a:endParaRPr>
          </a:p>
        </p:txBody>
      </p:sp>
      <p:sp>
        <p:nvSpPr>
          <p:cNvPr id="301" name="Rectangle 300"/>
          <p:cNvSpPr/>
          <p:nvPr/>
        </p:nvSpPr>
        <p:spPr bwMode="auto">
          <a:xfrm>
            <a:off x="4410075" y="3597275"/>
            <a:ext cx="1047750" cy="2460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tabLst>
                <a:tab pos="1201738" algn="l"/>
              </a:tabLst>
              <a:defRPr/>
            </a:pPr>
            <a:r>
              <a:rPr lang="en-US" sz="1000" b="1" spc="-20" dirty="0">
                <a:solidFill>
                  <a:srgbClr val="7F7F7F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en-US" sz="1000" b="1" spc="-20" baseline="-25000" dirty="0">
                <a:solidFill>
                  <a:srgbClr val="7F7F7F"/>
                </a:solidFill>
                <a:latin typeface="Arial" pitchFamily="34" charset="0"/>
                <a:cs typeface="Arial" pitchFamily="34" charset="0"/>
              </a:rPr>
              <a:t>1/2</a:t>
            </a:r>
            <a:r>
              <a:rPr lang="en-US" sz="1000" b="1" spc="-20" dirty="0">
                <a:solidFill>
                  <a:srgbClr val="7F7F7F"/>
                </a:solidFill>
                <a:latin typeface="Arial" pitchFamily="34" charset="0"/>
                <a:cs typeface="Arial" pitchFamily="34" charset="0"/>
              </a:rPr>
              <a:t> = 0.4 min</a:t>
            </a:r>
            <a:r>
              <a:rPr lang="en-US" sz="700" spc="-20" baseline="70000" dirty="0">
                <a:solidFill>
                  <a:srgbClr val="7F7F7F"/>
                </a:solidFill>
                <a:latin typeface="Arial" pitchFamily="34" charset="0"/>
                <a:cs typeface="Arial" pitchFamily="34" charset="0"/>
              </a:rPr>
              <a:t>†</a:t>
            </a:r>
            <a:endParaRPr lang="en-US" sz="1000" spc="-20" baseline="70000" dirty="0">
              <a:solidFill>
                <a:srgbClr val="7F7F7F"/>
              </a:solidFill>
            </a:endParaRPr>
          </a:p>
        </p:txBody>
      </p:sp>
      <p:sp>
        <p:nvSpPr>
          <p:cNvPr id="302" name="Rectangle 443"/>
          <p:cNvSpPr>
            <a:spLocks noChangeArrowheads="1"/>
          </p:cNvSpPr>
          <p:nvPr/>
        </p:nvSpPr>
        <p:spPr bwMode="auto">
          <a:xfrm>
            <a:off x="3738563" y="1598613"/>
            <a:ext cx="1325562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000" b="1">
                <a:solidFill>
                  <a:srgbClr val="EB95A9"/>
                </a:solidFill>
                <a:latin typeface="Arial Narrow" pitchFamily="34" charset="0"/>
              </a:rPr>
              <a:t>PLASMA</a:t>
            </a:r>
          </a:p>
        </p:txBody>
      </p:sp>
      <p:sp>
        <p:nvSpPr>
          <p:cNvPr id="303" name="Rectangle 302"/>
          <p:cNvSpPr/>
          <p:nvPr/>
        </p:nvSpPr>
        <p:spPr bwMode="auto">
          <a:xfrm>
            <a:off x="1849438" y="4335463"/>
            <a:ext cx="1862137" cy="438150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ts val="2000"/>
              </a:lnSpc>
              <a:defRPr/>
            </a:pPr>
            <a:r>
              <a:rPr lang="en-US" sz="2000" b="1" spc="-30" dirty="0">
                <a:solidFill>
                  <a:srgbClr val="FE060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TAF</a:t>
            </a:r>
            <a:br>
              <a:rPr lang="en-US" sz="2000" b="1" spc="-30" dirty="0">
                <a:solidFill>
                  <a:srgbClr val="FE060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b="1" spc="-30" dirty="0">
                <a:solidFill>
                  <a:srgbClr val="FE060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25 mg</a:t>
            </a:r>
            <a:endParaRPr lang="en-US" sz="1100" spc="-30" dirty="0">
              <a:solidFill>
                <a:srgbClr val="FE060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4" name="Rectangle 303"/>
          <p:cNvSpPr/>
          <p:nvPr/>
        </p:nvSpPr>
        <p:spPr bwMode="auto">
          <a:xfrm>
            <a:off x="1912938" y="3070225"/>
            <a:ext cx="1736725" cy="830263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bIns="91440" anchor="ctr"/>
          <a:lstStyle/>
          <a:p>
            <a:pPr algn="ctr">
              <a:lnSpc>
                <a:spcPts val="2000"/>
              </a:lnSpc>
              <a:defRPr/>
            </a:pPr>
            <a:r>
              <a:rPr lang="en-US" sz="2000" b="1" spc="-30" dirty="0">
                <a:solidFill>
                  <a:prstClr val="black">
                    <a:lumMod val="50000"/>
                    <a:lumOff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TDF </a:t>
            </a:r>
            <a:br>
              <a:rPr lang="en-US" sz="2000" b="1" spc="-30" dirty="0">
                <a:solidFill>
                  <a:prstClr val="black">
                    <a:lumMod val="50000"/>
                    <a:lumOff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b="1" spc="-30" dirty="0">
                <a:solidFill>
                  <a:prstClr val="black">
                    <a:lumMod val="50000"/>
                    <a:lumOff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300 mg</a:t>
            </a:r>
            <a:endParaRPr lang="en-US" sz="2000" spc="-30" dirty="0">
              <a:solidFill>
                <a:prstClr val="black">
                  <a:lumMod val="50000"/>
                  <a:lumOff val="50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5" name="Arc 304"/>
          <p:cNvSpPr/>
          <p:nvPr/>
        </p:nvSpPr>
        <p:spPr bwMode="auto">
          <a:xfrm>
            <a:off x="2120900" y="3438525"/>
            <a:ext cx="4305300" cy="892175"/>
          </a:xfrm>
          <a:prstGeom prst="arc">
            <a:avLst>
              <a:gd name="adj1" fmla="val 12071171"/>
              <a:gd name="adj2" fmla="val 21452372"/>
            </a:avLst>
          </a:prstGeom>
          <a:ln w="127000">
            <a:solidFill>
              <a:srgbClr val="7F7F7F"/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grpSp>
        <p:nvGrpSpPr>
          <p:cNvPr id="306" name="Group 6"/>
          <p:cNvGrpSpPr>
            <a:grpSpLocks/>
          </p:cNvGrpSpPr>
          <p:nvPr/>
        </p:nvGrpSpPr>
        <p:grpSpPr bwMode="auto">
          <a:xfrm>
            <a:off x="4178300" y="2171700"/>
            <a:ext cx="977900" cy="769938"/>
            <a:chOff x="4601077" y="2503172"/>
            <a:chExt cx="978419" cy="770628"/>
          </a:xfrm>
        </p:grpSpPr>
        <p:sp>
          <p:nvSpPr>
            <p:cNvPr id="307" name="TextBox 171"/>
            <p:cNvSpPr txBox="1">
              <a:spLocks noChangeArrowheads="1"/>
            </p:cNvSpPr>
            <p:nvPr/>
          </p:nvSpPr>
          <p:spPr bwMode="auto">
            <a:xfrm>
              <a:off x="4694905" y="2769580"/>
              <a:ext cx="71639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2000" b="1">
                  <a:solidFill>
                    <a:srgbClr val="2E75B6"/>
                  </a:solidFill>
                </a:rPr>
                <a:t>TFV</a:t>
              </a:r>
            </a:p>
          </p:txBody>
        </p:sp>
        <p:sp>
          <p:nvSpPr>
            <p:cNvPr id="308" name="Oval 307"/>
            <p:cNvSpPr/>
            <p:nvPr/>
          </p:nvSpPr>
          <p:spPr>
            <a:xfrm>
              <a:off x="5376188" y="2711321"/>
              <a:ext cx="49239" cy="49256"/>
            </a:xfrm>
            <a:prstGeom prst="ellipse">
              <a:avLst/>
            </a:prstGeom>
            <a:solidFill>
              <a:srgbClr val="2E75B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000" dirty="0">
                <a:solidFill>
                  <a:prstClr val="white"/>
                </a:solidFill>
              </a:endParaRPr>
            </a:p>
          </p:txBody>
        </p:sp>
        <p:sp>
          <p:nvSpPr>
            <p:cNvPr id="309" name="Oval 308"/>
            <p:cNvSpPr/>
            <p:nvPr/>
          </p:nvSpPr>
          <p:spPr>
            <a:xfrm>
              <a:off x="5079169" y="2630286"/>
              <a:ext cx="47650" cy="49257"/>
            </a:xfrm>
            <a:prstGeom prst="ellipse">
              <a:avLst/>
            </a:prstGeom>
            <a:solidFill>
              <a:srgbClr val="2E75B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000" dirty="0">
                <a:solidFill>
                  <a:prstClr val="white"/>
                </a:solidFill>
              </a:endParaRPr>
            </a:p>
          </p:txBody>
        </p:sp>
        <p:sp>
          <p:nvSpPr>
            <p:cNvPr id="310" name="Oval 309"/>
            <p:cNvSpPr/>
            <p:nvPr/>
          </p:nvSpPr>
          <p:spPr>
            <a:xfrm>
              <a:off x="5245944" y="2630286"/>
              <a:ext cx="47650" cy="49257"/>
            </a:xfrm>
            <a:prstGeom prst="ellipse">
              <a:avLst/>
            </a:prstGeom>
            <a:solidFill>
              <a:srgbClr val="2E75B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000" dirty="0">
                <a:solidFill>
                  <a:prstClr val="white"/>
                </a:solidFill>
              </a:endParaRPr>
            </a:p>
          </p:txBody>
        </p:sp>
        <p:sp>
          <p:nvSpPr>
            <p:cNvPr id="311" name="Oval 310"/>
            <p:cNvSpPr/>
            <p:nvPr/>
          </p:nvSpPr>
          <p:spPr>
            <a:xfrm>
              <a:off x="5245944" y="2739922"/>
              <a:ext cx="47650" cy="49256"/>
            </a:xfrm>
            <a:prstGeom prst="ellipse">
              <a:avLst/>
            </a:prstGeom>
            <a:solidFill>
              <a:srgbClr val="2E75B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000" dirty="0">
                <a:solidFill>
                  <a:prstClr val="white"/>
                </a:solidFill>
              </a:endParaRPr>
            </a:p>
          </p:txBody>
        </p:sp>
        <p:sp>
          <p:nvSpPr>
            <p:cNvPr id="312" name="Oval 311"/>
            <p:cNvSpPr/>
            <p:nvPr/>
          </p:nvSpPr>
          <p:spPr>
            <a:xfrm>
              <a:off x="5317420" y="2973493"/>
              <a:ext cx="49238" cy="49257"/>
            </a:xfrm>
            <a:prstGeom prst="ellipse">
              <a:avLst/>
            </a:prstGeom>
            <a:solidFill>
              <a:srgbClr val="2E75B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000" dirty="0">
                <a:solidFill>
                  <a:prstClr val="white"/>
                </a:solidFill>
              </a:endParaRPr>
            </a:p>
          </p:txBody>
        </p:sp>
        <p:sp>
          <p:nvSpPr>
            <p:cNvPr id="313" name="Oval 312"/>
            <p:cNvSpPr/>
            <p:nvPr/>
          </p:nvSpPr>
          <p:spPr>
            <a:xfrm>
              <a:off x="5041048" y="2762167"/>
              <a:ext cx="49238" cy="49256"/>
            </a:xfrm>
            <a:prstGeom prst="ellipse">
              <a:avLst/>
            </a:prstGeom>
            <a:solidFill>
              <a:srgbClr val="2E75B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000" dirty="0">
                <a:solidFill>
                  <a:prstClr val="white"/>
                </a:solidFill>
              </a:endParaRPr>
            </a:p>
          </p:txBody>
        </p:sp>
        <p:sp>
          <p:nvSpPr>
            <p:cNvPr id="314" name="Oval 313"/>
            <p:cNvSpPr/>
            <p:nvPr/>
          </p:nvSpPr>
          <p:spPr>
            <a:xfrm>
              <a:off x="5530258" y="2849557"/>
              <a:ext cx="49238" cy="49257"/>
            </a:xfrm>
            <a:prstGeom prst="ellipse">
              <a:avLst/>
            </a:prstGeom>
            <a:solidFill>
              <a:srgbClr val="2E75B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000" dirty="0">
                <a:solidFill>
                  <a:prstClr val="white"/>
                </a:solidFill>
              </a:endParaRPr>
            </a:p>
          </p:txBody>
        </p:sp>
        <p:sp>
          <p:nvSpPr>
            <p:cNvPr id="315" name="Oval 314"/>
            <p:cNvSpPr/>
            <p:nvPr/>
          </p:nvSpPr>
          <p:spPr>
            <a:xfrm>
              <a:off x="4969572" y="2666832"/>
              <a:ext cx="47650" cy="49256"/>
            </a:xfrm>
            <a:prstGeom prst="ellipse">
              <a:avLst/>
            </a:prstGeom>
            <a:solidFill>
              <a:srgbClr val="2E75B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000" dirty="0">
                <a:solidFill>
                  <a:prstClr val="white"/>
                </a:solidFill>
              </a:endParaRPr>
            </a:p>
          </p:txBody>
        </p:sp>
        <p:sp>
          <p:nvSpPr>
            <p:cNvPr id="316" name="Oval 315"/>
            <p:cNvSpPr/>
            <p:nvPr/>
          </p:nvSpPr>
          <p:spPr>
            <a:xfrm>
              <a:off x="4891744" y="2730388"/>
              <a:ext cx="49238" cy="49256"/>
            </a:xfrm>
            <a:prstGeom prst="ellipse">
              <a:avLst/>
            </a:prstGeom>
            <a:solidFill>
              <a:srgbClr val="2E75B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000" dirty="0">
                <a:solidFill>
                  <a:prstClr val="white"/>
                </a:solidFill>
              </a:endParaRPr>
            </a:p>
          </p:txBody>
        </p:sp>
        <p:sp>
          <p:nvSpPr>
            <p:cNvPr id="317" name="Oval 316"/>
            <p:cNvSpPr/>
            <p:nvPr/>
          </p:nvSpPr>
          <p:spPr>
            <a:xfrm>
              <a:off x="5312654" y="3124441"/>
              <a:ext cx="49239" cy="47668"/>
            </a:xfrm>
            <a:prstGeom prst="ellipse">
              <a:avLst/>
            </a:prstGeom>
            <a:solidFill>
              <a:srgbClr val="2E75B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000" dirty="0">
                <a:solidFill>
                  <a:prstClr val="white"/>
                </a:solidFill>
              </a:endParaRPr>
            </a:p>
          </p:txBody>
        </p:sp>
        <p:sp>
          <p:nvSpPr>
            <p:cNvPr id="318" name="Oval 317"/>
            <p:cNvSpPr/>
            <p:nvPr/>
          </p:nvSpPr>
          <p:spPr>
            <a:xfrm>
              <a:off x="5136349" y="3138741"/>
              <a:ext cx="49238" cy="47668"/>
            </a:xfrm>
            <a:prstGeom prst="ellipse">
              <a:avLst/>
            </a:prstGeom>
            <a:solidFill>
              <a:srgbClr val="2E75B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000" dirty="0">
                <a:solidFill>
                  <a:prstClr val="white"/>
                </a:solidFill>
              </a:endParaRPr>
            </a:p>
          </p:txBody>
        </p:sp>
        <p:sp>
          <p:nvSpPr>
            <p:cNvPr id="319" name="Oval 318"/>
            <p:cNvSpPr/>
            <p:nvPr/>
          </p:nvSpPr>
          <p:spPr>
            <a:xfrm>
              <a:off x="4763088" y="2649353"/>
              <a:ext cx="49239" cy="49257"/>
            </a:xfrm>
            <a:prstGeom prst="ellipse">
              <a:avLst/>
            </a:prstGeom>
            <a:solidFill>
              <a:srgbClr val="2E75B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000" dirty="0">
                <a:solidFill>
                  <a:prstClr val="white"/>
                </a:solidFill>
              </a:endParaRPr>
            </a:p>
          </p:txBody>
        </p:sp>
        <p:sp>
          <p:nvSpPr>
            <p:cNvPr id="320" name="Oval 319"/>
            <p:cNvSpPr/>
            <p:nvPr/>
          </p:nvSpPr>
          <p:spPr>
            <a:xfrm>
              <a:off x="4774207" y="2787590"/>
              <a:ext cx="47650" cy="49256"/>
            </a:xfrm>
            <a:prstGeom prst="ellipse">
              <a:avLst/>
            </a:prstGeom>
            <a:solidFill>
              <a:srgbClr val="2E75B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000" dirty="0">
                <a:solidFill>
                  <a:prstClr val="white"/>
                </a:solidFill>
              </a:endParaRPr>
            </a:p>
          </p:txBody>
        </p:sp>
        <p:sp>
          <p:nvSpPr>
            <p:cNvPr id="321" name="Oval 320"/>
            <p:cNvSpPr/>
            <p:nvPr/>
          </p:nvSpPr>
          <p:spPr>
            <a:xfrm>
              <a:off x="4658257" y="2763755"/>
              <a:ext cx="49239" cy="49257"/>
            </a:xfrm>
            <a:prstGeom prst="ellipse">
              <a:avLst/>
            </a:prstGeom>
            <a:solidFill>
              <a:srgbClr val="2E75B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000" dirty="0">
                <a:solidFill>
                  <a:prstClr val="white"/>
                </a:solidFill>
              </a:endParaRPr>
            </a:p>
          </p:txBody>
        </p:sp>
        <p:sp>
          <p:nvSpPr>
            <p:cNvPr id="322" name="Oval 321"/>
            <p:cNvSpPr/>
            <p:nvPr/>
          </p:nvSpPr>
          <p:spPr>
            <a:xfrm>
              <a:off x="4601077" y="2897225"/>
              <a:ext cx="49239" cy="49257"/>
            </a:xfrm>
            <a:prstGeom prst="ellipse">
              <a:avLst/>
            </a:prstGeom>
            <a:solidFill>
              <a:srgbClr val="2E75B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000" dirty="0">
                <a:solidFill>
                  <a:prstClr val="white"/>
                </a:solidFill>
              </a:endParaRPr>
            </a:p>
          </p:txBody>
        </p:sp>
        <p:sp>
          <p:nvSpPr>
            <p:cNvPr id="323" name="Oval 322"/>
            <p:cNvSpPr/>
            <p:nvPr/>
          </p:nvSpPr>
          <p:spPr>
            <a:xfrm>
              <a:off x="5326950" y="2825724"/>
              <a:ext cx="49238" cy="49256"/>
            </a:xfrm>
            <a:prstGeom prst="ellipse">
              <a:avLst/>
            </a:prstGeom>
            <a:solidFill>
              <a:srgbClr val="2E75B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000" dirty="0">
                <a:solidFill>
                  <a:prstClr val="white"/>
                </a:solidFill>
              </a:endParaRPr>
            </a:p>
          </p:txBody>
        </p:sp>
        <p:sp>
          <p:nvSpPr>
            <p:cNvPr id="324" name="Oval 323"/>
            <p:cNvSpPr/>
            <p:nvPr/>
          </p:nvSpPr>
          <p:spPr>
            <a:xfrm>
              <a:off x="4739263" y="2929003"/>
              <a:ext cx="49238" cy="49257"/>
            </a:xfrm>
            <a:prstGeom prst="ellipse">
              <a:avLst/>
            </a:prstGeom>
            <a:solidFill>
              <a:srgbClr val="2E75B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000" dirty="0">
                <a:solidFill>
                  <a:prstClr val="white"/>
                </a:solidFill>
              </a:endParaRPr>
            </a:p>
          </p:txBody>
        </p:sp>
        <p:sp>
          <p:nvSpPr>
            <p:cNvPr id="325" name="Oval 324"/>
            <p:cNvSpPr/>
            <p:nvPr/>
          </p:nvSpPr>
          <p:spPr>
            <a:xfrm>
              <a:off x="5465135" y="3073596"/>
              <a:ext cx="46062" cy="47668"/>
            </a:xfrm>
            <a:prstGeom prst="ellipse">
              <a:avLst/>
            </a:prstGeom>
            <a:solidFill>
              <a:srgbClr val="2E75B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000" dirty="0">
                <a:solidFill>
                  <a:prstClr val="white"/>
                </a:solidFill>
              </a:endParaRPr>
            </a:p>
          </p:txBody>
        </p:sp>
        <p:sp>
          <p:nvSpPr>
            <p:cNvPr id="326" name="Oval 325"/>
            <p:cNvSpPr/>
            <p:nvPr/>
          </p:nvSpPr>
          <p:spPr>
            <a:xfrm>
              <a:off x="5147467" y="2720855"/>
              <a:ext cx="49239" cy="47668"/>
            </a:xfrm>
            <a:prstGeom prst="ellipse">
              <a:avLst/>
            </a:prstGeom>
            <a:solidFill>
              <a:srgbClr val="2E75B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000" dirty="0">
                <a:solidFill>
                  <a:prstClr val="white"/>
                </a:solidFill>
              </a:endParaRPr>
            </a:p>
          </p:txBody>
        </p:sp>
        <p:sp>
          <p:nvSpPr>
            <p:cNvPr id="327" name="Oval 326"/>
            <p:cNvSpPr/>
            <p:nvPr/>
          </p:nvSpPr>
          <p:spPr>
            <a:xfrm>
              <a:off x="4928276" y="2503172"/>
              <a:ext cx="49239" cy="49257"/>
            </a:xfrm>
            <a:prstGeom prst="ellipse">
              <a:avLst/>
            </a:prstGeom>
            <a:solidFill>
              <a:srgbClr val="2E75B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000" dirty="0">
                <a:solidFill>
                  <a:prstClr val="white"/>
                </a:solidFill>
              </a:endParaRPr>
            </a:p>
          </p:txBody>
        </p:sp>
        <p:sp>
          <p:nvSpPr>
            <p:cNvPr id="328" name="Oval 327"/>
            <p:cNvSpPr/>
            <p:nvPr/>
          </p:nvSpPr>
          <p:spPr>
            <a:xfrm>
              <a:off x="5409544" y="2965549"/>
              <a:ext cx="49238" cy="49256"/>
            </a:xfrm>
            <a:prstGeom prst="ellipse">
              <a:avLst/>
            </a:prstGeom>
            <a:solidFill>
              <a:srgbClr val="2E75B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000" dirty="0">
                <a:solidFill>
                  <a:prstClr val="white"/>
                </a:solidFill>
              </a:endParaRPr>
            </a:p>
          </p:txBody>
        </p:sp>
        <p:sp>
          <p:nvSpPr>
            <p:cNvPr id="329" name="Oval 328"/>
            <p:cNvSpPr/>
            <p:nvPr/>
          </p:nvSpPr>
          <p:spPr>
            <a:xfrm>
              <a:off x="5492138" y="2973493"/>
              <a:ext cx="47650" cy="49257"/>
            </a:xfrm>
            <a:prstGeom prst="ellipse">
              <a:avLst/>
            </a:prstGeom>
            <a:solidFill>
              <a:srgbClr val="2E75B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000" dirty="0">
                <a:solidFill>
                  <a:prstClr val="white"/>
                </a:solidFill>
              </a:endParaRPr>
            </a:p>
          </p:txBody>
        </p:sp>
        <p:sp>
          <p:nvSpPr>
            <p:cNvPr id="330" name="Oval 329"/>
            <p:cNvSpPr/>
            <p:nvPr/>
          </p:nvSpPr>
          <p:spPr>
            <a:xfrm>
              <a:off x="5438134" y="2867036"/>
              <a:ext cx="47650" cy="49256"/>
            </a:xfrm>
            <a:prstGeom prst="ellipse">
              <a:avLst/>
            </a:prstGeom>
            <a:solidFill>
              <a:srgbClr val="2E75B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000" dirty="0">
                <a:solidFill>
                  <a:prstClr val="white"/>
                </a:solidFill>
              </a:endParaRPr>
            </a:p>
          </p:txBody>
        </p:sp>
        <p:sp>
          <p:nvSpPr>
            <p:cNvPr id="331" name="Oval 330"/>
            <p:cNvSpPr/>
            <p:nvPr/>
          </p:nvSpPr>
          <p:spPr>
            <a:xfrm>
              <a:off x="5122053" y="2527006"/>
              <a:ext cx="49239" cy="49256"/>
            </a:xfrm>
            <a:prstGeom prst="ellipse">
              <a:avLst/>
            </a:prstGeom>
            <a:solidFill>
              <a:srgbClr val="2E75B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000" dirty="0">
                <a:solidFill>
                  <a:prstClr val="white"/>
                </a:solidFill>
              </a:endParaRPr>
            </a:p>
          </p:txBody>
        </p:sp>
        <p:sp>
          <p:nvSpPr>
            <p:cNvPr id="332" name="Oval 331"/>
            <p:cNvSpPr/>
            <p:nvPr/>
          </p:nvSpPr>
          <p:spPr>
            <a:xfrm>
              <a:off x="5029929" y="2503172"/>
              <a:ext cx="47650" cy="49257"/>
            </a:xfrm>
            <a:prstGeom prst="ellipse">
              <a:avLst/>
            </a:prstGeom>
            <a:solidFill>
              <a:srgbClr val="2E75B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000" dirty="0">
                <a:solidFill>
                  <a:prstClr val="white"/>
                </a:solidFill>
              </a:endParaRPr>
            </a:p>
          </p:txBody>
        </p:sp>
        <p:sp>
          <p:nvSpPr>
            <p:cNvPr id="333" name="Oval 332"/>
            <p:cNvSpPr/>
            <p:nvPr/>
          </p:nvSpPr>
          <p:spPr>
            <a:xfrm>
              <a:off x="5223707" y="2527006"/>
              <a:ext cx="47650" cy="49256"/>
            </a:xfrm>
            <a:prstGeom prst="ellipse">
              <a:avLst/>
            </a:prstGeom>
            <a:solidFill>
              <a:srgbClr val="2E75B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000" dirty="0">
                <a:solidFill>
                  <a:prstClr val="white"/>
                </a:solidFill>
              </a:endParaRPr>
            </a:p>
          </p:txBody>
        </p:sp>
        <p:sp>
          <p:nvSpPr>
            <p:cNvPr id="334" name="Oval 333"/>
            <p:cNvSpPr/>
            <p:nvPr/>
          </p:nvSpPr>
          <p:spPr>
            <a:xfrm>
              <a:off x="4807562" y="2565140"/>
              <a:ext cx="47650" cy="49256"/>
            </a:xfrm>
            <a:prstGeom prst="ellipse">
              <a:avLst/>
            </a:prstGeom>
            <a:solidFill>
              <a:srgbClr val="2E75B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000" dirty="0">
                <a:solidFill>
                  <a:prstClr val="white"/>
                </a:solidFill>
              </a:endParaRPr>
            </a:p>
          </p:txBody>
        </p:sp>
        <p:sp>
          <p:nvSpPr>
            <p:cNvPr id="335" name="Oval 334"/>
            <p:cNvSpPr/>
            <p:nvPr/>
          </p:nvSpPr>
          <p:spPr>
            <a:xfrm>
              <a:off x="5357128" y="2581030"/>
              <a:ext cx="49239" cy="49256"/>
            </a:xfrm>
            <a:prstGeom prst="ellipse">
              <a:avLst/>
            </a:prstGeom>
            <a:solidFill>
              <a:srgbClr val="2E75B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000" dirty="0">
                <a:solidFill>
                  <a:prstClr val="white"/>
                </a:solidFill>
              </a:endParaRPr>
            </a:p>
          </p:txBody>
        </p:sp>
        <p:sp>
          <p:nvSpPr>
            <p:cNvPr id="336" name="Oval 335"/>
            <p:cNvSpPr/>
            <p:nvPr/>
          </p:nvSpPr>
          <p:spPr>
            <a:xfrm>
              <a:off x="5253886" y="3224543"/>
              <a:ext cx="49238" cy="49257"/>
            </a:xfrm>
            <a:prstGeom prst="ellipse">
              <a:avLst/>
            </a:prstGeom>
            <a:solidFill>
              <a:srgbClr val="2E75B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000" dirty="0">
                <a:solidFill>
                  <a:prstClr val="white"/>
                </a:solidFill>
              </a:endParaRPr>
            </a:p>
          </p:txBody>
        </p:sp>
        <p:sp>
          <p:nvSpPr>
            <p:cNvPr id="337" name="Oval 336"/>
            <p:cNvSpPr/>
            <p:nvPr/>
          </p:nvSpPr>
          <p:spPr>
            <a:xfrm>
              <a:off x="5487372" y="2706554"/>
              <a:ext cx="47650" cy="49257"/>
            </a:xfrm>
            <a:prstGeom prst="ellipse">
              <a:avLst/>
            </a:prstGeom>
            <a:solidFill>
              <a:srgbClr val="2E75B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000" dirty="0">
                <a:solidFill>
                  <a:prstClr val="white"/>
                </a:solidFill>
              </a:endParaRPr>
            </a:p>
          </p:txBody>
        </p:sp>
      </p:grpSp>
      <p:sp>
        <p:nvSpPr>
          <p:cNvPr id="338" name="Arc 337"/>
          <p:cNvSpPr/>
          <p:nvPr/>
        </p:nvSpPr>
        <p:spPr bwMode="auto">
          <a:xfrm flipV="1">
            <a:off x="2336800" y="3743325"/>
            <a:ext cx="4195763" cy="815975"/>
          </a:xfrm>
          <a:prstGeom prst="arc">
            <a:avLst>
              <a:gd name="adj1" fmla="val 11715013"/>
              <a:gd name="adj2" fmla="val 21329343"/>
            </a:avLst>
          </a:prstGeom>
          <a:ln w="127000">
            <a:solidFill>
              <a:srgbClr val="FE060C"/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39" name="Arc 338"/>
          <p:cNvSpPr/>
          <p:nvPr/>
        </p:nvSpPr>
        <p:spPr bwMode="auto">
          <a:xfrm>
            <a:off x="4000500" y="4554538"/>
            <a:ext cx="931863" cy="511175"/>
          </a:xfrm>
          <a:prstGeom prst="arc">
            <a:avLst>
              <a:gd name="adj1" fmla="val 16200000"/>
              <a:gd name="adj2" fmla="val 21445681"/>
            </a:avLst>
          </a:prstGeom>
          <a:ln w="25400">
            <a:solidFill>
              <a:srgbClr val="FE060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grpSp>
        <p:nvGrpSpPr>
          <p:cNvPr id="340" name="Group 8"/>
          <p:cNvGrpSpPr>
            <a:grpSpLocks/>
          </p:cNvGrpSpPr>
          <p:nvPr/>
        </p:nvGrpSpPr>
        <p:grpSpPr bwMode="auto">
          <a:xfrm>
            <a:off x="4565650" y="4760913"/>
            <a:ext cx="715963" cy="298450"/>
            <a:chOff x="4250084" y="4760287"/>
            <a:chExt cx="716394" cy="298770"/>
          </a:xfrm>
        </p:grpSpPr>
        <p:sp>
          <p:nvSpPr>
            <p:cNvPr id="341" name="TextBox 250"/>
            <p:cNvSpPr txBox="1">
              <a:spLocks noChangeArrowheads="1"/>
            </p:cNvSpPr>
            <p:nvPr/>
          </p:nvSpPr>
          <p:spPr bwMode="auto">
            <a:xfrm>
              <a:off x="4250084" y="4797447"/>
              <a:ext cx="716394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1100" b="1">
                  <a:solidFill>
                    <a:srgbClr val="2E75B6"/>
                  </a:solidFill>
                </a:rPr>
                <a:t>TFV</a:t>
              </a:r>
            </a:p>
          </p:txBody>
        </p:sp>
        <p:sp>
          <p:nvSpPr>
            <p:cNvPr id="342" name="Oval 341"/>
            <p:cNvSpPr/>
            <p:nvPr/>
          </p:nvSpPr>
          <p:spPr>
            <a:xfrm>
              <a:off x="4761567" y="4885833"/>
              <a:ext cx="47654" cy="49266"/>
            </a:xfrm>
            <a:prstGeom prst="ellipse">
              <a:avLst/>
            </a:prstGeom>
            <a:solidFill>
              <a:srgbClr val="2E75B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000" dirty="0">
                <a:solidFill>
                  <a:prstClr val="white"/>
                </a:solidFill>
              </a:endParaRPr>
            </a:p>
          </p:txBody>
        </p:sp>
        <p:sp>
          <p:nvSpPr>
            <p:cNvPr id="343" name="Oval 342"/>
            <p:cNvSpPr/>
            <p:nvPr/>
          </p:nvSpPr>
          <p:spPr>
            <a:xfrm>
              <a:off x="4474057" y="4785714"/>
              <a:ext cx="49242" cy="49265"/>
            </a:xfrm>
            <a:prstGeom prst="ellipse">
              <a:avLst/>
            </a:prstGeom>
            <a:solidFill>
              <a:srgbClr val="2E75B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000" dirty="0">
                <a:solidFill>
                  <a:prstClr val="white"/>
                </a:solidFill>
              </a:endParaRPr>
            </a:p>
          </p:txBody>
        </p:sp>
        <p:sp>
          <p:nvSpPr>
            <p:cNvPr id="344" name="Oval 343"/>
            <p:cNvSpPr/>
            <p:nvPr/>
          </p:nvSpPr>
          <p:spPr>
            <a:xfrm>
              <a:off x="4728210" y="4760287"/>
              <a:ext cx="49242" cy="49265"/>
            </a:xfrm>
            <a:prstGeom prst="ellipse">
              <a:avLst/>
            </a:prstGeom>
            <a:solidFill>
              <a:srgbClr val="2E75B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000" dirty="0">
                <a:solidFill>
                  <a:prstClr val="white"/>
                </a:solidFill>
              </a:endParaRPr>
            </a:p>
          </p:txBody>
        </p:sp>
      </p:grpSp>
      <p:sp>
        <p:nvSpPr>
          <p:cNvPr id="345" name="Rectangle 344"/>
          <p:cNvSpPr/>
          <p:nvPr/>
        </p:nvSpPr>
        <p:spPr bwMode="auto">
          <a:xfrm>
            <a:off x="1912938" y="2327275"/>
            <a:ext cx="1736725" cy="390525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bIns="91440" anchor="ctr"/>
          <a:lstStyle/>
          <a:p>
            <a:pPr algn="ctr">
              <a:defRPr/>
            </a:pPr>
            <a:r>
              <a:rPr lang="en-US" sz="2000" b="1" spc="-30" dirty="0">
                <a:solidFill>
                  <a:srgbClr val="2E75B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TFV </a:t>
            </a:r>
            <a:endParaRPr lang="en-US" sz="2800" spc="-30" dirty="0">
              <a:solidFill>
                <a:srgbClr val="2E75B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6" name="Arc 345"/>
          <p:cNvSpPr/>
          <p:nvPr/>
        </p:nvSpPr>
        <p:spPr bwMode="auto">
          <a:xfrm>
            <a:off x="2544763" y="2085975"/>
            <a:ext cx="1116012" cy="414338"/>
          </a:xfrm>
          <a:prstGeom prst="arc">
            <a:avLst>
              <a:gd name="adj1" fmla="val 18194442"/>
              <a:gd name="adj2" fmla="val 3682238"/>
            </a:avLst>
          </a:prstGeom>
          <a:ln w="88900">
            <a:solidFill>
              <a:srgbClr val="2E75B6"/>
            </a:solidFill>
            <a:headEnd type="triangle" w="sm" len="med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47" name="Rectangle 346"/>
          <p:cNvSpPr/>
          <p:nvPr/>
        </p:nvSpPr>
        <p:spPr bwMode="auto">
          <a:xfrm>
            <a:off x="427038" y="1520825"/>
            <a:ext cx="8397875" cy="37465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48" name="TextBox 155"/>
          <p:cNvSpPr txBox="1">
            <a:spLocks noChangeArrowheads="1"/>
          </p:cNvSpPr>
          <p:nvPr/>
        </p:nvSpPr>
        <p:spPr bwMode="auto">
          <a:xfrm>
            <a:off x="317500" y="5391150"/>
            <a:ext cx="85074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4625" indent="-1746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Clr>
                <a:srgbClr val="C00000"/>
              </a:buClr>
              <a:buFont typeface="Arial" charset="0"/>
              <a:buChar char="•"/>
            </a:pPr>
            <a:r>
              <a:rPr lang="en-US" altLang="en-US" sz="1600" b="1" dirty="0">
                <a:solidFill>
                  <a:srgbClr val="000000"/>
                </a:solidFill>
              </a:rPr>
              <a:t>91% </a:t>
            </a:r>
            <a:r>
              <a:rPr lang="en-US" altLang="en-US" sz="1600" b="1" dirty="0" smtClean="0">
                <a:solidFill>
                  <a:srgbClr val="000000"/>
                </a:solidFill>
              </a:rPr>
              <a:t>lower plasma </a:t>
            </a:r>
            <a:r>
              <a:rPr lang="en-US" altLang="en-US" sz="1600" b="1" dirty="0">
                <a:solidFill>
                  <a:srgbClr val="000000"/>
                </a:solidFill>
              </a:rPr>
              <a:t>TFV levels minimize renal and bone effects while maintaining </a:t>
            </a:r>
            <a:br>
              <a:rPr lang="en-US" altLang="en-US" sz="1600" b="1" dirty="0">
                <a:solidFill>
                  <a:srgbClr val="000000"/>
                </a:solidFill>
              </a:rPr>
            </a:br>
            <a:r>
              <a:rPr lang="en-US" altLang="en-US" sz="1600" b="1" dirty="0">
                <a:solidFill>
                  <a:srgbClr val="000000"/>
                </a:solidFill>
              </a:rPr>
              <a:t>high potency for suppressing HIV</a:t>
            </a:r>
          </a:p>
        </p:txBody>
      </p:sp>
      <p:grpSp>
        <p:nvGrpSpPr>
          <p:cNvPr id="349" name="Group 4"/>
          <p:cNvGrpSpPr>
            <a:grpSpLocks/>
          </p:cNvGrpSpPr>
          <p:nvPr/>
        </p:nvGrpSpPr>
        <p:grpSpPr bwMode="auto">
          <a:xfrm>
            <a:off x="6364288" y="3657600"/>
            <a:ext cx="2257425" cy="776288"/>
            <a:chOff x="6364288" y="3594100"/>
            <a:chExt cx="2257425" cy="776288"/>
          </a:xfrm>
        </p:grpSpPr>
        <p:sp>
          <p:nvSpPr>
            <p:cNvPr id="350" name="TextBox 168"/>
            <p:cNvSpPr txBox="1">
              <a:spLocks noChangeArrowheads="1"/>
            </p:cNvSpPr>
            <p:nvPr/>
          </p:nvSpPr>
          <p:spPr bwMode="auto">
            <a:xfrm>
              <a:off x="6364288" y="3724275"/>
              <a:ext cx="1266825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sz="2800" b="1">
                  <a:solidFill>
                    <a:srgbClr val="2E75B6"/>
                  </a:solidFill>
                </a:rPr>
                <a:t>TFV</a:t>
              </a:r>
            </a:p>
          </p:txBody>
        </p:sp>
        <p:grpSp>
          <p:nvGrpSpPr>
            <p:cNvPr id="351" name="Group 255"/>
            <p:cNvGrpSpPr>
              <a:grpSpLocks/>
            </p:cNvGrpSpPr>
            <p:nvPr/>
          </p:nvGrpSpPr>
          <p:grpSpPr bwMode="auto">
            <a:xfrm>
              <a:off x="7164388" y="3819525"/>
              <a:ext cx="534987" cy="334963"/>
              <a:chOff x="6151416" y="3553756"/>
              <a:chExt cx="427512" cy="333901"/>
            </a:xfrm>
          </p:grpSpPr>
          <p:cxnSp>
            <p:nvCxnSpPr>
              <p:cNvPr id="401" name="Straight Connector 400"/>
              <p:cNvCxnSpPr/>
              <p:nvPr/>
            </p:nvCxnSpPr>
            <p:spPr>
              <a:xfrm>
                <a:off x="6151416" y="3721497"/>
                <a:ext cx="427512" cy="0"/>
              </a:xfrm>
              <a:prstGeom prst="line">
                <a:avLst/>
              </a:prstGeom>
              <a:ln w="7620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2" name="Straight Connector 401"/>
              <p:cNvCxnSpPr/>
              <p:nvPr/>
            </p:nvCxnSpPr>
            <p:spPr>
              <a:xfrm>
                <a:off x="6578928" y="3555339"/>
                <a:ext cx="0" cy="332318"/>
              </a:xfrm>
              <a:prstGeom prst="line">
                <a:avLst/>
              </a:prstGeom>
              <a:ln w="7620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52" name="Group 156"/>
            <p:cNvGrpSpPr>
              <a:grpSpLocks/>
            </p:cNvGrpSpPr>
            <p:nvPr/>
          </p:nvGrpSpPr>
          <p:grpSpPr bwMode="auto">
            <a:xfrm>
              <a:off x="7831138" y="3595688"/>
              <a:ext cx="790575" cy="774700"/>
              <a:chOff x="5105787" y="2540428"/>
              <a:chExt cx="791075" cy="774432"/>
            </a:xfrm>
          </p:grpSpPr>
          <p:grpSp>
            <p:nvGrpSpPr>
              <p:cNvPr id="383" name="Group 473"/>
              <p:cNvGrpSpPr>
                <a:grpSpLocks/>
              </p:cNvGrpSpPr>
              <p:nvPr/>
            </p:nvGrpSpPr>
            <p:grpSpPr bwMode="auto">
              <a:xfrm>
                <a:off x="5221605" y="2653893"/>
                <a:ext cx="552259" cy="552259"/>
                <a:chOff x="1950041" y="3297466"/>
                <a:chExt cx="552259" cy="552259"/>
              </a:xfrm>
            </p:grpSpPr>
            <p:sp>
              <p:nvSpPr>
                <p:cNvPr id="399" name="Oval 398"/>
                <p:cNvSpPr/>
                <p:nvPr/>
              </p:nvSpPr>
              <p:spPr bwMode="auto">
                <a:xfrm>
                  <a:off x="1950183" y="3296674"/>
                  <a:ext cx="552799" cy="552259"/>
                </a:xfrm>
                <a:prstGeom prst="ellipse">
                  <a:avLst/>
                </a:prstGeom>
                <a:solidFill>
                  <a:schemeClr val="tx1"/>
                </a:solidFill>
                <a:ln w="44450" cmpd="dbl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00" name="TextBox 270"/>
                <p:cNvSpPr txBox="1">
                  <a:spLocks noChangeArrowheads="1"/>
                </p:cNvSpPr>
                <p:nvPr/>
              </p:nvSpPr>
              <p:spPr bwMode="auto">
                <a:xfrm>
                  <a:off x="2098253" y="3450736"/>
                  <a:ext cx="268963" cy="26159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rIns="0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 eaLnBrk="1" hangingPunct="1"/>
                  <a:r>
                    <a:rPr lang="en-US" altLang="en-US" sz="1100" b="1">
                      <a:solidFill>
                        <a:srgbClr val="D9D9D9"/>
                      </a:solidFill>
                    </a:rPr>
                    <a:t>HIV</a:t>
                  </a:r>
                </a:p>
              </p:txBody>
            </p:sp>
          </p:grpSp>
          <p:grpSp>
            <p:nvGrpSpPr>
              <p:cNvPr id="384" name="Group 213"/>
              <p:cNvGrpSpPr>
                <a:grpSpLocks/>
              </p:cNvGrpSpPr>
              <p:nvPr/>
            </p:nvGrpSpPr>
            <p:grpSpPr bwMode="auto">
              <a:xfrm>
                <a:off x="5105787" y="2540428"/>
                <a:ext cx="791075" cy="774432"/>
                <a:chOff x="5143887" y="2540428"/>
                <a:chExt cx="791075" cy="774432"/>
              </a:xfrm>
            </p:grpSpPr>
            <p:grpSp>
              <p:nvGrpSpPr>
                <p:cNvPr id="385" name="Group 214"/>
                <p:cNvGrpSpPr>
                  <a:grpSpLocks/>
                </p:cNvGrpSpPr>
                <p:nvPr/>
              </p:nvGrpSpPr>
              <p:grpSpPr bwMode="auto">
                <a:xfrm>
                  <a:off x="5490904" y="2540428"/>
                  <a:ext cx="91440" cy="774432"/>
                  <a:chOff x="5490904" y="2540428"/>
                  <a:chExt cx="91440" cy="774432"/>
                </a:xfrm>
              </p:grpSpPr>
              <p:grpSp>
                <p:nvGrpSpPr>
                  <p:cNvPr id="393" name="Group 223"/>
                  <p:cNvGrpSpPr>
                    <a:grpSpLocks/>
                  </p:cNvGrpSpPr>
                  <p:nvPr/>
                </p:nvGrpSpPr>
                <p:grpSpPr bwMode="auto">
                  <a:xfrm>
                    <a:off x="5490904" y="2540428"/>
                    <a:ext cx="91440" cy="119222"/>
                    <a:chOff x="4835465" y="2693096"/>
                    <a:chExt cx="91440" cy="119222"/>
                  </a:xfrm>
                </p:grpSpPr>
                <p:cxnSp>
                  <p:nvCxnSpPr>
                    <p:cNvPr id="397" name="Straight Connector 396"/>
                    <p:cNvCxnSpPr/>
                    <p:nvPr/>
                  </p:nvCxnSpPr>
                  <p:spPr bwMode="auto">
                    <a:xfrm>
                      <a:off x="4880808" y="2750226"/>
                      <a:ext cx="0" cy="61891"/>
                    </a:xfrm>
                    <a:prstGeom prst="line">
                      <a:avLst/>
                    </a:prstGeom>
                    <a:ln w="158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398" name="Chord 397"/>
                    <p:cNvSpPr/>
                    <p:nvPr/>
                  </p:nvSpPr>
                  <p:spPr>
                    <a:xfrm rot="16200000">
                      <a:off x="4834787" y="2693051"/>
                      <a:ext cx="92043" cy="92133"/>
                    </a:xfrm>
                    <a:prstGeom prst="chord">
                      <a:avLst>
                        <a:gd name="adj1" fmla="val 5323177"/>
                        <a:gd name="adj2" fmla="val 16200000"/>
                      </a:avLst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>
                        <a:defRPr/>
                      </a:pPr>
                      <a:endParaRPr lang="en-US" dirty="0"/>
                    </a:p>
                  </p:txBody>
                </p:sp>
              </p:grpSp>
              <p:grpSp>
                <p:nvGrpSpPr>
                  <p:cNvPr id="394" name="Group 225"/>
                  <p:cNvGrpSpPr>
                    <a:grpSpLocks/>
                  </p:cNvGrpSpPr>
                  <p:nvPr/>
                </p:nvGrpSpPr>
                <p:grpSpPr bwMode="auto">
                  <a:xfrm flipV="1">
                    <a:off x="5490904" y="3195638"/>
                    <a:ext cx="91440" cy="119222"/>
                    <a:chOff x="4835465" y="2693096"/>
                    <a:chExt cx="91440" cy="119222"/>
                  </a:xfrm>
                </p:grpSpPr>
                <p:cxnSp>
                  <p:nvCxnSpPr>
                    <p:cNvPr id="395" name="Straight Connector 394"/>
                    <p:cNvCxnSpPr/>
                    <p:nvPr/>
                  </p:nvCxnSpPr>
                  <p:spPr bwMode="auto">
                    <a:xfrm>
                      <a:off x="4880808" y="2750226"/>
                      <a:ext cx="0" cy="61892"/>
                    </a:xfrm>
                    <a:prstGeom prst="line">
                      <a:avLst/>
                    </a:prstGeom>
                    <a:ln w="158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396" name="Chord 395"/>
                    <p:cNvSpPr/>
                    <p:nvPr/>
                  </p:nvSpPr>
                  <p:spPr>
                    <a:xfrm rot="16200000">
                      <a:off x="4834787" y="2693051"/>
                      <a:ext cx="92043" cy="92133"/>
                    </a:xfrm>
                    <a:prstGeom prst="chord">
                      <a:avLst>
                        <a:gd name="adj1" fmla="val 5323177"/>
                        <a:gd name="adj2" fmla="val 16200000"/>
                      </a:avLst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>
                        <a:defRPr/>
                      </a:pPr>
                      <a:endParaRPr lang="en-US" dirty="0"/>
                    </a:p>
                  </p:txBody>
                </p:sp>
              </p:grpSp>
            </p:grpSp>
            <p:grpSp>
              <p:nvGrpSpPr>
                <p:cNvPr id="386" name="Group 215"/>
                <p:cNvGrpSpPr>
                  <a:grpSpLocks/>
                </p:cNvGrpSpPr>
                <p:nvPr/>
              </p:nvGrpSpPr>
              <p:grpSpPr bwMode="auto">
                <a:xfrm rot="-5400000">
                  <a:off x="5493402" y="2532121"/>
                  <a:ext cx="92045" cy="791075"/>
                  <a:chOff x="5490599" y="2528545"/>
                  <a:chExt cx="92045" cy="791075"/>
                </a:xfrm>
              </p:grpSpPr>
              <p:grpSp>
                <p:nvGrpSpPr>
                  <p:cNvPr id="387" name="Group 216"/>
                  <p:cNvGrpSpPr>
                    <a:grpSpLocks/>
                  </p:cNvGrpSpPr>
                  <p:nvPr/>
                </p:nvGrpSpPr>
                <p:grpSpPr bwMode="auto">
                  <a:xfrm>
                    <a:off x="5490599" y="2528545"/>
                    <a:ext cx="92043" cy="130905"/>
                    <a:chOff x="4835160" y="2681213"/>
                    <a:chExt cx="92043" cy="130905"/>
                  </a:xfrm>
                </p:grpSpPr>
                <p:cxnSp>
                  <p:nvCxnSpPr>
                    <p:cNvPr id="391" name="Straight Connector 390"/>
                    <p:cNvCxnSpPr/>
                    <p:nvPr/>
                  </p:nvCxnSpPr>
                  <p:spPr bwMode="auto">
                    <a:xfrm>
                      <a:off x="4881197" y="2749518"/>
                      <a:ext cx="0" cy="61952"/>
                    </a:xfrm>
                    <a:prstGeom prst="line">
                      <a:avLst/>
                    </a:prstGeom>
                    <a:ln w="158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392" name="Chord 391"/>
                    <p:cNvSpPr/>
                    <p:nvPr/>
                  </p:nvSpPr>
                  <p:spPr>
                    <a:xfrm rot="16200000">
                      <a:off x="4835130" y="2681258"/>
                      <a:ext cx="92133" cy="92043"/>
                    </a:xfrm>
                    <a:prstGeom prst="chord">
                      <a:avLst>
                        <a:gd name="adj1" fmla="val 5323177"/>
                        <a:gd name="adj2" fmla="val 16200000"/>
                      </a:avLst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>
                        <a:defRPr/>
                      </a:pPr>
                      <a:endParaRPr lang="en-US" dirty="0"/>
                    </a:p>
                  </p:txBody>
                </p:sp>
              </p:grpSp>
              <p:grpSp>
                <p:nvGrpSpPr>
                  <p:cNvPr id="388" name="Group 217"/>
                  <p:cNvGrpSpPr>
                    <a:grpSpLocks/>
                  </p:cNvGrpSpPr>
                  <p:nvPr/>
                </p:nvGrpSpPr>
                <p:grpSpPr bwMode="auto">
                  <a:xfrm flipV="1">
                    <a:off x="5490601" y="3186319"/>
                    <a:ext cx="92043" cy="133301"/>
                    <a:chOff x="4835162" y="2688336"/>
                    <a:chExt cx="92043" cy="133301"/>
                  </a:xfrm>
                </p:grpSpPr>
                <p:cxnSp>
                  <p:nvCxnSpPr>
                    <p:cNvPr id="389" name="Straight Connector 388"/>
                    <p:cNvCxnSpPr/>
                    <p:nvPr/>
                  </p:nvCxnSpPr>
                  <p:spPr bwMode="auto">
                    <a:xfrm>
                      <a:off x="4881197" y="2759819"/>
                      <a:ext cx="0" cy="61951"/>
                    </a:xfrm>
                    <a:prstGeom prst="line">
                      <a:avLst/>
                    </a:prstGeom>
                    <a:ln w="158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390" name="Chord 389"/>
                    <p:cNvSpPr/>
                    <p:nvPr/>
                  </p:nvSpPr>
                  <p:spPr>
                    <a:xfrm rot="16200000">
                      <a:off x="4835131" y="2688381"/>
                      <a:ext cx="92133" cy="92043"/>
                    </a:xfrm>
                    <a:prstGeom prst="chord">
                      <a:avLst>
                        <a:gd name="adj1" fmla="val 5323177"/>
                        <a:gd name="adj2" fmla="val 16200000"/>
                      </a:avLst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>
                        <a:defRPr/>
                      </a:pPr>
                      <a:endParaRPr lang="en-US" dirty="0"/>
                    </a:p>
                  </p:txBody>
                </p:sp>
              </p:grpSp>
            </p:grpSp>
          </p:grpSp>
        </p:grpSp>
        <p:grpSp>
          <p:nvGrpSpPr>
            <p:cNvPr id="353" name="Group 157"/>
            <p:cNvGrpSpPr>
              <a:grpSpLocks/>
            </p:cNvGrpSpPr>
            <p:nvPr/>
          </p:nvGrpSpPr>
          <p:grpSpPr bwMode="auto">
            <a:xfrm rot="1800000">
              <a:off x="7842250" y="3594100"/>
              <a:ext cx="771525" cy="774700"/>
              <a:chOff x="5155759" y="2540428"/>
              <a:chExt cx="770514" cy="774432"/>
            </a:xfrm>
          </p:grpSpPr>
          <p:grpSp>
            <p:nvGrpSpPr>
              <p:cNvPr id="369" name="Group 194"/>
              <p:cNvGrpSpPr>
                <a:grpSpLocks/>
              </p:cNvGrpSpPr>
              <p:nvPr/>
            </p:nvGrpSpPr>
            <p:grpSpPr bwMode="auto">
              <a:xfrm>
                <a:off x="5490904" y="2540428"/>
                <a:ext cx="91440" cy="774432"/>
                <a:chOff x="5490904" y="2540428"/>
                <a:chExt cx="91440" cy="774432"/>
              </a:xfrm>
            </p:grpSpPr>
            <p:grpSp>
              <p:nvGrpSpPr>
                <p:cNvPr id="377" name="Group 206"/>
                <p:cNvGrpSpPr>
                  <a:grpSpLocks/>
                </p:cNvGrpSpPr>
                <p:nvPr/>
              </p:nvGrpSpPr>
              <p:grpSpPr bwMode="auto">
                <a:xfrm>
                  <a:off x="5490904" y="2540428"/>
                  <a:ext cx="91440" cy="119222"/>
                  <a:chOff x="4835465" y="2693096"/>
                  <a:chExt cx="91440" cy="119222"/>
                </a:xfrm>
              </p:grpSpPr>
              <p:cxnSp>
                <p:nvCxnSpPr>
                  <p:cNvPr id="381" name="Straight Connector 380"/>
                  <p:cNvCxnSpPr/>
                  <p:nvPr/>
                </p:nvCxnSpPr>
                <p:spPr bwMode="auto">
                  <a:xfrm>
                    <a:off x="4862980" y="2744373"/>
                    <a:ext cx="0" cy="60304"/>
                  </a:xfrm>
                  <a:prstGeom prst="line">
                    <a:avLst/>
                  </a:prstGeom>
                  <a:ln w="158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82" name="Chord 381"/>
                  <p:cNvSpPr/>
                  <p:nvPr/>
                </p:nvSpPr>
                <p:spPr>
                  <a:xfrm rot="16200000">
                    <a:off x="4818527" y="2682077"/>
                    <a:ext cx="92043" cy="95125"/>
                  </a:xfrm>
                  <a:prstGeom prst="chord">
                    <a:avLst>
                      <a:gd name="adj1" fmla="val 5323177"/>
                      <a:gd name="adj2" fmla="val 16200000"/>
                    </a:avLst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dirty="0"/>
                  </a:p>
                </p:txBody>
              </p:sp>
            </p:grpSp>
            <p:grpSp>
              <p:nvGrpSpPr>
                <p:cNvPr id="378" name="Group 207"/>
                <p:cNvGrpSpPr>
                  <a:grpSpLocks/>
                </p:cNvGrpSpPr>
                <p:nvPr/>
              </p:nvGrpSpPr>
              <p:grpSpPr bwMode="auto">
                <a:xfrm flipV="1">
                  <a:off x="5490904" y="3195638"/>
                  <a:ext cx="91440" cy="119222"/>
                  <a:chOff x="4835465" y="2693096"/>
                  <a:chExt cx="91440" cy="119222"/>
                </a:xfrm>
              </p:grpSpPr>
              <p:cxnSp>
                <p:nvCxnSpPr>
                  <p:cNvPr id="379" name="Straight Connector 378"/>
                  <p:cNvCxnSpPr/>
                  <p:nvPr/>
                </p:nvCxnSpPr>
                <p:spPr bwMode="auto">
                  <a:xfrm>
                    <a:off x="4858392" y="2750542"/>
                    <a:ext cx="0" cy="61891"/>
                  </a:xfrm>
                  <a:prstGeom prst="line">
                    <a:avLst/>
                  </a:prstGeom>
                  <a:ln w="158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80" name="Chord 379"/>
                  <p:cNvSpPr/>
                  <p:nvPr/>
                </p:nvSpPr>
                <p:spPr>
                  <a:xfrm rot="16200000">
                    <a:off x="4813441" y="2692979"/>
                    <a:ext cx="90457" cy="96710"/>
                  </a:xfrm>
                  <a:prstGeom prst="chord">
                    <a:avLst>
                      <a:gd name="adj1" fmla="val 5323177"/>
                      <a:gd name="adj2" fmla="val 16200000"/>
                    </a:avLst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dirty="0"/>
                  </a:p>
                </p:txBody>
              </p:sp>
            </p:grpSp>
          </p:grpSp>
          <p:grpSp>
            <p:nvGrpSpPr>
              <p:cNvPr id="370" name="Group 195"/>
              <p:cNvGrpSpPr>
                <a:grpSpLocks/>
              </p:cNvGrpSpPr>
              <p:nvPr/>
            </p:nvGrpSpPr>
            <p:grpSpPr bwMode="auto">
              <a:xfrm rot="-5400000">
                <a:off x="5494443" y="2541535"/>
                <a:ext cx="93146" cy="770514"/>
                <a:chOff x="5490904" y="2540428"/>
                <a:chExt cx="93146" cy="770514"/>
              </a:xfrm>
            </p:grpSpPr>
            <p:grpSp>
              <p:nvGrpSpPr>
                <p:cNvPr id="371" name="Group 196"/>
                <p:cNvGrpSpPr>
                  <a:grpSpLocks/>
                </p:cNvGrpSpPr>
                <p:nvPr/>
              </p:nvGrpSpPr>
              <p:grpSpPr bwMode="auto">
                <a:xfrm>
                  <a:off x="5490904" y="2540428"/>
                  <a:ext cx="91440" cy="119222"/>
                  <a:chOff x="4835465" y="2693096"/>
                  <a:chExt cx="91440" cy="119222"/>
                </a:xfrm>
              </p:grpSpPr>
              <p:cxnSp>
                <p:nvCxnSpPr>
                  <p:cNvPr id="375" name="Straight Connector 374"/>
                  <p:cNvCxnSpPr/>
                  <p:nvPr/>
                </p:nvCxnSpPr>
                <p:spPr bwMode="auto">
                  <a:xfrm>
                    <a:off x="4873286" y="2732540"/>
                    <a:ext cx="0" cy="61831"/>
                  </a:xfrm>
                  <a:prstGeom prst="line">
                    <a:avLst/>
                  </a:prstGeom>
                  <a:ln w="158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76" name="Chord 375"/>
                  <p:cNvSpPr/>
                  <p:nvPr/>
                </p:nvSpPr>
                <p:spPr>
                  <a:xfrm rot="16200000">
                    <a:off x="4837156" y="2672638"/>
                    <a:ext cx="91955" cy="95218"/>
                  </a:xfrm>
                  <a:prstGeom prst="chord">
                    <a:avLst>
                      <a:gd name="adj1" fmla="val 5323177"/>
                      <a:gd name="adj2" fmla="val 16200000"/>
                    </a:avLst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dirty="0"/>
                  </a:p>
                </p:txBody>
              </p:sp>
            </p:grpSp>
            <p:grpSp>
              <p:nvGrpSpPr>
                <p:cNvPr id="372" name="Group 197"/>
                <p:cNvGrpSpPr>
                  <a:grpSpLocks/>
                </p:cNvGrpSpPr>
                <p:nvPr/>
              </p:nvGrpSpPr>
              <p:grpSpPr bwMode="auto">
                <a:xfrm flipV="1">
                  <a:off x="5492007" y="3192157"/>
                  <a:ext cx="92043" cy="118785"/>
                  <a:chOff x="4836568" y="2697014"/>
                  <a:chExt cx="92043" cy="118785"/>
                </a:xfrm>
              </p:grpSpPr>
              <p:cxnSp>
                <p:nvCxnSpPr>
                  <p:cNvPr id="373" name="Straight Connector 372"/>
                  <p:cNvCxnSpPr/>
                  <p:nvPr/>
                </p:nvCxnSpPr>
                <p:spPr bwMode="auto">
                  <a:xfrm>
                    <a:off x="4875595" y="2759798"/>
                    <a:ext cx="0" cy="61831"/>
                  </a:xfrm>
                  <a:prstGeom prst="line">
                    <a:avLst/>
                  </a:prstGeom>
                  <a:ln w="158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74" name="Chord 373"/>
                  <p:cNvSpPr/>
                  <p:nvPr/>
                </p:nvSpPr>
                <p:spPr>
                  <a:xfrm rot="16200000">
                    <a:off x="4830398" y="2702121"/>
                    <a:ext cx="91954" cy="92043"/>
                  </a:xfrm>
                  <a:prstGeom prst="chord">
                    <a:avLst>
                      <a:gd name="adj1" fmla="val 5323177"/>
                      <a:gd name="adj2" fmla="val 16200000"/>
                    </a:avLst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dirty="0"/>
                  </a:p>
                </p:txBody>
              </p:sp>
            </p:grpSp>
          </p:grpSp>
        </p:grpSp>
        <p:grpSp>
          <p:nvGrpSpPr>
            <p:cNvPr id="354" name="Group 159"/>
            <p:cNvGrpSpPr>
              <a:grpSpLocks/>
            </p:cNvGrpSpPr>
            <p:nvPr/>
          </p:nvGrpSpPr>
          <p:grpSpPr bwMode="auto">
            <a:xfrm rot="3600000">
              <a:off x="7842250" y="3595688"/>
              <a:ext cx="774700" cy="774700"/>
              <a:chOff x="5155758" y="2540428"/>
              <a:chExt cx="774432" cy="774432"/>
            </a:xfrm>
          </p:grpSpPr>
          <p:grpSp>
            <p:nvGrpSpPr>
              <p:cNvPr id="355" name="Group 160"/>
              <p:cNvGrpSpPr>
                <a:grpSpLocks/>
              </p:cNvGrpSpPr>
              <p:nvPr/>
            </p:nvGrpSpPr>
            <p:grpSpPr bwMode="auto">
              <a:xfrm>
                <a:off x="5490904" y="2540428"/>
                <a:ext cx="91440" cy="774432"/>
                <a:chOff x="5490904" y="2540428"/>
                <a:chExt cx="91440" cy="774432"/>
              </a:xfrm>
            </p:grpSpPr>
            <p:grpSp>
              <p:nvGrpSpPr>
                <p:cNvPr id="363" name="Group 184"/>
                <p:cNvGrpSpPr>
                  <a:grpSpLocks/>
                </p:cNvGrpSpPr>
                <p:nvPr/>
              </p:nvGrpSpPr>
              <p:grpSpPr bwMode="auto">
                <a:xfrm>
                  <a:off x="5490904" y="2540428"/>
                  <a:ext cx="91440" cy="119222"/>
                  <a:chOff x="4835465" y="2693096"/>
                  <a:chExt cx="91440" cy="119222"/>
                </a:xfrm>
              </p:grpSpPr>
              <p:cxnSp>
                <p:nvCxnSpPr>
                  <p:cNvPr id="367" name="Straight Connector 366"/>
                  <p:cNvCxnSpPr/>
                  <p:nvPr/>
                </p:nvCxnSpPr>
                <p:spPr bwMode="auto">
                  <a:xfrm>
                    <a:off x="4860267" y="2763335"/>
                    <a:ext cx="0" cy="61892"/>
                  </a:xfrm>
                  <a:prstGeom prst="line">
                    <a:avLst/>
                  </a:prstGeom>
                  <a:ln w="158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68" name="Chord 367"/>
                  <p:cNvSpPr/>
                  <p:nvPr/>
                </p:nvSpPr>
                <p:spPr>
                  <a:xfrm rot="16200000">
                    <a:off x="4820367" y="2700731"/>
                    <a:ext cx="88869" cy="95217"/>
                  </a:xfrm>
                  <a:prstGeom prst="chord">
                    <a:avLst>
                      <a:gd name="adj1" fmla="val 5323177"/>
                      <a:gd name="adj2" fmla="val 16200000"/>
                    </a:avLst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dirty="0"/>
                  </a:p>
                </p:txBody>
              </p:sp>
            </p:grpSp>
            <p:grpSp>
              <p:nvGrpSpPr>
                <p:cNvPr id="364" name="Group 185"/>
                <p:cNvGrpSpPr>
                  <a:grpSpLocks/>
                </p:cNvGrpSpPr>
                <p:nvPr/>
              </p:nvGrpSpPr>
              <p:grpSpPr bwMode="auto">
                <a:xfrm flipV="1">
                  <a:off x="5490904" y="3195638"/>
                  <a:ext cx="91440" cy="119222"/>
                  <a:chOff x="4835465" y="2693096"/>
                  <a:chExt cx="91440" cy="119222"/>
                </a:xfrm>
              </p:grpSpPr>
              <p:cxnSp>
                <p:nvCxnSpPr>
                  <p:cNvPr id="365" name="Straight Connector 364"/>
                  <p:cNvCxnSpPr/>
                  <p:nvPr/>
                </p:nvCxnSpPr>
                <p:spPr bwMode="auto">
                  <a:xfrm>
                    <a:off x="4857008" y="2736234"/>
                    <a:ext cx="0" cy="61892"/>
                  </a:xfrm>
                  <a:prstGeom prst="line">
                    <a:avLst/>
                  </a:prstGeom>
                  <a:ln w="158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66" name="Chord 365"/>
                  <p:cNvSpPr/>
                  <p:nvPr/>
                </p:nvSpPr>
                <p:spPr>
                  <a:xfrm rot="16200000">
                    <a:off x="4816660" y="2688931"/>
                    <a:ext cx="92043" cy="96803"/>
                  </a:xfrm>
                  <a:prstGeom prst="chord">
                    <a:avLst>
                      <a:gd name="adj1" fmla="val 5323177"/>
                      <a:gd name="adj2" fmla="val 16200000"/>
                    </a:avLst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dirty="0"/>
                  </a:p>
                </p:txBody>
              </p:sp>
            </p:grpSp>
          </p:grpSp>
          <p:grpSp>
            <p:nvGrpSpPr>
              <p:cNvPr id="356" name="Group 166"/>
              <p:cNvGrpSpPr>
                <a:grpSpLocks/>
              </p:cNvGrpSpPr>
              <p:nvPr/>
            </p:nvGrpSpPr>
            <p:grpSpPr bwMode="auto">
              <a:xfrm rot="-5400000">
                <a:off x="5497254" y="2540428"/>
                <a:ext cx="91440" cy="774432"/>
                <a:chOff x="5490904" y="2540428"/>
                <a:chExt cx="91440" cy="774432"/>
              </a:xfrm>
            </p:grpSpPr>
            <p:grpSp>
              <p:nvGrpSpPr>
                <p:cNvPr id="357" name="Group 167"/>
                <p:cNvGrpSpPr>
                  <a:grpSpLocks/>
                </p:cNvGrpSpPr>
                <p:nvPr/>
              </p:nvGrpSpPr>
              <p:grpSpPr bwMode="auto">
                <a:xfrm>
                  <a:off x="5490904" y="2540428"/>
                  <a:ext cx="91440" cy="119222"/>
                  <a:chOff x="4835465" y="2693096"/>
                  <a:chExt cx="91440" cy="119222"/>
                </a:xfrm>
              </p:grpSpPr>
              <p:cxnSp>
                <p:nvCxnSpPr>
                  <p:cNvPr id="361" name="Straight Connector 360"/>
                  <p:cNvCxnSpPr/>
                  <p:nvPr/>
                </p:nvCxnSpPr>
                <p:spPr bwMode="auto">
                  <a:xfrm>
                    <a:off x="4882184" y="2737387"/>
                    <a:ext cx="0" cy="60304"/>
                  </a:xfrm>
                  <a:prstGeom prst="line">
                    <a:avLst/>
                  </a:prstGeom>
                  <a:ln w="158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62" name="Chord 361"/>
                  <p:cNvSpPr/>
                  <p:nvPr/>
                </p:nvSpPr>
                <p:spPr>
                  <a:xfrm rot="16200000">
                    <a:off x="4836546" y="2678006"/>
                    <a:ext cx="92043" cy="95217"/>
                  </a:xfrm>
                  <a:prstGeom prst="chord">
                    <a:avLst>
                      <a:gd name="adj1" fmla="val 5323177"/>
                      <a:gd name="adj2" fmla="val 16200000"/>
                    </a:avLst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dirty="0"/>
                  </a:p>
                </p:txBody>
              </p:sp>
            </p:grpSp>
            <p:grpSp>
              <p:nvGrpSpPr>
                <p:cNvPr id="358" name="Group 168"/>
                <p:cNvGrpSpPr>
                  <a:grpSpLocks/>
                </p:cNvGrpSpPr>
                <p:nvPr/>
              </p:nvGrpSpPr>
              <p:grpSpPr bwMode="auto">
                <a:xfrm flipV="1">
                  <a:off x="5490904" y="3195638"/>
                  <a:ext cx="91440" cy="119222"/>
                  <a:chOff x="4835465" y="2693096"/>
                  <a:chExt cx="91440" cy="119222"/>
                </a:xfrm>
              </p:grpSpPr>
              <p:cxnSp>
                <p:nvCxnSpPr>
                  <p:cNvPr id="359" name="Straight Connector 358"/>
                  <p:cNvCxnSpPr/>
                  <p:nvPr/>
                </p:nvCxnSpPr>
                <p:spPr bwMode="auto">
                  <a:xfrm>
                    <a:off x="4881278" y="2760702"/>
                    <a:ext cx="0" cy="61891"/>
                  </a:xfrm>
                  <a:prstGeom prst="line">
                    <a:avLst/>
                  </a:prstGeom>
                  <a:ln w="158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60" name="Chord 359"/>
                  <p:cNvSpPr/>
                  <p:nvPr/>
                </p:nvSpPr>
                <p:spPr>
                  <a:xfrm rot="16200000">
                    <a:off x="4833421" y="2703992"/>
                    <a:ext cx="88869" cy="96803"/>
                  </a:xfrm>
                  <a:prstGeom prst="chord">
                    <a:avLst>
                      <a:gd name="adj1" fmla="val 5323177"/>
                      <a:gd name="adj2" fmla="val 16200000"/>
                    </a:avLst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dirty="0"/>
                  </a:p>
                </p:txBody>
              </p:sp>
            </p:grpSp>
          </p:grpSp>
        </p:grpSp>
      </p:grpSp>
      <p:sp>
        <p:nvSpPr>
          <p:cNvPr id="403" name="Arc 402"/>
          <p:cNvSpPr/>
          <p:nvPr/>
        </p:nvSpPr>
        <p:spPr bwMode="auto">
          <a:xfrm rot="20798056" flipV="1">
            <a:off x="2522538" y="2617788"/>
            <a:ext cx="2122487" cy="722312"/>
          </a:xfrm>
          <a:prstGeom prst="arc">
            <a:avLst>
              <a:gd name="adj1" fmla="val 13061005"/>
              <a:gd name="adj2" fmla="val 21298589"/>
            </a:avLst>
          </a:prstGeom>
          <a:ln w="254000">
            <a:solidFill>
              <a:srgbClr val="7F7F7F"/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04" name="Rectangle 403"/>
          <p:cNvSpPr/>
          <p:nvPr/>
        </p:nvSpPr>
        <p:spPr bwMode="auto">
          <a:xfrm>
            <a:off x="3205163" y="2408238"/>
            <a:ext cx="71437" cy="2244725"/>
          </a:xfrm>
          <a:prstGeom prst="rect">
            <a:avLst/>
          </a:prstGeom>
          <a:gradFill flip="none" rotWithShape="1">
            <a:gsLst>
              <a:gs pos="0">
                <a:srgbClr val="EBD6C1"/>
              </a:gs>
              <a:gs pos="100000">
                <a:srgbClr val="ECD8C4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cxnSp>
        <p:nvCxnSpPr>
          <p:cNvPr id="405" name="Straight Connector 404"/>
          <p:cNvCxnSpPr/>
          <p:nvPr/>
        </p:nvCxnSpPr>
        <p:spPr bwMode="auto">
          <a:xfrm>
            <a:off x="1928813" y="2103438"/>
            <a:ext cx="0" cy="5461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7959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30188" indent="-230188">
              <a:buClr>
                <a:srgbClr val="800000"/>
              </a:buClr>
              <a:defRPr/>
            </a:pPr>
            <a:r>
              <a:rPr lang="en-US" dirty="0" smtClean="0"/>
              <a:t>GS-US-292-0112 is an ongoing, single-arm, </a:t>
            </a:r>
            <a:r>
              <a:rPr lang="en-US" dirty="0"/>
              <a:t>open-label Phase 3 </a:t>
            </a:r>
            <a:r>
              <a:rPr lang="en-US" dirty="0" smtClean="0"/>
              <a:t>study of HIV-1-infected participants with </a:t>
            </a:r>
            <a:r>
              <a:rPr lang="en-US" dirty="0"/>
              <a:t>mild-moderate renal impairment (</a:t>
            </a:r>
            <a:r>
              <a:rPr lang="en-US" dirty="0" err="1" smtClean="0"/>
              <a:t>eGFR</a:t>
            </a:r>
            <a:r>
              <a:rPr lang="en-US" baseline="-25000" dirty="0" err="1" smtClean="0"/>
              <a:t>CG</a:t>
            </a:r>
            <a:r>
              <a:rPr lang="en-US" dirty="0" smtClean="0"/>
              <a:t> </a:t>
            </a:r>
            <a:r>
              <a:rPr lang="en-US" dirty="0"/>
              <a:t>30-69 mL/min) who switched to </a:t>
            </a:r>
            <a:r>
              <a:rPr lang="en-US" dirty="0" smtClean="0"/>
              <a:t>E/C/F/TAF</a:t>
            </a:r>
          </a:p>
          <a:p>
            <a:pPr marL="230188" indent="-230188">
              <a:buClr>
                <a:srgbClr val="800000"/>
              </a:buClr>
              <a:defRPr/>
            </a:pPr>
            <a:r>
              <a:rPr lang="en-US" dirty="0" smtClean="0"/>
              <a:t>In the overall cohort, there were no changes </a:t>
            </a:r>
            <a:r>
              <a:rPr lang="en-US" dirty="0"/>
              <a:t>in actual </a:t>
            </a:r>
            <a:r>
              <a:rPr lang="en-US" dirty="0" smtClean="0"/>
              <a:t>GFR, </a:t>
            </a:r>
            <a:r>
              <a:rPr lang="en-US" dirty="0"/>
              <a:t>but </a:t>
            </a:r>
            <a:r>
              <a:rPr lang="en-US" dirty="0" smtClean="0"/>
              <a:t>there were reductions </a:t>
            </a:r>
            <a:r>
              <a:rPr lang="en-US" dirty="0"/>
              <a:t>in </a:t>
            </a:r>
            <a:r>
              <a:rPr lang="en-US" dirty="0" smtClean="0"/>
              <a:t>total and tubular proteinuria and </a:t>
            </a:r>
            <a:r>
              <a:rPr lang="en-US" dirty="0"/>
              <a:t>improvements in bone mineral density</a:t>
            </a:r>
            <a:r>
              <a:rPr lang="en-US" baseline="30000" dirty="0"/>
              <a:t>1</a:t>
            </a:r>
          </a:p>
          <a:p>
            <a:pPr>
              <a:lnSpc>
                <a:spcPct val="90000"/>
              </a:lnSpc>
            </a:pPr>
            <a:r>
              <a:rPr lang="en-US" dirty="0"/>
              <a:t>We present </a:t>
            </a:r>
            <a:r>
              <a:rPr lang="en-US" dirty="0" smtClean="0"/>
              <a:t>today the </a:t>
            </a:r>
            <a:r>
              <a:rPr lang="en-US" dirty="0"/>
              <a:t>48-week </a:t>
            </a:r>
            <a:r>
              <a:rPr lang="en-US" dirty="0" smtClean="0"/>
              <a:t>analysis </a:t>
            </a:r>
            <a:r>
              <a:rPr lang="en-US" dirty="0"/>
              <a:t>of renal and bone safety markers </a:t>
            </a:r>
            <a:r>
              <a:rPr lang="en-US" dirty="0" smtClean="0"/>
              <a:t>in the two subgroups of participants on </a:t>
            </a:r>
            <a:r>
              <a:rPr lang="en-US" dirty="0"/>
              <a:t>TDF- </a:t>
            </a:r>
            <a:r>
              <a:rPr lang="en-US" dirty="0" smtClean="0"/>
              <a:t>and </a:t>
            </a:r>
            <a:r>
              <a:rPr lang="en-US" dirty="0"/>
              <a:t>non-TDF-containing regimens before switching to E/C/F/TAF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298A834-8319-493B-B881-B021415D2D08}" type="slidenum">
              <a:rPr lang="en-US" altLang="en-US" smtClean="0"/>
              <a:pPr/>
              <a:t>4</a:t>
            </a:fld>
            <a:endParaRPr lang="en-US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1. </a:t>
            </a:r>
            <a:r>
              <a:rPr lang="en-US" dirty="0" err="1" smtClean="0"/>
              <a:t>Pozniak</a:t>
            </a:r>
            <a:r>
              <a:rPr lang="en-US" dirty="0" smtClean="0"/>
              <a:t> A, et al. CROI 2015. Abstract 795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0595966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Study Design</a:t>
            </a:r>
            <a:endParaRPr lang="en-US" dirty="0"/>
          </a:p>
        </p:txBody>
      </p:sp>
      <p:sp>
        <p:nvSpPr>
          <p:cNvPr id="42" name="Content Placeholder 2"/>
          <p:cNvSpPr>
            <a:spLocks noGrp="1"/>
          </p:cNvSpPr>
          <p:nvPr>
            <p:ph idx="1"/>
          </p:nvPr>
        </p:nvSpPr>
        <p:spPr>
          <a:xfrm>
            <a:off x="762000" y="3642108"/>
            <a:ext cx="8229600" cy="2197478"/>
          </a:xfrm>
        </p:spPr>
        <p:txBody>
          <a:bodyPr/>
          <a:lstStyle/>
          <a:p>
            <a:pPr>
              <a:spcBef>
                <a:spcPts val="1000"/>
              </a:spcBef>
            </a:pPr>
            <a:r>
              <a:rPr lang="en-US" sz="1800" dirty="0" smtClean="0"/>
              <a:t>Phase </a:t>
            </a:r>
            <a:r>
              <a:rPr lang="en-US" sz="1800" dirty="0"/>
              <a:t>3, 96-week, multicenter, open-label </a:t>
            </a:r>
            <a:r>
              <a:rPr lang="en-US" sz="1800" dirty="0" smtClean="0"/>
              <a:t>study of </a:t>
            </a:r>
            <a:r>
              <a:rPr lang="en-US" sz="1800" dirty="0" err="1" smtClean="0"/>
              <a:t>virologically</a:t>
            </a:r>
            <a:r>
              <a:rPr lang="en-US" sz="1800" dirty="0" smtClean="0"/>
              <a:t> </a:t>
            </a:r>
            <a:r>
              <a:rPr lang="en-US" sz="1800" dirty="0"/>
              <a:t>suppressed adults </a:t>
            </a:r>
            <a:r>
              <a:rPr lang="en-US" sz="1800" dirty="0" smtClean="0"/>
              <a:t>switching from </a:t>
            </a:r>
            <a:r>
              <a:rPr lang="en-US" sz="1800" dirty="0"/>
              <a:t>TDF- or non-TDF–containing regimens to E/C/F/TAF</a:t>
            </a:r>
          </a:p>
          <a:p>
            <a:pPr>
              <a:spcBef>
                <a:spcPts val="1000"/>
              </a:spcBef>
            </a:pPr>
            <a:r>
              <a:rPr lang="en-US" sz="1800" dirty="0" smtClean="0"/>
              <a:t>Eligibility: stable </a:t>
            </a:r>
            <a:r>
              <a:rPr lang="en-US" sz="1800" dirty="0" err="1"/>
              <a:t>eGFR</a:t>
            </a:r>
            <a:r>
              <a:rPr lang="en-US" sz="1800" baseline="-25000" dirty="0" err="1"/>
              <a:t>CG</a:t>
            </a:r>
            <a:r>
              <a:rPr lang="en-US" sz="1800" dirty="0"/>
              <a:t> (30–69 mL/min</a:t>
            </a:r>
            <a:r>
              <a:rPr lang="en-US" sz="1800" dirty="0" smtClean="0"/>
              <a:t>) </a:t>
            </a:r>
          </a:p>
          <a:p>
            <a:pPr>
              <a:spcBef>
                <a:spcPts val="1000"/>
              </a:spcBef>
            </a:pPr>
            <a:r>
              <a:rPr lang="en-US" sz="1800" dirty="0" smtClean="0"/>
              <a:t>Primary endpoint: change </a:t>
            </a:r>
            <a:r>
              <a:rPr lang="en-US" sz="1800" dirty="0"/>
              <a:t>from baseline in eGFR at Week </a:t>
            </a:r>
            <a:r>
              <a:rPr lang="en-US" sz="1800" dirty="0" smtClean="0"/>
              <a:t>24</a:t>
            </a:r>
          </a:p>
          <a:p>
            <a:pPr lvl="1">
              <a:spcBef>
                <a:spcPts val="1000"/>
              </a:spcBef>
            </a:pPr>
            <a:r>
              <a:rPr lang="en-US" sz="1600" dirty="0"/>
              <a:t>Actual </a:t>
            </a:r>
            <a:r>
              <a:rPr lang="en-US" sz="1600" dirty="0" smtClean="0"/>
              <a:t>GFR </a:t>
            </a:r>
            <a:r>
              <a:rPr lang="en-US" sz="1600" dirty="0"/>
              <a:t>assessed with </a:t>
            </a:r>
            <a:r>
              <a:rPr lang="en-US" sz="1600" dirty="0" err="1"/>
              <a:t>iohexol</a:t>
            </a:r>
            <a:r>
              <a:rPr lang="en-US" sz="1600" dirty="0"/>
              <a:t> clearance in a </a:t>
            </a:r>
            <a:r>
              <a:rPr lang="en-US" sz="1600" dirty="0" smtClean="0"/>
              <a:t>participant subset</a:t>
            </a:r>
          </a:p>
          <a:p>
            <a:pPr>
              <a:spcBef>
                <a:spcPts val="1000"/>
              </a:spcBef>
            </a:pPr>
            <a:r>
              <a:rPr lang="en-US" sz="1800" dirty="0" smtClean="0"/>
              <a:t>Week 48 data are presented here by pre-switch TDF use (within-group comparisons, not between group comparisons)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D298A834-8319-493B-B881-B021415D2D08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1129188" y="1568088"/>
            <a:ext cx="7220354" cy="1399502"/>
            <a:chOff x="1129188" y="1347364"/>
            <a:chExt cx="7220354" cy="1399502"/>
          </a:xfrm>
        </p:grpSpPr>
        <p:sp>
          <p:nvSpPr>
            <p:cNvPr id="20" name="Rectangle 19"/>
            <p:cNvSpPr/>
            <p:nvPr/>
          </p:nvSpPr>
          <p:spPr bwMode="auto">
            <a:xfrm>
              <a:off x="2883378" y="1347364"/>
              <a:ext cx="1683662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de-DE" sz="1400" b="1" dirty="0">
                  <a:solidFill>
                    <a:srgbClr val="CC0000"/>
                  </a:solidFill>
                  <a:latin typeface="Arial"/>
                  <a:cs typeface="Arial" charset="0"/>
                </a:rPr>
                <a:t>Primary Endpoint</a:t>
              </a: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131863" y="1937255"/>
              <a:ext cx="6818599" cy="256032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</a:pPr>
              <a:endParaRPr lang="en-US" dirty="0" smtClean="0">
                <a:solidFill>
                  <a:prstClr val="white"/>
                </a:solidFill>
              </a:endParaRPr>
            </a:p>
          </p:txBody>
        </p:sp>
        <p:sp>
          <p:nvSpPr>
            <p:cNvPr id="15" name="Isosceles Triangle 14"/>
            <p:cNvSpPr/>
            <p:nvPr/>
          </p:nvSpPr>
          <p:spPr>
            <a:xfrm flipV="1">
              <a:off x="3639788" y="1686790"/>
              <a:ext cx="155911" cy="182880"/>
            </a:xfrm>
            <a:prstGeom prst="triangle">
              <a:avLst/>
            </a:prstGeom>
            <a:ln w="19050">
              <a:solidFill>
                <a:schemeClr val="accent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</a:pPr>
              <a:endParaRPr lang="en-US" dirty="0" smtClean="0">
                <a:solidFill>
                  <a:srgbClr val="CC0000"/>
                </a:solidFill>
              </a:endParaRPr>
            </a:p>
          </p:txBody>
        </p:sp>
        <p:grpSp>
          <p:nvGrpSpPr>
            <p:cNvPr id="16" name="Group 15"/>
            <p:cNvGrpSpPr/>
            <p:nvPr/>
          </p:nvGrpSpPr>
          <p:grpSpPr>
            <a:xfrm>
              <a:off x="1131120" y="2283085"/>
              <a:ext cx="6751117" cy="463781"/>
              <a:chOff x="1200343" y="3982095"/>
              <a:chExt cx="6731083" cy="640080"/>
            </a:xfrm>
          </p:grpSpPr>
          <p:sp>
            <p:nvSpPr>
              <p:cNvPr id="17" name="Line 125"/>
              <p:cNvSpPr>
                <a:spLocks noChangeShapeType="1"/>
              </p:cNvSpPr>
              <p:nvPr/>
            </p:nvSpPr>
            <p:spPr bwMode="auto">
              <a:xfrm>
                <a:off x="1864644" y="4302135"/>
                <a:ext cx="720725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/>
              </a:ln>
              <a:effectLst/>
              <a:extLst>
                <a:ext uri="{909E8E84-426E-40DD-AFC4-6F175D3DCCD1}">
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solidFill>
                    <a:prstClr val="black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18" name="Rectangle 10"/>
              <p:cNvSpPr>
                <a:spLocks noChangeArrowheads="1"/>
              </p:cNvSpPr>
              <p:nvPr/>
            </p:nvSpPr>
            <p:spPr bwMode="gray">
              <a:xfrm>
                <a:off x="2381118" y="3982095"/>
                <a:ext cx="5550308" cy="640080"/>
              </a:xfrm>
              <a:prstGeom prst="rect">
                <a:avLst/>
              </a:prstGeom>
              <a:solidFill>
                <a:srgbClr val="6338A2"/>
              </a:solidFill>
              <a:ln w="19050">
                <a:noFill/>
                <a:round/>
                <a:headEnd/>
                <a:tailEnd/>
              </a:ln>
              <a:effectLst/>
            </p:spPr>
            <p:txBody>
              <a:bodyPr lIns="18288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buFont typeface="Times" panose="02020603050405020304" pitchFamily="18" charset="0"/>
                  <a:buNone/>
                  <a:defRPr/>
                </a:pPr>
                <a:r>
                  <a:rPr lang="en-US" altLang="en-US" b="1" dirty="0" smtClean="0">
                    <a:solidFill>
                      <a:prstClr val="white"/>
                    </a:solidFill>
                    <a:latin typeface="Arial" panose="020B0604020202020204" pitchFamily="34" charset="0"/>
                    <a:ea typeface="MS Mincho" panose="02020609040205080304" pitchFamily="49" charset="-128"/>
                  </a:rPr>
                  <a:t>E/C/F/TAF </a:t>
                </a:r>
                <a:r>
                  <a:rPr lang="en-US" altLang="en-US" b="1" dirty="0">
                    <a:solidFill>
                      <a:prstClr val="white"/>
                    </a:solidFill>
                    <a:latin typeface="Arial" panose="020B0604020202020204" pitchFamily="34" charset="0"/>
                    <a:ea typeface="MS Mincho" panose="02020609040205080304" pitchFamily="49" charset="-128"/>
                  </a:rPr>
                  <a:t>QD </a:t>
                </a:r>
                <a:endParaRPr lang="en-US" altLang="en-US" b="1" baseline="30000" dirty="0">
                  <a:solidFill>
                    <a:prstClr val="white"/>
                  </a:solidFill>
                  <a:latin typeface="Arial" panose="020B0604020202020204" pitchFamily="34" charset="0"/>
                  <a:ea typeface="MS Mincho" panose="02020609040205080304" pitchFamily="49" charset="-128"/>
                </a:endParaRPr>
              </a:p>
            </p:txBody>
          </p:sp>
          <p:sp>
            <p:nvSpPr>
              <p:cNvPr id="19" name="AutoShape 6"/>
              <p:cNvSpPr>
                <a:spLocks noChangeArrowheads="1"/>
              </p:cNvSpPr>
              <p:nvPr/>
            </p:nvSpPr>
            <p:spPr bwMode="auto">
              <a:xfrm>
                <a:off x="1200343" y="3982095"/>
                <a:ext cx="1005840" cy="64008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  <a:effectLst/>
            </p:spPr>
            <p:txBody>
              <a:bodyPr lIns="91440" anchor="ctr"/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algn="l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algn="l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algn="l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algn="l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>
                  <a:defRPr/>
                </a:pPr>
                <a:endParaRPr lang="de-DE" altLang="en-US" b="1" dirty="0" smtClean="0">
                  <a:solidFill>
                    <a:prstClr val="white"/>
                  </a:solidFill>
                  <a:cs typeface="Arial" charset="0"/>
                </a:endParaRPr>
              </a:p>
              <a:p>
                <a:pPr>
                  <a:defRPr/>
                </a:pPr>
                <a:r>
                  <a:rPr lang="en-US" altLang="en-US" b="1" dirty="0" smtClean="0">
                    <a:solidFill>
                      <a:prstClr val="white"/>
                    </a:solidFill>
                    <a:cs typeface="Arial" charset="0"/>
                  </a:rPr>
                  <a:t>N=242</a:t>
                </a:r>
                <a:endParaRPr lang="en-US" dirty="0">
                  <a:solidFill>
                    <a:prstClr val="white"/>
                  </a:solidFill>
                </a:endParaRPr>
              </a:p>
              <a:p>
                <a:pPr>
                  <a:defRPr/>
                </a:pPr>
                <a:endParaRPr lang="en-US" altLang="en-US" b="1" dirty="0">
                  <a:solidFill>
                    <a:prstClr val="black"/>
                  </a:solidFill>
                  <a:cs typeface="Arial" charset="0"/>
                </a:endParaRPr>
              </a:p>
            </p:txBody>
          </p:sp>
        </p:grpSp>
        <p:sp>
          <p:nvSpPr>
            <p:cNvPr id="21" name="TextBox 11"/>
            <p:cNvSpPr txBox="1">
              <a:spLocks noChangeArrowheads="1"/>
            </p:cNvSpPr>
            <p:nvPr/>
          </p:nvSpPr>
          <p:spPr bwMode="auto">
            <a:xfrm>
              <a:off x="3188727" y="1911720"/>
              <a:ext cx="1041662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anchor="ctr">
              <a:spAutoFit/>
            </a:bodyPr>
            <a:lstStyle>
              <a:lvl1pPr eaLnBrk="0" hangingPunct="0">
                <a:defRPr>
                  <a:solidFill>
                    <a:schemeClr val="bg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bg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bg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bg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bg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algn="ctr" eaLnBrk="1" hangingPunct="1"/>
              <a:r>
                <a:rPr lang="en-US" altLang="en-US" sz="1400" b="1" dirty="0" smtClean="0">
                  <a:solidFill>
                    <a:prstClr val="white"/>
                  </a:solidFill>
                </a:rPr>
                <a:t>24</a:t>
              </a:r>
              <a:endParaRPr lang="en-US" altLang="en-US" sz="1400" b="1" dirty="0">
                <a:solidFill>
                  <a:prstClr val="white"/>
                </a:solidFill>
              </a:endParaRPr>
            </a:p>
          </p:txBody>
        </p:sp>
        <p:sp>
          <p:nvSpPr>
            <p:cNvPr id="22" name="TextBox 11"/>
            <p:cNvSpPr txBox="1">
              <a:spLocks noChangeArrowheads="1"/>
            </p:cNvSpPr>
            <p:nvPr/>
          </p:nvSpPr>
          <p:spPr bwMode="auto">
            <a:xfrm>
              <a:off x="7309524" y="1911720"/>
              <a:ext cx="104001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anchor="ctr">
              <a:spAutoFit/>
            </a:bodyPr>
            <a:lstStyle>
              <a:lvl1pPr eaLnBrk="0" hangingPunct="0">
                <a:defRPr>
                  <a:solidFill>
                    <a:schemeClr val="bg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bg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bg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bg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bg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algn="ctr" eaLnBrk="1" hangingPunct="1"/>
              <a:r>
                <a:rPr lang="en-US" altLang="en-US" sz="1400" b="1" dirty="0" smtClean="0">
                  <a:solidFill>
                    <a:prstClr val="white"/>
                  </a:solidFill>
                </a:rPr>
                <a:t>96</a:t>
              </a:r>
              <a:endParaRPr lang="en-US" altLang="en-US" sz="1400" b="1" dirty="0">
                <a:solidFill>
                  <a:prstClr val="white"/>
                </a:solidFill>
              </a:endParaRPr>
            </a:p>
          </p:txBody>
        </p:sp>
        <p:sp>
          <p:nvSpPr>
            <p:cNvPr id="23" name="TextBox 11"/>
            <p:cNvSpPr txBox="1">
              <a:spLocks noChangeArrowheads="1"/>
            </p:cNvSpPr>
            <p:nvPr/>
          </p:nvSpPr>
          <p:spPr bwMode="auto">
            <a:xfrm>
              <a:off x="4570134" y="1911720"/>
              <a:ext cx="104001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anchor="ctr">
              <a:spAutoFit/>
            </a:bodyPr>
            <a:lstStyle>
              <a:lvl1pPr eaLnBrk="0" hangingPunct="0">
                <a:defRPr>
                  <a:solidFill>
                    <a:schemeClr val="bg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bg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bg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bg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bg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algn="ctr" eaLnBrk="1" hangingPunct="1"/>
              <a:r>
                <a:rPr lang="en-US" altLang="en-US" sz="1400" b="1" dirty="0" smtClean="0">
                  <a:solidFill>
                    <a:prstClr val="white"/>
                  </a:solidFill>
                </a:rPr>
                <a:t>48</a:t>
              </a:r>
              <a:endParaRPr lang="en-US" altLang="en-US" sz="1400" b="1" dirty="0">
                <a:solidFill>
                  <a:prstClr val="white"/>
                </a:solidFill>
              </a:endParaRPr>
            </a:p>
          </p:txBody>
        </p:sp>
        <p:sp>
          <p:nvSpPr>
            <p:cNvPr id="24" name="TextBox 11"/>
            <p:cNvSpPr txBox="1">
              <a:spLocks noChangeArrowheads="1"/>
            </p:cNvSpPr>
            <p:nvPr/>
          </p:nvSpPr>
          <p:spPr bwMode="auto">
            <a:xfrm>
              <a:off x="2275064" y="1913377"/>
              <a:ext cx="91712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rIns="0" anchor="ctr">
              <a:spAutoFit/>
            </a:bodyPr>
            <a:lstStyle>
              <a:lvl1pPr eaLnBrk="0" hangingPunct="0">
                <a:defRPr>
                  <a:solidFill>
                    <a:schemeClr val="bg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bg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bg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bg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bg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algn="r" eaLnBrk="1" hangingPunct="1"/>
              <a:r>
                <a:rPr lang="en-US" altLang="en-US" sz="1400" b="1" dirty="0" smtClean="0">
                  <a:solidFill>
                    <a:prstClr val="white"/>
                  </a:solidFill>
                </a:rPr>
                <a:t>0</a:t>
              </a:r>
              <a:endParaRPr lang="en-US" altLang="en-US" sz="1400" b="1" dirty="0">
                <a:solidFill>
                  <a:prstClr val="white"/>
                </a:solidFill>
              </a:endParaRPr>
            </a:p>
          </p:txBody>
        </p:sp>
        <p:sp>
          <p:nvSpPr>
            <p:cNvPr id="26" name="Isosceles Triangle 25"/>
            <p:cNvSpPr/>
            <p:nvPr/>
          </p:nvSpPr>
          <p:spPr>
            <a:xfrm flipV="1">
              <a:off x="5013499" y="1677349"/>
              <a:ext cx="155911" cy="182880"/>
            </a:xfrm>
            <a:prstGeom prst="triangl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9050">
              <a:solidFill>
                <a:schemeClr val="accent1">
                  <a:lumMod val="60000"/>
                  <a:lumOff val="40000"/>
                </a:schemeClr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</a:pPr>
              <a:endParaRPr lang="en-US" dirty="0" smtClean="0">
                <a:solidFill>
                  <a:srgbClr val="CC0000"/>
                </a:solidFill>
              </a:endParaRPr>
            </a:p>
          </p:txBody>
        </p:sp>
        <p:sp>
          <p:nvSpPr>
            <p:cNvPr id="27" name="Isosceles Triangle 26"/>
            <p:cNvSpPr/>
            <p:nvPr/>
          </p:nvSpPr>
          <p:spPr>
            <a:xfrm flipV="1">
              <a:off x="7750124" y="1677349"/>
              <a:ext cx="155911" cy="182880"/>
            </a:xfrm>
            <a:prstGeom prst="triangl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9050">
              <a:solidFill>
                <a:schemeClr val="accent1">
                  <a:lumMod val="60000"/>
                  <a:lumOff val="40000"/>
                </a:schemeClr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</a:pPr>
              <a:endParaRPr lang="en-US" dirty="0" smtClean="0">
                <a:solidFill>
                  <a:srgbClr val="CC0000"/>
                </a:solidFill>
              </a:endParaRPr>
            </a:p>
          </p:txBody>
        </p:sp>
        <p:sp>
          <p:nvSpPr>
            <p:cNvPr id="28" name="TextBox 11"/>
            <p:cNvSpPr txBox="1">
              <a:spLocks noChangeArrowheads="1"/>
            </p:cNvSpPr>
            <p:nvPr/>
          </p:nvSpPr>
          <p:spPr bwMode="auto">
            <a:xfrm>
              <a:off x="2808418" y="1913377"/>
              <a:ext cx="441733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anchor="ctr">
              <a:spAutoFit/>
            </a:bodyPr>
            <a:lstStyle>
              <a:lvl1pPr eaLnBrk="0" hangingPunct="0">
                <a:defRPr>
                  <a:solidFill>
                    <a:schemeClr val="bg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bg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bg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bg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bg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algn="ctr" eaLnBrk="1" hangingPunct="1"/>
              <a:r>
                <a:rPr lang="en-US" altLang="en-US" sz="1400" b="1" dirty="0" smtClean="0">
                  <a:solidFill>
                    <a:prstClr val="white"/>
                  </a:solidFill>
                </a:rPr>
                <a:t>12</a:t>
              </a:r>
              <a:endParaRPr lang="en-US" altLang="en-US" sz="1400" b="1" dirty="0">
                <a:solidFill>
                  <a:prstClr val="white"/>
                </a:solidFill>
              </a:endParaRPr>
            </a:p>
          </p:txBody>
        </p:sp>
        <p:sp>
          <p:nvSpPr>
            <p:cNvPr id="29" name="TextBox 11"/>
            <p:cNvSpPr txBox="1">
              <a:spLocks noChangeArrowheads="1"/>
            </p:cNvSpPr>
            <p:nvPr/>
          </p:nvSpPr>
          <p:spPr bwMode="auto">
            <a:xfrm>
              <a:off x="1129188" y="1913377"/>
              <a:ext cx="64198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rIns="0" anchor="ctr">
              <a:spAutoFit/>
            </a:bodyPr>
            <a:lstStyle>
              <a:lvl1pPr eaLnBrk="0" hangingPunct="0">
                <a:defRPr>
                  <a:solidFill>
                    <a:schemeClr val="bg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bg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bg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bg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bg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algn="ctr" eaLnBrk="1" hangingPunct="1"/>
              <a:r>
                <a:rPr lang="en-US" altLang="en-US" sz="1400" b="1" dirty="0" smtClean="0">
                  <a:solidFill>
                    <a:prstClr val="white"/>
                  </a:solidFill>
                </a:rPr>
                <a:t>Week</a:t>
              </a:r>
              <a:endParaRPr lang="en-US" altLang="en-US" sz="1400" b="1" dirty="0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64850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Baseline Characteristics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D298A834-8319-493B-B881-B021415D2D08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  <p:sp>
        <p:nvSpPr>
          <p:cNvPr id="8" name="Rectangle 7"/>
          <p:cNvSpPr/>
          <p:nvPr/>
        </p:nvSpPr>
        <p:spPr>
          <a:xfrm>
            <a:off x="7240866" y="1317482"/>
            <a:ext cx="1281867" cy="321975"/>
          </a:xfrm>
          <a:prstGeom prst="rect">
            <a:avLst/>
          </a:prstGeom>
          <a:solidFill>
            <a:schemeClr val="bg1"/>
          </a:solidFill>
          <a:ln w="190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endParaRPr lang="en-US" dirty="0" smtClean="0"/>
          </a:p>
        </p:txBody>
      </p:sp>
      <p:graphicFrame>
        <p:nvGraphicFramePr>
          <p:cNvPr id="7" name="Group 6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00799633"/>
              </p:ext>
            </p:extLst>
          </p:nvPr>
        </p:nvGraphicFramePr>
        <p:xfrm>
          <a:off x="1152609" y="1499242"/>
          <a:ext cx="6838782" cy="4496409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2743200"/>
                <a:gridCol w="1365194"/>
                <a:gridCol w="1365194"/>
                <a:gridCol w="1365194"/>
              </a:tblGrid>
              <a:tr h="2642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27432" marB="274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Total</a:t>
                      </a:r>
                      <a:br>
                        <a:rPr lang="en-US" sz="1600" b="1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sz="1600" b="1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</a:t>
                      </a:r>
                      <a:r>
                        <a:rPr lang="en-US" sz="1600" b="1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=242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46355" marR="46355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38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TDF</a:t>
                      </a:r>
                      <a:br>
                        <a:rPr lang="en-US" sz="1600" b="1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</a:br>
                      <a:r>
                        <a:rPr lang="en-US" sz="1600" b="1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n=158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46355" marR="46355" anchor="b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8A2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Non-TDF</a:t>
                      </a:r>
                      <a:br>
                        <a:rPr lang="en-US" sz="1600" b="1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</a:br>
                      <a:r>
                        <a:rPr lang="en-US" sz="1600" b="1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n=84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46355" marR="46355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BB2B"/>
                    </a:solidFill>
                  </a:tcPr>
                </a:tc>
              </a:tr>
              <a:tr h="1530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Median age, years</a:t>
                      </a:r>
                    </a:p>
                  </a:txBody>
                  <a:tcPr marT="27432" marB="274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58</a:t>
                      </a:r>
                    </a:p>
                  </a:txBody>
                  <a:tcPr marL="46437" marR="46437" marT="27432" marB="2743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200"/>
                        </a:spcBef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800"/>
                        </a:spcBef>
                        <a:buClr>
                          <a:srgbClr val="A9A9A9"/>
                        </a:buClr>
                        <a:buSzPct val="90000"/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59</a:t>
                      </a:r>
                    </a:p>
                  </a:txBody>
                  <a:tcPr marL="46437" marR="46437" marT="27432" marB="2743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200"/>
                        </a:spcBef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800"/>
                        </a:spcBef>
                        <a:buClr>
                          <a:srgbClr val="A9A9A9"/>
                        </a:buClr>
                        <a:buSzPct val="90000"/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58</a:t>
                      </a:r>
                    </a:p>
                  </a:txBody>
                  <a:tcPr marL="46437" marR="46437" marT="27432" marB="2743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</a:tr>
              <a:tr h="1530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>
                          <a:tab pos="347663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≥ 65 years, %</a:t>
                      </a:r>
                    </a:p>
                  </a:txBody>
                  <a:tcPr marT="27432" marB="274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26</a:t>
                      </a:r>
                    </a:p>
                  </a:txBody>
                  <a:tcPr marL="46437" marR="46437" marT="27432" marB="2743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22</a:t>
                      </a:r>
                    </a:p>
                  </a:txBody>
                  <a:tcPr marL="46437" marR="46437" marT="27432" marB="2743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33</a:t>
                      </a:r>
                    </a:p>
                  </a:txBody>
                  <a:tcPr marL="46437" marR="46437" marT="27432" marB="2743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</a:tr>
              <a:tr h="1530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>
                          <a:tab pos="347663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Female, %</a:t>
                      </a:r>
                    </a:p>
                  </a:txBody>
                  <a:tcPr marT="27432" marB="274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21</a:t>
                      </a:r>
                    </a:p>
                  </a:txBody>
                  <a:tcPr marL="46437" marR="46437" marT="27432" marB="2743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200"/>
                        </a:spcBef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800"/>
                        </a:spcBef>
                        <a:buClr>
                          <a:srgbClr val="A9A9A9"/>
                        </a:buClr>
                        <a:buSzPct val="90000"/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23</a:t>
                      </a:r>
                    </a:p>
                  </a:txBody>
                  <a:tcPr marL="46437" marR="46437" marT="27432" marB="2743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200"/>
                        </a:spcBef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800"/>
                        </a:spcBef>
                        <a:buClr>
                          <a:srgbClr val="A9A9A9"/>
                        </a:buClr>
                        <a:buSzPct val="90000"/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17</a:t>
                      </a:r>
                    </a:p>
                  </a:txBody>
                  <a:tcPr marL="46437" marR="46437" marT="27432" marB="2743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</a:tr>
              <a:tr h="1530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>
                          <a:tab pos="347663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Black, %</a:t>
                      </a:r>
                    </a:p>
                  </a:txBody>
                  <a:tcPr marT="27432" marB="274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18</a:t>
                      </a:r>
                    </a:p>
                  </a:txBody>
                  <a:tcPr marL="46437" marR="46437" marT="27432" marB="2743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200"/>
                        </a:spcBef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800"/>
                        </a:spcBef>
                        <a:buClr>
                          <a:srgbClr val="A9A9A9"/>
                        </a:buClr>
                        <a:buSzPct val="90000"/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22</a:t>
                      </a:r>
                    </a:p>
                  </a:txBody>
                  <a:tcPr marL="46437" marR="46437" marT="27432" marB="2743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200"/>
                        </a:spcBef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800"/>
                        </a:spcBef>
                        <a:buClr>
                          <a:srgbClr val="A9A9A9"/>
                        </a:buClr>
                        <a:buSzPct val="90000"/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12</a:t>
                      </a:r>
                    </a:p>
                  </a:txBody>
                  <a:tcPr marL="46437" marR="46437" marT="27432" marB="2743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</a:tr>
              <a:tr h="1530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Median CD4 count, cells/</a:t>
                      </a:r>
                      <a:r>
                        <a:rPr kumimoji="0" lang="el-G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μ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 </a:t>
                      </a:r>
                    </a:p>
                  </a:txBody>
                  <a:tcPr marT="27432" marB="274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632</a:t>
                      </a:r>
                    </a:p>
                  </a:txBody>
                  <a:tcPr marL="46437" marR="46437" marT="27432" marB="2743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200"/>
                        </a:spcBef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800"/>
                        </a:spcBef>
                        <a:buClr>
                          <a:srgbClr val="A9A9A9"/>
                        </a:buClr>
                        <a:buSzPct val="90000"/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661</a:t>
                      </a:r>
                    </a:p>
                  </a:txBody>
                  <a:tcPr marL="46437" marR="46437" marT="27432" marB="2743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200"/>
                        </a:spcBef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800"/>
                        </a:spcBef>
                        <a:buClr>
                          <a:srgbClr val="A9A9A9"/>
                        </a:buClr>
                        <a:buSzPct val="90000"/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585</a:t>
                      </a:r>
                    </a:p>
                  </a:txBody>
                  <a:tcPr marL="46437" marR="46437" marT="27432" marB="2743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</a:tr>
              <a:tr h="1530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Hypertension, %</a:t>
                      </a:r>
                    </a:p>
                  </a:txBody>
                  <a:tcPr marT="27432" marB="274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</a:t>
                      </a:r>
                    </a:p>
                  </a:txBody>
                  <a:tcPr marT="27432" marB="2743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34</a:t>
                      </a:r>
                    </a:p>
                  </a:txBody>
                  <a:tcPr marT="27432" marB="2743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49</a:t>
                      </a:r>
                    </a:p>
                  </a:txBody>
                  <a:tcPr marT="27432" marB="2743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</a:tr>
              <a:tr h="1530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Diabetes, %</a:t>
                      </a:r>
                    </a:p>
                  </a:txBody>
                  <a:tcPr marT="27432" marB="274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marT="27432" marB="2743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</a:t>
                      </a:r>
                    </a:p>
                  </a:txBody>
                  <a:tcPr marT="27432" marB="2743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marT="27432" marB="2743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</a:tr>
              <a:tr h="1530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Median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eGFR</a:t>
                      </a:r>
                      <a:r>
                        <a:rPr kumimoji="0" lang="en-US" sz="1600" b="0" i="0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CG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mL/min</a:t>
                      </a:r>
                    </a:p>
                  </a:txBody>
                  <a:tcPr marT="27432" marB="274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56</a:t>
                      </a:r>
                    </a:p>
                  </a:txBody>
                  <a:tcPr marL="46437" marR="46437" marT="27432" marB="2743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200"/>
                        </a:spcBef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800"/>
                        </a:spcBef>
                        <a:buClr>
                          <a:srgbClr val="A9A9A9"/>
                        </a:buClr>
                        <a:buSzPct val="90000"/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58</a:t>
                      </a:r>
                    </a:p>
                  </a:txBody>
                  <a:tcPr marL="46437" marR="46437" marT="27432" marB="2743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200"/>
                        </a:spcBef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800"/>
                        </a:spcBef>
                        <a:buClr>
                          <a:srgbClr val="A9A9A9"/>
                        </a:buClr>
                        <a:buSzPct val="90000"/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53</a:t>
                      </a:r>
                    </a:p>
                  </a:txBody>
                  <a:tcPr marL="46437" marR="46437" marT="27432" marB="2743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</a:tr>
              <a:tr h="1433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eGFR</a:t>
                      </a:r>
                      <a:r>
                        <a:rPr kumimoji="0" lang="en-US" sz="1600" b="0" i="0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CG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≥60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mL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/min, %</a:t>
                      </a:r>
                    </a:p>
                  </a:txBody>
                  <a:tcPr marT="27432" marB="274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34</a:t>
                      </a:r>
                    </a:p>
                  </a:txBody>
                  <a:tcPr marL="46437" marR="46437" marT="27432" marB="2743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40</a:t>
                      </a:r>
                    </a:p>
                  </a:txBody>
                  <a:tcPr marL="46437" marR="46437" marT="27432" marB="2743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24</a:t>
                      </a:r>
                    </a:p>
                  </a:txBody>
                  <a:tcPr marL="46437" marR="46437" marT="27432" marB="2743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</a:tr>
              <a:tr h="1433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Dipstick proteinuria,</a:t>
                      </a:r>
                      <a:r>
                        <a:rPr lang="en-US" sz="1600" baseline="0" dirty="0" smtClean="0">
                          <a:latin typeface="Arial" pitchFamily="34" charset="0"/>
                          <a:cs typeface="Arial" pitchFamily="34" charset="0"/>
                        </a:rPr>
                        <a:t> %</a:t>
                      </a:r>
                      <a:endParaRPr lang="en-US" sz="1600" baseline="300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R="46437" marT="27432" marB="274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endParaRPr lang="en-US" sz="16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6437" marR="46437" marT="27432" marB="2743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endParaRPr lang="en-US" sz="16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6437" marR="46437" marT="27432" marB="2743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6437" marR="46437" marT="27432" marB="2743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</a:tr>
              <a:tr h="143383">
                <a:tc>
                  <a:txBody>
                    <a:bodyPr/>
                    <a:lstStyle/>
                    <a:p>
                      <a:pPr marL="18288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600" baseline="0" dirty="0" smtClean="0">
                          <a:latin typeface="Arial" pitchFamily="34" charset="0"/>
                          <a:cs typeface="Arial" pitchFamily="34" charset="0"/>
                        </a:rPr>
                        <a:t>Grade 1</a:t>
                      </a:r>
                      <a:endParaRPr lang="en-US" sz="1600" baseline="300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2880" marR="46437" marT="27432" marB="274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23</a:t>
                      </a:r>
                    </a:p>
                  </a:txBody>
                  <a:tcPr marL="46437" marR="46437" marT="27432" marB="2743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27</a:t>
                      </a:r>
                    </a:p>
                  </a:txBody>
                  <a:tcPr marL="46437" marR="46437" marT="27432" marB="2743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</a:p>
                  </a:txBody>
                  <a:tcPr marL="46437" marR="46437" marT="27432" marB="2743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</a:tr>
              <a:tr h="143383">
                <a:tc>
                  <a:txBody>
                    <a:bodyPr/>
                    <a:lstStyle/>
                    <a:p>
                      <a:pPr marL="18288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60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Grade 2</a:t>
                      </a:r>
                    </a:p>
                  </a:txBody>
                  <a:tcPr marL="182880" marR="46437" marT="27432" marB="274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</a:p>
                  </a:txBody>
                  <a:tcPr marL="46437" marR="46437" marT="27432" marB="2743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</a:p>
                  </a:txBody>
                  <a:tcPr marL="46437" marR="46437" marT="27432" marB="2743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</a:p>
                  </a:txBody>
                  <a:tcPr marL="46437" marR="46437" marT="27432" marB="2743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</a:tr>
              <a:tr h="143383">
                <a:tc>
                  <a:txBody>
                    <a:bodyPr/>
                    <a:lstStyle/>
                    <a:p>
                      <a:pPr marL="18288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60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Grade 3-4</a:t>
                      </a:r>
                    </a:p>
                  </a:txBody>
                  <a:tcPr marL="182880" marR="46437" marT="27432" marB="274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46437" marR="46437" marT="27432" marB="2743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46437" marR="46437" marT="27432" marB="2743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46437" marR="46437" marT="27432" marB="2743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</a:tr>
            </a:tbl>
          </a:graphicData>
        </a:graphic>
      </p:graphicFrame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58490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272" y="191911"/>
            <a:ext cx="8659727" cy="913511"/>
          </a:xfrm>
        </p:spPr>
        <p:txBody>
          <a:bodyPr/>
          <a:lstStyle/>
          <a:p>
            <a:r>
              <a:rPr lang="en-US" dirty="0"/>
              <a:t>Pre-Switch Antiretroviral </a:t>
            </a:r>
            <a:r>
              <a:rPr lang="en-US" dirty="0" smtClean="0"/>
              <a:t>Treatment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298A834-8319-493B-B881-B021415D2D08}" type="slidenum">
              <a:rPr lang="en-US" altLang="en-US" smtClean="0"/>
              <a:pPr/>
              <a:t>7</a:t>
            </a:fld>
            <a:endParaRPr lang="en-US" alt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5196841" y="3526490"/>
            <a:ext cx="3588294" cy="689429"/>
          </a:xfrm>
        </p:spPr>
        <p:txBody>
          <a:bodyPr anchor="t" anchorCtr="0"/>
          <a:lstStyle/>
          <a:p>
            <a:r>
              <a:rPr lang="en-US" dirty="0" smtClean="0"/>
              <a:t>*Total &gt;100%, as some </a:t>
            </a:r>
            <a:r>
              <a:rPr lang="en-US" dirty="0"/>
              <a:t>regimens included &gt;1 third </a:t>
            </a:r>
            <a:r>
              <a:rPr lang="en-US" dirty="0" smtClean="0"/>
              <a:t>agent. 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074752" y="1657440"/>
            <a:ext cx="2955896" cy="365405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NRTI(s)</a:t>
            </a:r>
          </a:p>
        </p:txBody>
      </p:sp>
      <p:graphicFrame>
        <p:nvGraphicFramePr>
          <p:cNvPr id="11" name="Chart 10"/>
          <p:cNvGraphicFramePr/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79491217"/>
              </p:ext>
            </p:extLst>
          </p:nvPr>
        </p:nvGraphicFramePr>
        <p:xfrm>
          <a:off x="525464" y="1921245"/>
          <a:ext cx="4057649" cy="43449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Group 6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41937383"/>
              </p:ext>
            </p:extLst>
          </p:nvPr>
        </p:nvGraphicFramePr>
        <p:xfrm>
          <a:off x="5063491" y="1628973"/>
          <a:ext cx="3589177" cy="1808073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2773322"/>
                <a:gridCol w="815855"/>
              </a:tblGrid>
              <a:tr h="2642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Third Agent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(% of participants)</a:t>
                      </a:r>
                    </a:p>
                  </a:txBody>
                  <a:tcPr marT="27432" marB="27432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Total</a:t>
                      </a:r>
                      <a:br>
                        <a:rPr lang="en-US" sz="1600" b="1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sz="1600" b="1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</a:t>
                      </a:r>
                      <a:r>
                        <a:rPr lang="en-US" sz="1600" b="1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=242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46355" marR="46355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38A2"/>
                    </a:solidFill>
                  </a:tcPr>
                </a:tc>
              </a:tr>
              <a:tr h="1530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PI</a:t>
                      </a:r>
                    </a:p>
                  </a:txBody>
                  <a:tcPr marT="27432" marB="274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44</a:t>
                      </a:r>
                    </a:p>
                  </a:txBody>
                  <a:tcPr marL="46437" marR="46437" marT="27432" marB="2743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</a:tr>
              <a:tr h="1530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>
                          <a:tab pos="347663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NNRTI</a:t>
                      </a:r>
                    </a:p>
                  </a:txBody>
                  <a:tcPr marT="27432" marB="274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42</a:t>
                      </a:r>
                    </a:p>
                  </a:txBody>
                  <a:tcPr marL="46437" marR="46437" marT="27432" marB="2743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</a:tr>
              <a:tr h="1530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>
                          <a:tab pos="347663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INSTI</a:t>
                      </a:r>
                    </a:p>
                  </a:txBody>
                  <a:tcPr marT="27432" marB="274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24</a:t>
                      </a:r>
                    </a:p>
                  </a:txBody>
                  <a:tcPr marL="46437" marR="46437" marT="27432" marB="2743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</a:tr>
              <a:tr h="1530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CCR5 antagonist</a:t>
                      </a:r>
                    </a:p>
                  </a:txBody>
                  <a:tcPr marT="27432" marB="274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3</a:t>
                      </a:r>
                    </a:p>
                  </a:txBody>
                  <a:tcPr marL="46437" marR="46437" marT="27432" marB="2743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</a:tr>
            </a:tbl>
          </a:graphicData>
        </a:graphic>
      </p:graphicFrame>
      <p:cxnSp>
        <p:nvCxnSpPr>
          <p:cNvPr id="5" name="Straight Connector 4"/>
          <p:cNvCxnSpPr/>
          <p:nvPr/>
        </p:nvCxnSpPr>
        <p:spPr>
          <a:xfrm>
            <a:off x="3314268" y="5522911"/>
            <a:ext cx="914400" cy="0"/>
          </a:xfrm>
          <a:prstGeom prst="line">
            <a:avLst/>
          </a:prstGeom>
          <a:ln w="25400">
            <a:solidFill>
              <a:srgbClr val="717171"/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739503" y="5932257"/>
            <a:ext cx="1554480" cy="0"/>
          </a:xfrm>
          <a:prstGeom prst="line">
            <a:avLst/>
          </a:prstGeom>
          <a:ln w="25400">
            <a:solidFill>
              <a:srgbClr val="717171"/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348245" y="5410426"/>
            <a:ext cx="2061029" cy="30117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>
              <a:lnSpc>
                <a:spcPct val="90000"/>
              </a:lnSpc>
            </a:pPr>
            <a:r>
              <a:rPr lang="en-US" b="1" dirty="0" smtClean="0"/>
              <a:t>Other nucleoside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351973" y="5781672"/>
            <a:ext cx="2061029" cy="30117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>
              <a:lnSpc>
                <a:spcPct val="90000"/>
              </a:lnSpc>
            </a:pPr>
            <a:r>
              <a:rPr lang="en-US" b="1" dirty="0" smtClean="0"/>
              <a:t>No </a:t>
            </a:r>
            <a:r>
              <a:rPr lang="en-US" b="1" dirty="0" err="1" smtClean="0"/>
              <a:t>nucleos</a:t>
            </a:r>
            <a:r>
              <a:rPr lang="en-US" b="1" dirty="0" smtClean="0"/>
              <a:t>(t)ide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53834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Chart 19"/>
          <p:cNvGraphicFramePr/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91115748"/>
              </p:ext>
            </p:extLst>
          </p:nvPr>
        </p:nvGraphicFramePr>
        <p:xfrm>
          <a:off x="1181100" y="1539504"/>
          <a:ext cx="7086280" cy="30176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Actual GFR by </a:t>
            </a:r>
            <a:r>
              <a:rPr lang="en-US" dirty="0" err="1" smtClean="0"/>
              <a:t>Iohexol</a:t>
            </a:r>
            <a:r>
              <a:rPr lang="en-US" dirty="0" smtClean="0"/>
              <a:t> Clearance through Week 24</a:t>
            </a:r>
            <a:endParaRPr lang="en-US" dirty="0"/>
          </a:p>
        </p:txBody>
      </p:sp>
      <p:sp>
        <p:nvSpPr>
          <p:cNvPr id="23" name="Content Placeholder 2"/>
          <p:cNvSpPr>
            <a:spLocks noGrp="1"/>
          </p:cNvSpPr>
          <p:nvPr>
            <p:ph idx="1"/>
          </p:nvPr>
        </p:nvSpPr>
        <p:spPr>
          <a:xfrm>
            <a:off x="600549" y="6226392"/>
            <a:ext cx="8465484" cy="470284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000"/>
              </a:spcAft>
            </a:pPr>
            <a:r>
              <a:rPr lang="en-US" sz="1800" dirty="0" smtClean="0"/>
              <a:t>Actual GFR unaffected by E/C/F/TAF switch, regardless of previous regimen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298A834-8319-493B-B881-B021415D2D08}" type="slidenum">
              <a:rPr lang="en-US" altLang="en-US" smtClean="0"/>
              <a:pPr/>
              <a:t>8</a:t>
            </a:fld>
            <a:endParaRPr lang="en-US" alt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181100" y="1866876"/>
            <a:ext cx="286879" cy="1845771"/>
          </a:xfrm>
          <a:prstGeom prst="rect">
            <a:avLst/>
          </a:prstGeom>
          <a:noFill/>
        </p:spPr>
        <p:txBody>
          <a:bodyPr vert="vert270" wrap="squar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1400" dirty="0" err="1" smtClean="0">
                <a:solidFill>
                  <a:prstClr val="black"/>
                </a:solidFill>
              </a:rPr>
              <a:t>aGFR</a:t>
            </a:r>
            <a:r>
              <a:rPr lang="en-US" sz="1400" dirty="0" smtClean="0">
                <a:solidFill>
                  <a:prstClr val="black"/>
                </a:solidFill>
              </a:rPr>
              <a:t> (mL/min)</a:t>
            </a:r>
          </a:p>
        </p:txBody>
      </p:sp>
      <p:graphicFrame>
        <p:nvGraphicFramePr>
          <p:cNvPr id="19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93424666"/>
              </p:ext>
            </p:extLst>
          </p:nvPr>
        </p:nvGraphicFramePr>
        <p:xfrm>
          <a:off x="1514108" y="4444171"/>
          <a:ext cx="6060865" cy="1280162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371600"/>
                <a:gridCol w="2103120"/>
                <a:gridCol w="2586145"/>
              </a:tblGrid>
              <a:tr h="25948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18288" marB="1828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18288" marB="18288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effectLst/>
                        </a:rPr>
                        <a:t>GLSM </a:t>
                      </a:r>
                      <a:r>
                        <a:rPr lang="en-US" sz="1200" b="1" dirty="0" smtClean="0">
                          <a:solidFill>
                            <a:schemeClr val="bg1"/>
                          </a:solidFill>
                          <a:effectLst/>
                        </a:rPr>
                        <a:t>Ratio, %</a:t>
                      </a:r>
                      <a:r>
                        <a:rPr lang="en-US" sz="1200" b="1" baseline="0" dirty="0" smtClean="0">
                          <a:solidFill>
                            <a:schemeClr val="bg1"/>
                          </a:solidFill>
                          <a:effectLst/>
                        </a:rPr>
                        <a:t> (</a:t>
                      </a:r>
                      <a:r>
                        <a:rPr lang="en-US" sz="1200" b="1" dirty="0" smtClean="0">
                          <a:solidFill>
                            <a:schemeClr val="bg1"/>
                          </a:solidFill>
                          <a:effectLst/>
                        </a:rPr>
                        <a:t>90</a:t>
                      </a:r>
                      <a:r>
                        <a:rPr lang="en-US" sz="1200" b="1" dirty="0">
                          <a:solidFill>
                            <a:schemeClr val="bg1"/>
                          </a:solidFill>
                          <a:effectLst/>
                        </a:rPr>
                        <a:t>% </a:t>
                      </a:r>
                      <a:r>
                        <a:rPr lang="en-US" sz="1200" b="1" dirty="0" smtClean="0">
                          <a:solidFill>
                            <a:schemeClr val="bg1"/>
                          </a:solidFill>
                          <a:effectLst/>
                        </a:rPr>
                        <a:t>CI)*</a:t>
                      </a:r>
                      <a:endParaRPr lang="en-US" sz="12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55" marR="46355" marT="18288" marB="18288" anchor="ctr"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2060"/>
                    </a:solidFill>
                  </a:tcPr>
                </a:tc>
              </a:tr>
              <a:tr h="255169">
                <a:tc rowSpan="2">
                  <a:txBody>
                    <a:bodyPr/>
                    <a:lstStyle/>
                    <a:p>
                      <a:pPr marL="0" marR="0" indent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b="1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TDF (n=21)</a:t>
                      </a:r>
                      <a:endParaRPr lang="en-US" sz="1200" b="1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R="0" marT="18288" marB="1828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C8A2C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Week 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2, 4,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or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8 vs baseline</a:t>
                      </a:r>
                    </a:p>
                  </a:txBody>
                  <a:tcPr marL="0" marR="0" marT="18288" marB="1828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98 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(94, 102)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55" marR="46355" marT="18288" marB="18288" anchor="ctr">
                    <a:lnR w="12700" cmpd="sng">
                      <a:noFill/>
                    </a:lnR>
                    <a:solidFill>
                      <a:srgbClr val="ECECEC"/>
                    </a:solidFill>
                  </a:tcPr>
                </a:tc>
              </a:tr>
              <a:tr h="255169">
                <a:tc vMerge="1">
                  <a:txBody>
                    <a:bodyPr/>
                    <a:lstStyle/>
                    <a:p>
                      <a:pPr marL="9144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Week 24 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vs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baseline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18288" marB="1828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100 (96, 105)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55" marR="46355" marT="18288" marB="18288" anchor="ctr">
                    <a:lnR w="12700" cmpd="sng">
                      <a:noFill/>
                    </a:lnR>
                    <a:solidFill>
                      <a:srgbClr val="ECECEC"/>
                    </a:solidFill>
                  </a:tcPr>
                </a:tc>
              </a:tr>
              <a:tr h="255169">
                <a:tc rowSpan="2">
                  <a:txBody>
                    <a:bodyPr/>
                    <a:lstStyle/>
                    <a:p>
                      <a:pPr marL="0" marR="0" indent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b="1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Non-TDF (n=10)</a:t>
                      </a:r>
                      <a:endParaRPr lang="en-US" sz="1200" b="1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R="0" marT="18288" marB="1828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  <a:solidFill>
                      <a:srgbClr val="8EBB2B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Week 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2, 4,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or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8 vs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baseline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18288" marB="1828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96 (86, 108)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55" marR="46355" marT="18288" marB="18288" anchor="ctr">
                    <a:lnR w="12700" cmpd="sng">
                      <a:noFill/>
                    </a:lnR>
                    <a:solidFill>
                      <a:srgbClr val="ECECEC"/>
                    </a:solidFill>
                  </a:tcPr>
                </a:tc>
              </a:tr>
              <a:tr h="255169">
                <a:tc vMerge="1">
                  <a:txBody>
                    <a:bodyPr/>
                    <a:lstStyle/>
                    <a:p>
                      <a:pPr marL="9144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Week 24 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vs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baseline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18288" marB="1828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98 (87, 111)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55" marR="46355" marT="18288" marB="18288" anchor="ctr">
                    <a:lnR w="12700" cmpd="sng">
                      <a:noFill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392846" y="1393219"/>
            <a:ext cx="914400" cy="274320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sz="1600" b="1" dirty="0" smtClean="0"/>
              <a:t>Total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138429" y="1393219"/>
            <a:ext cx="914400" cy="274320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sz="1600" b="1" dirty="0" smtClean="0"/>
              <a:t>Non-TDF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282693" y="1393219"/>
            <a:ext cx="1021246" cy="274320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sz="1600" b="1" dirty="0" smtClean="0"/>
              <a:t>TDF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3968115" y="4026728"/>
            <a:ext cx="1569720" cy="417443"/>
            <a:chOff x="868680" y="2495202"/>
            <a:chExt cx="1569720" cy="417443"/>
          </a:xfrm>
        </p:grpSpPr>
        <p:sp>
          <p:nvSpPr>
            <p:cNvPr id="15" name="TextBox 2"/>
            <p:cNvSpPr txBox="1"/>
            <p:nvPr/>
          </p:nvSpPr>
          <p:spPr>
            <a:xfrm>
              <a:off x="868680" y="2495202"/>
              <a:ext cx="502920" cy="417443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90000"/>
                </a:lnSpc>
              </a:pPr>
              <a:r>
                <a:rPr lang="en-US" sz="1100" dirty="0" smtClean="0"/>
                <a:t>BL</a:t>
              </a:r>
            </a:p>
          </p:txBody>
        </p:sp>
        <p:sp>
          <p:nvSpPr>
            <p:cNvPr id="16" name="TextBox 1"/>
            <p:cNvSpPr txBox="1"/>
            <p:nvPr/>
          </p:nvSpPr>
          <p:spPr>
            <a:xfrm>
              <a:off x="1402080" y="2495202"/>
              <a:ext cx="502920" cy="417443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90000"/>
                </a:lnSpc>
              </a:pPr>
              <a:r>
                <a:rPr lang="en-US" sz="1100" dirty="0" smtClean="0"/>
                <a:t>W2/4/8</a:t>
              </a:r>
            </a:p>
          </p:txBody>
        </p:sp>
        <p:sp>
          <p:nvSpPr>
            <p:cNvPr id="18" name="TextBox 1"/>
            <p:cNvSpPr txBox="1"/>
            <p:nvPr/>
          </p:nvSpPr>
          <p:spPr>
            <a:xfrm>
              <a:off x="1935480" y="2495202"/>
              <a:ext cx="502920" cy="417443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90000"/>
                </a:lnSpc>
              </a:pPr>
              <a:r>
                <a:rPr lang="en-US" sz="1100" dirty="0" smtClean="0"/>
                <a:t>W24</a:t>
              </a: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5886969" y="4026728"/>
            <a:ext cx="1569720" cy="417443"/>
            <a:chOff x="868680" y="2495202"/>
            <a:chExt cx="1569720" cy="417443"/>
          </a:xfrm>
        </p:grpSpPr>
        <p:sp>
          <p:nvSpPr>
            <p:cNvPr id="22" name="TextBox 2"/>
            <p:cNvSpPr txBox="1"/>
            <p:nvPr/>
          </p:nvSpPr>
          <p:spPr>
            <a:xfrm>
              <a:off x="868680" y="2495202"/>
              <a:ext cx="502920" cy="417443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90000"/>
                </a:lnSpc>
              </a:pPr>
              <a:r>
                <a:rPr lang="en-US" sz="1100" dirty="0" smtClean="0"/>
                <a:t>BL</a:t>
              </a:r>
            </a:p>
          </p:txBody>
        </p:sp>
        <p:sp>
          <p:nvSpPr>
            <p:cNvPr id="24" name="TextBox 1"/>
            <p:cNvSpPr txBox="1"/>
            <p:nvPr/>
          </p:nvSpPr>
          <p:spPr>
            <a:xfrm>
              <a:off x="1402080" y="2495202"/>
              <a:ext cx="502920" cy="417443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90000"/>
                </a:lnSpc>
              </a:pPr>
              <a:r>
                <a:rPr lang="en-US" sz="1100" dirty="0" smtClean="0"/>
                <a:t>W2/4/8</a:t>
              </a:r>
            </a:p>
          </p:txBody>
        </p:sp>
        <p:sp>
          <p:nvSpPr>
            <p:cNvPr id="25" name="TextBox 1"/>
            <p:cNvSpPr txBox="1"/>
            <p:nvPr/>
          </p:nvSpPr>
          <p:spPr>
            <a:xfrm>
              <a:off x="1935480" y="2495202"/>
              <a:ext cx="502920" cy="417443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90000"/>
                </a:lnSpc>
              </a:pPr>
              <a:r>
                <a:rPr lang="en-US" sz="1100" dirty="0" smtClean="0"/>
                <a:t>W24</a:t>
              </a:r>
            </a:p>
          </p:txBody>
        </p:sp>
      </p:grpSp>
      <p:sp>
        <p:nvSpPr>
          <p:cNvPr id="26" name="Content Placeholder 2"/>
          <p:cNvSpPr txBox="1">
            <a:spLocks/>
          </p:cNvSpPr>
          <p:nvPr/>
        </p:nvSpPr>
        <p:spPr bwMode="auto">
          <a:xfrm>
            <a:off x="1566586" y="5765243"/>
            <a:ext cx="6132150" cy="205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0" fontAlgn="base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C00000"/>
              </a:buClr>
              <a:buSzPct val="90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1650" indent="-228600" algn="l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rgbClr val="C00000"/>
              </a:buClr>
              <a:buSzPct val="90000"/>
              <a:buFont typeface="Arial" pitchFamily="34" charset="0"/>
              <a:buChar char="–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0250" indent="-182563" algn="l" rtl="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C00000"/>
              </a:buClr>
              <a:buSzPct val="9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58850" indent="-182563" algn="l" rtl="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C00000"/>
              </a:buClr>
              <a:buSzPct val="90000"/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7450" indent="-182563" algn="l" rtl="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C00000"/>
              </a:buClr>
              <a:buSzPct val="90000"/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1732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bg2">
                  <a:lumMod val="75000"/>
                </a:schemeClr>
              </a:buClr>
              <a:buSzPct val="90000"/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4592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bg2">
                  <a:lumMod val="75000"/>
                </a:schemeClr>
              </a:buClr>
              <a:buSzPct val="9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7452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bg2">
                  <a:lumMod val="75000"/>
                </a:schemeClr>
              </a:buClr>
              <a:buSzPct val="90000"/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0312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bg2">
                  <a:lumMod val="75000"/>
                </a:schemeClr>
              </a:buClr>
              <a:buSzPct val="9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1100" dirty="0" smtClean="0"/>
              <a:t>*Lack of alteration boundary: 80–125% (GLSM).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16574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9969339"/>
              </p:ext>
            </p:extLst>
          </p:nvPr>
        </p:nvGraphicFramePr>
        <p:xfrm>
          <a:off x="899096" y="1813680"/>
          <a:ext cx="6901367" cy="337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Estimated GFR: Change from Baseline to Week 48</a:t>
            </a:r>
          </a:p>
        </p:txBody>
      </p:sp>
      <p:sp>
        <p:nvSpPr>
          <p:cNvPr id="33" name="Rectangle 3"/>
          <p:cNvSpPr>
            <a:spLocks noChangeArrowheads="1"/>
          </p:cNvSpPr>
          <p:nvPr/>
        </p:nvSpPr>
        <p:spPr bwMode="auto">
          <a:xfrm rot="16200000" flipH="1">
            <a:off x="-396470" y="3269194"/>
            <a:ext cx="2727325" cy="312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en-US" altLang="ja-JP" sz="1400" dirty="0" smtClean="0">
                <a:solidFill>
                  <a:srgbClr val="000000"/>
                </a:solidFill>
              </a:rPr>
              <a:t>Median </a:t>
            </a:r>
            <a:r>
              <a:rPr lang="el-GR" altLang="ja-JP" sz="1400" dirty="0">
                <a:solidFill>
                  <a:srgbClr val="000000"/>
                </a:solidFill>
              </a:rPr>
              <a:t>Δ</a:t>
            </a:r>
            <a:r>
              <a:rPr lang="en-US" altLang="ja-JP" sz="1400" dirty="0">
                <a:solidFill>
                  <a:srgbClr val="000000"/>
                </a:solidFill>
              </a:rPr>
              <a:t> from </a:t>
            </a:r>
            <a:r>
              <a:rPr lang="en-US" altLang="ja-JP" sz="1400" dirty="0" smtClean="0">
                <a:solidFill>
                  <a:srgbClr val="000000"/>
                </a:solidFill>
              </a:rPr>
              <a:t>Baseline</a:t>
            </a:r>
            <a:endParaRPr lang="en-US" altLang="ja-JP" sz="1200" dirty="0">
              <a:solidFill>
                <a:srgbClr val="000000"/>
              </a:solidFill>
            </a:endParaRPr>
          </a:p>
        </p:txBody>
      </p:sp>
      <p:sp>
        <p:nvSpPr>
          <p:cNvPr id="56" name="Rectangle 6"/>
          <p:cNvSpPr>
            <a:spLocks noChangeArrowheads="1"/>
          </p:cNvSpPr>
          <p:nvPr/>
        </p:nvSpPr>
        <p:spPr bwMode="auto">
          <a:xfrm>
            <a:off x="1952216" y="5445609"/>
            <a:ext cx="1110509" cy="386334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tIns="91440" bIns="91440" anchor="ctr"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eGFR</a:t>
            </a:r>
            <a:r>
              <a:rPr lang="en-US" sz="1400" baseline="-25000" dirty="0" err="1" smtClean="0">
                <a:latin typeface="Arial" pitchFamily="34" charset="0"/>
                <a:cs typeface="Arial" pitchFamily="34" charset="0"/>
              </a:rPr>
              <a:t>CG</a:t>
            </a:r>
            <a:r>
              <a:rPr lang="en-US" sz="1400" baseline="-25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smtClean="0"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mL/min</a:t>
            </a:r>
            <a:endParaRPr lang="en-US" sz="1200" dirty="0">
              <a:latin typeface="Arial" pitchFamily="34" charset="0"/>
              <a:ea typeface="Calibri" panose="020F0502020204030204" pitchFamily="34" charset="0"/>
              <a:cs typeface="Arial" pitchFamily="34" charset="0"/>
            </a:endParaRPr>
          </a:p>
        </p:txBody>
      </p:sp>
      <p:sp>
        <p:nvSpPr>
          <p:cNvPr id="57" name="Rectangle 6"/>
          <p:cNvSpPr>
            <a:spLocks noChangeArrowheads="1"/>
          </p:cNvSpPr>
          <p:nvPr/>
        </p:nvSpPr>
        <p:spPr bwMode="auto">
          <a:xfrm>
            <a:off x="4009289" y="5438358"/>
            <a:ext cx="1463040" cy="393585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tIns="91440" bIns="91440" anchor="ctr"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400" dirty="0" err="1">
                <a:latin typeface="Arial" pitchFamily="34" charset="0"/>
                <a:cs typeface="Arial" pitchFamily="34" charset="0"/>
              </a:rPr>
              <a:t>eGFR</a:t>
            </a:r>
            <a:r>
              <a:rPr lang="en-US" sz="1400" baseline="-25000" dirty="0" err="1">
                <a:latin typeface="Arial" pitchFamily="34" charset="0"/>
                <a:cs typeface="Arial" pitchFamily="34" charset="0"/>
              </a:rPr>
              <a:t>CKD</a:t>
            </a:r>
            <a:r>
              <a:rPr lang="en-US" sz="1400" baseline="-25000" dirty="0">
                <a:latin typeface="Arial" pitchFamily="34" charset="0"/>
                <a:cs typeface="Arial" pitchFamily="34" charset="0"/>
              </a:rPr>
              <a:t>-EPI </a:t>
            </a:r>
            <a:r>
              <a:rPr lang="en-US" sz="1400" baseline="-25000" dirty="0" smtClean="0">
                <a:latin typeface="Arial" pitchFamily="34" charset="0"/>
                <a:cs typeface="Arial" pitchFamily="34" charset="0"/>
              </a:rPr>
              <a:t>Cr </a:t>
            </a:r>
            <a:r>
              <a:rPr lang="en-US" sz="1200" dirty="0" smtClean="0"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mL/min/1.73m</a:t>
            </a:r>
            <a:r>
              <a:rPr lang="en-US" sz="1200" baseline="30000" dirty="0" smtClean="0"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2</a:t>
            </a:r>
            <a:endParaRPr lang="en-US" sz="1200" dirty="0">
              <a:latin typeface="Arial" pitchFamily="34" charset="0"/>
              <a:ea typeface="Calibri" panose="020F0502020204030204" pitchFamily="34" charset="0"/>
              <a:cs typeface="Arial" pitchFamily="34" charset="0"/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D298A834-8319-493B-B881-B021415D2D08}" type="slidenum">
              <a:rPr lang="en-US" altLang="en-US" smtClean="0"/>
              <a:pPr>
                <a:defRPr/>
              </a:pPr>
              <a:t>9</a:t>
            </a:fld>
            <a:endParaRPr lang="en-US" altLang="en-US" dirty="0"/>
          </a:p>
        </p:txBody>
      </p:sp>
      <p:sp>
        <p:nvSpPr>
          <p:cNvPr id="54" name="Rectangle 6"/>
          <p:cNvSpPr>
            <a:spLocks noChangeArrowheads="1"/>
          </p:cNvSpPr>
          <p:nvPr/>
        </p:nvSpPr>
        <p:spPr bwMode="auto">
          <a:xfrm>
            <a:off x="5955380" y="5438358"/>
            <a:ext cx="1565691" cy="421398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tIns="91440" bIns="91440" anchor="ctr"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400" dirty="0" err="1">
                <a:latin typeface="Arial" pitchFamily="34" charset="0"/>
                <a:cs typeface="Arial" pitchFamily="34" charset="0"/>
              </a:rPr>
              <a:t>eGFR</a:t>
            </a:r>
            <a:r>
              <a:rPr lang="en-US" sz="1400" baseline="-25000" dirty="0" err="1">
                <a:latin typeface="Arial" pitchFamily="34" charset="0"/>
                <a:cs typeface="Arial" pitchFamily="34" charset="0"/>
              </a:rPr>
              <a:t>CKD</a:t>
            </a:r>
            <a:r>
              <a:rPr lang="en-US" sz="1400" baseline="-25000" dirty="0">
                <a:latin typeface="Arial" pitchFamily="34" charset="0"/>
                <a:cs typeface="Arial" pitchFamily="34" charset="0"/>
              </a:rPr>
              <a:t>-EPI </a:t>
            </a:r>
            <a:r>
              <a:rPr lang="en-US" sz="1400" baseline="-25000" dirty="0" err="1" smtClean="0">
                <a:latin typeface="Arial" pitchFamily="34" charset="0"/>
                <a:cs typeface="Arial" pitchFamily="34" charset="0"/>
              </a:rPr>
              <a:t>cys</a:t>
            </a:r>
            <a:r>
              <a:rPr lang="en-US" sz="1400" baseline="-25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baseline="-25000" dirty="0">
                <a:latin typeface="Arial" pitchFamily="34" charset="0"/>
                <a:cs typeface="Arial" pitchFamily="34" charset="0"/>
              </a:rPr>
              <a:t>C </a:t>
            </a:r>
            <a:r>
              <a:rPr lang="en-US" sz="1200" dirty="0" smtClean="0"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mL/min/1.73m</a:t>
            </a:r>
            <a:r>
              <a:rPr lang="en-US" sz="1200" baseline="30000" dirty="0" smtClean="0"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2</a:t>
            </a:r>
            <a:endParaRPr lang="en-US" sz="1200" dirty="0">
              <a:latin typeface="Arial" pitchFamily="34" charset="0"/>
              <a:ea typeface="Calibri" panose="020F0502020204030204" pitchFamily="34" charset="0"/>
              <a:cs typeface="Arial" pitchFamily="34" charset="0"/>
            </a:endParaRPr>
          </a:p>
        </p:txBody>
      </p:sp>
      <p:grpSp>
        <p:nvGrpSpPr>
          <p:cNvPr id="70" name="Group 69"/>
          <p:cNvGrpSpPr/>
          <p:nvPr/>
        </p:nvGrpSpPr>
        <p:grpSpPr>
          <a:xfrm>
            <a:off x="3092790" y="1530461"/>
            <a:ext cx="3266572" cy="284675"/>
            <a:chOff x="3067491" y="1550962"/>
            <a:chExt cx="3266572" cy="284675"/>
          </a:xfrm>
        </p:grpSpPr>
        <p:grpSp>
          <p:nvGrpSpPr>
            <p:cNvPr id="71" name="Group 70"/>
            <p:cNvGrpSpPr/>
            <p:nvPr/>
          </p:nvGrpSpPr>
          <p:grpSpPr>
            <a:xfrm>
              <a:off x="4104365" y="1550962"/>
              <a:ext cx="1148366" cy="283219"/>
              <a:chOff x="4104365" y="1546679"/>
              <a:chExt cx="1148366" cy="283219"/>
            </a:xfrm>
          </p:grpSpPr>
          <p:sp>
            <p:nvSpPr>
              <p:cNvPr id="78" name="Rectangle 6"/>
              <p:cNvSpPr>
                <a:spLocks noChangeArrowheads="1"/>
              </p:cNvSpPr>
              <p:nvPr/>
            </p:nvSpPr>
            <p:spPr bwMode="auto">
              <a:xfrm>
                <a:off x="4104365" y="1604554"/>
                <a:ext cx="182880" cy="182880"/>
              </a:xfrm>
              <a:prstGeom prst="rect">
                <a:avLst/>
              </a:prstGeom>
              <a:solidFill>
                <a:srgbClr val="FC8A2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endParaRPr lang="en-US" b="1" kern="0" dirty="0">
                  <a:solidFill>
                    <a:srgbClr val="000000"/>
                  </a:solidFill>
                  <a:ea typeface="MS PGothic"/>
                  <a:cs typeface="Arial" pitchFamily="34" charset="0"/>
                </a:endParaRPr>
              </a:p>
            </p:txBody>
          </p:sp>
          <p:sp>
            <p:nvSpPr>
              <p:cNvPr id="79" name="Rectangle 7"/>
              <p:cNvSpPr>
                <a:spLocks noChangeArrowheads="1"/>
              </p:cNvSpPr>
              <p:nvPr/>
            </p:nvSpPr>
            <p:spPr bwMode="auto">
              <a:xfrm>
                <a:off x="4286489" y="1546679"/>
                <a:ext cx="966242" cy="283219"/>
              </a:xfrm>
              <a:prstGeom prst="rect">
                <a:avLst/>
              </a:prstGeom>
              <a:noFill/>
              <a:ln>
                <a:noFill/>
              </a:ln>
              <a:effectLst>
                <a:prstShdw prst="shdw17" dist="17961" dir="2700000">
                  <a:srgbClr val="F5B605">
                    <a:gamma/>
                    <a:shade val="60000"/>
                    <a:invGamma/>
                  </a:srgbClr>
                </a:prstShdw>
              </a:effectLst>
              <a:extLst/>
            </p:spPr>
            <p:txBody>
              <a:bodyPr wrap="square" tIns="0" bIns="0" anchor="ctr">
                <a:spAutoFit/>
              </a:bodyPr>
              <a:lstStyle/>
              <a:p>
                <a:pPr>
                  <a:lnSpc>
                    <a:spcPct val="150000"/>
                  </a:lnSpc>
                  <a:defRPr/>
                </a:pPr>
                <a:r>
                  <a:rPr lang="en-US" sz="1400" dirty="0" smtClean="0">
                    <a:solidFill>
                      <a:prstClr val="black"/>
                    </a:solidFill>
                    <a:cs typeface="Arial" pitchFamily="34" charset="0"/>
                  </a:rPr>
                  <a:t>TDF</a:t>
                </a:r>
                <a:endParaRPr lang="en-US" sz="1200" kern="0" dirty="0">
                  <a:solidFill>
                    <a:prstClr val="black"/>
                  </a:solidFill>
                  <a:ea typeface="MS PGothic"/>
                  <a:cs typeface="Arial" pitchFamily="34" charset="0"/>
                </a:endParaRPr>
              </a:p>
            </p:txBody>
          </p:sp>
        </p:grpSp>
        <p:grpSp>
          <p:nvGrpSpPr>
            <p:cNvPr id="72" name="Group 71"/>
            <p:cNvGrpSpPr/>
            <p:nvPr/>
          </p:nvGrpSpPr>
          <p:grpSpPr>
            <a:xfrm>
              <a:off x="5131753" y="1551750"/>
              <a:ext cx="1202310" cy="283219"/>
              <a:chOff x="3948156" y="1832061"/>
              <a:chExt cx="1202310" cy="283219"/>
            </a:xfrm>
          </p:grpSpPr>
          <p:sp>
            <p:nvSpPr>
              <p:cNvPr id="76" name="Rectangle 6"/>
              <p:cNvSpPr>
                <a:spLocks noChangeArrowheads="1"/>
              </p:cNvSpPr>
              <p:nvPr/>
            </p:nvSpPr>
            <p:spPr bwMode="auto">
              <a:xfrm>
                <a:off x="3948156" y="1889148"/>
                <a:ext cx="182880" cy="182880"/>
              </a:xfrm>
              <a:prstGeom prst="rect">
                <a:avLst/>
              </a:prstGeom>
              <a:solidFill>
                <a:srgbClr val="8EBB2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 b="1" kern="0" dirty="0">
                  <a:solidFill>
                    <a:srgbClr val="000000"/>
                  </a:solidFill>
                  <a:ea typeface="MS PGothic"/>
                  <a:cs typeface="Arial" pitchFamily="34" charset="0"/>
                </a:endParaRPr>
              </a:p>
            </p:txBody>
          </p:sp>
          <p:sp>
            <p:nvSpPr>
              <p:cNvPr id="77" name="Rectangle 7"/>
              <p:cNvSpPr>
                <a:spLocks noChangeArrowheads="1"/>
              </p:cNvSpPr>
              <p:nvPr/>
            </p:nvSpPr>
            <p:spPr bwMode="auto">
              <a:xfrm>
                <a:off x="4131036" y="1832061"/>
                <a:ext cx="1019430" cy="283219"/>
              </a:xfrm>
              <a:prstGeom prst="rect">
                <a:avLst/>
              </a:prstGeom>
              <a:noFill/>
              <a:ln>
                <a:noFill/>
              </a:ln>
              <a:effectLst>
                <a:prstShdw prst="shdw17" dist="17961" dir="2700000">
                  <a:srgbClr val="F5B605">
                    <a:gamma/>
                    <a:shade val="60000"/>
                    <a:invGamma/>
                  </a:srgbClr>
                </a:prstShdw>
              </a:effectLst>
              <a:extLst/>
            </p:spPr>
            <p:txBody>
              <a:bodyPr wrap="square" tIns="0" bIns="0" anchor="ctr">
                <a:spAutoFit/>
              </a:bodyPr>
              <a:lstStyle/>
              <a:p>
                <a:pPr>
                  <a:lnSpc>
                    <a:spcPct val="150000"/>
                  </a:lnSpc>
                  <a:defRPr/>
                </a:pPr>
                <a:r>
                  <a:rPr lang="en-US" sz="1400" dirty="0" smtClean="0">
                    <a:solidFill>
                      <a:prstClr val="black"/>
                    </a:solidFill>
                    <a:cs typeface="Arial" pitchFamily="34" charset="0"/>
                  </a:rPr>
                  <a:t>Non-TDF</a:t>
                </a:r>
                <a:endParaRPr lang="en-US" sz="1200" kern="0" dirty="0">
                  <a:solidFill>
                    <a:prstClr val="black"/>
                  </a:solidFill>
                  <a:ea typeface="MS PGothic"/>
                  <a:cs typeface="Arial" pitchFamily="34" charset="0"/>
                </a:endParaRPr>
              </a:p>
            </p:txBody>
          </p:sp>
        </p:grpSp>
        <p:grpSp>
          <p:nvGrpSpPr>
            <p:cNvPr id="73" name="Group 72"/>
            <p:cNvGrpSpPr/>
            <p:nvPr/>
          </p:nvGrpSpPr>
          <p:grpSpPr>
            <a:xfrm>
              <a:off x="3067491" y="1552418"/>
              <a:ext cx="1142259" cy="283219"/>
              <a:chOff x="3962638" y="2018196"/>
              <a:chExt cx="1142259" cy="283219"/>
            </a:xfrm>
          </p:grpSpPr>
          <p:sp>
            <p:nvSpPr>
              <p:cNvPr id="74" name="Rectangle 6"/>
              <p:cNvSpPr>
                <a:spLocks noChangeArrowheads="1"/>
              </p:cNvSpPr>
              <p:nvPr/>
            </p:nvSpPr>
            <p:spPr bwMode="auto">
              <a:xfrm>
                <a:off x="3962638" y="2074615"/>
                <a:ext cx="182880" cy="182880"/>
              </a:xfrm>
              <a:prstGeom prst="rect">
                <a:avLst/>
              </a:prstGeom>
              <a:solidFill>
                <a:srgbClr val="6338A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 b="1" kern="0" dirty="0">
                  <a:solidFill>
                    <a:srgbClr val="000000"/>
                  </a:solidFill>
                  <a:ea typeface="MS PGothic"/>
                  <a:cs typeface="Arial" pitchFamily="34" charset="0"/>
                </a:endParaRPr>
              </a:p>
            </p:txBody>
          </p:sp>
          <p:sp>
            <p:nvSpPr>
              <p:cNvPr id="75" name="Rectangle 7"/>
              <p:cNvSpPr>
                <a:spLocks noChangeArrowheads="1"/>
              </p:cNvSpPr>
              <p:nvPr/>
            </p:nvSpPr>
            <p:spPr bwMode="auto">
              <a:xfrm>
                <a:off x="4138655" y="2018196"/>
                <a:ext cx="966242" cy="283219"/>
              </a:xfrm>
              <a:prstGeom prst="rect">
                <a:avLst/>
              </a:prstGeom>
              <a:noFill/>
              <a:ln>
                <a:noFill/>
              </a:ln>
              <a:effectLst>
                <a:prstShdw prst="shdw17" dist="17961" dir="2700000">
                  <a:srgbClr val="F5B605">
                    <a:gamma/>
                    <a:shade val="60000"/>
                    <a:invGamma/>
                  </a:srgbClr>
                </a:prstShdw>
              </a:effectLst>
              <a:extLst/>
            </p:spPr>
            <p:txBody>
              <a:bodyPr wrap="square" tIns="0" bIns="0" anchor="ctr">
                <a:spAutoFit/>
              </a:bodyPr>
              <a:lstStyle/>
              <a:p>
                <a:pPr>
                  <a:lnSpc>
                    <a:spcPct val="150000"/>
                  </a:lnSpc>
                  <a:defRPr/>
                </a:pPr>
                <a:r>
                  <a:rPr lang="en-US" sz="1400" dirty="0" smtClean="0">
                    <a:solidFill>
                      <a:prstClr val="black"/>
                    </a:solidFill>
                    <a:cs typeface="Arial" pitchFamily="34" charset="0"/>
                  </a:rPr>
                  <a:t>Total</a:t>
                </a:r>
                <a:endParaRPr lang="en-US" sz="1200" kern="0" dirty="0">
                  <a:solidFill>
                    <a:prstClr val="black"/>
                  </a:solidFill>
                  <a:ea typeface="MS PGothic"/>
                  <a:cs typeface="Arial" pitchFamily="34" charset="0"/>
                </a:endParaRPr>
              </a:p>
            </p:txBody>
          </p:sp>
        </p:grpSp>
      </p:grpSp>
      <p:grpSp>
        <p:nvGrpSpPr>
          <p:cNvPr id="9" name="Group 8"/>
          <p:cNvGrpSpPr/>
          <p:nvPr/>
        </p:nvGrpSpPr>
        <p:grpSpPr>
          <a:xfrm>
            <a:off x="323305" y="4849329"/>
            <a:ext cx="7268892" cy="403068"/>
            <a:chOff x="145189" y="2014689"/>
            <a:chExt cx="6086151" cy="403068"/>
          </a:xfrm>
        </p:grpSpPr>
        <p:sp>
          <p:nvSpPr>
            <p:cNvPr id="26" name="Rectangle 6"/>
            <p:cNvSpPr>
              <a:spLocks noChangeArrowheads="1"/>
            </p:cNvSpPr>
            <p:nvPr/>
          </p:nvSpPr>
          <p:spPr bwMode="auto">
            <a:xfrm>
              <a:off x="145189" y="2016246"/>
              <a:ext cx="1337395" cy="38855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/>
          </p:spPr>
          <p:txBody>
            <a:bodyPr tIns="91440" bIns="91440" anchor="ctr"/>
            <a:lstStyle/>
            <a:p>
              <a:pPr algn="ctr" eaLnBrk="0" hangingPunct="0">
                <a:lnSpc>
                  <a:spcPct val="90000"/>
                </a:lnSpc>
              </a:pPr>
              <a:r>
                <a:rPr lang="en-GB" sz="1400" dirty="0" smtClean="0">
                  <a:ea typeface="ＭＳ Ｐゴシック" pitchFamily="34" charset="-128"/>
                </a:rPr>
                <a:t>Baseline:</a:t>
              </a:r>
              <a:endParaRPr lang="en-GB" sz="1400" dirty="0">
                <a:ea typeface="ＭＳ Ｐゴシック" pitchFamily="34" charset="-128"/>
              </a:endParaRPr>
            </a:p>
          </p:txBody>
        </p:sp>
        <p:grpSp>
          <p:nvGrpSpPr>
            <p:cNvPr id="5" name="Group 4"/>
            <p:cNvGrpSpPr/>
            <p:nvPr/>
          </p:nvGrpSpPr>
          <p:grpSpPr>
            <a:xfrm>
              <a:off x="1260139" y="2014689"/>
              <a:ext cx="1452368" cy="390111"/>
              <a:chOff x="1260139" y="2014689"/>
              <a:chExt cx="1452368" cy="390111"/>
            </a:xfrm>
          </p:grpSpPr>
          <p:sp>
            <p:nvSpPr>
              <p:cNvPr id="27" name="Rectangle 6"/>
              <p:cNvSpPr>
                <a:spLocks noChangeArrowheads="1"/>
              </p:cNvSpPr>
              <p:nvPr/>
            </p:nvSpPr>
            <p:spPr bwMode="auto">
              <a:xfrm>
                <a:off x="1260139" y="2016246"/>
                <a:ext cx="548640" cy="388554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 lIns="0" tIns="0" rIns="0" bIns="0" anchor="ctr"/>
              <a:lstStyle/>
              <a:p>
                <a:pPr algn="ctr" eaLnBrk="0" hangingPunct="0">
                  <a:lnSpc>
                    <a:spcPct val="90000"/>
                  </a:lnSpc>
                </a:pPr>
                <a:r>
                  <a:rPr lang="en-GB" sz="1400" dirty="0" smtClean="0">
                    <a:ea typeface="ＭＳ Ｐゴシック" pitchFamily="34" charset="-128"/>
                  </a:rPr>
                  <a:t>56</a:t>
                </a:r>
                <a:endParaRPr lang="en-GB" sz="1600" dirty="0">
                  <a:ea typeface="ＭＳ Ｐゴシック" pitchFamily="34" charset="-128"/>
                </a:endParaRPr>
              </a:p>
            </p:txBody>
          </p:sp>
          <p:sp>
            <p:nvSpPr>
              <p:cNvPr id="28" name="Rectangle 6"/>
              <p:cNvSpPr>
                <a:spLocks noChangeArrowheads="1"/>
              </p:cNvSpPr>
              <p:nvPr/>
            </p:nvSpPr>
            <p:spPr bwMode="auto">
              <a:xfrm>
                <a:off x="1699643" y="2014689"/>
                <a:ext cx="548640" cy="388554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 lIns="0" tIns="0" rIns="0" bIns="0" anchor="ctr"/>
              <a:lstStyle/>
              <a:p>
                <a:pPr algn="ctr" eaLnBrk="0" hangingPunct="0">
                  <a:lnSpc>
                    <a:spcPct val="90000"/>
                  </a:lnSpc>
                </a:pPr>
                <a:r>
                  <a:rPr lang="en-GB" sz="1400" dirty="0" smtClean="0">
                    <a:ea typeface="ＭＳ Ｐゴシック" pitchFamily="34" charset="-128"/>
                  </a:rPr>
                  <a:t>58</a:t>
                </a:r>
                <a:endParaRPr lang="en-GB" sz="1600" dirty="0">
                  <a:ea typeface="ＭＳ Ｐゴシック" pitchFamily="34" charset="-128"/>
                </a:endParaRPr>
              </a:p>
            </p:txBody>
          </p:sp>
          <p:sp>
            <p:nvSpPr>
              <p:cNvPr id="29" name="Rectangle 6"/>
              <p:cNvSpPr>
                <a:spLocks noChangeArrowheads="1"/>
              </p:cNvSpPr>
              <p:nvPr/>
            </p:nvSpPr>
            <p:spPr bwMode="auto">
              <a:xfrm>
                <a:off x="2163867" y="2016246"/>
                <a:ext cx="548640" cy="388554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 lIns="0" tIns="0" rIns="0" bIns="0" anchor="ctr"/>
              <a:lstStyle/>
              <a:p>
                <a:pPr algn="ctr" eaLnBrk="0" hangingPunct="0">
                  <a:lnSpc>
                    <a:spcPct val="90000"/>
                  </a:lnSpc>
                </a:pPr>
                <a:r>
                  <a:rPr lang="en-GB" sz="1400" dirty="0" smtClean="0">
                    <a:ea typeface="ＭＳ Ｐゴシック" pitchFamily="34" charset="-128"/>
                  </a:rPr>
                  <a:t>53</a:t>
                </a:r>
                <a:endParaRPr lang="en-GB" sz="1600" dirty="0">
                  <a:ea typeface="ＭＳ Ｐゴシック" pitchFamily="34" charset="-128"/>
                </a:endParaRPr>
              </a:p>
            </p:txBody>
          </p:sp>
        </p:grpSp>
        <p:grpSp>
          <p:nvGrpSpPr>
            <p:cNvPr id="6" name="Group 5"/>
            <p:cNvGrpSpPr/>
            <p:nvPr/>
          </p:nvGrpSpPr>
          <p:grpSpPr>
            <a:xfrm>
              <a:off x="3021853" y="2016246"/>
              <a:ext cx="1521453" cy="401511"/>
              <a:chOff x="3021853" y="2016246"/>
              <a:chExt cx="1521453" cy="401511"/>
            </a:xfrm>
          </p:grpSpPr>
          <p:sp>
            <p:nvSpPr>
              <p:cNvPr id="30" name="Rectangle 6"/>
              <p:cNvSpPr>
                <a:spLocks noChangeArrowheads="1"/>
              </p:cNvSpPr>
              <p:nvPr/>
            </p:nvSpPr>
            <p:spPr bwMode="auto">
              <a:xfrm>
                <a:off x="3021853" y="2016246"/>
                <a:ext cx="548640" cy="388554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 lIns="0" tIns="0" rIns="0" bIns="0" anchor="ctr"/>
              <a:lstStyle/>
              <a:p>
                <a:pPr algn="ctr" eaLnBrk="0" hangingPunct="0">
                  <a:lnSpc>
                    <a:spcPct val="90000"/>
                  </a:lnSpc>
                </a:pPr>
                <a:r>
                  <a:rPr lang="en-GB" sz="1400" dirty="0" smtClean="0">
                    <a:ea typeface="ＭＳ Ｐゴシック" pitchFamily="34" charset="-128"/>
                  </a:rPr>
                  <a:t>54</a:t>
                </a:r>
                <a:endParaRPr lang="en-GB" sz="1600" dirty="0">
                  <a:ea typeface="ＭＳ Ｐゴシック" pitchFamily="34" charset="-128"/>
                </a:endParaRPr>
              </a:p>
            </p:txBody>
          </p:sp>
          <p:sp>
            <p:nvSpPr>
              <p:cNvPr id="31" name="Rectangle 6"/>
              <p:cNvSpPr>
                <a:spLocks noChangeArrowheads="1"/>
              </p:cNvSpPr>
              <p:nvPr/>
            </p:nvSpPr>
            <p:spPr bwMode="auto">
              <a:xfrm>
                <a:off x="3478495" y="2017857"/>
                <a:ext cx="548640" cy="388554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 lIns="0" tIns="0" rIns="0" bIns="0" anchor="ctr"/>
              <a:lstStyle/>
              <a:p>
                <a:pPr algn="ctr" eaLnBrk="0" hangingPunct="0">
                  <a:lnSpc>
                    <a:spcPct val="90000"/>
                  </a:lnSpc>
                </a:pPr>
                <a:r>
                  <a:rPr lang="en-GB" sz="1400" dirty="0" smtClean="0">
                    <a:ea typeface="ＭＳ Ｐゴシック" pitchFamily="34" charset="-128"/>
                  </a:rPr>
                  <a:t>56</a:t>
                </a:r>
                <a:endParaRPr lang="en-GB" sz="1600" dirty="0">
                  <a:ea typeface="ＭＳ Ｐゴシック" pitchFamily="34" charset="-128"/>
                </a:endParaRPr>
              </a:p>
            </p:txBody>
          </p:sp>
          <p:sp>
            <p:nvSpPr>
              <p:cNvPr id="32" name="Rectangle 6"/>
              <p:cNvSpPr>
                <a:spLocks noChangeArrowheads="1"/>
              </p:cNvSpPr>
              <p:nvPr/>
            </p:nvSpPr>
            <p:spPr bwMode="auto">
              <a:xfrm>
                <a:off x="3994666" y="2029203"/>
                <a:ext cx="548640" cy="388554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 lIns="0" tIns="0" rIns="0" bIns="0" anchor="ctr"/>
              <a:lstStyle/>
              <a:p>
                <a:pPr algn="ctr" eaLnBrk="0" hangingPunct="0">
                  <a:lnSpc>
                    <a:spcPct val="90000"/>
                  </a:lnSpc>
                </a:pPr>
                <a:r>
                  <a:rPr lang="en-GB" sz="1400" dirty="0" smtClean="0">
                    <a:ea typeface="ＭＳ Ｐゴシック" pitchFamily="34" charset="-128"/>
                  </a:rPr>
                  <a:t>50</a:t>
                </a:r>
                <a:endParaRPr lang="en-GB" sz="1600" dirty="0">
                  <a:ea typeface="ＭＳ Ｐゴシック" pitchFamily="34" charset="-128"/>
                </a:endParaRPr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4778652" y="2029203"/>
              <a:ext cx="1452688" cy="388554"/>
              <a:chOff x="4778652" y="2029203"/>
              <a:chExt cx="1452688" cy="388554"/>
            </a:xfrm>
          </p:grpSpPr>
          <p:sp>
            <p:nvSpPr>
              <p:cNvPr id="34" name="Rectangle 6"/>
              <p:cNvSpPr>
                <a:spLocks noChangeArrowheads="1"/>
              </p:cNvSpPr>
              <p:nvPr/>
            </p:nvSpPr>
            <p:spPr bwMode="auto">
              <a:xfrm>
                <a:off x="4778652" y="2029203"/>
                <a:ext cx="548640" cy="388554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 lIns="0" tIns="0" rIns="0" bIns="0" anchor="ctr"/>
              <a:lstStyle/>
              <a:p>
                <a:pPr algn="ctr" eaLnBrk="0" hangingPunct="0">
                  <a:lnSpc>
                    <a:spcPct val="90000"/>
                  </a:lnSpc>
                </a:pPr>
                <a:r>
                  <a:rPr lang="en-GB" sz="1400" dirty="0" smtClean="0">
                    <a:ea typeface="ＭＳ Ｐゴシック" pitchFamily="34" charset="-128"/>
                  </a:rPr>
                  <a:t>70</a:t>
                </a:r>
                <a:endParaRPr lang="en-GB" sz="1600" dirty="0">
                  <a:ea typeface="ＭＳ Ｐゴシック" pitchFamily="34" charset="-128"/>
                </a:endParaRPr>
              </a:p>
            </p:txBody>
          </p:sp>
          <p:sp>
            <p:nvSpPr>
              <p:cNvPr id="35" name="Rectangle 6"/>
              <p:cNvSpPr>
                <a:spLocks noChangeArrowheads="1"/>
              </p:cNvSpPr>
              <p:nvPr/>
            </p:nvSpPr>
            <p:spPr bwMode="auto">
              <a:xfrm>
                <a:off x="5253174" y="2029203"/>
                <a:ext cx="548640" cy="388554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 lIns="0" tIns="0" rIns="0" bIns="0" anchor="ctr"/>
              <a:lstStyle/>
              <a:p>
                <a:pPr algn="ctr" eaLnBrk="0" hangingPunct="0">
                  <a:lnSpc>
                    <a:spcPct val="90000"/>
                  </a:lnSpc>
                </a:pPr>
                <a:r>
                  <a:rPr lang="en-GB" sz="1400" dirty="0" smtClean="0">
                    <a:ea typeface="ＭＳ Ｐゴシック" pitchFamily="34" charset="-128"/>
                  </a:rPr>
                  <a:t>75</a:t>
                </a:r>
                <a:endParaRPr lang="en-GB" sz="1600" dirty="0">
                  <a:ea typeface="ＭＳ Ｐゴシック" pitchFamily="34" charset="-128"/>
                </a:endParaRPr>
              </a:p>
            </p:txBody>
          </p:sp>
          <p:sp>
            <p:nvSpPr>
              <p:cNvPr id="36" name="Rectangle 6"/>
              <p:cNvSpPr>
                <a:spLocks noChangeArrowheads="1"/>
              </p:cNvSpPr>
              <p:nvPr/>
            </p:nvSpPr>
            <p:spPr bwMode="auto">
              <a:xfrm>
                <a:off x="5682700" y="2029203"/>
                <a:ext cx="548640" cy="388554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 lIns="0" tIns="0" rIns="0" bIns="0" anchor="ctr"/>
              <a:lstStyle/>
              <a:p>
                <a:pPr algn="ctr" eaLnBrk="0" hangingPunct="0">
                  <a:lnSpc>
                    <a:spcPct val="90000"/>
                  </a:lnSpc>
                </a:pPr>
                <a:r>
                  <a:rPr lang="en-GB" sz="1400" dirty="0" smtClean="0">
                    <a:ea typeface="ＭＳ Ｐゴシック" pitchFamily="34" charset="-128"/>
                  </a:rPr>
                  <a:t>60</a:t>
                </a:r>
                <a:endParaRPr lang="en-GB" sz="1600" dirty="0">
                  <a:ea typeface="ＭＳ Ｐゴシック" pitchFamily="34" charset="-128"/>
                </a:endParaRPr>
              </a:p>
            </p:txBody>
          </p:sp>
        </p:grpSp>
      </p:grpSp>
      <p:sp>
        <p:nvSpPr>
          <p:cNvPr id="43" name="Rectangle 6"/>
          <p:cNvSpPr>
            <a:spLocks noChangeArrowheads="1"/>
          </p:cNvSpPr>
          <p:nvPr/>
        </p:nvSpPr>
        <p:spPr bwMode="auto">
          <a:xfrm>
            <a:off x="1717675" y="3662560"/>
            <a:ext cx="529764" cy="388554"/>
          </a:xfrm>
          <a:prstGeom prst="rect">
            <a:avLst/>
          </a:prstGeom>
          <a:noFill/>
          <a:ln>
            <a:noFill/>
          </a:ln>
          <a:extLst/>
        </p:spPr>
        <p:txBody>
          <a:bodyPr tIns="91440" bIns="91440" anchor="ctr"/>
          <a:lstStyle/>
          <a:p>
            <a:pPr algn="ctr" eaLnBrk="0" hangingPunct="0">
              <a:lnSpc>
                <a:spcPct val="90000"/>
              </a:lnSpc>
            </a:pPr>
            <a:r>
              <a:rPr lang="en-GB" sz="1400" b="1" dirty="0" smtClean="0">
                <a:ea typeface="ＭＳ Ｐゴシック" pitchFamily="34" charset="-128"/>
              </a:rPr>
              <a:t>-0.6</a:t>
            </a:r>
            <a:endParaRPr lang="en-GB" sz="1400" b="1" dirty="0">
              <a:ea typeface="ＭＳ Ｐゴシック" pitchFamily="34" charset="-128"/>
            </a:endParaRPr>
          </a:p>
        </p:txBody>
      </p:sp>
      <p:sp>
        <p:nvSpPr>
          <p:cNvPr id="45" name="Rectangle 6"/>
          <p:cNvSpPr>
            <a:spLocks noChangeArrowheads="1"/>
          </p:cNvSpPr>
          <p:nvPr/>
        </p:nvSpPr>
        <p:spPr bwMode="auto">
          <a:xfrm>
            <a:off x="2228389" y="3056252"/>
            <a:ext cx="558165" cy="388554"/>
          </a:xfrm>
          <a:prstGeom prst="rect">
            <a:avLst/>
          </a:prstGeom>
          <a:noFill/>
          <a:ln>
            <a:noFill/>
          </a:ln>
          <a:extLst/>
        </p:spPr>
        <p:txBody>
          <a:bodyPr tIns="91440" bIns="91440" anchor="ctr"/>
          <a:lstStyle/>
          <a:p>
            <a:pPr algn="ctr" eaLnBrk="0" hangingPunct="0">
              <a:lnSpc>
                <a:spcPct val="90000"/>
              </a:lnSpc>
            </a:pPr>
            <a:r>
              <a:rPr lang="en-GB" sz="1400" b="1" dirty="0" smtClean="0">
                <a:ea typeface="ＭＳ Ｐゴシック" pitchFamily="34" charset="-128"/>
              </a:rPr>
              <a:t>+0.2</a:t>
            </a:r>
            <a:endParaRPr lang="en-GB" sz="1400" b="1" dirty="0">
              <a:ea typeface="ＭＳ Ｐゴシック" pitchFamily="34" charset="-128"/>
            </a:endParaRPr>
          </a:p>
        </p:txBody>
      </p:sp>
      <p:sp>
        <p:nvSpPr>
          <p:cNvPr id="46" name="Rectangle 6"/>
          <p:cNvSpPr>
            <a:spLocks noChangeArrowheads="1"/>
          </p:cNvSpPr>
          <p:nvPr/>
        </p:nvSpPr>
        <p:spPr bwMode="auto">
          <a:xfrm>
            <a:off x="2749889" y="3681864"/>
            <a:ext cx="624041" cy="388554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tIns="91440" bIns="91440" anchor="ctr"/>
          <a:lstStyle/>
          <a:p>
            <a:pPr algn="ctr" eaLnBrk="0" hangingPunct="0">
              <a:lnSpc>
                <a:spcPct val="90000"/>
              </a:lnSpc>
            </a:pPr>
            <a:r>
              <a:rPr lang="en-GB" sz="1400" b="1" dirty="0" smtClean="0">
                <a:ea typeface="ＭＳ Ｐゴシック" pitchFamily="34" charset="-128"/>
              </a:rPr>
              <a:t>-1.8</a:t>
            </a:r>
            <a:endParaRPr lang="en-GB" sz="1400" b="1" dirty="0">
              <a:ea typeface="ＭＳ Ｐゴシック" pitchFamily="34" charset="-128"/>
            </a:endParaRPr>
          </a:p>
        </p:txBody>
      </p:sp>
      <p:sp>
        <p:nvSpPr>
          <p:cNvPr id="47" name="Rectangle 6"/>
          <p:cNvSpPr>
            <a:spLocks noChangeArrowheads="1"/>
          </p:cNvSpPr>
          <p:nvPr/>
        </p:nvSpPr>
        <p:spPr bwMode="auto">
          <a:xfrm>
            <a:off x="3778050" y="3681864"/>
            <a:ext cx="605744" cy="388554"/>
          </a:xfrm>
          <a:prstGeom prst="rect">
            <a:avLst/>
          </a:prstGeom>
          <a:noFill/>
          <a:ln>
            <a:noFill/>
          </a:ln>
          <a:extLst/>
        </p:spPr>
        <p:txBody>
          <a:bodyPr tIns="91440" bIns="91440" anchor="ctr"/>
          <a:lstStyle/>
          <a:p>
            <a:pPr algn="ctr" eaLnBrk="0" hangingPunct="0">
              <a:lnSpc>
                <a:spcPct val="90000"/>
              </a:lnSpc>
            </a:pPr>
            <a:r>
              <a:rPr lang="en-GB" sz="1400" b="1" dirty="0" smtClean="0">
                <a:ea typeface="ＭＳ Ｐゴシック" pitchFamily="34" charset="-128"/>
              </a:rPr>
              <a:t>-1.8</a:t>
            </a:r>
            <a:r>
              <a:rPr lang="en-GB" sz="1400" dirty="0" smtClean="0">
                <a:ea typeface="ＭＳ Ｐゴシック" pitchFamily="34" charset="-128"/>
              </a:rPr>
              <a:t>*</a:t>
            </a:r>
            <a:endParaRPr lang="en-GB" sz="1400" dirty="0">
              <a:ea typeface="ＭＳ Ｐゴシック" pitchFamily="34" charset="-128"/>
            </a:endParaRPr>
          </a:p>
        </p:txBody>
      </p:sp>
      <p:sp>
        <p:nvSpPr>
          <p:cNvPr id="48" name="Rectangle 6"/>
          <p:cNvSpPr>
            <a:spLocks noChangeArrowheads="1"/>
          </p:cNvSpPr>
          <p:nvPr/>
        </p:nvSpPr>
        <p:spPr bwMode="auto">
          <a:xfrm>
            <a:off x="4357977" y="3696616"/>
            <a:ext cx="548069" cy="388554"/>
          </a:xfrm>
          <a:prstGeom prst="rect">
            <a:avLst/>
          </a:prstGeom>
          <a:noFill/>
          <a:ln>
            <a:noFill/>
          </a:ln>
          <a:extLst/>
        </p:spPr>
        <p:txBody>
          <a:bodyPr tIns="91440" bIns="91440" anchor="ctr"/>
          <a:lstStyle/>
          <a:p>
            <a:pPr algn="ctr" eaLnBrk="0" hangingPunct="0">
              <a:lnSpc>
                <a:spcPct val="90000"/>
              </a:lnSpc>
            </a:pPr>
            <a:r>
              <a:rPr lang="en-GB" sz="1400" b="1" dirty="0" smtClean="0">
                <a:ea typeface="ＭＳ Ｐゴシック" pitchFamily="34" charset="-128"/>
              </a:rPr>
              <a:t>-1.5</a:t>
            </a:r>
            <a:endParaRPr lang="en-GB" sz="1400" b="1" dirty="0">
              <a:ea typeface="ＭＳ Ｐゴシック" pitchFamily="34" charset="-128"/>
            </a:endParaRPr>
          </a:p>
        </p:txBody>
      </p:sp>
      <p:sp>
        <p:nvSpPr>
          <p:cNvPr id="49" name="Rectangle 6"/>
          <p:cNvSpPr>
            <a:spLocks noChangeArrowheads="1"/>
          </p:cNvSpPr>
          <p:nvPr/>
        </p:nvSpPr>
        <p:spPr bwMode="auto">
          <a:xfrm>
            <a:off x="4855111" y="3813801"/>
            <a:ext cx="579117" cy="388554"/>
          </a:xfrm>
          <a:prstGeom prst="rect">
            <a:avLst/>
          </a:prstGeom>
          <a:noFill/>
          <a:ln>
            <a:noFill/>
          </a:ln>
          <a:extLst/>
        </p:spPr>
        <p:txBody>
          <a:bodyPr tIns="91440" bIns="91440" anchor="ctr"/>
          <a:lstStyle/>
          <a:p>
            <a:pPr algn="ctr" eaLnBrk="0" hangingPunct="0">
              <a:lnSpc>
                <a:spcPct val="90000"/>
              </a:lnSpc>
            </a:pPr>
            <a:r>
              <a:rPr lang="en-GB" sz="1400" b="1" dirty="0" smtClean="0">
                <a:ea typeface="ＭＳ Ｐゴシック" pitchFamily="34" charset="-128"/>
              </a:rPr>
              <a:t>-2.7</a:t>
            </a:r>
            <a:r>
              <a:rPr lang="en-GB" sz="1400" dirty="0" smtClean="0">
                <a:ea typeface="ＭＳ Ｐゴシック" pitchFamily="34" charset="-128"/>
              </a:rPr>
              <a:t>*</a:t>
            </a:r>
            <a:endParaRPr lang="en-GB" sz="1400" dirty="0">
              <a:ea typeface="ＭＳ Ｐゴシック" pitchFamily="34" charset="-128"/>
            </a:endParaRPr>
          </a:p>
        </p:txBody>
      </p:sp>
      <p:sp>
        <p:nvSpPr>
          <p:cNvPr id="50" name="Rectangle 6"/>
          <p:cNvSpPr>
            <a:spLocks noChangeArrowheads="1"/>
          </p:cNvSpPr>
          <p:nvPr/>
        </p:nvSpPr>
        <p:spPr bwMode="auto">
          <a:xfrm>
            <a:off x="5878222" y="2861975"/>
            <a:ext cx="620937" cy="388554"/>
          </a:xfrm>
          <a:prstGeom prst="rect">
            <a:avLst/>
          </a:prstGeom>
          <a:noFill/>
          <a:ln>
            <a:noFill/>
          </a:ln>
          <a:extLst/>
        </p:spPr>
        <p:txBody>
          <a:bodyPr tIns="91440" bIns="91440" anchor="ctr"/>
          <a:lstStyle/>
          <a:p>
            <a:pPr algn="ctr" eaLnBrk="0" hangingPunct="0">
              <a:lnSpc>
                <a:spcPct val="90000"/>
              </a:lnSpc>
            </a:pPr>
            <a:r>
              <a:rPr lang="en-GB" sz="1400" b="1" dirty="0" smtClean="0">
                <a:ea typeface="ＭＳ Ｐゴシック" pitchFamily="34" charset="-128"/>
              </a:rPr>
              <a:t>+1.6</a:t>
            </a:r>
            <a:r>
              <a:rPr lang="en-GB" sz="1400" dirty="0" smtClean="0">
                <a:ea typeface="ＭＳ Ｐゴシック" pitchFamily="34" charset="-128"/>
              </a:rPr>
              <a:t>*</a:t>
            </a:r>
            <a:endParaRPr lang="en-GB" sz="1400" dirty="0">
              <a:ea typeface="ＭＳ Ｐゴシック" pitchFamily="34" charset="-128"/>
            </a:endParaRPr>
          </a:p>
        </p:txBody>
      </p:sp>
      <p:sp>
        <p:nvSpPr>
          <p:cNvPr id="51" name="Rectangle 6"/>
          <p:cNvSpPr>
            <a:spLocks noChangeArrowheads="1"/>
          </p:cNvSpPr>
          <p:nvPr/>
        </p:nvSpPr>
        <p:spPr bwMode="auto">
          <a:xfrm>
            <a:off x="6950242" y="3626140"/>
            <a:ext cx="594329" cy="388554"/>
          </a:xfrm>
          <a:prstGeom prst="rect">
            <a:avLst/>
          </a:prstGeom>
          <a:noFill/>
          <a:ln>
            <a:noFill/>
          </a:ln>
          <a:extLst/>
        </p:spPr>
        <p:txBody>
          <a:bodyPr tIns="91440" bIns="91440" anchor="ctr"/>
          <a:lstStyle/>
          <a:p>
            <a:pPr algn="ctr" eaLnBrk="0" hangingPunct="0">
              <a:lnSpc>
                <a:spcPct val="90000"/>
              </a:lnSpc>
            </a:pPr>
            <a:r>
              <a:rPr lang="en-GB" sz="1400" b="1" dirty="0" smtClean="0">
                <a:ea typeface="ＭＳ Ｐゴシック" pitchFamily="34" charset="-128"/>
              </a:rPr>
              <a:t>-1.4</a:t>
            </a:r>
            <a:endParaRPr lang="en-GB" sz="1400" b="1" dirty="0">
              <a:ea typeface="ＭＳ Ｐゴシック" pitchFamily="34" charset="-128"/>
            </a:endParaRPr>
          </a:p>
        </p:txBody>
      </p:sp>
      <p:sp>
        <p:nvSpPr>
          <p:cNvPr id="52" name="Rectangle 6"/>
          <p:cNvSpPr>
            <a:spLocks noChangeArrowheads="1"/>
          </p:cNvSpPr>
          <p:nvPr/>
        </p:nvSpPr>
        <p:spPr bwMode="auto">
          <a:xfrm>
            <a:off x="6380610" y="2728433"/>
            <a:ext cx="617257" cy="388554"/>
          </a:xfrm>
          <a:prstGeom prst="rect">
            <a:avLst/>
          </a:prstGeom>
          <a:noFill/>
          <a:ln>
            <a:noFill/>
          </a:ln>
          <a:extLst/>
        </p:spPr>
        <p:txBody>
          <a:bodyPr tIns="91440" bIns="91440" anchor="ctr"/>
          <a:lstStyle/>
          <a:p>
            <a:pPr algn="ctr" eaLnBrk="0" hangingPunct="0">
              <a:lnSpc>
                <a:spcPct val="90000"/>
              </a:lnSpc>
            </a:pPr>
            <a:r>
              <a:rPr lang="en-GB" sz="1400" b="1" dirty="0" smtClean="0">
                <a:ea typeface="ＭＳ Ｐゴシック" pitchFamily="34" charset="-128"/>
              </a:rPr>
              <a:t>+2.7</a:t>
            </a:r>
            <a:r>
              <a:rPr lang="en-GB" sz="1400" dirty="0" smtClean="0">
                <a:ea typeface="ＭＳ Ｐゴシック" pitchFamily="34" charset="-128"/>
              </a:rPr>
              <a:t>*</a:t>
            </a:r>
            <a:endParaRPr lang="en-GB" sz="1400" dirty="0">
              <a:ea typeface="ＭＳ Ｐゴシック" pitchFamily="34" charset="-128"/>
            </a:endParaRPr>
          </a:p>
        </p:txBody>
      </p:sp>
      <p:cxnSp>
        <p:nvCxnSpPr>
          <p:cNvPr id="65" name="Straight Connector 64"/>
          <p:cNvCxnSpPr/>
          <p:nvPr/>
        </p:nvCxnSpPr>
        <p:spPr>
          <a:xfrm>
            <a:off x="1733550" y="5317530"/>
            <a:ext cx="1590675" cy="0"/>
          </a:xfrm>
          <a:prstGeom prst="line">
            <a:avLst/>
          </a:prstGeom>
          <a:ln w="22225">
            <a:solidFill>
              <a:schemeClr val="tx1"/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3825458" y="5317530"/>
            <a:ext cx="1590675" cy="0"/>
          </a:xfrm>
          <a:prstGeom prst="line">
            <a:avLst/>
          </a:prstGeom>
          <a:ln w="22225">
            <a:solidFill>
              <a:schemeClr val="tx1"/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5956234" y="5317530"/>
            <a:ext cx="1590675" cy="0"/>
          </a:xfrm>
          <a:prstGeom prst="line">
            <a:avLst/>
          </a:prstGeom>
          <a:ln w="22225">
            <a:solidFill>
              <a:schemeClr val="tx1"/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1176494" y="6254753"/>
            <a:ext cx="7567456" cy="457200"/>
          </a:xfrm>
        </p:spPr>
        <p:txBody>
          <a:bodyPr/>
          <a:lstStyle/>
          <a:p>
            <a:r>
              <a:rPr lang="en-US" sz="1200" dirty="0" smtClean="0"/>
              <a:t>*p&lt;0.05 by two-sided Wilcoxon signed-rank test. 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80102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9_New HIV Templates">
  <a:themeElements>
    <a:clrScheme name="Gilead HIV">
      <a:dk1>
        <a:sysClr val="windowText" lastClr="000000"/>
      </a:dk1>
      <a:lt1>
        <a:sysClr val="window" lastClr="FFFFFF"/>
      </a:lt1>
      <a:dk2>
        <a:srgbClr val="CC0000"/>
      </a:dk2>
      <a:lt2>
        <a:srgbClr val="E2E2E2"/>
      </a:lt2>
      <a:accent1>
        <a:srgbClr val="CC0000"/>
      </a:accent1>
      <a:accent2>
        <a:srgbClr val="717074"/>
      </a:accent2>
      <a:accent3>
        <a:srgbClr val="0972C9"/>
      </a:accent3>
      <a:accent4>
        <a:srgbClr val="FBB040"/>
      </a:accent4>
      <a:accent5>
        <a:srgbClr val="A117DF"/>
      </a:accent5>
      <a:accent6>
        <a:srgbClr val="F66900"/>
      </a:accent6>
      <a:hlink>
        <a:srgbClr val="0972C9"/>
      </a:hlink>
      <a:folHlink>
        <a:srgbClr val="969696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9050">
          <a:solidFill>
            <a:schemeClr val="accent1"/>
          </a:solidFill>
          <a:miter lim="800000"/>
        </a:ln>
      </a:spPr>
      <a:bodyPr rtlCol="0" anchor="ctr"/>
      <a:lstStyle>
        <a:defPPr algn="ctr">
          <a:lnSpc>
            <a:spcPct val="90000"/>
          </a:lnSpc>
          <a:defRPr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chemeClr val="bg2">
              <a:lumMod val="50000"/>
            </a:schemeClr>
          </a:solidFill>
          <a:miter lim="800000"/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noAutofit/>
      </a:bodyPr>
      <a:lstStyle>
        <a:defPPr>
          <a:lnSpc>
            <a:spcPct val="90000"/>
          </a:lnSpc>
          <a:defRPr dirty="0" smtClean="0"/>
        </a:defPPr>
      </a:lstStyle>
    </a:txDef>
  </a:objectDefaults>
  <a:extraClrSchemeLst/>
  <a:custClrLst>
    <a:custClr name="R94 G186 B32">
      <a:srgbClr val="5EBA20"/>
    </a:custClr>
    <a:custClr name="R252 G138 B44">
      <a:srgbClr val="FC8A2C"/>
    </a:custClr>
    <a:custClr name="R148 G100 B29">
      <a:srgbClr val="94641D"/>
    </a:custClr>
    <a:custClr name="R99 G56 B162">
      <a:srgbClr val="6338A2"/>
    </a:custClr>
    <a:custClr name="R202 G32 B85">
      <a:srgbClr val="CA2055"/>
    </a:custClr>
    <a:custClr name="R41 G96 B4">
      <a:srgbClr val="296004"/>
    </a:custClr>
    <a:custClr name="R167 G164 B97">
      <a:srgbClr val="A7A461"/>
    </a:custClr>
    <a:custClr name="R109 G107 B4">
      <a:srgbClr val="6D6B04"/>
    </a:custClr>
    <a:custClr name="R14 G172 B108">
      <a:srgbClr val="0EAC6C"/>
    </a:custClr>
    <a:custClr name="R224 G82 B82">
      <a:srgbClr val="E05252"/>
    </a:custClr>
  </a:custClr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:a="http://schemas.openxmlformats.org/drawingml/2006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:a="http://schemas.openxmlformats.org/drawingml/2006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Gilead HIV">
    <a:dk1>
      <a:sysClr val="windowText" lastClr="000000"/>
    </a:dk1>
    <a:lt1>
      <a:sysClr val="window" lastClr="FFFFFF"/>
    </a:lt1>
    <a:dk2>
      <a:srgbClr val="CC0000"/>
    </a:dk2>
    <a:lt2>
      <a:srgbClr val="E2E2E2"/>
    </a:lt2>
    <a:accent1>
      <a:srgbClr val="CC0000"/>
    </a:accent1>
    <a:accent2>
      <a:srgbClr val="717074"/>
    </a:accent2>
    <a:accent3>
      <a:srgbClr val="0972C9"/>
    </a:accent3>
    <a:accent4>
      <a:srgbClr val="FBB040"/>
    </a:accent4>
    <a:accent5>
      <a:srgbClr val="A117DF"/>
    </a:accent5>
    <a:accent6>
      <a:srgbClr val="F66900"/>
    </a:accent6>
    <a:hlink>
      <a:srgbClr val="0972C9"/>
    </a:hlink>
    <a:folHlink>
      <a:srgbClr val="969696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1793</Words>
  <Application>Microsoft Macintosh PowerPoint</Application>
  <PresentationFormat>Bildschirmpräsentation (4:3)</PresentationFormat>
  <Paragraphs>339</Paragraphs>
  <Slides>16</Slides>
  <Notes>16</Notes>
  <HiddenSlides>0</HiddenSlides>
  <MMClips>0</MMClips>
  <ScaleCrop>false</ScaleCrop>
  <HeadingPairs>
    <vt:vector size="6" baseType="variant">
      <vt:variant>
        <vt:lpstr>Entwurfsvorlage</vt:lpstr>
      </vt:variant>
      <vt:variant>
        <vt:i4>1</vt:i4>
      </vt:variant>
      <vt:variant>
        <vt:lpstr>Eingebettete OLE-Server</vt:lpstr>
      </vt:variant>
      <vt:variant>
        <vt:i4>2</vt:i4>
      </vt:variant>
      <vt:variant>
        <vt:lpstr>Folientitel</vt:lpstr>
      </vt:variant>
      <vt:variant>
        <vt:i4>16</vt:i4>
      </vt:variant>
    </vt:vector>
  </HeadingPairs>
  <TitlesOfParts>
    <vt:vector size="19" baseType="lpstr">
      <vt:lpstr>9_New HIV Templates</vt:lpstr>
      <vt:lpstr>CS ChemDraw Drawing</vt:lpstr>
      <vt:lpstr>Prism 6</vt:lpstr>
      <vt:lpstr>Subjects with Renal Impairment Switching from Tenofovir Disoproxil Fumarate to Tenofovir Alafenamide Have Improved Renal and Bone Safety through 48 Weeks  Study GS-US-292-0112</vt:lpstr>
      <vt:lpstr>Author Disclosures</vt:lpstr>
      <vt:lpstr>Tenofovir Alafenamide (TAF):  Novel Prodrug of Tenofovir</vt:lpstr>
      <vt:lpstr>Background</vt:lpstr>
      <vt:lpstr>Study Design</vt:lpstr>
      <vt:lpstr>Baseline Characteristics</vt:lpstr>
      <vt:lpstr>Pre-Switch Antiretroviral Treatment</vt:lpstr>
      <vt:lpstr>Actual GFR by Iohexol Clearance through Week 24</vt:lpstr>
      <vt:lpstr>Estimated GFR: Change from Baseline to Week 48</vt:lpstr>
      <vt:lpstr> Proteinuria: Change From Baseline to Week 48</vt:lpstr>
      <vt:lpstr>Clinically Significant Proteinuria: Baseline to Week 48</vt:lpstr>
      <vt:lpstr>Clinically Significant Albuminuria: Baseline to Week 48</vt:lpstr>
      <vt:lpstr>BMD: Mean Change from Baseline to Week 48</vt:lpstr>
      <vt:lpstr>Fasting Lipids at Week 48</vt:lpstr>
      <vt:lpstr>Conclusions</vt:lpstr>
      <vt:lpstr>Acknowledgments</vt:lpstr>
    </vt:vector>
  </TitlesOfParts>
  <Company>DJE Holdings,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Renal and Bone Safety of  Tenofovir Alafenamide vs  Tenofovir Disoproxil Fumarate  Combined Safety Results of  Studies GS-US-292-0104 and GS-US-292-0111</dc:title>
  <dc:creator>Gorrell, Ana</dc:creator>
  <cp:lastModifiedBy>Ramona Pauli</cp:lastModifiedBy>
  <cp:revision>276</cp:revision>
  <cp:lastPrinted>2015-07-13T15:01:44Z</cp:lastPrinted>
  <dcterms:created xsi:type="dcterms:W3CDTF">2015-07-21T22:26:25Z</dcterms:created>
  <dcterms:modified xsi:type="dcterms:W3CDTF">2015-07-21T22:26:41Z</dcterms:modified>
</cp:coreProperties>
</file>