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drawings/drawing1.xml" ContentType="application/vnd.openxmlformats-officedocument.drawingml.chartshapes+xml"/>
  <Override PartName="/ppt/notesSlides/notesSlide5.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notesSlides/notesSlide6.xml" ContentType="application/vnd.openxmlformats-officedocument.presentationml.notesSlid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notesSlides/notesSlide7.xml" ContentType="application/vnd.openxmlformats-officedocument.presentationml.notesSlid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2"/>
  </p:notesMasterIdLst>
  <p:handoutMasterIdLst>
    <p:handoutMasterId r:id="rId23"/>
  </p:handoutMasterIdLst>
  <p:sldIdLst>
    <p:sldId id="257" r:id="rId2"/>
    <p:sldId id="260" r:id="rId3"/>
    <p:sldId id="258" r:id="rId4"/>
    <p:sldId id="296" r:id="rId5"/>
    <p:sldId id="261" r:id="rId6"/>
    <p:sldId id="262" r:id="rId7"/>
    <p:sldId id="263" r:id="rId8"/>
    <p:sldId id="264" r:id="rId9"/>
    <p:sldId id="256" r:id="rId10"/>
    <p:sldId id="291" r:id="rId11"/>
    <p:sldId id="287" r:id="rId12"/>
    <p:sldId id="281" r:id="rId13"/>
    <p:sldId id="292" r:id="rId14"/>
    <p:sldId id="293" r:id="rId15"/>
    <p:sldId id="297" r:id="rId16"/>
    <p:sldId id="294" r:id="rId17"/>
    <p:sldId id="288" r:id="rId18"/>
    <p:sldId id="268" r:id="rId19"/>
    <p:sldId id="289" r:id="rId20"/>
    <p:sldId id="295" r:id="rId21"/>
  </p:sldIdLst>
  <p:sldSz cx="12192000" cy="6858000"/>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3126">
          <p15:clr>
            <a:srgbClr val="A4A3A4"/>
          </p15:clr>
        </p15:guide>
        <p15:guide id="2" pos="214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ulie Priest" initials="JP" lastIdx="9" clrIdx="0">
    <p:extLst>
      <p:ext uri="{19B8F6BF-5375-455C-9EA6-DF929625EA0E}">
        <p15:presenceInfo xmlns:p15="http://schemas.microsoft.com/office/powerpoint/2012/main" userId="Julie Priest" providerId="None"/>
      </p:ext>
    </p:extLst>
  </p:cmAuthor>
  <p:cmAuthor id="2" name="Alan Oglesby" initials="AO" lastIdx="4" clrIdx="1">
    <p:extLst>
      <p:ext uri="{19B8F6BF-5375-455C-9EA6-DF929625EA0E}">
        <p15:presenceInfo xmlns:p15="http://schemas.microsoft.com/office/powerpoint/2012/main" userId="Alan Oglesby"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0504D"/>
    <a:srgbClr val="4267B2"/>
    <a:srgbClr val="D9111B"/>
    <a:srgbClr val="E8303B"/>
    <a:srgbClr val="ED1C24"/>
    <a:srgbClr val="FEF3D4"/>
    <a:srgbClr val="383333"/>
    <a:srgbClr val="5DA9DD"/>
    <a:srgbClr val="F8E08E"/>
    <a:srgbClr val="C26E68"/>
  </p:clrMru>
  <p:extLst>
    <p:ext uri="{E76CE94A-603C-4142-B9EB-6D1370010A27}">
      <p14:discardImageEditData xmlns:p14="http://schemas.microsoft.com/office/powerpoint/2010/main" val="0"/>
    </p:ext>
    <p:ext uri="{D31A062A-798A-4329-ABDD-BBA856620510}">
      <p14:defaultImageDpi xmlns:p14="http://schemas.microsoft.com/office/powerpoint/2010/main" val="33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831" autoAdjust="0"/>
    <p:restoredTop sz="92593" autoAdjust="0"/>
  </p:normalViewPr>
  <p:slideViewPr>
    <p:cSldViewPr snapToGrid="0" snapToObjects="1">
      <p:cViewPr varScale="1">
        <p:scale>
          <a:sx n="76" d="100"/>
          <a:sy n="76" d="100"/>
        </p:scale>
        <p:origin x="830" y="62"/>
      </p:cViewPr>
      <p:guideLst>
        <p:guide orient="horz" pos="2160"/>
        <p:guide pos="3840"/>
      </p:guideLst>
    </p:cSldViewPr>
  </p:slideViewPr>
  <p:notesTextViewPr>
    <p:cViewPr>
      <p:scale>
        <a:sx n="100" d="100"/>
        <a:sy n="100" d="100"/>
      </p:scale>
      <p:origin x="0" y="0"/>
    </p:cViewPr>
  </p:notesTextViewPr>
  <p:sorterViewPr>
    <p:cViewPr>
      <p:scale>
        <a:sx n="100" d="100"/>
        <a:sy n="100" d="100"/>
      </p:scale>
      <p:origin x="0" y="0"/>
    </p:cViewPr>
  </p:sorterViewPr>
  <p:notesViewPr>
    <p:cSldViewPr snapToGrid="0" snapToObjects="1">
      <p:cViewPr varScale="1">
        <p:scale>
          <a:sx n="60" d="100"/>
          <a:sy n="60" d="100"/>
        </p:scale>
        <p:origin x="2538" y="90"/>
      </p:cViewPr>
      <p:guideLst>
        <p:guide orient="horz" pos="3126"/>
        <p:guide pos="2141"/>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 Id="rId4" Type="http://schemas.openxmlformats.org/officeDocument/2006/relationships/chartUserShapes" Target="../drawings/drawing1.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package" Target="../embeddings/Microsoft_Excel_Worksheet4.xlsx"/><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package" Target="../embeddings/Microsoft_Excel_Worksheet5.xlsx"/><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package" Target="../embeddings/Microsoft_Excel_Worksheet6.xlsx"/><Relationship Id="rId2" Type="http://schemas.microsoft.com/office/2011/relationships/chartColorStyle" Target="colors7.xml"/><Relationship Id="rId1" Type="http://schemas.microsoft.com/office/2011/relationships/chartStyle" Target="style7.xml"/></Relationships>
</file>

<file path=ppt/charts/_rels/chart8.xml.rels><?xml version="1.0" encoding="UTF-8" standalone="yes"?>
<Relationships xmlns="http://schemas.openxmlformats.org/package/2006/relationships"><Relationship Id="rId3" Type="http://schemas.openxmlformats.org/officeDocument/2006/relationships/package" Target="../embeddings/Microsoft_Excel_Worksheet7.xlsx"/><Relationship Id="rId2" Type="http://schemas.microsoft.com/office/2011/relationships/chartColorStyle" Target="colors8.xml"/><Relationship Id="rId1" Type="http://schemas.microsoft.com/office/2011/relationships/chartStyle" Target="style8.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US" sz="1800" b="1" dirty="0">
                <a:latin typeface="Franklin Gothic Book" panose="020B0503020102020204" pitchFamily="34" charset="0"/>
              </a:rPr>
              <a:t>Distribution of Baseline</a:t>
            </a:r>
            <a:r>
              <a:rPr lang="en-US" sz="1800" b="1" baseline="0" dirty="0">
                <a:latin typeface="Franklin Gothic Book" panose="020B0503020102020204" pitchFamily="34" charset="0"/>
              </a:rPr>
              <a:t> Viral Load (VL) in ART Naïve Patients in OPERA, By Core Agent</a:t>
            </a:r>
            <a:endParaRPr lang="en-US" sz="1800" b="1" dirty="0">
              <a:latin typeface="Franklin Gothic Book" panose="020B0503020102020204" pitchFamily="34" charset="0"/>
            </a:endParaRPr>
          </a:p>
        </c:rich>
      </c:tx>
      <c:layout>
        <c:manualLayout>
          <c:xMode val="edge"/>
          <c:yMode val="edge"/>
          <c:x val="0.12540094339622643"/>
          <c:y val="0"/>
        </c:manualLayout>
      </c:layout>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percentStacked"/>
        <c:varyColors val="0"/>
        <c:ser>
          <c:idx val="0"/>
          <c:order val="0"/>
          <c:tx>
            <c:strRef>
              <c:f>Sheet1!$A$2</c:f>
              <c:strCache>
                <c:ptCount val="1"/>
                <c:pt idx="0">
                  <c:v>&lt;100,000 copies/mL</c:v>
                </c:pt>
              </c:strCache>
            </c:strRef>
          </c:tx>
          <c:spPr>
            <a:solidFill>
              <a:schemeClr val="accent6"/>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tx1">
                        <a:lumMod val="75000"/>
                        <a:lumOff val="25000"/>
                      </a:schemeClr>
                    </a:solidFill>
                    <a:latin typeface="Franklin Gothic Book" panose="020B0503020102020204" pitchFamily="34" charset="0"/>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Sheet1!$B$1:$E$1</c:f>
              <c:strCache>
                <c:ptCount val="4"/>
                <c:pt idx="0">
                  <c:v>DTG</c:v>
                </c:pt>
                <c:pt idx="1">
                  <c:v>RAL</c:v>
                </c:pt>
                <c:pt idx="2">
                  <c:v>EVG</c:v>
                </c:pt>
                <c:pt idx="3">
                  <c:v>DRV</c:v>
                </c:pt>
              </c:strCache>
            </c:strRef>
          </c:cat>
          <c:val>
            <c:numRef>
              <c:f>Sheet1!$B$2:$E$2</c:f>
              <c:numCache>
                <c:formatCode>0%</c:formatCode>
                <c:ptCount val="4"/>
                <c:pt idx="0">
                  <c:v>0.67113494191242185</c:v>
                </c:pt>
                <c:pt idx="1">
                  <c:v>0.70731707317073167</c:v>
                </c:pt>
                <c:pt idx="2">
                  <c:v>0.6920013275804846</c:v>
                </c:pt>
                <c:pt idx="3">
                  <c:v>0.60146699266503667</c:v>
                </c:pt>
              </c:numCache>
            </c:numRef>
          </c:val>
          <c:extLst>
            <c:ext xmlns:c16="http://schemas.microsoft.com/office/drawing/2014/chart" uri="{C3380CC4-5D6E-409C-BE32-E72D297353CC}">
              <c16:uniqueId val="{00000000-2B0F-4DD3-9F30-7239A7596F2D}"/>
            </c:ext>
          </c:extLst>
        </c:ser>
        <c:ser>
          <c:idx val="1"/>
          <c:order val="1"/>
          <c:tx>
            <c:strRef>
              <c:f>Sheet1!$A$3</c:f>
              <c:strCache>
                <c:ptCount val="1"/>
                <c:pt idx="0">
                  <c:v>&gt;=100,000 copies/mL</c:v>
                </c:pt>
              </c:strCache>
            </c:strRef>
          </c:tx>
          <c:spPr>
            <a:solidFill>
              <a:schemeClr val="accent5"/>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tx1">
                        <a:lumMod val="75000"/>
                        <a:lumOff val="25000"/>
                      </a:schemeClr>
                    </a:solidFill>
                    <a:latin typeface="Franklin Gothic Book" panose="020B0503020102020204" pitchFamily="34" charset="0"/>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Sheet1!$B$1:$E$1</c:f>
              <c:strCache>
                <c:ptCount val="4"/>
                <c:pt idx="0">
                  <c:v>DTG</c:v>
                </c:pt>
                <c:pt idx="1">
                  <c:v>RAL</c:v>
                </c:pt>
                <c:pt idx="2">
                  <c:v>EVG</c:v>
                </c:pt>
                <c:pt idx="3">
                  <c:v>DRV</c:v>
                </c:pt>
              </c:strCache>
            </c:strRef>
          </c:cat>
          <c:val>
            <c:numRef>
              <c:f>Sheet1!$B$3:$E$3</c:f>
              <c:numCache>
                <c:formatCode>0%</c:formatCode>
                <c:ptCount val="4"/>
                <c:pt idx="0">
                  <c:v>0.32886505808757821</c:v>
                </c:pt>
                <c:pt idx="1">
                  <c:v>0.29268292682926828</c:v>
                </c:pt>
                <c:pt idx="2">
                  <c:v>0.30799867241951545</c:v>
                </c:pt>
                <c:pt idx="3">
                  <c:v>0.39853300733496333</c:v>
                </c:pt>
              </c:numCache>
            </c:numRef>
          </c:val>
          <c:extLst>
            <c:ext xmlns:c16="http://schemas.microsoft.com/office/drawing/2014/chart" uri="{C3380CC4-5D6E-409C-BE32-E72D297353CC}">
              <c16:uniqueId val="{00000001-2B0F-4DD3-9F30-7239A7596F2D}"/>
            </c:ext>
          </c:extLst>
        </c:ser>
        <c:dLbls>
          <c:showLegendKey val="0"/>
          <c:showVal val="0"/>
          <c:showCatName val="0"/>
          <c:showSerName val="0"/>
          <c:showPercent val="0"/>
          <c:showBubbleSize val="0"/>
        </c:dLbls>
        <c:gapWidth val="150"/>
        <c:overlap val="100"/>
        <c:axId val="509824080"/>
        <c:axId val="492121032"/>
      </c:barChart>
      <c:catAx>
        <c:axId val="50982408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1" i="0" u="none" strike="noStrike" kern="1200" baseline="0">
                <a:solidFill>
                  <a:schemeClr val="tx1">
                    <a:lumMod val="65000"/>
                    <a:lumOff val="35000"/>
                  </a:schemeClr>
                </a:solidFill>
                <a:latin typeface="Franklin Gothic Book" panose="020B0503020102020204" pitchFamily="34" charset="0"/>
                <a:ea typeface="+mn-ea"/>
                <a:cs typeface="+mn-cs"/>
              </a:defRPr>
            </a:pPr>
            <a:endParaRPr lang="en-US"/>
          </a:p>
        </c:txPr>
        <c:crossAx val="492121032"/>
        <c:crosses val="autoZero"/>
        <c:auto val="1"/>
        <c:lblAlgn val="ctr"/>
        <c:lblOffset val="100"/>
        <c:noMultiLvlLbl val="0"/>
      </c:catAx>
      <c:valAx>
        <c:axId val="492121032"/>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400" b="1" i="0" u="none" strike="noStrike" kern="1200" baseline="0">
                <a:solidFill>
                  <a:schemeClr val="tx1">
                    <a:lumMod val="65000"/>
                    <a:lumOff val="35000"/>
                  </a:schemeClr>
                </a:solidFill>
                <a:latin typeface="Franklin Gothic Book" panose="020B0503020102020204" pitchFamily="34" charset="0"/>
                <a:ea typeface="+mn-ea"/>
                <a:cs typeface="+mn-cs"/>
              </a:defRPr>
            </a:pPr>
            <a:endParaRPr lang="en-US"/>
          </a:p>
        </c:txPr>
        <c:crossAx val="50982408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Franklin Gothic Book" panose="020B0503020102020204" pitchFamily="34" charset="0"/>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0.26754250365097965"/>
          <c:y val="3.2460568995097909E-2"/>
          <c:w val="0.42990959719553312"/>
          <c:h val="0.93949023548674993"/>
        </c:manualLayout>
      </c:layout>
      <c:pieChart>
        <c:varyColors val="1"/>
        <c:ser>
          <c:idx val="0"/>
          <c:order val="0"/>
          <c:tx>
            <c:strRef>
              <c:f>Sheet1!$B$1</c:f>
              <c:strCache>
                <c:ptCount val="1"/>
                <c:pt idx="0">
                  <c:v>.</c:v>
                </c:pt>
              </c:strCache>
            </c:strRef>
          </c:tx>
          <c:dPt>
            <c:idx val="0"/>
            <c:bubble3D val="0"/>
            <c:spPr>
              <a:solidFill>
                <a:schemeClr val="accent2"/>
              </a:solidFill>
              <a:ln w="19050">
                <a:solidFill>
                  <a:schemeClr val="lt1"/>
                </a:solidFill>
              </a:ln>
              <a:effectLst/>
            </c:spPr>
            <c:extLst>
              <c:ext xmlns:c16="http://schemas.microsoft.com/office/drawing/2014/chart" uri="{C3380CC4-5D6E-409C-BE32-E72D297353CC}">
                <c16:uniqueId val="{00000003-EEA1-4623-A3BA-917D502C0FEE}"/>
              </c:ext>
            </c:extLst>
          </c:dPt>
          <c:dPt>
            <c:idx val="1"/>
            <c:bubble3D val="0"/>
            <c:spPr>
              <a:solidFill>
                <a:schemeClr val="tx2">
                  <a:lumMod val="50000"/>
                </a:schemeClr>
              </a:solidFill>
              <a:ln w="19050">
                <a:solidFill>
                  <a:schemeClr val="lt1"/>
                </a:solidFill>
              </a:ln>
              <a:effectLst/>
            </c:spPr>
            <c:extLst>
              <c:ext xmlns:c16="http://schemas.microsoft.com/office/drawing/2014/chart" uri="{C3380CC4-5D6E-409C-BE32-E72D297353CC}">
                <c16:uniqueId val="{00000002-EEA1-4623-A3BA-917D502C0FEE}"/>
              </c:ext>
            </c:extLst>
          </c:dPt>
          <c:dPt>
            <c:idx val="2"/>
            <c:bubble3D val="0"/>
            <c:spPr>
              <a:solidFill>
                <a:srgbClr val="92D050"/>
              </a:solidFill>
              <a:ln w="19050">
                <a:solidFill>
                  <a:schemeClr val="lt1"/>
                </a:solidFill>
              </a:ln>
              <a:effectLst/>
            </c:spPr>
            <c:extLst>
              <c:ext xmlns:c16="http://schemas.microsoft.com/office/drawing/2014/chart" uri="{C3380CC4-5D6E-409C-BE32-E72D297353CC}">
                <c16:uniqueId val="{00000005-0077-4524-A676-D5119C1A601D}"/>
              </c:ext>
            </c:extLst>
          </c:dPt>
          <c:dPt>
            <c:idx val="3"/>
            <c:bubble3D val="0"/>
            <c:spPr>
              <a:solidFill>
                <a:schemeClr val="accent1">
                  <a:lumMod val="75000"/>
                </a:schemeClr>
              </a:solidFill>
              <a:ln w="19050">
                <a:solidFill>
                  <a:schemeClr val="lt1"/>
                </a:solidFill>
              </a:ln>
              <a:effectLst/>
            </c:spPr>
            <c:extLst>
              <c:ext xmlns:c16="http://schemas.microsoft.com/office/drawing/2014/chart" uri="{C3380CC4-5D6E-409C-BE32-E72D297353CC}">
                <c16:uniqueId val="{00000004-EEA1-4623-A3BA-917D502C0FEE}"/>
              </c:ext>
            </c:extLst>
          </c:dPt>
          <c:cat>
            <c:strRef>
              <c:f>Sheet1!$A$2:$A$5</c:f>
              <c:strCache>
                <c:ptCount val="4"/>
                <c:pt idx="0">
                  <c:v>DTG</c:v>
                </c:pt>
                <c:pt idx="1">
                  <c:v>EVG</c:v>
                </c:pt>
                <c:pt idx="2">
                  <c:v>RAL</c:v>
                </c:pt>
                <c:pt idx="3">
                  <c:v>DRV</c:v>
                </c:pt>
              </c:strCache>
            </c:strRef>
          </c:cat>
          <c:val>
            <c:numRef>
              <c:f>Sheet1!$B$2:$B$5</c:f>
              <c:numCache>
                <c:formatCode>General</c:formatCode>
                <c:ptCount val="4"/>
                <c:pt idx="0">
                  <c:v>736</c:v>
                </c:pt>
                <c:pt idx="1">
                  <c:v>928</c:v>
                </c:pt>
                <c:pt idx="2">
                  <c:v>48</c:v>
                </c:pt>
                <c:pt idx="3">
                  <c:v>326</c:v>
                </c:pt>
              </c:numCache>
            </c:numRef>
          </c:val>
          <c:extLst>
            <c:ext xmlns:c16="http://schemas.microsoft.com/office/drawing/2014/chart" uri="{C3380CC4-5D6E-409C-BE32-E72D297353CC}">
              <c16:uniqueId val="{00000000-EEA1-4623-A3BA-917D502C0FEE}"/>
            </c:ext>
          </c:extLst>
        </c:ser>
        <c:dLbls>
          <c:showLegendKey val="0"/>
          <c:showVal val="0"/>
          <c:showCatName val="0"/>
          <c:showSerName val="0"/>
          <c:showPercent val="0"/>
          <c:showBubbleSize val="0"/>
          <c:showLeaderLines val="1"/>
        </c:dLbls>
        <c:firstSliceAng val="0"/>
      </c:pie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userShapes r:id="rId4"/>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5.4496396803652682E-2"/>
          <c:y val="8.8382330742345E-2"/>
          <c:w val="0.87971169923925829"/>
          <c:h val="0.82161207104861678"/>
        </c:manualLayout>
      </c:layout>
      <c:barChart>
        <c:barDir val="col"/>
        <c:grouping val="clustered"/>
        <c:varyColors val="0"/>
        <c:ser>
          <c:idx val="0"/>
          <c:order val="0"/>
          <c:tx>
            <c:strRef>
              <c:f>Sheet1!$A$2</c:f>
              <c:strCache>
                <c:ptCount val="1"/>
                <c:pt idx="0">
                  <c:v>DTG</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tx1">
                        <a:lumMod val="75000"/>
                        <a:lumOff val="25000"/>
                      </a:schemeClr>
                    </a:solidFill>
                    <a:latin typeface="Franklin Gothic Book" panose="020B0503020102020204" pitchFamily="34" charset="0"/>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Sheet1!$B$1:$F$1</c:f>
              <c:strCache>
                <c:ptCount val="5"/>
                <c:pt idx="0">
                  <c:v>Male</c:v>
                </c:pt>
                <c:pt idx="1">
                  <c:v>Age 13-25</c:v>
                </c:pt>
                <c:pt idx="2">
                  <c:v>African American</c:v>
                </c:pt>
                <c:pt idx="3">
                  <c:v>Hispanic</c:v>
                </c:pt>
                <c:pt idx="4">
                  <c:v>MSM</c:v>
                </c:pt>
              </c:strCache>
            </c:strRef>
          </c:cat>
          <c:val>
            <c:numRef>
              <c:f>Sheet1!$B$2:$F$2</c:f>
              <c:numCache>
                <c:formatCode>0%</c:formatCode>
                <c:ptCount val="5"/>
                <c:pt idx="0">
                  <c:v>0.876</c:v>
                </c:pt>
                <c:pt idx="1">
                  <c:v>0.26500000000000001</c:v>
                </c:pt>
                <c:pt idx="2">
                  <c:v>0.42299999999999999</c:v>
                </c:pt>
                <c:pt idx="3">
                  <c:v>0.25700000000000001</c:v>
                </c:pt>
                <c:pt idx="4">
                  <c:v>0.47399999999999998</c:v>
                </c:pt>
              </c:numCache>
            </c:numRef>
          </c:val>
          <c:extLst>
            <c:ext xmlns:c16="http://schemas.microsoft.com/office/drawing/2014/chart" uri="{C3380CC4-5D6E-409C-BE32-E72D297353CC}">
              <c16:uniqueId val="{00000000-9A52-4101-99E7-948369DD5F70}"/>
            </c:ext>
          </c:extLst>
        </c:ser>
        <c:ser>
          <c:idx val="1"/>
          <c:order val="1"/>
          <c:tx>
            <c:strRef>
              <c:f>Sheet1!$A$3</c:f>
              <c:strCache>
                <c:ptCount val="1"/>
                <c:pt idx="0">
                  <c:v>EVG</c:v>
                </c:pt>
              </c:strCache>
            </c:strRef>
          </c:tx>
          <c:spPr>
            <a:solidFill>
              <a:schemeClr val="tx2">
                <a:lumMod val="50000"/>
              </a:schemeClr>
            </a:solidFill>
            <a:ln>
              <a:noFill/>
            </a:ln>
            <a:effectLst/>
          </c:spPr>
          <c:invertIfNegative val="0"/>
          <c:dLbls>
            <c:dLbl>
              <c:idx val="0"/>
              <c:tx>
                <c:rich>
                  <a:bodyPr/>
                  <a:lstStyle/>
                  <a:p>
                    <a:fld id="{D6011B86-2373-4FDE-BECC-839F119299F1}" type="VALUE">
                      <a:rPr lang="en-US" smtClean="0"/>
                      <a:pPr/>
                      <a:t>[VALUE]</a:t>
                    </a:fld>
                    <a:endParaRPr lang="en-US"/>
                  </a:p>
                </c:rich>
              </c:tx>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8-9A52-4101-99E7-948369DD5F70}"/>
                </c:ext>
              </c:extLst>
            </c:dLbl>
            <c:dLbl>
              <c:idx val="1"/>
              <c:tx>
                <c:rich>
                  <a:bodyPr/>
                  <a:lstStyle/>
                  <a:p>
                    <a:fld id="{D26AC936-6F15-4815-8110-8EF7A59E5CBC}" type="VALUE">
                      <a:rPr lang="en-US" smtClean="0"/>
                      <a:pPr/>
                      <a:t>[VALUE]</a:t>
                    </a:fld>
                    <a:endParaRPr lang="en-US"/>
                  </a:p>
                </c:rich>
              </c:tx>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A-9A52-4101-99E7-948369DD5F70}"/>
                </c:ext>
              </c:extLst>
            </c:dLbl>
            <c:dLbl>
              <c:idx val="4"/>
              <c:tx>
                <c:rich>
                  <a:bodyPr/>
                  <a:lstStyle/>
                  <a:p>
                    <a:fld id="{9F2DA9C4-A8FD-40A0-AF0F-FD66FEA31B27}" type="VALUE">
                      <a:rPr lang="en-US" smtClean="0"/>
                      <a:pPr/>
                      <a:t>[VALUE]</a:t>
                    </a:fld>
                    <a:endParaRPr lang="en-US"/>
                  </a:p>
                </c:rich>
              </c:tx>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C-9A52-4101-99E7-948369DD5F70}"/>
                </c:ext>
              </c:extLst>
            </c:dLbl>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tx1">
                        <a:lumMod val="75000"/>
                        <a:lumOff val="25000"/>
                      </a:schemeClr>
                    </a:solidFill>
                    <a:latin typeface="Franklin Gothic Book" panose="020B0503020102020204" pitchFamily="34" charset="0"/>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Sheet1!$B$1:$F$1</c:f>
              <c:strCache>
                <c:ptCount val="5"/>
                <c:pt idx="0">
                  <c:v>Male</c:v>
                </c:pt>
                <c:pt idx="1">
                  <c:v>Age 13-25</c:v>
                </c:pt>
                <c:pt idx="2">
                  <c:v>African American</c:v>
                </c:pt>
                <c:pt idx="3">
                  <c:v>Hispanic</c:v>
                </c:pt>
                <c:pt idx="4">
                  <c:v>MSM</c:v>
                </c:pt>
              </c:strCache>
            </c:strRef>
          </c:cat>
          <c:val>
            <c:numRef>
              <c:f>Sheet1!$B$3:$F$3</c:f>
              <c:numCache>
                <c:formatCode>0%</c:formatCode>
                <c:ptCount val="5"/>
                <c:pt idx="0">
                  <c:v>0.89200000000000002</c:v>
                </c:pt>
                <c:pt idx="1">
                  <c:v>0.253</c:v>
                </c:pt>
                <c:pt idx="2">
                  <c:v>0.45</c:v>
                </c:pt>
                <c:pt idx="3">
                  <c:v>0.27300000000000002</c:v>
                </c:pt>
                <c:pt idx="4">
                  <c:v>0.443</c:v>
                </c:pt>
              </c:numCache>
            </c:numRef>
          </c:val>
          <c:extLst>
            <c:ext xmlns:c16="http://schemas.microsoft.com/office/drawing/2014/chart" uri="{C3380CC4-5D6E-409C-BE32-E72D297353CC}">
              <c16:uniqueId val="{00000001-9A52-4101-99E7-948369DD5F70}"/>
            </c:ext>
          </c:extLst>
        </c:ser>
        <c:ser>
          <c:idx val="2"/>
          <c:order val="2"/>
          <c:tx>
            <c:strRef>
              <c:f>Sheet1!$A$4</c:f>
              <c:strCache>
                <c:ptCount val="1"/>
                <c:pt idx="0">
                  <c:v>RAL</c:v>
                </c:pt>
              </c:strCache>
            </c:strRef>
          </c:tx>
          <c:spPr>
            <a:solidFill>
              <a:schemeClr val="accent3"/>
            </a:solidFill>
            <a:ln>
              <a:noFill/>
            </a:ln>
            <a:effectLst/>
          </c:spPr>
          <c:invertIfNegative val="0"/>
          <c:dLbls>
            <c:dLbl>
              <c:idx val="0"/>
              <c:tx>
                <c:rich>
                  <a:bodyPr/>
                  <a:lstStyle/>
                  <a:p>
                    <a:fld id="{75B0ACE6-9692-4A8C-A537-A3622FB0798B}" type="VALUE">
                      <a:rPr lang="en-US" smtClean="0"/>
                      <a:pPr/>
                      <a:t>[VALUE]</a:t>
                    </a:fld>
                    <a:r>
                      <a:rPr lang="en-US"/>
                      <a:t>*</a:t>
                    </a:r>
                  </a:p>
                </c:rich>
              </c:tx>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3-0CBE-4A0E-9B77-05FE0104D8EF}"/>
                </c:ext>
              </c:extLst>
            </c:dLbl>
            <c:dLbl>
              <c:idx val="4"/>
              <c:tx>
                <c:rich>
                  <a:bodyPr/>
                  <a:lstStyle/>
                  <a:p>
                    <a:fld id="{308AA352-6149-4463-B91D-098B0D4DD3B0}" type="VALUE">
                      <a:rPr lang="en-US" smtClean="0"/>
                      <a:pPr/>
                      <a:t>[VALUE]</a:t>
                    </a:fld>
                    <a:r>
                      <a:rPr lang="en-US"/>
                      <a:t>*</a:t>
                    </a:r>
                  </a:p>
                </c:rich>
              </c:tx>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4-0CBE-4A0E-9B77-05FE0104D8EF}"/>
                </c:ext>
              </c:extLst>
            </c:dLbl>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tx1">
                        <a:lumMod val="75000"/>
                        <a:lumOff val="25000"/>
                      </a:schemeClr>
                    </a:solidFill>
                    <a:latin typeface="Franklin Gothic Book" panose="020B0503020102020204" pitchFamily="34" charset="0"/>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Sheet1!$B$1:$F$1</c:f>
              <c:strCache>
                <c:ptCount val="5"/>
                <c:pt idx="0">
                  <c:v>Male</c:v>
                </c:pt>
                <c:pt idx="1">
                  <c:v>Age 13-25</c:v>
                </c:pt>
                <c:pt idx="2">
                  <c:v>African American</c:v>
                </c:pt>
                <c:pt idx="3">
                  <c:v>Hispanic</c:v>
                </c:pt>
                <c:pt idx="4">
                  <c:v>MSM</c:v>
                </c:pt>
              </c:strCache>
            </c:strRef>
          </c:cat>
          <c:val>
            <c:numRef>
              <c:f>Sheet1!$B$4:$F$4</c:f>
              <c:numCache>
                <c:formatCode>0%</c:formatCode>
                <c:ptCount val="5"/>
                <c:pt idx="0">
                  <c:v>0.68799999999999994</c:v>
                </c:pt>
                <c:pt idx="1">
                  <c:v>0.188</c:v>
                </c:pt>
                <c:pt idx="2">
                  <c:v>0.438</c:v>
                </c:pt>
                <c:pt idx="3">
                  <c:v>0.188</c:v>
                </c:pt>
                <c:pt idx="4">
                  <c:v>0.25</c:v>
                </c:pt>
              </c:numCache>
            </c:numRef>
          </c:val>
          <c:extLst>
            <c:ext xmlns:c16="http://schemas.microsoft.com/office/drawing/2014/chart" uri="{C3380CC4-5D6E-409C-BE32-E72D297353CC}">
              <c16:uniqueId val="{00000002-9A52-4101-99E7-948369DD5F70}"/>
            </c:ext>
          </c:extLst>
        </c:ser>
        <c:ser>
          <c:idx val="3"/>
          <c:order val="3"/>
          <c:tx>
            <c:strRef>
              <c:f>Sheet1!$A$5</c:f>
              <c:strCache>
                <c:ptCount val="1"/>
                <c:pt idx="0">
                  <c:v>DRV</c:v>
                </c:pt>
              </c:strCache>
            </c:strRef>
          </c:tx>
          <c:spPr>
            <a:solidFill>
              <a:schemeClr val="accent1">
                <a:lumMod val="75000"/>
              </a:schemeClr>
            </a:solidFill>
            <a:ln>
              <a:noFill/>
            </a:ln>
            <a:effectLst/>
          </c:spPr>
          <c:invertIfNegative val="0"/>
          <c:dPt>
            <c:idx val="0"/>
            <c:invertIfNegative val="0"/>
            <c:bubble3D val="0"/>
            <c:spPr>
              <a:solidFill>
                <a:schemeClr val="accent1">
                  <a:lumMod val="75000"/>
                </a:schemeClr>
              </a:solidFill>
              <a:ln>
                <a:noFill/>
              </a:ln>
              <a:effectLst/>
            </c:spPr>
            <c:extLst>
              <c:ext xmlns:c16="http://schemas.microsoft.com/office/drawing/2014/chart" uri="{C3380CC4-5D6E-409C-BE32-E72D297353CC}">
                <c16:uniqueId val="{00000009-9A52-4101-99E7-948369DD5F70}"/>
              </c:ext>
            </c:extLst>
          </c:dPt>
          <c:dLbls>
            <c:dLbl>
              <c:idx val="1"/>
              <c:tx>
                <c:rich>
                  <a:bodyPr/>
                  <a:lstStyle/>
                  <a:p>
                    <a:fld id="{01F72179-3313-4DE1-8978-40725EE017E3}" type="VALUE">
                      <a:rPr lang="en-US" smtClean="0"/>
                      <a:pPr/>
                      <a:t>[VALUE]</a:t>
                    </a:fld>
                    <a:r>
                      <a:rPr lang="en-US"/>
                      <a:t>*</a:t>
                    </a:r>
                  </a:p>
                </c:rich>
              </c:tx>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2-0CBE-4A0E-9B77-05FE0104D8EF}"/>
                </c:ext>
              </c:extLst>
            </c:dLbl>
            <c:dLbl>
              <c:idx val="2"/>
              <c:tx>
                <c:rich>
                  <a:bodyPr/>
                  <a:lstStyle/>
                  <a:p>
                    <a:fld id="{0CB698F5-379B-420E-8371-6F8FC0C37E5E}" type="VALUE">
                      <a:rPr lang="en-US" smtClean="0"/>
                      <a:pPr/>
                      <a:t>[VALUE]</a:t>
                    </a:fld>
                    <a:r>
                      <a:rPr lang="en-US" dirty="0"/>
                      <a:t>*</a:t>
                    </a:r>
                  </a:p>
                </c:rich>
              </c:tx>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B-9A52-4101-99E7-948369DD5F70}"/>
                </c:ext>
              </c:extLst>
            </c:dLbl>
            <c:numFmt formatCode="0%" sourceLinked="0"/>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tx1">
                        <a:lumMod val="75000"/>
                        <a:lumOff val="25000"/>
                      </a:schemeClr>
                    </a:solidFill>
                    <a:latin typeface="Franklin Gothic Book" panose="020B0503020102020204" pitchFamily="34" charset="0"/>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Sheet1!$B$1:$F$1</c:f>
              <c:strCache>
                <c:ptCount val="5"/>
                <c:pt idx="0">
                  <c:v>Male</c:v>
                </c:pt>
                <c:pt idx="1">
                  <c:v>Age 13-25</c:v>
                </c:pt>
                <c:pt idx="2">
                  <c:v>African American</c:v>
                </c:pt>
                <c:pt idx="3">
                  <c:v>Hispanic</c:v>
                </c:pt>
                <c:pt idx="4">
                  <c:v>MSM</c:v>
                </c:pt>
              </c:strCache>
            </c:strRef>
          </c:cat>
          <c:val>
            <c:numRef>
              <c:f>Sheet1!$B$5:$F$5</c:f>
              <c:numCache>
                <c:formatCode>0%</c:formatCode>
                <c:ptCount val="5"/>
                <c:pt idx="0">
                  <c:v>0.85899999999999999</c:v>
                </c:pt>
                <c:pt idx="1">
                  <c:v>0.15</c:v>
                </c:pt>
                <c:pt idx="2">
                  <c:v>0.503</c:v>
                </c:pt>
                <c:pt idx="3">
                  <c:v>0.248</c:v>
                </c:pt>
                <c:pt idx="4">
                  <c:v>0.44800000000000001</c:v>
                </c:pt>
              </c:numCache>
            </c:numRef>
          </c:val>
          <c:extLst>
            <c:ext xmlns:c16="http://schemas.microsoft.com/office/drawing/2014/chart" uri="{C3380CC4-5D6E-409C-BE32-E72D297353CC}">
              <c16:uniqueId val="{00000003-9A52-4101-99E7-948369DD5F70}"/>
            </c:ext>
          </c:extLst>
        </c:ser>
        <c:dLbls>
          <c:showLegendKey val="0"/>
          <c:showVal val="0"/>
          <c:showCatName val="0"/>
          <c:showSerName val="0"/>
          <c:showPercent val="0"/>
          <c:showBubbleSize val="0"/>
        </c:dLbls>
        <c:gapWidth val="219"/>
        <c:overlap val="-27"/>
        <c:axId val="643735960"/>
        <c:axId val="635853648"/>
      </c:barChart>
      <c:catAx>
        <c:axId val="64373596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1" i="0" u="none" strike="noStrike" kern="1200" baseline="0">
                <a:solidFill>
                  <a:schemeClr val="tx1">
                    <a:lumMod val="65000"/>
                    <a:lumOff val="35000"/>
                  </a:schemeClr>
                </a:solidFill>
                <a:latin typeface="Franklin Gothic Book" panose="020B0503020102020204" pitchFamily="34" charset="0"/>
                <a:ea typeface="+mn-ea"/>
                <a:cs typeface="+mn-cs"/>
              </a:defRPr>
            </a:pPr>
            <a:endParaRPr lang="en-US"/>
          </a:p>
        </c:txPr>
        <c:crossAx val="635853648"/>
        <c:crosses val="autoZero"/>
        <c:auto val="1"/>
        <c:lblAlgn val="ctr"/>
        <c:lblOffset val="100"/>
        <c:noMultiLvlLbl val="0"/>
      </c:catAx>
      <c:valAx>
        <c:axId val="635853648"/>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Franklin Gothic Book" panose="020B0503020102020204" pitchFamily="34" charset="0"/>
                <a:ea typeface="+mn-ea"/>
                <a:cs typeface="+mn-cs"/>
              </a:defRPr>
            </a:pPr>
            <a:endParaRPr lang="en-US"/>
          </a:p>
        </c:txPr>
        <c:crossAx val="643735960"/>
        <c:crosses val="autoZero"/>
        <c:crossBetween val="between"/>
      </c:valAx>
      <c:spPr>
        <a:noFill/>
        <a:ln>
          <a:noFill/>
        </a:ln>
        <a:effectLst/>
      </c:spPr>
    </c:plotArea>
    <c:legend>
      <c:legendPos val="tr"/>
      <c:layout>
        <c:manualLayout>
          <c:xMode val="edge"/>
          <c:yMode val="edge"/>
          <c:x val="0.80486048428257684"/>
          <c:y val="2.9531570004063496E-2"/>
          <c:w val="0.19352436454798658"/>
          <c:h val="0.14975841214389296"/>
        </c:manualLayout>
      </c:layout>
      <c:overlay val="0"/>
      <c:spPr>
        <a:noFill/>
        <a:ln>
          <a:noFill/>
        </a:ln>
        <a:effectLst/>
      </c:spPr>
      <c:txPr>
        <a:bodyPr rot="0" spcFirstLastPara="1" vertOverflow="ellipsis" vert="horz" wrap="square" anchor="ctr" anchorCtr="1"/>
        <a:lstStyle/>
        <a:p>
          <a:pPr>
            <a:defRPr sz="1600" b="0" i="0" u="none" strike="noStrike" kern="1200" baseline="0">
              <a:solidFill>
                <a:schemeClr val="tx1">
                  <a:lumMod val="65000"/>
                  <a:lumOff val="35000"/>
                </a:schemeClr>
              </a:solidFill>
              <a:latin typeface="Franklin Gothic Book" panose="020B0503020102020204" pitchFamily="34" charset="0"/>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0.26754250365097965"/>
          <c:y val="3.2460568995097909E-2"/>
          <c:w val="0.42990959719553312"/>
          <c:h val="0.93949023548674993"/>
        </c:manualLayout>
      </c:layout>
      <c:pieChart>
        <c:varyColors val="1"/>
        <c:ser>
          <c:idx val="0"/>
          <c:order val="0"/>
          <c:tx>
            <c:strRef>
              <c:f>Sheet1!$B$1</c:f>
              <c:strCache>
                <c:ptCount val="1"/>
                <c:pt idx="0">
                  <c:v>.</c:v>
                </c:pt>
              </c:strCache>
            </c:strRef>
          </c:tx>
          <c:dPt>
            <c:idx val="0"/>
            <c:bubble3D val="0"/>
            <c:spPr>
              <a:solidFill>
                <a:schemeClr val="accent2"/>
              </a:solidFill>
              <a:ln w="19050">
                <a:solidFill>
                  <a:schemeClr val="lt1"/>
                </a:solidFill>
              </a:ln>
              <a:effectLst/>
            </c:spPr>
            <c:extLst>
              <c:ext xmlns:c16="http://schemas.microsoft.com/office/drawing/2014/chart" uri="{C3380CC4-5D6E-409C-BE32-E72D297353CC}">
                <c16:uniqueId val="{00000001-3FD0-42C2-B42E-CBC87D3488D6}"/>
              </c:ext>
            </c:extLst>
          </c:dPt>
          <c:dPt>
            <c:idx val="1"/>
            <c:bubble3D val="0"/>
            <c:spPr>
              <a:solidFill>
                <a:schemeClr val="tx2">
                  <a:lumMod val="50000"/>
                </a:schemeClr>
              </a:solidFill>
              <a:ln w="19050">
                <a:solidFill>
                  <a:schemeClr val="lt1"/>
                </a:solidFill>
              </a:ln>
              <a:effectLst/>
            </c:spPr>
            <c:extLst>
              <c:ext xmlns:c16="http://schemas.microsoft.com/office/drawing/2014/chart" uri="{C3380CC4-5D6E-409C-BE32-E72D297353CC}">
                <c16:uniqueId val="{00000003-3FD0-42C2-B42E-CBC87D3488D6}"/>
              </c:ext>
            </c:extLst>
          </c:dPt>
          <c:dPt>
            <c:idx val="2"/>
            <c:bubble3D val="0"/>
            <c:spPr>
              <a:solidFill>
                <a:srgbClr val="92D050"/>
              </a:solidFill>
              <a:ln w="19050">
                <a:solidFill>
                  <a:schemeClr val="lt1"/>
                </a:solidFill>
              </a:ln>
              <a:effectLst/>
            </c:spPr>
            <c:extLst>
              <c:ext xmlns:c16="http://schemas.microsoft.com/office/drawing/2014/chart" uri="{C3380CC4-5D6E-409C-BE32-E72D297353CC}">
                <c16:uniqueId val="{00000005-3FD0-42C2-B42E-CBC87D3488D6}"/>
              </c:ext>
            </c:extLst>
          </c:dPt>
          <c:dPt>
            <c:idx val="3"/>
            <c:bubble3D val="0"/>
            <c:spPr>
              <a:solidFill>
                <a:schemeClr val="accent1">
                  <a:lumMod val="75000"/>
                </a:schemeClr>
              </a:solidFill>
              <a:ln w="19050">
                <a:solidFill>
                  <a:schemeClr val="lt1"/>
                </a:solidFill>
              </a:ln>
              <a:effectLst/>
            </c:spPr>
            <c:extLst>
              <c:ext xmlns:c16="http://schemas.microsoft.com/office/drawing/2014/chart" uri="{C3380CC4-5D6E-409C-BE32-E72D297353CC}">
                <c16:uniqueId val="{00000007-3FD0-42C2-B42E-CBC87D3488D6}"/>
              </c:ext>
            </c:extLst>
          </c:dPt>
          <c:cat>
            <c:strRef>
              <c:f>Sheet1!$A$2:$A$5</c:f>
              <c:strCache>
                <c:ptCount val="4"/>
                <c:pt idx="0">
                  <c:v>DTG</c:v>
                </c:pt>
                <c:pt idx="1">
                  <c:v>EVG</c:v>
                </c:pt>
                <c:pt idx="2">
                  <c:v>RAL</c:v>
                </c:pt>
                <c:pt idx="3">
                  <c:v>DRV</c:v>
                </c:pt>
              </c:strCache>
            </c:strRef>
          </c:cat>
          <c:val>
            <c:numRef>
              <c:f>Sheet1!$B$2:$B$5</c:f>
              <c:numCache>
                <c:formatCode>General</c:formatCode>
                <c:ptCount val="4"/>
                <c:pt idx="0">
                  <c:v>736</c:v>
                </c:pt>
                <c:pt idx="1">
                  <c:v>928</c:v>
                </c:pt>
                <c:pt idx="2">
                  <c:v>48</c:v>
                </c:pt>
                <c:pt idx="3">
                  <c:v>326</c:v>
                </c:pt>
              </c:numCache>
            </c:numRef>
          </c:val>
          <c:extLst>
            <c:ext xmlns:c16="http://schemas.microsoft.com/office/drawing/2014/chart" uri="{C3380CC4-5D6E-409C-BE32-E72D297353CC}">
              <c16:uniqueId val="{00000008-3FD0-42C2-B42E-CBC87D3488D6}"/>
            </c:ext>
          </c:extLst>
        </c:ser>
        <c:dLbls>
          <c:showLegendKey val="0"/>
          <c:showVal val="0"/>
          <c:showCatName val="0"/>
          <c:showSerName val="0"/>
          <c:showPercent val="0"/>
          <c:showBubbleSize val="0"/>
          <c:showLeaderLines val="1"/>
        </c:dLbls>
        <c:firstSliceAng val="0"/>
      </c:pie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5.5072444561132923E-2"/>
          <c:y val="7.1004144536179398E-2"/>
          <c:w val="0.90245639195962279"/>
          <c:h val="0.85213114244118571"/>
        </c:manualLayout>
      </c:layout>
      <c:barChart>
        <c:barDir val="col"/>
        <c:grouping val="clustered"/>
        <c:varyColors val="0"/>
        <c:ser>
          <c:idx val="0"/>
          <c:order val="0"/>
          <c:tx>
            <c:strRef>
              <c:f>Sheet1!$A$2</c:f>
              <c:strCache>
                <c:ptCount val="1"/>
                <c:pt idx="0">
                  <c:v>DTG</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tx1">
                        <a:lumMod val="75000"/>
                        <a:lumOff val="25000"/>
                      </a:schemeClr>
                    </a:solidFill>
                    <a:latin typeface="Franklin Gothic Book" panose="020B0503020102020204" pitchFamily="34" charset="0"/>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Sheet1!$B$1:$G$1</c:f>
              <c:strCache>
                <c:ptCount val="6"/>
                <c:pt idx="0">
                  <c:v>CD4 Count&lt;=200</c:v>
                </c:pt>
                <c:pt idx="1">
                  <c:v>VL &gt;=500,000</c:v>
                </c:pt>
                <c:pt idx="2">
                  <c:v>Hx of AIDS</c:v>
                </c:pt>
                <c:pt idx="3">
                  <c:v>VACS &gt;=45</c:v>
                </c:pt>
                <c:pt idx="4">
                  <c:v>Hx of Syphilis</c:v>
                </c:pt>
                <c:pt idx="5">
                  <c:v>Any Comorbidity</c:v>
                </c:pt>
              </c:strCache>
            </c:strRef>
          </c:cat>
          <c:val>
            <c:numRef>
              <c:f>Sheet1!$B$2:$G$2</c:f>
              <c:numCache>
                <c:formatCode>0%</c:formatCode>
                <c:ptCount val="6"/>
                <c:pt idx="0">
                  <c:v>0.39900000000000002</c:v>
                </c:pt>
                <c:pt idx="1">
                  <c:v>0.2</c:v>
                </c:pt>
                <c:pt idx="2">
                  <c:v>0.26600000000000001</c:v>
                </c:pt>
                <c:pt idx="3">
                  <c:v>0.29499999999999998</c:v>
                </c:pt>
                <c:pt idx="4">
                  <c:v>0.28299999999999997</c:v>
                </c:pt>
                <c:pt idx="5">
                  <c:v>0.47599999999999998</c:v>
                </c:pt>
              </c:numCache>
            </c:numRef>
          </c:val>
          <c:extLst>
            <c:ext xmlns:c16="http://schemas.microsoft.com/office/drawing/2014/chart" uri="{C3380CC4-5D6E-409C-BE32-E72D297353CC}">
              <c16:uniqueId val="{00000000-9A52-4101-99E7-948369DD5F70}"/>
            </c:ext>
          </c:extLst>
        </c:ser>
        <c:ser>
          <c:idx val="1"/>
          <c:order val="1"/>
          <c:tx>
            <c:strRef>
              <c:f>Sheet1!$A$3</c:f>
              <c:strCache>
                <c:ptCount val="1"/>
                <c:pt idx="0">
                  <c:v>EVG</c:v>
                </c:pt>
              </c:strCache>
            </c:strRef>
          </c:tx>
          <c:spPr>
            <a:solidFill>
              <a:schemeClr val="bg2">
                <a:lumMod val="10000"/>
              </a:schemeClr>
            </a:solidFill>
            <a:ln>
              <a:noFill/>
            </a:ln>
            <a:effectLst/>
          </c:spPr>
          <c:invertIfNegative val="0"/>
          <c:dLbls>
            <c:dLbl>
              <c:idx val="0"/>
              <c:tx>
                <c:rich>
                  <a:bodyPr/>
                  <a:lstStyle/>
                  <a:p>
                    <a:fld id="{D6011B86-2373-4FDE-BECC-839F119299F1}" type="VALUE">
                      <a:rPr lang="en-US" smtClean="0"/>
                      <a:pPr/>
                      <a:t>[VALUE]</a:t>
                    </a:fld>
                    <a:endParaRPr lang="en-US"/>
                  </a:p>
                </c:rich>
              </c:tx>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8-9A52-4101-99E7-948369DD5F70}"/>
                </c:ext>
              </c:extLst>
            </c:dLbl>
            <c:dLbl>
              <c:idx val="1"/>
              <c:tx>
                <c:rich>
                  <a:bodyPr/>
                  <a:lstStyle/>
                  <a:p>
                    <a:fld id="{D26AC936-6F15-4815-8110-8EF7A59E5CBC}" type="VALUE">
                      <a:rPr lang="en-US" smtClean="0"/>
                      <a:pPr/>
                      <a:t>[VALUE]</a:t>
                    </a:fld>
                    <a:endParaRPr lang="en-US"/>
                  </a:p>
                </c:rich>
              </c:tx>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A-9A52-4101-99E7-948369DD5F70}"/>
                </c:ext>
              </c:extLst>
            </c:dLbl>
            <c:dLbl>
              <c:idx val="4"/>
              <c:tx>
                <c:rich>
                  <a:bodyPr/>
                  <a:lstStyle/>
                  <a:p>
                    <a:fld id="{9F2DA9C4-A8FD-40A0-AF0F-FD66FEA31B27}" type="VALUE">
                      <a:rPr lang="en-US" smtClean="0"/>
                      <a:pPr/>
                      <a:t>[VALUE]</a:t>
                    </a:fld>
                    <a:endParaRPr lang="en-US"/>
                  </a:p>
                </c:rich>
              </c:tx>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C-9A52-4101-99E7-948369DD5F70}"/>
                </c:ext>
              </c:extLst>
            </c:dLbl>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tx1">
                        <a:lumMod val="75000"/>
                        <a:lumOff val="25000"/>
                      </a:schemeClr>
                    </a:solidFill>
                    <a:latin typeface="Franklin Gothic Book" panose="020B0503020102020204" pitchFamily="34" charset="0"/>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Sheet1!$B$1:$G$1</c:f>
              <c:strCache>
                <c:ptCount val="6"/>
                <c:pt idx="0">
                  <c:v>CD4 Count&lt;=200</c:v>
                </c:pt>
                <c:pt idx="1">
                  <c:v>VL &gt;=500,000</c:v>
                </c:pt>
                <c:pt idx="2">
                  <c:v>Hx of AIDS</c:v>
                </c:pt>
                <c:pt idx="3">
                  <c:v>VACS &gt;=45</c:v>
                </c:pt>
                <c:pt idx="4">
                  <c:v>Hx of Syphilis</c:v>
                </c:pt>
                <c:pt idx="5">
                  <c:v>Any Comorbidity</c:v>
                </c:pt>
              </c:strCache>
            </c:strRef>
          </c:cat>
          <c:val>
            <c:numRef>
              <c:f>Sheet1!$B$3:$G$3</c:f>
              <c:numCache>
                <c:formatCode>0%</c:formatCode>
                <c:ptCount val="6"/>
                <c:pt idx="0">
                  <c:v>0.43</c:v>
                </c:pt>
                <c:pt idx="1">
                  <c:v>0.224</c:v>
                </c:pt>
                <c:pt idx="2">
                  <c:v>0.25800000000000001</c:v>
                </c:pt>
                <c:pt idx="3">
                  <c:v>0.30599999999999999</c:v>
                </c:pt>
                <c:pt idx="4">
                  <c:v>0.28799999999999998</c:v>
                </c:pt>
                <c:pt idx="5">
                  <c:v>0.45900000000000002</c:v>
                </c:pt>
              </c:numCache>
            </c:numRef>
          </c:val>
          <c:extLst>
            <c:ext xmlns:c16="http://schemas.microsoft.com/office/drawing/2014/chart" uri="{C3380CC4-5D6E-409C-BE32-E72D297353CC}">
              <c16:uniqueId val="{00000001-9A52-4101-99E7-948369DD5F70}"/>
            </c:ext>
          </c:extLst>
        </c:ser>
        <c:ser>
          <c:idx val="2"/>
          <c:order val="2"/>
          <c:tx>
            <c:strRef>
              <c:f>Sheet1!$A$4</c:f>
              <c:strCache>
                <c:ptCount val="1"/>
                <c:pt idx="0">
                  <c:v>RAL</c:v>
                </c:pt>
              </c:strCache>
            </c:strRef>
          </c:tx>
          <c:spPr>
            <a:solidFill>
              <a:schemeClr val="accent3"/>
            </a:solidFill>
            <a:ln>
              <a:noFill/>
            </a:ln>
            <a:effectLst/>
          </c:spPr>
          <c:invertIfNegative val="0"/>
          <c:dLbls>
            <c:dLbl>
              <c:idx val="0"/>
              <c:layout>
                <c:manualLayout>
                  <c:x val="-9.0978806594459102E-3"/>
                  <c:y val="-4.9915359505977932E-17"/>
                </c:manualLayout>
              </c:layout>
              <c:tx>
                <c:rich>
                  <a:bodyPr/>
                  <a:lstStyle/>
                  <a:p>
                    <a:fld id="{933D61F1-8483-4861-A080-42C591CB5E0E}" type="VALUE">
                      <a:rPr lang="en-US" smtClean="0"/>
                      <a:pPr/>
                      <a:t>[VALUE]</a:t>
                    </a:fld>
                    <a:r>
                      <a:rPr lang="en-US"/>
                      <a:t>*</a:t>
                    </a:r>
                  </a:p>
                </c:rich>
              </c:tx>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0-1E37-4BB2-B84E-DEA5A78EE843}"/>
                </c:ext>
              </c:extLst>
            </c:dLbl>
            <c:dLbl>
              <c:idx val="3"/>
              <c:tx>
                <c:rich>
                  <a:bodyPr/>
                  <a:lstStyle/>
                  <a:p>
                    <a:fld id="{9B74F396-1CC6-4B57-9B77-EFAF758F5054}" type="VALUE">
                      <a:rPr lang="en-US" smtClean="0"/>
                      <a:pPr/>
                      <a:t>[VALUE]</a:t>
                    </a:fld>
                    <a:r>
                      <a:rPr lang="en-US"/>
                      <a:t>*</a:t>
                    </a:r>
                  </a:p>
                </c:rich>
              </c:tx>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3-1E37-4BB2-B84E-DEA5A78EE843}"/>
                </c:ext>
              </c:extLst>
            </c:dLbl>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tx1">
                        <a:lumMod val="75000"/>
                        <a:lumOff val="25000"/>
                      </a:schemeClr>
                    </a:solidFill>
                    <a:latin typeface="Franklin Gothic Book" panose="020B0503020102020204" pitchFamily="34" charset="0"/>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Sheet1!$B$1:$G$1</c:f>
              <c:strCache>
                <c:ptCount val="6"/>
                <c:pt idx="0">
                  <c:v>CD4 Count&lt;=200</c:v>
                </c:pt>
                <c:pt idx="1">
                  <c:v>VL &gt;=500,000</c:v>
                </c:pt>
                <c:pt idx="2">
                  <c:v>Hx of AIDS</c:v>
                </c:pt>
                <c:pt idx="3">
                  <c:v>VACS &gt;=45</c:v>
                </c:pt>
                <c:pt idx="4">
                  <c:v>Hx of Syphilis</c:v>
                </c:pt>
                <c:pt idx="5">
                  <c:v>Any Comorbidity</c:v>
                </c:pt>
              </c:strCache>
            </c:strRef>
          </c:cat>
          <c:val>
            <c:numRef>
              <c:f>Sheet1!$B$4:$G$4</c:f>
              <c:numCache>
                <c:formatCode>0%</c:formatCode>
                <c:ptCount val="6"/>
                <c:pt idx="0">
                  <c:v>0.625</c:v>
                </c:pt>
                <c:pt idx="1">
                  <c:v>0.27100000000000002</c:v>
                </c:pt>
                <c:pt idx="2">
                  <c:v>0.313</c:v>
                </c:pt>
                <c:pt idx="3">
                  <c:v>0.47899999999999998</c:v>
                </c:pt>
                <c:pt idx="4">
                  <c:v>0.22900000000000001</c:v>
                </c:pt>
                <c:pt idx="5">
                  <c:v>0.52100000000000002</c:v>
                </c:pt>
              </c:numCache>
            </c:numRef>
          </c:val>
          <c:extLst>
            <c:ext xmlns:c16="http://schemas.microsoft.com/office/drawing/2014/chart" uri="{C3380CC4-5D6E-409C-BE32-E72D297353CC}">
              <c16:uniqueId val="{00000002-9A52-4101-99E7-948369DD5F70}"/>
            </c:ext>
          </c:extLst>
        </c:ser>
        <c:ser>
          <c:idx val="3"/>
          <c:order val="3"/>
          <c:tx>
            <c:strRef>
              <c:f>Sheet1!$A$5</c:f>
              <c:strCache>
                <c:ptCount val="1"/>
                <c:pt idx="0">
                  <c:v>DRV</c:v>
                </c:pt>
              </c:strCache>
            </c:strRef>
          </c:tx>
          <c:spPr>
            <a:solidFill>
              <a:schemeClr val="accent1">
                <a:lumMod val="75000"/>
              </a:schemeClr>
            </a:solidFill>
            <a:ln>
              <a:noFill/>
            </a:ln>
            <a:effectLst/>
          </c:spPr>
          <c:invertIfNegative val="0"/>
          <c:dLbls>
            <c:dLbl>
              <c:idx val="0"/>
              <c:layout>
                <c:manualLayout>
                  <c:x val="4.5489403297229343E-3"/>
                  <c:y val="0"/>
                </c:manualLayout>
              </c:layout>
              <c:tx>
                <c:rich>
                  <a:bodyPr/>
                  <a:lstStyle/>
                  <a:p>
                    <a:fld id="{78C1F5E6-8B4C-43E8-A798-CB02201090C1}" type="VALUE">
                      <a:rPr lang="en-US" smtClean="0"/>
                      <a:pPr/>
                      <a:t>[VALUE]</a:t>
                    </a:fld>
                    <a:r>
                      <a:rPr lang="en-US" dirty="0"/>
                      <a:t>*</a:t>
                    </a:r>
                  </a:p>
                </c:rich>
              </c:tx>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1-1E37-4BB2-B84E-DEA5A78EE843}"/>
                </c:ext>
              </c:extLst>
            </c:dLbl>
            <c:dLbl>
              <c:idx val="1"/>
              <c:tx>
                <c:rich>
                  <a:bodyPr/>
                  <a:lstStyle/>
                  <a:p>
                    <a:fld id="{EA9D14A2-C3D6-4E33-9422-3A005F40A2E1}" type="VALUE">
                      <a:rPr lang="en-US" smtClean="0"/>
                      <a:pPr/>
                      <a:t>[VALUE]</a:t>
                    </a:fld>
                    <a:r>
                      <a:rPr lang="en-US"/>
                      <a:t>*</a:t>
                    </a:r>
                  </a:p>
                </c:rich>
              </c:tx>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2-1E37-4BB2-B84E-DEA5A78EE843}"/>
                </c:ext>
              </c:extLst>
            </c:dLbl>
            <c:dLbl>
              <c:idx val="2"/>
              <c:tx>
                <c:rich>
                  <a:bodyPr/>
                  <a:lstStyle/>
                  <a:p>
                    <a:fld id="{0CB698F5-379B-420E-8371-6F8FC0C37E5E}" type="VALUE">
                      <a:rPr lang="en-US" smtClean="0"/>
                      <a:pPr/>
                      <a:t>[VALUE]</a:t>
                    </a:fld>
                    <a:r>
                      <a:rPr lang="en-US" dirty="0"/>
                      <a:t>*</a:t>
                    </a:r>
                  </a:p>
                </c:rich>
              </c:tx>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B-9A52-4101-99E7-948369DD5F70}"/>
                </c:ext>
              </c:extLst>
            </c:dLbl>
            <c:dLbl>
              <c:idx val="3"/>
              <c:layout>
                <c:manualLayout>
                  <c:x val="9.097880659445827E-3"/>
                  <c:y val="-5.4453748508149517E-3"/>
                </c:manualLayout>
              </c:layout>
              <c:tx>
                <c:rich>
                  <a:bodyPr/>
                  <a:lstStyle/>
                  <a:p>
                    <a:fld id="{26514C3C-D90E-409F-AD86-60DF8465B3AF}" type="VALUE">
                      <a:rPr lang="en-US" smtClean="0"/>
                      <a:pPr/>
                      <a:t>[VALUE]</a:t>
                    </a:fld>
                    <a:r>
                      <a:rPr lang="en-US"/>
                      <a:t>*</a:t>
                    </a:r>
                  </a:p>
                </c:rich>
              </c:tx>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4-1E37-4BB2-B84E-DEA5A78EE843}"/>
                </c:ext>
              </c:extLst>
            </c:dLbl>
            <c:dLbl>
              <c:idx val="4"/>
              <c:tx>
                <c:rich>
                  <a:bodyPr/>
                  <a:lstStyle/>
                  <a:p>
                    <a:fld id="{DCEFC336-A58C-405D-8EF3-201FA8B5DC09}" type="VALUE">
                      <a:rPr lang="en-US" smtClean="0"/>
                      <a:pPr/>
                      <a:t>[VALUE]</a:t>
                    </a:fld>
                    <a:r>
                      <a:rPr lang="en-US"/>
                      <a:t>*</a:t>
                    </a:r>
                  </a:p>
                </c:rich>
              </c:tx>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5-1E37-4BB2-B84E-DEA5A78EE843}"/>
                </c:ext>
              </c:extLst>
            </c:dLbl>
            <c:numFmt formatCode="0%" sourceLinked="0"/>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tx1">
                        <a:lumMod val="75000"/>
                        <a:lumOff val="25000"/>
                      </a:schemeClr>
                    </a:solidFill>
                    <a:latin typeface="Franklin Gothic Book" panose="020B0503020102020204" pitchFamily="34" charset="0"/>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Sheet1!$B$1:$G$1</c:f>
              <c:strCache>
                <c:ptCount val="6"/>
                <c:pt idx="0">
                  <c:v>CD4 Count&lt;=200</c:v>
                </c:pt>
                <c:pt idx="1">
                  <c:v>VL &gt;=500,000</c:v>
                </c:pt>
                <c:pt idx="2">
                  <c:v>Hx of AIDS</c:v>
                </c:pt>
                <c:pt idx="3">
                  <c:v>VACS &gt;=45</c:v>
                </c:pt>
                <c:pt idx="4">
                  <c:v>Hx of Syphilis</c:v>
                </c:pt>
                <c:pt idx="5">
                  <c:v>Any Comorbidity</c:v>
                </c:pt>
              </c:strCache>
            </c:strRef>
          </c:cat>
          <c:val>
            <c:numRef>
              <c:f>Sheet1!$B$5:$G$5</c:f>
              <c:numCache>
                <c:formatCode>0%</c:formatCode>
                <c:ptCount val="6"/>
                <c:pt idx="0">
                  <c:v>0.629</c:v>
                </c:pt>
                <c:pt idx="1">
                  <c:v>0.29399999999999998</c:v>
                </c:pt>
                <c:pt idx="2">
                  <c:v>0.40200000000000002</c:v>
                </c:pt>
                <c:pt idx="3">
                  <c:v>0.49399999999999999</c:v>
                </c:pt>
                <c:pt idx="4">
                  <c:v>0.34399999999999997</c:v>
                </c:pt>
                <c:pt idx="5">
                  <c:v>0.50900000000000001</c:v>
                </c:pt>
              </c:numCache>
            </c:numRef>
          </c:val>
          <c:extLst>
            <c:ext xmlns:c16="http://schemas.microsoft.com/office/drawing/2014/chart" uri="{C3380CC4-5D6E-409C-BE32-E72D297353CC}">
              <c16:uniqueId val="{00000003-9A52-4101-99E7-948369DD5F70}"/>
            </c:ext>
          </c:extLst>
        </c:ser>
        <c:dLbls>
          <c:showLegendKey val="0"/>
          <c:showVal val="0"/>
          <c:showCatName val="0"/>
          <c:showSerName val="0"/>
          <c:showPercent val="0"/>
          <c:showBubbleSize val="0"/>
        </c:dLbls>
        <c:gapWidth val="219"/>
        <c:overlap val="-27"/>
        <c:axId val="643735960"/>
        <c:axId val="635853648"/>
      </c:barChart>
      <c:catAx>
        <c:axId val="64373596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1" i="0" u="none" strike="noStrike" kern="1200" baseline="0">
                <a:solidFill>
                  <a:schemeClr val="tx1">
                    <a:lumMod val="65000"/>
                    <a:lumOff val="35000"/>
                  </a:schemeClr>
                </a:solidFill>
                <a:latin typeface="Franklin Gothic Book" panose="020B0503020102020204" pitchFamily="34" charset="0"/>
                <a:ea typeface="+mn-ea"/>
                <a:cs typeface="+mn-cs"/>
              </a:defRPr>
            </a:pPr>
            <a:endParaRPr lang="en-US"/>
          </a:p>
        </c:txPr>
        <c:crossAx val="635853648"/>
        <c:crosses val="autoZero"/>
        <c:auto val="1"/>
        <c:lblAlgn val="ctr"/>
        <c:lblOffset val="100"/>
        <c:noMultiLvlLbl val="0"/>
      </c:catAx>
      <c:valAx>
        <c:axId val="635853648"/>
        <c:scaling>
          <c:orientation val="minMax"/>
          <c:max val="1"/>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Franklin Gothic Book" panose="020B0503020102020204" pitchFamily="34" charset="0"/>
                <a:ea typeface="+mn-ea"/>
                <a:cs typeface="+mn-cs"/>
              </a:defRPr>
            </a:pPr>
            <a:endParaRPr lang="en-US"/>
          </a:p>
        </c:txPr>
        <c:crossAx val="643735960"/>
        <c:crosses val="autoZero"/>
        <c:crossBetween val="between"/>
      </c:valAx>
      <c:spPr>
        <a:noFill/>
        <a:ln>
          <a:noFill/>
        </a:ln>
        <a:effectLst/>
      </c:spPr>
    </c:plotArea>
    <c:legend>
      <c:legendPos val="tr"/>
      <c:layout>
        <c:manualLayout>
          <c:xMode val="edge"/>
          <c:yMode val="edge"/>
          <c:x val="0.7993476283240063"/>
          <c:y val="0"/>
          <c:w val="0.19352436454798658"/>
          <c:h val="0.14975841214389296"/>
        </c:manualLayout>
      </c:layout>
      <c:overlay val="0"/>
      <c:spPr>
        <a:noFill/>
        <a:ln>
          <a:noFill/>
        </a:ln>
        <a:effectLst/>
      </c:spPr>
      <c:txPr>
        <a:bodyPr rot="0" spcFirstLastPara="1" vertOverflow="ellipsis" vert="horz" wrap="square" anchor="ctr" anchorCtr="1"/>
        <a:lstStyle/>
        <a:p>
          <a:pPr>
            <a:defRPr sz="1600" b="0" i="0" u="none" strike="noStrike" kern="1200" baseline="0">
              <a:solidFill>
                <a:schemeClr val="tx1">
                  <a:lumMod val="65000"/>
                  <a:lumOff val="35000"/>
                </a:schemeClr>
              </a:solidFill>
              <a:latin typeface="Franklin Gothic Book" panose="020B0503020102020204" pitchFamily="34" charset="0"/>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0.26754250365097965"/>
          <c:y val="3.2460568995097909E-2"/>
          <c:w val="0.42990959719553312"/>
          <c:h val="0.93949023548674993"/>
        </c:manualLayout>
      </c:layout>
      <c:pieChart>
        <c:varyColors val="1"/>
        <c:ser>
          <c:idx val="0"/>
          <c:order val="0"/>
          <c:tx>
            <c:strRef>
              <c:f>Sheet1!$B$1</c:f>
              <c:strCache>
                <c:ptCount val="1"/>
                <c:pt idx="0">
                  <c:v>.</c:v>
                </c:pt>
              </c:strCache>
            </c:strRef>
          </c:tx>
          <c:dPt>
            <c:idx val="0"/>
            <c:bubble3D val="0"/>
            <c:spPr>
              <a:solidFill>
                <a:schemeClr val="accent2"/>
              </a:solidFill>
              <a:ln w="19050">
                <a:solidFill>
                  <a:schemeClr val="lt1"/>
                </a:solidFill>
              </a:ln>
              <a:effectLst/>
            </c:spPr>
            <c:extLst>
              <c:ext xmlns:c16="http://schemas.microsoft.com/office/drawing/2014/chart" uri="{C3380CC4-5D6E-409C-BE32-E72D297353CC}">
                <c16:uniqueId val="{00000001-05CD-4AFE-AE52-82B82E475CC3}"/>
              </c:ext>
            </c:extLst>
          </c:dPt>
          <c:dPt>
            <c:idx val="1"/>
            <c:bubble3D val="0"/>
            <c:spPr>
              <a:solidFill>
                <a:schemeClr val="tx2">
                  <a:lumMod val="50000"/>
                </a:schemeClr>
              </a:solidFill>
              <a:ln w="19050">
                <a:solidFill>
                  <a:schemeClr val="lt1"/>
                </a:solidFill>
              </a:ln>
              <a:effectLst/>
            </c:spPr>
            <c:extLst>
              <c:ext xmlns:c16="http://schemas.microsoft.com/office/drawing/2014/chart" uri="{C3380CC4-5D6E-409C-BE32-E72D297353CC}">
                <c16:uniqueId val="{00000003-05CD-4AFE-AE52-82B82E475CC3}"/>
              </c:ext>
            </c:extLst>
          </c:dPt>
          <c:dPt>
            <c:idx val="2"/>
            <c:bubble3D val="0"/>
            <c:spPr>
              <a:solidFill>
                <a:srgbClr val="92D050"/>
              </a:solidFill>
              <a:ln w="19050">
                <a:solidFill>
                  <a:schemeClr val="lt1"/>
                </a:solidFill>
              </a:ln>
              <a:effectLst/>
            </c:spPr>
            <c:extLst>
              <c:ext xmlns:c16="http://schemas.microsoft.com/office/drawing/2014/chart" uri="{C3380CC4-5D6E-409C-BE32-E72D297353CC}">
                <c16:uniqueId val="{00000005-05CD-4AFE-AE52-82B82E475CC3}"/>
              </c:ext>
            </c:extLst>
          </c:dPt>
          <c:dPt>
            <c:idx val="3"/>
            <c:bubble3D val="0"/>
            <c:spPr>
              <a:solidFill>
                <a:schemeClr val="accent1">
                  <a:lumMod val="75000"/>
                </a:schemeClr>
              </a:solidFill>
              <a:ln w="19050">
                <a:solidFill>
                  <a:schemeClr val="lt1"/>
                </a:solidFill>
              </a:ln>
              <a:effectLst/>
            </c:spPr>
            <c:extLst>
              <c:ext xmlns:c16="http://schemas.microsoft.com/office/drawing/2014/chart" uri="{C3380CC4-5D6E-409C-BE32-E72D297353CC}">
                <c16:uniqueId val="{00000007-05CD-4AFE-AE52-82B82E475CC3}"/>
              </c:ext>
            </c:extLst>
          </c:dPt>
          <c:cat>
            <c:strRef>
              <c:f>Sheet1!$A$2:$A$5</c:f>
              <c:strCache>
                <c:ptCount val="4"/>
                <c:pt idx="0">
                  <c:v>DTG</c:v>
                </c:pt>
                <c:pt idx="1">
                  <c:v>EVG</c:v>
                </c:pt>
                <c:pt idx="2">
                  <c:v>RAL</c:v>
                </c:pt>
                <c:pt idx="3">
                  <c:v>DRV</c:v>
                </c:pt>
              </c:strCache>
            </c:strRef>
          </c:cat>
          <c:val>
            <c:numRef>
              <c:f>Sheet1!$B$2:$B$5</c:f>
              <c:numCache>
                <c:formatCode>General</c:formatCode>
                <c:ptCount val="4"/>
                <c:pt idx="0">
                  <c:v>736</c:v>
                </c:pt>
                <c:pt idx="1">
                  <c:v>928</c:v>
                </c:pt>
                <c:pt idx="2">
                  <c:v>48</c:v>
                </c:pt>
                <c:pt idx="3">
                  <c:v>326</c:v>
                </c:pt>
              </c:numCache>
            </c:numRef>
          </c:val>
          <c:extLst>
            <c:ext xmlns:c16="http://schemas.microsoft.com/office/drawing/2014/chart" uri="{C3380CC4-5D6E-409C-BE32-E72D297353CC}">
              <c16:uniqueId val="{00000008-05CD-4AFE-AE52-82B82E475CC3}"/>
            </c:ext>
          </c:extLst>
        </c:ser>
        <c:dLbls>
          <c:showLegendKey val="0"/>
          <c:showVal val="0"/>
          <c:showCatName val="0"/>
          <c:showSerName val="0"/>
          <c:showPercent val="0"/>
          <c:showBubbleSize val="0"/>
          <c:showLeaderLines val="1"/>
        </c:dLbls>
        <c:firstSliceAng val="0"/>
      </c:pie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Achieved Suppression &lt;50 copies/mL by 36 weeks</c:v>
                </c:pt>
              </c:strCache>
            </c:strRef>
          </c:tx>
          <c:spPr>
            <a:solidFill>
              <a:schemeClr val="accent1"/>
            </a:solidFill>
            <a:ln>
              <a:noFill/>
            </a:ln>
            <a:effectLst/>
          </c:spPr>
          <c:invertIfNegative val="0"/>
          <c:dPt>
            <c:idx val="0"/>
            <c:invertIfNegative val="0"/>
            <c:bubble3D val="0"/>
            <c:spPr>
              <a:solidFill>
                <a:srgbClr val="C0504D"/>
              </a:solidFill>
              <a:ln>
                <a:noFill/>
              </a:ln>
              <a:effectLst/>
            </c:spPr>
            <c:extLst>
              <c:ext xmlns:c16="http://schemas.microsoft.com/office/drawing/2014/chart" uri="{C3380CC4-5D6E-409C-BE32-E72D297353CC}">
                <c16:uniqueId val="{00000003-950D-4CB6-8C1D-BB62D4A3A6D2}"/>
              </c:ext>
            </c:extLst>
          </c:dPt>
          <c:dPt>
            <c:idx val="1"/>
            <c:invertIfNegative val="0"/>
            <c:bubble3D val="0"/>
            <c:spPr>
              <a:solidFill>
                <a:schemeClr val="tx2">
                  <a:lumMod val="75000"/>
                </a:schemeClr>
              </a:solidFill>
              <a:ln>
                <a:noFill/>
              </a:ln>
              <a:effectLst/>
            </c:spPr>
            <c:extLst>
              <c:ext xmlns:c16="http://schemas.microsoft.com/office/drawing/2014/chart" uri="{C3380CC4-5D6E-409C-BE32-E72D297353CC}">
                <c16:uniqueId val="{00000004-950D-4CB6-8C1D-BB62D4A3A6D2}"/>
              </c:ext>
            </c:extLst>
          </c:dPt>
          <c:dPt>
            <c:idx val="2"/>
            <c:invertIfNegative val="0"/>
            <c:bubble3D val="0"/>
            <c:spPr>
              <a:solidFill>
                <a:srgbClr val="92D050"/>
              </a:solidFill>
              <a:ln>
                <a:noFill/>
              </a:ln>
              <a:effectLst/>
            </c:spPr>
            <c:extLst>
              <c:ext xmlns:c16="http://schemas.microsoft.com/office/drawing/2014/chart" uri="{C3380CC4-5D6E-409C-BE32-E72D297353CC}">
                <c16:uniqueId val="{00000005-950D-4CB6-8C1D-BB62D4A3A6D2}"/>
              </c:ext>
            </c:extLst>
          </c:dPt>
          <c:dPt>
            <c:idx val="3"/>
            <c:invertIfNegative val="0"/>
            <c:bubble3D val="0"/>
            <c:spPr>
              <a:solidFill>
                <a:schemeClr val="accent1">
                  <a:lumMod val="75000"/>
                </a:schemeClr>
              </a:solidFill>
              <a:ln>
                <a:noFill/>
              </a:ln>
              <a:effectLst/>
            </c:spPr>
            <c:extLst>
              <c:ext xmlns:c16="http://schemas.microsoft.com/office/drawing/2014/chart" uri="{C3380CC4-5D6E-409C-BE32-E72D297353CC}">
                <c16:uniqueId val="{00000006-950D-4CB6-8C1D-BB62D4A3A6D2}"/>
              </c:ext>
            </c:extLst>
          </c:dPt>
          <c:dLbls>
            <c:spPr>
              <a:noFill/>
              <a:ln>
                <a:noFill/>
              </a:ln>
              <a:effectLst/>
            </c:spPr>
            <c:txPr>
              <a:bodyPr rot="0" spcFirstLastPara="1" vertOverflow="ellipsis" vert="horz" wrap="square" lIns="38100" tIns="19050" rIns="38100" bIns="19050" anchor="ctr" anchorCtr="1">
                <a:spAutoFit/>
              </a:bodyPr>
              <a:lstStyle/>
              <a:p>
                <a:pPr>
                  <a:defRPr sz="1800" b="1" i="0" u="none" strike="noStrike" kern="1200" baseline="0">
                    <a:solidFill>
                      <a:schemeClr val="tx1">
                        <a:lumMod val="75000"/>
                        <a:lumOff val="25000"/>
                      </a:schemeClr>
                    </a:solidFill>
                    <a:latin typeface="Franklin Gothic Book" panose="020B0503020102020204" pitchFamily="34" charset="0"/>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DTG</c:v>
                </c:pt>
                <c:pt idx="1">
                  <c:v>RAL</c:v>
                </c:pt>
                <c:pt idx="2">
                  <c:v>EVG</c:v>
                </c:pt>
                <c:pt idx="3">
                  <c:v>DRV</c:v>
                </c:pt>
              </c:strCache>
            </c:strRef>
          </c:cat>
          <c:val>
            <c:numRef>
              <c:f>Sheet1!$B$2:$B$5</c:f>
              <c:numCache>
                <c:formatCode>0%</c:formatCode>
                <c:ptCount val="4"/>
                <c:pt idx="0">
                  <c:v>0.67300000000000004</c:v>
                </c:pt>
                <c:pt idx="1">
                  <c:v>0.42099999999999999</c:v>
                </c:pt>
                <c:pt idx="2">
                  <c:v>0.60799999999999998</c:v>
                </c:pt>
                <c:pt idx="3">
                  <c:v>0.38</c:v>
                </c:pt>
              </c:numCache>
            </c:numRef>
          </c:val>
          <c:extLst>
            <c:ext xmlns:c16="http://schemas.microsoft.com/office/drawing/2014/chart" uri="{C3380CC4-5D6E-409C-BE32-E72D297353CC}">
              <c16:uniqueId val="{00000000-950D-4CB6-8C1D-BB62D4A3A6D2}"/>
            </c:ext>
          </c:extLst>
        </c:ser>
        <c:dLbls>
          <c:showLegendKey val="0"/>
          <c:showVal val="0"/>
          <c:showCatName val="0"/>
          <c:showSerName val="0"/>
          <c:showPercent val="0"/>
          <c:showBubbleSize val="0"/>
        </c:dLbls>
        <c:gapWidth val="219"/>
        <c:overlap val="-27"/>
        <c:axId val="700661688"/>
        <c:axId val="538817088"/>
      </c:barChart>
      <c:catAx>
        <c:axId val="70066168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538817088"/>
        <c:crosses val="autoZero"/>
        <c:auto val="1"/>
        <c:lblAlgn val="ctr"/>
        <c:lblOffset val="100"/>
        <c:noMultiLvlLbl val="0"/>
      </c:catAx>
      <c:valAx>
        <c:axId val="538817088"/>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700661688"/>
        <c:crosses val="autoZero"/>
        <c:crossBetween val="between"/>
      </c:valAx>
      <c:spPr>
        <a:noFill/>
        <a:ln>
          <a:noFill/>
        </a:ln>
        <a:effectLst/>
      </c:spPr>
    </c:plotArea>
    <c:legend>
      <c:legendPos val="tr"/>
      <c:layout>
        <c:manualLayout>
          <c:xMode val="edge"/>
          <c:yMode val="edge"/>
          <c:x val="0.78984361881999676"/>
          <c:y val="1.6836195965366927E-2"/>
          <c:w val="0.20302837405199606"/>
          <c:h val="0.16515115125775442"/>
        </c:manualLayout>
      </c:layout>
      <c:overlay val="1"/>
      <c:spPr>
        <a:noFill/>
        <a:ln>
          <a:noFill/>
        </a:ln>
        <a:effectLst/>
      </c:spPr>
      <c:txPr>
        <a:bodyPr rot="0" spcFirstLastPara="1" vertOverflow="ellipsis" vert="horz" wrap="square" anchor="ctr" anchorCtr="1"/>
        <a:lstStyle/>
        <a:p>
          <a:pPr>
            <a:defRPr sz="1800" b="0" i="0" u="none" strike="noStrike" kern="1200" baseline="0">
              <a:solidFill>
                <a:schemeClr val="tx1">
                  <a:lumMod val="65000"/>
                  <a:lumOff val="35000"/>
                </a:schemeClr>
              </a:solidFill>
              <a:latin typeface="Franklin Gothic Book" panose="020B0503020102020204" pitchFamily="34" charset="0"/>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0.21064628728954427"/>
          <c:y val="1.541086695020836E-2"/>
          <c:w val="0.42990959719553312"/>
          <c:h val="0.93949023548674993"/>
        </c:manualLayout>
      </c:layout>
      <c:pieChart>
        <c:varyColors val="1"/>
        <c:ser>
          <c:idx val="0"/>
          <c:order val="0"/>
          <c:tx>
            <c:strRef>
              <c:f>Sheet1!$B$1</c:f>
              <c:strCache>
                <c:ptCount val="1"/>
                <c:pt idx="0">
                  <c:v>.</c:v>
                </c:pt>
              </c:strCache>
            </c:strRef>
          </c:tx>
          <c:dPt>
            <c:idx val="0"/>
            <c:bubble3D val="0"/>
            <c:spPr>
              <a:solidFill>
                <a:schemeClr val="accent2"/>
              </a:solidFill>
              <a:ln w="19050">
                <a:solidFill>
                  <a:schemeClr val="lt1"/>
                </a:solidFill>
              </a:ln>
              <a:effectLst/>
            </c:spPr>
            <c:extLst>
              <c:ext xmlns:c16="http://schemas.microsoft.com/office/drawing/2014/chart" uri="{C3380CC4-5D6E-409C-BE32-E72D297353CC}">
                <c16:uniqueId val="{00000001-4B59-415E-AD68-53D05CFA9168}"/>
              </c:ext>
            </c:extLst>
          </c:dPt>
          <c:dPt>
            <c:idx val="1"/>
            <c:bubble3D val="0"/>
            <c:spPr>
              <a:solidFill>
                <a:schemeClr val="tx2">
                  <a:lumMod val="50000"/>
                </a:schemeClr>
              </a:solidFill>
              <a:ln w="19050">
                <a:solidFill>
                  <a:schemeClr val="lt1"/>
                </a:solidFill>
              </a:ln>
              <a:effectLst/>
            </c:spPr>
            <c:extLst>
              <c:ext xmlns:c16="http://schemas.microsoft.com/office/drawing/2014/chart" uri="{C3380CC4-5D6E-409C-BE32-E72D297353CC}">
                <c16:uniqueId val="{00000003-4B59-415E-AD68-53D05CFA9168}"/>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4B59-415E-AD68-53D05CFA9168}"/>
              </c:ext>
            </c:extLst>
          </c:dPt>
          <c:dPt>
            <c:idx val="3"/>
            <c:bubble3D val="0"/>
            <c:spPr>
              <a:solidFill>
                <a:schemeClr val="accent1">
                  <a:lumMod val="75000"/>
                </a:schemeClr>
              </a:solidFill>
              <a:ln w="19050">
                <a:solidFill>
                  <a:schemeClr val="lt1"/>
                </a:solidFill>
              </a:ln>
              <a:effectLst/>
            </c:spPr>
            <c:extLst>
              <c:ext xmlns:c16="http://schemas.microsoft.com/office/drawing/2014/chart" uri="{C3380CC4-5D6E-409C-BE32-E72D297353CC}">
                <c16:uniqueId val="{00000007-4B59-415E-AD68-53D05CFA9168}"/>
              </c:ext>
            </c:extLst>
          </c:dPt>
          <c:cat>
            <c:strRef>
              <c:f>Sheet1!$A$2:$A$5</c:f>
              <c:strCache>
                <c:ptCount val="4"/>
                <c:pt idx="0">
                  <c:v>DTG</c:v>
                </c:pt>
                <c:pt idx="1">
                  <c:v>RAL</c:v>
                </c:pt>
                <c:pt idx="2">
                  <c:v>EVG</c:v>
                </c:pt>
                <c:pt idx="3">
                  <c:v>DRV</c:v>
                </c:pt>
              </c:strCache>
            </c:strRef>
          </c:cat>
          <c:val>
            <c:numRef>
              <c:f>Sheet1!$B$2:$B$5</c:f>
              <c:numCache>
                <c:formatCode>General</c:formatCode>
                <c:ptCount val="4"/>
                <c:pt idx="0">
                  <c:v>736</c:v>
                </c:pt>
                <c:pt idx="1">
                  <c:v>48</c:v>
                </c:pt>
                <c:pt idx="2">
                  <c:v>928</c:v>
                </c:pt>
                <c:pt idx="3">
                  <c:v>326</c:v>
                </c:pt>
              </c:numCache>
            </c:numRef>
          </c:val>
          <c:extLst>
            <c:ext xmlns:c16="http://schemas.microsoft.com/office/drawing/2014/chart" uri="{C3380CC4-5D6E-409C-BE32-E72D297353CC}">
              <c16:uniqueId val="{00000008-4B59-415E-AD68-53D05CFA9168}"/>
            </c:ext>
          </c:extLst>
        </c:ser>
        <c:dLbls>
          <c:showLegendKey val="0"/>
          <c:showVal val="0"/>
          <c:showCatName val="0"/>
          <c:showSerName val="0"/>
          <c:showPercent val="0"/>
          <c:showBubbleSize val="0"/>
          <c:showLeaderLines val="1"/>
        </c:dLbls>
        <c:firstSliceAng val="0"/>
      </c:pie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3">
  <a:schemeClr val="accent6"/>
  <a:schemeClr val="accent5"/>
  <a:schemeClr val="accent4"/>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0.52261</cdr:x>
      <cdr:y>0.34079</cdr:y>
    </cdr:from>
    <cdr:to>
      <cdr:x>0.66714</cdr:x>
      <cdr:y>0.50567</cdr:y>
    </cdr:to>
    <cdr:sp macro="" textlink="">
      <cdr:nvSpPr>
        <cdr:cNvPr id="2" name="TextBox 1">
          <a:extLst xmlns:a="http://schemas.openxmlformats.org/drawingml/2006/main">
            <a:ext uri="{FF2B5EF4-FFF2-40B4-BE49-F238E27FC236}">
              <a16:creationId xmlns:a16="http://schemas.microsoft.com/office/drawing/2014/main" id="{639D7D1A-7C71-4437-83A4-EE5797C21D21}"/>
            </a:ext>
          </a:extLst>
        </cdr:cNvPr>
        <cdr:cNvSpPr txBox="1"/>
      </cdr:nvSpPr>
      <cdr:spPr>
        <a:xfrm xmlns:a="http://schemas.openxmlformats.org/drawingml/2006/main">
          <a:off x="5586850" y="1542393"/>
          <a:ext cx="1545021" cy="746236"/>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1600" b="1" dirty="0">
              <a:solidFill>
                <a:schemeClr val="bg1"/>
              </a:solidFill>
              <a:latin typeface="Franklin Gothic Book" panose="020B0503020102020204" pitchFamily="34" charset="0"/>
            </a:rPr>
            <a:t>DTG </a:t>
          </a:r>
        </a:p>
        <a:p xmlns:a="http://schemas.openxmlformats.org/drawingml/2006/main">
          <a:r>
            <a:rPr lang="en-US" sz="1600" b="1" dirty="0">
              <a:solidFill>
                <a:schemeClr val="bg1"/>
              </a:solidFill>
              <a:latin typeface="Franklin Gothic Book" panose="020B0503020102020204" pitchFamily="34" charset="0"/>
            </a:rPr>
            <a:t>n=736 (36%)</a:t>
          </a:r>
        </a:p>
      </cdr:txBody>
    </cdr:sp>
  </cdr:relSizeAnchor>
  <cdr:relSizeAnchor xmlns:cdr="http://schemas.openxmlformats.org/drawingml/2006/chartDrawing">
    <cdr:from>
      <cdr:x>0.35305</cdr:x>
      <cdr:y>0.59681</cdr:y>
    </cdr:from>
    <cdr:to>
      <cdr:x>0.5089</cdr:x>
      <cdr:y>0.74704</cdr:y>
    </cdr:to>
    <cdr:sp macro="" textlink="">
      <cdr:nvSpPr>
        <cdr:cNvPr id="3" name="TextBox 2">
          <a:extLst xmlns:a="http://schemas.openxmlformats.org/drawingml/2006/main">
            <a:ext uri="{FF2B5EF4-FFF2-40B4-BE49-F238E27FC236}">
              <a16:creationId xmlns:a16="http://schemas.microsoft.com/office/drawing/2014/main" id="{488819B7-9248-44E5-92FF-F8FF2647F10C}"/>
            </a:ext>
          </a:extLst>
        </cdr:cNvPr>
        <cdr:cNvSpPr txBox="1"/>
      </cdr:nvSpPr>
      <cdr:spPr>
        <a:xfrm xmlns:a="http://schemas.openxmlformats.org/drawingml/2006/main">
          <a:off x="3842612" y="2972444"/>
          <a:ext cx="1696340" cy="748218"/>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1600" b="1" dirty="0">
              <a:solidFill>
                <a:schemeClr val="bg1"/>
              </a:solidFill>
              <a:latin typeface="Franklin Gothic Book" panose="020B0503020102020204" pitchFamily="34" charset="0"/>
            </a:rPr>
            <a:t>EVG, </a:t>
          </a:r>
        </a:p>
        <a:p xmlns:a="http://schemas.openxmlformats.org/drawingml/2006/main">
          <a:r>
            <a:rPr lang="en-US" sz="1600" b="1" dirty="0">
              <a:solidFill>
                <a:schemeClr val="bg1"/>
              </a:solidFill>
              <a:latin typeface="Franklin Gothic Book" panose="020B0503020102020204" pitchFamily="34" charset="0"/>
            </a:rPr>
            <a:t>n=928, 46%</a:t>
          </a:r>
          <a:endParaRPr lang="en-US" sz="1100" b="1" dirty="0">
            <a:solidFill>
              <a:schemeClr val="bg1"/>
            </a:solidFill>
            <a:latin typeface="Franklin Gothic Book" panose="020B0503020102020204" pitchFamily="34" charset="0"/>
          </a:endParaRPr>
        </a:p>
      </cdr:txBody>
    </cdr:sp>
  </cdr:relSizeAnchor>
  <cdr:relSizeAnchor xmlns:cdr="http://schemas.openxmlformats.org/drawingml/2006/chartDrawing">
    <cdr:from>
      <cdr:x>0.16584</cdr:x>
      <cdr:y>0.22899</cdr:y>
    </cdr:from>
    <cdr:to>
      <cdr:x>0.36187</cdr:x>
      <cdr:y>0.31129</cdr:y>
    </cdr:to>
    <cdr:sp macro="" textlink="">
      <cdr:nvSpPr>
        <cdr:cNvPr id="4" name="TextBox 3">
          <a:extLst xmlns:a="http://schemas.openxmlformats.org/drawingml/2006/main">
            <a:ext uri="{FF2B5EF4-FFF2-40B4-BE49-F238E27FC236}">
              <a16:creationId xmlns:a16="http://schemas.microsoft.com/office/drawing/2014/main" id="{373D51DD-089A-4623-B4D2-F13A358C6F0C}"/>
            </a:ext>
          </a:extLst>
        </cdr:cNvPr>
        <cdr:cNvSpPr txBox="1"/>
      </cdr:nvSpPr>
      <cdr:spPr>
        <a:xfrm xmlns:a="http://schemas.openxmlformats.org/drawingml/2006/main">
          <a:off x="1757998" y="1078185"/>
          <a:ext cx="2077974" cy="387512"/>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1600" b="1" dirty="0">
              <a:latin typeface="Franklin Gothic Book" panose="020B0503020102020204" pitchFamily="34" charset="0"/>
            </a:rPr>
            <a:t>RAL n=48, 2%</a:t>
          </a:r>
          <a:endParaRPr lang="en-US" sz="1100" b="1" dirty="0">
            <a:latin typeface="Franklin Gothic Book" panose="020B0503020102020204" pitchFamily="34" charset="0"/>
          </a:endParaRPr>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0A625521-94A0-460B-B873-2E433DA52D80}" type="datetimeFigureOut">
              <a:rPr lang="en-GB" smtClean="0"/>
              <a:t>16/07/2019</a:t>
            </a:fld>
            <a:endParaRPr lang="en-GB" dirty="0"/>
          </a:p>
        </p:txBody>
      </p:sp>
      <p:sp>
        <p:nvSpPr>
          <p:cNvPr id="4" name="Footer Placeholder 3"/>
          <p:cNvSpPr>
            <a:spLocks noGrp="1"/>
          </p:cNvSpPr>
          <p:nvPr>
            <p:ph type="ftr" sz="quarter" idx="2"/>
          </p:nvPr>
        </p:nvSpPr>
        <p:spPr>
          <a:xfrm>
            <a:off x="0" y="9428163"/>
            <a:ext cx="2946400" cy="496887"/>
          </a:xfrm>
          <a:prstGeom prst="rect">
            <a:avLst/>
          </a:prstGeom>
        </p:spPr>
        <p:txBody>
          <a:bodyPr vert="horz" lIns="91440" tIns="45720" rIns="91440" bIns="45720" rtlCol="0" anchor="b"/>
          <a:lstStyle>
            <a:lvl1pPr algn="l">
              <a:defRPr sz="1200"/>
            </a:lvl1pPr>
          </a:lstStyle>
          <a:p>
            <a:endParaRPr lang="en-GB" dirty="0"/>
          </a:p>
        </p:txBody>
      </p:sp>
      <p:sp>
        <p:nvSpPr>
          <p:cNvPr id="5" name="Slide Number Placeholder 4"/>
          <p:cNvSpPr>
            <a:spLocks noGrp="1"/>
          </p:cNvSpPr>
          <p:nvPr>
            <p:ph type="sldNum" sz="quarter" idx="3"/>
          </p:nvPr>
        </p:nvSpPr>
        <p:spPr>
          <a:xfrm>
            <a:off x="3849688" y="9428163"/>
            <a:ext cx="2946400" cy="496887"/>
          </a:xfrm>
          <a:prstGeom prst="rect">
            <a:avLst/>
          </a:prstGeom>
        </p:spPr>
        <p:txBody>
          <a:bodyPr vert="horz" lIns="91440" tIns="45720" rIns="91440" bIns="45720" rtlCol="0" anchor="b"/>
          <a:lstStyle>
            <a:lvl1pPr algn="r">
              <a:defRPr sz="1200"/>
            </a:lvl1pPr>
          </a:lstStyle>
          <a:p>
            <a:fld id="{BDFDDCCF-4F6E-433A-B627-E700498FE5DF}" type="slidenum">
              <a:rPr lang="en-GB" smtClean="0"/>
              <a:t>‹#›</a:t>
            </a:fld>
            <a:endParaRPr lang="en-GB" dirty="0"/>
          </a:p>
        </p:txBody>
      </p:sp>
    </p:spTree>
    <p:extLst>
      <p:ext uri="{BB962C8B-B14F-4D97-AF65-F5344CB8AC3E}">
        <p14:creationId xmlns:p14="http://schemas.microsoft.com/office/powerpoint/2010/main" val="142699681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2656497A-B85C-4434-B938-6A8C2E1D39FE}" type="datetimeFigureOut">
              <a:rPr lang="en-US" smtClean="0"/>
              <a:t>7/16/2019</a:t>
            </a:fld>
            <a:endParaRPr lang="en-US" dirty="0"/>
          </a:p>
        </p:txBody>
      </p:sp>
      <p:sp>
        <p:nvSpPr>
          <p:cNvPr id="4" name="Slide Image Placeholder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79450" y="4776788"/>
            <a:ext cx="5438775" cy="3908425"/>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429750"/>
            <a:ext cx="2946400" cy="496888"/>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49688" y="9429750"/>
            <a:ext cx="2946400" cy="496888"/>
          </a:xfrm>
          <a:prstGeom prst="rect">
            <a:avLst/>
          </a:prstGeom>
        </p:spPr>
        <p:txBody>
          <a:bodyPr vert="horz" lIns="91440" tIns="45720" rIns="91440" bIns="45720" rtlCol="0" anchor="b"/>
          <a:lstStyle>
            <a:lvl1pPr algn="r">
              <a:defRPr sz="1200"/>
            </a:lvl1pPr>
          </a:lstStyle>
          <a:p>
            <a:fld id="{B92CECFA-1E1C-4C27-BD98-B970E27AC5B3}" type="slidenum">
              <a:rPr lang="en-US" smtClean="0"/>
              <a:t>‹#›</a:t>
            </a:fld>
            <a:endParaRPr lang="en-US" dirty="0"/>
          </a:p>
        </p:txBody>
      </p:sp>
    </p:spTree>
    <p:extLst>
      <p:ext uri="{BB962C8B-B14F-4D97-AF65-F5344CB8AC3E}">
        <p14:creationId xmlns:p14="http://schemas.microsoft.com/office/powerpoint/2010/main" val="19459927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sz="1200" kern="1200" dirty="0">
                <a:solidFill>
                  <a:schemeClr val="tx1"/>
                </a:solidFill>
                <a:effectLst/>
                <a:latin typeface="+mn-lt"/>
                <a:ea typeface="+mn-ea"/>
                <a:cs typeface="+mn-cs"/>
              </a:rPr>
              <a:t>OPERA-participating clinicians documented the care of almost 1,000,000 patients in their EHRs</a:t>
            </a:r>
          </a:p>
          <a:p>
            <a:pPr marL="171450" indent="-171450">
              <a:buFont typeface="Arial" panose="020B0604020202020204" pitchFamily="34" charset="0"/>
              <a:buChar char="•"/>
            </a:pPr>
            <a:r>
              <a:rPr lang="en-US" sz="1200" kern="1200" dirty="0">
                <a:solidFill>
                  <a:schemeClr val="tx1"/>
                </a:solidFill>
                <a:effectLst/>
                <a:latin typeface="+mn-lt"/>
                <a:ea typeface="+mn-ea"/>
                <a:cs typeface="+mn-cs"/>
              </a:rPr>
              <a:t>104K HIV+ patients of which 19% are women, representing 7 percent of all the HIV+ patients diagnosed in the U.S. </a:t>
            </a:r>
          </a:p>
          <a:p>
            <a:pPr marL="171450" indent="-171450">
              <a:buFont typeface="Arial" panose="020B0604020202020204" pitchFamily="34" charset="0"/>
              <a:buChar char="•"/>
            </a:pPr>
            <a:r>
              <a:rPr lang="en-US" sz="1200" kern="1200" dirty="0">
                <a:solidFill>
                  <a:schemeClr val="tx1"/>
                </a:solidFill>
                <a:effectLst/>
                <a:latin typeface="+mn-lt"/>
                <a:ea typeface="+mn-ea"/>
                <a:cs typeface="+mn-cs"/>
              </a:rPr>
              <a:t>OPERA database is refreshed daily, is the largest continuously operating cohort of HIV+ patients in the U.S.  </a:t>
            </a:r>
          </a:p>
          <a:p>
            <a:pPr marL="171450" indent="-171450">
              <a:buFont typeface="Arial" panose="020B0604020202020204" pitchFamily="34" charset="0"/>
              <a:buChar char="•"/>
            </a:pPr>
            <a:r>
              <a:rPr lang="en-US" sz="1200" kern="1200" dirty="0">
                <a:solidFill>
                  <a:schemeClr val="tx1"/>
                </a:solidFill>
                <a:effectLst/>
                <a:latin typeface="+mn-lt"/>
                <a:ea typeface="+mn-ea"/>
                <a:cs typeface="+mn-cs"/>
              </a:rPr>
              <a:t>Average years of follow-up for HIV+ patients in OPERA is 4.3 years</a:t>
            </a:r>
          </a:p>
          <a:p>
            <a:pPr marL="171450" indent="-171450">
              <a:buFont typeface="Arial" panose="020B0604020202020204" pitchFamily="34" charset="0"/>
              <a:buChar char="•"/>
            </a:pPr>
            <a:r>
              <a:rPr lang="en-US" sz="1200" kern="1200" dirty="0">
                <a:solidFill>
                  <a:schemeClr val="tx1"/>
                </a:solidFill>
                <a:effectLst/>
                <a:latin typeface="+mn-lt"/>
                <a:ea typeface="+mn-ea"/>
                <a:cs typeface="+mn-cs"/>
              </a:rPr>
              <a:t>13K HIV+ patients have ten years or more of follow-up</a:t>
            </a:r>
          </a:p>
          <a:p>
            <a:endParaRPr lang="en-US" dirty="0"/>
          </a:p>
        </p:txBody>
      </p:sp>
      <p:sp>
        <p:nvSpPr>
          <p:cNvPr id="4" name="Slide Number Placeholder 3"/>
          <p:cNvSpPr>
            <a:spLocks noGrp="1"/>
          </p:cNvSpPr>
          <p:nvPr>
            <p:ph type="sldNum" sz="quarter" idx="5"/>
          </p:nvPr>
        </p:nvSpPr>
        <p:spPr/>
        <p:txBody>
          <a:bodyPr/>
          <a:lstStyle/>
          <a:p>
            <a:fld id="{B92CECFA-1E1C-4C27-BD98-B970E27AC5B3}" type="slidenum">
              <a:rPr lang="en-US" smtClean="0"/>
              <a:t>6</a:t>
            </a:fld>
            <a:endParaRPr lang="en-US" dirty="0"/>
          </a:p>
        </p:txBody>
      </p:sp>
    </p:spTree>
    <p:extLst>
      <p:ext uri="{BB962C8B-B14F-4D97-AF65-F5344CB8AC3E}">
        <p14:creationId xmlns:p14="http://schemas.microsoft.com/office/powerpoint/2010/main" val="25363712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a:t>the darker the shading, the higher the CDC reported rates of HIV diagnosis in that state</a:t>
            </a:r>
          </a:p>
          <a:p>
            <a:pPr marL="171450" indent="-171450">
              <a:buFont typeface="Arial" panose="020B0604020202020204" pitchFamily="34" charset="0"/>
              <a:buChar char="•"/>
            </a:pPr>
            <a:r>
              <a:rPr lang="en-US" dirty="0"/>
              <a:t>the larger the red circle, the bigger the OPERA site.  </a:t>
            </a:r>
          </a:p>
        </p:txBody>
      </p:sp>
      <p:sp>
        <p:nvSpPr>
          <p:cNvPr id="4" name="Slide Number Placeholder 3"/>
          <p:cNvSpPr>
            <a:spLocks noGrp="1"/>
          </p:cNvSpPr>
          <p:nvPr>
            <p:ph type="sldNum" sz="quarter" idx="5"/>
          </p:nvPr>
        </p:nvSpPr>
        <p:spPr/>
        <p:txBody>
          <a:bodyPr/>
          <a:lstStyle/>
          <a:p>
            <a:fld id="{B92CECFA-1E1C-4C27-BD98-B970E27AC5B3}" type="slidenum">
              <a:rPr lang="en-US" smtClean="0"/>
              <a:t>7</a:t>
            </a:fld>
            <a:endParaRPr lang="en-US" dirty="0"/>
          </a:p>
        </p:txBody>
      </p:sp>
    </p:spTree>
    <p:extLst>
      <p:ext uri="{BB962C8B-B14F-4D97-AF65-F5344CB8AC3E}">
        <p14:creationId xmlns:p14="http://schemas.microsoft.com/office/powerpoint/2010/main" val="99391756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may want to point out verbally that these 4 core agents were used in combination with 2 NRTIs</a:t>
            </a:r>
          </a:p>
        </p:txBody>
      </p:sp>
      <p:sp>
        <p:nvSpPr>
          <p:cNvPr id="4" name="Slide Number Placeholder 3"/>
          <p:cNvSpPr>
            <a:spLocks noGrp="1"/>
          </p:cNvSpPr>
          <p:nvPr>
            <p:ph type="sldNum" sz="quarter" idx="5"/>
          </p:nvPr>
        </p:nvSpPr>
        <p:spPr/>
        <p:txBody>
          <a:bodyPr/>
          <a:lstStyle/>
          <a:p>
            <a:fld id="{B92CECFA-1E1C-4C27-BD98-B970E27AC5B3}" type="slidenum">
              <a:rPr lang="en-US" smtClean="0"/>
              <a:t>8</a:t>
            </a:fld>
            <a:endParaRPr lang="en-US" dirty="0"/>
          </a:p>
        </p:txBody>
      </p:sp>
    </p:spTree>
    <p:extLst>
      <p:ext uri="{BB962C8B-B14F-4D97-AF65-F5344CB8AC3E}">
        <p14:creationId xmlns:p14="http://schemas.microsoft.com/office/powerpoint/2010/main" val="266654877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sz="1200" b="0" i="0" u="none" strike="noStrike" kern="1200" baseline="0" dirty="0">
                <a:solidFill>
                  <a:schemeClr val="tx1"/>
                </a:solidFill>
                <a:latin typeface="+mn-lt"/>
                <a:ea typeface="+mn-ea"/>
                <a:cs typeface="+mn-cs"/>
              </a:rPr>
              <a:t>Blue line indicates time where VL&gt;50 copies/mL.  </a:t>
            </a:r>
          </a:p>
          <a:p>
            <a:pPr marL="171450" indent="-171450">
              <a:buFont typeface="Arial" panose="020B0604020202020204" pitchFamily="34" charset="0"/>
              <a:buChar char="•"/>
            </a:pPr>
            <a:r>
              <a:rPr lang="en-US" sz="1200" b="0" i="0" u="none" strike="noStrike" kern="1200" baseline="0" dirty="0">
                <a:solidFill>
                  <a:schemeClr val="tx1"/>
                </a:solidFill>
                <a:latin typeface="+mn-lt"/>
                <a:ea typeface="+mn-ea"/>
                <a:cs typeface="+mn-cs"/>
              </a:rPr>
              <a:t>Four VF definitions </a:t>
            </a:r>
          </a:p>
          <a:p>
            <a:pPr lvl="1"/>
            <a:r>
              <a:rPr lang="en-US" sz="1200" b="0" i="0" u="none" strike="noStrike" kern="1200" baseline="0" dirty="0">
                <a:solidFill>
                  <a:schemeClr val="tx1"/>
                </a:solidFill>
                <a:latin typeface="+mn-lt"/>
                <a:ea typeface="+mn-ea"/>
                <a:cs typeface="+mn-cs"/>
              </a:rPr>
              <a:t>A: 2 consecutive VLs ≥200 copies/mL after 36 weeks of ART, or </a:t>
            </a:r>
          </a:p>
          <a:p>
            <a:pPr lvl="1"/>
            <a:r>
              <a:rPr lang="en-US" sz="1200" b="0" i="0" u="none" strike="noStrike" kern="1200" baseline="0" dirty="0">
                <a:solidFill>
                  <a:schemeClr val="tx1"/>
                </a:solidFill>
                <a:latin typeface="+mn-lt"/>
                <a:ea typeface="+mn-ea"/>
                <a:cs typeface="+mn-cs"/>
              </a:rPr>
              <a:t>B: 1 VL ≥200 copies/mL with core agent discontinuation after 36 weeks, or </a:t>
            </a:r>
          </a:p>
          <a:p>
            <a:pPr lvl="1"/>
            <a:r>
              <a:rPr lang="en-US" sz="1200" b="0" i="0" u="none" strike="noStrike" kern="1200" baseline="0" dirty="0">
                <a:solidFill>
                  <a:schemeClr val="tx1"/>
                </a:solidFill>
                <a:latin typeface="+mn-lt"/>
                <a:ea typeface="+mn-ea"/>
                <a:cs typeface="+mn-cs"/>
              </a:rPr>
              <a:t>C: 2 consecutive VL ≥200 copies/mL after suppression (VL ≤50 copies/mL) before 36 weeks, or </a:t>
            </a:r>
          </a:p>
          <a:p>
            <a:pPr lvl="1"/>
            <a:r>
              <a:rPr lang="en-US" sz="1200" b="0" i="0" u="none" strike="noStrike" kern="1200" baseline="0" dirty="0">
                <a:solidFill>
                  <a:schemeClr val="tx1"/>
                </a:solidFill>
                <a:latin typeface="+mn-lt"/>
                <a:ea typeface="+mn-ea"/>
                <a:cs typeface="+mn-cs"/>
              </a:rPr>
              <a:t>D: 1 VL ≥20 copies/mL with discontinuation after suppression before 36 weeks.</a:t>
            </a:r>
            <a:endParaRPr lang="en-US" dirty="0"/>
          </a:p>
        </p:txBody>
      </p:sp>
      <p:sp>
        <p:nvSpPr>
          <p:cNvPr id="4" name="Slide Number Placeholder 3"/>
          <p:cNvSpPr>
            <a:spLocks noGrp="1"/>
          </p:cNvSpPr>
          <p:nvPr>
            <p:ph type="sldNum" sz="quarter" idx="5"/>
          </p:nvPr>
        </p:nvSpPr>
        <p:spPr/>
        <p:txBody>
          <a:bodyPr/>
          <a:lstStyle/>
          <a:p>
            <a:fld id="{B92CECFA-1E1C-4C27-BD98-B970E27AC5B3}" type="slidenum">
              <a:rPr lang="en-US" smtClean="0"/>
              <a:t>9</a:t>
            </a:fld>
            <a:endParaRPr lang="en-US" dirty="0"/>
          </a:p>
        </p:txBody>
      </p:sp>
    </p:spTree>
    <p:extLst>
      <p:ext uri="{BB962C8B-B14F-4D97-AF65-F5344CB8AC3E}">
        <p14:creationId xmlns:p14="http://schemas.microsoft.com/office/powerpoint/2010/main" val="320106418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a:t>We should note the differences in the DTG/EVG cohort comparison as compared to the DTG vs RAL/DRV comparisons </a:t>
            </a:r>
          </a:p>
          <a:p>
            <a:endParaRPr lang="en-US" sz="1200" kern="1200" dirty="0">
              <a:solidFill>
                <a:schemeClr val="tx1"/>
              </a:solidFill>
              <a:effectLst/>
              <a:latin typeface="+mn-lt"/>
              <a:ea typeface="+mn-ea"/>
              <a:cs typeface="+mn-cs"/>
            </a:endParaRPr>
          </a:p>
          <a:p>
            <a:pPr marL="171450" indent="-171450">
              <a:buFont typeface="Arial" panose="020B0604020202020204" pitchFamily="34" charset="0"/>
              <a:buChar char="•"/>
            </a:pPr>
            <a:r>
              <a:rPr lang="en-US" sz="1200" kern="1200" dirty="0">
                <a:solidFill>
                  <a:schemeClr val="tx1"/>
                </a:solidFill>
                <a:effectLst/>
                <a:latin typeface="+mn-lt"/>
                <a:ea typeface="+mn-ea"/>
                <a:cs typeface="+mn-cs"/>
              </a:rPr>
              <a:t>Compared to DTG, EVG initiators were more likely to be African American (p&lt;.05) or to receive care in the southern United States (p&lt;.0001). Conversely, they were less likely than DTG initiators to be MSM (p&lt;.05), to receive care in the west (p&lt;.0001– data not shown), to have Medicare (p&lt;.0001) or Medicaid (p&lt;.001) as payer and to participate in Ryan White/ADAP programs (p&lt;.05– data not shown). </a:t>
            </a:r>
          </a:p>
          <a:p>
            <a:endParaRPr lang="en-US" sz="1200" kern="1200" dirty="0">
              <a:solidFill>
                <a:schemeClr val="tx1"/>
              </a:solidFill>
              <a:effectLst/>
              <a:latin typeface="+mn-lt"/>
              <a:ea typeface="+mn-ea"/>
              <a:cs typeface="+mn-cs"/>
            </a:endParaRPr>
          </a:p>
          <a:p>
            <a:pPr marL="171450" indent="-171450">
              <a:buFont typeface="Arial" panose="020B0604020202020204" pitchFamily="34" charset="0"/>
              <a:buChar char="•"/>
            </a:pPr>
            <a:r>
              <a:rPr lang="en-US" sz="1200" kern="1200" dirty="0">
                <a:solidFill>
                  <a:schemeClr val="tx1"/>
                </a:solidFill>
                <a:effectLst/>
                <a:latin typeface="+mn-lt"/>
                <a:ea typeface="+mn-ea"/>
                <a:cs typeface="+mn-cs"/>
              </a:rPr>
              <a:t>Compared to DTG users, RAL users were older (p&lt;.0001), more likely to be male (p&lt;.0001) or African American (p&lt;.05), to receive care in the southern US (p&lt;.001) and to have Medicare as a payer (p&lt;.0001) . They were less likely to be Hispanic (p&lt;.05) or MSM (p&lt;.001).</a:t>
            </a:r>
          </a:p>
          <a:p>
            <a:endParaRPr lang="en-US" sz="1200" kern="1200" dirty="0">
              <a:solidFill>
                <a:schemeClr val="tx1"/>
              </a:solidFill>
              <a:effectLst/>
              <a:latin typeface="+mn-lt"/>
              <a:ea typeface="+mn-ea"/>
              <a:cs typeface="+mn-cs"/>
            </a:endParaRPr>
          </a:p>
          <a:p>
            <a:pPr marL="171450" indent="-171450">
              <a:buFont typeface="Arial" panose="020B0604020202020204" pitchFamily="34" charset="0"/>
              <a:buChar char="•"/>
            </a:pPr>
            <a:r>
              <a:rPr lang="en-US" sz="1200" kern="1200" dirty="0">
                <a:solidFill>
                  <a:schemeClr val="tx1"/>
                </a:solidFill>
                <a:effectLst/>
                <a:latin typeface="+mn-lt"/>
                <a:ea typeface="+mn-ea"/>
                <a:cs typeface="+mn-cs"/>
              </a:rPr>
              <a:t>Compared to DTG users, DRV users were older (p&lt;.0001) less likely to be male (p&lt;.05), Hispanic (p&lt;.05), MSM (p&lt;.05) or to have a commercial payer (p&lt;.0001) but they were more likely to be African American (p&lt;.0001), to have Medicare (p&lt;.001) or Medicaid (p&lt;.05). </a:t>
            </a:r>
            <a:endParaRPr lang="en-US" dirty="0"/>
          </a:p>
        </p:txBody>
      </p:sp>
      <p:sp>
        <p:nvSpPr>
          <p:cNvPr id="4" name="Slide Number Placeholder 3"/>
          <p:cNvSpPr>
            <a:spLocks noGrp="1"/>
          </p:cNvSpPr>
          <p:nvPr>
            <p:ph type="sldNum" sz="quarter" idx="5"/>
          </p:nvPr>
        </p:nvSpPr>
        <p:spPr/>
        <p:txBody>
          <a:bodyPr/>
          <a:lstStyle/>
          <a:p>
            <a:fld id="{B92CECFA-1E1C-4C27-BD98-B970E27AC5B3}" type="slidenum">
              <a:rPr lang="en-US" smtClean="0"/>
              <a:t>13</a:t>
            </a:fld>
            <a:endParaRPr lang="en-US" dirty="0"/>
          </a:p>
        </p:txBody>
      </p:sp>
    </p:spTree>
    <p:extLst>
      <p:ext uri="{BB962C8B-B14F-4D97-AF65-F5344CB8AC3E}">
        <p14:creationId xmlns:p14="http://schemas.microsoft.com/office/powerpoint/2010/main" val="254308816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t>We should note the differences in the DTG/EVG cohort comparison as compared to the DTG vs RAL/DRV comparisons </a:t>
            </a:r>
          </a:p>
          <a:p>
            <a:pPr marL="171450" indent="-171450">
              <a:buFont typeface="Arial" panose="020B0604020202020204" pitchFamily="34" charset="0"/>
              <a:buChar char="•"/>
            </a:pPr>
            <a:r>
              <a:rPr lang="en-US" dirty="0"/>
              <a:t>There are some larger differences in CD4 and VACS in particular.</a:t>
            </a:r>
          </a:p>
          <a:p>
            <a:pPr marL="171450" indent="-171450">
              <a:buFont typeface="Arial" panose="020B0604020202020204" pitchFamily="34" charset="0"/>
              <a:buChar char="•"/>
            </a:pPr>
            <a:endParaRPr lang="en-US" dirty="0"/>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dirty="0">
                <a:effectLst/>
              </a:rPr>
              <a:t>Baseline VL was significantly (p&lt;.05) higher in DTG initiators than in EVG initiators. DTG initiators were significantly (p&lt;.05) more likely than EVG initiators to be either underweight or obese – data not shown. They were also more likely to have ≥1 comorbidity (p&lt;.05) and to have a concurrent prescription for an antibiotic (p&lt;.05), anti-depressant (p&lt;.05) or an anti-diabetic (p&lt;.05) agent than were EVG initiators. There were no significant differences between DTG and EVG initiators in CD4-cell count, history of AIDS or VACS score distribution.  </a:t>
            </a:r>
            <a:endParaRPr lang="en-US" dirty="0">
              <a:effectLst/>
            </a:endParaRPr>
          </a:p>
          <a:p>
            <a:endParaRPr lang="en-US" dirty="0">
              <a:effectLst/>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dirty="0">
                <a:effectLst/>
              </a:rPr>
              <a:t>While there was no difference in the distribution of baseline viral load, RAL users had lower baseline CD4 cell count (p&lt;.001), a higher proportion of patients with baseline history of AIDS (p&lt;.05) and a higher VACS score (p&lt;.0001). RAL initiators also had higher proportions of patients with ≥1 comorbidity (p&lt;.001) and more non-ART prescriptions than DTG users (p&lt;.0001).</a:t>
            </a:r>
            <a:endParaRPr lang="en-US" dirty="0">
              <a:effectLst/>
            </a:endParaRPr>
          </a:p>
          <a:p>
            <a:endParaRPr lang="en-US" dirty="0"/>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dirty="0">
                <a:effectLst/>
              </a:rPr>
              <a:t>DRV users had higher baseline viral loads (p&lt;.05) and lower baseline CD4 cell counts (p&lt;.0001) than did DTG initiators. They were also more likely to have a baseline history of AIDS (p&lt;.0001), a higher VACS score (p&lt;.0001), and more non-ART prescriptions (p&lt;.05) than DTG users. There was, however, no significant difference in the likelihood of any baseline comorbidity between DRV and DTG users.</a:t>
            </a:r>
            <a:endParaRPr lang="en-US" dirty="0">
              <a:effectLst/>
            </a:endParaRPr>
          </a:p>
          <a:p>
            <a:endParaRPr lang="en-US" dirty="0"/>
          </a:p>
        </p:txBody>
      </p:sp>
      <p:sp>
        <p:nvSpPr>
          <p:cNvPr id="4" name="Slide Number Placeholder 3"/>
          <p:cNvSpPr>
            <a:spLocks noGrp="1"/>
          </p:cNvSpPr>
          <p:nvPr>
            <p:ph type="sldNum" sz="quarter" idx="5"/>
          </p:nvPr>
        </p:nvSpPr>
        <p:spPr/>
        <p:txBody>
          <a:bodyPr/>
          <a:lstStyle/>
          <a:p>
            <a:fld id="{B92CECFA-1E1C-4C27-BD98-B970E27AC5B3}" type="slidenum">
              <a:rPr lang="en-US" smtClean="0"/>
              <a:t>14</a:t>
            </a:fld>
            <a:endParaRPr lang="en-US" dirty="0"/>
          </a:p>
        </p:txBody>
      </p:sp>
    </p:spTree>
    <p:extLst>
      <p:ext uri="{BB962C8B-B14F-4D97-AF65-F5344CB8AC3E}">
        <p14:creationId xmlns:p14="http://schemas.microsoft.com/office/powerpoint/2010/main" val="328727929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92CECFA-1E1C-4C27-BD98-B970E27AC5B3}" type="slidenum">
              <a:rPr lang="en-US" smtClean="0"/>
              <a:t>15</a:t>
            </a:fld>
            <a:endParaRPr lang="en-US" dirty="0"/>
          </a:p>
        </p:txBody>
      </p:sp>
    </p:spTree>
    <p:extLst>
      <p:ext uri="{BB962C8B-B14F-4D97-AF65-F5344CB8AC3E}">
        <p14:creationId xmlns:p14="http://schemas.microsoft.com/office/powerpoint/2010/main" val="376258306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Most failures were failure to achieve suppression within 36 weeks</a:t>
            </a:r>
          </a:p>
        </p:txBody>
      </p:sp>
      <p:sp>
        <p:nvSpPr>
          <p:cNvPr id="4" name="Slide Number Placeholder 3"/>
          <p:cNvSpPr>
            <a:spLocks noGrp="1"/>
          </p:cNvSpPr>
          <p:nvPr>
            <p:ph type="sldNum" sz="quarter" idx="5"/>
          </p:nvPr>
        </p:nvSpPr>
        <p:spPr/>
        <p:txBody>
          <a:bodyPr/>
          <a:lstStyle/>
          <a:p>
            <a:fld id="{B92CECFA-1E1C-4C27-BD98-B970E27AC5B3}" type="slidenum">
              <a:rPr lang="en-US" smtClean="0"/>
              <a:t>16</a:t>
            </a:fld>
            <a:endParaRPr lang="en-US" dirty="0"/>
          </a:p>
        </p:txBody>
      </p:sp>
    </p:spTree>
    <p:extLst>
      <p:ext uri="{BB962C8B-B14F-4D97-AF65-F5344CB8AC3E}">
        <p14:creationId xmlns:p14="http://schemas.microsoft.com/office/powerpoint/2010/main" val="20935336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Title with logo">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 y="-93306"/>
            <a:ext cx="12192000" cy="6858000"/>
          </a:xfrm>
          <a:prstGeom prst="rect">
            <a:avLst/>
          </a:prstGeom>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750459" y="274639"/>
            <a:ext cx="10691084" cy="1143000"/>
          </a:xfrm>
        </p:spPr>
        <p:txBody>
          <a:bodyPr>
            <a:normAutofit/>
          </a:bodyPr>
          <a:lstStyle>
            <a:lvl1pPr>
              <a:defRPr sz="4000" b="1">
                <a:solidFill>
                  <a:srgbClr val="E8303B"/>
                </a:solidFill>
                <a:latin typeface="Franklin Gothic Book" panose="020B0503020102020204" pitchFamily="34" charset="0"/>
              </a:defRPr>
            </a:lvl1pPr>
          </a:lstStyle>
          <a:p>
            <a:r>
              <a:rPr lang="en-US" dirty="0"/>
              <a:t>CLICK TO EDIT MASTER TITLE STYLE</a:t>
            </a:r>
          </a:p>
        </p:txBody>
      </p:sp>
      <p:sp>
        <p:nvSpPr>
          <p:cNvPr id="3" name="Vertical Text Placeholder 2"/>
          <p:cNvSpPr>
            <a:spLocks noGrp="1"/>
          </p:cNvSpPr>
          <p:nvPr>
            <p:ph type="body" orient="vert" idx="1"/>
          </p:nvPr>
        </p:nvSpPr>
        <p:spPr>
          <a:xfrm>
            <a:off x="750459" y="1600202"/>
            <a:ext cx="10691084" cy="4525963"/>
          </a:xfrm>
        </p:spPr>
        <p:txBody>
          <a:bodyPr vert="eaVert"/>
          <a:lstStyle>
            <a:lvl1pPr>
              <a:defRPr>
                <a:latin typeface="Raleway" panose="020B0503030101060003" pitchFamily="34" charset="0"/>
              </a:defRPr>
            </a:lvl1pPr>
            <a:lvl2pPr>
              <a:defRPr>
                <a:latin typeface="Raleway" panose="020B0503030101060003" pitchFamily="34" charset="0"/>
              </a:defRPr>
            </a:lvl2pPr>
            <a:lvl3pPr>
              <a:defRPr>
                <a:latin typeface="Raleway" panose="020B0503030101060003" pitchFamily="34" charset="0"/>
              </a:defRPr>
            </a:lvl3pPr>
            <a:lvl4pPr>
              <a:defRPr>
                <a:latin typeface="Raleway" panose="020B0503030101060003" pitchFamily="34" charset="0"/>
              </a:defRPr>
            </a:lvl4pPr>
            <a:lvl5pPr>
              <a:defRPr>
                <a:latin typeface="Raleway" panose="020B0503030101060003"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6126165"/>
            <a:ext cx="4331688" cy="846842"/>
          </a:xfrm>
          <a:prstGeom prst="rect">
            <a:avLst/>
          </a:prstGeom>
        </p:spPr>
      </p:pic>
      <p:pic>
        <p:nvPicPr>
          <p:cNvPr id="11" name="Picture 10">
            <a:extLst>
              <a:ext uri="{FF2B5EF4-FFF2-40B4-BE49-F238E27FC236}">
                <a16:creationId xmlns:a16="http://schemas.microsoft.com/office/drawing/2014/main" id="{F259FBE6-2A6C-456C-B682-88F3B623DF92}"/>
              </a:ext>
            </a:extLst>
          </p:cNvPr>
          <p:cNvPicPr>
            <a:picLocks noChangeAspect="1"/>
          </p:cNvPicPr>
          <p:nvPr userDrawn="1"/>
        </p:nvPicPr>
        <p:blipFill>
          <a:blip r:embed="rId3"/>
          <a:stretch>
            <a:fillRect/>
          </a:stretch>
        </p:blipFill>
        <p:spPr>
          <a:xfrm>
            <a:off x="9753600" y="6153985"/>
            <a:ext cx="2438400" cy="706077"/>
          </a:xfrm>
          <a:prstGeom prst="rect">
            <a:avLst/>
          </a:prstGeom>
          <a:solidFill>
            <a:schemeClr val="bg1"/>
          </a:solidFill>
        </p:spPr>
      </p:pic>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normAutofit/>
          </a:bodyPr>
          <a:lstStyle>
            <a:lvl1pPr>
              <a:defRPr sz="4000" b="1">
                <a:solidFill>
                  <a:srgbClr val="E8303B"/>
                </a:solidFill>
                <a:latin typeface="Franklin Gothic Book" panose="020B0503020102020204" pitchFamily="34" charset="0"/>
              </a:defRPr>
            </a:lvl1pPr>
          </a:lstStyle>
          <a:p>
            <a:r>
              <a:rPr lang="en-US" dirty="0"/>
              <a:t>CLICK TO EDIT MASTER TITLE STYLE</a:t>
            </a:r>
          </a:p>
        </p:txBody>
      </p:sp>
      <p:sp>
        <p:nvSpPr>
          <p:cNvPr id="3" name="Content Placeholder 2"/>
          <p:cNvSpPr>
            <a:spLocks noGrp="1"/>
          </p:cNvSpPr>
          <p:nvPr>
            <p:ph idx="1"/>
          </p:nvPr>
        </p:nvSpPr>
        <p:spPr>
          <a:xfrm>
            <a:off x="609600" y="1600203"/>
            <a:ext cx="10972800" cy="4410956"/>
          </a:xfrm>
        </p:spPr>
        <p:txBody>
          <a:bodyPr/>
          <a:lstStyle>
            <a:lvl1pPr>
              <a:defRPr>
                <a:latin typeface="Franklin Gothic Book" panose="020B0503020102020204" pitchFamily="34" charset="0"/>
              </a:defRPr>
            </a:lvl1pPr>
            <a:lvl2pPr>
              <a:defRPr>
                <a:latin typeface="Franklin Gothic Book" panose="020B0503020102020204" pitchFamily="34" charset="0"/>
              </a:defRPr>
            </a:lvl2pPr>
            <a:lvl3pPr>
              <a:defRPr>
                <a:latin typeface="Franklin Gothic Book" panose="020B0503020102020204" pitchFamily="34" charset="0"/>
              </a:defRPr>
            </a:lvl3pPr>
            <a:lvl4pPr>
              <a:defRPr>
                <a:latin typeface="Franklin Gothic Book" panose="020B0503020102020204" pitchFamily="34" charset="0"/>
              </a:defRPr>
            </a:lvl4pPr>
            <a:lvl5pPr>
              <a:defRPr>
                <a:latin typeface="Franklin Gothic Book" panose="020B0503020102020204"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14" name="Picture 1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6326" y="6095623"/>
            <a:ext cx="4225362" cy="846842"/>
          </a:xfrm>
          <a:prstGeom prst="rect">
            <a:avLst/>
          </a:prstGeom>
        </p:spPr>
      </p:pic>
      <p:pic>
        <p:nvPicPr>
          <p:cNvPr id="10" name="Picture 9">
            <a:extLst>
              <a:ext uri="{FF2B5EF4-FFF2-40B4-BE49-F238E27FC236}">
                <a16:creationId xmlns:a16="http://schemas.microsoft.com/office/drawing/2014/main" id="{EB5143C1-CD00-40AB-BA21-64EE08017FAB}"/>
              </a:ext>
            </a:extLst>
          </p:cNvPr>
          <p:cNvPicPr>
            <a:picLocks noChangeAspect="1"/>
          </p:cNvPicPr>
          <p:nvPr userDrawn="1"/>
        </p:nvPicPr>
        <p:blipFill>
          <a:blip r:embed="rId3"/>
          <a:stretch>
            <a:fillRect/>
          </a:stretch>
        </p:blipFill>
        <p:spPr>
          <a:xfrm>
            <a:off x="9753600" y="6048505"/>
            <a:ext cx="2438400" cy="706077"/>
          </a:xfrm>
          <a:prstGeom prst="rect">
            <a:avLst/>
          </a:prstGeom>
          <a:solidFill>
            <a:schemeClr val="bg1"/>
          </a:solidFill>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914400" y="2130427"/>
            <a:ext cx="10363200" cy="1470025"/>
          </a:xfrm>
        </p:spPr>
        <p:txBody>
          <a:bodyPr/>
          <a:lstStyle>
            <a:lvl1pPr>
              <a:defRPr b="1">
                <a:solidFill>
                  <a:srgbClr val="E8303B"/>
                </a:solidFill>
                <a:latin typeface="Franklin Gothic Book" panose="020B0503020102020204" pitchFamily="34" charset="0"/>
              </a:defRPr>
            </a:lvl1pPr>
          </a:lstStyle>
          <a:p>
            <a:r>
              <a:rPr lang="en-AU" dirty="0"/>
              <a:t>CLICK TO ENTER TITLE</a:t>
            </a:r>
            <a:endParaRPr lang="en-US" dirty="0"/>
          </a:p>
        </p:txBody>
      </p:sp>
      <p:sp>
        <p:nvSpPr>
          <p:cNvPr id="3" name="Subtitle 2"/>
          <p:cNvSpPr>
            <a:spLocks noGrp="1"/>
          </p:cNvSpPr>
          <p:nvPr>
            <p:ph type="subTitle" idx="1" hasCustomPrompt="1"/>
          </p:nvPr>
        </p:nvSpPr>
        <p:spPr>
          <a:xfrm>
            <a:off x="1828800" y="3886200"/>
            <a:ext cx="8534400" cy="1752600"/>
          </a:xfrm>
        </p:spPr>
        <p:txBody>
          <a:bodyPr>
            <a:normAutofit/>
          </a:bodyPr>
          <a:lstStyle>
            <a:lvl1pPr marL="0" indent="0" algn="ctr">
              <a:buNone/>
              <a:defRPr sz="2800">
                <a:solidFill>
                  <a:srgbClr val="383333"/>
                </a:solidFill>
                <a:latin typeface="Franklin Gothic Book" panose="020B0503020102020204"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AU" dirty="0"/>
              <a:t>Click to enter presenter name</a:t>
            </a:r>
            <a:endParaRPr lang="en-US" dirty="0"/>
          </a:p>
        </p:txBody>
      </p:sp>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052261" y="115892"/>
            <a:ext cx="3967168" cy="1912742"/>
          </a:xfrm>
          <a:prstGeom prst="rect">
            <a:avLst/>
          </a:prstGeom>
        </p:spPr>
      </p:pic>
      <p:pic>
        <p:nvPicPr>
          <p:cNvPr id="11" name="Picture 10">
            <a:extLst>
              <a:ext uri="{FF2B5EF4-FFF2-40B4-BE49-F238E27FC236}">
                <a16:creationId xmlns:a16="http://schemas.microsoft.com/office/drawing/2014/main" id="{F0170DA6-8855-4529-8011-D0ABCCCF4A9F}"/>
              </a:ext>
            </a:extLst>
          </p:cNvPr>
          <p:cNvPicPr>
            <a:picLocks noChangeAspect="1"/>
          </p:cNvPicPr>
          <p:nvPr userDrawn="1"/>
        </p:nvPicPr>
        <p:blipFill>
          <a:blip r:embed="rId3"/>
          <a:stretch>
            <a:fillRect/>
          </a:stretch>
        </p:blipFill>
        <p:spPr>
          <a:xfrm>
            <a:off x="1543769" y="585618"/>
            <a:ext cx="3028232" cy="876872"/>
          </a:xfrm>
          <a:prstGeom prst="rect">
            <a:avLst/>
          </a:prstGeom>
          <a:solidFill>
            <a:schemeClr val="bg1"/>
          </a:solidFill>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750480" y="274639"/>
            <a:ext cx="10691040" cy="1143000"/>
          </a:xfrm>
        </p:spPr>
        <p:txBody>
          <a:bodyPr>
            <a:normAutofit/>
          </a:bodyPr>
          <a:lstStyle>
            <a:lvl1pPr>
              <a:defRPr sz="4000" b="1">
                <a:solidFill>
                  <a:srgbClr val="E8303B"/>
                </a:solidFill>
                <a:latin typeface="Franklin Gothic Book" panose="020B0503020102020204" pitchFamily="34" charset="0"/>
              </a:defRPr>
            </a:lvl1pPr>
          </a:lstStyle>
          <a:p>
            <a:r>
              <a:rPr lang="en-US" dirty="0"/>
              <a:t>CLICK TO EDIT MASTER TITLE STYLE</a:t>
            </a:r>
          </a:p>
        </p:txBody>
      </p:sp>
      <p:sp>
        <p:nvSpPr>
          <p:cNvPr id="3" name="Content Placeholder 2"/>
          <p:cNvSpPr>
            <a:spLocks noGrp="1"/>
          </p:cNvSpPr>
          <p:nvPr>
            <p:ph idx="1"/>
          </p:nvPr>
        </p:nvSpPr>
        <p:spPr>
          <a:xfrm>
            <a:off x="750480" y="1600202"/>
            <a:ext cx="10691040" cy="4525963"/>
          </a:xfrm>
        </p:spPr>
        <p:txBody>
          <a:bodyPr/>
          <a:lstStyle>
            <a:lvl1pPr>
              <a:defRPr>
                <a:solidFill>
                  <a:srgbClr val="383333"/>
                </a:solidFill>
                <a:latin typeface="Franklin Gothic Book" panose="020B0503020102020204" pitchFamily="34" charset="0"/>
              </a:defRPr>
            </a:lvl1pPr>
            <a:lvl2pPr>
              <a:defRPr>
                <a:solidFill>
                  <a:srgbClr val="383333"/>
                </a:solidFill>
                <a:latin typeface="Franklin Gothic Book" panose="020B0503020102020204" pitchFamily="34" charset="0"/>
              </a:defRPr>
            </a:lvl2pPr>
            <a:lvl3pPr>
              <a:defRPr>
                <a:solidFill>
                  <a:srgbClr val="383333"/>
                </a:solidFill>
                <a:latin typeface="Franklin Gothic Book" panose="020B0503020102020204" pitchFamily="34" charset="0"/>
              </a:defRPr>
            </a:lvl3pPr>
            <a:lvl4pPr>
              <a:defRPr>
                <a:solidFill>
                  <a:srgbClr val="383333"/>
                </a:solidFill>
                <a:latin typeface="Franklin Gothic Book" panose="020B0503020102020204" pitchFamily="34" charset="0"/>
              </a:defRPr>
            </a:lvl4pPr>
            <a:lvl5pPr>
              <a:defRPr>
                <a:solidFill>
                  <a:srgbClr val="383333"/>
                </a:solidFill>
                <a:latin typeface="Franklin Gothic Book" panose="020B0503020102020204"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93898" y="6126165"/>
            <a:ext cx="4331688" cy="846842"/>
          </a:xfrm>
          <a:prstGeom prst="rect">
            <a:avLst/>
          </a:prstGeom>
        </p:spPr>
      </p:pic>
      <p:pic>
        <p:nvPicPr>
          <p:cNvPr id="8" name="Picture 7">
            <a:extLst>
              <a:ext uri="{FF2B5EF4-FFF2-40B4-BE49-F238E27FC236}">
                <a16:creationId xmlns:a16="http://schemas.microsoft.com/office/drawing/2014/main" id="{030CC38B-67A7-486D-AF6B-C497431FDC74}"/>
              </a:ext>
            </a:extLst>
          </p:cNvPr>
          <p:cNvPicPr>
            <a:picLocks noChangeAspect="1"/>
          </p:cNvPicPr>
          <p:nvPr userDrawn="1"/>
        </p:nvPicPr>
        <p:blipFill>
          <a:blip r:embed="rId3"/>
          <a:stretch>
            <a:fillRect/>
          </a:stretch>
        </p:blipFill>
        <p:spPr>
          <a:xfrm>
            <a:off x="9753600" y="6153985"/>
            <a:ext cx="2438400" cy="706077"/>
          </a:xfrm>
          <a:prstGeom prst="rect">
            <a:avLst/>
          </a:prstGeom>
          <a:solidFill>
            <a:schemeClr val="bg1"/>
          </a:solidFill>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914400" y="4406902"/>
            <a:ext cx="10363200" cy="1362075"/>
          </a:xfrm>
        </p:spPr>
        <p:txBody>
          <a:bodyPr anchor="t"/>
          <a:lstStyle>
            <a:lvl1pPr algn="l">
              <a:defRPr sz="4000" b="1" cap="all">
                <a:solidFill>
                  <a:srgbClr val="E8303B"/>
                </a:solidFill>
                <a:latin typeface="Franklin Gothic Book" panose="020B0503020102020204" pitchFamily="34" charset="0"/>
              </a:defRPr>
            </a:lvl1pPr>
          </a:lstStyle>
          <a:p>
            <a:r>
              <a:rPr lang="en-US" dirty="0"/>
              <a:t>CLICK TO EDIT MASTER TITLE STYLE</a:t>
            </a:r>
          </a:p>
        </p:txBody>
      </p:sp>
      <p:sp>
        <p:nvSpPr>
          <p:cNvPr id="3" name="Text Placeholder 2"/>
          <p:cNvSpPr>
            <a:spLocks noGrp="1"/>
          </p:cNvSpPr>
          <p:nvPr>
            <p:ph type="body" idx="1"/>
          </p:nvPr>
        </p:nvSpPr>
        <p:spPr>
          <a:xfrm>
            <a:off x="914400" y="2906713"/>
            <a:ext cx="10363200" cy="1500187"/>
          </a:xfrm>
        </p:spPr>
        <p:txBody>
          <a:bodyPr anchor="b"/>
          <a:lstStyle>
            <a:lvl1pPr marL="0" indent="0">
              <a:buNone/>
              <a:defRPr sz="2000">
                <a:solidFill>
                  <a:srgbClr val="383333"/>
                </a:solidFill>
                <a:latin typeface="Franklin Gothic Book" panose="020B0503020102020204"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Edit Master text styles</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563864" y="274639"/>
            <a:ext cx="11064273" cy="1143000"/>
          </a:xfrm>
        </p:spPr>
        <p:txBody>
          <a:bodyPr>
            <a:normAutofit/>
          </a:bodyPr>
          <a:lstStyle>
            <a:lvl1pPr>
              <a:defRPr sz="4000" b="1">
                <a:solidFill>
                  <a:srgbClr val="E8303B"/>
                </a:solidFill>
                <a:latin typeface="Franklin Gothic Book" panose="020B0503020102020204" pitchFamily="34" charset="0"/>
              </a:defRPr>
            </a:lvl1pPr>
          </a:lstStyle>
          <a:p>
            <a:r>
              <a:rPr lang="en-US" dirty="0"/>
              <a:t>CLICK TO EDIT MASTER TITLE STYLE</a:t>
            </a:r>
          </a:p>
        </p:txBody>
      </p:sp>
      <p:sp>
        <p:nvSpPr>
          <p:cNvPr id="3" name="Content Placeholder 2"/>
          <p:cNvSpPr>
            <a:spLocks noGrp="1"/>
          </p:cNvSpPr>
          <p:nvPr>
            <p:ph sz="half" idx="1"/>
          </p:nvPr>
        </p:nvSpPr>
        <p:spPr>
          <a:xfrm>
            <a:off x="563863" y="1600202"/>
            <a:ext cx="5115611" cy="4525963"/>
          </a:xfrm>
        </p:spPr>
        <p:txBody>
          <a:bodyPr/>
          <a:lstStyle>
            <a:lvl1pPr>
              <a:defRPr sz="2800">
                <a:latin typeface="Franklin Gothic Book" panose="020B0503020102020204" pitchFamily="34" charset="0"/>
              </a:defRPr>
            </a:lvl1pPr>
            <a:lvl2pPr>
              <a:defRPr sz="2400">
                <a:latin typeface="Franklin Gothic Book" panose="020B0503020102020204" pitchFamily="34" charset="0"/>
              </a:defRPr>
            </a:lvl2pPr>
            <a:lvl3pPr>
              <a:defRPr sz="2000">
                <a:latin typeface="Franklin Gothic Book" panose="020B0503020102020204" pitchFamily="34" charset="0"/>
              </a:defRPr>
            </a:lvl3pPr>
            <a:lvl4pPr>
              <a:defRPr sz="1800">
                <a:latin typeface="Franklin Gothic Book" panose="020B0503020102020204" pitchFamily="34" charset="0"/>
              </a:defRPr>
            </a:lvl4pPr>
            <a:lvl5pPr>
              <a:defRPr sz="1800">
                <a:latin typeface="Franklin Gothic Book" panose="020B0503020102020204" pitchFamily="34" charset="0"/>
              </a:defRPr>
            </a:lvl5pPr>
            <a:lvl6pPr>
              <a:defRPr sz="1800"/>
            </a:lvl6pPr>
            <a:lvl7pPr>
              <a:defRPr sz="1800"/>
            </a:lvl7pPr>
            <a:lvl8pPr>
              <a:defRPr sz="1800"/>
            </a:lvl8pPr>
            <a:lvl9pPr>
              <a:defRPr sz="1800"/>
            </a:lvl9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6243336" y="1600202"/>
            <a:ext cx="5384800" cy="4525963"/>
          </a:xfrm>
        </p:spPr>
        <p:txBody>
          <a:bodyPr/>
          <a:lstStyle>
            <a:lvl1pPr>
              <a:defRPr sz="2800">
                <a:solidFill>
                  <a:srgbClr val="383333"/>
                </a:solidFill>
                <a:latin typeface="Franklin Gothic Book" panose="020B0503020102020204" pitchFamily="34" charset="0"/>
              </a:defRPr>
            </a:lvl1pPr>
            <a:lvl2pPr>
              <a:defRPr sz="2400">
                <a:solidFill>
                  <a:srgbClr val="383333"/>
                </a:solidFill>
                <a:latin typeface="Franklin Gothic Book" panose="020B0503020102020204" pitchFamily="34" charset="0"/>
              </a:defRPr>
            </a:lvl2pPr>
            <a:lvl3pPr>
              <a:defRPr sz="2000">
                <a:solidFill>
                  <a:srgbClr val="383333"/>
                </a:solidFill>
                <a:latin typeface="Franklin Gothic Book" panose="020B0503020102020204" pitchFamily="34" charset="0"/>
              </a:defRPr>
            </a:lvl3pPr>
            <a:lvl4pPr>
              <a:defRPr sz="1800">
                <a:solidFill>
                  <a:srgbClr val="383333"/>
                </a:solidFill>
                <a:latin typeface="Franklin Gothic Book" panose="020B0503020102020204" pitchFamily="34" charset="0"/>
              </a:defRPr>
            </a:lvl4pPr>
            <a:lvl5pPr>
              <a:defRPr sz="1800">
                <a:solidFill>
                  <a:srgbClr val="383333"/>
                </a:solidFill>
                <a:latin typeface="Franklin Gothic Book" panose="020B0503020102020204" pitchFamily="34" charset="0"/>
              </a:defRPr>
            </a:lvl5pPr>
            <a:lvl6pPr>
              <a:defRPr sz="1800"/>
            </a:lvl6pPr>
            <a:lvl7pPr>
              <a:defRPr sz="1800"/>
            </a:lvl7pPr>
            <a:lvl8pPr>
              <a:defRPr sz="1800"/>
            </a:lvl8pPr>
            <a:lvl9pPr>
              <a:defRPr sz="1800"/>
            </a:lvl9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9" name="Picture 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89311" y="6061576"/>
            <a:ext cx="4331688" cy="846842"/>
          </a:xfrm>
          <a:prstGeom prst="rect">
            <a:avLst/>
          </a:prstGeom>
        </p:spPr>
      </p:pic>
      <p:pic>
        <p:nvPicPr>
          <p:cNvPr id="12" name="Picture 11">
            <a:extLst>
              <a:ext uri="{FF2B5EF4-FFF2-40B4-BE49-F238E27FC236}">
                <a16:creationId xmlns:a16="http://schemas.microsoft.com/office/drawing/2014/main" id="{856D72E7-8408-4ADD-8E23-76CE66B9EC64}"/>
              </a:ext>
            </a:extLst>
          </p:cNvPr>
          <p:cNvPicPr>
            <a:picLocks noChangeAspect="1"/>
          </p:cNvPicPr>
          <p:nvPr userDrawn="1"/>
        </p:nvPicPr>
        <p:blipFill>
          <a:blip r:embed="rId3"/>
          <a:stretch>
            <a:fillRect/>
          </a:stretch>
        </p:blipFill>
        <p:spPr>
          <a:xfrm>
            <a:off x="9753600" y="6153985"/>
            <a:ext cx="2438400" cy="706077"/>
          </a:xfrm>
          <a:prstGeom prst="rect">
            <a:avLst/>
          </a:prstGeom>
          <a:solidFill>
            <a:schemeClr val="bg1"/>
          </a:solidFill>
        </p:spPr>
      </p:pic>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750459" y="274639"/>
            <a:ext cx="10691084" cy="1143000"/>
          </a:xfrm>
        </p:spPr>
        <p:txBody>
          <a:bodyPr>
            <a:normAutofit/>
          </a:bodyPr>
          <a:lstStyle>
            <a:lvl1pPr>
              <a:defRPr sz="4000" b="1">
                <a:solidFill>
                  <a:srgbClr val="E8303B"/>
                </a:solidFill>
                <a:latin typeface="Franklin Gothic Book" panose="020B0503020102020204" pitchFamily="34" charset="0"/>
              </a:defRPr>
            </a:lvl1pPr>
          </a:lstStyle>
          <a:p>
            <a:r>
              <a:rPr lang="en-US" dirty="0"/>
              <a:t>CLICK TO EDIT MASTER TITLE STYLE</a:t>
            </a:r>
          </a:p>
        </p:txBody>
      </p:sp>
      <p:sp>
        <p:nvSpPr>
          <p:cNvPr id="3" name="Text Placeholder 2"/>
          <p:cNvSpPr>
            <a:spLocks noGrp="1"/>
          </p:cNvSpPr>
          <p:nvPr>
            <p:ph type="body" idx="1"/>
          </p:nvPr>
        </p:nvSpPr>
        <p:spPr>
          <a:xfrm>
            <a:off x="757655" y="1535114"/>
            <a:ext cx="5117728"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4" name="Content Placeholder 3"/>
          <p:cNvSpPr>
            <a:spLocks noGrp="1"/>
          </p:cNvSpPr>
          <p:nvPr>
            <p:ph sz="half" idx="2"/>
          </p:nvPr>
        </p:nvSpPr>
        <p:spPr>
          <a:xfrm>
            <a:off x="757655" y="2174875"/>
            <a:ext cx="511772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6052510" y="1535114"/>
            <a:ext cx="5389033"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6" name="Content Placeholder 5"/>
          <p:cNvSpPr>
            <a:spLocks noGrp="1"/>
          </p:cNvSpPr>
          <p:nvPr>
            <p:ph sz="quarter" idx="4"/>
          </p:nvPr>
        </p:nvSpPr>
        <p:spPr>
          <a:xfrm>
            <a:off x="6052510"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11" name="Picture 10"/>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77963" y="6126165"/>
            <a:ext cx="4331688" cy="846842"/>
          </a:xfrm>
          <a:prstGeom prst="rect">
            <a:avLst/>
          </a:prstGeom>
        </p:spPr>
      </p:pic>
      <p:pic>
        <p:nvPicPr>
          <p:cNvPr id="14" name="Picture 13">
            <a:extLst>
              <a:ext uri="{FF2B5EF4-FFF2-40B4-BE49-F238E27FC236}">
                <a16:creationId xmlns:a16="http://schemas.microsoft.com/office/drawing/2014/main" id="{C030EC53-82E3-4035-8A03-194EF5AD6415}"/>
              </a:ext>
            </a:extLst>
          </p:cNvPr>
          <p:cNvPicPr>
            <a:picLocks noChangeAspect="1"/>
          </p:cNvPicPr>
          <p:nvPr userDrawn="1"/>
        </p:nvPicPr>
        <p:blipFill>
          <a:blip r:embed="rId3"/>
          <a:stretch>
            <a:fillRect/>
          </a:stretch>
        </p:blipFill>
        <p:spPr>
          <a:xfrm>
            <a:off x="9753600" y="6153985"/>
            <a:ext cx="2438400" cy="706077"/>
          </a:xfrm>
          <a:prstGeom prst="rect">
            <a:avLst/>
          </a:prstGeom>
          <a:solidFill>
            <a:schemeClr val="bg1"/>
          </a:solidFill>
        </p:spPr>
      </p:pic>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750459" y="274639"/>
            <a:ext cx="10691084" cy="1143000"/>
          </a:xfrm>
        </p:spPr>
        <p:txBody>
          <a:bodyPr>
            <a:normAutofit/>
          </a:bodyPr>
          <a:lstStyle>
            <a:lvl1pPr>
              <a:defRPr sz="4000" b="1">
                <a:solidFill>
                  <a:srgbClr val="E8303B"/>
                </a:solidFill>
                <a:latin typeface="Franklin Gothic Book" panose="020B0503020102020204" pitchFamily="34" charset="0"/>
              </a:defRPr>
            </a:lvl1pPr>
          </a:lstStyle>
          <a:p>
            <a:r>
              <a:rPr lang="en-US" dirty="0"/>
              <a:t>CLICK TO EDIT MASTER TITLE STYLE</a:t>
            </a:r>
          </a:p>
        </p:txBody>
      </p:sp>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3370" y="6126165"/>
            <a:ext cx="4331688" cy="846842"/>
          </a:xfrm>
          <a:prstGeom prst="rect">
            <a:avLst/>
          </a:prstGeom>
        </p:spPr>
      </p:pic>
      <p:pic>
        <p:nvPicPr>
          <p:cNvPr id="10" name="Picture 9">
            <a:extLst>
              <a:ext uri="{FF2B5EF4-FFF2-40B4-BE49-F238E27FC236}">
                <a16:creationId xmlns:a16="http://schemas.microsoft.com/office/drawing/2014/main" id="{1BC93B20-6E2B-43C3-9BF5-86D4259B84A9}"/>
              </a:ext>
            </a:extLst>
          </p:cNvPr>
          <p:cNvPicPr>
            <a:picLocks noChangeAspect="1"/>
          </p:cNvPicPr>
          <p:nvPr userDrawn="1"/>
        </p:nvPicPr>
        <p:blipFill>
          <a:blip r:embed="rId3"/>
          <a:stretch>
            <a:fillRect/>
          </a:stretch>
        </p:blipFill>
        <p:spPr>
          <a:xfrm>
            <a:off x="9753600" y="6153985"/>
            <a:ext cx="2438400" cy="706077"/>
          </a:xfrm>
          <a:prstGeom prst="rect">
            <a:avLst/>
          </a:prstGeom>
          <a:solidFill>
            <a:schemeClr val="bg1"/>
          </a:solidFill>
        </p:spPr>
      </p:pic>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797297" y="273050"/>
            <a:ext cx="3729368" cy="1162051"/>
          </a:xfrm>
        </p:spPr>
        <p:txBody>
          <a:bodyPr anchor="b"/>
          <a:lstStyle>
            <a:lvl1pPr algn="l">
              <a:defRPr sz="2000" b="1">
                <a:solidFill>
                  <a:srgbClr val="E8303B"/>
                </a:solidFill>
                <a:latin typeface="Franklin Gothic Book" panose="020B0503020102020204" pitchFamily="34" charset="0"/>
              </a:defRPr>
            </a:lvl1pPr>
          </a:lstStyle>
          <a:p>
            <a:r>
              <a:rPr lang="en-US" dirty="0"/>
              <a:t>CLICK TO EDIT MASTER TITLE STYLE</a:t>
            </a:r>
          </a:p>
        </p:txBody>
      </p:sp>
      <p:sp>
        <p:nvSpPr>
          <p:cNvPr id="3" name="Content Placeholder 2"/>
          <p:cNvSpPr>
            <a:spLocks noGrp="1"/>
          </p:cNvSpPr>
          <p:nvPr>
            <p:ph idx="1"/>
          </p:nvPr>
        </p:nvSpPr>
        <p:spPr>
          <a:xfrm>
            <a:off x="4672671" y="273053"/>
            <a:ext cx="6815667" cy="5853113"/>
          </a:xfrm>
        </p:spPr>
        <p:txBody>
          <a:bodyPr/>
          <a:lstStyle>
            <a:lvl1pPr>
              <a:defRPr sz="3200">
                <a:solidFill>
                  <a:srgbClr val="383333"/>
                </a:solidFill>
                <a:latin typeface="Franklin Gothic Book" panose="020B0503020102020204" pitchFamily="34" charset="0"/>
              </a:defRPr>
            </a:lvl1pPr>
            <a:lvl2pPr>
              <a:defRPr sz="2800">
                <a:solidFill>
                  <a:srgbClr val="383333"/>
                </a:solidFill>
                <a:latin typeface="Franklin Gothic Book" panose="020B0503020102020204" pitchFamily="34" charset="0"/>
              </a:defRPr>
            </a:lvl2pPr>
            <a:lvl3pPr>
              <a:defRPr sz="2400">
                <a:solidFill>
                  <a:srgbClr val="383333"/>
                </a:solidFill>
                <a:latin typeface="Franklin Gothic Book" panose="020B0503020102020204" pitchFamily="34" charset="0"/>
              </a:defRPr>
            </a:lvl3pPr>
            <a:lvl4pPr>
              <a:defRPr sz="2000">
                <a:solidFill>
                  <a:srgbClr val="383333"/>
                </a:solidFill>
                <a:latin typeface="Franklin Gothic Book" panose="020B0503020102020204" pitchFamily="34" charset="0"/>
              </a:defRPr>
            </a:lvl4pPr>
            <a:lvl5pPr>
              <a:defRPr sz="2000">
                <a:solidFill>
                  <a:srgbClr val="383333"/>
                </a:solidFill>
                <a:latin typeface="Franklin Gothic Book" panose="020B0503020102020204" pitchFamily="34" charset="0"/>
              </a:defRPr>
            </a:lvl5pPr>
            <a:lvl6pPr>
              <a:defRPr sz="2000"/>
            </a:lvl6pPr>
            <a:lvl7pPr>
              <a:defRPr sz="2000"/>
            </a:lvl7pPr>
            <a:lvl8pPr>
              <a:defRPr sz="2000"/>
            </a:lvl8pPr>
            <a:lvl9pPr>
              <a:defRPr sz="2000"/>
            </a:lvl9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797297" y="1435103"/>
            <a:ext cx="3729368" cy="4691063"/>
          </a:xfrm>
        </p:spPr>
        <p:txBody>
          <a:bodyPr/>
          <a:lstStyle>
            <a:lvl1pPr marL="0" indent="0">
              <a:buNone/>
              <a:defRPr sz="1400">
                <a:solidFill>
                  <a:srgbClr val="383333"/>
                </a:solidFill>
                <a:latin typeface="Franklin Gothic Book" panose="020B0503020102020204"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Edit Master text styles</a:t>
            </a:r>
          </a:p>
        </p:txBody>
      </p:sp>
      <p:pic>
        <p:nvPicPr>
          <p:cNvPr id="9" name="Picture 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42" y="6106133"/>
            <a:ext cx="4331688" cy="846842"/>
          </a:xfrm>
          <a:prstGeom prst="rect">
            <a:avLst/>
          </a:prstGeom>
        </p:spPr>
      </p:pic>
      <p:pic>
        <p:nvPicPr>
          <p:cNvPr id="12" name="Picture 11">
            <a:extLst>
              <a:ext uri="{FF2B5EF4-FFF2-40B4-BE49-F238E27FC236}">
                <a16:creationId xmlns:a16="http://schemas.microsoft.com/office/drawing/2014/main" id="{C8AC4A39-C677-4F93-9B8B-8E09F9B3EB02}"/>
              </a:ext>
            </a:extLst>
          </p:cNvPr>
          <p:cNvPicPr>
            <a:picLocks noChangeAspect="1"/>
          </p:cNvPicPr>
          <p:nvPr userDrawn="1"/>
        </p:nvPicPr>
        <p:blipFill>
          <a:blip r:embed="rId3"/>
          <a:stretch>
            <a:fillRect/>
          </a:stretch>
        </p:blipFill>
        <p:spPr>
          <a:xfrm>
            <a:off x="9753600" y="6153985"/>
            <a:ext cx="2438400" cy="706077"/>
          </a:xfrm>
          <a:prstGeom prst="rect">
            <a:avLst/>
          </a:prstGeom>
          <a:solidFill>
            <a:schemeClr val="bg1"/>
          </a:solidFill>
        </p:spPr>
      </p:pic>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438400" y="4638821"/>
            <a:ext cx="7315200" cy="566739"/>
          </a:xfrm>
        </p:spPr>
        <p:txBody>
          <a:bodyPr anchor="b"/>
          <a:lstStyle>
            <a:lvl1pPr algn="l">
              <a:defRPr sz="2000" b="1">
                <a:solidFill>
                  <a:srgbClr val="E8303B"/>
                </a:solidFill>
                <a:latin typeface="Franklin Gothic Book" panose="020B0503020102020204" pitchFamily="34" charset="0"/>
              </a:defRPr>
            </a:lvl1pPr>
          </a:lstStyle>
          <a:p>
            <a:r>
              <a:rPr lang="en-US" dirty="0"/>
              <a:t>CLICK TO EDIT MASTER TITLE STYLE</a:t>
            </a:r>
          </a:p>
        </p:txBody>
      </p:sp>
      <p:sp>
        <p:nvSpPr>
          <p:cNvPr id="3" name="Picture Placeholder 2"/>
          <p:cNvSpPr>
            <a:spLocks noGrp="1"/>
          </p:cNvSpPr>
          <p:nvPr>
            <p:ph type="pic" idx="1"/>
          </p:nvPr>
        </p:nvSpPr>
        <p:spPr>
          <a:xfrm>
            <a:off x="2438400" y="342901"/>
            <a:ext cx="7315200" cy="4114800"/>
          </a:xfrm>
        </p:spPr>
        <p:txBody>
          <a:bodyPr/>
          <a:lstStyle>
            <a:lvl1pPr marL="0" indent="0">
              <a:buNone/>
              <a:defRPr sz="3200">
                <a:latin typeface="Franklin Gothic Book" panose="020B050302010202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2438400" y="5206295"/>
            <a:ext cx="7315200" cy="804863"/>
          </a:xfrm>
        </p:spPr>
        <p:txBody>
          <a:bodyPr/>
          <a:lstStyle>
            <a:lvl1pPr marL="0" indent="0">
              <a:buNone/>
              <a:defRPr sz="1400">
                <a:solidFill>
                  <a:srgbClr val="383333"/>
                </a:solidFill>
                <a:latin typeface="Franklin Gothic Book" panose="020B0503020102020204"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Edit Master text styles</a:t>
            </a:r>
          </a:p>
        </p:txBody>
      </p:sp>
      <p:pic>
        <p:nvPicPr>
          <p:cNvPr id="9" name="Picture 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6102473"/>
            <a:ext cx="4331688" cy="846842"/>
          </a:xfrm>
          <a:prstGeom prst="rect">
            <a:avLst/>
          </a:prstGeom>
        </p:spPr>
      </p:pic>
      <p:pic>
        <p:nvPicPr>
          <p:cNvPr id="12" name="Picture 11">
            <a:extLst>
              <a:ext uri="{FF2B5EF4-FFF2-40B4-BE49-F238E27FC236}">
                <a16:creationId xmlns:a16="http://schemas.microsoft.com/office/drawing/2014/main" id="{D798A31E-FA64-4F31-9AF0-F5180B3627B4}"/>
              </a:ext>
            </a:extLst>
          </p:cNvPr>
          <p:cNvPicPr>
            <a:picLocks noChangeAspect="1"/>
          </p:cNvPicPr>
          <p:nvPr userDrawn="1"/>
        </p:nvPicPr>
        <p:blipFill>
          <a:blip r:embed="rId3"/>
          <a:stretch>
            <a:fillRect/>
          </a:stretch>
        </p:blipFill>
        <p:spPr>
          <a:xfrm>
            <a:off x="9753600" y="6153985"/>
            <a:ext cx="2438400" cy="706077"/>
          </a:xfrm>
          <a:prstGeom prst="rect">
            <a:avLst/>
          </a:prstGeom>
          <a:solidFill>
            <a:schemeClr val="bg1"/>
          </a:solidFill>
        </p:spPr>
      </p:pic>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9"/>
            <a:ext cx="10972800" cy="1143000"/>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609600" y="1600202"/>
            <a:ext cx="10972800" cy="452596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Footer Placeholder 4"/>
          <p:cNvSpPr>
            <a:spLocks noGrp="1"/>
          </p:cNvSpPr>
          <p:nvPr>
            <p:ph type="ftr" sz="quarter" idx="3"/>
          </p:nvPr>
        </p:nvSpPr>
        <p:spPr>
          <a:xfrm>
            <a:off x="4165600" y="6356352"/>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737600" y="6356352"/>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22206DA-4705-844F-8F0B-F43945BCDB13}"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55" r:id="rId1"/>
    <p:sldLayoutId id="2147483649" r:id="rId2"/>
    <p:sldLayoutId id="2147483650" r:id="rId3"/>
    <p:sldLayoutId id="2147483651" r:id="rId4"/>
    <p:sldLayoutId id="2147483652" r:id="rId5"/>
    <p:sldLayoutId id="2147483653" r:id="rId6"/>
    <p:sldLayoutId id="2147483654" r:id="rId7"/>
    <p:sldLayoutId id="2147483656" r:id="rId8"/>
    <p:sldLayoutId id="2147483657" r:id="rId9"/>
    <p:sldLayoutId id="2147483658" r:id="rId10"/>
    <p:sldLayoutId id="2147483660" r:id="rId11"/>
  </p:sldLayoutIdLst>
  <p:txStyles>
    <p:titleStyle>
      <a:lvl1pPr algn="ctr" defTabSz="457200" rtl="0" eaLnBrk="1" latinLnBrk="0" hangingPunct="1">
        <a:spcBef>
          <a:spcPct val="0"/>
        </a:spcBef>
        <a:buNone/>
        <a:defRPr sz="4000" b="1" kern="1200">
          <a:solidFill>
            <a:srgbClr val="E8303B"/>
          </a:solidFill>
          <a:latin typeface="Franklin Gothic Book" panose="020B0503020102020204" pitchFamily="34" charset="0"/>
          <a:ea typeface="+mj-ea"/>
          <a:cs typeface="Arial" pitchFamily="34" charset="0"/>
        </a:defRPr>
      </a:lvl1pPr>
    </p:titleStyle>
    <p:bodyStyle>
      <a:lvl1pPr marL="342900" indent="-342900" algn="l" defTabSz="457200" rtl="0" eaLnBrk="1" latinLnBrk="0" hangingPunct="1">
        <a:spcBef>
          <a:spcPct val="20000"/>
        </a:spcBef>
        <a:buFont typeface="Arial"/>
        <a:buChar char="•"/>
        <a:defRPr sz="3200" kern="1200">
          <a:solidFill>
            <a:srgbClr val="383333"/>
          </a:solidFill>
          <a:latin typeface="Franklin Gothic Book" panose="020B0503020102020204" pitchFamily="34" charset="0"/>
          <a:ea typeface="+mn-ea"/>
          <a:cs typeface="Arial" pitchFamily="34" charset="0"/>
        </a:defRPr>
      </a:lvl1pPr>
      <a:lvl2pPr marL="742950" indent="-285750" algn="l" defTabSz="457200" rtl="0" eaLnBrk="1" latinLnBrk="0" hangingPunct="1">
        <a:spcBef>
          <a:spcPct val="20000"/>
        </a:spcBef>
        <a:buFont typeface="Arial"/>
        <a:buChar char="–"/>
        <a:defRPr sz="2800" kern="1200">
          <a:solidFill>
            <a:srgbClr val="383333"/>
          </a:solidFill>
          <a:latin typeface="Franklin Gothic Book" panose="020B0503020102020204" pitchFamily="34" charset="0"/>
          <a:ea typeface="+mn-ea"/>
          <a:cs typeface="Arial" pitchFamily="34" charset="0"/>
        </a:defRPr>
      </a:lvl2pPr>
      <a:lvl3pPr marL="1143000" indent="-228600" algn="l" defTabSz="457200" rtl="0" eaLnBrk="1" latinLnBrk="0" hangingPunct="1">
        <a:spcBef>
          <a:spcPct val="20000"/>
        </a:spcBef>
        <a:buFont typeface="Arial"/>
        <a:buChar char="•"/>
        <a:defRPr sz="2400" kern="1200">
          <a:solidFill>
            <a:srgbClr val="383333"/>
          </a:solidFill>
          <a:latin typeface="Franklin Gothic Book" panose="020B0503020102020204" pitchFamily="34" charset="0"/>
          <a:ea typeface="+mn-ea"/>
          <a:cs typeface="Arial" pitchFamily="34" charset="0"/>
        </a:defRPr>
      </a:lvl3pPr>
      <a:lvl4pPr marL="1600200" indent="-228600" algn="l" defTabSz="457200" rtl="0" eaLnBrk="1" latinLnBrk="0" hangingPunct="1">
        <a:spcBef>
          <a:spcPct val="20000"/>
        </a:spcBef>
        <a:buFont typeface="Arial"/>
        <a:buChar char="–"/>
        <a:defRPr sz="2000" kern="1200">
          <a:solidFill>
            <a:srgbClr val="383333"/>
          </a:solidFill>
          <a:latin typeface="Franklin Gothic Book" panose="020B0503020102020204" pitchFamily="34" charset="0"/>
          <a:ea typeface="+mn-ea"/>
          <a:cs typeface="Arial" pitchFamily="34" charset="0"/>
        </a:defRPr>
      </a:lvl4pPr>
      <a:lvl5pPr marL="2057400" indent="-228600" algn="l" defTabSz="457200" rtl="0" eaLnBrk="1" latinLnBrk="0" hangingPunct="1">
        <a:spcBef>
          <a:spcPct val="20000"/>
        </a:spcBef>
        <a:buFont typeface="Arial"/>
        <a:buChar char="»"/>
        <a:defRPr sz="2000" kern="1200">
          <a:solidFill>
            <a:srgbClr val="383333"/>
          </a:solidFill>
          <a:latin typeface="Franklin Gothic Book" panose="020B0503020102020204" pitchFamily="34" charset="0"/>
          <a:ea typeface="+mn-ea"/>
          <a:cs typeface="Arial" pitchFamily="34"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5.xml"/><Relationship Id="rId1" Type="http://schemas.openxmlformats.org/officeDocument/2006/relationships/slideLayout" Target="../slideLayouts/slideLayout3.xml"/><Relationship Id="rId4" Type="http://schemas.openxmlformats.org/officeDocument/2006/relationships/chart" Target="../charts/chart4.xml"/></Relationships>
</file>

<file path=ppt/slides/_rels/slide14.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6.xml"/><Relationship Id="rId1" Type="http://schemas.openxmlformats.org/officeDocument/2006/relationships/slideLayout" Target="../slideLayouts/slideLayout3.xml"/><Relationship Id="rId4" Type="http://schemas.openxmlformats.org/officeDocument/2006/relationships/chart" Target="../charts/chart6.xml"/></Relationships>
</file>

<file path=ppt/slides/_rels/slide15.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notesSlide" Target="../notesSlides/notesSlide7.xml"/><Relationship Id="rId1" Type="http://schemas.openxmlformats.org/officeDocument/2006/relationships/slideLayout" Target="../slideLayouts/slideLayout3.xml"/><Relationship Id="rId4" Type="http://schemas.openxmlformats.org/officeDocument/2006/relationships/chart" Target="../charts/chart8.xml"/></Relationships>
</file>

<file path=ppt/slides/_rels/slide1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8.xml"/><Relationship Id="rId1" Type="http://schemas.openxmlformats.org/officeDocument/2006/relationships/slideLayout" Target="../slideLayouts/slideLayout3.xml"/><Relationship Id="rId4" Type="http://schemas.openxmlformats.org/officeDocument/2006/relationships/image" Target="../media/image8.emf"/></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503825"/>
            <a:ext cx="10363200" cy="1470025"/>
          </a:xfrm>
        </p:spPr>
        <p:txBody>
          <a:bodyPr>
            <a:normAutofit fontScale="90000"/>
          </a:bodyPr>
          <a:lstStyle/>
          <a:p>
            <a:r>
              <a:rPr lang="en-US" dirty="0"/>
              <a:t>Virologic Failure In ART-Naive HIV Patients With High Pre-Therapy Viral Load Burden</a:t>
            </a:r>
            <a:br>
              <a:rPr lang="en-US" dirty="0"/>
            </a:br>
            <a:r>
              <a:rPr lang="en-US" dirty="0"/>
              <a:t>Initiating On Common Core Agents</a:t>
            </a:r>
          </a:p>
        </p:txBody>
      </p:sp>
      <p:sp>
        <p:nvSpPr>
          <p:cNvPr id="3" name="Subtitle 2"/>
          <p:cNvSpPr>
            <a:spLocks noGrp="1"/>
          </p:cNvSpPr>
          <p:nvPr>
            <p:ph type="subTitle" idx="1"/>
          </p:nvPr>
        </p:nvSpPr>
        <p:spPr>
          <a:xfrm>
            <a:off x="1828800" y="4371681"/>
            <a:ext cx="8534400" cy="543143"/>
          </a:xfrm>
        </p:spPr>
        <p:txBody>
          <a:bodyPr/>
          <a:lstStyle/>
          <a:p>
            <a:r>
              <a:rPr lang="en-US" dirty="0"/>
              <a:t>Anthony M. Mills, M.D.</a:t>
            </a:r>
          </a:p>
        </p:txBody>
      </p:sp>
    </p:spTree>
    <p:extLst>
      <p:ext uri="{BB962C8B-B14F-4D97-AF65-F5344CB8AC3E}">
        <p14:creationId xmlns:p14="http://schemas.microsoft.com/office/powerpoint/2010/main" val="356522548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FA312F-04D2-46D6-B185-9D3DE405A0D6}"/>
              </a:ext>
            </a:extLst>
          </p:cNvPr>
          <p:cNvSpPr>
            <a:spLocks noGrp="1"/>
          </p:cNvSpPr>
          <p:nvPr>
            <p:ph type="title"/>
          </p:nvPr>
        </p:nvSpPr>
        <p:spPr>
          <a:xfrm>
            <a:off x="750480" y="274639"/>
            <a:ext cx="10691040" cy="989232"/>
          </a:xfrm>
        </p:spPr>
        <p:txBody>
          <a:bodyPr/>
          <a:lstStyle/>
          <a:p>
            <a:r>
              <a:rPr lang="en-US" dirty="0">
                <a:solidFill>
                  <a:srgbClr val="FF0000"/>
                </a:solidFill>
              </a:rPr>
              <a:t>Analyses</a:t>
            </a:r>
            <a:endParaRPr lang="en-US" dirty="0"/>
          </a:p>
        </p:txBody>
      </p:sp>
      <p:sp>
        <p:nvSpPr>
          <p:cNvPr id="3" name="Content Placeholder 2">
            <a:extLst>
              <a:ext uri="{FF2B5EF4-FFF2-40B4-BE49-F238E27FC236}">
                <a16:creationId xmlns:a16="http://schemas.microsoft.com/office/drawing/2014/main" id="{2DD043A0-96FB-4E57-AFF9-F53255ECBE99}"/>
              </a:ext>
            </a:extLst>
          </p:cNvPr>
          <p:cNvSpPr>
            <a:spLocks noGrp="1"/>
          </p:cNvSpPr>
          <p:nvPr>
            <p:ph idx="1"/>
          </p:nvPr>
        </p:nvSpPr>
        <p:spPr>
          <a:xfrm>
            <a:off x="750480" y="1263871"/>
            <a:ext cx="10691040" cy="4525963"/>
          </a:xfrm>
        </p:spPr>
        <p:txBody>
          <a:bodyPr>
            <a:normAutofit/>
          </a:bodyPr>
          <a:lstStyle/>
          <a:p>
            <a:r>
              <a:rPr lang="en-US" sz="2800" dirty="0"/>
              <a:t>Unadjusted and adjusted cumulative virologic failure probability </a:t>
            </a:r>
          </a:p>
          <a:p>
            <a:pPr lvl="1"/>
            <a:r>
              <a:rPr lang="en-US" sz="2400" dirty="0"/>
              <a:t>Kaplan Meier methods</a:t>
            </a:r>
          </a:p>
          <a:p>
            <a:pPr lvl="1"/>
            <a:r>
              <a:rPr lang="en-US" sz="2400" dirty="0"/>
              <a:t>Multivariate Cox Proportional Hazards model </a:t>
            </a:r>
          </a:p>
          <a:p>
            <a:pPr lvl="1"/>
            <a:r>
              <a:rPr lang="en-US" sz="2400" dirty="0"/>
              <a:t>Adjustment set: baseline age, sex, race, CD4 cell count, HIV RNA VL, history of AIDS, VACS score, drug abuse, history of syphilis infection, calendar year of ART initiation, route of infection and type of health coverage </a:t>
            </a:r>
          </a:p>
        </p:txBody>
      </p:sp>
    </p:spTree>
    <p:extLst>
      <p:ext uri="{BB962C8B-B14F-4D97-AF65-F5344CB8AC3E}">
        <p14:creationId xmlns:p14="http://schemas.microsoft.com/office/powerpoint/2010/main" val="384495809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B25FE2AE-51BE-45F2-8643-E1DE9967E664}"/>
              </a:ext>
            </a:extLst>
          </p:cNvPr>
          <p:cNvSpPr>
            <a:spLocks noGrp="1"/>
          </p:cNvSpPr>
          <p:nvPr>
            <p:ph type="title"/>
          </p:nvPr>
        </p:nvSpPr>
        <p:spPr>
          <a:xfrm>
            <a:off x="914400" y="2520153"/>
            <a:ext cx="10363200" cy="1362075"/>
          </a:xfrm>
        </p:spPr>
        <p:txBody>
          <a:bodyPr>
            <a:normAutofit/>
          </a:bodyPr>
          <a:lstStyle/>
          <a:p>
            <a:r>
              <a:rPr lang="en-US" sz="6000" dirty="0"/>
              <a:t>RESULTS</a:t>
            </a:r>
          </a:p>
        </p:txBody>
      </p:sp>
    </p:spTree>
    <p:extLst>
      <p:ext uri="{BB962C8B-B14F-4D97-AF65-F5344CB8AC3E}">
        <p14:creationId xmlns:p14="http://schemas.microsoft.com/office/powerpoint/2010/main" val="318259147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DE222F-4020-4BDE-A87C-0847BAEE7B54}"/>
              </a:ext>
            </a:extLst>
          </p:cNvPr>
          <p:cNvSpPr>
            <a:spLocks noGrp="1"/>
          </p:cNvSpPr>
          <p:nvPr>
            <p:ph type="title"/>
          </p:nvPr>
        </p:nvSpPr>
        <p:spPr>
          <a:xfrm>
            <a:off x="750480" y="274639"/>
            <a:ext cx="10691040" cy="986602"/>
          </a:xfrm>
        </p:spPr>
        <p:txBody>
          <a:bodyPr/>
          <a:lstStyle/>
          <a:p>
            <a:r>
              <a:rPr lang="en-US" dirty="0">
                <a:solidFill>
                  <a:srgbClr val="FF0000"/>
                </a:solidFill>
              </a:rPr>
              <a:t>Study Population (N=2,038)</a:t>
            </a:r>
          </a:p>
        </p:txBody>
      </p:sp>
      <p:sp>
        <p:nvSpPr>
          <p:cNvPr id="5" name="Slide Number Placeholder 4">
            <a:extLst>
              <a:ext uri="{FF2B5EF4-FFF2-40B4-BE49-F238E27FC236}">
                <a16:creationId xmlns:a16="http://schemas.microsoft.com/office/drawing/2014/main" id="{BFED1AB8-1047-44AC-9C71-B6C1B54DCCB8}"/>
              </a:ext>
            </a:extLst>
          </p:cNvPr>
          <p:cNvSpPr>
            <a:spLocks noGrp="1"/>
          </p:cNvSpPr>
          <p:nvPr>
            <p:ph type="sldNum" sz="quarter" idx="12"/>
          </p:nvPr>
        </p:nvSpPr>
        <p:spPr/>
        <p:txBody>
          <a:bodyPr/>
          <a:lstStyle/>
          <a:p>
            <a:r>
              <a:rPr lang="en-US" dirty="0"/>
              <a:t>                       </a:t>
            </a:r>
          </a:p>
          <a:p>
            <a:endParaRPr lang="en-US" dirty="0"/>
          </a:p>
        </p:txBody>
      </p:sp>
      <p:graphicFrame>
        <p:nvGraphicFramePr>
          <p:cNvPr id="9" name="Content Placeholder 8">
            <a:extLst>
              <a:ext uri="{FF2B5EF4-FFF2-40B4-BE49-F238E27FC236}">
                <a16:creationId xmlns:a16="http://schemas.microsoft.com/office/drawing/2014/main" id="{741F669D-56AC-452C-9B3E-0498708AECD3}"/>
              </a:ext>
            </a:extLst>
          </p:cNvPr>
          <p:cNvGraphicFramePr>
            <a:graphicFrameLocks noGrp="1"/>
          </p:cNvGraphicFramePr>
          <p:nvPr>
            <p:ph idx="1"/>
            <p:extLst>
              <p:ext uri="{D42A27DB-BD31-4B8C-83A1-F6EECF244321}">
                <p14:modId xmlns:p14="http://schemas.microsoft.com/office/powerpoint/2010/main" val="923944354"/>
              </p:ext>
            </p:extLst>
          </p:nvPr>
        </p:nvGraphicFramePr>
        <p:xfrm>
          <a:off x="840828" y="1261241"/>
          <a:ext cx="10600285" cy="4708524"/>
        </p:xfrm>
        <a:graphic>
          <a:graphicData uri="http://schemas.openxmlformats.org/drawingml/2006/chart">
            <c:chart xmlns:c="http://schemas.openxmlformats.org/drawingml/2006/chart" xmlns:r="http://schemas.openxmlformats.org/officeDocument/2006/relationships" r:id="rId2"/>
          </a:graphicData>
        </a:graphic>
      </p:graphicFrame>
      <p:sp>
        <p:nvSpPr>
          <p:cNvPr id="11" name="TextBox 10">
            <a:extLst>
              <a:ext uri="{FF2B5EF4-FFF2-40B4-BE49-F238E27FC236}">
                <a16:creationId xmlns:a16="http://schemas.microsoft.com/office/drawing/2014/main" id="{6ECA0C6D-0F63-4792-BBB0-A0FA350F196B}"/>
              </a:ext>
            </a:extLst>
          </p:cNvPr>
          <p:cNvSpPr txBox="1"/>
          <p:nvPr/>
        </p:nvSpPr>
        <p:spPr>
          <a:xfrm>
            <a:off x="4508938" y="2142163"/>
            <a:ext cx="1355834" cy="584775"/>
          </a:xfrm>
          <a:prstGeom prst="rect">
            <a:avLst/>
          </a:prstGeom>
          <a:noFill/>
        </p:spPr>
        <p:txBody>
          <a:bodyPr wrap="square" rtlCol="0">
            <a:spAutoFit/>
          </a:bodyPr>
          <a:lstStyle/>
          <a:p>
            <a:r>
              <a:rPr lang="en-US" sz="1600" b="1" dirty="0">
                <a:solidFill>
                  <a:schemeClr val="bg1"/>
                </a:solidFill>
                <a:latin typeface="Franklin Gothic Book" panose="020B0503020102020204" pitchFamily="34" charset="0"/>
              </a:rPr>
              <a:t>DRV </a:t>
            </a:r>
          </a:p>
          <a:p>
            <a:r>
              <a:rPr lang="en-US" sz="1600" b="1" dirty="0">
                <a:solidFill>
                  <a:schemeClr val="bg1"/>
                </a:solidFill>
                <a:latin typeface="Franklin Gothic Book" panose="020B0503020102020204" pitchFamily="34" charset="0"/>
              </a:rPr>
              <a:t>n=326, 16%</a:t>
            </a:r>
          </a:p>
        </p:txBody>
      </p:sp>
    </p:spTree>
    <p:extLst>
      <p:ext uri="{BB962C8B-B14F-4D97-AF65-F5344CB8AC3E}">
        <p14:creationId xmlns:p14="http://schemas.microsoft.com/office/powerpoint/2010/main" val="58965178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0A19FC-800C-46BE-A104-CAD30760C0F1}"/>
              </a:ext>
            </a:extLst>
          </p:cNvPr>
          <p:cNvSpPr>
            <a:spLocks noGrp="1"/>
          </p:cNvSpPr>
          <p:nvPr>
            <p:ph type="title"/>
          </p:nvPr>
        </p:nvSpPr>
        <p:spPr>
          <a:xfrm>
            <a:off x="750480" y="143260"/>
            <a:ext cx="10691040" cy="744864"/>
          </a:xfrm>
        </p:spPr>
        <p:txBody>
          <a:bodyPr>
            <a:normAutofit/>
          </a:bodyPr>
          <a:lstStyle/>
          <a:p>
            <a:r>
              <a:rPr lang="en-US" dirty="0">
                <a:solidFill>
                  <a:srgbClr val="FF0000"/>
                </a:solidFill>
              </a:rPr>
              <a:t>Baseline Demographic Characteristics</a:t>
            </a:r>
          </a:p>
        </p:txBody>
      </p:sp>
      <p:graphicFrame>
        <p:nvGraphicFramePr>
          <p:cNvPr id="6" name="Content Placeholder 5">
            <a:extLst>
              <a:ext uri="{FF2B5EF4-FFF2-40B4-BE49-F238E27FC236}">
                <a16:creationId xmlns:a16="http://schemas.microsoft.com/office/drawing/2014/main" id="{2A3BC74B-F695-465F-AA89-93E5CD62DE0F}"/>
              </a:ext>
            </a:extLst>
          </p:cNvPr>
          <p:cNvGraphicFramePr>
            <a:graphicFrameLocks noGrp="1"/>
          </p:cNvGraphicFramePr>
          <p:nvPr>
            <p:ph idx="1"/>
            <p:extLst>
              <p:ext uri="{D42A27DB-BD31-4B8C-83A1-F6EECF244321}">
                <p14:modId xmlns:p14="http://schemas.microsoft.com/office/powerpoint/2010/main" val="782008132"/>
              </p:ext>
            </p:extLst>
          </p:nvPr>
        </p:nvGraphicFramePr>
        <p:xfrm>
          <a:off x="399393" y="809297"/>
          <a:ext cx="11518523" cy="4825693"/>
        </p:xfrm>
        <a:graphic>
          <a:graphicData uri="http://schemas.openxmlformats.org/drawingml/2006/chart">
            <c:chart xmlns:c="http://schemas.openxmlformats.org/drawingml/2006/chart" xmlns:r="http://schemas.openxmlformats.org/officeDocument/2006/relationships" r:id="rId3"/>
          </a:graphicData>
        </a:graphic>
      </p:graphicFrame>
      <p:sp>
        <p:nvSpPr>
          <p:cNvPr id="3" name="TextBox 2">
            <a:extLst>
              <a:ext uri="{FF2B5EF4-FFF2-40B4-BE49-F238E27FC236}">
                <a16:creationId xmlns:a16="http://schemas.microsoft.com/office/drawing/2014/main" id="{0F35B6C7-A79D-477C-A0D6-48F80E57DB48}"/>
              </a:ext>
            </a:extLst>
          </p:cNvPr>
          <p:cNvSpPr txBox="1"/>
          <p:nvPr/>
        </p:nvSpPr>
        <p:spPr>
          <a:xfrm>
            <a:off x="902970" y="5684012"/>
            <a:ext cx="6343650" cy="380287"/>
          </a:xfrm>
          <a:prstGeom prst="rect">
            <a:avLst/>
          </a:prstGeom>
          <a:noFill/>
        </p:spPr>
        <p:txBody>
          <a:bodyPr wrap="square" rtlCol="0">
            <a:spAutoFit/>
          </a:bodyPr>
          <a:lstStyle/>
          <a:p>
            <a:r>
              <a:rPr lang="en-US" dirty="0"/>
              <a:t>*Result is statistically significant (p&lt;.05) compared to DTG</a:t>
            </a:r>
          </a:p>
        </p:txBody>
      </p:sp>
      <p:graphicFrame>
        <p:nvGraphicFramePr>
          <p:cNvPr id="7" name="Content Placeholder 8">
            <a:extLst>
              <a:ext uri="{FF2B5EF4-FFF2-40B4-BE49-F238E27FC236}">
                <a16:creationId xmlns:a16="http://schemas.microsoft.com/office/drawing/2014/main" id="{3B7F899B-C2C3-418B-A202-3CFA1894F545}"/>
              </a:ext>
            </a:extLst>
          </p:cNvPr>
          <p:cNvGraphicFramePr>
            <a:graphicFrameLocks/>
          </p:cNvGraphicFramePr>
          <p:nvPr>
            <p:extLst>
              <p:ext uri="{D42A27DB-BD31-4B8C-83A1-F6EECF244321}">
                <p14:modId xmlns:p14="http://schemas.microsoft.com/office/powerpoint/2010/main" val="2873499656"/>
              </p:ext>
            </p:extLst>
          </p:nvPr>
        </p:nvGraphicFramePr>
        <p:xfrm>
          <a:off x="8435340" y="888124"/>
          <a:ext cx="1965643" cy="744864"/>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244724619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0A19FC-800C-46BE-A104-CAD30760C0F1}"/>
              </a:ext>
            </a:extLst>
          </p:cNvPr>
          <p:cNvSpPr>
            <a:spLocks noGrp="1"/>
          </p:cNvSpPr>
          <p:nvPr>
            <p:ph type="title"/>
          </p:nvPr>
        </p:nvSpPr>
        <p:spPr>
          <a:xfrm>
            <a:off x="750480" y="143260"/>
            <a:ext cx="10691040" cy="744864"/>
          </a:xfrm>
        </p:spPr>
        <p:txBody>
          <a:bodyPr>
            <a:normAutofit/>
          </a:bodyPr>
          <a:lstStyle/>
          <a:p>
            <a:r>
              <a:rPr lang="en-US" dirty="0">
                <a:solidFill>
                  <a:srgbClr val="FF0000"/>
                </a:solidFill>
              </a:rPr>
              <a:t>Baseline Clinical Characteristics</a:t>
            </a:r>
          </a:p>
        </p:txBody>
      </p:sp>
      <p:graphicFrame>
        <p:nvGraphicFramePr>
          <p:cNvPr id="6" name="Content Placeholder 5">
            <a:extLst>
              <a:ext uri="{FF2B5EF4-FFF2-40B4-BE49-F238E27FC236}">
                <a16:creationId xmlns:a16="http://schemas.microsoft.com/office/drawing/2014/main" id="{2A3BC74B-F695-465F-AA89-93E5CD62DE0F}"/>
              </a:ext>
            </a:extLst>
          </p:cNvPr>
          <p:cNvGraphicFramePr>
            <a:graphicFrameLocks noGrp="1"/>
          </p:cNvGraphicFramePr>
          <p:nvPr>
            <p:ph idx="1"/>
            <p:extLst>
              <p:ext uri="{D42A27DB-BD31-4B8C-83A1-F6EECF244321}">
                <p14:modId xmlns:p14="http://schemas.microsoft.com/office/powerpoint/2010/main" val="1135099589"/>
              </p:ext>
            </p:extLst>
          </p:nvPr>
        </p:nvGraphicFramePr>
        <p:xfrm>
          <a:off x="750480" y="1019503"/>
          <a:ext cx="11167436" cy="4664509"/>
        </p:xfrm>
        <a:graphic>
          <a:graphicData uri="http://schemas.openxmlformats.org/drawingml/2006/chart">
            <c:chart xmlns:c="http://schemas.openxmlformats.org/drawingml/2006/chart" xmlns:r="http://schemas.openxmlformats.org/officeDocument/2006/relationships" r:id="rId3"/>
          </a:graphicData>
        </a:graphic>
      </p:graphicFrame>
      <p:sp>
        <p:nvSpPr>
          <p:cNvPr id="7" name="TextBox 6">
            <a:extLst>
              <a:ext uri="{FF2B5EF4-FFF2-40B4-BE49-F238E27FC236}">
                <a16:creationId xmlns:a16="http://schemas.microsoft.com/office/drawing/2014/main" id="{0D9FD54D-6BE4-4D41-8CA4-6819E6E64252}"/>
              </a:ext>
            </a:extLst>
          </p:cNvPr>
          <p:cNvSpPr txBox="1"/>
          <p:nvPr/>
        </p:nvSpPr>
        <p:spPr>
          <a:xfrm>
            <a:off x="902970" y="5684012"/>
            <a:ext cx="6343650" cy="380287"/>
          </a:xfrm>
          <a:prstGeom prst="rect">
            <a:avLst/>
          </a:prstGeom>
          <a:noFill/>
        </p:spPr>
        <p:txBody>
          <a:bodyPr wrap="square" rtlCol="0">
            <a:spAutoFit/>
          </a:bodyPr>
          <a:lstStyle/>
          <a:p>
            <a:r>
              <a:rPr lang="en-US" dirty="0"/>
              <a:t>*Result is statistically significant (p&lt;.05) compared to DTG</a:t>
            </a:r>
          </a:p>
        </p:txBody>
      </p:sp>
      <p:graphicFrame>
        <p:nvGraphicFramePr>
          <p:cNvPr id="8" name="Content Placeholder 8">
            <a:extLst>
              <a:ext uri="{FF2B5EF4-FFF2-40B4-BE49-F238E27FC236}">
                <a16:creationId xmlns:a16="http://schemas.microsoft.com/office/drawing/2014/main" id="{94B17460-2F67-461D-B4FA-7DE0723153B8}"/>
              </a:ext>
            </a:extLst>
          </p:cNvPr>
          <p:cNvGraphicFramePr>
            <a:graphicFrameLocks/>
          </p:cNvGraphicFramePr>
          <p:nvPr>
            <p:extLst>
              <p:ext uri="{D42A27DB-BD31-4B8C-83A1-F6EECF244321}">
                <p14:modId xmlns:p14="http://schemas.microsoft.com/office/powerpoint/2010/main" val="2833397419"/>
              </p:ext>
            </p:extLst>
          </p:nvPr>
        </p:nvGraphicFramePr>
        <p:xfrm>
          <a:off x="8321040" y="1019503"/>
          <a:ext cx="1965643" cy="744864"/>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27501305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6E6D93-E362-4BD3-8194-9544B83F8781}"/>
              </a:ext>
            </a:extLst>
          </p:cNvPr>
          <p:cNvSpPr>
            <a:spLocks noGrp="1"/>
          </p:cNvSpPr>
          <p:nvPr>
            <p:ph type="title"/>
          </p:nvPr>
        </p:nvSpPr>
        <p:spPr>
          <a:xfrm>
            <a:off x="127591" y="160336"/>
            <a:ext cx="11600121" cy="1143000"/>
          </a:xfrm>
        </p:spPr>
        <p:txBody>
          <a:bodyPr>
            <a:normAutofit fontScale="90000"/>
          </a:bodyPr>
          <a:lstStyle/>
          <a:p>
            <a:r>
              <a:rPr lang="en-US" dirty="0"/>
              <a:t>Achieved Virologic Suppression by 36 Weeks, Unadjusted</a:t>
            </a:r>
          </a:p>
        </p:txBody>
      </p:sp>
      <p:graphicFrame>
        <p:nvGraphicFramePr>
          <p:cNvPr id="6" name="Content Placeholder 5">
            <a:extLst>
              <a:ext uri="{FF2B5EF4-FFF2-40B4-BE49-F238E27FC236}">
                <a16:creationId xmlns:a16="http://schemas.microsoft.com/office/drawing/2014/main" id="{5A70F5AC-42DE-4B22-B2A1-14EDC6D602D2}"/>
              </a:ext>
            </a:extLst>
          </p:cNvPr>
          <p:cNvGraphicFramePr>
            <a:graphicFrameLocks noGrp="1"/>
          </p:cNvGraphicFramePr>
          <p:nvPr>
            <p:ph idx="1"/>
            <p:extLst>
              <p:ext uri="{D42A27DB-BD31-4B8C-83A1-F6EECF244321}">
                <p14:modId xmlns:p14="http://schemas.microsoft.com/office/powerpoint/2010/main" val="1586113623"/>
              </p:ext>
            </p:extLst>
          </p:nvPr>
        </p:nvGraphicFramePr>
        <p:xfrm>
          <a:off x="750888" y="1219200"/>
          <a:ext cx="10690225" cy="4879086"/>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7" name="Content Placeholder 8">
            <a:extLst>
              <a:ext uri="{FF2B5EF4-FFF2-40B4-BE49-F238E27FC236}">
                <a16:creationId xmlns:a16="http://schemas.microsoft.com/office/drawing/2014/main" id="{60AB41D8-D12E-4084-9914-9F5234DC7353}"/>
              </a:ext>
            </a:extLst>
          </p:cNvPr>
          <p:cNvGraphicFramePr>
            <a:graphicFrameLocks/>
          </p:cNvGraphicFramePr>
          <p:nvPr>
            <p:extLst>
              <p:ext uri="{D42A27DB-BD31-4B8C-83A1-F6EECF244321}">
                <p14:modId xmlns:p14="http://schemas.microsoft.com/office/powerpoint/2010/main" val="939294010"/>
              </p:ext>
            </p:extLst>
          </p:nvPr>
        </p:nvGraphicFramePr>
        <p:xfrm>
          <a:off x="8078789" y="1303336"/>
          <a:ext cx="1775638" cy="744864"/>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350196876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07C5F1-DB3E-4890-A5F4-4D9BC1F89D1D}"/>
              </a:ext>
            </a:extLst>
          </p:cNvPr>
          <p:cNvSpPr>
            <a:spLocks noGrp="1"/>
          </p:cNvSpPr>
          <p:nvPr>
            <p:ph type="title"/>
          </p:nvPr>
        </p:nvSpPr>
        <p:spPr>
          <a:xfrm>
            <a:off x="604176" y="137479"/>
            <a:ext cx="10691040" cy="579357"/>
          </a:xfrm>
        </p:spPr>
        <p:txBody>
          <a:bodyPr>
            <a:noAutofit/>
          </a:bodyPr>
          <a:lstStyle/>
          <a:p>
            <a:r>
              <a:rPr lang="en-US" sz="2800" dirty="0"/>
              <a:t>Virologic Failure: Cumulative Probability and Adjusted Hazard Ratio</a:t>
            </a:r>
          </a:p>
        </p:txBody>
      </p:sp>
      <p:pic>
        <p:nvPicPr>
          <p:cNvPr id="5" name="Picture 4" descr="S:\DTG2Flamingo\Analysis\Naive\MV\Results\Primary\Subgroup\FailurePlot1.png">
            <a:extLst>
              <a:ext uri="{FF2B5EF4-FFF2-40B4-BE49-F238E27FC236}">
                <a16:creationId xmlns:a16="http://schemas.microsoft.com/office/drawing/2014/main" id="{0E00298C-D969-43B2-84DA-52059702654D}"/>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2130551" y="1334468"/>
            <a:ext cx="8211627" cy="4742688"/>
          </a:xfrm>
          <a:prstGeom prst="rect">
            <a:avLst/>
          </a:prstGeom>
          <a:noFill/>
          <a:ln>
            <a:noFill/>
          </a:ln>
        </p:spPr>
      </p:pic>
      <p:pic>
        <p:nvPicPr>
          <p:cNvPr id="6" name="Picture 5">
            <a:extLst>
              <a:ext uri="{FF2B5EF4-FFF2-40B4-BE49-F238E27FC236}">
                <a16:creationId xmlns:a16="http://schemas.microsoft.com/office/drawing/2014/main" id="{E657B469-82B7-4206-BF89-139A8FD685B6}"/>
              </a:ext>
            </a:extLst>
          </p:cNvPr>
          <p:cNvPicPr>
            <a:picLocks noChangeAspect="1"/>
          </p:cNvPicPr>
          <p:nvPr/>
        </p:nvPicPr>
        <p:blipFill>
          <a:blip r:embed="rId4"/>
          <a:stretch>
            <a:fillRect/>
          </a:stretch>
        </p:blipFill>
        <p:spPr>
          <a:xfrm>
            <a:off x="3279516" y="780844"/>
            <a:ext cx="7241269" cy="1514962"/>
          </a:xfrm>
          <a:prstGeom prst="rect">
            <a:avLst/>
          </a:prstGeom>
        </p:spPr>
      </p:pic>
    </p:spTree>
    <p:extLst>
      <p:ext uri="{BB962C8B-B14F-4D97-AF65-F5344CB8AC3E}">
        <p14:creationId xmlns:p14="http://schemas.microsoft.com/office/powerpoint/2010/main" val="97852825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B25FE2AE-51BE-45F2-8643-E1DE9967E664}"/>
              </a:ext>
            </a:extLst>
          </p:cNvPr>
          <p:cNvSpPr>
            <a:spLocks noGrp="1"/>
          </p:cNvSpPr>
          <p:nvPr>
            <p:ph type="title"/>
          </p:nvPr>
        </p:nvSpPr>
        <p:spPr>
          <a:xfrm>
            <a:off x="914400" y="2520153"/>
            <a:ext cx="10363200" cy="1362075"/>
          </a:xfrm>
        </p:spPr>
        <p:txBody>
          <a:bodyPr>
            <a:normAutofit/>
          </a:bodyPr>
          <a:lstStyle/>
          <a:p>
            <a:r>
              <a:rPr lang="en-US" sz="6000" dirty="0"/>
              <a:t>DISCUSSION</a:t>
            </a:r>
          </a:p>
        </p:txBody>
      </p:sp>
    </p:spTree>
    <p:extLst>
      <p:ext uri="{BB962C8B-B14F-4D97-AF65-F5344CB8AC3E}">
        <p14:creationId xmlns:p14="http://schemas.microsoft.com/office/powerpoint/2010/main" val="128990768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F59838AE-7083-4D59-BBDC-4F6800AEF831}"/>
              </a:ext>
            </a:extLst>
          </p:cNvPr>
          <p:cNvSpPr>
            <a:spLocks noGrp="1"/>
          </p:cNvSpPr>
          <p:nvPr>
            <p:ph type="title"/>
          </p:nvPr>
        </p:nvSpPr>
        <p:spPr/>
        <p:txBody>
          <a:bodyPr>
            <a:normAutofit/>
          </a:bodyPr>
          <a:lstStyle/>
          <a:p>
            <a:r>
              <a:rPr lang="en-US" dirty="0">
                <a:solidFill>
                  <a:srgbClr val="FF0000"/>
                </a:solidFill>
              </a:rPr>
              <a:t>Key Findings</a:t>
            </a:r>
          </a:p>
        </p:txBody>
      </p:sp>
      <p:sp>
        <p:nvSpPr>
          <p:cNvPr id="5" name="Content Placeholder 4">
            <a:extLst>
              <a:ext uri="{FF2B5EF4-FFF2-40B4-BE49-F238E27FC236}">
                <a16:creationId xmlns:a16="http://schemas.microsoft.com/office/drawing/2014/main" id="{6A0AC1C7-54C7-4FA3-84D8-74959C569586}"/>
              </a:ext>
            </a:extLst>
          </p:cNvPr>
          <p:cNvSpPr>
            <a:spLocks noGrp="1"/>
          </p:cNvSpPr>
          <p:nvPr>
            <p:ph idx="1"/>
          </p:nvPr>
        </p:nvSpPr>
        <p:spPr>
          <a:xfrm>
            <a:off x="750480" y="1600203"/>
            <a:ext cx="10691040" cy="4261102"/>
          </a:xfrm>
        </p:spPr>
        <p:txBody>
          <a:bodyPr>
            <a:normAutofit/>
          </a:bodyPr>
          <a:lstStyle/>
          <a:p>
            <a:r>
              <a:rPr lang="en-US" dirty="0"/>
              <a:t>ART-naïve patients with high viral loads initiating on DTG were significantly less likely to experience VF compared to EVG, RAL and DRV initiators even after adjusting for differences in baseline characteristics</a:t>
            </a:r>
          </a:p>
          <a:p>
            <a:endParaRPr lang="en-US" dirty="0"/>
          </a:p>
        </p:txBody>
      </p:sp>
      <p:sp>
        <p:nvSpPr>
          <p:cNvPr id="2" name="Slide Number Placeholder 1">
            <a:extLst>
              <a:ext uri="{FF2B5EF4-FFF2-40B4-BE49-F238E27FC236}">
                <a16:creationId xmlns:a16="http://schemas.microsoft.com/office/drawing/2014/main" id="{5BE0686D-0D6F-4554-8EA2-3815942AC5E3}"/>
              </a:ext>
            </a:extLst>
          </p:cNvPr>
          <p:cNvSpPr>
            <a:spLocks noGrp="1"/>
          </p:cNvSpPr>
          <p:nvPr>
            <p:ph type="sldNum" sz="quarter" idx="12"/>
          </p:nvPr>
        </p:nvSpPr>
        <p:spPr/>
        <p:txBody>
          <a:bodyPr/>
          <a:lstStyle/>
          <a:p>
            <a:r>
              <a:rPr lang="en-US" dirty="0"/>
              <a:t>             </a:t>
            </a:r>
          </a:p>
          <a:p>
            <a:endParaRPr lang="en-US" dirty="0"/>
          </a:p>
        </p:txBody>
      </p:sp>
    </p:spTree>
    <p:extLst>
      <p:ext uri="{BB962C8B-B14F-4D97-AF65-F5344CB8AC3E}">
        <p14:creationId xmlns:p14="http://schemas.microsoft.com/office/powerpoint/2010/main" val="336231238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69E57A-74DF-4DF3-8E86-4DAAE29B2F11}"/>
              </a:ext>
            </a:extLst>
          </p:cNvPr>
          <p:cNvSpPr>
            <a:spLocks noGrp="1"/>
          </p:cNvSpPr>
          <p:nvPr>
            <p:ph type="title"/>
          </p:nvPr>
        </p:nvSpPr>
        <p:spPr>
          <a:xfrm>
            <a:off x="838200" y="365125"/>
            <a:ext cx="5181600" cy="1325563"/>
          </a:xfrm>
        </p:spPr>
        <p:txBody>
          <a:bodyPr>
            <a:normAutofit/>
          </a:bodyPr>
          <a:lstStyle/>
          <a:p>
            <a:pPr algn="l"/>
            <a:r>
              <a:rPr lang="en-US" sz="3600" dirty="0">
                <a:solidFill>
                  <a:srgbClr val="FF0000"/>
                </a:solidFill>
              </a:rPr>
              <a:t>Strengths</a:t>
            </a:r>
          </a:p>
        </p:txBody>
      </p:sp>
      <p:sp>
        <p:nvSpPr>
          <p:cNvPr id="3" name="Content Placeholder 2">
            <a:extLst>
              <a:ext uri="{FF2B5EF4-FFF2-40B4-BE49-F238E27FC236}">
                <a16:creationId xmlns:a16="http://schemas.microsoft.com/office/drawing/2014/main" id="{8CCF1507-DFD7-4A0A-95EA-C4F961890110}"/>
              </a:ext>
            </a:extLst>
          </p:cNvPr>
          <p:cNvSpPr>
            <a:spLocks noGrp="1"/>
          </p:cNvSpPr>
          <p:nvPr>
            <p:ph sz="half" idx="1"/>
          </p:nvPr>
        </p:nvSpPr>
        <p:spPr>
          <a:xfrm>
            <a:off x="563863" y="1600202"/>
            <a:ext cx="5181600" cy="4525963"/>
          </a:xfrm>
        </p:spPr>
        <p:txBody>
          <a:bodyPr>
            <a:noAutofit/>
          </a:bodyPr>
          <a:lstStyle/>
          <a:p>
            <a:pPr>
              <a:buFont typeface="Calibri" panose="020F0502020204030204" pitchFamily="34" charset="0"/>
              <a:buChar char="+"/>
            </a:pPr>
            <a:r>
              <a:rPr lang="en-US" altLang="en-US" sz="2000" dirty="0"/>
              <a:t>Large sample size in each of the treatment groups with the exception of raltegravir</a:t>
            </a:r>
          </a:p>
          <a:p>
            <a:pPr lvl="1">
              <a:buFont typeface="Calibri" panose="020F0502020204030204" pitchFamily="34" charset="0"/>
              <a:buChar char="+"/>
            </a:pPr>
            <a:endParaRPr lang="en-US" altLang="en-US" sz="2000" dirty="0"/>
          </a:p>
          <a:p>
            <a:pPr>
              <a:buFont typeface="Calibri" panose="020F0502020204030204" pitchFamily="34" charset="0"/>
              <a:buChar char="+"/>
            </a:pPr>
            <a:r>
              <a:rPr lang="en-US" altLang="en-US" sz="2000" dirty="0"/>
              <a:t>OPERA cohort is a representative sample of the HIV population receiving care in the United States </a:t>
            </a:r>
          </a:p>
          <a:p>
            <a:pPr lvl="1"/>
            <a:r>
              <a:rPr lang="en-US" altLang="en-US" sz="1800" dirty="0"/>
              <a:t>Approximately 7% of all US patients active in care are represented in the database </a:t>
            </a:r>
          </a:p>
          <a:p>
            <a:pPr>
              <a:buFont typeface="Calibri" panose="020F0502020204030204" pitchFamily="34" charset="0"/>
              <a:buChar char="+"/>
            </a:pPr>
            <a:r>
              <a:rPr lang="en-US" altLang="en-US" sz="2000" dirty="0"/>
              <a:t>Electronic medical records:</a:t>
            </a:r>
          </a:p>
          <a:p>
            <a:pPr lvl="1"/>
            <a:r>
              <a:rPr lang="en-US" altLang="en-US" sz="1800" dirty="0"/>
              <a:t>Availability of lab results</a:t>
            </a:r>
          </a:p>
          <a:p>
            <a:pPr lvl="1"/>
            <a:r>
              <a:rPr lang="en-US" altLang="en-US" sz="1800" dirty="0"/>
              <a:t>Ability to identify and account for history of disorders</a:t>
            </a:r>
          </a:p>
          <a:p>
            <a:pPr>
              <a:buFont typeface="Calibri" panose="020F0502020204030204" pitchFamily="34" charset="0"/>
              <a:buChar char="+"/>
            </a:pPr>
            <a:endParaRPr lang="en-US" dirty="0"/>
          </a:p>
          <a:p>
            <a:endParaRPr lang="en-US" dirty="0"/>
          </a:p>
        </p:txBody>
      </p:sp>
      <p:sp>
        <p:nvSpPr>
          <p:cNvPr id="5" name="Content Placeholder 4">
            <a:extLst>
              <a:ext uri="{FF2B5EF4-FFF2-40B4-BE49-F238E27FC236}">
                <a16:creationId xmlns:a16="http://schemas.microsoft.com/office/drawing/2014/main" id="{7F32CE37-01A4-4B97-B3B6-97F7C49B8606}"/>
              </a:ext>
            </a:extLst>
          </p:cNvPr>
          <p:cNvSpPr>
            <a:spLocks noGrp="1"/>
          </p:cNvSpPr>
          <p:nvPr>
            <p:ph sz="half" idx="2"/>
          </p:nvPr>
        </p:nvSpPr>
        <p:spPr/>
        <p:txBody>
          <a:bodyPr>
            <a:noAutofit/>
          </a:bodyPr>
          <a:lstStyle/>
          <a:p>
            <a:pPr>
              <a:spcBef>
                <a:spcPts val="0"/>
              </a:spcBef>
              <a:spcAft>
                <a:spcPts val="800"/>
              </a:spcAft>
              <a:buFont typeface="Calibri" panose="020F0502020204030204" pitchFamily="34" charset="0"/>
              <a:buChar char="–"/>
            </a:pPr>
            <a:r>
              <a:rPr lang="en-US" sz="2000" dirty="0"/>
              <a:t>Small sample size in raltegravir group</a:t>
            </a:r>
          </a:p>
          <a:p>
            <a:pPr>
              <a:spcBef>
                <a:spcPts val="0"/>
              </a:spcBef>
              <a:spcAft>
                <a:spcPts val="800"/>
              </a:spcAft>
              <a:buFont typeface="Calibri" panose="020F0502020204030204" pitchFamily="34" charset="0"/>
              <a:buChar char="–"/>
            </a:pPr>
            <a:r>
              <a:rPr lang="en-US" sz="2000" dirty="0"/>
              <a:t>DRV patients differed notably, especially on baseline characteristics associated with risk for treatment failure  </a:t>
            </a:r>
          </a:p>
          <a:p>
            <a:pPr>
              <a:spcBef>
                <a:spcPts val="0"/>
              </a:spcBef>
              <a:spcAft>
                <a:spcPts val="800"/>
              </a:spcAft>
              <a:buFont typeface="Calibri" panose="020F0502020204030204" pitchFamily="34" charset="0"/>
              <a:buChar char="–"/>
            </a:pPr>
            <a:r>
              <a:rPr lang="en-US" sz="2000" dirty="0"/>
              <a:t>OPERA clinical data is collected at point-of-care and is subject to the record-keeping practices of each healthcare provider and each clinic</a:t>
            </a:r>
            <a:endParaRPr lang="en-US" altLang="en-US" sz="2000" dirty="0"/>
          </a:p>
          <a:p>
            <a:pPr>
              <a:spcBef>
                <a:spcPts val="0"/>
              </a:spcBef>
              <a:spcAft>
                <a:spcPts val="800"/>
              </a:spcAft>
              <a:buFont typeface="Calibri" panose="020F0502020204030204" pitchFamily="34" charset="0"/>
              <a:buChar char="–"/>
            </a:pPr>
            <a:r>
              <a:rPr lang="en-US" sz="2000" dirty="0"/>
              <a:t>The latest DHSS recommended agent, bictegravir, and new formulations of raltegravir and darunavir were not included in this study as their approval occurred after the close of study eligibility</a:t>
            </a:r>
          </a:p>
        </p:txBody>
      </p:sp>
      <p:sp>
        <p:nvSpPr>
          <p:cNvPr id="4" name="Slide Number Placeholder 3">
            <a:extLst>
              <a:ext uri="{FF2B5EF4-FFF2-40B4-BE49-F238E27FC236}">
                <a16:creationId xmlns:a16="http://schemas.microsoft.com/office/drawing/2014/main" id="{9B38FD22-BAE0-4555-919A-5EA3E804B56E}"/>
              </a:ext>
            </a:extLst>
          </p:cNvPr>
          <p:cNvSpPr>
            <a:spLocks noGrp="1"/>
          </p:cNvSpPr>
          <p:nvPr>
            <p:ph type="sldNum" sz="quarter" idx="12"/>
          </p:nvPr>
        </p:nvSpPr>
        <p:spPr/>
        <p:txBody>
          <a:bodyPr/>
          <a:lstStyle/>
          <a:p>
            <a:r>
              <a:rPr lang="en-US" dirty="0"/>
              <a:t>  </a:t>
            </a:r>
          </a:p>
          <a:p>
            <a:endParaRPr lang="en-US" dirty="0"/>
          </a:p>
        </p:txBody>
      </p:sp>
      <p:sp>
        <p:nvSpPr>
          <p:cNvPr id="9" name="Title 1">
            <a:extLst>
              <a:ext uri="{FF2B5EF4-FFF2-40B4-BE49-F238E27FC236}">
                <a16:creationId xmlns:a16="http://schemas.microsoft.com/office/drawing/2014/main" id="{5E0551A7-75F4-421D-BF7A-013166D620BA}"/>
              </a:ext>
            </a:extLst>
          </p:cNvPr>
          <p:cNvSpPr txBox="1">
            <a:spLocks/>
          </p:cNvSpPr>
          <p:nvPr/>
        </p:nvSpPr>
        <p:spPr>
          <a:xfrm>
            <a:off x="6172200" y="352519"/>
            <a:ext cx="5181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3600" b="1" dirty="0">
                <a:solidFill>
                  <a:srgbClr val="FF0000"/>
                </a:solidFill>
                <a:latin typeface="Franklin Gothic Book" panose="020B0503020102020204" pitchFamily="34" charset="0"/>
              </a:rPr>
              <a:t>Limitations</a:t>
            </a:r>
          </a:p>
        </p:txBody>
      </p:sp>
    </p:spTree>
    <p:extLst>
      <p:ext uri="{BB962C8B-B14F-4D97-AF65-F5344CB8AC3E}">
        <p14:creationId xmlns:p14="http://schemas.microsoft.com/office/powerpoint/2010/main" val="40155540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Disclosures</a:t>
            </a:r>
          </a:p>
        </p:txBody>
      </p:sp>
      <p:sp>
        <p:nvSpPr>
          <p:cNvPr id="3" name="Content Placeholder 2"/>
          <p:cNvSpPr>
            <a:spLocks noGrp="1"/>
          </p:cNvSpPr>
          <p:nvPr>
            <p:ph idx="1"/>
          </p:nvPr>
        </p:nvSpPr>
        <p:spPr/>
        <p:txBody>
          <a:bodyPr>
            <a:normAutofit/>
          </a:bodyPr>
          <a:lstStyle/>
          <a:p>
            <a:r>
              <a:rPr lang="en-US" sz="2400" dirty="0"/>
              <a:t>Anthony Mills has received research funding from Gilead Sciences, ViiV Healthcare, Janssen, Merck and Sangamo</a:t>
            </a:r>
          </a:p>
          <a:p>
            <a:r>
              <a:rPr lang="en-US" sz="2400" dirty="0"/>
              <a:t>He is on advisory boards for Gilead Sciences, ViiV Healthcare, Janssen &amp; Merck </a:t>
            </a:r>
          </a:p>
          <a:p>
            <a:endParaRPr lang="en-GB" sz="2400" dirty="0"/>
          </a:p>
        </p:txBody>
      </p:sp>
    </p:spTree>
    <p:extLst>
      <p:ext uri="{BB962C8B-B14F-4D97-AF65-F5344CB8AC3E}">
        <p14:creationId xmlns:p14="http://schemas.microsoft.com/office/powerpoint/2010/main" val="378628918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3206CB71-D702-4AE4-82BF-653AA4A59C56}"/>
              </a:ext>
            </a:extLst>
          </p:cNvPr>
          <p:cNvSpPr>
            <a:spLocks noGrp="1"/>
          </p:cNvSpPr>
          <p:nvPr>
            <p:ph type="title"/>
          </p:nvPr>
        </p:nvSpPr>
        <p:spPr>
          <a:xfrm>
            <a:off x="750480" y="274639"/>
            <a:ext cx="10691040" cy="944561"/>
          </a:xfrm>
        </p:spPr>
        <p:txBody>
          <a:bodyPr/>
          <a:lstStyle/>
          <a:p>
            <a:r>
              <a:rPr lang="en-US" dirty="0"/>
              <a:t>Acknowledgements</a:t>
            </a:r>
          </a:p>
        </p:txBody>
      </p:sp>
      <p:sp>
        <p:nvSpPr>
          <p:cNvPr id="6" name="Content Placeholder 5">
            <a:extLst>
              <a:ext uri="{FF2B5EF4-FFF2-40B4-BE49-F238E27FC236}">
                <a16:creationId xmlns:a16="http://schemas.microsoft.com/office/drawing/2014/main" id="{9099FF6C-34AD-4FD1-8AD3-1A147B8DE844}"/>
              </a:ext>
            </a:extLst>
          </p:cNvPr>
          <p:cNvSpPr>
            <a:spLocks noGrp="1"/>
          </p:cNvSpPr>
          <p:nvPr>
            <p:ph idx="1"/>
          </p:nvPr>
        </p:nvSpPr>
        <p:spPr>
          <a:xfrm>
            <a:off x="750480" y="1316423"/>
            <a:ext cx="10691040" cy="4525963"/>
          </a:xfrm>
        </p:spPr>
        <p:txBody>
          <a:bodyPr>
            <a:normAutofit fontScale="77500" lnSpcReduction="20000"/>
          </a:bodyPr>
          <a:lstStyle/>
          <a:p>
            <a:r>
              <a:rPr lang="en-US" altLang="en-US" dirty="0">
                <a:solidFill>
                  <a:schemeClr val="tx1"/>
                </a:solidFill>
              </a:rPr>
              <a:t>This research would not be possible without the participation of people living with HIV and their caregivers</a:t>
            </a:r>
          </a:p>
          <a:p>
            <a:endParaRPr lang="en-US" altLang="en-US" dirty="0">
              <a:solidFill>
                <a:schemeClr val="tx1"/>
              </a:solidFill>
            </a:endParaRPr>
          </a:p>
          <a:p>
            <a:r>
              <a:rPr lang="en-US" altLang="en-US" dirty="0">
                <a:solidFill>
                  <a:schemeClr val="tx1"/>
                </a:solidFill>
              </a:rPr>
              <a:t>Co-authors: </a:t>
            </a:r>
            <a:r>
              <a:rPr lang="en-US" dirty="0">
                <a:solidFill>
                  <a:schemeClr val="tx1"/>
                </a:solidFill>
              </a:rPr>
              <a:t>Kathy Schulman, Jennifer Fusco, Michael Wohlfeiler, Julie Priest, Alan Oglesby, Laurence Brunet, Phil Lackey, Gregory Fusco</a:t>
            </a:r>
          </a:p>
          <a:p>
            <a:endParaRPr lang="en-US" altLang="en-US" dirty="0">
              <a:solidFill>
                <a:schemeClr val="tx1"/>
              </a:solidFill>
            </a:endParaRPr>
          </a:p>
          <a:p>
            <a:r>
              <a:rPr lang="en-US" altLang="en-US" dirty="0">
                <a:solidFill>
                  <a:schemeClr val="tx1"/>
                </a:solidFill>
              </a:rPr>
              <a:t>I am grateful for the following contributions: Amelito Torres (SAS programming), Jeff Briney (QA/QC), Rodney Mood (site selection and support), Ted Ising (database architecture and support), Bernie Stooks and Redemptor Perez (database support) and Judy Johnson (medical terminology classification)</a:t>
            </a:r>
          </a:p>
          <a:p>
            <a:endParaRPr lang="en-US" altLang="en-US" dirty="0">
              <a:solidFill>
                <a:schemeClr val="tx1"/>
              </a:solidFill>
            </a:endParaRPr>
          </a:p>
          <a:p>
            <a:r>
              <a:rPr lang="en-US" altLang="en-US" dirty="0">
                <a:solidFill>
                  <a:schemeClr val="tx1"/>
                </a:solidFill>
              </a:rPr>
              <a:t>This research was supported by ViiV Healthcare</a:t>
            </a:r>
            <a:endParaRPr lang="en-US" dirty="0">
              <a:solidFill>
                <a:schemeClr val="tx1"/>
              </a:solidFill>
            </a:endParaRPr>
          </a:p>
          <a:p>
            <a:endParaRPr lang="en-US" dirty="0"/>
          </a:p>
        </p:txBody>
      </p:sp>
    </p:spTree>
    <p:extLst>
      <p:ext uri="{BB962C8B-B14F-4D97-AF65-F5344CB8AC3E}">
        <p14:creationId xmlns:p14="http://schemas.microsoft.com/office/powerpoint/2010/main" val="25113481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63865" y="274639"/>
            <a:ext cx="5115610" cy="1143000"/>
          </a:xfrm>
        </p:spPr>
        <p:txBody>
          <a:bodyPr/>
          <a:lstStyle/>
          <a:p>
            <a:r>
              <a:rPr lang="en-US" dirty="0"/>
              <a:t>Background</a:t>
            </a:r>
          </a:p>
        </p:txBody>
      </p:sp>
      <p:sp>
        <p:nvSpPr>
          <p:cNvPr id="3" name="Content Placeholder 2"/>
          <p:cNvSpPr>
            <a:spLocks noGrp="1"/>
          </p:cNvSpPr>
          <p:nvPr>
            <p:ph sz="half" idx="1"/>
          </p:nvPr>
        </p:nvSpPr>
        <p:spPr/>
        <p:txBody>
          <a:bodyPr>
            <a:normAutofit/>
          </a:bodyPr>
          <a:lstStyle/>
          <a:p>
            <a:r>
              <a:rPr lang="en-US" sz="2400" dirty="0"/>
              <a:t>Previous work has suggested that a sizeable proportion of naïve patients present with baseline VL ≥ 100K copies/mL (ISPOR 2019)</a:t>
            </a:r>
          </a:p>
          <a:p>
            <a:r>
              <a:rPr lang="en-US" sz="2400" dirty="0"/>
              <a:t>Achieving virologic suppression in these </a:t>
            </a:r>
            <a:r>
              <a:rPr lang="en-US" sz="2400" dirty="0">
                <a:solidFill>
                  <a:schemeClr val="tx1"/>
                </a:solidFill>
              </a:rPr>
              <a:t>patients can be challenging (DiBiagio, 2014; Raffi, 2017)</a:t>
            </a:r>
          </a:p>
        </p:txBody>
      </p:sp>
      <p:graphicFrame>
        <p:nvGraphicFramePr>
          <p:cNvPr id="8" name="Content Placeholder 7">
            <a:extLst>
              <a:ext uri="{FF2B5EF4-FFF2-40B4-BE49-F238E27FC236}">
                <a16:creationId xmlns:a16="http://schemas.microsoft.com/office/drawing/2014/main" id="{F4039CD2-C8E3-4D96-ACA7-F227D56456F1}"/>
              </a:ext>
            </a:extLst>
          </p:cNvPr>
          <p:cNvGraphicFramePr>
            <a:graphicFrameLocks noGrp="1"/>
          </p:cNvGraphicFramePr>
          <p:nvPr>
            <p:ph sz="half" idx="2"/>
            <p:extLst>
              <p:ext uri="{D42A27DB-BD31-4B8C-83A1-F6EECF244321}">
                <p14:modId xmlns:p14="http://schemas.microsoft.com/office/powerpoint/2010/main" val="3563767691"/>
              </p:ext>
            </p:extLst>
          </p:nvPr>
        </p:nvGraphicFramePr>
        <p:xfrm>
          <a:off x="6022426" y="704193"/>
          <a:ext cx="5812222" cy="523941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6621517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3B1B67-E013-452D-8D5A-0FEBFF1E4E59}"/>
              </a:ext>
            </a:extLst>
          </p:cNvPr>
          <p:cNvSpPr>
            <a:spLocks noGrp="1"/>
          </p:cNvSpPr>
          <p:nvPr>
            <p:ph type="title"/>
          </p:nvPr>
        </p:nvSpPr>
        <p:spPr/>
        <p:txBody>
          <a:bodyPr/>
          <a:lstStyle/>
          <a:p>
            <a:r>
              <a:rPr lang="en-US" dirty="0"/>
              <a:t>Objective</a:t>
            </a:r>
          </a:p>
        </p:txBody>
      </p:sp>
      <p:sp>
        <p:nvSpPr>
          <p:cNvPr id="5" name="Content Placeholder 4">
            <a:extLst>
              <a:ext uri="{FF2B5EF4-FFF2-40B4-BE49-F238E27FC236}">
                <a16:creationId xmlns:a16="http://schemas.microsoft.com/office/drawing/2014/main" id="{19D4A70A-7539-45E2-A87E-183D91A47583}"/>
              </a:ext>
            </a:extLst>
          </p:cNvPr>
          <p:cNvSpPr>
            <a:spLocks noGrp="1"/>
          </p:cNvSpPr>
          <p:nvPr>
            <p:ph idx="1"/>
          </p:nvPr>
        </p:nvSpPr>
        <p:spPr>
          <a:xfrm>
            <a:off x="750480" y="1600202"/>
            <a:ext cx="10289227" cy="4525963"/>
          </a:xfrm>
        </p:spPr>
        <p:txBody>
          <a:bodyPr/>
          <a:lstStyle/>
          <a:p>
            <a:r>
              <a:rPr lang="en-US" dirty="0"/>
              <a:t>We assessed the effectiveness of dolutegravir (DTG), elvitegravir (EVG), raltegravir (RAL) and darunavir (DRV) on rates of virologic failure (VF) in antiretroviral (ART) naïve patients initiating therapy with a high viral load burden (≥ 100,000 copies/mL) in a real world setting</a:t>
            </a:r>
            <a:endParaRPr lang="en-GB" dirty="0"/>
          </a:p>
          <a:p>
            <a:endParaRPr lang="en-US" dirty="0"/>
          </a:p>
        </p:txBody>
      </p:sp>
    </p:spTree>
    <p:extLst>
      <p:ext uri="{BB962C8B-B14F-4D97-AF65-F5344CB8AC3E}">
        <p14:creationId xmlns:p14="http://schemas.microsoft.com/office/powerpoint/2010/main" val="40822462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B25FE2AE-51BE-45F2-8643-E1DE9967E664}"/>
              </a:ext>
            </a:extLst>
          </p:cNvPr>
          <p:cNvSpPr>
            <a:spLocks noGrp="1"/>
          </p:cNvSpPr>
          <p:nvPr>
            <p:ph type="title"/>
          </p:nvPr>
        </p:nvSpPr>
        <p:spPr>
          <a:xfrm>
            <a:off x="914400" y="2520153"/>
            <a:ext cx="10363200" cy="1362075"/>
          </a:xfrm>
        </p:spPr>
        <p:txBody>
          <a:bodyPr>
            <a:normAutofit/>
          </a:bodyPr>
          <a:lstStyle/>
          <a:p>
            <a:r>
              <a:rPr lang="en-US" sz="6000" dirty="0"/>
              <a:t>METHODS</a:t>
            </a:r>
          </a:p>
        </p:txBody>
      </p:sp>
    </p:spTree>
    <p:extLst>
      <p:ext uri="{BB962C8B-B14F-4D97-AF65-F5344CB8AC3E}">
        <p14:creationId xmlns:p14="http://schemas.microsoft.com/office/powerpoint/2010/main" val="24348232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AFD3D40-C556-4145-928A-AE96ACB47ECF}"/>
              </a:ext>
            </a:extLst>
          </p:cNvPr>
          <p:cNvSpPr>
            <a:spLocks noGrp="1"/>
          </p:cNvSpPr>
          <p:nvPr>
            <p:ph type="title"/>
          </p:nvPr>
        </p:nvSpPr>
        <p:spPr>
          <a:xfrm>
            <a:off x="750480" y="274639"/>
            <a:ext cx="10691040" cy="704942"/>
          </a:xfrm>
          <a:ln>
            <a:noFill/>
            <a:round/>
          </a:ln>
          <a:effectLst>
            <a:outerShdw blurRad="76200" dist="12700" dir="2700000" sy="-23000" kx="-800400" algn="bl" rotWithShape="0">
              <a:prstClr val="black">
                <a:alpha val="20000"/>
              </a:prstClr>
            </a:outerShdw>
          </a:effectLst>
        </p:spPr>
        <p:txBody>
          <a:bodyPr/>
          <a:lstStyle/>
          <a:p>
            <a:r>
              <a:rPr lang="en-US" dirty="0"/>
              <a:t>Study Population: Data Source</a:t>
            </a:r>
          </a:p>
        </p:txBody>
      </p:sp>
      <p:sp>
        <p:nvSpPr>
          <p:cNvPr id="5" name="Content Placeholder 4">
            <a:extLst>
              <a:ext uri="{FF2B5EF4-FFF2-40B4-BE49-F238E27FC236}">
                <a16:creationId xmlns:a16="http://schemas.microsoft.com/office/drawing/2014/main" id="{8395E66D-C506-4826-BB45-3A462C54DA20}"/>
              </a:ext>
            </a:extLst>
          </p:cNvPr>
          <p:cNvSpPr>
            <a:spLocks noGrp="1"/>
          </p:cNvSpPr>
          <p:nvPr>
            <p:ph idx="1"/>
          </p:nvPr>
        </p:nvSpPr>
        <p:spPr>
          <a:xfrm>
            <a:off x="750480" y="1516536"/>
            <a:ext cx="5082761" cy="4175445"/>
          </a:xfrm>
        </p:spPr>
        <p:txBody>
          <a:bodyPr/>
          <a:lstStyle/>
          <a:p>
            <a:r>
              <a:rPr lang="en-US" u="sng" dirty="0"/>
              <a:t>O</a:t>
            </a:r>
            <a:r>
              <a:rPr lang="en-US" dirty="0"/>
              <a:t>bservational </a:t>
            </a:r>
            <a:r>
              <a:rPr lang="en-US" u="sng" dirty="0"/>
              <a:t>P</a:t>
            </a:r>
            <a:r>
              <a:rPr lang="en-US" dirty="0"/>
              <a:t>harmaco-</a:t>
            </a:r>
            <a:r>
              <a:rPr lang="en-US" u="sng" dirty="0"/>
              <a:t>E</a:t>
            </a:r>
            <a:r>
              <a:rPr lang="en-US" dirty="0"/>
              <a:t>pidemiology </a:t>
            </a:r>
            <a:r>
              <a:rPr lang="en-US" u="sng" dirty="0"/>
              <a:t>R</a:t>
            </a:r>
            <a:r>
              <a:rPr lang="en-US" dirty="0"/>
              <a:t>esearch &amp; </a:t>
            </a:r>
            <a:r>
              <a:rPr lang="en-US" u="sng" dirty="0"/>
              <a:t>A</a:t>
            </a:r>
            <a:r>
              <a:rPr lang="en-US" dirty="0"/>
              <a:t>nalysis (OPERA) cohort</a:t>
            </a:r>
          </a:p>
          <a:p>
            <a:endParaRPr lang="en-US" dirty="0"/>
          </a:p>
          <a:p>
            <a:r>
              <a:rPr lang="en-US" dirty="0"/>
              <a:t>Prospectively captured, routine clinical data from electronic health records</a:t>
            </a:r>
          </a:p>
          <a:p>
            <a:endParaRPr lang="en-US" dirty="0"/>
          </a:p>
        </p:txBody>
      </p:sp>
      <p:pic>
        <p:nvPicPr>
          <p:cNvPr id="7" name="Content Placeholder 6">
            <a:extLst>
              <a:ext uri="{FF2B5EF4-FFF2-40B4-BE49-F238E27FC236}">
                <a16:creationId xmlns:a16="http://schemas.microsoft.com/office/drawing/2014/main" id="{D895E296-86AF-42EF-B1C6-33AC63EDDDE1}"/>
              </a:ext>
            </a:extLst>
          </p:cNvPr>
          <p:cNvPicPr>
            <a:picLocks noGrp="1" noChangeAspect="1"/>
          </p:cNvPicPr>
          <p:nvPr>
            <p:ph sz="half" idx="4294967295"/>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6636179" y="1516536"/>
            <a:ext cx="5013341" cy="3276182"/>
          </a:xfrm>
          <a:prstGeom prst="rect">
            <a:avLst/>
          </a:prstGeom>
        </p:spPr>
      </p:pic>
      <p:sp>
        <p:nvSpPr>
          <p:cNvPr id="2" name="Slide Number Placeholder 1">
            <a:extLst>
              <a:ext uri="{FF2B5EF4-FFF2-40B4-BE49-F238E27FC236}">
                <a16:creationId xmlns:a16="http://schemas.microsoft.com/office/drawing/2014/main" id="{2403DF38-FF0C-4E78-81F2-B4F431CC40F7}"/>
              </a:ext>
            </a:extLst>
          </p:cNvPr>
          <p:cNvSpPr>
            <a:spLocks noGrp="1"/>
          </p:cNvSpPr>
          <p:nvPr>
            <p:ph type="sldNum" sz="quarter" idx="12"/>
          </p:nvPr>
        </p:nvSpPr>
        <p:spPr/>
        <p:txBody>
          <a:bodyPr/>
          <a:lstStyle/>
          <a:p>
            <a:endParaRPr lang="en-US" dirty="0"/>
          </a:p>
          <a:p>
            <a:endParaRPr lang="en-US" dirty="0"/>
          </a:p>
        </p:txBody>
      </p:sp>
    </p:spTree>
    <p:extLst>
      <p:ext uri="{BB962C8B-B14F-4D97-AF65-F5344CB8AC3E}">
        <p14:creationId xmlns:p14="http://schemas.microsoft.com/office/powerpoint/2010/main" val="6481849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6">
            <a:extLst>
              <a:ext uri="{FF2B5EF4-FFF2-40B4-BE49-F238E27FC236}">
                <a16:creationId xmlns:a16="http://schemas.microsoft.com/office/drawing/2014/main" id="{DA3901F1-1594-4D7C-A53C-EBF4C8EDCB38}"/>
              </a:ext>
            </a:extLst>
          </p:cNvPr>
          <p:cNvSpPr txBox="1">
            <a:spLocks/>
          </p:cNvSpPr>
          <p:nvPr/>
        </p:nvSpPr>
        <p:spPr>
          <a:xfrm>
            <a:off x="8621144" y="2027617"/>
            <a:ext cx="3266056" cy="2544896"/>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r">
              <a:buFont typeface="Arial" panose="020B0604020202020204" pitchFamily="34" charset="0"/>
              <a:buNone/>
            </a:pPr>
            <a:r>
              <a:rPr lang="en-US" dirty="0">
                <a:latin typeface="Franklin Gothic Book" panose="020B0503020102020204" pitchFamily="34" charset="0"/>
              </a:rPr>
              <a:t>100,000+ Patients</a:t>
            </a:r>
          </a:p>
          <a:p>
            <a:pPr marL="0" indent="0" algn="r">
              <a:buNone/>
            </a:pPr>
            <a:r>
              <a:rPr lang="en-US" dirty="0">
                <a:latin typeface="Franklin Gothic Book" panose="020B0503020102020204" pitchFamily="34" charset="0"/>
              </a:rPr>
              <a:t>65 Cities</a:t>
            </a:r>
          </a:p>
          <a:p>
            <a:pPr marL="0" indent="0" algn="r">
              <a:buFont typeface="Arial" panose="020B0604020202020204" pitchFamily="34" charset="0"/>
              <a:buNone/>
            </a:pPr>
            <a:r>
              <a:rPr lang="en-US" dirty="0">
                <a:latin typeface="Franklin Gothic Book" panose="020B0503020102020204" pitchFamily="34" charset="0"/>
              </a:rPr>
              <a:t>19 States</a:t>
            </a:r>
          </a:p>
          <a:p>
            <a:pPr marL="0" indent="0" algn="r">
              <a:buFont typeface="Arial" panose="020B0604020202020204" pitchFamily="34" charset="0"/>
              <a:buNone/>
            </a:pPr>
            <a:r>
              <a:rPr lang="en-US" dirty="0">
                <a:latin typeface="Franklin Gothic Book" panose="020B0503020102020204" pitchFamily="34" charset="0"/>
              </a:rPr>
              <a:t>1 US Territory </a:t>
            </a:r>
          </a:p>
          <a:p>
            <a:endParaRPr lang="en-US" dirty="0"/>
          </a:p>
        </p:txBody>
      </p:sp>
      <p:pic>
        <p:nvPicPr>
          <p:cNvPr id="10" name="Picture 9">
            <a:extLst>
              <a:ext uri="{FF2B5EF4-FFF2-40B4-BE49-F238E27FC236}">
                <a16:creationId xmlns:a16="http://schemas.microsoft.com/office/drawing/2014/main" id="{07588E5A-360F-42BB-8D6F-8E62D2388152}"/>
              </a:ext>
            </a:extLst>
          </p:cNvPr>
          <p:cNvPicPr>
            <a:picLocks noChangeAspect="1"/>
          </p:cNvPicPr>
          <p:nvPr/>
        </p:nvPicPr>
        <p:blipFill>
          <a:blip r:embed="rId3"/>
          <a:stretch>
            <a:fillRect/>
          </a:stretch>
        </p:blipFill>
        <p:spPr>
          <a:xfrm>
            <a:off x="1038839" y="1323503"/>
            <a:ext cx="7582304" cy="4627838"/>
          </a:xfrm>
          <a:prstGeom prst="rect">
            <a:avLst/>
          </a:prstGeom>
        </p:spPr>
      </p:pic>
      <p:sp>
        <p:nvSpPr>
          <p:cNvPr id="2" name="Title 1">
            <a:extLst>
              <a:ext uri="{FF2B5EF4-FFF2-40B4-BE49-F238E27FC236}">
                <a16:creationId xmlns:a16="http://schemas.microsoft.com/office/drawing/2014/main" id="{0DBA15B7-8FD5-48E8-B75C-B3DE932B2EEC}"/>
              </a:ext>
            </a:extLst>
          </p:cNvPr>
          <p:cNvSpPr>
            <a:spLocks noGrp="1"/>
          </p:cNvSpPr>
          <p:nvPr>
            <p:ph type="title"/>
          </p:nvPr>
        </p:nvSpPr>
        <p:spPr>
          <a:xfrm>
            <a:off x="750480" y="274639"/>
            <a:ext cx="10691040" cy="908919"/>
          </a:xfrm>
        </p:spPr>
        <p:txBody>
          <a:bodyPr>
            <a:normAutofit/>
          </a:bodyPr>
          <a:lstStyle/>
          <a:p>
            <a:r>
              <a:rPr lang="en-GB" dirty="0"/>
              <a:t>U.S. Map of OPERA &amp; CDC, HIV+ Population</a:t>
            </a:r>
            <a:endParaRPr lang="en-US" dirty="0"/>
          </a:p>
        </p:txBody>
      </p:sp>
      <p:sp>
        <p:nvSpPr>
          <p:cNvPr id="3" name="Slide Number Placeholder 2">
            <a:extLst>
              <a:ext uri="{FF2B5EF4-FFF2-40B4-BE49-F238E27FC236}">
                <a16:creationId xmlns:a16="http://schemas.microsoft.com/office/drawing/2014/main" id="{71477A69-42B7-487B-A7F5-ABF07CE63F31}"/>
              </a:ext>
            </a:extLst>
          </p:cNvPr>
          <p:cNvSpPr>
            <a:spLocks noGrp="1"/>
          </p:cNvSpPr>
          <p:nvPr>
            <p:ph type="sldNum" sz="quarter" idx="12"/>
          </p:nvPr>
        </p:nvSpPr>
        <p:spPr/>
        <p:txBody>
          <a:bodyPr/>
          <a:lstStyle/>
          <a:p>
            <a:r>
              <a:rPr lang="en-US" dirty="0"/>
              <a:t> </a:t>
            </a:r>
          </a:p>
        </p:txBody>
      </p:sp>
    </p:spTree>
    <p:extLst>
      <p:ext uri="{BB962C8B-B14F-4D97-AF65-F5344CB8AC3E}">
        <p14:creationId xmlns:p14="http://schemas.microsoft.com/office/powerpoint/2010/main" val="41052008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688A8F-9180-4EEA-BA7D-21D8B29BE1D0}"/>
              </a:ext>
            </a:extLst>
          </p:cNvPr>
          <p:cNvSpPr>
            <a:spLocks noGrp="1"/>
          </p:cNvSpPr>
          <p:nvPr>
            <p:ph type="title"/>
          </p:nvPr>
        </p:nvSpPr>
        <p:spPr>
          <a:xfrm>
            <a:off x="750480" y="274639"/>
            <a:ext cx="10691040" cy="997113"/>
          </a:xfrm>
        </p:spPr>
        <p:txBody>
          <a:bodyPr/>
          <a:lstStyle/>
          <a:p>
            <a:r>
              <a:rPr lang="en-US" dirty="0">
                <a:solidFill>
                  <a:srgbClr val="FF0000"/>
                </a:solidFill>
              </a:rPr>
              <a:t>Study Design</a:t>
            </a:r>
          </a:p>
        </p:txBody>
      </p:sp>
      <p:sp>
        <p:nvSpPr>
          <p:cNvPr id="3" name="Content Placeholder 2">
            <a:extLst>
              <a:ext uri="{FF2B5EF4-FFF2-40B4-BE49-F238E27FC236}">
                <a16:creationId xmlns:a16="http://schemas.microsoft.com/office/drawing/2014/main" id="{3C0AA182-1E63-473C-8440-E4081973CEA0}"/>
              </a:ext>
            </a:extLst>
          </p:cNvPr>
          <p:cNvSpPr>
            <a:spLocks noGrp="1"/>
          </p:cNvSpPr>
          <p:nvPr>
            <p:ph idx="1"/>
          </p:nvPr>
        </p:nvSpPr>
        <p:spPr>
          <a:xfrm>
            <a:off x="750480" y="1417639"/>
            <a:ext cx="10691040" cy="4525963"/>
          </a:xfrm>
        </p:spPr>
        <p:txBody>
          <a:bodyPr>
            <a:normAutofit fontScale="77500" lnSpcReduction="20000"/>
          </a:bodyPr>
          <a:lstStyle/>
          <a:p>
            <a:r>
              <a:rPr lang="en-US" dirty="0"/>
              <a:t>Eligibility Criteria</a:t>
            </a:r>
          </a:p>
          <a:p>
            <a:pPr lvl="1"/>
            <a:r>
              <a:rPr lang="en-US" dirty="0"/>
              <a:t>HIV-positive </a:t>
            </a:r>
          </a:p>
          <a:p>
            <a:pPr lvl="1"/>
            <a:r>
              <a:rPr lang="en-US" dirty="0"/>
              <a:t>≥ 13 years of age</a:t>
            </a:r>
          </a:p>
          <a:p>
            <a:pPr lvl="1"/>
            <a:r>
              <a:rPr lang="en-US" dirty="0"/>
              <a:t>ART naïve, prescribed DTG, EVG, RAL or DRV by an OPERA caregiver</a:t>
            </a:r>
          </a:p>
          <a:p>
            <a:pPr lvl="1"/>
            <a:r>
              <a:rPr lang="en-US" dirty="0"/>
              <a:t>Baseline viral load ≥100,000 copies/mL </a:t>
            </a:r>
          </a:p>
          <a:p>
            <a:endParaRPr lang="en-US" dirty="0"/>
          </a:p>
          <a:p>
            <a:r>
              <a:rPr lang="en-US" dirty="0"/>
              <a:t>Eligibility period</a:t>
            </a:r>
          </a:p>
          <a:p>
            <a:pPr lvl="1"/>
            <a:r>
              <a:rPr lang="en-US" dirty="0"/>
              <a:t>August 12, 2013 to July 31, 2017</a:t>
            </a:r>
          </a:p>
          <a:p>
            <a:pPr lvl="1"/>
            <a:r>
              <a:rPr lang="en-US" dirty="0"/>
              <a:t>Follow-up through July 31, 2018 </a:t>
            </a:r>
          </a:p>
          <a:p>
            <a:pPr marL="0" indent="0">
              <a:buNone/>
            </a:pPr>
            <a:endParaRPr lang="en-US" dirty="0"/>
          </a:p>
          <a:p>
            <a:r>
              <a:rPr lang="en-US" dirty="0"/>
              <a:t>Baseline</a:t>
            </a:r>
          </a:p>
          <a:p>
            <a:pPr lvl="1"/>
            <a:r>
              <a:rPr lang="en-US" dirty="0"/>
              <a:t>Date of core agent initiation</a:t>
            </a:r>
          </a:p>
          <a:p>
            <a:endParaRPr lang="en-US" dirty="0"/>
          </a:p>
        </p:txBody>
      </p:sp>
      <p:sp>
        <p:nvSpPr>
          <p:cNvPr id="4" name="Slide Number Placeholder 3">
            <a:extLst>
              <a:ext uri="{FF2B5EF4-FFF2-40B4-BE49-F238E27FC236}">
                <a16:creationId xmlns:a16="http://schemas.microsoft.com/office/drawing/2014/main" id="{EAAC3AE9-9EB3-4F5F-99E3-5DA156A5F582}"/>
              </a:ext>
            </a:extLst>
          </p:cNvPr>
          <p:cNvSpPr>
            <a:spLocks noGrp="1"/>
          </p:cNvSpPr>
          <p:nvPr>
            <p:ph type="sldNum" sz="quarter" idx="12"/>
          </p:nvPr>
        </p:nvSpPr>
        <p:spPr/>
        <p:txBody>
          <a:bodyPr/>
          <a:lstStyle/>
          <a:p>
            <a:r>
              <a:rPr lang="en-US" dirty="0"/>
              <a:t>   </a:t>
            </a:r>
          </a:p>
        </p:txBody>
      </p:sp>
    </p:spTree>
    <p:extLst>
      <p:ext uri="{BB962C8B-B14F-4D97-AF65-F5344CB8AC3E}">
        <p14:creationId xmlns:p14="http://schemas.microsoft.com/office/powerpoint/2010/main" val="301283769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66" name="Group 65">
            <a:extLst>
              <a:ext uri="{FF2B5EF4-FFF2-40B4-BE49-F238E27FC236}">
                <a16:creationId xmlns:a16="http://schemas.microsoft.com/office/drawing/2014/main" id="{99C87CD1-E3E2-46E8-819D-56F1E48F3EAA}"/>
              </a:ext>
            </a:extLst>
          </p:cNvPr>
          <p:cNvGrpSpPr/>
          <p:nvPr/>
        </p:nvGrpSpPr>
        <p:grpSpPr>
          <a:xfrm>
            <a:off x="2774731" y="546531"/>
            <a:ext cx="8996855" cy="6180083"/>
            <a:chOff x="1551883" y="62533"/>
            <a:chExt cx="9836553" cy="6662067"/>
          </a:xfrm>
        </p:grpSpPr>
        <p:grpSp>
          <p:nvGrpSpPr>
            <p:cNvPr id="61" name="Group 60">
              <a:extLst>
                <a:ext uri="{FF2B5EF4-FFF2-40B4-BE49-F238E27FC236}">
                  <a16:creationId xmlns:a16="http://schemas.microsoft.com/office/drawing/2014/main" id="{DD091628-4AA1-4A38-9073-3BD9B9746337}"/>
                </a:ext>
              </a:extLst>
            </p:cNvPr>
            <p:cNvGrpSpPr/>
            <p:nvPr/>
          </p:nvGrpSpPr>
          <p:grpSpPr>
            <a:xfrm>
              <a:off x="1551883" y="62533"/>
              <a:ext cx="9836553" cy="6662067"/>
              <a:chOff x="1551883" y="62533"/>
              <a:chExt cx="9836553" cy="6662067"/>
            </a:xfrm>
          </p:grpSpPr>
          <p:cxnSp>
            <p:nvCxnSpPr>
              <p:cNvPr id="9" name="Straight Connector 8">
                <a:extLst>
                  <a:ext uri="{FF2B5EF4-FFF2-40B4-BE49-F238E27FC236}">
                    <a16:creationId xmlns:a16="http://schemas.microsoft.com/office/drawing/2014/main" id="{DC844C9E-FFC7-4482-8E43-7FF22EA7B1EF}"/>
                  </a:ext>
                </a:extLst>
              </p:cNvPr>
              <p:cNvCxnSpPr>
                <a:cxnSpLocks/>
                <a:endCxn id="11" idx="0"/>
              </p:cNvCxnSpPr>
              <p:nvPr/>
            </p:nvCxnSpPr>
            <p:spPr>
              <a:xfrm>
                <a:off x="2274420" y="218563"/>
                <a:ext cx="1" cy="4978346"/>
              </a:xfrm>
              <a:prstGeom prst="line">
                <a:avLst/>
              </a:prstGeom>
              <a:ln>
                <a:prstDash val="dash"/>
              </a:ln>
            </p:spPr>
            <p:style>
              <a:lnRef idx="1">
                <a:schemeClr val="dk1"/>
              </a:lnRef>
              <a:fillRef idx="0">
                <a:schemeClr val="dk1"/>
              </a:fillRef>
              <a:effectRef idx="0">
                <a:schemeClr val="dk1"/>
              </a:effectRef>
              <a:fontRef idx="minor">
                <a:schemeClr val="tx1"/>
              </a:fontRef>
            </p:style>
          </p:cxnSp>
          <p:sp>
            <p:nvSpPr>
              <p:cNvPr id="11" name="TextBox 10">
                <a:extLst>
                  <a:ext uri="{FF2B5EF4-FFF2-40B4-BE49-F238E27FC236}">
                    <a16:creationId xmlns:a16="http://schemas.microsoft.com/office/drawing/2014/main" id="{F8D7FCA1-D5F2-402E-8F17-06DFD0B14E59}"/>
                  </a:ext>
                </a:extLst>
              </p:cNvPr>
              <p:cNvSpPr txBox="1"/>
              <p:nvPr/>
            </p:nvSpPr>
            <p:spPr>
              <a:xfrm>
                <a:off x="1551883" y="5196909"/>
                <a:ext cx="1445076" cy="369332"/>
              </a:xfrm>
              <a:prstGeom prst="rect">
                <a:avLst/>
              </a:prstGeom>
              <a:noFill/>
            </p:spPr>
            <p:txBody>
              <a:bodyPr wrap="none" rtlCol="0">
                <a:spAutoFit/>
              </a:bodyPr>
              <a:lstStyle/>
              <a:p>
                <a:r>
                  <a:rPr lang="en-US" dirty="0"/>
                  <a:t>ART initiation</a:t>
                </a:r>
              </a:p>
            </p:txBody>
          </p:sp>
          <p:sp>
            <p:nvSpPr>
              <p:cNvPr id="12" name="TextBox 11">
                <a:extLst>
                  <a:ext uri="{FF2B5EF4-FFF2-40B4-BE49-F238E27FC236}">
                    <a16:creationId xmlns:a16="http://schemas.microsoft.com/office/drawing/2014/main" id="{5F9DE19C-9AD0-4DD2-A598-FA889E1C2A0B}"/>
                  </a:ext>
                </a:extLst>
              </p:cNvPr>
              <p:cNvSpPr txBox="1"/>
              <p:nvPr/>
            </p:nvSpPr>
            <p:spPr>
              <a:xfrm>
                <a:off x="7336575" y="5196909"/>
                <a:ext cx="1057341" cy="369332"/>
              </a:xfrm>
              <a:prstGeom prst="rect">
                <a:avLst/>
              </a:prstGeom>
              <a:noFill/>
            </p:spPr>
            <p:txBody>
              <a:bodyPr wrap="none" rtlCol="0">
                <a:spAutoFit/>
              </a:bodyPr>
              <a:lstStyle/>
              <a:p>
                <a:r>
                  <a:rPr lang="en-US" dirty="0"/>
                  <a:t>36 weeks</a:t>
                </a:r>
              </a:p>
            </p:txBody>
          </p:sp>
          <p:grpSp>
            <p:nvGrpSpPr>
              <p:cNvPr id="41" name="Group 40">
                <a:extLst>
                  <a:ext uri="{FF2B5EF4-FFF2-40B4-BE49-F238E27FC236}">
                    <a16:creationId xmlns:a16="http://schemas.microsoft.com/office/drawing/2014/main" id="{703AF079-D5AD-4879-9965-AA2215AA32F3}"/>
                  </a:ext>
                </a:extLst>
              </p:cNvPr>
              <p:cNvGrpSpPr/>
              <p:nvPr/>
            </p:nvGrpSpPr>
            <p:grpSpPr>
              <a:xfrm>
                <a:off x="2274422" y="62533"/>
                <a:ext cx="9114014" cy="962743"/>
                <a:chOff x="2274422" y="62533"/>
                <a:chExt cx="9114014" cy="962743"/>
              </a:xfrm>
            </p:grpSpPr>
            <p:sp>
              <p:nvSpPr>
                <p:cNvPr id="4" name="Arrow: Down 3">
                  <a:extLst>
                    <a:ext uri="{FF2B5EF4-FFF2-40B4-BE49-F238E27FC236}">
                      <a16:creationId xmlns:a16="http://schemas.microsoft.com/office/drawing/2014/main" id="{B90F1123-031B-4280-8CBA-5E6A86E974BE}"/>
                    </a:ext>
                  </a:extLst>
                </p:cNvPr>
                <p:cNvSpPr/>
                <p:nvPr/>
              </p:nvSpPr>
              <p:spPr>
                <a:xfrm rot="16200000">
                  <a:off x="6614259" y="-3748901"/>
                  <a:ext cx="434340" cy="911401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Callout: Down Arrow 22">
                  <a:extLst>
                    <a:ext uri="{FF2B5EF4-FFF2-40B4-BE49-F238E27FC236}">
                      <a16:creationId xmlns:a16="http://schemas.microsoft.com/office/drawing/2014/main" id="{D457135A-0B70-470D-8F3B-40FF202ACBAC}"/>
                    </a:ext>
                  </a:extLst>
                </p:cNvPr>
                <p:cNvSpPr/>
                <p:nvPr/>
              </p:nvSpPr>
              <p:spPr>
                <a:xfrm>
                  <a:off x="9496979" y="62533"/>
                  <a:ext cx="1061169" cy="702295"/>
                </a:xfrm>
                <a:prstGeom prst="downArrowCallout">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en-US" sz="1600" b="1" dirty="0">
                      <a:latin typeface="Franklin Gothic Book" panose="020B0503020102020204" pitchFamily="34" charset="0"/>
                    </a:rPr>
                    <a:t>VL ≥200 </a:t>
                  </a:r>
                </a:p>
              </p:txBody>
            </p:sp>
            <p:sp>
              <p:nvSpPr>
                <p:cNvPr id="28" name="Callout: Down Arrow 27">
                  <a:extLst>
                    <a:ext uri="{FF2B5EF4-FFF2-40B4-BE49-F238E27FC236}">
                      <a16:creationId xmlns:a16="http://schemas.microsoft.com/office/drawing/2014/main" id="{F2C92BBF-C54D-4FA7-86E5-BDEB31B2F16C}"/>
                    </a:ext>
                  </a:extLst>
                </p:cNvPr>
                <p:cNvSpPr/>
                <p:nvPr/>
              </p:nvSpPr>
              <p:spPr>
                <a:xfrm>
                  <a:off x="8082636" y="62534"/>
                  <a:ext cx="1061169" cy="702295"/>
                </a:xfrm>
                <a:prstGeom prst="downArrowCallout">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en-US" sz="1600" b="1" dirty="0">
                      <a:latin typeface="Franklin Gothic Book" panose="020B0503020102020204" pitchFamily="34" charset="0"/>
                    </a:rPr>
                    <a:t>VL ≥200 </a:t>
                  </a:r>
                </a:p>
              </p:txBody>
            </p:sp>
          </p:grpSp>
          <p:grpSp>
            <p:nvGrpSpPr>
              <p:cNvPr id="44" name="Group 43">
                <a:extLst>
                  <a:ext uri="{FF2B5EF4-FFF2-40B4-BE49-F238E27FC236}">
                    <a16:creationId xmlns:a16="http://schemas.microsoft.com/office/drawing/2014/main" id="{A0972554-6189-47B6-B237-6093C725F84B}"/>
                  </a:ext>
                </a:extLst>
              </p:cNvPr>
              <p:cNvGrpSpPr/>
              <p:nvPr/>
            </p:nvGrpSpPr>
            <p:grpSpPr>
              <a:xfrm>
                <a:off x="2274421" y="2699145"/>
                <a:ext cx="9114015" cy="891879"/>
                <a:chOff x="2274421" y="3031893"/>
                <a:chExt cx="9114015" cy="891879"/>
              </a:xfrm>
            </p:grpSpPr>
            <p:sp>
              <p:nvSpPr>
                <p:cNvPr id="6" name="Arrow: Down 5">
                  <a:extLst>
                    <a:ext uri="{FF2B5EF4-FFF2-40B4-BE49-F238E27FC236}">
                      <a16:creationId xmlns:a16="http://schemas.microsoft.com/office/drawing/2014/main" id="{DF9A9E00-F1CD-4134-92F9-479DA62D7656}"/>
                    </a:ext>
                  </a:extLst>
                </p:cNvPr>
                <p:cNvSpPr/>
                <p:nvPr/>
              </p:nvSpPr>
              <p:spPr>
                <a:xfrm rot="16200000">
                  <a:off x="6614259" y="-850405"/>
                  <a:ext cx="434340" cy="9114014"/>
                </a:xfrm>
                <a:prstGeom prst="downArrow">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US" dirty="0"/>
                </a:p>
              </p:txBody>
            </p:sp>
            <p:sp>
              <p:nvSpPr>
                <p:cNvPr id="27" name="Callout: Down Arrow 26">
                  <a:extLst>
                    <a:ext uri="{FF2B5EF4-FFF2-40B4-BE49-F238E27FC236}">
                      <a16:creationId xmlns:a16="http://schemas.microsoft.com/office/drawing/2014/main" id="{F9F26010-BD3F-4EDE-985F-2778CE5C9C46}"/>
                    </a:ext>
                  </a:extLst>
                </p:cNvPr>
                <p:cNvSpPr/>
                <p:nvPr/>
              </p:nvSpPr>
              <p:spPr>
                <a:xfrm>
                  <a:off x="5263288" y="3031893"/>
                  <a:ext cx="1066191" cy="656853"/>
                </a:xfrm>
                <a:prstGeom prst="downArrowCallout">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en-US" sz="1600" b="1" dirty="0">
                      <a:latin typeface="Franklin Gothic Book" panose="020B0503020102020204" pitchFamily="34" charset="0"/>
                    </a:rPr>
                    <a:t>VL ≥200 </a:t>
                  </a:r>
                </a:p>
              </p:txBody>
            </p:sp>
            <p:sp>
              <p:nvSpPr>
                <p:cNvPr id="29" name="Callout: Down Arrow 28">
                  <a:extLst>
                    <a:ext uri="{FF2B5EF4-FFF2-40B4-BE49-F238E27FC236}">
                      <a16:creationId xmlns:a16="http://schemas.microsoft.com/office/drawing/2014/main" id="{87C919FE-840F-4338-91A0-A226181B16A4}"/>
                    </a:ext>
                  </a:extLst>
                </p:cNvPr>
                <p:cNvSpPr/>
                <p:nvPr/>
              </p:nvSpPr>
              <p:spPr>
                <a:xfrm>
                  <a:off x="6611439" y="3031893"/>
                  <a:ext cx="1093829" cy="650846"/>
                </a:xfrm>
                <a:prstGeom prst="downArrowCallout">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en-US" sz="1600" b="1" dirty="0">
                      <a:latin typeface="Franklin Gothic Book" panose="020B0503020102020204" pitchFamily="34" charset="0"/>
                    </a:rPr>
                    <a:t>VL ≥200 </a:t>
                  </a:r>
                </a:p>
              </p:txBody>
            </p:sp>
            <p:sp>
              <p:nvSpPr>
                <p:cNvPr id="37" name="Rectangle 36">
                  <a:extLst>
                    <a:ext uri="{FF2B5EF4-FFF2-40B4-BE49-F238E27FC236}">
                      <a16:creationId xmlns:a16="http://schemas.microsoft.com/office/drawing/2014/main" id="{B8E259E5-1701-4B04-BBC3-465E630CA49E}"/>
                    </a:ext>
                  </a:extLst>
                </p:cNvPr>
                <p:cNvSpPr/>
                <p:nvPr/>
              </p:nvSpPr>
              <p:spPr>
                <a:xfrm>
                  <a:off x="2274421" y="3586348"/>
                  <a:ext cx="2677589" cy="23001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42" name="Group 41">
                <a:extLst>
                  <a:ext uri="{FF2B5EF4-FFF2-40B4-BE49-F238E27FC236}">
                    <a16:creationId xmlns:a16="http://schemas.microsoft.com/office/drawing/2014/main" id="{4EDF6A83-DB22-41BF-BD1F-EF406CAD8786}"/>
                  </a:ext>
                </a:extLst>
              </p:cNvPr>
              <p:cNvGrpSpPr/>
              <p:nvPr/>
            </p:nvGrpSpPr>
            <p:grpSpPr>
              <a:xfrm>
                <a:off x="2274421" y="1376587"/>
                <a:ext cx="7953861" cy="1075828"/>
                <a:chOff x="2274421" y="1656539"/>
                <a:chExt cx="7953861" cy="1075828"/>
              </a:xfrm>
            </p:grpSpPr>
            <p:sp>
              <p:nvSpPr>
                <p:cNvPr id="5" name="Rectangle 4">
                  <a:extLst>
                    <a:ext uri="{FF2B5EF4-FFF2-40B4-BE49-F238E27FC236}">
                      <a16:creationId xmlns:a16="http://schemas.microsoft.com/office/drawing/2014/main" id="{9EDE07A2-0375-45C6-B849-DE0C1E8BD4EA}"/>
                    </a:ext>
                  </a:extLst>
                </p:cNvPr>
                <p:cNvSpPr/>
                <p:nvPr/>
              </p:nvSpPr>
              <p:spPr>
                <a:xfrm rot="16200000">
                  <a:off x="5948059" y="-1527758"/>
                  <a:ext cx="222948" cy="757022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Callout: Down Arrow 25">
                  <a:extLst>
                    <a:ext uri="{FF2B5EF4-FFF2-40B4-BE49-F238E27FC236}">
                      <a16:creationId xmlns:a16="http://schemas.microsoft.com/office/drawing/2014/main" id="{0C046F24-B481-4C8E-9EDC-FB6ADDA4D48C}"/>
                    </a:ext>
                  </a:extLst>
                </p:cNvPr>
                <p:cNvSpPr/>
                <p:nvPr/>
              </p:nvSpPr>
              <p:spPr>
                <a:xfrm>
                  <a:off x="8082636" y="1656539"/>
                  <a:ext cx="1061167" cy="546265"/>
                </a:xfrm>
                <a:prstGeom prst="downArrowCallout">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en-US" dirty="0"/>
                    <a:t>VL ≥200 </a:t>
                  </a:r>
                </a:p>
              </p:txBody>
            </p:sp>
            <p:sp>
              <p:nvSpPr>
                <p:cNvPr id="39" name="Multiplication Sign 38">
                  <a:extLst>
                    <a:ext uri="{FF2B5EF4-FFF2-40B4-BE49-F238E27FC236}">
                      <a16:creationId xmlns:a16="http://schemas.microsoft.com/office/drawing/2014/main" id="{C0B64DD1-B9A1-419B-A43D-CC4BA2EC82DB}"/>
                    </a:ext>
                  </a:extLst>
                </p:cNvPr>
                <p:cNvSpPr/>
                <p:nvPr/>
              </p:nvSpPr>
              <p:spPr>
                <a:xfrm>
                  <a:off x="9633418" y="1782341"/>
                  <a:ext cx="594864" cy="950026"/>
                </a:xfrm>
                <a:prstGeom prst="mathMultiply">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dirty="0"/>
                </a:p>
              </p:txBody>
            </p:sp>
          </p:grpSp>
          <p:grpSp>
            <p:nvGrpSpPr>
              <p:cNvPr id="45" name="Group 44">
                <a:extLst>
                  <a:ext uri="{FF2B5EF4-FFF2-40B4-BE49-F238E27FC236}">
                    <a16:creationId xmlns:a16="http://schemas.microsoft.com/office/drawing/2014/main" id="{7171A772-C6EB-40F4-B803-FD974EB14A9A}"/>
                  </a:ext>
                </a:extLst>
              </p:cNvPr>
              <p:cNvGrpSpPr/>
              <p:nvPr/>
            </p:nvGrpSpPr>
            <p:grpSpPr>
              <a:xfrm>
                <a:off x="2274420" y="3736240"/>
                <a:ext cx="5081034" cy="1275066"/>
                <a:chOff x="2274420" y="4377503"/>
                <a:chExt cx="5081034" cy="1275066"/>
              </a:xfrm>
            </p:grpSpPr>
            <p:sp>
              <p:nvSpPr>
                <p:cNvPr id="15" name="Rectangle 14">
                  <a:extLst>
                    <a:ext uri="{FF2B5EF4-FFF2-40B4-BE49-F238E27FC236}">
                      <a16:creationId xmlns:a16="http://schemas.microsoft.com/office/drawing/2014/main" id="{B235077B-FF98-4500-AAE2-F9DEF0EAC8EE}"/>
                    </a:ext>
                  </a:extLst>
                </p:cNvPr>
                <p:cNvSpPr/>
                <p:nvPr/>
              </p:nvSpPr>
              <p:spPr>
                <a:xfrm rot="16200000">
                  <a:off x="4525765" y="2793032"/>
                  <a:ext cx="248188" cy="4750875"/>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US" dirty="0"/>
                </a:p>
              </p:txBody>
            </p:sp>
            <p:sp>
              <p:nvSpPr>
                <p:cNvPr id="25" name="Callout: Down Arrow 24">
                  <a:extLst>
                    <a:ext uri="{FF2B5EF4-FFF2-40B4-BE49-F238E27FC236}">
                      <a16:creationId xmlns:a16="http://schemas.microsoft.com/office/drawing/2014/main" id="{F3563B3D-4F79-4B83-91A6-119763808559}"/>
                    </a:ext>
                  </a:extLst>
                </p:cNvPr>
                <p:cNvSpPr/>
                <p:nvPr/>
              </p:nvSpPr>
              <p:spPr>
                <a:xfrm>
                  <a:off x="5263288" y="4377503"/>
                  <a:ext cx="1066190" cy="752361"/>
                </a:xfrm>
                <a:prstGeom prst="downArrowCallout">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en-US" sz="1600" b="1" dirty="0">
                      <a:latin typeface="Franklin Gothic Book" panose="020B0503020102020204" pitchFamily="34" charset="0"/>
                    </a:rPr>
                    <a:t>VL ≥200 </a:t>
                  </a:r>
                </a:p>
              </p:txBody>
            </p:sp>
            <p:sp>
              <p:nvSpPr>
                <p:cNvPr id="38" name="Rectangle 37">
                  <a:extLst>
                    <a:ext uri="{FF2B5EF4-FFF2-40B4-BE49-F238E27FC236}">
                      <a16:creationId xmlns:a16="http://schemas.microsoft.com/office/drawing/2014/main" id="{04A1FA85-D795-4613-AB3E-4EC54A625B9F}"/>
                    </a:ext>
                  </a:extLst>
                </p:cNvPr>
                <p:cNvSpPr/>
                <p:nvPr/>
              </p:nvSpPr>
              <p:spPr>
                <a:xfrm>
                  <a:off x="2274420" y="5062549"/>
                  <a:ext cx="2677589" cy="23001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0" name="Multiplication Sign 39">
                  <a:extLst>
                    <a:ext uri="{FF2B5EF4-FFF2-40B4-BE49-F238E27FC236}">
                      <a16:creationId xmlns:a16="http://schemas.microsoft.com/office/drawing/2014/main" id="{6E74BB88-E081-46A4-993C-DACC1B314094}"/>
                    </a:ext>
                  </a:extLst>
                </p:cNvPr>
                <p:cNvSpPr/>
                <p:nvPr/>
              </p:nvSpPr>
              <p:spPr>
                <a:xfrm>
                  <a:off x="6760590" y="4702543"/>
                  <a:ext cx="594864" cy="950026"/>
                </a:xfrm>
                <a:prstGeom prst="mathMultiply">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dirty="0"/>
                </a:p>
              </p:txBody>
            </p:sp>
          </p:grpSp>
          <p:cxnSp>
            <p:nvCxnSpPr>
              <p:cNvPr id="10" name="Straight Connector 9">
                <a:extLst>
                  <a:ext uri="{FF2B5EF4-FFF2-40B4-BE49-F238E27FC236}">
                    <a16:creationId xmlns:a16="http://schemas.microsoft.com/office/drawing/2014/main" id="{7C23312C-CAAD-47C5-A506-5C4DB7F036E7}"/>
                  </a:ext>
                </a:extLst>
              </p:cNvPr>
              <p:cNvCxnSpPr>
                <a:cxnSpLocks/>
                <a:endCxn id="12" idx="0"/>
              </p:cNvCxnSpPr>
              <p:nvPr/>
            </p:nvCxnSpPr>
            <p:spPr>
              <a:xfrm>
                <a:off x="7865246" y="218563"/>
                <a:ext cx="0" cy="4978346"/>
              </a:xfrm>
              <a:prstGeom prst="line">
                <a:avLst/>
              </a:prstGeom>
              <a:ln>
                <a:prstDash val="dash"/>
              </a:ln>
            </p:spPr>
            <p:style>
              <a:lnRef idx="1">
                <a:schemeClr val="dk1"/>
              </a:lnRef>
              <a:fillRef idx="0">
                <a:schemeClr val="dk1"/>
              </a:fillRef>
              <a:effectRef idx="0">
                <a:schemeClr val="dk1"/>
              </a:effectRef>
              <a:fontRef idx="minor">
                <a:schemeClr val="tx1"/>
              </a:fontRef>
            </p:style>
          </p:cxnSp>
          <p:grpSp>
            <p:nvGrpSpPr>
              <p:cNvPr id="60" name="Group 59">
                <a:extLst>
                  <a:ext uri="{FF2B5EF4-FFF2-40B4-BE49-F238E27FC236}">
                    <a16:creationId xmlns:a16="http://schemas.microsoft.com/office/drawing/2014/main" id="{B988DCAE-6583-4BE0-9B2A-03BA0D5435CB}"/>
                  </a:ext>
                </a:extLst>
              </p:cNvPr>
              <p:cNvGrpSpPr/>
              <p:nvPr/>
            </p:nvGrpSpPr>
            <p:grpSpPr>
              <a:xfrm>
                <a:off x="3229683" y="5962405"/>
                <a:ext cx="6851874" cy="762195"/>
                <a:chOff x="2116227" y="6092414"/>
                <a:chExt cx="6851874" cy="762195"/>
              </a:xfrm>
            </p:grpSpPr>
            <p:sp>
              <p:nvSpPr>
                <p:cNvPr id="51" name="Rectangle 50">
                  <a:extLst>
                    <a:ext uri="{FF2B5EF4-FFF2-40B4-BE49-F238E27FC236}">
                      <a16:creationId xmlns:a16="http://schemas.microsoft.com/office/drawing/2014/main" id="{70A156D5-E0D6-491F-86AC-D8086BB0869C}"/>
                    </a:ext>
                  </a:extLst>
                </p:cNvPr>
                <p:cNvSpPr/>
                <p:nvPr/>
              </p:nvSpPr>
              <p:spPr>
                <a:xfrm>
                  <a:off x="2116227" y="6177771"/>
                  <a:ext cx="361902" cy="20886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3" name="Rectangle 52">
                  <a:extLst>
                    <a:ext uri="{FF2B5EF4-FFF2-40B4-BE49-F238E27FC236}">
                      <a16:creationId xmlns:a16="http://schemas.microsoft.com/office/drawing/2014/main" id="{8FD3F204-DDBF-490B-A088-A1BF5F75A5C4}"/>
                    </a:ext>
                  </a:extLst>
                </p:cNvPr>
                <p:cNvSpPr/>
                <p:nvPr/>
              </p:nvSpPr>
              <p:spPr>
                <a:xfrm>
                  <a:off x="2116227" y="6565512"/>
                  <a:ext cx="361902" cy="208862"/>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US" dirty="0"/>
                </a:p>
              </p:txBody>
            </p:sp>
            <p:sp>
              <p:nvSpPr>
                <p:cNvPr id="54" name="Multiplication Sign 53">
                  <a:extLst>
                    <a:ext uri="{FF2B5EF4-FFF2-40B4-BE49-F238E27FC236}">
                      <a16:creationId xmlns:a16="http://schemas.microsoft.com/office/drawing/2014/main" id="{F4026E59-4221-4A2B-A44D-50C919EA6F4D}"/>
                    </a:ext>
                  </a:extLst>
                </p:cNvPr>
                <p:cNvSpPr/>
                <p:nvPr/>
              </p:nvSpPr>
              <p:spPr>
                <a:xfrm>
                  <a:off x="5788928" y="6466868"/>
                  <a:ext cx="182880" cy="365760"/>
                </a:xfrm>
                <a:prstGeom prst="mathMultiply">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dirty="0"/>
                </a:p>
              </p:txBody>
            </p:sp>
            <p:sp>
              <p:nvSpPr>
                <p:cNvPr id="55" name="Callout: Down Arrow 54">
                  <a:extLst>
                    <a:ext uri="{FF2B5EF4-FFF2-40B4-BE49-F238E27FC236}">
                      <a16:creationId xmlns:a16="http://schemas.microsoft.com/office/drawing/2014/main" id="{1B074CFD-8C30-4CF8-A73D-5358B1AB31A8}"/>
                    </a:ext>
                  </a:extLst>
                </p:cNvPr>
                <p:cNvSpPr/>
                <p:nvPr/>
              </p:nvSpPr>
              <p:spPr>
                <a:xfrm>
                  <a:off x="5497983" y="6203903"/>
                  <a:ext cx="713707" cy="248189"/>
                </a:xfrm>
                <a:prstGeom prst="downArrowCallout">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en-US" sz="1100" dirty="0"/>
                    <a:t>VL ≥200 </a:t>
                  </a:r>
                </a:p>
              </p:txBody>
            </p:sp>
            <p:sp>
              <p:nvSpPr>
                <p:cNvPr id="56" name="TextBox 55">
                  <a:extLst>
                    <a:ext uri="{FF2B5EF4-FFF2-40B4-BE49-F238E27FC236}">
                      <a16:creationId xmlns:a16="http://schemas.microsoft.com/office/drawing/2014/main" id="{30F8B59E-D58F-4949-9B3B-805B270819AD}"/>
                    </a:ext>
                  </a:extLst>
                </p:cNvPr>
                <p:cNvSpPr txBox="1"/>
                <p:nvPr/>
              </p:nvSpPr>
              <p:spPr>
                <a:xfrm>
                  <a:off x="2478129" y="6097536"/>
                  <a:ext cx="2492734" cy="369332"/>
                </a:xfrm>
                <a:prstGeom prst="rect">
                  <a:avLst/>
                </a:prstGeom>
                <a:noFill/>
              </p:spPr>
              <p:txBody>
                <a:bodyPr wrap="none" rtlCol="0">
                  <a:spAutoFit/>
                </a:bodyPr>
                <a:lstStyle/>
                <a:p>
                  <a:r>
                    <a:rPr lang="en-US" dirty="0"/>
                    <a:t>Viral load &gt;50 copies/mL</a:t>
                  </a:r>
                </a:p>
              </p:txBody>
            </p:sp>
            <p:sp>
              <p:nvSpPr>
                <p:cNvPr id="57" name="TextBox 56">
                  <a:extLst>
                    <a:ext uri="{FF2B5EF4-FFF2-40B4-BE49-F238E27FC236}">
                      <a16:creationId xmlns:a16="http://schemas.microsoft.com/office/drawing/2014/main" id="{E19AEEA1-0417-4E1A-ACE1-AD0CB9B8E355}"/>
                    </a:ext>
                  </a:extLst>
                </p:cNvPr>
                <p:cNvSpPr txBox="1"/>
                <p:nvPr/>
              </p:nvSpPr>
              <p:spPr>
                <a:xfrm>
                  <a:off x="2478129" y="6485277"/>
                  <a:ext cx="2492734" cy="369332"/>
                </a:xfrm>
                <a:prstGeom prst="rect">
                  <a:avLst/>
                </a:prstGeom>
                <a:noFill/>
              </p:spPr>
              <p:txBody>
                <a:bodyPr wrap="none" rtlCol="0">
                  <a:spAutoFit/>
                </a:bodyPr>
                <a:lstStyle/>
                <a:p>
                  <a:r>
                    <a:rPr lang="en-US" dirty="0"/>
                    <a:t>Viral load ≤50 copies/mL</a:t>
                  </a:r>
                </a:p>
              </p:txBody>
            </p:sp>
            <p:sp>
              <p:nvSpPr>
                <p:cNvPr id="58" name="TextBox 57">
                  <a:extLst>
                    <a:ext uri="{FF2B5EF4-FFF2-40B4-BE49-F238E27FC236}">
                      <a16:creationId xmlns:a16="http://schemas.microsoft.com/office/drawing/2014/main" id="{2C3E8A2A-4CED-472D-B363-FCEF74DF9F6A}"/>
                    </a:ext>
                  </a:extLst>
                </p:cNvPr>
                <p:cNvSpPr txBox="1"/>
                <p:nvPr/>
              </p:nvSpPr>
              <p:spPr>
                <a:xfrm>
                  <a:off x="6252678" y="6092414"/>
                  <a:ext cx="2662652" cy="369332"/>
                </a:xfrm>
                <a:prstGeom prst="rect">
                  <a:avLst/>
                </a:prstGeom>
                <a:noFill/>
              </p:spPr>
              <p:txBody>
                <a:bodyPr wrap="none" rtlCol="0">
                  <a:spAutoFit/>
                </a:bodyPr>
                <a:lstStyle/>
                <a:p>
                  <a:r>
                    <a:rPr lang="en-US" dirty="0"/>
                    <a:t>Viral load ≥200 copies/mL </a:t>
                  </a:r>
                </a:p>
              </p:txBody>
            </p:sp>
            <p:sp>
              <p:nvSpPr>
                <p:cNvPr id="59" name="TextBox 58">
                  <a:extLst>
                    <a:ext uri="{FF2B5EF4-FFF2-40B4-BE49-F238E27FC236}">
                      <a16:creationId xmlns:a16="http://schemas.microsoft.com/office/drawing/2014/main" id="{2FC94269-5217-4B05-9AB7-59522020B88F}"/>
                    </a:ext>
                  </a:extLst>
                </p:cNvPr>
                <p:cNvSpPr txBox="1"/>
                <p:nvPr/>
              </p:nvSpPr>
              <p:spPr>
                <a:xfrm>
                  <a:off x="6252678" y="6461746"/>
                  <a:ext cx="2715423" cy="369332"/>
                </a:xfrm>
                <a:prstGeom prst="rect">
                  <a:avLst/>
                </a:prstGeom>
                <a:noFill/>
              </p:spPr>
              <p:txBody>
                <a:bodyPr wrap="none" rtlCol="0">
                  <a:spAutoFit/>
                </a:bodyPr>
                <a:lstStyle/>
                <a:p>
                  <a:r>
                    <a:rPr lang="en-US" dirty="0"/>
                    <a:t>Core agent discontinuation</a:t>
                  </a:r>
                </a:p>
              </p:txBody>
            </p:sp>
          </p:grpSp>
        </p:grpSp>
        <p:sp>
          <p:nvSpPr>
            <p:cNvPr id="62" name="TextBox 61">
              <a:extLst>
                <a:ext uri="{FF2B5EF4-FFF2-40B4-BE49-F238E27FC236}">
                  <a16:creationId xmlns:a16="http://schemas.microsoft.com/office/drawing/2014/main" id="{DE97F99D-93F0-41C9-B35B-CF5F6BE0C7FA}"/>
                </a:ext>
              </a:extLst>
            </p:cNvPr>
            <p:cNvSpPr txBox="1"/>
            <p:nvPr/>
          </p:nvSpPr>
          <p:spPr>
            <a:xfrm>
              <a:off x="1905808" y="620461"/>
              <a:ext cx="317716" cy="369332"/>
            </a:xfrm>
            <a:prstGeom prst="rect">
              <a:avLst/>
            </a:prstGeom>
            <a:noFill/>
          </p:spPr>
          <p:txBody>
            <a:bodyPr wrap="none" rtlCol="0">
              <a:spAutoFit/>
            </a:bodyPr>
            <a:lstStyle/>
            <a:p>
              <a:r>
                <a:rPr lang="en-US" dirty="0"/>
                <a:t>A</a:t>
              </a:r>
            </a:p>
          </p:txBody>
        </p:sp>
        <p:sp>
          <p:nvSpPr>
            <p:cNvPr id="63" name="TextBox 62">
              <a:extLst>
                <a:ext uri="{FF2B5EF4-FFF2-40B4-BE49-F238E27FC236}">
                  <a16:creationId xmlns:a16="http://schemas.microsoft.com/office/drawing/2014/main" id="{7707DF80-D8FB-42F3-A5F4-6181C5D15FBB}"/>
                </a:ext>
              </a:extLst>
            </p:cNvPr>
            <p:cNvSpPr txBox="1"/>
            <p:nvPr/>
          </p:nvSpPr>
          <p:spPr>
            <a:xfrm>
              <a:off x="1900999" y="4324828"/>
              <a:ext cx="327334" cy="369332"/>
            </a:xfrm>
            <a:prstGeom prst="rect">
              <a:avLst/>
            </a:prstGeom>
            <a:noFill/>
          </p:spPr>
          <p:txBody>
            <a:bodyPr wrap="none" rtlCol="0">
              <a:spAutoFit/>
            </a:bodyPr>
            <a:lstStyle/>
            <a:p>
              <a:r>
                <a:rPr lang="en-US" dirty="0"/>
                <a:t>D</a:t>
              </a:r>
            </a:p>
          </p:txBody>
        </p:sp>
        <p:sp>
          <p:nvSpPr>
            <p:cNvPr id="64" name="TextBox 63">
              <a:extLst>
                <a:ext uri="{FF2B5EF4-FFF2-40B4-BE49-F238E27FC236}">
                  <a16:creationId xmlns:a16="http://schemas.microsoft.com/office/drawing/2014/main" id="{978AC396-746B-45D8-A5C8-0C9FFCF11864}"/>
                </a:ext>
              </a:extLst>
            </p:cNvPr>
            <p:cNvSpPr txBox="1"/>
            <p:nvPr/>
          </p:nvSpPr>
          <p:spPr>
            <a:xfrm>
              <a:off x="1910617" y="3183941"/>
              <a:ext cx="308098" cy="369332"/>
            </a:xfrm>
            <a:prstGeom prst="rect">
              <a:avLst/>
            </a:prstGeom>
            <a:noFill/>
          </p:spPr>
          <p:txBody>
            <a:bodyPr wrap="none" rtlCol="0">
              <a:spAutoFit/>
            </a:bodyPr>
            <a:lstStyle/>
            <a:p>
              <a:r>
                <a:rPr lang="en-US" dirty="0"/>
                <a:t>C</a:t>
              </a:r>
            </a:p>
          </p:txBody>
        </p:sp>
        <p:sp>
          <p:nvSpPr>
            <p:cNvPr id="65" name="TextBox 64">
              <a:extLst>
                <a:ext uri="{FF2B5EF4-FFF2-40B4-BE49-F238E27FC236}">
                  <a16:creationId xmlns:a16="http://schemas.microsoft.com/office/drawing/2014/main" id="{450A412B-4EC4-4937-9F24-1683A52A0048}"/>
                </a:ext>
              </a:extLst>
            </p:cNvPr>
            <p:cNvSpPr txBox="1"/>
            <p:nvPr/>
          </p:nvSpPr>
          <p:spPr>
            <a:xfrm>
              <a:off x="1905808" y="1792735"/>
              <a:ext cx="317716" cy="369332"/>
            </a:xfrm>
            <a:prstGeom prst="rect">
              <a:avLst/>
            </a:prstGeom>
            <a:noFill/>
          </p:spPr>
          <p:txBody>
            <a:bodyPr wrap="none" rtlCol="0">
              <a:spAutoFit/>
            </a:bodyPr>
            <a:lstStyle/>
            <a:p>
              <a:r>
                <a:rPr lang="en-US" dirty="0"/>
                <a:t>B</a:t>
              </a:r>
            </a:p>
          </p:txBody>
        </p:sp>
      </p:grpSp>
      <p:sp>
        <p:nvSpPr>
          <p:cNvPr id="2" name="Title 1">
            <a:extLst>
              <a:ext uri="{FF2B5EF4-FFF2-40B4-BE49-F238E27FC236}">
                <a16:creationId xmlns:a16="http://schemas.microsoft.com/office/drawing/2014/main" id="{2A65ED6F-7A85-4A2B-8B3F-5854F018C3FF}"/>
              </a:ext>
            </a:extLst>
          </p:cNvPr>
          <p:cNvSpPr>
            <a:spLocks noGrp="1"/>
          </p:cNvSpPr>
          <p:nvPr>
            <p:ph type="title"/>
          </p:nvPr>
        </p:nvSpPr>
        <p:spPr>
          <a:xfrm>
            <a:off x="144494" y="168572"/>
            <a:ext cx="6507139" cy="414619"/>
          </a:xfrm>
        </p:spPr>
        <p:txBody>
          <a:bodyPr>
            <a:normAutofit fontScale="90000"/>
          </a:bodyPr>
          <a:lstStyle/>
          <a:p>
            <a:pPr algn="l"/>
            <a:r>
              <a:rPr lang="en-US" sz="3600" dirty="0"/>
              <a:t>Definition of Virologic Failure</a:t>
            </a:r>
          </a:p>
        </p:txBody>
      </p:sp>
      <p:sp>
        <p:nvSpPr>
          <p:cNvPr id="7" name="Left Brace 6">
            <a:extLst>
              <a:ext uri="{FF2B5EF4-FFF2-40B4-BE49-F238E27FC236}">
                <a16:creationId xmlns:a16="http://schemas.microsoft.com/office/drawing/2014/main" id="{1F831811-14A9-4867-A989-B6F95B04A638}"/>
              </a:ext>
            </a:extLst>
          </p:cNvPr>
          <p:cNvSpPr/>
          <p:nvPr/>
        </p:nvSpPr>
        <p:spPr>
          <a:xfrm>
            <a:off x="2680222" y="1122188"/>
            <a:ext cx="372233" cy="1257713"/>
          </a:xfrm>
          <a:prstGeom prst="leftBrace">
            <a:avLst/>
          </a:prstGeom>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dirty="0"/>
          </a:p>
        </p:txBody>
      </p:sp>
      <p:sp>
        <p:nvSpPr>
          <p:cNvPr id="43" name="Left Brace 42">
            <a:extLst>
              <a:ext uri="{FF2B5EF4-FFF2-40B4-BE49-F238E27FC236}">
                <a16:creationId xmlns:a16="http://schemas.microsoft.com/office/drawing/2014/main" id="{02A1F866-3D7E-457A-AC80-81C78B576474}"/>
              </a:ext>
            </a:extLst>
          </p:cNvPr>
          <p:cNvSpPr/>
          <p:nvPr/>
        </p:nvSpPr>
        <p:spPr>
          <a:xfrm>
            <a:off x="2652895" y="3499398"/>
            <a:ext cx="372233" cy="1257713"/>
          </a:xfrm>
          <a:prstGeom prst="leftBrace">
            <a:avLst/>
          </a:prstGeom>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dirty="0"/>
          </a:p>
        </p:txBody>
      </p:sp>
      <p:sp>
        <p:nvSpPr>
          <p:cNvPr id="8" name="TextBox 7">
            <a:extLst>
              <a:ext uri="{FF2B5EF4-FFF2-40B4-BE49-F238E27FC236}">
                <a16:creationId xmlns:a16="http://schemas.microsoft.com/office/drawing/2014/main" id="{DD2AE478-1E21-473E-9882-8C49DA274736}"/>
              </a:ext>
            </a:extLst>
          </p:cNvPr>
          <p:cNvSpPr txBox="1"/>
          <p:nvPr/>
        </p:nvSpPr>
        <p:spPr>
          <a:xfrm>
            <a:off x="257410" y="1449658"/>
            <a:ext cx="2293091" cy="646331"/>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a:solidFill>
              <a:schemeClr val="accent2"/>
            </a:solidFill>
          </a:ln>
        </p:spPr>
        <p:txBody>
          <a:bodyPr wrap="square" rtlCol="0">
            <a:spAutoFit/>
          </a:bodyPr>
          <a:lstStyle/>
          <a:p>
            <a:r>
              <a:rPr lang="en-US" dirty="0"/>
              <a:t>Never Achieved Virologic Suppression</a:t>
            </a:r>
          </a:p>
        </p:txBody>
      </p:sp>
      <p:sp>
        <p:nvSpPr>
          <p:cNvPr id="46" name="TextBox 45">
            <a:extLst>
              <a:ext uri="{FF2B5EF4-FFF2-40B4-BE49-F238E27FC236}">
                <a16:creationId xmlns:a16="http://schemas.microsoft.com/office/drawing/2014/main" id="{69862F93-4D47-430E-9264-E2A66C2EC6A1}"/>
              </a:ext>
            </a:extLst>
          </p:cNvPr>
          <p:cNvSpPr txBox="1"/>
          <p:nvPr/>
        </p:nvSpPr>
        <p:spPr>
          <a:xfrm>
            <a:off x="158295" y="3730660"/>
            <a:ext cx="2328534" cy="646331"/>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a:solidFill>
              <a:schemeClr val="accent2"/>
            </a:solidFill>
          </a:ln>
        </p:spPr>
        <p:txBody>
          <a:bodyPr wrap="square" rtlCol="0">
            <a:spAutoFit/>
          </a:bodyPr>
          <a:lstStyle>
            <a:defPPr>
              <a:defRPr lang="en-US"/>
            </a:defPPr>
          </a:lstStyle>
          <a:p>
            <a:r>
              <a:rPr lang="en-US" dirty="0"/>
              <a:t>Achieved &amp; Lost Virologic Suppression</a:t>
            </a:r>
          </a:p>
        </p:txBody>
      </p:sp>
    </p:spTree>
    <p:extLst>
      <p:ext uri="{BB962C8B-B14F-4D97-AF65-F5344CB8AC3E}">
        <p14:creationId xmlns:p14="http://schemas.microsoft.com/office/powerpoint/2010/main" val="1054216600"/>
      </p:ext>
    </p:extLst>
  </p:cSld>
  <p:clrMapOvr>
    <a:masterClrMapping/>
  </p:clrMapOvr>
</p:sld>
</file>

<file path=ppt/theme/theme1.xml><?xml version="1.0" encoding="utf-8"?>
<a:theme xmlns:a="http://schemas.openxmlformats.org/drawingml/2006/main" name="AIDS 2016_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Presentation2" id="{ADBD3347-1A0F-45F0-B4B5-B886B317FA11}" vid="{2289ECF3-0365-4EFC-8344-95011E66FDF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AIDS2016_template</Template>
  <TotalTime>16290</TotalTime>
  <Words>1641</Words>
  <Application>Microsoft Office PowerPoint</Application>
  <PresentationFormat>Widescreen</PresentationFormat>
  <Paragraphs>162</Paragraphs>
  <Slides>20</Slides>
  <Notes>8</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20</vt:i4>
      </vt:variant>
    </vt:vector>
  </HeadingPairs>
  <TitlesOfParts>
    <vt:vector size="25" baseType="lpstr">
      <vt:lpstr>Arial</vt:lpstr>
      <vt:lpstr>Calibri</vt:lpstr>
      <vt:lpstr>Franklin Gothic Book</vt:lpstr>
      <vt:lpstr>Raleway</vt:lpstr>
      <vt:lpstr>AIDS 2016_Template</vt:lpstr>
      <vt:lpstr>Virologic Failure In ART-Naive HIV Patients With High Pre-Therapy Viral Load Burden Initiating On Common Core Agents</vt:lpstr>
      <vt:lpstr>Disclosures</vt:lpstr>
      <vt:lpstr>Background</vt:lpstr>
      <vt:lpstr>Objective</vt:lpstr>
      <vt:lpstr>METHODS</vt:lpstr>
      <vt:lpstr>Study Population: Data Source</vt:lpstr>
      <vt:lpstr>U.S. Map of OPERA &amp; CDC, HIV+ Population</vt:lpstr>
      <vt:lpstr>Study Design</vt:lpstr>
      <vt:lpstr>Definition of Virologic Failure</vt:lpstr>
      <vt:lpstr>Analyses</vt:lpstr>
      <vt:lpstr>RESULTS</vt:lpstr>
      <vt:lpstr>Study Population (N=2,038)</vt:lpstr>
      <vt:lpstr>Baseline Demographic Characteristics</vt:lpstr>
      <vt:lpstr>Baseline Clinical Characteristics</vt:lpstr>
      <vt:lpstr>Achieved Virologic Suppression by 36 Weeks, Unadjusted</vt:lpstr>
      <vt:lpstr>Virologic Failure: Cumulative Probability and Adjusted Hazard Ratio</vt:lpstr>
      <vt:lpstr>DISCUSSION</vt:lpstr>
      <vt:lpstr>Key Findings</vt:lpstr>
      <vt:lpstr>Strengths</vt:lpstr>
      <vt:lpstr>Acknowledgements</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Joe Entwistle</dc:creator>
  <cp:lastModifiedBy>Liz Kremer</cp:lastModifiedBy>
  <cp:revision>126</cp:revision>
  <cp:lastPrinted>2017-01-16T15:31:13Z</cp:lastPrinted>
  <dcterms:created xsi:type="dcterms:W3CDTF">2017-01-13T09:09:35Z</dcterms:created>
  <dcterms:modified xsi:type="dcterms:W3CDTF">2019-07-16T20:13:11Z</dcterms:modified>
</cp:coreProperties>
</file>