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798" r:id="rId1"/>
  </p:sldMasterIdLst>
  <p:notesMasterIdLst>
    <p:notesMasterId r:id="rId25"/>
  </p:notesMasterIdLst>
  <p:handoutMasterIdLst>
    <p:handoutMasterId r:id="rId26"/>
  </p:handoutMasterIdLst>
  <p:sldIdLst>
    <p:sldId id="2290" r:id="rId2"/>
    <p:sldId id="325" r:id="rId3"/>
    <p:sldId id="359" r:id="rId4"/>
    <p:sldId id="1935" r:id="rId5"/>
    <p:sldId id="2289" r:id="rId6"/>
    <p:sldId id="2002" r:id="rId7"/>
    <p:sldId id="2118" r:id="rId8"/>
    <p:sldId id="327" r:id="rId9"/>
    <p:sldId id="357" r:id="rId10"/>
    <p:sldId id="2280" r:id="rId11"/>
    <p:sldId id="2119" r:id="rId12"/>
    <p:sldId id="2216" r:id="rId13"/>
    <p:sldId id="2219" r:id="rId14"/>
    <p:sldId id="2285" r:id="rId15"/>
    <p:sldId id="2288" r:id="rId16"/>
    <p:sldId id="2287" r:id="rId17"/>
    <p:sldId id="2286" r:id="rId18"/>
    <p:sldId id="2281" r:id="rId19"/>
    <p:sldId id="336" r:id="rId20"/>
    <p:sldId id="337" r:id="rId21"/>
    <p:sldId id="2293" r:id="rId22"/>
    <p:sldId id="370" r:id="rId23"/>
    <p:sldId id="339" r:id="rId24"/>
  </p:sldIdLst>
  <p:sldSz cx="9144000" cy="5143500" type="screen16x9"/>
  <p:notesSz cx="7010400" cy="92964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orient="horz" pos="1008">
          <p15:clr>
            <a:srgbClr val="A4A3A4"/>
          </p15:clr>
        </p15:guide>
        <p15:guide id="3" orient="horz" pos="648">
          <p15:clr>
            <a:srgbClr val="A4A3A4"/>
          </p15:clr>
        </p15:guide>
        <p15:guide id="4" orient="horz" pos="468">
          <p15:clr>
            <a:srgbClr val="A4A3A4"/>
          </p15:clr>
        </p15:guide>
        <p15:guide id="5" orient="horz" pos="1080">
          <p15:clr>
            <a:srgbClr val="A4A3A4"/>
          </p15:clr>
        </p15:guide>
        <p15:guide id="6" pos="2880">
          <p15:clr>
            <a:srgbClr val="A4A3A4"/>
          </p15:clr>
        </p15:guide>
        <p15:guide id="7" pos="432">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aylor Cook" initials="TC" lastIdx="6" clrIdx="0"/>
  <p:cmAuthor id="1" name="Cook, Taylor" initials="TC" lastIdx="4" clrIdx="1"/>
  <p:cmAuthor id="2" name="jdalbano" initials="ja" lastIdx="0" clrIdx="2"/>
  <p:cmAuthor id="3" name="Patterson, Anne" initials="PA" lastIdx="9" clrIdx="3"/>
  <p:cmAuthor id="4" name="Albano, Jessica" initials="AJ" lastIdx="19" clrIdx="4">
    <p:extLst>
      <p:ext uri="{19B8F6BF-5375-455C-9EA6-DF929625EA0E}">
        <p15:presenceInfo xmlns:p15="http://schemas.microsoft.com/office/powerpoint/2012/main" userId="S-1-5-21-957651104-916166795-1467990369-7311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F2F0F4"/>
    <a:srgbClr val="E7E4EC"/>
    <a:srgbClr val="E3DFE9"/>
    <a:srgbClr val="604A7B"/>
    <a:srgbClr val="DAE5F2"/>
    <a:srgbClr val="9FCFFF"/>
    <a:srgbClr val="8FBCFF"/>
    <a:srgbClr val="F2E2FE"/>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14" autoAdjust="0"/>
    <p:restoredTop sz="83741" autoAdjust="0"/>
  </p:normalViewPr>
  <p:slideViewPr>
    <p:cSldViewPr>
      <p:cViewPr varScale="1">
        <p:scale>
          <a:sx n="127" d="100"/>
          <a:sy n="127" d="100"/>
        </p:scale>
        <p:origin x="786" y="120"/>
      </p:cViewPr>
      <p:guideLst>
        <p:guide orient="horz" pos="1620"/>
        <p:guide orient="horz" pos="1008"/>
        <p:guide orient="horz" pos="648"/>
        <p:guide orient="horz" pos="468"/>
        <p:guide orient="horz" pos="1080"/>
        <p:guide pos="2880"/>
        <p:guide pos="432"/>
      </p:guideLst>
    </p:cSldViewPr>
  </p:slideViewPr>
  <p:notesTextViewPr>
    <p:cViewPr>
      <p:scale>
        <a:sx n="100" d="100"/>
        <a:sy n="100" d="100"/>
      </p:scale>
      <p:origin x="0" y="0"/>
    </p:cViewPr>
  </p:notesTextViewPr>
  <p:sorterViewPr>
    <p:cViewPr>
      <p:scale>
        <a:sx n="100" d="100"/>
        <a:sy n="100" d="100"/>
      </p:scale>
      <p:origin x="0" y="588"/>
    </p:cViewPr>
  </p:sorterViewPr>
  <p:notesViewPr>
    <p:cSldViewPr>
      <p:cViewPr varScale="1">
        <p:scale>
          <a:sx n="66" d="100"/>
          <a:sy n="66" d="100"/>
        </p:scale>
        <p:origin x="-322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1" y="0"/>
            <a:ext cx="3038475" cy="465138"/>
          </a:xfrm>
          <a:prstGeom prst="rect">
            <a:avLst/>
          </a:prstGeom>
          <a:noFill/>
          <a:ln w="9525">
            <a:noFill/>
            <a:miter lim="800000"/>
            <a:headEnd/>
            <a:tailEnd/>
          </a:ln>
          <a:effectLst/>
        </p:spPr>
        <p:txBody>
          <a:bodyPr vert="horz" wrap="square" lIns="91467" tIns="45734" rIns="91467" bIns="45734" numCol="1" anchor="t" anchorCtr="0" compatLnSpc="1">
            <a:prstTxWarp prst="textNoShape">
              <a:avLst/>
            </a:prstTxWarp>
          </a:bodyPr>
          <a:lstStyle>
            <a:lvl1pPr eaLnBrk="0" hangingPunct="0">
              <a:spcBef>
                <a:spcPct val="0"/>
              </a:spcBef>
              <a:buClrTx/>
              <a:buSzTx/>
              <a:buFontTx/>
              <a:buNone/>
              <a:defRPr sz="1200">
                <a:latin typeface="Times New Roman" pitchFamily="18" charset="0"/>
              </a:defRPr>
            </a:lvl1pPr>
          </a:lstStyle>
          <a:p>
            <a:pPr>
              <a:defRPr/>
            </a:pPr>
            <a:endParaRPr lang="en-US"/>
          </a:p>
        </p:txBody>
      </p:sp>
      <p:sp>
        <p:nvSpPr>
          <p:cNvPr id="31747"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1467" tIns="45734" rIns="91467" bIns="45734" numCol="1" anchor="t" anchorCtr="0" compatLnSpc="1">
            <a:prstTxWarp prst="textNoShape">
              <a:avLst/>
            </a:prstTxWarp>
          </a:bodyPr>
          <a:lstStyle>
            <a:lvl1pPr algn="r" eaLnBrk="0" hangingPunct="0">
              <a:spcBef>
                <a:spcPct val="0"/>
              </a:spcBef>
              <a:buClrTx/>
              <a:buSzTx/>
              <a:buFontTx/>
              <a:buNone/>
              <a:defRPr sz="1200">
                <a:latin typeface="Times New Roman" pitchFamily="18" charset="0"/>
              </a:defRPr>
            </a:lvl1pPr>
          </a:lstStyle>
          <a:p>
            <a:pPr>
              <a:defRPr/>
            </a:pPr>
            <a:endParaRPr lang="en-US"/>
          </a:p>
        </p:txBody>
      </p:sp>
      <p:sp>
        <p:nvSpPr>
          <p:cNvPr id="31748" name="Rectangle 4"/>
          <p:cNvSpPr>
            <a:spLocks noGrp="1" noChangeArrowheads="1"/>
          </p:cNvSpPr>
          <p:nvPr>
            <p:ph type="ftr" sz="quarter" idx="2"/>
          </p:nvPr>
        </p:nvSpPr>
        <p:spPr bwMode="auto">
          <a:xfrm>
            <a:off x="1" y="8829675"/>
            <a:ext cx="3038475" cy="465138"/>
          </a:xfrm>
          <a:prstGeom prst="rect">
            <a:avLst/>
          </a:prstGeom>
          <a:noFill/>
          <a:ln w="9525">
            <a:noFill/>
            <a:miter lim="800000"/>
            <a:headEnd/>
            <a:tailEnd/>
          </a:ln>
          <a:effectLst/>
        </p:spPr>
        <p:txBody>
          <a:bodyPr vert="horz" wrap="square" lIns="91467" tIns="45734" rIns="91467" bIns="45734" numCol="1" anchor="b" anchorCtr="0" compatLnSpc="1">
            <a:prstTxWarp prst="textNoShape">
              <a:avLst/>
            </a:prstTxWarp>
          </a:bodyPr>
          <a:lstStyle>
            <a:lvl1pPr eaLnBrk="0" hangingPunct="0">
              <a:spcBef>
                <a:spcPct val="0"/>
              </a:spcBef>
              <a:buClrTx/>
              <a:buSzTx/>
              <a:buFontTx/>
              <a:buNone/>
              <a:defRPr sz="1200">
                <a:latin typeface="Times New Roman" pitchFamily="18" charset="0"/>
              </a:defRPr>
            </a:lvl1pPr>
          </a:lstStyle>
          <a:p>
            <a:pPr>
              <a:defRPr/>
            </a:pPr>
            <a:endParaRPr lang="en-US"/>
          </a:p>
        </p:txBody>
      </p:sp>
      <p:sp>
        <p:nvSpPr>
          <p:cNvPr id="31749"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1467" tIns="45734" rIns="91467" bIns="45734" numCol="1" anchor="b" anchorCtr="0" compatLnSpc="1">
            <a:prstTxWarp prst="textNoShape">
              <a:avLst/>
            </a:prstTxWarp>
          </a:bodyPr>
          <a:lstStyle>
            <a:lvl1pPr algn="r" eaLnBrk="0" hangingPunct="0">
              <a:spcBef>
                <a:spcPct val="0"/>
              </a:spcBef>
              <a:buClrTx/>
              <a:buSzTx/>
              <a:buFontTx/>
              <a:buNone/>
              <a:defRPr sz="1200">
                <a:latin typeface="Times New Roman" pitchFamily="18" charset="0"/>
              </a:defRPr>
            </a:lvl1pPr>
          </a:lstStyle>
          <a:p>
            <a:pPr>
              <a:defRPr/>
            </a:pPr>
            <a:fld id="{0651BA04-509B-405D-80B8-273EC0D215FA}" type="slidenum">
              <a:rPr lang="en-US"/>
              <a:pPr>
                <a:defRPr/>
              </a:pPr>
              <a:t>‹#›</a:t>
            </a:fld>
            <a:endParaRPr lang="en-US"/>
          </a:p>
        </p:txBody>
      </p:sp>
    </p:spTree>
    <p:extLst>
      <p:ext uri="{BB962C8B-B14F-4D97-AF65-F5344CB8AC3E}">
        <p14:creationId xmlns:p14="http://schemas.microsoft.com/office/powerpoint/2010/main" val="3290796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1"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spcBef>
                <a:spcPct val="0"/>
              </a:spcBef>
              <a:buClrTx/>
              <a:buSzTx/>
              <a:buFontTx/>
              <a:buNone/>
              <a:defRPr sz="1200">
                <a:latin typeface="Times New Roman" pitchFamily="18" charset="0"/>
              </a:defRPr>
            </a:lvl1pPr>
          </a:lstStyle>
          <a:p>
            <a:pPr>
              <a:defRPr/>
            </a:pPr>
            <a:endParaRPr lang="en-US"/>
          </a:p>
        </p:txBody>
      </p:sp>
      <p:sp>
        <p:nvSpPr>
          <p:cNvPr id="37891"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spcBef>
                <a:spcPct val="0"/>
              </a:spcBef>
              <a:buClrTx/>
              <a:buSzTx/>
              <a:buFontTx/>
              <a:buNone/>
              <a:defRPr sz="1200">
                <a:latin typeface="Times New Roman" pitchFamily="18" charset="0"/>
              </a:defRPr>
            </a:lvl1pPr>
          </a:lstStyle>
          <a:p>
            <a:pPr>
              <a:defRPr/>
            </a:pPr>
            <a:endParaRPr lang="en-US"/>
          </a:p>
        </p:txBody>
      </p:sp>
      <p:sp>
        <p:nvSpPr>
          <p:cNvPr id="22532"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37893" name="Rectangle 5"/>
          <p:cNvSpPr>
            <a:spLocks noGrp="1" noChangeArrowheads="1"/>
          </p:cNvSpPr>
          <p:nvPr>
            <p:ph type="body" sz="quarter" idx="3"/>
          </p:nvPr>
        </p:nvSpPr>
        <p:spPr bwMode="auto">
          <a:xfrm>
            <a:off x="701675" y="4416426"/>
            <a:ext cx="560705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7894" name="Rectangle 6"/>
          <p:cNvSpPr>
            <a:spLocks noGrp="1" noChangeArrowheads="1"/>
          </p:cNvSpPr>
          <p:nvPr>
            <p:ph type="ftr" sz="quarter" idx="4"/>
          </p:nvPr>
        </p:nvSpPr>
        <p:spPr bwMode="auto">
          <a:xfrm>
            <a:off x="1"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spcBef>
                <a:spcPct val="0"/>
              </a:spcBef>
              <a:buClrTx/>
              <a:buSzTx/>
              <a:buFontTx/>
              <a:buNone/>
              <a:defRPr sz="1200">
                <a:latin typeface="Times New Roman" pitchFamily="18" charset="0"/>
              </a:defRPr>
            </a:lvl1pPr>
          </a:lstStyle>
          <a:p>
            <a:pPr>
              <a:defRPr/>
            </a:pPr>
            <a:endParaRPr lang="en-US"/>
          </a:p>
        </p:txBody>
      </p:sp>
      <p:sp>
        <p:nvSpPr>
          <p:cNvPr id="37895"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spcBef>
                <a:spcPct val="0"/>
              </a:spcBef>
              <a:buClrTx/>
              <a:buSzTx/>
              <a:buFontTx/>
              <a:buNone/>
              <a:defRPr sz="1200">
                <a:latin typeface="Times New Roman" pitchFamily="18" charset="0"/>
              </a:defRPr>
            </a:lvl1pPr>
          </a:lstStyle>
          <a:p>
            <a:pPr>
              <a:defRPr/>
            </a:pPr>
            <a:fld id="{351CADF1-8307-4DF8-9761-233FFFD83289}" type="slidenum">
              <a:rPr lang="en-US"/>
              <a:pPr>
                <a:defRPr/>
              </a:pPr>
              <a:t>‹#›</a:t>
            </a:fld>
            <a:endParaRPr lang="en-US"/>
          </a:p>
        </p:txBody>
      </p:sp>
    </p:spTree>
    <p:extLst>
      <p:ext uri="{BB962C8B-B14F-4D97-AF65-F5344CB8AC3E}">
        <p14:creationId xmlns:p14="http://schemas.microsoft.com/office/powerpoint/2010/main" val="30294211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sz="1400" b="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351CADF1-8307-4DF8-9761-233FFFD83289}" type="slidenum">
              <a:rPr lang="en-US" smtClean="0"/>
              <a:pPr>
                <a:defRPr/>
              </a:pPr>
              <a:t>1</a:t>
            </a:fld>
            <a:endParaRPr lang="en-US" dirty="0"/>
          </a:p>
        </p:txBody>
      </p:sp>
    </p:spTree>
    <p:extLst>
      <p:ext uri="{BB962C8B-B14F-4D97-AF65-F5344CB8AC3E}">
        <p14:creationId xmlns:p14="http://schemas.microsoft.com/office/powerpoint/2010/main" val="38401617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51CADF1-8307-4DF8-9761-233FFFD83289}" type="slidenum">
              <a:rPr lang="en-US" smtClean="0"/>
              <a:pPr>
                <a:defRPr/>
              </a:pPr>
              <a:t>12</a:t>
            </a:fld>
            <a:endParaRPr lang="en-US"/>
          </a:p>
        </p:txBody>
      </p:sp>
    </p:spTree>
    <p:extLst>
      <p:ext uri="{BB962C8B-B14F-4D97-AF65-F5344CB8AC3E}">
        <p14:creationId xmlns:p14="http://schemas.microsoft.com/office/powerpoint/2010/main" val="35787706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283626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a:xfrm>
            <a:off x="533400" y="4416425"/>
            <a:ext cx="5943600" cy="4651375"/>
          </a:xfrm>
        </p:spPr>
        <p:txBody>
          <a:bodyPr/>
          <a:lstStyle/>
          <a:p>
            <a:pPr marL="0" indent="0">
              <a:buNone/>
            </a:pPr>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351CADF1-8307-4DF8-9761-233FFFD83289}" type="slidenum">
              <a:rPr lang="en-US" smtClean="0"/>
              <a:pPr>
                <a:defRPr/>
              </a:pPr>
              <a:t>19</a:t>
            </a:fld>
            <a:endParaRPr lang="en-US"/>
          </a:p>
        </p:txBody>
      </p:sp>
    </p:spTree>
    <p:extLst>
      <p:ext uri="{BB962C8B-B14F-4D97-AF65-F5344CB8AC3E}">
        <p14:creationId xmlns:p14="http://schemas.microsoft.com/office/powerpoint/2010/main" val="1610252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a:xfrm>
            <a:off x="533400" y="4416425"/>
            <a:ext cx="5943600" cy="4651375"/>
          </a:xfrm>
        </p:spPr>
        <p:txBody>
          <a:bodyPr/>
          <a:lstStyle/>
          <a:p>
            <a:pPr marL="0" indent="0">
              <a:buNone/>
            </a:pPr>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351CADF1-8307-4DF8-9761-233FFFD83289}" type="slidenum">
              <a:rPr lang="en-US" smtClean="0"/>
              <a:pPr>
                <a:defRPr/>
              </a:pPr>
              <a:t>20</a:t>
            </a:fld>
            <a:endParaRPr lang="en-US"/>
          </a:p>
        </p:txBody>
      </p:sp>
    </p:spTree>
    <p:extLst>
      <p:ext uri="{BB962C8B-B14F-4D97-AF65-F5344CB8AC3E}">
        <p14:creationId xmlns:p14="http://schemas.microsoft.com/office/powerpoint/2010/main" val="1610252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a:xfrm>
            <a:off x="533400" y="4416425"/>
            <a:ext cx="5943600" cy="4651375"/>
          </a:xfrm>
        </p:spPr>
        <p:txBody>
          <a:bodyPr/>
          <a:lstStyle/>
          <a:p>
            <a:pPr marL="0" indent="0">
              <a:buNone/>
            </a:pPr>
            <a:r>
              <a:rPr lang="en-US" sz="1200" kern="1200" dirty="0">
                <a:solidFill>
                  <a:schemeClr val="tx1"/>
                </a:solidFill>
                <a:effectLst/>
                <a:latin typeface="Times New Roman" pitchFamily="18" charset="0"/>
                <a:ea typeface="+mn-ea"/>
                <a:cs typeface="+mn-cs"/>
              </a:rPr>
              <a:t>The Antiretroviral Pregnancy Registry finds no apparent increases in frequency of defects with first trimester exposures compared to exposures starting later in pregnancy and no pattern to suggest a common cause; however, potential limitations of registries should be recognized. Providers are strongly encouraged to report eligible patients.</a:t>
            </a:r>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351CADF1-8307-4DF8-9761-233FFFD83289}" type="slidenum">
              <a:rPr lang="en-US" smtClean="0"/>
              <a:pPr>
                <a:defRPr/>
              </a:pPr>
              <a:t>21</a:t>
            </a:fld>
            <a:endParaRPr lang="en-US"/>
          </a:p>
        </p:txBody>
      </p:sp>
    </p:spTree>
    <p:extLst>
      <p:ext uri="{BB962C8B-B14F-4D97-AF65-F5344CB8AC3E}">
        <p14:creationId xmlns:p14="http://schemas.microsoft.com/office/powerpoint/2010/main" val="25522816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a:xfrm>
            <a:off x="533400" y="4416425"/>
            <a:ext cx="5943600" cy="4651375"/>
          </a:xfrm>
        </p:spPr>
        <p:txBody>
          <a:bodyPr/>
          <a:lstStyle/>
          <a:p>
            <a:pPr marL="0" indent="0">
              <a:buNone/>
            </a:pPr>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351CADF1-8307-4DF8-9761-233FFFD83289}" type="slidenum">
              <a:rPr lang="en-US" smtClean="0"/>
              <a:pPr>
                <a:defRPr/>
              </a:pPr>
              <a:t>23</a:t>
            </a:fld>
            <a:endParaRPr lang="en-US"/>
          </a:p>
        </p:txBody>
      </p:sp>
    </p:spTree>
    <p:extLst>
      <p:ext uri="{BB962C8B-B14F-4D97-AF65-F5344CB8AC3E}">
        <p14:creationId xmlns:p14="http://schemas.microsoft.com/office/powerpoint/2010/main" val="1610252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sz="1400" b="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351CADF1-8307-4DF8-9761-233FFFD83289}" type="slidenum">
              <a:rPr lang="en-US" smtClean="0"/>
              <a:pPr>
                <a:defRPr/>
              </a:pPr>
              <a:t>2</a:t>
            </a:fld>
            <a:endParaRPr lang="en-US"/>
          </a:p>
        </p:txBody>
      </p:sp>
    </p:spTree>
    <p:extLst>
      <p:ext uri="{BB962C8B-B14F-4D97-AF65-F5344CB8AC3E}">
        <p14:creationId xmlns:p14="http://schemas.microsoft.com/office/powerpoint/2010/main" val="3547719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a:xfrm>
            <a:off x="533400" y="4416425"/>
            <a:ext cx="5943600" cy="4651375"/>
          </a:xfrm>
        </p:spPr>
        <p:txBody>
          <a:bodyPr/>
          <a:lstStyle/>
          <a:p>
            <a:pPr marL="0" indent="0">
              <a:buNone/>
            </a:pPr>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351CADF1-8307-4DF8-9761-233FFFD83289}" type="slidenum">
              <a:rPr lang="en-US" smtClean="0"/>
              <a:pPr>
                <a:defRPr/>
              </a:pPr>
              <a:t>3</a:t>
            </a:fld>
            <a:endParaRPr lang="en-US"/>
          </a:p>
        </p:txBody>
      </p:sp>
    </p:spTree>
    <p:extLst>
      <p:ext uri="{BB962C8B-B14F-4D97-AF65-F5344CB8AC3E}">
        <p14:creationId xmlns:p14="http://schemas.microsoft.com/office/powerpoint/2010/main" val="24266346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51CADF1-8307-4DF8-9761-233FFFD83289}" type="slidenum">
              <a:rPr lang="en-US" smtClean="0"/>
              <a:pPr>
                <a:defRPr/>
              </a:pPr>
              <a:t>4</a:t>
            </a:fld>
            <a:endParaRPr lang="en-US"/>
          </a:p>
        </p:txBody>
      </p:sp>
    </p:spTree>
    <p:extLst>
      <p:ext uri="{BB962C8B-B14F-4D97-AF65-F5344CB8AC3E}">
        <p14:creationId xmlns:p14="http://schemas.microsoft.com/office/powerpoint/2010/main" val="28526811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4:notes"/>
          <p:cNvSpPr txBox="1">
            <a:spLocks noGrp="1"/>
          </p:cNvSpPr>
          <p:nvPr>
            <p:ph type="sldNum" idx="12"/>
          </p:nvPr>
        </p:nvSpPr>
        <p:spPr>
          <a:xfrm>
            <a:off x="3884614" y="8685214"/>
            <a:ext cx="2971800" cy="458788"/>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dirty="0"/>
          </a:p>
        </p:txBody>
      </p:sp>
      <p:sp>
        <p:nvSpPr>
          <p:cNvPr id="102" name="Google Shape;102;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03" name="Google Shape;103;p4:notes"/>
          <p:cNvSpPr txBox="1">
            <a:spLocks noGrp="1"/>
          </p:cNvSpPr>
          <p:nvPr>
            <p:ph type="body" idx="1"/>
          </p:nvPr>
        </p:nvSpPr>
        <p:spPr>
          <a:xfrm>
            <a:off x="685801" y="4400551"/>
            <a:ext cx="5486400" cy="3600449"/>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3829413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a:xfrm>
            <a:off x="533400" y="4416425"/>
            <a:ext cx="5943600" cy="4651375"/>
          </a:xfrm>
        </p:spPr>
        <p:txBody>
          <a:bodyPr/>
          <a:lstStyle/>
          <a:p>
            <a:pPr marL="0" indent="0">
              <a:buNone/>
            </a:pPr>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351CADF1-8307-4DF8-9761-233FFFD83289}" type="slidenum">
              <a:rPr lang="en-US" smtClean="0"/>
              <a:pPr>
                <a:defRPr/>
              </a:pPr>
              <a:t>8</a:t>
            </a:fld>
            <a:endParaRPr lang="en-US"/>
          </a:p>
        </p:txBody>
      </p:sp>
    </p:spTree>
    <p:extLst>
      <p:ext uri="{BB962C8B-B14F-4D97-AF65-F5344CB8AC3E}">
        <p14:creationId xmlns:p14="http://schemas.microsoft.com/office/powerpoint/2010/main" val="161025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a:xfrm>
            <a:off x="533400" y="4416425"/>
            <a:ext cx="5943600" cy="4651375"/>
          </a:xfrm>
        </p:spPr>
        <p:txBody>
          <a:bodyPr/>
          <a:lstStyle/>
          <a:p>
            <a:pPr marL="0" indent="0">
              <a:buNone/>
            </a:pPr>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351CADF1-8307-4DF8-9761-233FFFD83289}" type="slidenum">
              <a:rPr lang="en-US" smtClean="0"/>
              <a:pPr>
                <a:defRPr/>
              </a:pPr>
              <a:t>9</a:t>
            </a:fld>
            <a:endParaRPr lang="en-US"/>
          </a:p>
        </p:txBody>
      </p:sp>
    </p:spTree>
    <p:extLst>
      <p:ext uri="{BB962C8B-B14F-4D97-AF65-F5344CB8AC3E}">
        <p14:creationId xmlns:p14="http://schemas.microsoft.com/office/powerpoint/2010/main" val="1610252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a:xfrm>
            <a:off x="533400" y="4416425"/>
            <a:ext cx="5943600" cy="4651375"/>
          </a:xfrm>
        </p:spPr>
        <p:txBody>
          <a:bodyPr/>
          <a:lstStyle/>
          <a:p>
            <a:pPr marL="0" indent="0">
              <a:buNone/>
            </a:pPr>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351CADF1-8307-4DF8-9761-233FFFD83289}" type="slidenum">
              <a:rPr lang="en-US" smtClean="0"/>
              <a:pPr>
                <a:defRPr/>
              </a:pPr>
              <a:t>10</a:t>
            </a:fld>
            <a:endParaRPr lang="en-US"/>
          </a:p>
        </p:txBody>
      </p:sp>
    </p:spTree>
    <p:extLst>
      <p:ext uri="{BB962C8B-B14F-4D97-AF65-F5344CB8AC3E}">
        <p14:creationId xmlns:p14="http://schemas.microsoft.com/office/powerpoint/2010/main" val="39937339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351CADF1-8307-4DF8-9761-233FFFD83289}" type="slidenum">
              <a:rPr lang="en-US" smtClean="0"/>
              <a:pPr>
                <a:defRPr/>
              </a:pPr>
              <a:t>11</a:t>
            </a:fld>
            <a:endParaRPr lang="en-US"/>
          </a:p>
        </p:txBody>
      </p:sp>
    </p:spTree>
    <p:extLst>
      <p:ext uri="{BB962C8B-B14F-4D97-AF65-F5344CB8AC3E}">
        <p14:creationId xmlns:p14="http://schemas.microsoft.com/office/powerpoint/2010/main" val="22195466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5"/>
            <a:ext cx="7772400" cy="1102519"/>
          </a:xfrm>
        </p:spPr>
        <p:txBody>
          <a:bodyPr>
            <a:normAutofit/>
          </a:bodyPr>
          <a:lstStyle>
            <a:lvl1pPr>
              <a:defRPr sz="2800">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7FD1BE9-3BED-40BA-B6B1-B3944B5CF06A}" type="datetime1">
              <a:rPr lang="en-US" smtClean="0">
                <a:solidFill>
                  <a:prstClr val="black">
                    <a:tint val="75000"/>
                  </a:prstClr>
                </a:solidFill>
              </a:rPr>
              <a:pPr/>
              <a:t>7/16/2019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42F3FDE-4C02-462D-B3E6-DA4A0763996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203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665538-0003-4782-A63C-BD13810A0DEC}" type="datetime1">
              <a:rPr lang="en-US" smtClean="0">
                <a:solidFill>
                  <a:prstClr val="black">
                    <a:tint val="75000"/>
                  </a:prstClr>
                </a:solidFill>
              </a:rPr>
              <a:pPr/>
              <a:t>7/16/2019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42F3FDE-4C02-462D-B3E6-DA4A0763996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37256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105B58-2750-45B0-B2A5-7076816ABEC5}" type="datetime1">
              <a:rPr lang="en-US" smtClean="0">
                <a:solidFill>
                  <a:prstClr val="black">
                    <a:tint val="75000"/>
                  </a:prstClr>
                </a:solidFill>
              </a:rPr>
              <a:pPr/>
              <a:t>7/16/2019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42F3FDE-4C02-462D-B3E6-DA4A0763996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55270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3" name="Text Box 2072"/>
          <p:cNvSpPr txBox="1">
            <a:spLocks noChangeArrowheads="1"/>
          </p:cNvSpPr>
          <p:nvPr userDrawn="1"/>
        </p:nvSpPr>
        <p:spPr bwMode="auto">
          <a:xfrm>
            <a:off x="2438400" y="302419"/>
            <a:ext cx="5410200" cy="1555811"/>
          </a:xfrm>
          <a:prstGeom prst="rect">
            <a:avLst/>
          </a:prstGeom>
          <a:noFill/>
          <a:ln w="9525" algn="ctr">
            <a:noFill/>
            <a:miter lim="800000"/>
            <a:headEnd/>
            <a:tailEnd/>
          </a:ln>
          <a:effectLst/>
        </p:spPr>
        <p:txBody>
          <a:bodyPr>
            <a:spAutoFit/>
          </a:bodyPr>
          <a:lstStyle/>
          <a:p>
            <a:pPr eaLnBrk="0" fontAlgn="auto" hangingPunct="0">
              <a:lnSpc>
                <a:spcPct val="90000"/>
              </a:lnSpc>
              <a:spcBef>
                <a:spcPts val="0"/>
              </a:spcBef>
              <a:spcAft>
                <a:spcPts val="0"/>
              </a:spcAft>
              <a:buClr>
                <a:srgbClr val="6600CC"/>
              </a:buClr>
              <a:buSzPct val="100000"/>
              <a:buFont typeface="Wingdings" pitchFamily="2" charset="2"/>
              <a:buNone/>
              <a:defRPr/>
            </a:pPr>
            <a:r>
              <a:rPr lang="en-US" sz="3200">
                <a:solidFill>
                  <a:prstClr val="black"/>
                </a:solidFill>
                <a:latin typeface="Times New Roman" pitchFamily="18" charset="0"/>
              </a:rPr>
              <a:t>       </a:t>
            </a:r>
            <a:r>
              <a:rPr lang="en-US" sz="2600">
                <a:solidFill>
                  <a:srgbClr val="6D457F"/>
                </a:solidFill>
                <a:latin typeface="Times New Roman" pitchFamily="18" charset="0"/>
              </a:rPr>
              <a:t>The</a:t>
            </a:r>
          </a:p>
          <a:p>
            <a:pPr eaLnBrk="0" fontAlgn="auto" hangingPunct="0">
              <a:lnSpc>
                <a:spcPct val="90000"/>
              </a:lnSpc>
              <a:spcBef>
                <a:spcPts val="0"/>
              </a:spcBef>
              <a:spcAft>
                <a:spcPts val="0"/>
              </a:spcAft>
              <a:buClr>
                <a:srgbClr val="6600CC"/>
              </a:buClr>
              <a:buSzPct val="100000"/>
              <a:buFont typeface="Wingdings" pitchFamily="2" charset="2"/>
              <a:buNone/>
              <a:defRPr/>
            </a:pPr>
            <a:r>
              <a:rPr lang="en-US" sz="3200">
                <a:solidFill>
                  <a:srgbClr val="6D457F"/>
                </a:solidFill>
                <a:latin typeface="Times New Roman" pitchFamily="18" charset="0"/>
              </a:rPr>
              <a:t>    </a:t>
            </a:r>
            <a:r>
              <a:rPr lang="en-US" sz="1800">
                <a:solidFill>
                  <a:srgbClr val="6D457F"/>
                </a:solidFill>
                <a:latin typeface="Times New Roman" pitchFamily="18" charset="0"/>
              </a:rPr>
              <a:t> </a:t>
            </a:r>
            <a:r>
              <a:rPr lang="en-US" sz="3900">
                <a:solidFill>
                  <a:srgbClr val="6D457F"/>
                </a:solidFill>
                <a:latin typeface="Times New Roman" pitchFamily="18" charset="0"/>
              </a:rPr>
              <a:t>Antiretroviral</a:t>
            </a:r>
          </a:p>
          <a:p>
            <a:pPr eaLnBrk="0" fontAlgn="auto" hangingPunct="0">
              <a:lnSpc>
                <a:spcPct val="80000"/>
              </a:lnSpc>
              <a:spcBef>
                <a:spcPts val="0"/>
              </a:spcBef>
              <a:spcAft>
                <a:spcPts val="0"/>
              </a:spcAft>
              <a:buClr>
                <a:srgbClr val="6600CC"/>
              </a:buClr>
              <a:buSzPct val="100000"/>
              <a:buFont typeface="Wingdings" pitchFamily="2" charset="2"/>
              <a:buNone/>
              <a:defRPr/>
            </a:pPr>
            <a:r>
              <a:rPr lang="en-US" sz="1200">
                <a:solidFill>
                  <a:srgbClr val="6D457F"/>
                </a:solidFill>
                <a:latin typeface="Times New Roman" pitchFamily="18" charset="0"/>
              </a:rPr>
              <a:t> </a:t>
            </a:r>
            <a:r>
              <a:rPr lang="en-US" sz="3900">
                <a:solidFill>
                  <a:srgbClr val="6D457F"/>
                </a:solidFill>
                <a:latin typeface="Times New Roman" pitchFamily="18" charset="0"/>
              </a:rPr>
              <a:t>Pregnancy Registry</a:t>
            </a:r>
          </a:p>
        </p:txBody>
      </p:sp>
      <p:sp>
        <p:nvSpPr>
          <p:cNvPr id="4" name="Line 2073"/>
          <p:cNvSpPr>
            <a:spLocks noChangeShapeType="1"/>
          </p:cNvSpPr>
          <p:nvPr userDrawn="1"/>
        </p:nvSpPr>
        <p:spPr bwMode="auto">
          <a:xfrm>
            <a:off x="914400" y="1485900"/>
            <a:ext cx="7010400" cy="0"/>
          </a:xfrm>
          <a:prstGeom prst="line">
            <a:avLst/>
          </a:prstGeom>
          <a:noFill/>
          <a:ln w="50800">
            <a:solidFill>
              <a:srgbClr val="6D457F"/>
            </a:solidFill>
            <a:round/>
            <a:headEnd type="none" w="sm" len="sm"/>
            <a:tailEnd type="none" w="sm" len="sm"/>
          </a:ln>
          <a:effectLst/>
        </p:spPr>
        <p:txBody>
          <a:bodyPr wrap="none" anchor="ctr"/>
          <a:lstStyle/>
          <a:p>
            <a:pPr eaLnBrk="0" fontAlgn="auto" hangingPunct="0">
              <a:spcBef>
                <a:spcPct val="20000"/>
              </a:spcBef>
              <a:spcAft>
                <a:spcPts val="0"/>
              </a:spcAft>
              <a:buClr>
                <a:srgbClr val="6600CC"/>
              </a:buClr>
              <a:buSzPct val="100000"/>
              <a:buFont typeface="Wingdings" pitchFamily="2" charset="2"/>
              <a:buNone/>
              <a:defRPr/>
            </a:pPr>
            <a:endParaRPr lang="en-US" sz="1800">
              <a:solidFill>
                <a:prstClr val="black"/>
              </a:solidFill>
              <a:latin typeface="Calibri"/>
            </a:endParaRPr>
          </a:p>
        </p:txBody>
      </p:sp>
      <p:sp>
        <p:nvSpPr>
          <p:cNvPr id="6146" name="Rectangle 2050"/>
          <p:cNvSpPr>
            <a:spLocks noGrp="1" noChangeArrowheads="1"/>
          </p:cNvSpPr>
          <p:nvPr>
            <p:ph type="ctrTitle"/>
          </p:nvPr>
        </p:nvSpPr>
        <p:spPr bwMode="auto">
          <a:xfrm>
            <a:off x="1524000" y="2286000"/>
            <a:ext cx="6934200" cy="1085850"/>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a:defRPr sz="2000"/>
            </a:lvl1pPr>
          </a:lstStyle>
          <a:p>
            <a:r>
              <a:rPr lang="en-US"/>
              <a:t>Click to edit Master title style</a:t>
            </a:r>
          </a:p>
        </p:txBody>
      </p:sp>
      <p:sp>
        <p:nvSpPr>
          <p:cNvPr id="5" name="Rectangle 2052"/>
          <p:cNvSpPr>
            <a:spLocks noGrp="1" noChangeArrowheads="1"/>
          </p:cNvSpPr>
          <p:nvPr>
            <p:ph type="dt" sz="half" idx="10"/>
          </p:nvPr>
        </p:nvSpPr>
        <p:spPr/>
        <p:txBody>
          <a:bodyPr/>
          <a:lstStyle>
            <a:lvl1pPr>
              <a:defRPr/>
            </a:lvl1pPr>
          </a:lstStyle>
          <a:p>
            <a:pPr>
              <a:defRPr/>
            </a:pPr>
            <a:fld id="{533A64EE-2AE8-41BC-9B45-34B1CA15A477}" type="datetime1">
              <a:rPr lang="en-US" smtClean="0">
                <a:solidFill>
                  <a:prstClr val="black">
                    <a:tint val="75000"/>
                  </a:prstClr>
                </a:solidFill>
              </a:rPr>
              <a:pPr>
                <a:defRPr/>
              </a:pPr>
              <a:t>7/16/2019</a:t>
            </a:fld>
            <a:endParaRPr lang="en-US">
              <a:solidFill>
                <a:prstClr val="black">
                  <a:tint val="75000"/>
                </a:prstClr>
              </a:solidFill>
            </a:endParaRPr>
          </a:p>
        </p:txBody>
      </p:sp>
      <p:sp>
        <p:nvSpPr>
          <p:cNvPr id="6" name="Rectangle 2053"/>
          <p:cNvSpPr>
            <a:spLocks noGrp="1" noChangeArrowheads="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Rectangle 2054"/>
          <p:cNvSpPr>
            <a:spLocks noGrp="1" noChangeArrowheads="1"/>
          </p:cNvSpPr>
          <p:nvPr>
            <p:ph type="sldNum" sz="quarter" idx="12"/>
          </p:nvPr>
        </p:nvSpPr>
        <p:spPr/>
        <p:txBody>
          <a:bodyPr/>
          <a:lstStyle>
            <a:lvl1pPr>
              <a:defRPr/>
            </a:lvl1pPr>
          </a:lstStyle>
          <a:p>
            <a:pPr>
              <a:defRPr/>
            </a:pPr>
            <a:fld id="{5ED6D77F-1F87-4EF9-895C-A5CFA2B603E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8228619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05979"/>
            <a:ext cx="8229600" cy="379452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Rectangle 4"/>
          <p:cNvSpPr>
            <a:spLocks noGrp="1" noChangeArrowheads="1"/>
          </p:cNvSpPr>
          <p:nvPr>
            <p:ph type="dt" sz="half" idx="10"/>
          </p:nvPr>
        </p:nvSpPr>
        <p:spPr>
          <a:ln/>
        </p:spPr>
        <p:txBody>
          <a:bodyPr/>
          <a:lstStyle>
            <a:lvl1pPr>
              <a:defRPr/>
            </a:lvl1pPr>
          </a:lstStyle>
          <a:p>
            <a:pPr>
              <a:defRPr/>
            </a:pPr>
            <a:fld id="{F8F26536-EB4A-476A-8AE0-035B32197722}" type="datetime1">
              <a:rPr lang="en-US" smtClean="0">
                <a:solidFill>
                  <a:prstClr val="black">
                    <a:tint val="75000"/>
                  </a:prstClr>
                </a:solidFill>
              </a:rPr>
              <a:pPr>
                <a:defRPr/>
              </a:pPr>
              <a:t>7/16/2019</a:t>
            </a:fld>
            <a:endParaRPr lang="en-US">
              <a:solidFill>
                <a:prstClr val="black">
                  <a:tint val="75000"/>
                </a:prstClr>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prstClr val="black">
                  <a:tint val="75000"/>
                </a:prstClr>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6D88E36A-2195-4C26-ACE0-52C67BA94F0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55651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6DC3199-1AE8-4899-B06D-A2DB13FD71B2}" type="datetime1">
              <a:rPr lang="en-US" smtClean="0">
                <a:solidFill>
                  <a:prstClr val="black">
                    <a:tint val="75000"/>
                  </a:prstClr>
                </a:solidFill>
              </a:rPr>
              <a:pPr/>
              <a:t>7/16/2019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42F3FDE-4C02-462D-B3E6-DA4A0763996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3098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82"/>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12D593-F78B-4AD6-B3DB-2CD2554C7360}" type="datetime1">
              <a:rPr lang="en-US" smtClean="0">
                <a:solidFill>
                  <a:prstClr val="black">
                    <a:tint val="75000"/>
                  </a:prstClr>
                </a:solidFill>
              </a:rPr>
              <a:pPr/>
              <a:t>7/16/2019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42F3FDE-4C02-462D-B3E6-DA4A0763996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8598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4"/>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4"/>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C0C5B2C-C96E-4F41-867D-677AFEBC5336}" type="datetime1">
              <a:rPr lang="en-US" smtClean="0">
                <a:solidFill>
                  <a:prstClr val="black">
                    <a:tint val="75000"/>
                  </a:prstClr>
                </a:solidFill>
              </a:rPr>
              <a:pPr/>
              <a:t>7/16/2019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42F3FDE-4C02-462D-B3E6-DA4A0763996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31309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0"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0"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F871F65-CE6F-4471-AE9A-F20563560A07}" type="datetime1">
              <a:rPr lang="en-US" smtClean="0">
                <a:solidFill>
                  <a:prstClr val="black">
                    <a:tint val="75000"/>
                  </a:prstClr>
                </a:solidFill>
              </a:rPr>
              <a:pPr/>
              <a:t>7/16/2019</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042F3FDE-4C02-462D-B3E6-DA4A0763996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9182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A9B1CB4-5233-43D6-BAE1-76057FAFD2CE}" type="datetime1">
              <a:rPr lang="en-US" smtClean="0">
                <a:solidFill>
                  <a:prstClr val="black">
                    <a:tint val="75000"/>
                  </a:prstClr>
                </a:solidFill>
              </a:rPr>
              <a:pPr/>
              <a:t>7/16/2019</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42F3FDE-4C02-462D-B3E6-DA4A0763996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10227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B8F677-CF83-4A27-8364-8D1B1FC2E39D}" type="datetime1">
              <a:rPr lang="en-US" smtClean="0">
                <a:solidFill>
                  <a:prstClr val="black">
                    <a:tint val="75000"/>
                  </a:prstClr>
                </a:solidFill>
              </a:rPr>
              <a:pPr/>
              <a:t>7/16/2019</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042F3FDE-4C02-462D-B3E6-DA4A0763996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47304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327442-C9A8-4637-926C-D1FD259857A2}" type="datetime1">
              <a:rPr lang="en-US" smtClean="0">
                <a:solidFill>
                  <a:prstClr val="black">
                    <a:tint val="75000"/>
                  </a:prstClr>
                </a:solidFill>
              </a:rPr>
              <a:pPr/>
              <a:t>7/16/2019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42F3FDE-4C02-462D-B3E6-DA4A0763996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37487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5E8474-1971-4D2B-9FF1-477E5A29DA63}" type="datetime1">
              <a:rPr lang="en-US" smtClean="0">
                <a:solidFill>
                  <a:prstClr val="black">
                    <a:tint val="75000"/>
                  </a:prstClr>
                </a:solidFill>
              </a:rPr>
              <a:pPr/>
              <a:t>7/16/2019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42F3FDE-4C02-462D-B3E6-DA4A0763996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10824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8"/>
            <a:ext cx="8229600" cy="85725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200154"/>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4767269"/>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B46CA9BA-5593-473C-9ECE-52F6742D6513}" type="datetime1">
              <a:rPr lang="en-US" smtClean="0">
                <a:solidFill>
                  <a:prstClr val="black">
                    <a:tint val="75000"/>
                  </a:prstClr>
                </a:solidFill>
                <a:latin typeface="Calibri"/>
              </a:rPr>
              <a:pPr fontAlgn="auto">
                <a:spcBef>
                  <a:spcPts val="0"/>
                </a:spcBef>
                <a:spcAft>
                  <a:spcPts val="0"/>
                </a:spcAft>
              </a:pPr>
              <a:t>7/16/2019</a:t>
            </a:fld>
            <a:endParaRPr lang="en-US" dirty="0">
              <a:solidFill>
                <a:prstClr val="black">
                  <a:tint val="75000"/>
                </a:prstClr>
              </a:solidFill>
              <a:latin typeface="Calibri"/>
            </a:endParaRPr>
          </a:p>
        </p:txBody>
      </p:sp>
      <p:sp>
        <p:nvSpPr>
          <p:cNvPr id="5" name="Footer Placeholder 4"/>
          <p:cNvSpPr>
            <a:spLocks noGrp="1"/>
          </p:cNvSpPr>
          <p:nvPr>
            <p:ph type="ftr" sz="quarter" idx="3"/>
          </p:nvPr>
        </p:nvSpPr>
        <p:spPr>
          <a:xfrm>
            <a:off x="3124200" y="4767269"/>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US" dirty="0">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4767269"/>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42F3FDE-4C02-462D-B3E6-DA4A07639965}" type="slidenum">
              <a:rPr lang="en-US" smtClean="0">
                <a:solidFill>
                  <a:prstClr val="black">
                    <a:tint val="75000"/>
                  </a:prstClr>
                </a:solidFill>
                <a:latin typeface="Calibri"/>
              </a:rPr>
              <a:pPr fontAlgn="auto">
                <a:spcBef>
                  <a:spcPts val="0"/>
                </a:spcBef>
                <a:spcAft>
                  <a:spcPts val="0"/>
                </a:spcAft>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1397666651"/>
      </p:ext>
    </p:extLst>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 id="2147483810" r:id="rId12"/>
    <p:sldLayoutId id="2147483811" r:id="rId13"/>
  </p:sldLayoutIdLst>
  <p:hf hdr="0" ftr="0" dt="0"/>
  <p:txStyles>
    <p:titleStyle>
      <a:lvl1pPr algn="ctr" defTabSz="914400" rtl="0" eaLnBrk="1" latinLnBrk="0" hangingPunct="1">
        <a:spcBef>
          <a:spcPct val="0"/>
        </a:spcBef>
        <a:buNone/>
        <a:defRPr sz="2800" kern="1200">
          <a:solidFill>
            <a:srgbClr val="C00000"/>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Clr>
          <a:srgbClr val="C00000"/>
        </a:buClr>
        <a:buFont typeface="Wingdings" pitchFamily="2" charset="2"/>
        <a:buChar char="§"/>
        <a:defRPr sz="28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Clr>
          <a:srgbClr val="C00000"/>
        </a:buClr>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Clr>
          <a:srgbClr val="C00000"/>
        </a:buClr>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Clr>
          <a:srgbClr val="C00000"/>
        </a:buClr>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Clr>
          <a:srgbClr val="C00000"/>
        </a:buClr>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tmp"/><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1.tmp"/><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hyperlink" Target="http://www.apregistry.com/"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www.apregistry.com/" TargetMode="External"/><Relationship Id="rId2" Type="http://schemas.openxmlformats.org/officeDocument/2006/relationships/notesSlide" Target="../notesSlides/notesSlide14.xml"/><Relationship Id="rId1" Type="http://schemas.openxmlformats.org/officeDocument/2006/relationships/slideLayout" Target="../slideLayouts/slideLayout6.xml"/><Relationship Id="rId4" Type="http://schemas.openxmlformats.org/officeDocument/2006/relationships/image" Target="../media/image5.tmp"/></Relationships>
</file>

<file path=ppt/slides/_rels/slide22.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3.tmp"/><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Line 6"/>
          <p:cNvSpPr>
            <a:spLocks noChangeShapeType="1"/>
          </p:cNvSpPr>
          <p:nvPr/>
        </p:nvSpPr>
        <p:spPr bwMode="auto">
          <a:xfrm>
            <a:off x="1834153" y="4831080"/>
            <a:ext cx="5856695" cy="0"/>
          </a:xfrm>
          <a:prstGeom prst="line">
            <a:avLst/>
          </a:prstGeom>
          <a:noFill/>
          <a:ln w="50800">
            <a:solidFill>
              <a:srgbClr val="6D457F"/>
            </a:solidFill>
            <a:round/>
            <a:headEnd type="none" w="sm" len="sm"/>
            <a:tailEnd type="none" w="sm" len="sm"/>
          </a:ln>
        </p:spPr>
        <p:txBody>
          <a:bodyPr wrap="none" anchor="ctr"/>
          <a:lstStyle/>
          <a:p>
            <a:endParaRPr lang="en-US" dirty="0"/>
          </a:p>
        </p:txBody>
      </p:sp>
      <p:sp>
        <p:nvSpPr>
          <p:cNvPr id="3" name="Title 2"/>
          <p:cNvSpPr>
            <a:spLocks noGrp="1"/>
          </p:cNvSpPr>
          <p:nvPr>
            <p:ph type="ctrTitle" idx="4294967295"/>
          </p:nvPr>
        </p:nvSpPr>
        <p:spPr>
          <a:xfrm>
            <a:off x="969491" y="-11919"/>
            <a:ext cx="7620000" cy="2576194"/>
          </a:xfrm>
        </p:spPr>
        <p:txBody>
          <a:bodyPr>
            <a:normAutofit/>
          </a:bodyPr>
          <a:lstStyle/>
          <a:p>
            <a:r>
              <a:rPr lang="en-US" sz="1800" b="1" dirty="0">
                <a:solidFill>
                  <a:srgbClr val="CC3300"/>
                </a:solidFill>
              </a:rPr>
              <a:t> </a:t>
            </a:r>
            <a:r>
              <a:rPr lang="en-US" b="1" dirty="0"/>
              <a:t>Periconceptional Antiretroviral Exposure and </a:t>
            </a:r>
            <a:r>
              <a:rPr lang="en-US" b="1" dirty="0" smtClean="0"/>
              <a:t>Central </a:t>
            </a:r>
            <a:r>
              <a:rPr lang="en-US" b="1" dirty="0"/>
              <a:t>Nervous System </a:t>
            </a:r>
            <a:r>
              <a:rPr lang="en-US" b="1" dirty="0" smtClean="0"/>
              <a:t>and Neural </a:t>
            </a:r>
            <a:r>
              <a:rPr lang="en-US" b="1" dirty="0"/>
              <a:t>Tube Defects </a:t>
            </a:r>
            <a:r>
              <a:rPr lang="en-US" b="1" dirty="0" smtClean="0"/>
              <a:t>– Data </a:t>
            </a:r>
            <a:r>
              <a:rPr lang="en-US" b="1" dirty="0"/>
              <a:t>from the </a:t>
            </a:r>
            <a:r>
              <a:rPr lang="en-US" b="1" dirty="0" smtClean="0"/>
              <a:t/>
            </a:r>
            <a:br>
              <a:rPr lang="en-US" b="1" dirty="0" smtClean="0"/>
            </a:br>
            <a:r>
              <a:rPr lang="en-US" b="1" dirty="0" smtClean="0"/>
              <a:t>Antiretroviral </a:t>
            </a:r>
            <a:r>
              <a:rPr lang="en-US" b="1" dirty="0"/>
              <a:t>Pregnancy </a:t>
            </a:r>
            <a:r>
              <a:rPr lang="en-US" b="1" dirty="0" smtClean="0"/>
              <a:t>Registry</a:t>
            </a:r>
            <a:endParaRPr lang="en-US" b="1" dirty="0">
              <a:solidFill>
                <a:schemeClr val="tx1"/>
              </a:solidFill>
            </a:endParaRPr>
          </a:p>
        </p:txBody>
      </p:sp>
      <p:pic>
        <p:nvPicPr>
          <p:cNvPr id="2" name="Picture 1"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 y="4217815"/>
            <a:ext cx="2209800" cy="822670"/>
          </a:xfrm>
          <a:prstGeom prst="rect">
            <a:avLst/>
          </a:prstGeom>
        </p:spPr>
      </p:pic>
      <p:pic>
        <p:nvPicPr>
          <p:cNvPr id="5" name="Picture 4">
            <a:extLst>
              <a:ext uri="{FF2B5EF4-FFF2-40B4-BE49-F238E27FC236}">
                <a16:creationId xmlns:a16="http://schemas.microsoft.com/office/drawing/2014/main" id="{8593B038-DC95-48EF-879B-B9D3659261B3}"/>
              </a:ext>
            </a:extLst>
          </p:cNvPr>
          <p:cNvPicPr>
            <a:picLocks noChangeAspect="1"/>
          </p:cNvPicPr>
          <p:nvPr/>
        </p:nvPicPr>
        <p:blipFill>
          <a:blip r:embed="rId4"/>
          <a:stretch>
            <a:fillRect/>
          </a:stretch>
        </p:blipFill>
        <p:spPr>
          <a:xfrm>
            <a:off x="7086600" y="4057561"/>
            <a:ext cx="1879426" cy="959466"/>
          </a:xfrm>
          <a:prstGeom prst="rect">
            <a:avLst/>
          </a:prstGeom>
        </p:spPr>
      </p:pic>
      <p:sp>
        <p:nvSpPr>
          <p:cNvPr id="7" name="Rectangle 3"/>
          <p:cNvSpPr txBox="1">
            <a:spLocks noChangeArrowheads="1"/>
          </p:cNvSpPr>
          <p:nvPr/>
        </p:nvSpPr>
        <p:spPr>
          <a:xfrm>
            <a:off x="100131" y="2773680"/>
            <a:ext cx="8813626" cy="2057400"/>
          </a:xfrm>
          <a:prstGeom prst="rect">
            <a:avLst/>
          </a:prstGeom>
        </p:spPr>
        <p:txBody>
          <a:bodyPr vert="horz" lIns="92075" tIns="46038" rIns="92075" bIns="46038"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ctr" fontAlgn="auto">
              <a:lnSpc>
                <a:spcPct val="110000"/>
              </a:lnSpc>
              <a:spcBef>
                <a:spcPct val="0"/>
              </a:spcBef>
              <a:buNone/>
            </a:pPr>
            <a:r>
              <a:rPr lang="en-US" sz="2000" i="1" dirty="0">
                <a:solidFill>
                  <a:srgbClr val="7030A0"/>
                </a:solidFill>
                <a:latin typeface="Arial" panose="020B0604020202020204" pitchFamily="34" charset="0"/>
                <a:ea typeface="Calibri"/>
                <a:cs typeface="Arial" panose="020B0604020202020204" pitchFamily="34" charset="0"/>
                <a:sym typeface="Calibri"/>
              </a:rPr>
              <a:t>LM </a:t>
            </a:r>
            <a:r>
              <a:rPr lang="en-US" sz="2000" i="1" dirty="0" smtClean="0">
                <a:solidFill>
                  <a:srgbClr val="7030A0"/>
                </a:solidFill>
                <a:latin typeface="Arial" panose="020B0604020202020204" pitchFamily="34" charset="0"/>
                <a:ea typeface="Calibri"/>
                <a:cs typeface="Arial" panose="020B0604020202020204" pitchFamily="34" charset="0"/>
                <a:sym typeface="Calibri"/>
              </a:rPr>
              <a:t>Mofenson, </a:t>
            </a:r>
            <a:r>
              <a:rPr lang="en-US" sz="2000" i="1" dirty="0">
                <a:solidFill>
                  <a:srgbClr val="7030A0"/>
                </a:solidFill>
                <a:latin typeface="Arial" panose="020B0604020202020204" pitchFamily="34" charset="0"/>
                <a:ea typeface="Calibri"/>
                <a:cs typeface="Arial" panose="020B0604020202020204" pitchFamily="34" charset="0"/>
                <a:sym typeface="Calibri"/>
              </a:rPr>
              <a:t>V </a:t>
            </a:r>
            <a:r>
              <a:rPr lang="en-US" sz="2000" i="1" dirty="0" err="1" smtClean="0">
                <a:solidFill>
                  <a:srgbClr val="7030A0"/>
                </a:solidFill>
                <a:latin typeface="Arial" panose="020B0604020202020204" pitchFamily="34" charset="0"/>
                <a:ea typeface="Calibri"/>
                <a:cs typeface="Arial" panose="020B0604020202020204" pitchFamily="34" charset="0"/>
                <a:sym typeface="Calibri"/>
              </a:rPr>
              <a:t>Vannappagari</a:t>
            </a:r>
            <a:r>
              <a:rPr lang="en-US" sz="2000" i="1" dirty="0" smtClean="0">
                <a:solidFill>
                  <a:srgbClr val="7030A0"/>
                </a:solidFill>
                <a:latin typeface="Arial" panose="020B0604020202020204" pitchFamily="34" charset="0"/>
                <a:ea typeface="Calibri"/>
                <a:cs typeface="Arial" panose="020B0604020202020204" pitchFamily="34" charset="0"/>
                <a:sym typeface="Calibri"/>
              </a:rPr>
              <a:t>, </a:t>
            </a:r>
            <a:r>
              <a:rPr lang="en-US" sz="2000" i="1" dirty="0">
                <a:solidFill>
                  <a:srgbClr val="7030A0"/>
                </a:solidFill>
                <a:latin typeface="Arial" panose="020B0604020202020204" pitchFamily="34" charset="0"/>
                <a:ea typeface="Calibri"/>
                <a:cs typeface="Arial" panose="020B0604020202020204" pitchFamily="34" charset="0"/>
                <a:sym typeface="Calibri"/>
              </a:rPr>
              <a:t>AE </a:t>
            </a:r>
            <a:r>
              <a:rPr lang="en-US" sz="2000" i="1" dirty="0" err="1" smtClean="0">
                <a:solidFill>
                  <a:srgbClr val="7030A0"/>
                </a:solidFill>
                <a:latin typeface="Arial" panose="020B0604020202020204" pitchFamily="34" charset="0"/>
                <a:ea typeface="Calibri"/>
                <a:cs typeface="Arial" panose="020B0604020202020204" pitchFamily="34" charset="0"/>
                <a:sym typeface="Calibri"/>
              </a:rPr>
              <a:t>Scheuerle</a:t>
            </a:r>
            <a:r>
              <a:rPr lang="en-US" sz="2000" i="1" dirty="0" smtClean="0">
                <a:solidFill>
                  <a:srgbClr val="7030A0"/>
                </a:solidFill>
                <a:latin typeface="Arial" panose="020B0604020202020204" pitchFamily="34" charset="0"/>
                <a:ea typeface="Calibri"/>
                <a:cs typeface="Arial" panose="020B0604020202020204" pitchFamily="34" charset="0"/>
                <a:sym typeface="Calibri"/>
              </a:rPr>
              <a:t>, </a:t>
            </a:r>
            <a:r>
              <a:rPr lang="en-US" sz="2000" i="1" dirty="0">
                <a:solidFill>
                  <a:srgbClr val="7030A0"/>
                </a:solidFill>
                <a:latin typeface="Arial" panose="020B0604020202020204" pitchFamily="34" charset="0"/>
                <a:ea typeface="Calibri"/>
                <a:cs typeface="Arial" panose="020B0604020202020204" pitchFamily="34" charset="0"/>
                <a:sym typeface="Calibri"/>
              </a:rPr>
              <a:t>B </a:t>
            </a:r>
            <a:r>
              <a:rPr lang="en-US" sz="2000" i="1" dirty="0" smtClean="0">
                <a:solidFill>
                  <a:srgbClr val="7030A0"/>
                </a:solidFill>
                <a:latin typeface="Arial" panose="020B0604020202020204" pitchFamily="34" charset="0"/>
                <a:ea typeface="Calibri"/>
                <a:cs typeface="Arial" panose="020B0604020202020204" pitchFamily="34" charset="0"/>
                <a:sym typeface="Calibri"/>
              </a:rPr>
              <a:t>Baugh,</a:t>
            </a:r>
            <a:endParaRPr lang="en-US" sz="2000" i="1" baseline="30000" dirty="0">
              <a:solidFill>
                <a:srgbClr val="7030A0"/>
              </a:solidFill>
              <a:latin typeface="Arial" panose="020B0604020202020204" pitchFamily="34" charset="0"/>
              <a:ea typeface="Calibri"/>
              <a:cs typeface="Arial" panose="020B0604020202020204" pitchFamily="34" charset="0"/>
              <a:sym typeface="Calibri"/>
            </a:endParaRPr>
          </a:p>
          <a:p>
            <a:pPr marL="0" lvl="0" indent="0" algn="ctr" fontAlgn="auto">
              <a:lnSpc>
                <a:spcPct val="110000"/>
              </a:lnSpc>
              <a:spcBef>
                <a:spcPct val="0"/>
              </a:spcBef>
              <a:buNone/>
            </a:pPr>
            <a:r>
              <a:rPr lang="en-US" sz="2000" i="1" dirty="0" smtClean="0">
                <a:solidFill>
                  <a:srgbClr val="7030A0"/>
                </a:solidFill>
                <a:latin typeface="Arial" panose="020B0604020202020204" pitchFamily="34" charset="0"/>
                <a:ea typeface="Calibri"/>
                <a:cs typeface="Arial" panose="020B0604020202020204" pitchFamily="34" charset="0"/>
                <a:sym typeface="Calibri"/>
              </a:rPr>
              <a:t>    </a:t>
            </a:r>
            <a:r>
              <a:rPr lang="en-US" sz="2000" i="1" dirty="0">
                <a:solidFill>
                  <a:srgbClr val="7030A0"/>
                </a:solidFill>
                <a:latin typeface="Arial" panose="020B0604020202020204" pitchFamily="34" charset="0"/>
                <a:ea typeface="Calibri"/>
                <a:cs typeface="Arial" panose="020B0604020202020204" pitchFamily="34" charset="0"/>
                <a:sym typeface="Calibri"/>
              </a:rPr>
              <a:t>KP </a:t>
            </a:r>
            <a:r>
              <a:rPr lang="en-US" sz="2000" i="1" dirty="0" smtClean="0">
                <a:solidFill>
                  <a:srgbClr val="7030A0"/>
                </a:solidFill>
                <a:latin typeface="Arial" panose="020B0604020202020204" pitchFamily="34" charset="0"/>
                <a:ea typeface="Calibri"/>
                <a:cs typeface="Arial" panose="020B0604020202020204" pitchFamily="34" charset="0"/>
                <a:sym typeface="Calibri"/>
              </a:rPr>
              <a:t>Beckerman, </a:t>
            </a:r>
            <a:r>
              <a:rPr lang="en-US" sz="2000" i="1" dirty="0">
                <a:solidFill>
                  <a:srgbClr val="7030A0"/>
                </a:solidFill>
                <a:latin typeface="Arial" panose="020B0604020202020204" pitchFamily="34" charset="0"/>
                <a:ea typeface="Calibri"/>
                <a:cs typeface="Arial" panose="020B0604020202020204" pitchFamily="34" charset="0"/>
                <a:sym typeface="Calibri"/>
              </a:rPr>
              <a:t>H </a:t>
            </a:r>
            <a:r>
              <a:rPr lang="en-US" sz="2000" i="1" dirty="0" err="1" smtClean="0">
                <a:solidFill>
                  <a:srgbClr val="7030A0"/>
                </a:solidFill>
                <a:latin typeface="Arial" panose="020B0604020202020204" pitchFamily="34" charset="0"/>
                <a:ea typeface="Calibri"/>
                <a:cs typeface="Arial" panose="020B0604020202020204" pitchFamily="34" charset="0"/>
                <a:sym typeface="Calibri"/>
              </a:rPr>
              <a:t>Betman</a:t>
            </a:r>
            <a:r>
              <a:rPr lang="en-US" sz="2000" i="1" dirty="0" smtClean="0">
                <a:solidFill>
                  <a:srgbClr val="7030A0"/>
                </a:solidFill>
                <a:latin typeface="Arial" panose="020B0604020202020204" pitchFamily="34" charset="0"/>
                <a:ea typeface="Calibri"/>
                <a:cs typeface="Arial" panose="020B0604020202020204" pitchFamily="34" charset="0"/>
                <a:sym typeface="Calibri"/>
              </a:rPr>
              <a:t>, </a:t>
            </a:r>
            <a:r>
              <a:rPr lang="en-US" sz="2000" i="1" dirty="0">
                <a:solidFill>
                  <a:srgbClr val="7030A0"/>
                </a:solidFill>
                <a:latin typeface="Arial" panose="020B0604020202020204" pitchFamily="34" charset="0"/>
                <a:ea typeface="Calibri"/>
                <a:cs typeface="Arial" panose="020B0604020202020204" pitchFamily="34" charset="0"/>
                <a:sym typeface="Calibri"/>
              </a:rPr>
              <a:t>N </a:t>
            </a:r>
            <a:r>
              <a:rPr lang="en-US" sz="2000" i="1" dirty="0" err="1" smtClean="0">
                <a:solidFill>
                  <a:srgbClr val="7030A0"/>
                </a:solidFill>
                <a:latin typeface="Arial" panose="020B0604020202020204" pitchFamily="34" charset="0"/>
                <a:ea typeface="Calibri"/>
                <a:cs typeface="Arial" panose="020B0604020202020204" pitchFamily="34" charset="0"/>
                <a:sym typeface="Calibri"/>
              </a:rPr>
              <a:t>Chakhtoura</a:t>
            </a:r>
            <a:r>
              <a:rPr lang="en-US" sz="2000" i="1" dirty="0" smtClean="0">
                <a:solidFill>
                  <a:srgbClr val="7030A0"/>
                </a:solidFill>
                <a:latin typeface="Arial" panose="020B0604020202020204" pitchFamily="34" charset="0"/>
                <a:ea typeface="Calibri"/>
                <a:cs typeface="Arial" panose="020B0604020202020204" pitchFamily="34" charset="0"/>
                <a:sym typeface="Calibri"/>
              </a:rPr>
              <a:t>, </a:t>
            </a:r>
            <a:r>
              <a:rPr lang="en-US" sz="2000" i="1" dirty="0">
                <a:solidFill>
                  <a:srgbClr val="7030A0"/>
                </a:solidFill>
                <a:latin typeface="Arial" panose="020B0604020202020204" pitchFamily="34" charset="0"/>
                <a:ea typeface="Calibri"/>
                <a:cs typeface="Arial" panose="020B0604020202020204" pitchFamily="34" charset="0"/>
                <a:sym typeface="Calibri"/>
              </a:rPr>
              <a:t>K </a:t>
            </a:r>
            <a:r>
              <a:rPr lang="en-US" sz="2000" i="1" dirty="0" smtClean="0">
                <a:solidFill>
                  <a:srgbClr val="7030A0"/>
                </a:solidFill>
                <a:latin typeface="Arial" panose="020B0604020202020204" pitchFamily="34" charset="0"/>
                <a:ea typeface="Calibri"/>
                <a:cs typeface="Arial" panose="020B0604020202020204" pitchFamily="34" charset="0"/>
                <a:sym typeface="Calibri"/>
              </a:rPr>
              <a:t>Dominguez, </a:t>
            </a:r>
            <a:r>
              <a:rPr lang="en-US" sz="2000" i="1" dirty="0">
                <a:solidFill>
                  <a:srgbClr val="7030A0"/>
                </a:solidFill>
                <a:latin typeface="Arial" panose="020B0604020202020204" pitchFamily="34" charset="0"/>
                <a:ea typeface="Calibri"/>
                <a:cs typeface="Arial" panose="020B0604020202020204" pitchFamily="34" charset="0"/>
                <a:sym typeface="Calibri"/>
              </a:rPr>
              <a:t>A </a:t>
            </a:r>
            <a:r>
              <a:rPr lang="en-US" sz="2000" i="1" dirty="0" err="1" smtClean="0">
                <a:solidFill>
                  <a:srgbClr val="7030A0"/>
                </a:solidFill>
                <a:latin typeface="Arial" panose="020B0604020202020204" pitchFamily="34" charset="0"/>
                <a:ea typeface="Calibri"/>
                <a:cs typeface="Arial" panose="020B0604020202020204" pitchFamily="34" charset="0"/>
                <a:sym typeface="Calibri"/>
              </a:rPr>
              <a:t>Pikis</a:t>
            </a:r>
            <a:r>
              <a:rPr lang="en-US" sz="2000" i="1" dirty="0" smtClean="0">
                <a:solidFill>
                  <a:srgbClr val="7030A0"/>
                </a:solidFill>
                <a:latin typeface="Arial" panose="020B0604020202020204" pitchFamily="34" charset="0"/>
                <a:ea typeface="Calibri"/>
                <a:cs typeface="Arial" panose="020B0604020202020204" pitchFamily="34" charset="0"/>
                <a:sym typeface="Calibri"/>
              </a:rPr>
              <a:t>,             NS </a:t>
            </a:r>
            <a:r>
              <a:rPr lang="en-US" sz="2000" i="1" dirty="0" err="1" smtClean="0">
                <a:solidFill>
                  <a:srgbClr val="7030A0"/>
                </a:solidFill>
                <a:latin typeface="Arial" panose="020B0604020202020204" pitchFamily="34" charset="0"/>
                <a:ea typeface="Calibri"/>
                <a:cs typeface="Arial" panose="020B0604020202020204" pitchFamily="34" charset="0"/>
                <a:sym typeface="Calibri"/>
              </a:rPr>
              <a:t>Santanello</a:t>
            </a:r>
            <a:r>
              <a:rPr lang="en-US" sz="2000" i="1" dirty="0" smtClean="0">
                <a:solidFill>
                  <a:srgbClr val="7030A0"/>
                </a:solidFill>
                <a:latin typeface="Arial" panose="020B0604020202020204" pitchFamily="34" charset="0"/>
                <a:ea typeface="Calibri"/>
                <a:cs typeface="Arial" panose="020B0604020202020204" pitchFamily="34" charset="0"/>
                <a:sym typeface="Calibri"/>
              </a:rPr>
              <a:t>, </a:t>
            </a:r>
            <a:r>
              <a:rPr lang="en-US" sz="2000" i="1" dirty="0">
                <a:solidFill>
                  <a:srgbClr val="7030A0"/>
                </a:solidFill>
                <a:latin typeface="Arial" panose="020B0604020202020204" pitchFamily="34" charset="0"/>
                <a:ea typeface="Calibri"/>
                <a:cs typeface="Arial" panose="020B0604020202020204" pitchFamily="34" charset="0"/>
                <a:sym typeface="Calibri"/>
              </a:rPr>
              <a:t>WR </a:t>
            </a:r>
            <a:r>
              <a:rPr lang="en-US" sz="2000" i="1" dirty="0" smtClean="0">
                <a:solidFill>
                  <a:srgbClr val="7030A0"/>
                </a:solidFill>
                <a:latin typeface="Arial" panose="020B0604020202020204" pitchFamily="34" charset="0"/>
                <a:ea typeface="Calibri"/>
                <a:cs typeface="Arial" panose="020B0604020202020204" pitchFamily="34" charset="0"/>
                <a:sym typeface="Calibri"/>
              </a:rPr>
              <a:t>Short, </a:t>
            </a:r>
            <a:r>
              <a:rPr lang="en-US" sz="2000" i="1" dirty="0">
                <a:solidFill>
                  <a:srgbClr val="7030A0"/>
                </a:solidFill>
                <a:latin typeface="Arial" panose="020B0604020202020204" pitchFamily="34" charset="0"/>
                <a:ea typeface="Calibri"/>
                <a:cs typeface="Arial" panose="020B0604020202020204" pitchFamily="34" charset="0"/>
                <a:sym typeface="Calibri"/>
              </a:rPr>
              <a:t>CT </a:t>
            </a:r>
            <a:r>
              <a:rPr lang="en-US" sz="2000" i="1" dirty="0" smtClean="0">
                <a:solidFill>
                  <a:srgbClr val="7030A0"/>
                </a:solidFill>
                <a:latin typeface="Arial" panose="020B0604020202020204" pitchFamily="34" charset="0"/>
                <a:ea typeface="Calibri"/>
                <a:cs typeface="Arial" panose="020B0604020202020204" pitchFamily="34" charset="0"/>
                <a:sym typeface="Calibri"/>
              </a:rPr>
              <a:t>Thorne, </a:t>
            </a:r>
            <a:r>
              <a:rPr lang="en-US" sz="2000" i="1" dirty="0">
                <a:solidFill>
                  <a:srgbClr val="7030A0"/>
                </a:solidFill>
                <a:latin typeface="Arial" panose="020B0604020202020204" pitchFamily="34" charset="0"/>
                <a:ea typeface="Calibri"/>
                <a:cs typeface="Arial" panose="020B0604020202020204" pitchFamily="34" charset="0"/>
                <a:sym typeface="Calibri"/>
              </a:rPr>
              <a:t>H </a:t>
            </a:r>
            <a:r>
              <a:rPr lang="en-US" sz="2000" i="1" dirty="0" smtClean="0">
                <a:solidFill>
                  <a:srgbClr val="7030A0"/>
                </a:solidFill>
                <a:latin typeface="Arial" panose="020B0604020202020204" pitchFamily="34" charset="0"/>
                <a:ea typeface="Calibri"/>
                <a:cs typeface="Arial" panose="020B0604020202020204" pitchFamily="34" charset="0"/>
                <a:sym typeface="Calibri"/>
              </a:rPr>
              <a:t>Tilson, </a:t>
            </a:r>
            <a:r>
              <a:rPr lang="en-US" sz="2000" i="1" dirty="0">
                <a:solidFill>
                  <a:srgbClr val="7030A0"/>
                </a:solidFill>
                <a:latin typeface="Arial" panose="020B0604020202020204" pitchFamily="34" charset="0"/>
                <a:ea typeface="Calibri"/>
                <a:cs typeface="Arial" panose="020B0604020202020204" pitchFamily="34" charset="0"/>
                <a:sym typeface="Calibri"/>
              </a:rPr>
              <a:t>V </a:t>
            </a:r>
            <a:r>
              <a:rPr lang="en-US" sz="2000" i="1" dirty="0" err="1" smtClean="0">
                <a:solidFill>
                  <a:srgbClr val="7030A0"/>
                </a:solidFill>
                <a:latin typeface="Arial" panose="020B0604020202020204" pitchFamily="34" charset="0"/>
                <a:ea typeface="Calibri"/>
                <a:cs typeface="Arial" panose="020B0604020202020204" pitchFamily="34" charset="0"/>
                <a:sym typeface="Calibri"/>
              </a:rPr>
              <a:t>Vinas</a:t>
            </a:r>
            <a:r>
              <a:rPr lang="en-US" sz="2000" i="1" dirty="0" smtClean="0">
                <a:solidFill>
                  <a:srgbClr val="7030A0"/>
                </a:solidFill>
                <a:latin typeface="Arial" panose="020B0604020202020204" pitchFamily="34" charset="0"/>
                <a:ea typeface="Calibri"/>
                <a:cs typeface="Arial" panose="020B0604020202020204" pitchFamily="34" charset="0"/>
                <a:sym typeface="Calibri"/>
              </a:rPr>
              <a:t>, </a:t>
            </a:r>
            <a:r>
              <a:rPr lang="en-US" sz="2000" i="1" dirty="0">
                <a:solidFill>
                  <a:srgbClr val="7030A0"/>
                </a:solidFill>
                <a:latin typeface="Arial" panose="020B0604020202020204" pitchFamily="34" charset="0"/>
                <a:ea typeface="Calibri"/>
                <a:cs typeface="Arial" panose="020B0604020202020204" pitchFamily="34" charset="0"/>
                <a:sym typeface="Calibri"/>
              </a:rPr>
              <a:t>DH </a:t>
            </a:r>
            <a:r>
              <a:rPr lang="en-US" sz="2000" i="1" dirty="0" smtClean="0">
                <a:solidFill>
                  <a:srgbClr val="7030A0"/>
                </a:solidFill>
                <a:latin typeface="Arial" panose="020B0604020202020204" pitchFamily="34" charset="0"/>
                <a:ea typeface="Calibri"/>
                <a:cs typeface="Arial" panose="020B0604020202020204" pitchFamily="34" charset="0"/>
                <a:sym typeface="Calibri"/>
              </a:rPr>
              <a:t>Watts, </a:t>
            </a:r>
            <a:r>
              <a:rPr lang="en-US" sz="2000" i="1" dirty="0">
                <a:solidFill>
                  <a:srgbClr val="7030A0"/>
                </a:solidFill>
                <a:latin typeface="Arial" panose="020B0604020202020204" pitchFamily="34" charset="0"/>
                <a:ea typeface="Calibri"/>
                <a:cs typeface="Arial" panose="020B0604020202020204" pitchFamily="34" charset="0"/>
                <a:sym typeface="Calibri"/>
              </a:rPr>
              <a:t>JD </a:t>
            </a:r>
            <a:r>
              <a:rPr lang="en-US" sz="2000" i="1" dirty="0" smtClean="0">
                <a:solidFill>
                  <a:srgbClr val="7030A0"/>
                </a:solidFill>
                <a:latin typeface="Arial" panose="020B0604020202020204" pitchFamily="34" charset="0"/>
                <a:ea typeface="Calibri"/>
                <a:cs typeface="Arial" panose="020B0604020202020204" pitchFamily="34" charset="0"/>
                <a:sym typeface="Calibri"/>
              </a:rPr>
              <a:t>Albano</a:t>
            </a:r>
            <a:r>
              <a:rPr lang="en-US" sz="2000" i="1" baseline="30000" dirty="0">
                <a:solidFill>
                  <a:srgbClr val="7030A0"/>
                </a:solidFill>
                <a:latin typeface="Arial" panose="020B0604020202020204" pitchFamily="34" charset="0"/>
                <a:ea typeface="Calibri"/>
                <a:cs typeface="Arial" panose="020B0604020202020204" pitchFamily="34" charset="0"/>
                <a:sym typeface="Calibri"/>
              </a:rPr>
              <a:t> </a:t>
            </a:r>
            <a:r>
              <a:rPr lang="en-US" sz="2000" i="1" dirty="0" smtClean="0">
                <a:solidFill>
                  <a:srgbClr val="7030A0"/>
                </a:solidFill>
                <a:latin typeface="Arial" panose="020B0604020202020204" pitchFamily="34" charset="0"/>
                <a:ea typeface="Calibri"/>
                <a:cs typeface="Arial" panose="020B0604020202020204" pitchFamily="34" charset="0"/>
                <a:sym typeface="Calibri"/>
              </a:rPr>
              <a:t>on </a:t>
            </a:r>
            <a:r>
              <a:rPr lang="en-US" sz="2000" i="1" dirty="0">
                <a:solidFill>
                  <a:srgbClr val="7030A0"/>
                </a:solidFill>
                <a:latin typeface="Arial" panose="020B0604020202020204" pitchFamily="34" charset="0"/>
                <a:ea typeface="Calibri"/>
                <a:cs typeface="Arial" panose="020B0604020202020204" pitchFamily="34" charset="0"/>
                <a:sym typeface="Calibri"/>
              </a:rPr>
              <a:t>behalf of the APR Steering Committee</a:t>
            </a:r>
            <a:endParaRPr lang="en-US" sz="2000" i="1" dirty="0">
              <a:solidFill>
                <a:srgbClr val="7030A0"/>
              </a:solidFill>
              <a:latin typeface="Arial" panose="020B0604020202020204" pitchFamily="34" charset="0"/>
              <a:cs typeface="Arial" panose="020B0604020202020204" pitchFamily="34" charset="0"/>
            </a:endParaRPr>
          </a:p>
          <a:p>
            <a:pPr marL="0" indent="0" fontAlgn="auto">
              <a:lnSpc>
                <a:spcPct val="110000"/>
              </a:lnSpc>
              <a:spcBef>
                <a:spcPct val="0"/>
              </a:spcBef>
              <a:spcAft>
                <a:spcPct val="0"/>
              </a:spcAft>
              <a:buFont typeface="Wingdings" pitchFamily="2" charset="2"/>
              <a:buNone/>
            </a:pPr>
            <a:r>
              <a:rPr lang="en-US" sz="2000" i="1" dirty="0">
                <a:latin typeface="Arial" panose="020B0604020202020204" pitchFamily="34" charset="0"/>
                <a:cs typeface="Arial" panose="020B0604020202020204" pitchFamily="34" charset="0"/>
              </a:rPr>
              <a:t/>
            </a:r>
            <a:br>
              <a:rPr lang="en-US" sz="2000" i="1" dirty="0">
                <a:latin typeface="Arial" panose="020B0604020202020204" pitchFamily="34" charset="0"/>
                <a:cs typeface="Arial" panose="020B0604020202020204" pitchFamily="34" charset="0"/>
              </a:rPr>
            </a:br>
            <a:endParaRPr lang="en-US" sz="2000" i="1" dirty="0">
              <a:latin typeface="Arial" panose="020B0604020202020204" pitchFamily="34" charset="0"/>
              <a:cs typeface="Arial" panose="020B0604020202020204" pitchFamily="34" charset="0"/>
            </a:endParaRPr>
          </a:p>
        </p:txBody>
      </p:sp>
      <p:pic>
        <p:nvPicPr>
          <p:cNvPr id="8" name="Picture 7" descr="Screen Clippin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8166" y="361950"/>
            <a:ext cx="907774" cy="1295400"/>
          </a:xfrm>
          <a:prstGeom prst="rect">
            <a:avLst/>
          </a:prstGeom>
          <a:effectLst>
            <a:outerShdw blurRad="50800" dist="38100" dir="2700000" algn="tl" rotWithShape="0">
              <a:prstClr val="black">
                <a:alpha val="40000"/>
              </a:prstClr>
            </a:outerShdw>
          </a:effectLst>
        </p:spPr>
      </p:pic>
      <p:sp>
        <p:nvSpPr>
          <p:cNvPr id="9" name="Rectangle 8"/>
          <p:cNvSpPr/>
          <p:nvPr/>
        </p:nvSpPr>
        <p:spPr>
          <a:xfrm>
            <a:off x="2220944" y="4369415"/>
            <a:ext cx="4572000" cy="461665"/>
          </a:xfrm>
          <a:prstGeom prst="rect">
            <a:avLst/>
          </a:prstGeom>
        </p:spPr>
        <p:txBody>
          <a:bodyPr>
            <a:spAutoFit/>
          </a:bodyPr>
          <a:lstStyle/>
          <a:p>
            <a:pPr algn="ctr"/>
            <a:r>
              <a:rPr lang="en-US" sz="1200" b="1" dirty="0" smtClean="0">
                <a:solidFill>
                  <a:srgbClr val="C00000"/>
                </a:solidFill>
              </a:rPr>
              <a:t>10</a:t>
            </a:r>
            <a:r>
              <a:rPr lang="en-US" sz="1200" b="1" baseline="30000" dirty="0" smtClean="0">
                <a:solidFill>
                  <a:srgbClr val="C00000"/>
                </a:solidFill>
              </a:rPr>
              <a:t>th</a:t>
            </a:r>
            <a:r>
              <a:rPr lang="en-US" sz="1200" b="1" dirty="0" smtClean="0">
                <a:solidFill>
                  <a:srgbClr val="C00000"/>
                </a:solidFill>
              </a:rPr>
              <a:t> International AIDS Society Conference on HIV Science </a:t>
            </a:r>
          </a:p>
          <a:p>
            <a:pPr algn="ctr"/>
            <a:r>
              <a:rPr lang="en-US" sz="1200" b="1" dirty="0" smtClean="0">
                <a:solidFill>
                  <a:srgbClr val="C00000"/>
                </a:solidFill>
              </a:rPr>
              <a:t>Mexico City, July 23 2019</a:t>
            </a:r>
            <a:endParaRPr lang="en-US" sz="1200" dirty="0">
              <a:solidFill>
                <a:srgbClr val="C00000"/>
              </a:solidFill>
            </a:endParaRPr>
          </a:p>
        </p:txBody>
      </p:sp>
      <p:grpSp>
        <p:nvGrpSpPr>
          <p:cNvPr id="10" name="Group 9"/>
          <p:cNvGrpSpPr/>
          <p:nvPr/>
        </p:nvGrpSpPr>
        <p:grpSpPr>
          <a:xfrm>
            <a:off x="7739653" y="1473103"/>
            <a:ext cx="1404347" cy="1351798"/>
            <a:chOff x="7466303" y="359070"/>
            <a:chExt cx="1825352" cy="1894569"/>
          </a:xfrm>
        </p:grpSpPr>
        <p:sp>
          <p:nvSpPr>
            <p:cNvPr id="11" name="TextBox 10">
              <a:extLst>
                <a:ext uri="{FF2B5EF4-FFF2-40B4-BE49-F238E27FC236}">
                  <a16:creationId xmlns:a16="http://schemas.microsoft.com/office/drawing/2014/main" id="{04698212-3FD8-4BD3-BA6C-B46BB4762D83}"/>
                </a:ext>
              </a:extLst>
            </p:cNvPr>
            <p:cNvSpPr txBox="1"/>
            <p:nvPr/>
          </p:nvSpPr>
          <p:spPr>
            <a:xfrm>
              <a:off x="7466303" y="1607308"/>
              <a:ext cx="1825352" cy="646331"/>
            </a:xfrm>
            <a:prstGeom prst="rect">
              <a:avLst/>
            </a:prstGeom>
            <a:noFill/>
          </p:spPr>
          <p:txBody>
            <a:bodyPr wrap="square" rtlCol="0">
              <a:spAutoFit/>
            </a:bodyPr>
            <a:lstStyle/>
            <a:p>
              <a:pPr algn="ctr"/>
              <a:r>
                <a:rPr lang="en-GB" sz="600" dirty="0">
                  <a:latin typeface="Arial" panose="020B0604020202020204" pitchFamily="34" charset="0"/>
                  <a:cs typeface="Arial" panose="020B0604020202020204" pitchFamily="34" charset="0"/>
                </a:rPr>
                <a:t>Open spinal bifida</a:t>
              </a:r>
              <a:br>
                <a:rPr lang="en-GB" sz="600" dirty="0">
                  <a:latin typeface="Arial" panose="020B0604020202020204" pitchFamily="34" charset="0"/>
                  <a:cs typeface="Arial" panose="020B0604020202020204" pitchFamily="34" charset="0"/>
                </a:rPr>
              </a:br>
              <a:r>
                <a:rPr lang="en-GB" sz="600" dirty="0">
                  <a:latin typeface="Arial" panose="020B0604020202020204" pitchFamily="34" charset="0"/>
                  <a:cs typeface="Arial" panose="020B0604020202020204" pitchFamily="34" charset="0"/>
                </a:rPr>
                <a:t>(Copp &amp; Greene, 2016,</a:t>
              </a:r>
            </a:p>
            <a:p>
              <a:pPr algn="ctr"/>
              <a:r>
                <a:rPr lang="en-GB" sz="600" dirty="0">
                  <a:latin typeface="Arial" panose="020B0604020202020204" pitchFamily="34" charset="0"/>
                  <a:cs typeface="Arial" panose="020B0604020202020204" pitchFamily="34" charset="0"/>
                </a:rPr>
                <a:t> Encyclopedia of Life Sciences, </a:t>
              </a:r>
            </a:p>
            <a:p>
              <a:pPr algn="ctr"/>
              <a:r>
                <a:rPr lang="en-GB" sz="600" dirty="0">
                  <a:latin typeface="Arial" panose="020B0604020202020204" pitchFamily="34" charset="0"/>
                  <a:cs typeface="Arial" panose="020B0604020202020204" pitchFamily="34" charset="0"/>
                </a:rPr>
                <a:t>John Wiley)</a:t>
              </a:r>
            </a:p>
            <a:p>
              <a:pPr algn="ctr"/>
              <a:endParaRPr lang="en-GB" sz="600" dirty="0">
                <a:latin typeface="Arial" panose="020B0604020202020204" pitchFamily="34" charset="0"/>
                <a:cs typeface="Arial" panose="020B0604020202020204" pitchFamily="34" charset="0"/>
              </a:endParaRPr>
            </a:p>
            <a:p>
              <a:pPr algn="ctr"/>
              <a:endParaRPr lang="en-GB" sz="600" dirty="0">
                <a:latin typeface="Arial" panose="020B0604020202020204" pitchFamily="34" charset="0"/>
                <a:cs typeface="Arial" panose="020B0604020202020204" pitchFamily="34" charset="0"/>
              </a:endParaRPr>
            </a:p>
          </p:txBody>
        </p:sp>
        <p:pic>
          <p:nvPicPr>
            <p:cNvPr id="12" name="Picture 5">
              <a:extLst>
                <a:ext uri="{FF2B5EF4-FFF2-40B4-BE49-F238E27FC236}">
                  <a16:creationId xmlns:a16="http://schemas.microsoft.com/office/drawing/2014/main" id="{3CB8989A-0C34-4DD4-A4E5-FA85CF78A9C8}"/>
                </a:ext>
              </a:extLst>
            </p:cNvPr>
            <p:cNvPicPr>
              <a:picLocks noChangeAspect="1"/>
            </p:cNvPicPr>
            <p:nvPr/>
          </p:nvPicPr>
          <p:blipFill>
            <a:blip r:embed="rId6" cstate="print">
              <a:extLst>
                <a:ext uri="{28A0092B-C50C-407E-A947-70E740481C1C}">
                  <a14:useLocalDpi xmlns:a14="http://schemas.microsoft.com/office/drawing/2010/main" val="0"/>
                </a:ext>
              </a:extLst>
            </a:blip>
            <a:srcRect t="6213" r="8739"/>
            <a:stretch>
              <a:fillRect/>
            </a:stretch>
          </p:blipFill>
          <p:spPr bwMode="auto">
            <a:xfrm>
              <a:off x="7966847" y="359070"/>
              <a:ext cx="775350" cy="12286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9100502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Text Box 4"/>
          <p:cNvSpPr txBox="1">
            <a:spLocks noChangeArrowheads="1"/>
          </p:cNvSpPr>
          <p:nvPr/>
        </p:nvSpPr>
        <p:spPr bwMode="auto">
          <a:xfrm>
            <a:off x="304801" y="55506"/>
            <a:ext cx="7696200" cy="584775"/>
          </a:xfrm>
          <a:prstGeom prst="rect">
            <a:avLst/>
          </a:prstGeom>
          <a:noFill/>
          <a:ln w="9525" algn="ctr">
            <a:noFill/>
            <a:miter lim="800000"/>
            <a:headEnd/>
            <a:tailEnd/>
          </a:ln>
          <a:effectLst/>
        </p:spPr>
        <p:txBody>
          <a:bodyPr wrap="square">
            <a:spAutoFit/>
          </a:bodyPr>
          <a:lstStyle/>
          <a:p>
            <a:pPr eaLnBrk="0" hangingPunct="0">
              <a:spcBef>
                <a:spcPct val="50000"/>
              </a:spcBef>
              <a:buClr>
                <a:srgbClr val="6600CC"/>
              </a:buClr>
              <a:buSzPct val="100000"/>
              <a:buFont typeface="Wingdings" pitchFamily="2" charset="2"/>
              <a:buNone/>
              <a:defRPr/>
            </a:pPr>
            <a:r>
              <a:rPr lang="en-US" sz="3200" b="1" dirty="0">
                <a:solidFill>
                  <a:srgbClr val="C00000"/>
                </a:solidFill>
              </a:rPr>
              <a:t>Results – Primary Analysis</a:t>
            </a:r>
          </a:p>
        </p:txBody>
      </p:sp>
      <p:grpSp>
        <p:nvGrpSpPr>
          <p:cNvPr id="5" name="Group 4"/>
          <p:cNvGrpSpPr/>
          <p:nvPr/>
        </p:nvGrpSpPr>
        <p:grpSpPr>
          <a:xfrm>
            <a:off x="304801" y="4371975"/>
            <a:ext cx="8837308" cy="736124"/>
            <a:chOff x="522143" y="4371975"/>
            <a:chExt cx="8619965" cy="736124"/>
          </a:xfrm>
        </p:grpSpPr>
        <p:pic>
          <p:nvPicPr>
            <p:cNvPr id="6" name="Picture 5"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69955" y="4371975"/>
              <a:ext cx="1972153" cy="736124"/>
            </a:xfrm>
            <a:prstGeom prst="rect">
              <a:avLst/>
            </a:prstGeom>
          </p:spPr>
        </p:pic>
        <p:sp>
          <p:nvSpPr>
            <p:cNvPr id="7" name="Line 6"/>
            <p:cNvSpPr>
              <a:spLocks noChangeShapeType="1"/>
            </p:cNvSpPr>
            <p:nvPr/>
          </p:nvSpPr>
          <p:spPr bwMode="auto">
            <a:xfrm>
              <a:off x="522143" y="4943475"/>
              <a:ext cx="6442364" cy="0"/>
            </a:xfrm>
            <a:prstGeom prst="line">
              <a:avLst/>
            </a:prstGeom>
            <a:noFill/>
            <a:ln w="50800">
              <a:solidFill>
                <a:srgbClr val="6D457F"/>
              </a:solidFill>
              <a:round/>
              <a:headEnd type="none" w="sm" len="sm"/>
              <a:tailEnd type="none" w="sm" len="sm"/>
            </a:ln>
          </p:spPr>
          <p:txBody>
            <a:bodyPr wrap="none" anchor="ctr"/>
            <a:lstStyle/>
            <a:p>
              <a:endParaRPr lang="en-US"/>
            </a:p>
          </p:txBody>
        </p:sp>
      </p:grpSp>
      <p:graphicFrame>
        <p:nvGraphicFramePr>
          <p:cNvPr id="3" name="Table 2">
            <a:extLst>
              <a:ext uri="{FF2B5EF4-FFF2-40B4-BE49-F238E27FC236}">
                <a16:creationId xmlns:a16="http://schemas.microsoft.com/office/drawing/2014/main" id="{712FB7C7-A744-4E2D-89F7-F29D976956A0}"/>
              </a:ext>
            </a:extLst>
          </p:cNvPr>
          <p:cNvGraphicFramePr>
            <a:graphicFrameLocks noGrp="1"/>
          </p:cNvGraphicFramePr>
          <p:nvPr>
            <p:extLst>
              <p:ext uri="{D42A27DB-BD31-4B8C-83A1-F6EECF244321}">
                <p14:modId xmlns:p14="http://schemas.microsoft.com/office/powerpoint/2010/main" val="3098236162"/>
              </p:ext>
            </p:extLst>
          </p:nvPr>
        </p:nvGraphicFramePr>
        <p:xfrm>
          <a:off x="306978" y="640281"/>
          <a:ext cx="8760822" cy="3931920"/>
        </p:xfrm>
        <a:graphic>
          <a:graphicData uri="http://schemas.openxmlformats.org/drawingml/2006/table">
            <a:tbl>
              <a:tblPr firstRow="1" bandRow="1">
                <a:tableStyleId>{00A15C55-8517-42AA-B614-E9B94910E393}</a:tableStyleId>
              </a:tblPr>
              <a:tblGrid>
                <a:gridCol w="4036422">
                  <a:extLst>
                    <a:ext uri="{9D8B030D-6E8A-4147-A177-3AD203B41FA5}">
                      <a16:colId xmlns:a16="http://schemas.microsoft.com/office/drawing/2014/main" val="1854961134"/>
                    </a:ext>
                  </a:extLst>
                </a:gridCol>
                <a:gridCol w="4724400">
                  <a:extLst>
                    <a:ext uri="{9D8B030D-6E8A-4147-A177-3AD203B41FA5}">
                      <a16:colId xmlns:a16="http://schemas.microsoft.com/office/drawing/2014/main" val="3602336659"/>
                    </a:ext>
                  </a:extLst>
                </a:gridCol>
              </a:tblGrid>
              <a:tr h="533400">
                <a:tc gridSpan="2">
                  <a:txBody>
                    <a:bodyPr/>
                    <a:lstStyle/>
                    <a:p>
                      <a:pPr algn="ctr"/>
                      <a:r>
                        <a:rPr lang="en-US" sz="1800" dirty="0">
                          <a:latin typeface="Arial" panose="020B0604020202020204" pitchFamily="34" charset="0"/>
                          <a:cs typeface="Arial" panose="020B0604020202020204" pitchFamily="34" charset="0"/>
                        </a:rPr>
                        <a:t>Maternal Demographic &amp; Clinical Characteristics of Pregnant Women,  Primary Prospective Enrollments and Outcomes Through January 31 2019</a:t>
                      </a:r>
                    </a:p>
                  </a:txBody>
                  <a:tcPr/>
                </a:tc>
                <a:tc hMerge="1">
                  <a:txBody>
                    <a:bodyPr/>
                    <a:lstStyle/>
                    <a:p>
                      <a:endParaRPr lang="en-US" dirty="0"/>
                    </a:p>
                  </a:txBody>
                  <a:tcPr/>
                </a:tc>
                <a:extLst>
                  <a:ext uri="{0D108BD9-81ED-4DB2-BD59-A6C34878D82A}">
                    <a16:rowId xmlns:a16="http://schemas.microsoft.com/office/drawing/2014/main" val="911996141"/>
                  </a:ext>
                </a:extLst>
              </a:tr>
              <a:tr h="960120">
                <a:tc>
                  <a:txBody>
                    <a:bodyPr/>
                    <a:lstStyle/>
                    <a:p>
                      <a:r>
                        <a:rPr lang="en-US" sz="1800" dirty="0">
                          <a:latin typeface="Arial" panose="020B0604020202020204" pitchFamily="34" charset="0"/>
                          <a:cs typeface="Arial" panose="020B0604020202020204" pitchFamily="34" charset="0"/>
                        </a:rPr>
                        <a:t>Total pregnancies (N)</a:t>
                      </a:r>
                    </a:p>
                    <a:p>
                      <a:r>
                        <a:rPr lang="en-US" sz="1800" dirty="0">
                          <a:latin typeface="Arial" panose="020B0604020202020204" pitchFamily="34" charset="0"/>
                          <a:cs typeface="Arial" panose="020B0604020202020204" pitchFamily="34" charset="0"/>
                        </a:rPr>
                        <a:t>               1</a:t>
                      </a:r>
                      <a:r>
                        <a:rPr lang="en-US" sz="1800" baseline="30000" dirty="0">
                          <a:latin typeface="Arial" panose="020B0604020202020204" pitchFamily="34" charset="0"/>
                          <a:cs typeface="Arial" panose="020B0604020202020204" pitchFamily="34" charset="0"/>
                        </a:rPr>
                        <a:t>st</a:t>
                      </a:r>
                      <a:r>
                        <a:rPr lang="en-US" sz="1800" dirty="0">
                          <a:latin typeface="Arial" panose="020B0604020202020204" pitchFamily="34" charset="0"/>
                          <a:cs typeface="Arial" panose="020B0604020202020204" pitchFamily="34" charset="0"/>
                        </a:rPr>
                        <a:t> Trimester</a:t>
                      </a:r>
                    </a:p>
                    <a:p>
                      <a:r>
                        <a:rPr lang="en-US" sz="1800" dirty="0">
                          <a:latin typeface="Arial" panose="020B0604020202020204" pitchFamily="34" charset="0"/>
                          <a:cs typeface="Arial" panose="020B0604020202020204" pitchFamily="34" charset="0"/>
                        </a:rPr>
                        <a:t>               2</a:t>
                      </a:r>
                      <a:r>
                        <a:rPr lang="en-US" sz="1800" baseline="30000" dirty="0">
                          <a:latin typeface="Arial" panose="020B0604020202020204" pitchFamily="34" charset="0"/>
                          <a:cs typeface="Arial" panose="020B0604020202020204" pitchFamily="34" charset="0"/>
                        </a:rPr>
                        <a:t>nd </a:t>
                      </a:r>
                      <a:r>
                        <a:rPr lang="en-US" sz="1800" dirty="0">
                          <a:latin typeface="Arial" panose="020B0604020202020204" pitchFamily="34" charset="0"/>
                          <a:cs typeface="Arial" panose="020B0604020202020204" pitchFamily="34" charset="0"/>
                        </a:rPr>
                        <a:t>Trimester</a:t>
                      </a:r>
                    </a:p>
                    <a:p>
                      <a:r>
                        <a:rPr lang="en-US" sz="1800" dirty="0">
                          <a:latin typeface="Arial" panose="020B0604020202020204" pitchFamily="34" charset="0"/>
                          <a:cs typeface="Arial" panose="020B0604020202020204" pitchFamily="34" charset="0"/>
                        </a:rPr>
                        <a:t>               3</a:t>
                      </a:r>
                      <a:r>
                        <a:rPr lang="en-US" sz="1800" baseline="30000" dirty="0">
                          <a:latin typeface="Arial" panose="020B0604020202020204" pitchFamily="34" charset="0"/>
                          <a:cs typeface="Arial" panose="020B0604020202020204" pitchFamily="34" charset="0"/>
                        </a:rPr>
                        <a:t>rd</a:t>
                      </a:r>
                      <a:r>
                        <a:rPr lang="en-US" sz="1800" dirty="0">
                          <a:latin typeface="Arial" panose="020B0604020202020204" pitchFamily="34" charset="0"/>
                          <a:cs typeface="Arial" panose="020B0604020202020204" pitchFamily="34" charset="0"/>
                        </a:rPr>
                        <a:t> </a:t>
                      </a:r>
                      <a:r>
                        <a:rPr lang="en-US" sz="1800" baseline="0" dirty="0">
                          <a:latin typeface="Arial" panose="020B0604020202020204" pitchFamily="34" charset="0"/>
                          <a:cs typeface="Arial" panose="020B0604020202020204" pitchFamily="34" charset="0"/>
                        </a:rPr>
                        <a:t>Trimester</a:t>
                      </a:r>
                      <a:endParaRPr lang="en-US" sz="1800" dirty="0">
                        <a:latin typeface="Arial" panose="020B0604020202020204" pitchFamily="34" charset="0"/>
                        <a:cs typeface="Arial" panose="020B0604020202020204" pitchFamily="34" charset="0"/>
                      </a:endParaRPr>
                    </a:p>
                  </a:txBody>
                  <a:tcPr/>
                </a:tc>
                <a:tc>
                  <a:txBody>
                    <a:bodyPr/>
                    <a:lstStyle/>
                    <a:p>
                      <a:pPr algn="ctr"/>
                      <a:r>
                        <a:rPr lang="en-US" sz="1800" dirty="0">
                          <a:latin typeface="Arial" panose="020B0604020202020204" pitchFamily="34" charset="0"/>
                          <a:cs typeface="Arial" panose="020B0604020202020204" pitchFamily="34" charset="0"/>
                        </a:rPr>
                        <a:t>20,372</a:t>
                      </a:r>
                    </a:p>
                    <a:p>
                      <a:pPr algn="ctr"/>
                      <a:r>
                        <a:rPr lang="en-US" sz="1800" dirty="0">
                          <a:latin typeface="Arial" panose="020B0604020202020204" pitchFamily="34" charset="0"/>
                          <a:cs typeface="Arial" panose="020B0604020202020204" pitchFamily="34" charset="0"/>
                        </a:rPr>
                        <a:t>10,952 (54%) (8,546 [78%] periconception)</a:t>
                      </a:r>
                    </a:p>
                    <a:p>
                      <a:pPr algn="ctr"/>
                      <a:r>
                        <a:rPr lang="en-US" sz="1800" dirty="0">
                          <a:latin typeface="Arial" panose="020B0604020202020204" pitchFamily="34" charset="0"/>
                          <a:cs typeface="Arial" panose="020B0604020202020204" pitchFamily="34" charset="0"/>
                        </a:rPr>
                        <a:t>  7,018 (34%)</a:t>
                      </a:r>
                    </a:p>
                    <a:p>
                      <a:pPr algn="ctr"/>
                      <a:r>
                        <a:rPr lang="en-US" sz="1800" dirty="0">
                          <a:latin typeface="Arial" panose="020B0604020202020204" pitchFamily="34" charset="0"/>
                          <a:cs typeface="Arial" panose="020B0604020202020204" pitchFamily="34" charset="0"/>
                        </a:rPr>
                        <a:t>  2,400 (12%)</a:t>
                      </a:r>
                    </a:p>
                  </a:txBody>
                  <a:tcPr/>
                </a:tc>
                <a:extLst>
                  <a:ext uri="{0D108BD9-81ED-4DB2-BD59-A6C34878D82A}">
                    <a16:rowId xmlns:a16="http://schemas.microsoft.com/office/drawing/2014/main" val="2290894221"/>
                  </a:ext>
                </a:extLst>
              </a:tr>
              <a:tr h="746760">
                <a:tc>
                  <a:txBody>
                    <a:bodyPr/>
                    <a:lstStyle/>
                    <a:p>
                      <a:r>
                        <a:rPr lang="en-US" sz="1800" dirty="0">
                          <a:latin typeface="Arial" panose="020B0604020202020204" pitchFamily="34" charset="0"/>
                          <a:cs typeface="Arial" panose="020B0604020202020204" pitchFamily="34" charset="0"/>
                        </a:rPr>
                        <a:t>Maternal age at conception (years)</a:t>
                      </a:r>
                    </a:p>
                    <a:p>
                      <a:r>
                        <a:rPr lang="en-US" sz="1800" dirty="0">
                          <a:latin typeface="Arial" panose="020B0604020202020204" pitchFamily="34" charset="0"/>
                          <a:cs typeface="Arial" panose="020B0604020202020204" pitchFamily="34" charset="0"/>
                        </a:rPr>
                        <a:t>                Median</a:t>
                      </a:r>
                    </a:p>
                    <a:p>
                      <a:r>
                        <a:rPr lang="en-US" sz="1800" dirty="0">
                          <a:latin typeface="Arial" panose="020B0604020202020204" pitchFamily="34" charset="0"/>
                          <a:cs typeface="Arial" panose="020B0604020202020204" pitchFamily="34" charset="0"/>
                        </a:rPr>
                        <a:t>                Range (min-max)</a:t>
                      </a:r>
                    </a:p>
                  </a:txBody>
                  <a:tcPr/>
                </a:tc>
                <a:tc>
                  <a:txBody>
                    <a:bodyPr/>
                    <a:lstStyle/>
                    <a:p>
                      <a:pPr algn="ctr"/>
                      <a:endParaRPr lang="en-US" sz="1800" dirty="0">
                        <a:latin typeface="Arial" panose="020B0604020202020204" pitchFamily="34" charset="0"/>
                        <a:cs typeface="Arial" panose="020B0604020202020204" pitchFamily="34" charset="0"/>
                      </a:endParaRPr>
                    </a:p>
                    <a:p>
                      <a:pPr algn="ctr"/>
                      <a:r>
                        <a:rPr lang="en-US" sz="1800" dirty="0">
                          <a:latin typeface="Arial" panose="020B0604020202020204" pitchFamily="34" charset="0"/>
                          <a:cs typeface="Arial" panose="020B0604020202020204" pitchFamily="34" charset="0"/>
                        </a:rPr>
                        <a:t>29.0</a:t>
                      </a:r>
                    </a:p>
                    <a:p>
                      <a:pPr algn="ctr"/>
                      <a:r>
                        <a:rPr lang="en-US" sz="1800" dirty="0">
                          <a:latin typeface="Arial" panose="020B0604020202020204" pitchFamily="34" charset="0"/>
                          <a:cs typeface="Arial" panose="020B0604020202020204" pitchFamily="34" charset="0"/>
                        </a:rPr>
                        <a:t>13-55</a:t>
                      </a:r>
                    </a:p>
                  </a:txBody>
                  <a:tcPr/>
                </a:tc>
                <a:extLst>
                  <a:ext uri="{0D108BD9-81ED-4DB2-BD59-A6C34878D82A}">
                    <a16:rowId xmlns:a16="http://schemas.microsoft.com/office/drawing/2014/main" val="644825981"/>
                  </a:ext>
                </a:extLst>
              </a:tr>
              <a:tr h="960120">
                <a:tc>
                  <a:txBody>
                    <a:bodyPr/>
                    <a:lstStyle/>
                    <a:p>
                      <a:r>
                        <a:rPr lang="en-US" sz="1800" dirty="0">
                          <a:latin typeface="Arial" panose="020B0604020202020204" pitchFamily="34" charset="0"/>
                          <a:cs typeface="Arial" panose="020B0604020202020204" pitchFamily="34" charset="0"/>
                        </a:rPr>
                        <a:t>CD4 T-cell count at time report N (%)</a:t>
                      </a:r>
                    </a:p>
                    <a:p>
                      <a:r>
                        <a:rPr lang="en-US" sz="1800" dirty="0">
                          <a:latin typeface="Arial" panose="020B0604020202020204" pitchFamily="34" charset="0"/>
                          <a:cs typeface="Arial" panose="020B0604020202020204" pitchFamily="34" charset="0"/>
                        </a:rPr>
                        <a:t>                ≥500 cells/µL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latin typeface="Arial" panose="020B0604020202020204" pitchFamily="34" charset="0"/>
                          <a:cs typeface="Arial" panose="020B0604020202020204" pitchFamily="34" charset="0"/>
                        </a:rPr>
                        <a:t>               200-499 cells/µL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latin typeface="Arial" panose="020B0604020202020204" pitchFamily="34" charset="0"/>
                          <a:cs typeface="Arial" panose="020B0604020202020204" pitchFamily="34" charset="0"/>
                        </a:rPr>
                        <a:t>               &lt;200 cells/µL</a:t>
                      </a:r>
                    </a:p>
                  </a:txBody>
                  <a:tcPr/>
                </a:tc>
                <a:tc>
                  <a:txBody>
                    <a:bodyPr/>
                    <a:lstStyle/>
                    <a:p>
                      <a:pPr algn="ctr"/>
                      <a:endParaRPr lang="en-US" sz="1800" dirty="0">
                        <a:latin typeface="Arial" panose="020B0604020202020204" pitchFamily="34" charset="0"/>
                        <a:cs typeface="Arial" panose="020B0604020202020204" pitchFamily="34" charset="0"/>
                      </a:endParaRPr>
                    </a:p>
                    <a:p>
                      <a:pPr algn="ctr"/>
                      <a:r>
                        <a:rPr lang="en-US" sz="1800" dirty="0">
                          <a:latin typeface="Arial" panose="020B0604020202020204" pitchFamily="34" charset="0"/>
                          <a:cs typeface="Arial" panose="020B0604020202020204" pitchFamily="34" charset="0"/>
                        </a:rPr>
                        <a:t>31.4%</a:t>
                      </a:r>
                    </a:p>
                    <a:p>
                      <a:pPr algn="ctr"/>
                      <a:r>
                        <a:rPr lang="en-US" sz="1800" dirty="0">
                          <a:latin typeface="Arial" panose="020B0604020202020204" pitchFamily="34" charset="0"/>
                          <a:cs typeface="Arial" panose="020B0604020202020204" pitchFamily="34" charset="0"/>
                        </a:rPr>
                        <a:t>39.1%</a:t>
                      </a:r>
                    </a:p>
                    <a:p>
                      <a:pPr algn="ctr"/>
                      <a:r>
                        <a:rPr lang="en-US" sz="1800" dirty="0">
                          <a:latin typeface="Arial" panose="020B0604020202020204" pitchFamily="34" charset="0"/>
                          <a:cs typeface="Arial" panose="020B0604020202020204" pitchFamily="34" charset="0"/>
                        </a:rPr>
                        <a:t>13.9%</a:t>
                      </a:r>
                    </a:p>
                  </a:txBody>
                  <a:tcPr/>
                </a:tc>
                <a:extLst>
                  <a:ext uri="{0D108BD9-81ED-4DB2-BD59-A6C34878D82A}">
                    <a16:rowId xmlns:a16="http://schemas.microsoft.com/office/drawing/2014/main" val="2346342078"/>
                  </a:ext>
                </a:extLst>
              </a:tr>
            </a:tbl>
          </a:graphicData>
        </a:graphic>
      </p:graphicFrame>
    </p:spTree>
    <p:extLst>
      <p:ext uri="{BB962C8B-B14F-4D97-AF65-F5344CB8AC3E}">
        <p14:creationId xmlns:p14="http://schemas.microsoft.com/office/powerpoint/2010/main" val="36109931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1132500"/>
            <a:ext cx="6619032" cy="3984271"/>
          </a:xfrm>
          <a:prstGeom prst="rect">
            <a:avLst/>
          </a:prstGeom>
        </p:spPr>
      </p:pic>
      <p:sp>
        <p:nvSpPr>
          <p:cNvPr id="14" name="Text Box 4"/>
          <p:cNvSpPr txBox="1">
            <a:spLocks noChangeArrowheads="1"/>
          </p:cNvSpPr>
          <p:nvPr/>
        </p:nvSpPr>
        <p:spPr bwMode="auto">
          <a:xfrm>
            <a:off x="1600200" y="34563"/>
            <a:ext cx="6629400" cy="461665"/>
          </a:xfrm>
          <a:prstGeom prst="rect">
            <a:avLst/>
          </a:prstGeom>
          <a:noFill/>
          <a:ln w="9525" algn="ctr">
            <a:noFill/>
            <a:miter lim="800000"/>
            <a:headEnd/>
            <a:tailEnd/>
          </a:ln>
          <a:effectLst/>
        </p:spPr>
        <p:txBody>
          <a:bodyPr wrap="square">
            <a:spAutoFit/>
          </a:bodyPr>
          <a:lstStyle/>
          <a:p>
            <a:pPr algn="ctr" eaLnBrk="0" hangingPunct="0">
              <a:spcBef>
                <a:spcPct val="50000"/>
              </a:spcBef>
              <a:buClr>
                <a:srgbClr val="6600CC"/>
              </a:buClr>
              <a:buSzPct val="100000"/>
              <a:buFont typeface="Wingdings" pitchFamily="2" charset="2"/>
              <a:buNone/>
              <a:defRPr/>
            </a:pPr>
            <a:r>
              <a:rPr lang="en-US" dirty="0">
                <a:solidFill>
                  <a:srgbClr val="C00000"/>
                </a:solidFill>
                <a:latin typeface="Arial" panose="020B0604020202020204" pitchFamily="34" charset="0"/>
                <a:cs typeface="Arial" panose="020B0604020202020204" pitchFamily="34" charset="0"/>
              </a:rPr>
              <a:t>Drug-Specific Overall Birth Defect Rates*</a:t>
            </a:r>
          </a:p>
        </p:txBody>
      </p:sp>
      <p:sp>
        <p:nvSpPr>
          <p:cNvPr id="15" name="Rectangle 3"/>
          <p:cNvSpPr>
            <a:spLocks noChangeArrowheads="1"/>
          </p:cNvSpPr>
          <p:nvPr/>
        </p:nvSpPr>
        <p:spPr bwMode="auto">
          <a:xfrm>
            <a:off x="1217180" y="422283"/>
            <a:ext cx="7467600" cy="424732"/>
          </a:xfrm>
          <a:prstGeom prst="rect">
            <a:avLst/>
          </a:prstGeom>
          <a:noFill/>
          <a:ln w="9525">
            <a:noFill/>
            <a:miter lim="800000"/>
            <a:headEnd/>
            <a:tailEnd/>
          </a:ln>
        </p:spPr>
        <p:txBody>
          <a:bodyPr wrap="square">
            <a:spAutoFit/>
          </a:bodyPr>
          <a:lstStyle/>
          <a:p>
            <a:pPr algn="ctr" eaLnBrk="0" hangingPunct="0">
              <a:lnSpc>
                <a:spcPct val="90000"/>
              </a:lnSpc>
              <a:spcBef>
                <a:spcPct val="20000"/>
              </a:spcBef>
              <a:buClr>
                <a:srgbClr val="6600CC"/>
              </a:buClr>
              <a:buSzPct val="100000"/>
              <a:tabLst>
                <a:tab pos="2228850" algn="l"/>
                <a:tab pos="3686175" algn="l"/>
              </a:tabLst>
            </a:pPr>
            <a:r>
              <a:rPr lang="en-US" sz="1200" dirty="0">
                <a:latin typeface="Arial" panose="020B0604020202020204" pitchFamily="34" charset="0"/>
                <a:cs typeface="Arial" panose="020B0604020202020204" pitchFamily="34" charset="0"/>
              </a:rPr>
              <a:t>Prevalence of Birth Defects (95% CI) with 1</a:t>
            </a:r>
            <a:r>
              <a:rPr lang="en-US" sz="1200" baseline="30000" dirty="0">
                <a:latin typeface="Arial" panose="020B0604020202020204" pitchFamily="34" charset="0"/>
                <a:cs typeface="Arial" panose="020B0604020202020204" pitchFamily="34" charset="0"/>
              </a:rPr>
              <a:t>st</a:t>
            </a:r>
            <a:r>
              <a:rPr lang="en-US" sz="1200" dirty="0">
                <a:latin typeface="Arial" panose="020B0604020202020204" pitchFamily="34" charset="0"/>
                <a:cs typeface="Arial" panose="020B0604020202020204" pitchFamily="34" charset="0"/>
              </a:rPr>
              <a:t> Trimester Exposure: 1 January 1989 – 31 January 2019</a:t>
            </a:r>
            <a:br>
              <a:rPr lang="en-US" sz="1200" dirty="0">
                <a:latin typeface="Arial" panose="020B0604020202020204" pitchFamily="34" charset="0"/>
                <a:cs typeface="Arial" panose="020B0604020202020204" pitchFamily="34" charset="0"/>
              </a:rPr>
            </a:br>
            <a:endParaRPr lang="en-US" sz="1200" dirty="0">
              <a:latin typeface="Arial" panose="020B0604020202020204" pitchFamily="34" charset="0"/>
              <a:cs typeface="Arial" panose="020B0604020202020204" pitchFamily="34" charset="0"/>
            </a:endParaRPr>
          </a:p>
        </p:txBody>
      </p:sp>
      <p:sp>
        <p:nvSpPr>
          <p:cNvPr id="21" name="TextBox 20"/>
          <p:cNvSpPr txBox="1"/>
          <p:nvPr/>
        </p:nvSpPr>
        <p:spPr>
          <a:xfrm>
            <a:off x="36540" y="851985"/>
            <a:ext cx="4711515" cy="646331"/>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*For drug to be included for comparison with population rates, must meet threshold of having ≥200 1</a:t>
            </a:r>
            <a:r>
              <a:rPr lang="en-US" sz="1200" b="1" baseline="30000" dirty="0">
                <a:latin typeface="Arial" panose="020B0604020202020204" pitchFamily="34" charset="0"/>
                <a:cs typeface="Arial" panose="020B0604020202020204" pitchFamily="34" charset="0"/>
              </a:rPr>
              <a:t>st</a:t>
            </a:r>
            <a:r>
              <a:rPr lang="en-US" sz="1200" b="1" dirty="0">
                <a:latin typeface="Arial" panose="020B0604020202020204" pitchFamily="34" charset="0"/>
                <a:cs typeface="Arial" panose="020B0604020202020204" pitchFamily="34" charset="0"/>
              </a:rPr>
              <a:t> trimester exposed pregnancies</a:t>
            </a:r>
          </a:p>
        </p:txBody>
      </p:sp>
      <p:pic>
        <p:nvPicPr>
          <p:cNvPr id="20" name="Picture 19">
            <a:extLst>
              <a:ext uri="{FF2B5EF4-FFF2-40B4-BE49-F238E27FC236}">
                <a16:creationId xmlns:a16="http://schemas.microsoft.com/office/drawing/2014/main" id="{83C418AE-83D5-439A-9CA6-632538BD612B}"/>
              </a:ext>
            </a:extLst>
          </p:cNvPr>
          <p:cNvPicPr>
            <a:picLocks noChangeAspect="1"/>
          </p:cNvPicPr>
          <p:nvPr/>
        </p:nvPicPr>
        <p:blipFill>
          <a:blip r:embed="rId4"/>
          <a:stretch>
            <a:fillRect/>
          </a:stretch>
        </p:blipFill>
        <p:spPr>
          <a:xfrm>
            <a:off x="1491" y="155458"/>
            <a:ext cx="1371600" cy="344993"/>
          </a:xfrm>
          <a:prstGeom prst="rect">
            <a:avLst/>
          </a:prstGeom>
        </p:spPr>
      </p:pic>
      <p:sp>
        <p:nvSpPr>
          <p:cNvPr id="2" name="Rectangle 1"/>
          <p:cNvSpPr/>
          <p:nvPr/>
        </p:nvSpPr>
        <p:spPr>
          <a:xfrm>
            <a:off x="7552829" y="1671730"/>
            <a:ext cx="1549081" cy="3108543"/>
          </a:xfrm>
          <a:prstGeom prst="rect">
            <a:avLst/>
          </a:prstGeom>
        </p:spPr>
        <p:txBody>
          <a:bodyPr wrap="square">
            <a:spAutoFit/>
          </a:bodyPr>
          <a:lstStyle/>
          <a:p>
            <a:pPr algn="ctr"/>
            <a:r>
              <a:rPr lang="en-US" sz="1400" dirty="0">
                <a:latin typeface="Arial" panose="020B0604020202020204" pitchFamily="34" charset="0"/>
                <a:cs typeface="Arial" panose="020B0604020202020204" pitchFamily="34" charset="0"/>
              </a:rPr>
              <a:t>No drug has 95% CI  that significantly</a:t>
            </a:r>
          </a:p>
          <a:p>
            <a:pPr algn="ctr"/>
            <a:r>
              <a:rPr lang="en-US" sz="1400" dirty="0">
                <a:latin typeface="Arial" panose="020B0604020202020204" pitchFamily="34" charset="0"/>
                <a:cs typeface="Arial" panose="020B0604020202020204" pitchFamily="34" charset="0"/>
              </a:rPr>
              <a:t>exceed population comparisons with exception of nelfinavir and ddI, which exceed MACDP but not TBDR and have no specific defect pattern</a:t>
            </a:r>
            <a:endParaRPr lang="en-US" sz="1400" dirty="0"/>
          </a:p>
        </p:txBody>
      </p:sp>
      <p:grpSp>
        <p:nvGrpSpPr>
          <p:cNvPr id="28" name="Group 27">
            <a:extLst>
              <a:ext uri="{FF2B5EF4-FFF2-40B4-BE49-F238E27FC236}">
                <a16:creationId xmlns:a16="http://schemas.microsoft.com/office/drawing/2014/main" id="{67A75530-0A8C-4EE9-B129-D6BE229FF11A}"/>
              </a:ext>
            </a:extLst>
          </p:cNvPr>
          <p:cNvGrpSpPr/>
          <p:nvPr/>
        </p:nvGrpSpPr>
        <p:grpSpPr>
          <a:xfrm>
            <a:off x="945114" y="4156022"/>
            <a:ext cx="7132690" cy="246221"/>
            <a:chOff x="3092373" y="4739591"/>
            <a:chExt cx="6484264" cy="246221"/>
          </a:xfrm>
        </p:grpSpPr>
        <p:sp>
          <p:nvSpPr>
            <p:cNvPr id="29" name="Rectangle 28">
              <a:extLst>
                <a:ext uri="{FF2B5EF4-FFF2-40B4-BE49-F238E27FC236}">
                  <a16:creationId xmlns:a16="http://schemas.microsoft.com/office/drawing/2014/main" id="{A5B7A535-0D5A-4A94-B215-29C95E4AB087}"/>
                </a:ext>
              </a:extLst>
            </p:cNvPr>
            <p:cNvSpPr/>
            <p:nvPr/>
          </p:nvSpPr>
          <p:spPr>
            <a:xfrm>
              <a:off x="3092373" y="4783505"/>
              <a:ext cx="1600200" cy="137165"/>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31" name="Oval 30">
              <a:extLst>
                <a:ext uri="{FF2B5EF4-FFF2-40B4-BE49-F238E27FC236}">
                  <a16:creationId xmlns:a16="http://schemas.microsoft.com/office/drawing/2014/main" id="{9F97E1AA-48E5-4EDA-86B9-37548BAE5AB7}"/>
                </a:ext>
              </a:extLst>
            </p:cNvPr>
            <p:cNvSpPr/>
            <p:nvPr/>
          </p:nvSpPr>
          <p:spPr>
            <a:xfrm>
              <a:off x="7638003" y="4772642"/>
              <a:ext cx="400050" cy="17145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39" name="Rectangle 38">
              <a:extLst>
                <a:ext uri="{FF2B5EF4-FFF2-40B4-BE49-F238E27FC236}">
                  <a16:creationId xmlns:a16="http://schemas.microsoft.com/office/drawing/2014/main" id="{EDFACDD3-8AF3-4F81-A202-46C23DE228EF}"/>
                </a:ext>
              </a:extLst>
            </p:cNvPr>
            <p:cNvSpPr/>
            <p:nvPr/>
          </p:nvSpPr>
          <p:spPr>
            <a:xfrm>
              <a:off x="8121361" y="4739591"/>
              <a:ext cx="1455276" cy="246221"/>
            </a:xfrm>
            <a:prstGeom prst="rect">
              <a:avLst/>
            </a:prstGeom>
          </p:spPr>
          <p:txBody>
            <a:bodyPr wrap="square">
              <a:spAutoFit/>
            </a:bodyPr>
            <a:lstStyle/>
            <a:p>
              <a:r>
                <a:rPr lang="it-IT" sz="1000" b="1" dirty="0">
                  <a:solidFill>
                    <a:srgbClr val="C00000"/>
                  </a:solidFill>
                  <a:latin typeface="Arial" panose="020B0604020202020204" pitchFamily="34" charset="0"/>
                  <a:cs typeface="Arial" panose="020B0604020202020204" pitchFamily="34" charset="0"/>
                </a:rPr>
                <a:t>2.75% (CI 2.4-3.0%)</a:t>
              </a:r>
              <a:endParaRPr lang="en-US" sz="1000" b="1" dirty="0">
                <a:solidFill>
                  <a:srgbClr val="C00000"/>
                </a:solidFill>
                <a:latin typeface="Arial" panose="020B0604020202020204" pitchFamily="34" charset="0"/>
                <a:cs typeface="Arial" panose="020B0604020202020204" pitchFamily="34" charset="0"/>
              </a:endParaRPr>
            </a:p>
          </p:txBody>
        </p:sp>
      </p:grpSp>
      <p:grpSp>
        <p:nvGrpSpPr>
          <p:cNvPr id="40" name="Group 39">
            <a:extLst>
              <a:ext uri="{FF2B5EF4-FFF2-40B4-BE49-F238E27FC236}">
                <a16:creationId xmlns:a16="http://schemas.microsoft.com/office/drawing/2014/main" id="{3D5B7F3C-FCF7-4BB2-8965-C1659BCA182C}"/>
              </a:ext>
            </a:extLst>
          </p:cNvPr>
          <p:cNvGrpSpPr/>
          <p:nvPr/>
        </p:nvGrpSpPr>
        <p:grpSpPr>
          <a:xfrm>
            <a:off x="5022556" y="818839"/>
            <a:ext cx="2663971" cy="710754"/>
            <a:chOff x="5570494" y="1104127"/>
            <a:chExt cx="3551950" cy="947673"/>
          </a:xfrm>
        </p:grpSpPr>
        <p:sp>
          <p:nvSpPr>
            <p:cNvPr id="42" name="TextBox 41">
              <a:extLst>
                <a:ext uri="{FF2B5EF4-FFF2-40B4-BE49-F238E27FC236}">
                  <a16:creationId xmlns:a16="http://schemas.microsoft.com/office/drawing/2014/main" id="{97F8D93B-18A7-4584-B5CC-B20ECBC1E1EB}"/>
                </a:ext>
              </a:extLst>
            </p:cNvPr>
            <p:cNvSpPr txBox="1"/>
            <p:nvPr/>
          </p:nvSpPr>
          <p:spPr>
            <a:xfrm>
              <a:off x="7625885" y="1104127"/>
              <a:ext cx="1496559" cy="738664"/>
            </a:xfrm>
            <a:prstGeom prst="rect">
              <a:avLst/>
            </a:prstGeom>
            <a:noFill/>
            <a:ln>
              <a:noFill/>
            </a:ln>
          </p:spPr>
          <p:txBody>
            <a:bodyPr wrap="none" rtlCol="0">
              <a:spAutoFit/>
            </a:bodyPr>
            <a:lstStyle/>
            <a:p>
              <a:pPr algn="ctr"/>
              <a:r>
                <a:rPr lang="en-US" sz="1000" dirty="0">
                  <a:solidFill>
                    <a:srgbClr val="00B0F0"/>
                  </a:solidFill>
                  <a:latin typeface="Arial" panose="020B0604020202020204" pitchFamily="34" charset="0"/>
                  <a:cs typeface="Arial" panose="020B0604020202020204" pitchFamily="34" charset="0"/>
                </a:rPr>
                <a:t>Texas Birth </a:t>
              </a:r>
            </a:p>
            <a:p>
              <a:pPr algn="ctr"/>
              <a:r>
                <a:rPr lang="en-US" sz="1000" dirty="0">
                  <a:solidFill>
                    <a:srgbClr val="00B0F0"/>
                  </a:solidFill>
                  <a:latin typeface="Arial" panose="020B0604020202020204" pitchFamily="34" charset="0"/>
                  <a:cs typeface="Arial" panose="020B0604020202020204" pitchFamily="34" charset="0"/>
                </a:rPr>
                <a:t>Defects Registry</a:t>
              </a:r>
            </a:p>
            <a:p>
              <a:pPr algn="ctr"/>
              <a:r>
                <a:rPr lang="en-US" sz="1000" dirty="0">
                  <a:solidFill>
                    <a:srgbClr val="00B0F0"/>
                  </a:solidFill>
                  <a:latin typeface="Arial" panose="020B0604020202020204" pitchFamily="34" charset="0"/>
                  <a:cs typeface="Arial" panose="020B0604020202020204" pitchFamily="34" charset="0"/>
                </a:rPr>
                <a:t>(4.19%)</a:t>
              </a:r>
            </a:p>
          </p:txBody>
        </p:sp>
        <p:sp>
          <p:nvSpPr>
            <p:cNvPr id="43" name="TextBox 42">
              <a:extLst>
                <a:ext uri="{FF2B5EF4-FFF2-40B4-BE49-F238E27FC236}">
                  <a16:creationId xmlns:a16="http://schemas.microsoft.com/office/drawing/2014/main" id="{F61199FA-6197-4E87-89E9-1577042D6DDD}"/>
                </a:ext>
              </a:extLst>
            </p:cNvPr>
            <p:cNvSpPr txBox="1"/>
            <p:nvPr/>
          </p:nvSpPr>
          <p:spPr>
            <a:xfrm>
              <a:off x="5570494" y="1107952"/>
              <a:ext cx="1804335" cy="943848"/>
            </a:xfrm>
            <a:prstGeom prst="rect">
              <a:avLst/>
            </a:prstGeom>
            <a:noFill/>
          </p:spPr>
          <p:txBody>
            <a:bodyPr wrap="none" rtlCol="0">
              <a:spAutoFit/>
            </a:bodyPr>
            <a:lstStyle/>
            <a:p>
              <a:pPr algn="ctr"/>
              <a:r>
                <a:rPr lang="en-US" sz="1000" dirty="0">
                  <a:solidFill>
                    <a:srgbClr val="C00000"/>
                  </a:solidFill>
                  <a:latin typeface="Arial" panose="020B0604020202020204" pitchFamily="34" charset="0"/>
                  <a:cs typeface="Arial" panose="020B0604020202020204" pitchFamily="34" charset="0"/>
                </a:rPr>
                <a:t>Metropolitan Atlanta </a:t>
              </a:r>
            </a:p>
            <a:p>
              <a:pPr algn="ctr"/>
              <a:r>
                <a:rPr lang="en-US" sz="1000" dirty="0">
                  <a:solidFill>
                    <a:srgbClr val="C00000"/>
                  </a:solidFill>
                  <a:latin typeface="Arial" panose="020B0604020202020204" pitchFamily="34" charset="0"/>
                  <a:cs typeface="Arial" panose="020B0604020202020204" pitchFamily="34" charset="0"/>
                </a:rPr>
                <a:t>Congenital Defects </a:t>
              </a:r>
            </a:p>
            <a:p>
              <a:pPr algn="ctr"/>
              <a:r>
                <a:rPr lang="en-US" sz="1000" dirty="0">
                  <a:solidFill>
                    <a:srgbClr val="C00000"/>
                  </a:solidFill>
                  <a:latin typeface="Arial" panose="020B0604020202020204" pitchFamily="34" charset="0"/>
                  <a:cs typeface="Arial" panose="020B0604020202020204" pitchFamily="34" charset="0"/>
                </a:rPr>
                <a:t>Program </a:t>
              </a:r>
            </a:p>
            <a:p>
              <a:pPr algn="ctr"/>
              <a:r>
                <a:rPr lang="en-US" sz="1000" dirty="0">
                  <a:solidFill>
                    <a:srgbClr val="C00000"/>
                  </a:solidFill>
                  <a:latin typeface="Arial" panose="020B0604020202020204" pitchFamily="34" charset="0"/>
                  <a:cs typeface="Arial" panose="020B0604020202020204" pitchFamily="34" charset="0"/>
                </a:rPr>
                <a:t>(2.76%)</a:t>
              </a:r>
            </a:p>
          </p:txBody>
        </p:sp>
        <p:cxnSp>
          <p:nvCxnSpPr>
            <p:cNvPr id="44" name="Straight Arrow Connector 43">
              <a:extLst>
                <a:ext uri="{FF2B5EF4-FFF2-40B4-BE49-F238E27FC236}">
                  <a16:creationId xmlns:a16="http://schemas.microsoft.com/office/drawing/2014/main" id="{355F5EA5-4E5B-45AC-BDE5-67DA644121E2}"/>
                </a:ext>
              </a:extLst>
            </p:cNvPr>
            <p:cNvCxnSpPr>
              <a:cxnSpLocks/>
            </p:cNvCxnSpPr>
            <p:nvPr/>
          </p:nvCxnSpPr>
          <p:spPr>
            <a:xfrm flipH="1">
              <a:off x="7686796" y="1566147"/>
              <a:ext cx="394977" cy="341347"/>
            </a:xfrm>
            <a:prstGeom prst="straightConnector1">
              <a:avLst/>
            </a:prstGeom>
            <a:ln w="38100">
              <a:solidFill>
                <a:srgbClr val="00B0F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A16D8540-7129-4D45-95AE-8781CFE4B52A}"/>
                </a:ext>
              </a:extLst>
            </p:cNvPr>
            <p:cNvCxnSpPr>
              <a:cxnSpLocks/>
            </p:cNvCxnSpPr>
            <p:nvPr/>
          </p:nvCxnSpPr>
          <p:spPr>
            <a:xfrm>
              <a:off x="6841048" y="1566147"/>
              <a:ext cx="179262" cy="372802"/>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46" name="Group 45">
            <a:extLst>
              <a:ext uri="{FF2B5EF4-FFF2-40B4-BE49-F238E27FC236}">
                <a16:creationId xmlns:a16="http://schemas.microsoft.com/office/drawing/2014/main" id="{8454370A-017D-4DA2-922B-5EDA5F118253}"/>
              </a:ext>
            </a:extLst>
          </p:cNvPr>
          <p:cNvGrpSpPr/>
          <p:nvPr/>
        </p:nvGrpSpPr>
        <p:grpSpPr>
          <a:xfrm>
            <a:off x="6839216" y="2592644"/>
            <a:ext cx="1009384" cy="609019"/>
            <a:chOff x="6881705" y="2974634"/>
            <a:chExt cx="561286" cy="355124"/>
          </a:xfrm>
        </p:grpSpPr>
        <p:cxnSp>
          <p:nvCxnSpPr>
            <p:cNvPr id="47" name="Straight Arrow Connector 46">
              <a:extLst>
                <a:ext uri="{FF2B5EF4-FFF2-40B4-BE49-F238E27FC236}">
                  <a16:creationId xmlns:a16="http://schemas.microsoft.com/office/drawing/2014/main" id="{A0040CB1-F2D8-439A-8707-8BDB719FF92B}"/>
                </a:ext>
              </a:extLst>
            </p:cNvPr>
            <p:cNvCxnSpPr>
              <a:cxnSpLocks/>
            </p:cNvCxnSpPr>
            <p:nvPr/>
          </p:nvCxnSpPr>
          <p:spPr>
            <a:xfrm flipH="1">
              <a:off x="6881705" y="2974634"/>
              <a:ext cx="561286" cy="25157"/>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7ED26F51-8A9D-4A25-8CD2-498CEA16E19D}"/>
                </a:ext>
              </a:extLst>
            </p:cNvPr>
            <p:cNvCxnSpPr/>
            <p:nvPr/>
          </p:nvCxnSpPr>
          <p:spPr>
            <a:xfrm flipH="1">
              <a:off x="6881705" y="2974634"/>
              <a:ext cx="561286" cy="355124"/>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sp>
        <p:nvSpPr>
          <p:cNvPr id="50" name="TextBox 49">
            <a:extLst>
              <a:ext uri="{FF2B5EF4-FFF2-40B4-BE49-F238E27FC236}">
                <a16:creationId xmlns:a16="http://schemas.microsoft.com/office/drawing/2014/main" id="{32AB7EDB-7A64-4FB1-969B-219F023F55C7}"/>
              </a:ext>
            </a:extLst>
          </p:cNvPr>
          <p:cNvSpPr txBox="1"/>
          <p:nvPr/>
        </p:nvSpPr>
        <p:spPr>
          <a:xfrm>
            <a:off x="157402" y="2038350"/>
            <a:ext cx="1059778" cy="954107"/>
          </a:xfrm>
          <a:prstGeom prst="rect">
            <a:avLst/>
          </a:prstGeom>
          <a:noFill/>
        </p:spPr>
        <p:txBody>
          <a:bodyPr wrap="square" rtlCol="0">
            <a:spAutoFit/>
          </a:bodyPr>
          <a:lstStyle/>
          <a:p>
            <a:pPr algn="ctr"/>
            <a:r>
              <a:rPr lang="en-US" sz="1400" dirty="0">
                <a:latin typeface="Arial" panose="020B0604020202020204" pitchFamily="34" charset="0"/>
                <a:cs typeface="Arial" panose="020B0604020202020204" pitchFamily="34" charset="0"/>
              </a:rPr>
              <a:t>21 ARVs have</a:t>
            </a:r>
          </a:p>
          <a:p>
            <a:pPr algn="ctr"/>
            <a:r>
              <a:rPr lang="en-US" sz="1400" dirty="0">
                <a:latin typeface="Arial" panose="020B0604020202020204" pitchFamily="34" charset="0"/>
                <a:cs typeface="Arial" panose="020B0604020202020204" pitchFamily="34" charset="0"/>
              </a:rPr>
              <a:t>≥200 exposures</a:t>
            </a:r>
          </a:p>
        </p:txBody>
      </p:sp>
      <p:cxnSp>
        <p:nvCxnSpPr>
          <p:cNvPr id="4" name="Straight Connector 3"/>
          <p:cNvCxnSpPr/>
          <p:nvPr/>
        </p:nvCxnSpPr>
        <p:spPr>
          <a:xfrm>
            <a:off x="6165334" y="1671730"/>
            <a:ext cx="6866" cy="303362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6553200" y="1671730"/>
            <a:ext cx="0" cy="303362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4239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fade">
                                      <p:cBhvr>
                                        <p:cTn id="7" dur="500"/>
                                        <p:tgtEl>
                                          <p:spTgt spid="5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fade">
                                      <p:cBhvr>
                                        <p:cTn id="12" dur="500"/>
                                        <p:tgtEl>
                                          <p:spTgt spid="28"/>
                                        </p:tgtEl>
                                      </p:cBhvr>
                                    </p:animEffect>
                                  </p:childTnLst>
                                </p:cTn>
                              </p:par>
                              <p:par>
                                <p:cTn id="13" presetID="10" presetClass="entr" presetSubtype="0" fill="hold" nodeType="withEffect">
                                  <p:stCondLst>
                                    <p:cond delay="0"/>
                                  </p:stCondLst>
                                  <p:childTnLst>
                                    <p:set>
                                      <p:cBhvr>
                                        <p:cTn id="14" dur="1" fill="hold">
                                          <p:stCondLst>
                                            <p:cond delay="0"/>
                                          </p:stCondLst>
                                        </p:cTn>
                                        <p:tgtEl>
                                          <p:spTgt spid="40"/>
                                        </p:tgtEl>
                                        <p:attrNameLst>
                                          <p:attrName>style.visibility</p:attrName>
                                        </p:attrNameLst>
                                      </p:cBhvr>
                                      <p:to>
                                        <p:strVal val="visible"/>
                                      </p:to>
                                    </p:set>
                                    <p:animEffect transition="in" filter="fade">
                                      <p:cBhvr>
                                        <p:cTn id="15" dur="500"/>
                                        <p:tgtEl>
                                          <p:spTgt spid="40"/>
                                        </p:tgtEl>
                                      </p:cBhvr>
                                    </p:animEffect>
                                  </p:childTnLst>
                                </p:cTn>
                              </p:par>
                              <p:par>
                                <p:cTn id="16" presetID="10" presetClass="entr" presetSubtype="0" fill="hold"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par>
                                <p:cTn id="19" presetID="10" presetClass="entr" presetSubtype="0" fill="hold"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500"/>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fade">
                                      <p:cBhvr>
                                        <p:cTn id="26" dur="500"/>
                                        <p:tgtEl>
                                          <p:spTgt spid="2"/>
                                        </p:tgtEl>
                                      </p:cBhvr>
                                    </p:animEffect>
                                  </p:childTnLst>
                                </p:cTn>
                              </p:par>
                              <p:par>
                                <p:cTn id="27" presetID="10" presetClass="entr" presetSubtype="0" fill="hold" nodeType="withEffect">
                                  <p:stCondLst>
                                    <p:cond delay="0"/>
                                  </p:stCondLst>
                                  <p:childTnLst>
                                    <p:set>
                                      <p:cBhvr>
                                        <p:cTn id="28" dur="1" fill="hold">
                                          <p:stCondLst>
                                            <p:cond delay="0"/>
                                          </p:stCondLst>
                                        </p:cTn>
                                        <p:tgtEl>
                                          <p:spTgt spid="46"/>
                                        </p:tgtEl>
                                        <p:attrNameLst>
                                          <p:attrName>style.visibility</p:attrName>
                                        </p:attrNameLst>
                                      </p:cBhvr>
                                      <p:to>
                                        <p:strVal val="visible"/>
                                      </p:to>
                                    </p:set>
                                    <p:animEffect transition="in" filter="fade">
                                      <p:cBhvr>
                                        <p:cTn id="29"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151109" y="999731"/>
            <a:ext cx="9067800" cy="3718983"/>
          </a:xfrm>
        </p:spPr>
        <p:txBody>
          <a:bodyPr>
            <a:noAutofit/>
          </a:bodyPr>
          <a:lstStyle/>
          <a:p>
            <a:pPr marL="342900" indent="-342900">
              <a:lnSpc>
                <a:spcPct val="110000"/>
              </a:lnSpc>
              <a:spcBef>
                <a:spcPts val="600"/>
              </a:spcBef>
              <a:spcAft>
                <a:spcPts val="800"/>
              </a:spcAft>
              <a:buClr>
                <a:srgbClr val="C00000"/>
              </a:buClr>
              <a:buFont typeface="Wingdings" panose="05000000000000000000" pitchFamily="2" charset="2"/>
              <a:buChar char="§"/>
            </a:pPr>
            <a:r>
              <a:rPr lang="en-US" sz="2400" dirty="0" smtClean="0">
                <a:solidFill>
                  <a:schemeClr val="tx1"/>
                </a:solidFill>
              </a:rPr>
              <a:t>Reports come from </a:t>
            </a:r>
            <a:r>
              <a:rPr lang="en-US" sz="2400" dirty="0">
                <a:solidFill>
                  <a:schemeClr val="tx1"/>
                </a:solidFill>
              </a:rPr>
              <a:t>N America (75%), Europe (8%), Africa (7%), S America (6%) and Asia (4%).</a:t>
            </a:r>
          </a:p>
          <a:p>
            <a:pPr marL="342900" indent="-342900">
              <a:lnSpc>
                <a:spcPct val="110000"/>
              </a:lnSpc>
              <a:spcBef>
                <a:spcPts val="600"/>
              </a:spcBef>
              <a:spcAft>
                <a:spcPts val="800"/>
              </a:spcAft>
              <a:buClr>
                <a:srgbClr val="C00000"/>
              </a:buClr>
              <a:buFont typeface="Wingdings" panose="05000000000000000000" pitchFamily="2" charset="2"/>
              <a:buChar char="§"/>
            </a:pPr>
            <a:r>
              <a:rPr lang="en-US" sz="2400" dirty="0">
                <a:solidFill>
                  <a:schemeClr val="tx1"/>
                </a:solidFill>
              </a:rPr>
              <a:t>20,727 pregnancy outcomes including 19,287 live births.</a:t>
            </a:r>
          </a:p>
          <a:p>
            <a:pPr marL="342900" indent="-342900">
              <a:lnSpc>
                <a:spcPct val="110000"/>
              </a:lnSpc>
              <a:spcBef>
                <a:spcPts val="600"/>
              </a:spcBef>
              <a:spcAft>
                <a:spcPts val="800"/>
              </a:spcAft>
              <a:buClr>
                <a:srgbClr val="C00000"/>
              </a:buClr>
              <a:buFont typeface="Wingdings" panose="05000000000000000000" pitchFamily="2" charset="2"/>
              <a:buChar char="§"/>
            </a:pPr>
            <a:r>
              <a:rPr lang="en-US" sz="2400" dirty="0" smtClean="0"/>
              <a:t>There </a:t>
            </a:r>
            <a:r>
              <a:rPr lang="en-US" sz="2400" dirty="0" smtClean="0">
                <a:solidFill>
                  <a:schemeClr val="tx1"/>
                </a:solidFill>
              </a:rPr>
              <a:t>were </a:t>
            </a:r>
            <a:r>
              <a:rPr lang="en-US" sz="2400" dirty="0">
                <a:solidFill>
                  <a:schemeClr val="tx1"/>
                </a:solidFill>
              </a:rPr>
              <a:t>536 birth defect cases (2.8%), 51 CNS</a:t>
            </a:r>
            <a:r>
              <a:rPr lang="en-US" sz="2400" dirty="0" smtClean="0">
                <a:solidFill>
                  <a:schemeClr val="tx1"/>
                </a:solidFill>
              </a:rPr>
              <a:t>,             </a:t>
            </a:r>
            <a:r>
              <a:rPr lang="en-US" sz="2400" dirty="0">
                <a:solidFill>
                  <a:schemeClr val="tx1"/>
                </a:solidFill>
              </a:rPr>
              <a:t>including </a:t>
            </a:r>
            <a:r>
              <a:rPr lang="en-US" sz="2400" dirty="0" smtClean="0">
                <a:solidFill>
                  <a:schemeClr val="tx1"/>
                </a:solidFill>
              </a:rPr>
              <a:t> eight </a:t>
            </a:r>
            <a:r>
              <a:rPr lang="en-US" sz="2400" dirty="0">
                <a:solidFill>
                  <a:schemeClr val="tx1"/>
                </a:solidFill>
              </a:rPr>
              <a:t>NTD (0.04%) and </a:t>
            </a:r>
            <a:r>
              <a:rPr lang="en-US" sz="2400" dirty="0" smtClean="0">
                <a:solidFill>
                  <a:schemeClr val="tx1"/>
                </a:solidFill>
              </a:rPr>
              <a:t>one encephalocele.</a:t>
            </a:r>
            <a:endParaRPr lang="en-US" sz="2400" dirty="0">
              <a:solidFill>
                <a:schemeClr val="tx1"/>
              </a:solidFill>
            </a:endParaRPr>
          </a:p>
          <a:p>
            <a:pPr marL="342900" indent="-342900">
              <a:lnSpc>
                <a:spcPct val="110000"/>
              </a:lnSpc>
              <a:spcBef>
                <a:spcPts val="600"/>
              </a:spcBef>
              <a:spcAft>
                <a:spcPts val="800"/>
              </a:spcAft>
              <a:buClr>
                <a:srgbClr val="C00000"/>
              </a:buClr>
              <a:buFont typeface="Wingdings" panose="05000000000000000000" pitchFamily="2" charset="2"/>
              <a:buChar char="§"/>
            </a:pPr>
            <a:r>
              <a:rPr lang="en-US" sz="2400" dirty="0">
                <a:solidFill>
                  <a:schemeClr val="tx1"/>
                </a:solidFill>
              </a:rPr>
              <a:t>Of the 8,546 with </a:t>
            </a:r>
            <a:r>
              <a:rPr lang="en-US" sz="2400" dirty="0">
                <a:solidFill>
                  <a:srgbClr val="0070C0"/>
                </a:solidFill>
              </a:rPr>
              <a:t>periconception exposure </a:t>
            </a:r>
            <a:r>
              <a:rPr lang="en-US" sz="2400" dirty="0">
                <a:solidFill>
                  <a:schemeClr val="tx1"/>
                </a:solidFill>
              </a:rPr>
              <a:t>there were 241 </a:t>
            </a:r>
            <a:r>
              <a:rPr lang="en-US" sz="2400" dirty="0"/>
              <a:t> </a:t>
            </a:r>
            <a:r>
              <a:rPr lang="en-US" sz="2400" dirty="0" smtClean="0">
                <a:solidFill>
                  <a:schemeClr val="tx1"/>
                </a:solidFill>
              </a:rPr>
              <a:t>birth </a:t>
            </a:r>
            <a:r>
              <a:rPr lang="en-US" sz="2400" dirty="0">
                <a:solidFill>
                  <a:schemeClr val="tx1"/>
                </a:solidFill>
              </a:rPr>
              <a:t>defect cases (2.8%) and 23 CNS defects, </a:t>
            </a:r>
            <a:r>
              <a:rPr lang="en-US" sz="2400" dirty="0" smtClean="0">
                <a:solidFill>
                  <a:schemeClr val="tx1"/>
                </a:solidFill>
              </a:rPr>
              <a:t>including        three </a:t>
            </a:r>
            <a:r>
              <a:rPr lang="en-US" sz="2400" dirty="0">
                <a:solidFill>
                  <a:schemeClr val="tx1"/>
                </a:solidFill>
              </a:rPr>
              <a:t>NTD.</a:t>
            </a:r>
          </a:p>
          <a:p>
            <a:pPr marL="342900" indent="-342900">
              <a:lnSpc>
                <a:spcPct val="110000"/>
              </a:lnSpc>
              <a:spcBef>
                <a:spcPts val="600"/>
              </a:spcBef>
              <a:spcAft>
                <a:spcPts val="800"/>
              </a:spcAft>
              <a:buClr>
                <a:srgbClr val="C00000"/>
              </a:buClr>
              <a:buFont typeface="Wingdings" panose="05000000000000000000" pitchFamily="2" charset="2"/>
              <a:buChar char="§"/>
            </a:pPr>
            <a:endParaRPr lang="en-US" sz="2400" dirty="0">
              <a:solidFill>
                <a:schemeClr val="tx1"/>
              </a:solidFill>
            </a:endParaRPr>
          </a:p>
        </p:txBody>
      </p:sp>
      <p:sp>
        <p:nvSpPr>
          <p:cNvPr id="4" name="Title 1">
            <a:extLst>
              <a:ext uri="{FF2B5EF4-FFF2-40B4-BE49-F238E27FC236}">
                <a16:creationId xmlns:a16="http://schemas.microsoft.com/office/drawing/2014/main" id="{7BD2A16B-77C9-4982-9611-9BDF7B68191C}"/>
              </a:ext>
            </a:extLst>
          </p:cNvPr>
          <p:cNvSpPr>
            <a:spLocks noGrp="1"/>
          </p:cNvSpPr>
          <p:nvPr>
            <p:ph type="title"/>
          </p:nvPr>
        </p:nvSpPr>
        <p:spPr>
          <a:xfrm>
            <a:off x="685800" y="209550"/>
            <a:ext cx="7998418" cy="994172"/>
          </a:xfrm>
        </p:spPr>
        <p:txBody>
          <a:bodyPr>
            <a:noAutofit/>
          </a:bodyPr>
          <a:lstStyle/>
          <a:p>
            <a:pPr algn="ctr"/>
            <a:r>
              <a:rPr lang="en-US" dirty="0"/>
              <a:t>CNS and NTD in the Prospective APR </a:t>
            </a:r>
            <a:br>
              <a:rPr lang="en-US" dirty="0"/>
            </a:br>
            <a:r>
              <a:rPr lang="en-US" dirty="0"/>
              <a:t>by Drug Class and Selected ARVs</a:t>
            </a:r>
            <a:r>
              <a:rPr lang="en-US" i="1" dirty="0">
                <a:solidFill>
                  <a:schemeClr val="accent1">
                    <a:lumMod val="75000"/>
                  </a:schemeClr>
                </a:solidFill>
              </a:rPr>
              <a:t/>
            </a:r>
            <a:br>
              <a:rPr lang="en-US" i="1" dirty="0">
                <a:solidFill>
                  <a:schemeClr val="accent1">
                    <a:lumMod val="75000"/>
                  </a:schemeClr>
                </a:solidFill>
              </a:rPr>
            </a:br>
            <a:endParaRPr lang="en-US" dirty="0"/>
          </a:p>
        </p:txBody>
      </p:sp>
      <p:cxnSp>
        <p:nvCxnSpPr>
          <p:cNvPr id="8" name="Straight Connector 7">
            <a:extLst>
              <a:ext uri="{FF2B5EF4-FFF2-40B4-BE49-F238E27FC236}">
                <a16:creationId xmlns:a16="http://schemas.microsoft.com/office/drawing/2014/main" id="{0D2BC5C3-A8E7-4C0C-88D1-4446F6B2CEA3}"/>
              </a:ext>
            </a:extLst>
          </p:cNvPr>
          <p:cNvCxnSpPr/>
          <p:nvPr/>
        </p:nvCxnSpPr>
        <p:spPr>
          <a:xfrm flipV="1">
            <a:off x="63605" y="971550"/>
            <a:ext cx="9041980" cy="2"/>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980094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9411" y="-82299"/>
            <a:ext cx="8520600" cy="572700"/>
          </a:xfrm>
        </p:spPr>
        <p:txBody>
          <a:bodyPr>
            <a:normAutofit fontScale="90000"/>
          </a:bodyPr>
          <a:lstStyle/>
          <a:p>
            <a:r>
              <a:rPr lang="en-US" sz="2400" dirty="0">
                <a:solidFill>
                  <a:srgbClr val="C00000"/>
                </a:solidFill>
              </a:rPr>
              <a:t>Prospective APR, Periconception: CNS and NTD by Drug Class</a:t>
            </a:r>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1347426507"/>
              </p:ext>
            </p:extLst>
          </p:nvPr>
        </p:nvGraphicFramePr>
        <p:xfrm>
          <a:off x="304800" y="438150"/>
          <a:ext cx="8277726" cy="670560"/>
        </p:xfrm>
        <a:graphic>
          <a:graphicData uri="http://schemas.openxmlformats.org/drawingml/2006/table">
            <a:tbl>
              <a:tblPr firstRow="1" bandRow="1">
                <a:tableStyleId>{00A15C55-8517-42AA-B614-E9B94910E393}</a:tableStyleId>
              </a:tblPr>
              <a:tblGrid>
                <a:gridCol w="1695903">
                  <a:extLst>
                    <a:ext uri="{9D8B030D-6E8A-4147-A177-3AD203B41FA5}">
                      <a16:colId xmlns:a16="http://schemas.microsoft.com/office/drawing/2014/main" val="4158513289"/>
                    </a:ext>
                  </a:extLst>
                </a:gridCol>
                <a:gridCol w="1227486">
                  <a:extLst>
                    <a:ext uri="{9D8B030D-6E8A-4147-A177-3AD203B41FA5}">
                      <a16:colId xmlns:a16="http://schemas.microsoft.com/office/drawing/2014/main" val="3773197172"/>
                    </a:ext>
                  </a:extLst>
                </a:gridCol>
                <a:gridCol w="1143000">
                  <a:extLst>
                    <a:ext uri="{9D8B030D-6E8A-4147-A177-3AD203B41FA5}">
                      <a16:colId xmlns:a16="http://schemas.microsoft.com/office/drawing/2014/main" val="2904300210"/>
                    </a:ext>
                  </a:extLst>
                </a:gridCol>
                <a:gridCol w="1143000">
                  <a:extLst>
                    <a:ext uri="{9D8B030D-6E8A-4147-A177-3AD203B41FA5}">
                      <a16:colId xmlns:a16="http://schemas.microsoft.com/office/drawing/2014/main" val="300637645"/>
                    </a:ext>
                  </a:extLst>
                </a:gridCol>
                <a:gridCol w="1600200">
                  <a:extLst>
                    <a:ext uri="{9D8B030D-6E8A-4147-A177-3AD203B41FA5}">
                      <a16:colId xmlns:a16="http://schemas.microsoft.com/office/drawing/2014/main" val="1307336094"/>
                    </a:ext>
                  </a:extLst>
                </a:gridCol>
                <a:gridCol w="1468137">
                  <a:extLst>
                    <a:ext uri="{9D8B030D-6E8A-4147-A177-3AD203B41FA5}">
                      <a16:colId xmlns:a16="http://schemas.microsoft.com/office/drawing/2014/main" val="2300294576"/>
                    </a:ext>
                  </a:extLst>
                </a:gridCol>
              </a:tblGrid>
              <a:tr h="139976">
                <a:tc>
                  <a:txBody>
                    <a:bodyPr/>
                    <a:lstStyle/>
                    <a:p>
                      <a:pPr>
                        <a:spcBef>
                          <a:spcPts val="200"/>
                        </a:spcBef>
                        <a:spcAft>
                          <a:spcPts val="100"/>
                        </a:spcAft>
                      </a:pPr>
                      <a:r>
                        <a:rPr lang="en-US" sz="1200" dirty="0" err="1">
                          <a:latin typeface="Arial" panose="020B0604020202020204" pitchFamily="34" charset="0"/>
                          <a:cs typeface="Arial" panose="020B0604020202020204" pitchFamily="34" charset="0"/>
                        </a:rPr>
                        <a:t>Periconception</a:t>
                      </a:r>
                      <a:r>
                        <a:rPr lang="en-US" sz="1200" baseline="0" dirty="0">
                          <a:latin typeface="Arial" panose="020B0604020202020204" pitchFamily="34" charset="0"/>
                          <a:cs typeface="Arial" panose="020B0604020202020204" pitchFamily="34" charset="0"/>
                        </a:rPr>
                        <a:t> ARV</a:t>
                      </a:r>
                      <a:endParaRPr lang="en-US" sz="1200" dirty="0">
                        <a:solidFill>
                          <a:sysClr val="windowText" lastClr="000000"/>
                        </a:solidFill>
                        <a:latin typeface="Arial" panose="020B0604020202020204" pitchFamily="34" charset="0"/>
                        <a:cs typeface="Arial" panose="020B0604020202020204" pitchFamily="34" charset="0"/>
                      </a:endParaRPr>
                    </a:p>
                  </a:txBody>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Live Births</a:t>
                      </a:r>
                      <a:endParaRPr lang="en-US" sz="1200" dirty="0">
                        <a:solidFill>
                          <a:sysClr val="windowText" lastClr="000000"/>
                        </a:solidFill>
                        <a:latin typeface="Arial" panose="020B0604020202020204" pitchFamily="34" charset="0"/>
                        <a:cs typeface="Arial" panose="020B0604020202020204" pitchFamily="34" charset="0"/>
                      </a:endParaRPr>
                    </a:p>
                  </a:txBody>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Any Defect</a:t>
                      </a:r>
                      <a:endParaRPr lang="en-US" sz="1200" dirty="0">
                        <a:solidFill>
                          <a:sysClr val="windowText" lastClr="000000"/>
                        </a:solidFill>
                        <a:latin typeface="Arial" panose="020B0604020202020204" pitchFamily="34" charset="0"/>
                        <a:cs typeface="Arial" panose="020B0604020202020204" pitchFamily="34" charset="0"/>
                      </a:endParaRPr>
                    </a:p>
                  </a:txBody>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CNS Defects</a:t>
                      </a:r>
                      <a:endParaRPr lang="en-US" sz="1200" dirty="0">
                        <a:solidFill>
                          <a:sysClr val="windowText" lastClr="000000"/>
                        </a:solidFill>
                        <a:latin typeface="Arial" panose="020B0604020202020204" pitchFamily="34" charset="0"/>
                        <a:cs typeface="Arial" panose="020B0604020202020204" pitchFamily="34" charset="0"/>
                      </a:endParaRPr>
                    </a:p>
                  </a:txBody>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Neural</a:t>
                      </a:r>
                      <a:r>
                        <a:rPr lang="en-US" sz="1200" baseline="0" dirty="0">
                          <a:latin typeface="Arial" panose="020B0604020202020204" pitchFamily="34" charset="0"/>
                          <a:cs typeface="Arial" panose="020B0604020202020204" pitchFamily="34" charset="0"/>
                        </a:rPr>
                        <a:t> Tube Defect</a:t>
                      </a:r>
                      <a:endParaRPr lang="en-US" sz="1200" dirty="0">
                        <a:solidFill>
                          <a:sysClr val="windowText" lastClr="000000"/>
                        </a:solidFill>
                        <a:latin typeface="Arial" panose="020B0604020202020204" pitchFamily="34" charset="0"/>
                        <a:cs typeface="Arial" panose="020B0604020202020204" pitchFamily="34" charset="0"/>
                      </a:endParaRPr>
                    </a:p>
                  </a:txBody>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Encephalocele</a:t>
                      </a:r>
                      <a:endParaRPr lang="en-US" sz="1200" dirty="0">
                        <a:solidFill>
                          <a:sysClr val="windowText" lastClr="00000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727596169"/>
                  </a:ext>
                </a:extLst>
              </a:tr>
              <a:tr h="183428">
                <a:tc>
                  <a:txBody>
                    <a:bodyPr/>
                    <a:lstStyle/>
                    <a:p>
                      <a:pPr>
                        <a:spcBef>
                          <a:spcPts val="200"/>
                        </a:spcBef>
                        <a:spcAft>
                          <a:spcPts val="100"/>
                        </a:spcAft>
                      </a:pPr>
                      <a:r>
                        <a:rPr lang="en-US" sz="1800" b="1" dirty="0">
                          <a:latin typeface="Arial" panose="020B0604020202020204" pitchFamily="34" charset="0"/>
                          <a:cs typeface="Arial" panose="020B0604020202020204" pitchFamily="34" charset="0"/>
                        </a:rPr>
                        <a:t>Any ART</a:t>
                      </a:r>
                      <a:endParaRPr lang="en-US" sz="1800" b="1" dirty="0">
                        <a:solidFill>
                          <a:sysClr val="windowText" lastClr="000000"/>
                        </a:solidFill>
                        <a:latin typeface="Arial" panose="020B0604020202020204" pitchFamily="34" charset="0"/>
                        <a:cs typeface="Arial" panose="020B0604020202020204" pitchFamily="34" charset="0"/>
                      </a:endParaRPr>
                    </a:p>
                  </a:txBody>
                  <a:tcPr>
                    <a:solidFill>
                      <a:srgbClr val="E7E4EC"/>
                    </a:solidFill>
                  </a:tcPr>
                </a:tc>
                <a:tc>
                  <a:txBody>
                    <a:bodyPr/>
                    <a:lstStyle/>
                    <a:p>
                      <a:pPr algn="ctr">
                        <a:spcBef>
                          <a:spcPts val="200"/>
                        </a:spcBef>
                        <a:spcAft>
                          <a:spcPts val="100"/>
                        </a:spcAft>
                      </a:pPr>
                      <a:r>
                        <a:rPr lang="en-US" sz="1800" dirty="0">
                          <a:latin typeface="Arial" panose="020B0604020202020204" pitchFamily="34" charset="0"/>
                          <a:cs typeface="Arial" panose="020B0604020202020204" pitchFamily="34" charset="0"/>
                        </a:rPr>
                        <a:t>8546</a:t>
                      </a:r>
                    </a:p>
                  </a:txBody>
                  <a:tcPr marL="121920" marR="121920" marT="60960" marB="60960">
                    <a:solidFill>
                      <a:srgbClr val="E7E4EC"/>
                    </a:solidFill>
                  </a:tcPr>
                </a:tc>
                <a:tc>
                  <a:txBody>
                    <a:bodyPr/>
                    <a:lstStyle/>
                    <a:p>
                      <a:pPr algn="ctr">
                        <a:spcBef>
                          <a:spcPts val="200"/>
                        </a:spcBef>
                        <a:spcAft>
                          <a:spcPts val="100"/>
                        </a:spcAft>
                      </a:pPr>
                      <a:r>
                        <a:rPr lang="en-US" sz="1800" dirty="0">
                          <a:latin typeface="Arial" panose="020B0604020202020204" pitchFamily="34" charset="0"/>
                          <a:cs typeface="Arial" panose="020B0604020202020204" pitchFamily="34" charset="0"/>
                        </a:rPr>
                        <a:t>241</a:t>
                      </a:r>
                    </a:p>
                  </a:txBody>
                  <a:tcPr marL="121920" marR="121920" marT="60960" marB="60960">
                    <a:solidFill>
                      <a:srgbClr val="E7E4EC"/>
                    </a:solidFill>
                  </a:tcPr>
                </a:tc>
                <a:tc>
                  <a:txBody>
                    <a:bodyPr/>
                    <a:lstStyle/>
                    <a:p>
                      <a:pPr algn="ctr">
                        <a:spcBef>
                          <a:spcPts val="200"/>
                        </a:spcBef>
                        <a:spcAft>
                          <a:spcPts val="100"/>
                        </a:spcAft>
                      </a:pPr>
                      <a:r>
                        <a:rPr lang="en-US" sz="1800" dirty="0">
                          <a:latin typeface="Arial" panose="020B0604020202020204" pitchFamily="34" charset="0"/>
                          <a:cs typeface="Arial" panose="020B0604020202020204" pitchFamily="34" charset="0"/>
                        </a:rPr>
                        <a:t>23</a:t>
                      </a:r>
                    </a:p>
                  </a:txBody>
                  <a:tcPr marL="121920" marR="121920" marT="60960" marB="60960">
                    <a:solidFill>
                      <a:srgbClr val="E7E4EC"/>
                    </a:solidFill>
                  </a:tcPr>
                </a:tc>
                <a:tc>
                  <a:txBody>
                    <a:bodyPr/>
                    <a:lstStyle/>
                    <a:p>
                      <a:pPr algn="ctr">
                        <a:spcBef>
                          <a:spcPts val="200"/>
                        </a:spcBef>
                        <a:spcAft>
                          <a:spcPts val="100"/>
                        </a:spcAft>
                      </a:pPr>
                      <a:r>
                        <a:rPr lang="en-US" sz="1800" dirty="0">
                          <a:latin typeface="Arial" panose="020B0604020202020204" pitchFamily="34" charset="0"/>
                          <a:cs typeface="Arial" panose="020B0604020202020204" pitchFamily="34" charset="0"/>
                        </a:rPr>
                        <a:t>3 (0.03%)</a:t>
                      </a:r>
                    </a:p>
                  </a:txBody>
                  <a:tcPr marL="121920" marR="121920" marT="60960" marB="60960">
                    <a:solidFill>
                      <a:srgbClr val="E7E4EC"/>
                    </a:solidFill>
                  </a:tcPr>
                </a:tc>
                <a:tc>
                  <a:txBody>
                    <a:bodyPr/>
                    <a:lstStyle/>
                    <a:p>
                      <a:pPr algn="ctr">
                        <a:spcBef>
                          <a:spcPts val="200"/>
                        </a:spcBef>
                        <a:spcAft>
                          <a:spcPts val="100"/>
                        </a:spcAft>
                      </a:pPr>
                      <a:r>
                        <a:rPr lang="en-US" sz="1800" dirty="0">
                          <a:latin typeface="Arial" panose="020B0604020202020204" pitchFamily="34" charset="0"/>
                          <a:cs typeface="Arial" panose="020B0604020202020204" pitchFamily="34" charset="0"/>
                        </a:rPr>
                        <a:t>0</a:t>
                      </a:r>
                    </a:p>
                  </a:txBody>
                  <a:tcPr marL="121920" marR="121920" marT="60960" marB="60960">
                    <a:solidFill>
                      <a:srgbClr val="E7E4EC"/>
                    </a:solidFill>
                  </a:tcPr>
                </a:tc>
                <a:extLst>
                  <a:ext uri="{0D108BD9-81ED-4DB2-BD59-A6C34878D82A}">
                    <a16:rowId xmlns:a16="http://schemas.microsoft.com/office/drawing/2014/main" val="4003819759"/>
                  </a:ext>
                </a:extLst>
              </a:tr>
            </a:tbl>
          </a:graphicData>
        </a:graphic>
      </p:graphicFrame>
    </p:spTree>
    <p:extLst>
      <p:ext uri="{BB962C8B-B14F-4D97-AF65-F5344CB8AC3E}">
        <p14:creationId xmlns:p14="http://schemas.microsoft.com/office/powerpoint/2010/main" val="23808293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9411" y="-82299"/>
            <a:ext cx="8520600" cy="572700"/>
          </a:xfrm>
        </p:spPr>
        <p:txBody>
          <a:bodyPr>
            <a:normAutofit fontScale="90000"/>
          </a:bodyPr>
          <a:lstStyle/>
          <a:p>
            <a:r>
              <a:rPr lang="en-US" sz="2400" dirty="0">
                <a:solidFill>
                  <a:srgbClr val="C00000"/>
                </a:solidFill>
              </a:rPr>
              <a:t>Prospective APR, Periconception: CNS and NTD by Drug Class</a:t>
            </a:r>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1949072834"/>
              </p:ext>
            </p:extLst>
          </p:nvPr>
        </p:nvGraphicFramePr>
        <p:xfrm>
          <a:off x="304800" y="438150"/>
          <a:ext cx="8277726" cy="2225040"/>
        </p:xfrm>
        <a:graphic>
          <a:graphicData uri="http://schemas.openxmlformats.org/drawingml/2006/table">
            <a:tbl>
              <a:tblPr firstRow="1" bandRow="1">
                <a:tableStyleId>{00A15C55-8517-42AA-B614-E9B94910E393}</a:tableStyleId>
              </a:tblPr>
              <a:tblGrid>
                <a:gridCol w="1905000">
                  <a:extLst>
                    <a:ext uri="{9D8B030D-6E8A-4147-A177-3AD203B41FA5}">
                      <a16:colId xmlns:a16="http://schemas.microsoft.com/office/drawing/2014/main" val="4158513289"/>
                    </a:ext>
                  </a:extLst>
                </a:gridCol>
                <a:gridCol w="1018389">
                  <a:extLst>
                    <a:ext uri="{9D8B030D-6E8A-4147-A177-3AD203B41FA5}">
                      <a16:colId xmlns:a16="http://schemas.microsoft.com/office/drawing/2014/main" val="3773197172"/>
                    </a:ext>
                  </a:extLst>
                </a:gridCol>
                <a:gridCol w="1143000">
                  <a:extLst>
                    <a:ext uri="{9D8B030D-6E8A-4147-A177-3AD203B41FA5}">
                      <a16:colId xmlns:a16="http://schemas.microsoft.com/office/drawing/2014/main" val="2904300210"/>
                    </a:ext>
                  </a:extLst>
                </a:gridCol>
                <a:gridCol w="1143000">
                  <a:extLst>
                    <a:ext uri="{9D8B030D-6E8A-4147-A177-3AD203B41FA5}">
                      <a16:colId xmlns:a16="http://schemas.microsoft.com/office/drawing/2014/main" val="300637645"/>
                    </a:ext>
                  </a:extLst>
                </a:gridCol>
                <a:gridCol w="1600200">
                  <a:extLst>
                    <a:ext uri="{9D8B030D-6E8A-4147-A177-3AD203B41FA5}">
                      <a16:colId xmlns:a16="http://schemas.microsoft.com/office/drawing/2014/main" val="1307336094"/>
                    </a:ext>
                  </a:extLst>
                </a:gridCol>
                <a:gridCol w="1468137">
                  <a:extLst>
                    <a:ext uri="{9D8B030D-6E8A-4147-A177-3AD203B41FA5}">
                      <a16:colId xmlns:a16="http://schemas.microsoft.com/office/drawing/2014/main" val="2300294576"/>
                    </a:ext>
                  </a:extLst>
                </a:gridCol>
              </a:tblGrid>
              <a:tr h="139976">
                <a:tc>
                  <a:txBody>
                    <a:bodyPr/>
                    <a:lstStyle/>
                    <a:p>
                      <a:pPr>
                        <a:spcBef>
                          <a:spcPts val="200"/>
                        </a:spcBef>
                        <a:spcAft>
                          <a:spcPts val="100"/>
                        </a:spcAft>
                      </a:pPr>
                      <a:r>
                        <a:rPr lang="en-US" sz="1200" dirty="0" err="1">
                          <a:latin typeface="Arial" panose="020B0604020202020204" pitchFamily="34" charset="0"/>
                          <a:cs typeface="Arial" panose="020B0604020202020204" pitchFamily="34" charset="0"/>
                        </a:rPr>
                        <a:t>Periconception</a:t>
                      </a:r>
                      <a:r>
                        <a:rPr lang="en-US" sz="1200" baseline="0" dirty="0">
                          <a:latin typeface="Arial" panose="020B0604020202020204" pitchFamily="34" charset="0"/>
                          <a:cs typeface="Arial" panose="020B0604020202020204" pitchFamily="34" charset="0"/>
                        </a:rPr>
                        <a:t> ARV</a:t>
                      </a:r>
                      <a:endParaRPr lang="en-US" sz="1200" dirty="0">
                        <a:solidFill>
                          <a:sysClr val="windowText" lastClr="000000"/>
                        </a:solidFill>
                        <a:latin typeface="Arial" panose="020B0604020202020204" pitchFamily="34" charset="0"/>
                        <a:cs typeface="Arial" panose="020B0604020202020204" pitchFamily="34" charset="0"/>
                      </a:endParaRPr>
                    </a:p>
                  </a:txBody>
                  <a:tcPr/>
                </a:tc>
                <a:tc>
                  <a:txBody>
                    <a:bodyPr/>
                    <a:lstStyle/>
                    <a:p>
                      <a:pPr algn="ctr">
                        <a:spcBef>
                          <a:spcPts val="200"/>
                        </a:spcBef>
                        <a:spcAft>
                          <a:spcPts val="100"/>
                        </a:spcAft>
                      </a:pPr>
                      <a:r>
                        <a:rPr lang="en-US" sz="1200" dirty="0" smtClean="0">
                          <a:latin typeface="Arial" panose="020B0604020202020204" pitchFamily="34" charset="0"/>
                          <a:cs typeface="Arial" panose="020B0604020202020204" pitchFamily="34" charset="0"/>
                        </a:rPr>
                        <a:t>Births</a:t>
                      </a:r>
                      <a:endParaRPr lang="en-US" sz="1200" dirty="0">
                        <a:solidFill>
                          <a:sysClr val="windowText" lastClr="000000"/>
                        </a:solidFill>
                        <a:latin typeface="Arial" panose="020B0604020202020204" pitchFamily="34" charset="0"/>
                        <a:cs typeface="Arial" panose="020B0604020202020204" pitchFamily="34" charset="0"/>
                      </a:endParaRPr>
                    </a:p>
                  </a:txBody>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Any Defect</a:t>
                      </a:r>
                      <a:endParaRPr lang="en-US" sz="1200" dirty="0">
                        <a:solidFill>
                          <a:sysClr val="windowText" lastClr="000000"/>
                        </a:solidFill>
                        <a:latin typeface="Arial" panose="020B0604020202020204" pitchFamily="34" charset="0"/>
                        <a:cs typeface="Arial" panose="020B0604020202020204" pitchFamily="34" charset="0"/>
                      </a:endParaRPr>
                    </a:p>
                  </a:txBody>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CNS Defects</a:t>
                      </a:r>
                      <a:endParaRPr lang="en-US" sz="1200" dirty="0">
                        <a:solidFill>
                          <a:sysClr val="windowText" lastClr="000000"/>
                        </a:solidFill>
                        <a:latin typeface="Arial" panose="020B0604020202020204" pitchFamily="34" charset="0"/>
                        <a:cs typeface="Arial" panose="020B0604020202020204" pitchFamily="34" charset="0"/>
                      </a:endParaRPr>
                    </a:p>
                  </a:txBody>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Neural</a:t>
                      </a:r>
                      <a:r>
                        <a:rPr lang="en-US" sz="1200" baseline="0" dirty="0">
                          <a:latin typeface="Arial" panose="020B0604020202020204" pitchFamily="34" charset="0"/>
                          <a:cs typeface="Arial" panose="020B0604020202020204" pitchFamily="34" charset="0"/>
                        </a:rPr>
                        <a:t> Tube Defect</a:t>
                      </a:r>
                      <a:endParaRPr lang="en-US" sz="1200" dirty="0">
                        <a:solidFill>
                          <a:sysClr val="windowText" lastClr="000000"/>
                        </a:solidFill>
                        <a:latin typeface="Arial" panose="020B0604020202020204" pitchFamily="34" charset="0"/>
                        <a:cs typeface="Arial" panose="020B0604020202020204" pitchFamily="34" charset="0"/>
                      </a:endParaRPr>
                    </a:p>
                  </a:txBody>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Encephalocele</a:t>
                      </a:r>
                      <a:endParaRPr lang="en-US" sz="1200" dirty="0">
                        <a:solidFill>
                          <a:sysClr val="windowText" lastClr="00000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727596169"/>
                  </a:ext>
                </a:extLst>
              </a:tr>
              <a:tr h="183428">
                <a:tc>
                  <a:txBody>
                    <a:bodyPr/>
                    <a:lstStyle/>
                    <a:p>
                      <a:pPr>
                        <a:spcBef>
                          <a:spcPts val="200"/>
                        </a:spcBef>
                        <a:spcAft>
                          <a:spcPts val="100"/>
                        </a:spcAft>
                      </a:pPr>
                      <a:r>
                        <a:rPr lang="en-US" sz="1400" b="1" dirty="0">
                          <a:latin typeface="Arial" panose="020B0604020202020204" pitchFamily="34" charset="0"/>
                          <a:cs typeface="Arial" panose="020B0604020202020204" pitchFamily="34" charset="0"/>
                        </a:rPr>
                        <a:t>Any ART</a:t>
                      </a:r>
                      <a:endParaRPr lang="en-US" sz="1400" b="1" dirty="0">
                        <a:solidFill>
                          <a:sysClr val="windowText" lastClr="000000"/>
                        </a:solidFill>
                        <a:latin typeface="Arial" panose="020B0604020202020204" pitchFamily="34" charset="0"/>
                        <a:cs typeface="Arial" panose="020B0604020202020204" pitchFamily="34" charset="0"/>
                      </a:endParaRPr>
                    </a:p>
                  </a:txBody>
                  <a:tcPr>
                    <a:solidFill>
                      <a:srgbClr val="E7E4EC"/>
                    </a:solidFill>
                  </a:tcPr>
                </a:tc>
                <a:tc>
                  <a:txBody>
                    <a:bodyPr/>
                    <a:lstStyle/>
                    <a:p>
                      <a:pPr algn="ctr">
                        <a:spcBef>
                          <a:spcPts val="200"/>
                        </a:spcBef>
                        <a:spcAft>
                          <a:spcPts val="100"/>
                        </a:spcAft>
                      </a:pPr>
                      <a:r>
                        <a:rPr lang="en-US" sz="1400" dirty="0">
                          <a:latin typeface="Arial" panose="020B0604020202020204" pitchFamily="34" charset="0"/>
                          <a:cs typeface="Arial" panose="020B0604020202020204" pitchFamily="34" charset="0"/>
                        </a:rPr>
                        <a:t>8546</a:t>
                      </a:r>
                    </a:p>
                  </a:txBody>
                  <a:tcPr marL="121920" marR="121920" marT="60960" marB="60960">
                    <a:solidFill>
                      <a:srgbClr val="E7E4EC"/>
                    </a:solidFill>
                  </a:tcPr>
                </a:tc>
                <a:tc>
                  <a:txBody>
                    <a:bodyPr/>
                    <a:lstStyle/>
                    <a:p>
                      <a:pPr algn="ctr">
                        <a:spcBef>
                          <a:spcPts val="200"/>
                        </a:spcBef>
                        <a:spcAft>
                          <a:spcPts val="100"/>
                        </a:spcAft>
                      </a:pPr>
                      <a:r>
                        <a:rPr lang="en-US" sz="1400" dirty="0">
                          <a:latin typeface="Arial" panose="020B0604020202020204" pitchFamily="34" charset="0"/>
                          <a:cs typeface="Arial" panose="020B0604020202020204" pitchFamily="34" charset="0"/>
                        </a:rPr>
                        <a:t>241</a:t>
                      </a:r>
                    </a:p>
                  </a:txBody>
                  <a:tcPr marL="121920" marR="121920" marT="60960" marB="60960">
                    <a:solidFill>
                      <a:srgbClr val="E7E4EC"/>
                    </a:solidFill>
                  </a:tcPr>
                </a:tc>
                <a:tc>
                  <a:txBody>
                    <a:bodyPr/>
                    <a:lstStyle/>
                    <a:p>
                      <a:pPr algn="ctr">
                        <a:spcBef>
                          <a:spcPts val="200"/>
                        </a:spcBef>
                        <a:spcAft>
                          <a:spcPts val="100"/>
                        </a:spcAft>
                      </a:pPr>
                      <a:r>
                        <a:rPr lang="en-US" sz="1400" dirty="0">
                          <a:latin typeface="Arial" panose="020B0604020202020204" pitchFamily="34" charset="0"/>
                          <a:cs typeface="Arial" panose="020B0604020202020204" pitchFamily="34" charset="0"/>
                        </a:rPr>
                        <a:t>23</a:t>
                      </a:r>
                    </a:p>
                  </a:txBody>
                  <a:tcPr marL="121920" marR="121920" marT="60960" marB="60960">
                    <a:solidFill>
                      <a:srgbClr val="E7E4EC"/>
                    </a:solidFill>
                  </a:tcPr>
                </a:tc>
                <a:tc>
                  <a:txBody>
                    <a:bodyPr/>
                    <a:lstStyle/>
                    <a:p>
                      <a:pPr algn="ctr">
                        <a:spcBef>
                          <a:spcPts val="200"/>
                        </a:spcBef>
                        <a:spcAft>
                          <a:spcPts val="100"/>
                        </a:spcAft>
                      </a:pPr>
                      <a:r>
                        <a:rPr lang="en-US" sz="1400" dirty="0">
                          <a:latin typeface="Arial" panose="020B0604020202020204" pitchFamily="34" charset="0"/>
                          <a:cs typeface="Arial" panose="020B0604020202020204" pitchFamily="34" charset="0"/>
                        </a:rPr>
                        <a:t>3 (0.03%)</a:t>
                      </a:r>
                    </a:p>
                  </a:txBody>
                  <a:tcPr marL="121920" marR="121920" marT="60960" marB="60960">
                    <a:solidFill>
                      <a:srgbClr val="E7E4EC"/>
                    </a:solidFill>
                  </a:tcPr>
                </a:tc>
                <a:tc>
                  <a:txBody>
                    <a:bodyPr/>
                    <a:lstStyle/>
                    <a:p>
                      <a:pPr algn="ctr">
                        <a:spcBef>
                          <a:spcPts val="200"/>
                        </a:spcBef>
                        <a:spcAft>
                          <a:spcPts val="100"/>
                        </a:spcAft>
                      </a:pPr>
                      <a:r>
                        <a:rPr lang="en-US" sz="1400" dirty="0">
                          <a:latin typeface="Arial" panose="020B0604020202020204" pitchFamily="34" charset="0"/>
                          <a:cs typeface="Arial" panose="020B0604020202020204" pitchFamily="34" charset="0"/>
                        </a:rPr>
                        <a:t>0</a:t>
                      </a:r>
                    </a:p>
                  </a:txBody>
                  <a:tcPr marL="121920" marR="121920" marT="60960" marB="60960">
                    <a:solidFill>
                      <a:srgbClr val="E7E4EC"/>
                    </a:solidFill>
                  </a:tcPr>
                </a:tc>
                <a:extLst>
                  <a:ext uri="{0D108BD9-81ED-4DB2-BD59-A6C34878D82A}">
                    <a16:rowId xmlns:a16="http://schemas.microsoft.com/office/drawing/2014/main" val="4003819759"/>
                  </a:ext>
                </a:extLst>
              </a:tr>
              <a:tr h="733712">
                <a:tc>
                  <a:txBody>
                    <a:bodyPr/>
                    <a:lstStyle/>
                    <a:p>
                      <a:pPr>
                        <a:spcBef>
                          <a:spcPts val="200"/>
                        </a:spcBef>
                        <a:spcAft>
                          <a:spcPts val="100"/>
                        </a:spcAft>
                      </a:pPr>
                      <a:r>
                        <a:rPr lang="en-US" sz="1800" b="1" dirty="0">
                          <a:latin typeface="Arial" panose="020B0604020202020204" pitchFamily="34" charset="0"/>
                          <a:cs typeface="Arial" panose="020B0604020202020204" pitchFamily="34" charset="0"/>
                        </a:rPr>
                        <a:t>Any </a:t>
                      </a:r>
                      <a:r>
                        <a:rPr lang="en-US" sz="1800" b="1" dirty="0" smtClean="0">
                          <a:latin typeface="Arial" panose="020B0604020202020204" pitchFamily="34" charset="0"/>
                          <a:cs typeface="Arial" panose="020B0604020202020204" pitchFamily="34" charset="0"/>
                        </a:rPr>
                        <a:t>NRTI/</a:t>
                      </a:r>
                      <a:r>
                        <a:rPr lang="en-US" sz="1800" b="1" dirty="0" err="1" smtClean="0">
                          <a:latin typeface="Arial" panose="020B0604020202020204" pitchFamily="34" charset="0"/>
                          <a:cs typeface="Arial" panose="020B0604020202020204" pitchFamily="34" charset="0"/>
                        </a:rPr>
                        <a:t>NtRTI</a:t>
                      </a:r>
                      <a:endParaRPr lang="en-US" sz="1800" b="1" dirty="0">
                        <a:latin typeface="Arial" panose="020B0604020202020204" pitchFamily="34" charset="0"/>
                        <a:cs typeface="Arial" panose="020B0604020202020204" pitchFamily="34" charset="0"/>
                      </a:endParaRPr>
                    </a:p>
                    <a:p>
                      <a:pPr>
                        <a:spcBef>
                          <a:spcPts val="200"/>
                        </a:spcBef>
                        <a:spcAft>
                          <a:spcPts val="100"/>
                        </a:spcAft>
                      </a:pPr>
                      <a:r>
                        <a:rPr lang="en-US" sz="1800" dirty="0">
                          <a:latin typeface="Arial" panose="020B0604020202020204" pitchFamily="34" charset="0"/>
                          <a:cs typeface="Arial" panose="020B0604020202020204" pitchFamily="34" charset="0"/>
                        </a:rPr>
                        <a:t>   ABC</a:t>
                      </a:r>
                    </a:p>
                    <a:p>
                      <a:pPr>
                        <a:spcBef>
                          <a:spcPts val="200"/>
                        </a:spcBef>
                        <a:spcAft>
                          <a:spcPts val="100"/>
                        </a:spcAft>
                      </a:pPr>
                      <a:r>
                        <a:rPr lang="en-US" sz="1800" dirty="0">
                          <a:latin typeface="Arial" panose="020B0604020202020204" pitchFamily="34" charset="0"/>
                          <a:cs typeface="Arial" panose="020B0604020202020204" pitchFamily="34" charset="0"/>
                        </a:rPr>
                        <a:t>   FTC</a:t>
                      </a:r>
                    </a:p>
                    <a:p>
                      <a:pPr>
                        <a:spcBef>
                          <a:spcPts val="200"/>
                        </a:spcBef>
                        <a:spcAft>
                          <a:spcPts val="100"/>
                        </a:spcAft>
                      </a:pPr>
                      <a:r>
                        <a:rPr lang="en-US" sz="1800" dirty="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3TC</a:t>
                      </a:r>
                    </a:p>
                    <a:p>
                      <a:pPr>
                        <a:spcBef>
                          <a:spcPts val="200"/>
                        </a:spcBef>
                        <a:spcAft>
                          <a:spcPts val="100"/>
                        </a:spcAft>
                      </a:pPr>
                      <a:r>
                        <a:rPr lang="en-US" sz="1800" dirty="0" smtClean="0">
                          <a:solidFill>
                            <a:sysClr val="windowText" lastClr="000000"/>
                          </a:solidFill>
                          <a:latin typeface="Arial" panose="020B0604020202020204" pitchFamily="34" charset="0"/>
                          <a:cs typeface="Arial" panose="020B0604020202020204" pitchFamily="34" charset="0"/>
                        </a:rPr>
                        <a:t>   TDF</a:t>
                      </a:r>
                      <a:endParaRPr lang="en-US" sz="1800" dirty="0">
                        <a:solidFill>
                          <a:sysClr val="windowText" lastClr="000000"/>
                        </a:solidFill>
                        <a:latin typeface="Arial" panose="020B0604020202020204" pitchFamily="34" charset="0"/>
                        <a:cs typeface="Arial" panose="020B0604020202020204" pitchFamily="34" charset="0"/>
                      </a:endParaRPr>
                    </a:p>
                  </a:txBody>
                  <a:tcPr>
                    <a:solidFill>
                      <a:srgbClr val="F2F0F4"/>
                    </a:solidFill>
                  </a:tcPr>
                </a:tc>
                <a:tc>
                  <a:txBody>
                    <a:bodyPr/>
                    <a:lstStyle/>
                    <a:p>
                      <a:pPr algn="ctr">
                        <a:spcBef>
                          <a:spcPts val="200"/>
                        </a:spcBef>
                        <a:spcAft>
                          <a:spcPts val="100"/>
                        </a:spcAft>
                      </a:pPr>
                      <a:r>
                        <a:rPr lang="en-US" sz="1800" dirty="0">
                          <a:latin typeface="Arial" panose="020B0604020202020204" pitchFamily="34" charset="0"/>
                          <a:cs typeface="Arial" panose="020B0604020202020204" pitchFamily="34" charset="0"/>
                        </a:rPr>
                        <a:t>8013</a:t>
                      </a:r>
                    </a:p>
                    <a:p>
                      <a:pPr algn="ctr">
                        <a:spcBef>
                          <a:spcPts val="200"/>
                        </a:spcBef>
                        <a:spcAft>
                          <a:spcPts val="100"/>
                        </a:spcAft>
                      </a:pPr>
                      <a:r>
                        <a:rPr lang="en-US" sz="1800" dirty="0">
                          <a:latin typeface="Arial" panose="020B0604020202020204" pitchFamily="34" charset="0"/>
                          <a:cs typeface="Arial" panose="020B0604020202020204" pitchFamily="34" charset="0"/>
                        </a:rPr>
                        <a:t>1027</a:t>
                      </a:r>
                    </a:p>
                    <a:p>
                      <a:pPr algn="ctr">
                        <a:spcBef>
                          <a:spcPts val="200"/>
                        </a:spcBef>
                        <a:spcAft>
                          <a:spcPts val="100"/>
                        </a:spcAft>
                      </a:pPr>
                      <a:r>
                        <a:rPr lang="en-US" sz="1800" dirty="0">
                          <a:latin typeface="Arial" panose="020B0604020202020204" pitchFamily="34" charset="0"/>
                          <a:cs typeface="Arial" panose="020B0604020202020204" pitchFamily="34" charset="0"/>
                        </a:rPr>
                        <a:t>2742</a:t>
                      </a:r>
                    </a:p>
                    <a:p>
                      <a:pPr algn="ctr">
                        <a:spcBef>
                          <a:spcPts val="200"/>
                        </a:spcBef>
                        <a:spcAft>
                          <a:spcPts val="100"/>
                        </a:spcAft>
                      </a:pPr>
                      <a:r>
                        <a:rPr lang="en-US" sz="1800" dirty="0" smtClean="0">
                          <a:latin typeface="Arial" panose="020B0604020202020204" pitchFamily="34" charset="0"/>
                          <a:cs typeface="Arial" panose="020B0604020202020204" pitchFamily="34" charset="0"/>
                        </a:rPr>
                        <a:t>4129</a:t>
                      </a:r>
                    </a:p>
                    <a:p>
                      <a:pPr algn="ctr">
                        <a:spcBef>
                          <a:spcPts val="200"/>
                        </a:spcBef>
                        <a:spcAft>
                          <a:spcPts val="100"/>
                        </a:spcAft>
                      </a:pPr>
                      <a:r>
                        <a:rPr lang="en-US" sz="1800" dirty="0" smtClean="0">
                          <a:solidFill>
                            <a:sysClr val="windowText" lastClr="000000"/>
                          </a:solidFill>
                          <a:latin typeface="Arial" panose="020B0604020202020204" pitchFamily="34" charset="0"/>
                          <a:cs typeface="Arial" panose="020B0604020202020204" pitchFamily="34" charset="0"/>
                        </a:rPr>
                        <a:t>3366</a:t>
                      </a:r>
                      <a:endParaRPr lang="en-US" sz="1800" dirty="0">
                        <a:solidFill>
                          <a:sysClr val="windowText" lastClr="000000"/>
                        </a:solidFill>
                        <a:latin typeface="Arial" panose="020B0604020202020204" pitchFamily="34" charset="0"/>
                        <a:cs typeface="Arial" panose="020B0604020202020204" pitchFamily="34" charset="0"/>
                      </a:endParaRPr>
                    </a:p>
                  </a:txBody>
                  <a:tcPr>
                    <a:solidFill>
                      <a:srgbClr val="F2F0F4"/>
                    </a:solidFill>
                  </a:tcPr>
                </a:tc>
                <a:tc>
                  <a:txBody>
                    <a:bodyPr/>
                    <a:lstStyle/>
                    <a:p>
                      <a:pPr algn="ctr">
                        <a:spcBef>
                          <a:spcPts val="200"/>
                        </a:spcBef>
                        <a:spcAft>
                          <a:spcPts val="100"/>
                        </a:spcAft>
                      </a:pPr>
                      <a:r>
                        <a:rPr lang="en-US" sz="1800" dirty="0">
                          <a:latin typeface="Arial" panose="020B0604020202020204" pitchFamily="34" charset="0"/>
                          <a:cs typeface="Arial" panose="020B0604020202020204" pitchFamily="34" charset="0"/>
                        </a:rPr>
                        <a:t>230</a:t>
                      </a:r>
                    </a:p>
                    <a:p>
                      <a:pPr algn="ctr">
                        <a:spcBef>
                          <a:spcPts val="200"/>
                        </a:spcBef>
                        <a:spcAft>
                          <a:spcPts val="100"/>
                        </a:spcAft>
                      </a:pPr>
                      <a:r>
                        <a:rPr lang="en-US" sz="1800" dirty="0">
                          <a:latin typeface="Arial" panose="020B0604020202020204" pitchFamily="34" charset="0"/>
                          <a:cs typeface="Arial" panose="020B0604020202020204" pitchFamily="34" charset="0"/>
                        </a:rPr>
                        <a:t>32</a:t>
                      </a:r>
                    </a:p>
                    <a:p>
                      <a:pPr algn="ctr">
                        <a:spcBef>
                          <a:spcPts val="200"/>
                        </a:spcBef>
                        <a:spcAft>
                          <a:spcPts val="100"/>
                        </a:spcAft>
                      </a:pPr>
                      <a:r>
                        <a:rPr lang="en-US" sz="1800" dirty="0">
                          <a:latin typeface="Arial" panose="020B0604020202020204" pitchFamily="34" charset="0"/>
                          <a:cs typeface="Arial" panose="020B0604020202020204" pitchFamily="34" charset="0"/>
                        </a:rPr>
                        <a:t>68</a:t>
                      </a:r>
                    </a:p>
                    <a:p>
                      <a:pPr algn="ctr">
                        <a:spcBef>
                          <a:spcPts val="200"/>
                        </a:spcBef>
                        <a:spcAft>
                          <a:spcPts val="100"/>
                        </a:spcAft>
                      </a:pPr>
                      <a:r>
                        <a:rPr lang="en-US" sz="1800" dirty="0" smtClean="0">
                          <a:latin typeface="Arial" panose="020B0604020202020204" pitchFamily="34" charset="0"/>
                          <a:cs typeface="Arial" panose="020B0604020202020204" pitchFamily="34" charset="0"/>
                        </a:rPr>
                        <a:t>129</a:t>
                      </a:r>
                    </a:p>
                    <a:p>
                      <a:pPr algn="ctr">
                        <a:spcBef>
                          <a:spcPts val="200"/>
                        </a:spcBef>
                        <a:spcAft>
                          <a:spcPts val="100"/>
                        </a:spcAft>
                      </a:pPr>
                      <a:r>
                        <a:rPr lang="en-US" sz="1800" dirty="0" smtClean="0">
                          <a:solidFill>
                            <a:sysClr val="windowText" lastClr="000000"/>
                          </a:solidFill>
                          <a:latin typeface="Arial" panose="020B0604020202020204" pitchFamily="34" charset="0"/>
                          <a:cs typeface="Arial" panose="020B0604020202020204" pitchFamily="34" charset="0"/>
                        </a:rPr>
                        <a:t>80</a:t>
                      </a:r>
                      <a:endParaRPr lang="en-US" sz="1800" dirty="0">
                        <a:solidFill>
                          <a:sysClr val="windowText" lastClr="000000"/>
                        </a:solidFill>
                        <a:latin typeface="Arial" panose="020B0604020202020204" pitchFamily="34" charset="0"/>
                        <a:cs typeface="Arial" panose="020B0604020202020204" pitchFamily="34" charset="0"/>
                      </a:endParaRPr>
                    </a:p>
                  </a:txBody>
                  <a:tcPr>
                    <a:solidFill>
                      <a:srgbClr val="F2F0F4"/>
                    </a:solidFill>
                  </a:tcPr>
                </a:tc>
                <a:tc>
                  <a:txBody>
                    <a:bodyPr/>
                    <a:lstStyle/>
                    <a:p>
                      <a:pPr algn="ctr">
                        <a:spcBef>
                          <a:spcPts val="200"/>
                        </a:spcBef>
                        <a:spcAft>
                          <a:spcPts val="100"/>
                        </a:spcAft>
                      </a:pPr>
                      <a:r>
                        <a:rPr lang="en-US" sz="1800" dirty="0">
                          <a:latin typeface="Arial" panose="020B0604020202020204" pitchFamily="34" charset="0"/>
                          <a:cs typeface="Arial" panose="020B0604020202020204" pitchFamily="34" charset="0"/>
                        </a:rPr>
                        <a:t>22</a:t>
                      </a:r>
                    </a:p>
                    <a:p>
                      <a:pPr algn="ctr">
                        <a:spcBef>
                          <a:spcPts val="200"/>
                        </a:spcBef>
                        <a:spcAft>
                          <a:spcPts val="100"/>
                        </a:spcAft>
                      </a:pPr>
                      <a:r>
                        <a:rPr lang="en-US" sz="1800" dirty="0">
                          <a:latin typeface="Arial" panose="020B0604020202020204" pitchFamily="34" charset="0"/>
                          <a:cs typeface="Arial" panose="020B0604020202020204" pitchFamily="34" charset="0"/>
                        </a:rPr>
                        <a:t>4</a:t>
                      </a:r>
                    </a:p>
                    <a:p>
                      <a:pPr algn="ctr">
                        <a:spcBef>
                          <a:spcPts val="200"/>
                        </a:spcBef>
                        <a:spcAft>
                          <a:spcPts val="100"/>
                        </a:spcAft>
                      </a:pPr>
                      <a:r>
                        <a:rPr lang="en-US" sz="1800" dirty="0">
                          <a:latin typeface="Arial" panose="020B0604020202020204" pitchFamily="34" charset="0"/>
                          <a:cs typeface="Arial" panose="020B0604020202020204" pitchFamily="34" charset="0"/>
                        </a:rPr>
                        <a:t>8</a:t>
                      </a:r>
                    </a:p>
                    <a:p>
                      <a:pPr algn="ctr">
                        <a:spcBef>
                          <a:spcPts val="200"/>
                        </a:spcBef>
                        <a:spcAft>
                          <a:spcPts val="100"/>
                        </a:spcAft>
                      </a:pPr>
                      <a:r>
                        <a:rPr lang="en-US" sz="1800" dirty="0" smtClean="0">
                          <a:latin typeface="Arial" panose="020B0604020202020204" pitchFamily="34" charset="0"/>
                          <a:cs typeface="Arial" panose="020B0604020202020204" pitchFamily="34" charset="0"/>
                        </a:rPr>
                        <a:t>13</a:t>
                      </a:r>
                    </a:p>
                    <a:p>
                      <a:pPr algn="ctr">
                        <a:spcBef>
                          <a:spcPts val="200"/>
                        </a:spcBef>
                        <a:spcAft>
                          <a:spcPts val="100"/>
                        </a:spcAft>
                      </a:pPr>
                      <a:r>
                        <a:rPr lang="en-US" sz="1800" dirty="0" smtClean="0">
                          <a:latin typeface="Arial" panose="020B0604020202020204" pitchFamily="34" charset="0"/>
                          <a:cs typeface="Arial" panose="020B0604020202020204" pitchFamily="34" charset="0"/>
                        </a:rPr>
                        <a:t>8</a:t>
                      </a:r>
                    </a:p>
                  </a:txBody>
                  <a:tcPr>
                    <a:solidFill>
                      <a:srgbClr val="F2F0F4"/>
                    </a:solidFill>
                  </a:tcPr>
                </a:tc>
                <a:tc>
                  <a:txBody>
                    <a:bodyPr/>
                    <a:lstStyle/>
                    <a:p>
                      <a:pPr algn="ctr">
                        <a:spcBef>
                          <a:spcPts val="200"/>
                        </a:spcBef>
                        <a:spcAft>
                          <a:spcPts val="100"/>
                        </a:spcAft>
                      </a:pPr>
                      <a:r>
                        <a:rPr lang="en-US" sz="1800" dirty="0">
                          <a:latin typeface="Arial" panose="020B0604020202020204" pitchFamily="34" charset="0"/>
                          <a:cs typeface="Arial" panose="020B0604020202020204" pitchFamily="34" charset="0"/>
                        </a:rPr>
                        <a:t>3 (0.04%)</a:t>
                      </a:r>
                    </a:p>
                    <a:p>
                      <a:pPr algn="ctr">
                        <a:spcBef>
                          <a:spcPts val="200"/>
                        </a:spcBef>
                        <a:spcAft>
                          <a:spcPts val="100"/>
                        </a:spcAft>
                      </a:pPr>
                      <a:r>
                        <a:rPr lang="en-US" sz="1800" dirty="0">
                          <a:latin typeface="Arial" panose="020B0604020202020204" pitchFamily="34" charset="0"/>
                          <a:cs typeface="Arial" panose="020B0604020202020204" pitchFamily="34" charset="0"/>
                        </a:rPr>
                        <a:t>1 (0.10%)</a:t>
                      </a:r>
                    </a:p>
                    <a:p>
                      <a:pPr algn="ctr">
                        <a:spcBef>
                          <a:spcPts val="200"/>
                        </a:spcBef>
                        <a:spcAft>
                          <a:spcPts val="100"/>
                        </a:spcAft>
                      </a:pPr>
                      <a:r>
                        <a:rPr lang="en-US" sz="1800" dirty="0">
                          <a:latin typeface="Arial" panose="020B0604020202020204" pitchFamily="34" charset="0"/>
                          <a:cs typeface="Arial" panose="020B0604020202020204" pitchFamily="34" charset="0"/>
                        </a:rPr>
                        <a:t>2 (0.07%)</a:t>
                      </a:r>
                    </a:p>
                    <a:p>
                      <a:pPr algn="ctr">
                        <a:spcBef>
                          <a:spcPts val="200"/>
                        </a:spcBef>
                        <a:spcAft>
                          <a:spcPts val="100"/>
                        </a:spcAft>
                      </a:pPr>
                      <a:r>
                        <a:rPr lang="en-US" sz="1800" dirty="0">
                          <a:latin typeface="Arial" panose="020B0604020202020204" pitchFamily="34" charset="0"/>
                          <a:cs typeface="Arial" panose="020B0604020202020204" pitchFamily="34" charset="0"/>
                        </a:rPr>
                        <a:t>1 (0.02</a:t>
                      </a:r>
                      <a:r>
                        <a:rPr lang="en-US" sz="1800" dirty="0" smtClean="0">
                          <a:latin typeface="Arial" panose="020B0604020202020204" pitchFamily="34" charset="0"/>
                          <a:cs typeface="Arial" panose="020B0604020202020204" pitchFamily="34" charset="0"/>
                        </a:rPr>
                        <a:t>%)</a:t>
                      </a:r>
                    </a:p>
                    <a:p>
                      <a:pPr algn="ctr">
                        <a:spcBef>
                          <a:spcPts val="200"/>
                        </a:spcBef>
                        <a:spcAft>
                          <a:spcPts val="100"/>
                        </a:spcAft>
                      </a:pPr>
                      <a:r>
                        <a:rPr lang="en-US" sz="1800" dirty="0" smtClean="0">
                          <a:solidFill>
                            <a:sysClr val="windowText" lastClr="000000"/>
                          </a:solidFill>
                          <a:latin typeface="Arial" panose="020B0604020202020204" pitchFamily="34" charset="0"/>
                          <a:cs typeface="Arial" panose="020B0604020202020204" pitchFamily="34" charset="0"/>
                        </a:rPr>
                        <a:t>2</a:t>
                      </a:r>
                      <a:r>
                        <a:rPr lang="en-US" sz="1800" baseline="0" dirty="0" smtClean="0">
                          <a:solidFill>
                            <a:sysClr val="windowText" lastClr="000000"/>
                          </a:solidFill>
                          <a:latin typeface="Arial" panose="020B0604020202020204" pitchFamily="34" charset="0"/>
                          <a:cs typeface="Arial" panose="020B0604020202020204" pitchFamily="34" charset="0"/>
                        </a:rPr>
                        <a:t> (0.06%)</a:t>
                      </a:r>
                      <a:endParaRPr lang="en-US" sz="1800" dirty="0">
                        <a:solidFill>
                          <a:sysClr val="windowText" lastClr="000000"/>
                        </a:solidFill>
                        <a:latin typeface="Arial" panose="020B0604020202020204" pitchFamily="34" charset="0"/>
                        <a:cs typeface="Arial" panose="020B0604020202020204" pitchFamily="34" charset="0"/>
                      </a:endParaRPr>
                    </a:p>
                  </a:txBody>
                  <a:tcPr>
                    <a:solidFill>
                      <a:srgbClr val="F2F0F4"/>
                    </a:solidFill>
                  </a:tcPr>
                </a:tc>
                <a:tc>
                  <a:txBody>
                    <a:bodyPr/>
                    <a:lstStyle/>
                    <a:p>
                      <a:pPr algn="ctr">
                        <a:spcBef>
                          <a:spcPts val="200"/>
                        </a:spcBef>
                        <a:spcAft>
                          <a:spcPts val="100"/>
                        </a:spcAft>
                      </a:pPr>
                      <a:r>
                        <a:rPr lang="en-US" sz="1800" dirty="0">
                          <a:latin typeface="Arial" panose="020B0604020202020204" pitchFamily="34" charset="0"/>
                          <a:cs typeface="Arial" panose="020B0604020202020204" pitchFamily="34" charset="0"/>
                        </a:rPr>
                        <a:t>0</a:t>
                      </a:r>
                    </a:p>
                    <a:p>
                      <a:pPr algn="ctr">
                        <a:spcBef>
                          <a:spcPts val="200"/>
                        </a:spcBef>
                        <a:spcAft>
                          <a:spcPts val="100"/>
                        </a:spcAft>
                      </a:pPr>
                      <a:r>
                        <a:rPr lang="en-US" sz="1800" dirty="0">
                          <a:latin typeface="Arial" panose="020B0604020202020204" pitchFamily="34" charset="0"/>
                          <a:cs typeface="Arial" panose="020B0604020202020204" pitchFamily="34" charset="0"/>
                        </a:rPr>
                        <a:t>0</a:t>
                      </a:r>
                    </a:p>
                    <a:p>
                      <a:pPr algn="ctr">
                        <a:spcBef>
                          <a:spcPts val="200"/>
                        </a:spcBef>
                        <a:spcAft>
                          <a:spcPts val="100"/>
                        </a:spcAft>
                      </a:pPr>
                      <a:r>
                        <a:rPr lang="en-US" sz="1800" dirty="0">
                          <a:latin typeface="Arial" panose="020B0604020202020204" pitchFamily="34" charset="0"/>
                          <a:cs typeface="Arial" panose="020B0604020202020204" pitchFamily="34" charset="0"/>
                        </a:rPr>
                        <a:t>0</a:t>
                      </a:r>
                    </a:p>
                    <a:p>
                      <a:pPr algn="ctr">
                        <a:spcBef>
                          <a:spcPts val="200"/>
                        </a:spcBef>
                        <a:spcAft>
                          <a:spcPts val="100"/>
                        </a:spcAft>
                      </a:pPr>
                      <a:r>
                        <a:rPr lang="en-US" sz="1800" dirty="0" smtClean="0">
                          <a:latin typeface="Arial" panose="020B0604020202020204" pitchFamily="34" charset="0"/>
                          <a:cs typeface="Arial" panose="020B0604020202020204" pitchFamily="34" charset="0"/>
                        </a:rPr>
                        <a:t>0</a:t>
                      </a:r>
                    </a:p>
                    <a:p>
                      <a:pPr algn="ctr">
                        <a:spcBef>
                          <a:spcPts val="200"/>
                        </a:spcBef>
                        <a:spcAft>
                          <a:spcPts val="100"/>
                        </a:spcAft>
                      </a:pPr>
                      <a:r>
                        <a:rPr lang="en-US" sz="1800" dirty="0" smtClean="0">
                          <a:solidFill>
                            <a:sysClr val="windowText" lastClr="000000"/>
                          </a:solidFill>
                          <a:latin typeface="Arial" panose="020B0604020202020204" pitchFamily="34" charset="0"/>
                          <a:cs typeface="Arial" panose="020B0604020202020204" pitchFamily="34" charset="0"/>
                        </a:rPr>
                        <a:t>0</a:t>
                      </a:r>
                      <a:endParaRPr lang="en-US" sz="1800" dirty="0">
                        <a:solidFill>
                          <a:sysClr val="windowText" lastClr="000000"/>
                        </a:solidFill>
                        <a:latin typeface="Arial" panose="020B0604020202020204" pitchFamily="34" charset="0"/>
                        <a:cs typeface="Arial" panose="020B0604020202020204" pitchFamily="34" charset="0"/>
                      </a:endParaRPr>
                    </a:p>
                  </a:txBody>
                  <a:tcPr>
                    <a:solidFill>
                      <a:srgbClr val="F2F0F4"/>
                    </a:solidFill>
                  </a:tcPr>
                </a:tc>
                <a:extLst>
                  <a:ext uri="{0D108BD9-81ED-4DB2-BD59-A6C34878D82A}">
                    <a16:rowId xmlns:a16="http://schemas.microsoft.com/office/drawing/2014/main" val="2846061860"/>
                  </a:ext>
                </a:extLst>
              </a:tr>
            </a:tbl>
          </a:graphicData>
        </a:graphic>
      </p:graphicFrame>
    </p:spTree>
    <p:extLst>
      <p:ext uri="{BB962C8B-B14F-4D97-AF65-F5344CB8AC3E}">
        <p14:creationId xmlns:p14="http://schemas.microsoft.com/office/powerpoint/2010/main" val="13917550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9411" y="-82299"/>
            <a:ext cx="8520600" cy="572700"/>
          </a:xfrm>
        </p:spPr>
        <p:txBody>
          <a:bodyPr>
            <a:normAutofit fontScale="90000"/>
          </a:bodyPr>
          <a:lstStyle/>
          <a:p>
            <a:r>
              <a:rPr lang="en-US" sz="2400" dirty="0">
                <a:solidFill>
                  <a:srgbClr val="C00000"/>
                </a:solidFill>
              </a:rPr>
              <a:t>Prospective APR, Periconception: CNS and NTD by Drug Class</a:t>
            </a:r>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1690615945"/>
              </p:ext>
            </p:extLst>
          </p:nvPr>
        </p:nvGraphicFramePr>
        <p:xfrm>
          <a:off x="304800" y="438150"/>
          <a:ext cx="8277726" cy="3040380"/>
        </p:xfrm>
        <a:graphic>
          <a:graphicData uri="http://schemas.openxmlformats.org/drawingml/2006/table">
            <a:tbl>
              <a:tblPr firstRow="1" bandRow="1">
                <a:tableStyleId>{00A15C55-8517-42AA-B614-E9B94910E393}</a:tableStyleId>
              </a:tblPr>
              <a:tblGrid>
                <a:gridCol w="1695903">
                  <a:extLst>
                    <a:ext uri="{9D8B030D-6E8A-4147-A177-3AD203B41FA5}">
                      <a16:colId xmlns:a16="http://schemas.microsoft.com/office/drawing/2014/main" val="4158513289"/>
                    </a:ext>
                  </a:extLst>
                </a:gridCol>
                <a:gridCol w="1227486">
                  <a:extLst>
                    <a:ext uri="{9D8B030D-6E8A-4147-A177-3AD203B41FA5}">
                      <a16:colId xmlns:a16="http://schemas.microsoft.com/office/drawing/2014/main" val="3773197172"/>
                    </a:ext>
                  </a:extLst>
                </a:gridCol>
                <a:gridCol w="1143000">
                  <a:extLst>
                    <a:ext uri="{9D8B030D-6E8A-4147-A177-3AD203B41FA5}">
                      <a16:colId xmlns:a16="http://schemas.microsoft.com/office/drawing/2014/main" val="2904300210"/>
                    </a:ext>
                  </a:extLst>
                </a:gridCol>
                <a:gridCol w="1143000">
                  <a:extLst>
                    <a:ext uri="{9D8B030D-6E8A-4147-A177-3AD203B41FA5}">
                      <a16:colId xmlns:a16="http://schemas.microsoft.com/office/drawing/2014/main" val="300637645"/>
                    </a:ext>
                  </a:extLst>
                </a:gridCol>
                <a:gridCol w="1600200">
                  <a:extLst>
                    <a:ext uri="{9D8B030D-6E8A-4147-A177-3AD203B41FA5}">
                      <a16:colId xmlns:a16="http://schemas.microsoft.com/office/drawing/2014/main" val="1307336094"/>
                    </a:ext>
                  </a:extLst>
                </a:gridCol>
                <a:gridCol w="1468137">
                  <a:extLst>
                    <a:ext uri="{9D8B030D-6E8A-4147-A177-3AD203B41FA5}">
                      <a16:colId xmlns:a16="http://schemas.microsoft.com/office/drawing/2014/main" val="2300294576"/>
                    </a:ext>
                  </a:extLst>
                </a:gridCol>
              </a:tblGrid>
              <a:tr h="139976">
                <a:tc>
                  <a:txBody>
                    <a:bodyPr/>
                    <a:lstStyle/>
                    <a:p>
                      <a:pPr>
                        <a:spcBef>
                          <a:spcPts val="200"/>
                        </a:spcBef>
                        <a:spcAft>
                          <a:spcPts val="100"/>
                        </a:spcAft>
                      </a:pPr>
                      <a:r>
                        <a:rPr lang="en-US" sz="1200" dirty="0" err="1">
                          <a:latin typeface="Arial" panose="020B0604020202020204" pitchFamily="34" charset="0"/>
                          <a:cs typeface="Arial" panose="020B0604020202020204" pitchFamily="34" charset="0"/>
                        </a:rPr>
                        <a:t>Periconception</a:t>
                      </a:r>
                      <a:r>
                        <a:rPr lang="en-US" sz="1200" baseline="0" dirty="0">
                          <a:latin typeface="Arial" panose="020B0604020202020204" pitchFamily="34" charset="0"/>
                          <a:cs typeface="Arial" panose="020B0604020202020204" pitchFamily="34" charset="0"/>
                        </a:rPr>
                        <a:t> ARV</a:t>
                      </a:r>
                      <a:endParaRPr lang="en-US" sz="1200" dirty="0">
                        <a:solidFill>
                          <a:sysClr val="windowText" lastClr="000000"/>
                        </a:solidFill>
                        <a:latin typeface="Arial" panose="020B0604020202020204" pitchFamily="34" charset="0"/>
                        <a:cs typeface="Arial" panose="020B0604020202020204" pitchFamily="34" charset="0"/>
                      </a:endParaRPr>
                    </a:p>
                  </a:txBody>
                  <a:tcPr/>
                </a:tc>
                <a:tc>
                  <a:txBody>
                    <a:bodyPr/>
                    <a:lstStyle/>
                    <a:p>
                      <a:pPr algn="ctr">
                        <a:spcBef>
                          <a:spcPts val="200"/>
                        </a:spcBef>
                        <a:spcAft>
                          <a:spcPts val="100"/>
                        </a:spcAft>
                      </a:pPr>
                      <a:r>
                        <a:rPr lang="en-US" sz="1200" dirty="0" smtClean="0">
                          <a:latin typeface="Arial" panose="020B0604020202020204" pitchFamily="34" charset="0"/>
                          <a:cs typeface="Arial" panose="020B0604020202020204" pitchFamily="34" charset="0"/>
                        </a:rPr>
                        <a:t>Births</a:t>
                      </a:r>
                      <a:endParaRPr lang="en-US" sz="1200" dirty="0">
                        <a:solidFill>
                          <a:sysClr val="windowText" lastClr="000000"/>
                        </a:solidFill>
                        <a:latin typeface="Arial" panose="020B0604020202020204" pitchFamily="34" charset="0"/>
                        <a:cs typeface="Arial" panose="020B0604020202020204" pitchFamily="34" charset="0"/>
                      </a:endParaRPr>
                    </a:p>
                  </a:txBody>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Any Defect</a:t>
                      </a:r>
                      <a:endParaRPr lang="en-US" sz="1200" dirty="0">
                        <a:solidFill>
                          <a:sysClr val="windowText" lastClr="000000"/>
                        </a:solidFill>
                        <a:latin typeface="Arial" panose="020B0604020202020204" pitchFamily="34" charset="0"/>
                        <a:cs typeface="Arial" panose="020B0604020202020204" pitchFamily="34" charset="0"/>
                      </a:endParaRPr>
                    </a:p>
                  </a:txBody>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CNS Defects</a:t>
                      </a:r>
                      <a:endParaRPr lang="en-US" sz="1200" dirty="0">
                        <a:solidFill>
                          <a:sysClr val="windowText" lastClr="000000"/>
                        </a:solidFill>
                        <a:latin typeface="Arial" panose="020B0604020202020204" pitchFamily="34" charset="0"/>
                        <a:cs typeface="Arial" panose="020B0604020202020204" pitchFamily="34" charset="0"/>
                      </a:endParaRPr>
                    </a:p>
                  </a:txBody>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Neural</a:t>
                      </a:r>
                      <a:r>
                        <a:rPr lang="en-US" sz="1200" baseline="0" dirty="0">
                          <a:latin typeface="Arial" panose="020B0604020202020204" pitchFamily="34" charset="0"/>
                          <a:cs typeface="Arial" panose="020B0604020202020204" pitchFamily="34" charset="0"/>
                        </a:rPr>
                        <a:t> Tube Defect</a:t>
                      </a:r>
                      <a:endParaRPr lang="en-US" sz="1200" dirty="0">
                        <a:solidFill>
                          <a:sysClr val="windowText" lastClr="000000"/>
                        </a:solidFill>
                        <a:latin typeface="Arial" panose="020B0604020202020204" pitchFamily="34" charset="0"/>
                        <a:cs typeface="Arial" panose="020B0604020202020204" pitchFamily="34" charset="0"/>
                      </a:endParaRPr>
                    </a:p>
                  </a:txBody>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Encephalocele</a:t>
                      </a:r>
                      <a:endParaRPr lang="en-US" sz="1200" dirty="0">
                        <a:solidFill>
                          <a:sysClr val="windowText" lastClr="00000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727596169"/>
                  </a:ext>
                </a:extLst>
              </a:tr>
              <a:tr h="183428">
                <a:tc>
                  <a:txBody>
                    <a:bodyPr/>
                    <a:lstStyle/>
                    <a:p>
                      <a:pPr>
                        <a:spcBef>
                          <a:spcPts val="200"/>
                        </a:spcBef>
                        <a:spcAft>
                          <a:spcPts val="100"/>
                        </a:spcAft>
                      </a:pPr>
                      <a:r>
                        <a:rPr lang="en-US" sz="1200" b="1" dirty="0">
                          <a:latin typeface="Arial" panose="020B0604020202020204" pitchFamily="34" charset="0"/>
                          <a:cs typeface="Arial" panose="020B0604020202020204" pitchFamily="34" charset="0"/>
                        </a:rPr>
                        <a:t>Any ART</a:t>
                      </a:r>
                      <a:endParaRPr lang="en-US" sz="1200" b="1" dirty="0">
                        <a:solidFill>
                          <a:sysClr val="windowText" lastClr="000000"/>
                        </a:solidFill>
                        <a:latin typeface="Arial" panose="020B0604020202020204" pitchFamily="34" charset="0"/>
                        <a:cs typeface="Arial" panose="020B0604020202020204" pitchFamily="34" charset="0"/>
                      </a:endParaRPr>
                    </a:p>
                  </a:txBody>
                  <a:tcPr>
                    <a:solidFill>
                      <a:srgbClr val="E7E4EC"/>
                    </a:solidFill>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8546</a:t>
                      </a:r>
                    </a:p>
                  </a:txBody>
                  <a:tcPr marL="121920" marR="121920" marT="60960" marB="60960">
                    <a:solidFill>
                      <a:srgbClr val="E7E4EC"/>
                    </a:solidFill>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241</a:t>
                      </a:r>
                    </a:p>
                  </a:txBody>
                  <a:tcPr marL="121920" marR="121920" marT="60960" marB="60960">
                    <a:solidFill>
                      <a:srgbClr val="E7E4EC"/>
                    </a:solidFill>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23</a:t>
                      </a:r>
                    </a:p>
                  </a:txBody>
                  <a:tcPr marL="121920" marR="121920" marT="60960" marB="60960">
                    <a:solidFill>
                      <a:srgbClr val="E7E4EC"/>
                    </a:solidFill>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3 (0.03%)</a:t>
                      </a:r>
                    </a:p>
                  </a:txBody>
                  <a:tcPr marL="121920" marR="121920" marT="60960" marB="60960">
                    <a:solidFill>
                      <a:srgbClr val="E7E4EC"/>
                    </a:solidFill>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0</a:t>
                      </a:r>
                    </a:p>
                  </a:txBody>
                  <a:tcPr marL="121920" marR="121920" marT="60960" marB="60960">
                    <a:solidFill>
                      <a:srgbClr val="E7E4EC"/>
                    </a:solidFill>
                  </a:tcPr>
                </a:tc>
                <a:extLst>
                  <a:ext uri="{0D108BD9-81ED-4DB2-BD59-A6C34878D82A}">
                    <a16:rowId xmlns:a16="http://schemas.microsoft.com/office/drawing/2014/main" val="4003819759"/>
                  </a:ext>
                </a:extLst>
              </a:tr>
              <a:tr h="733712">
                <a:tc>
                  <a:txBody>
                    <a:bodyPr/>
                    <a:lstStyle/>
                    <a:p>
                      <a:pPr>
                        <a:spcBef>
                          <a:spcPts val="200"/>
                        </a:spcBef>
                        <a:spcAft>
                          <a:spcPts val="100"/>
                        </a:spcAft>
                      </a:pPr>
                      <a:r>
                        <a:rPr lang="en-US" sz="1200" b="1" dirty="0">
                          <a:latin typeface="Arial" panose="020B0604020202020204" pitchFamily="34" charset="0"/>
                          <a:cs typeface="Arial" panose="020B0604020202020204" pitchFamily="34" charset="0"/>
                        </a:rPr>
                        <a:t>Any </a:t>
                      </a:r>
                      <a:r>
                        <a:rPr lang="en-US" sz="1200" b="1" dirty="0" smtClean="0">
                          <a:latin typeface="Arial" panose="020B0604020202020204" pitchFamily="34" charset="0"/>
                          <a:cs typeface="Arial" panose="020B0604020202020204" pitchFamily="34" charset="0"/>
                        </a:rPr>
                        <a:t>NRTI/</a:t>
                      </a:r>
                      <a:r>
                        <a:rPr lang="en-US" sz="1200" b="1" dirty="0" err="1" smtClean="0">
                          <a:latin typeface="Arial" panose="020B0604020202020204" pitchFamily="34" charset="0"/>
                          <a:cs typeface="Arial" panose="020B0604020202020204" pitchFamily="34" charset="0"/>
                        </a:rPr>
                        <a:t>NtRTI</a:t>
                      </a:r>
                      <a:endParaRPr lang="en-US" sz="1200" b="1" dirty="0">
                        <a:latin typeface="Arial" panose="020B0604020202020204" pitchFamily="34" charset="0"/>
                        <a:cs typeface="Arial" panose="020B0604020202020204" pitchFamily="34" charset="0"/>
                      </a:endParaRPr>
                    </a:p>
                    <a:p>
                      <a:pPr>
                        <a:spcBef>
                          <a:spcPts val="200"/>
                        </a:spcBef>
                        <a:spcAft>
                          <a:spcPts val="100"/>
                        </a:spcAft>
                      </a:pPr>
                      <a:r>
                        <a:rPr lang="en-US" sz="1200" dirty="0">
                          <a:latin typeface="Arial" panose="020B0604020202020204" pitchFamily="34" charset="0"/>
                          <a:cs typeface="Arial" panose="020B0604020202020204" pitchFamily="34" charset="0"/>
                        </a:rPr>
                        <a:t>   ABC</a:t>
                      </a:r>
                    </a:p>
                    <a:p>
                      <a:pPr>
                        <a:spcBef>
                          <a:spcPts val="200"/>
                        </a:spcBef>
                        <a:spcAft>
                          <a:spcPts val="100"/>
                        </a:spcAft>
                      </a:pPr>
                      <a:r>
                        <a:rPr lang="en-US" sz="1200" dirty="0">
                          <a:latin typeface="Arial" panose="020B0604020202020204" pitchFamily="34" charset="0"/>
                          <a:cs typeface="Arial" panose="020B0604020202020204" pitchFamily="34" charset="0"/>
                        </a:rPr>
                        <a:t>   FTC</a:t>
                      </a:r>
                    </a:p>
                    <a:p>
                      <a:pPr>
                        <a:spcBef>
                          <a:spcPts val="200"/>
                        </a:spcBef>
                        <a:spcAft>
                          <a:spcPts val="100"/>
                        </a:spcAft>
                      </a:pPr>
                      <a:r>
                        <a:rPr lang="en-US" sz="1200" dirty="0">
                          <a:latin typeface="Arial" panose="020B0604020202020204" pitchFamily="34" charset="0"/>
                          <a:cs typeface="Arial" panose="020B0604020202020204" pitchFamily="34" charset="0"/>
                        </a:rPr>
                        <a:t>   </a:t>
                      </a:r>
                      <a:r>
                        <a:rPr lang="en-US" sz="1200" dirty="0" smtClean="0">
                          <a:latin typeface="Arial" panose="020B0604020202020204" pitchFamily="34" charset="0"/>
                          <a:cs typeface="Arial" panose="020B0604020202020204" pitchFamily="34" charset="0"/>
                        </a:rPr>
                        <a:t>3TC</a:t>
                      </a:r>
                    </a:p>
                    <a:p>
                      <a:pPr>
                        <a:spcBef>
                          <a:spcPts val="200"/>
                        </a:spcBef>
                        <a:spcAft>
                          <a:spcPts val="100"/>
                        </a:spcAft>
                      </a:pPr>
                      <a:r>
                        <a:rPr lang="en-US" sz="1200" dirty="0" smtClean="0">
                          <a:solidFill>
                            <a:sysClr val="windowText" lastClr="000000"/>
                          </a:solidFill>
                          <a:latin typeface="Arial" panose="020B0604020202020204" pitchFamily="34" charset="0"/>
                          <a:cs typeface="Arial" panose="020B0604020202020204" pitchFamily="34" charset="0"/>
                        </a:rPr>
                        <a:t>   TDF</a:t>
                      </a:r>
                      <a:endParaRPr lang="en-US" sz="1200" dirty="0">
                        <a:solidFill>
                          <a:sysClr val="windowText" lastClr="000000"/>
                        </a:solidFill>
                        <a:latin typeface="Arial" panose="020B0604020202020204" pitchFamily="34" charset="0"/>
                        <a:cs typeface="Arial" panose="020B0604020202020204" pitchFamily="34" charset="0"/>
                      </a:endParaRPr>
                    </a:p>
                  </a:txBody>
                  <a:tcPr>
                    <a:solidFill>
                      <a:srgbClr val="F2F0F4"/>
                    </a:solidFill>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8013</a:t>
                      </a:r>
                    </a:p>
                    <a:p>
                      <a:pPr algn="ctr">
                        <a:spcBef>
                          <a:spcPts val="200"/>
                        </a:spcBef>
                        <a:spcAft>
                          <a:spcPts val="100"/>
                        </a:spcAft>
                      </a:pPr>
                      <a:r>
                        <a:rPr lang="en-US" sz="1200" dirty="0">
                          <a:latin typeface="Arial" panose="020B0604020202020204" pitchFamily="34" charset="0"/>
                          <a:cs typeface="Arial" panose="020B0604020202020204" pitchFamily="34" charset="0"/>
                        </a:rPr>
                        <a:t>1027</a:t>
                      </a:r>
                    </a:p>
                    <a:p>
                      <a:pPr algn="ctr">
                        <a:spcBef>
                          <a:spcPts val="200"/>
                        </a:spcBef>
                        <a:spcAft>
                          <a:spcPts val="100"/>
                        </a:spcAft>
                      </a:pPr>
                      <a:r>
                        <a:rPr lang="en-US" sz="1200" dirty="0">
                          <a:latin typeface="Arial" panose="020B0604020202020204" pitchFamily="34" charset="0"/>
                          <a:cs typeface="Arial" panose="020B0604020202020204" pitchFamily="34" charset="0"/>
                        </a:rPr>
                        <a:t>2742</a:t>
                      </a:r>
                    </a:p>
                    <a:p>
                      <a:pPr algn="ctr">
                        <a:spcBef>
                          <a:spcPts val="200"/>
                        </a:spcBef>
                        <a:spcAft>
                          <a:spcPts val="100"/>
                        </a:spcAft>
                      </a:pPr>
                      <a:r>
                        <a:rPr lang="en-US" sz="1200" dirty="0" smtClean="0">
                          <a:latin typeface="Arial" panose="020B0604020202020204" pitchFamily="34" charset="0"/>
                          <a:cs typeface="Arial" panose="020B0604020202020204" pitchFamily="34" charset="0"/>
                        </a:rPr>
                        <a:t>4129</a:t>
                      </a:r>
                    </a:p>
                    <a:p>
                      <a:pPr algn="ctr">
                        <a:spcBef>
                          <a:spcPts val="200"/>
                        </a:spcBef>
                        <a:spcAft>
                          <a:spcPts val="100"/>
                        </a:spcAft>
                      </a:pPr>
                      <a:r>
                        <a:rPr lang="en-US" sz="1200" dirty="0" smtClean="0">
                          <a:solidFill>
                            <a:sysClr val="windowText" lastClr="000000"/>
                          </a:solidFill>
                          <a:latin typeface="Arial" panose="020B0604020202020204" pitchFamily="34" charset="0"/>
                          <a:cs typeface="Arial" panose="020B0604020202020204" pitchFamily="34" charset="0"/>
                        </a:rPr>
                        <a:t>3366</a:t>
                      </a:r>
                      <a:endParaRPr lang="en-US" sz="1200" dirty="0">
                        <a:solidFill>
                          <a:sysClr val="windowText" lastClr="000000"/>
                        </a:solidFill>
                        <a:latin typeface="Arial" panose="020B0604020202020204" pitchFamily="34" charset="0"/>
                        <a:cs typeface="Arial" panose="020B0604020202020204" pitchFamily="34" charset="0"/>
                      </a:endParaRPr>
                    </a:p>
                  </a:txBody>
                  <a:tcPr>
                    <a:solidFill>
                      <a:srgbClr val="F2F0F4"/>
                    </a:solidFill>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230</a:t>
                      </a:r>
                    </a:p>
                    <a:p>
                      <a:pPr algn="ctr">
                        <a:spcBef>
                          <a:spcPts val="200"/>
                        </a:spcBef>
                        <a:spcAft>
                          <a:spcPts val="100"/>
                        </a:spcAft>
                      </a:pPr>
                      <a:r>
                        <a:rPr lang="en-US" sz="1200" dirty="0">
                          <a:latin typeface="Arial" panose="020B0604020202020204" pitchFamily="34" charset="0"/>
                          <a:cs typeface="Arial" panose="020B0604020202020204" pitchFamily="34" charset="0"/>
                        </a:rPr>
                        <a:t>32</a:t>
                      </a:r>
                    </a:p>
                    <a:p>
                      <a:pPr algn="ctr">
                        <a:spcBef>
                          <a:spcPts val="200"/>
                        </a:spcBef>
                        <a:spcAft>
                          <a:spcPts val="100"/>
                        </a:spcAft>
                      </a:pPr>
                      <a:r>
                        <a:rPr lang="en-US" sz="1200" dirty="0">
                          <a:latin typeface="Arial" panose="020B0604020202020204" pitchFamily="34" charset="0"/>
                          <a:cs typeface="Arial" panose="020B0604020202020204" pitchFamily="34" charset="0"/>
                        </a:rPr>
                        <a:t>68</a:t>
                      </a:r>
                    </a:p>
                    <a:p>
                      <a:pPr algn="ctr">
                        <a:spcBef>
                          <a:spcPts val="200"/>
                        </a:spcBef>
                        <a:spcAft>
                          <a:spcPts val="100"/>
                        </a:spcAft>
                      </a:pPr>
                      <a:r>
                        <a:rPr lang="en-US" sz="1200" dirty="0" smtClean="0">
                          <a:latin typeface="Arial" panose="020B0604020202020204" pitchFamily="34" charset="0"/>
                          <a:cs typeface="Arial" panose="020B0604020202020204" pitchFamily="34" charset="0"/>
                        </a:rPr>
                        <a:t>129</a:t>
                      </a:r>
                    </a:p>
                    <a:p>
                      <a:pPr algn="ctr">
                        <a:spcBef>
                          <a:spcPts val="200"/>
                        </a:spcBef>
                        <a:spcAft>
                          <a:spcPts val="100"/>
                        </a:spcAft>
                      </a:pPr>
                      <a:r>
                        <a:rPr lang="en-US" sz="1200" dirty="0" smtClean="0">
                          <a:solidFill>
                            <a:sysClr val="windowText" lastClr="000000"/>
                          </a:solidFill>
                          <a:latin typeface="Arial" panose="020B0604020202020204" pitchFamily="34" charset="0"/>
                          <a:cs typeface="Arial" panose="020B0604020202020204" pitchFamily="34" charset="0"/>
                        </a:rPr>
                        <a:t>80</a:t>
                      </a:r>
                      <a:endParaRPr lang="en-US" sz="1200" dirty="0">
                        <a:solidFill>
                          <a:sysClr val="windowText" lastClr="000000"/>
                        </a:solidFill>
                        <a:latin typeface="Arial" panose="020B0604020202020204" pitchFamily="34" charset="0"/>
                        <a:cs typeface="Arial" panose="020B0604020202020204" pitchFamily="34" charset="0"/>
                      </a:endParaRPr>
                    </a:p>
                  </a:txBody>
                  <a:tcPr>
                    <a:solidFill>
                      <a:srgbClr val="F2F0F4"/>
                    </a:solidFill>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22</a:t>
                      </a:r>
                    </a:p>
                    <a:p>
                      <a:pPr algn="ctr">
                        <a:spcBef>
                          <a:spcPts val="200"/>
                        </a:spcBef>
                        <a:spcAft>
                          <a:spcPts val="100"/>
                        </a:spcAft>
                      </a:pPr>
                      <a:r>
                        <a:rPr lang="en-US" sz="1200" dirty="0">
                          <a:latin typeface="Arial" panose="020B0604020202020204" pitchFamily="34" charset="0"/>
                          <a:cs typeface="Arial" panose="020B0604020202020204" pitchFamily="34" charset="0"/>
                        </a:rPr>
                        <a:t>4</a:t>
                      </a:r>
                    </a:p>
                    <a:p>
                      <a:pPr algn="ctr">
                        <a:spcBef>
                          <a:spcPts val="200"/>
                        </a:spcBef>
                        <a:spcAft>
                          <a:spcPts val="100"/>
                        </a:spcAft>
                      </a:pPr>
                      <a:r>
                        <a:rPr lang="en-US" sz="1200" dirty="0">
                          <a:latin typeface="Arial" panose="020B0604020202020204" pitchFamily="34" charset="0"/>
                          <a:cs typeface="Arial" panose="020B0604020202020204" pitchFamily="34" charset="0"/>
                        </a:rPr>
                        <a:t>8</a:t>
                      </a:r>
                    </a:p>
                    <a:p>
                      <a:pPr algn="ctr">
                        <a:spcBef>
                          <a:spcPts val="200"/>
                        </a:spcBef>
                        <a:spcAft>
                          <a:spcPts val="100"/>
                        </a:spcAft>
                      </a:pPr>
                      <a:r>
                        <a:rPr lang="en-US" sz="1200" dirty="0" smtClean="0">
                          <a:latin typeface="Arial" panose="020B0604020202020204" pitchFamily="34" charset="0"/>
                          <a:cs typeface="Arial" panose="020B0604020202020204" pitchFamily="34" charset="0"/>
                        </a:rPr>
                        <a:t>13</a:t>
                      </a:r>
                    </a:p>
                    <a:p>
                      <a:pPr algn="ctr">
                        <a:spcBef>
                          <a:spcPts val="200"/>
                        </a:spcBef>
                        <a:spcAft>
                          <a:spcPts val="100"/>
                        </a:spcAft>
                      </a:pPr>
                      <a:r>
                        <a:rPr lang="en-US" sz="1200" dirty="0" smtClean="0">
                          <a:solidFill>
                            <a:sysClr val="windowText" lastClr="000000"/>
                          </a:solidFill>
                          <a:latin typeface="Arial" panose="020B0604020202020204" pitchFamily="34" charset="0"/>
                          <a:cs typeface="Arial" panose="020B0604020202020204" pitchFamily="34" charset="0"/>
                        </a:rPr>
                        <a:t>8</a:t>
                      </a:r>
                      <a:endParaRPr lang="en-US" sz="1200" dirty="0">
                        <a:solidFill>
                          <a:sysClr val="windowText" lastClr="000000"/>
                        </a:solidFill>
                        <a:latin typeface="Arial" panose="020B0604020202020204" pitchFamily="34" charset="0"/>
                        <a:cs typeface="Arial" panose="020B0604020202020204" pitchFamily="34" charset="0"/>
                      </a:endParaRPr>
                    </a:p>
                  </a:txBody>
                  <a:tcPr>
                    <a:solidFill>
                      <a:srgbClr val="F2F0F4"/>
                    </a:solidFill>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3 (0.04%)</a:t>
                      </a:r>
                    </a:p>
                    <a:p>
                      <a:pPr algn="ctr">
                        <a:spcBef>
                          <a:spcPts val="200"/>
                        </a:spcBef>
                        <a:spcAft>
                          <a:spcPts val="100"/>
                        </a:spcAft>
                      </a:pPr>
                      <a:r>
                        <a:rPr lang="en-US" sz="1200" dirty="0">
                          <a:latin typeface="Arial" panose="020B0604020202020204" pitchFamily="34" charset="0"/>
                          <a:cs typeface="Arial" panose="020B0604020202020204" pitchFamily="34" charset="0"/>
                        </a:rPr>
                        <a:t>1 (0.10%)</a:t>
                      </a:r>
                    </a:p>
                    <a:p>
                      <a:pPr algn="ctr">
                        <a:spcBef>
                          <a:spcPts val="200"/>
                        </a:spcBef>
                        <a:spcAft>
                          <a:spcPts val="100"/>
                        </a:spcAft>
                      </a:pPr>
                      <a:r>
                        <a:rPr lang="en-US" sz="1200" dirty="0">
                          <a:latin typeface="Arial" panose="020B0604020202020204" pitchFamily="34" charset="0"/>
                          <a:cs typeface="Arial" panose="020B0604020202020204" pitchFamily="34" charset="0"/>
                        </a:rPr>
                        <a:t>2 (0.07%)</a:t>
                      </a:r>
                    </a:p>
                    <a:p>
                      <a:pPr algn="ctr">
                        <a:spcBef>
                          <a:spcPts val="200"/>
                        </a:spcBef>
                        <a:spcAft>
                          <a:spcPts val="100"/>
                        </a:spcAft>
                      </a:pPr>
                      <a:r>
                        <a:rPr lang="en-US" sz="1200" dirty="0">
                          <a:latin typeface="Arial" panose="020B0604020202020204" pitchFamily="34" charset="0"/>
                          <a:cs typeface="Arial" panose="020B0604020202020204" pitchFamily="34" charset="0"/>
                        </a:rPr>
                        <a:t>1 (0.02</a:t>
                      </a:r>
                      <a:r>
                        <a:rPr lang="en-US" sz="1200" dirty="0" smtClean="0">
                          <a:latin typeface="Arial" panose="020B0604020202020204" pitchFamily="34" charset="0"/>
                          <a:cs typeface="Arial" panose="020B0604020202020204" pitchFamily="34" charset="0"/>
                        </a:rPr>
                        <a:t>%)</a:t>
                      </a:r>
                    </a:p>
                    <a:p>
                      <a:pPr algn="ctr">
                        <a:spcBef>
                          <a:spcPts val="200"/>
                        </a:spcBef>
                        <a:spcAft>
                          <a:spcPts val="100"/>
                        </a:spcAft>
                      </a:pPr>
                      <a:r>
                        <a:rPr lang="en-US" sz="1200" dirty="0" smtClean="0">
                          <a:solidFill>
                            <a:sysClr val="windowText" lastClr="000000"/>
                          </a:solidFill>
                          <a:latin typeface="Arial" panose="020B0604020202020204" pitchFamily="34" charset="0"/>
                          <a:cs typeface="Arial" panose="020B0604020202020204" pitchFamily="34" charset="0"/>
                        </a:rPr>
                        <a:t>2</a:t>
                      </a:r>
                      <a:r>
                        <a:rPr lang="en-US" sz="1200" baseline="0" dirty="0" smtClean="0">
                          <a:solidFill>
                            <a:sysClr val="windowText" lastClr="000000"/>
                          </a:solidFill>
                          <a:latin typeface="Arial" panose="020B0604020202020204" pitchFamily="34" charset="0"/>
                          <a:cs typeface="Arial" panose="020B0604020202020204" pitchFamily="34" charset="0"/>
                        </a:rPr>
                        <a:t> (0.06%)</a:t>
                      </a:r>
                      <a:endParaRPr lang="en-US" sz="1200" dirty="0">
                        <a:solidFill>
                          <a:sysClr val="windowText" lastClr="000000"/>
                        </a:solidFill>
                        <a:latin typeface="Arial" panose="020B0604020202020204" pitchFamily="34" charset="0"/>
                        <a:cs typeface="Arial" panose="020B0604020202020204" pitchFamily="34" charset="0"/>
                      </a:endParaRPr>
                    </a:p>
                  </a:txBody>
                  <a:tcPr>
                    <a:solidFill>
                      <a:srgbClr val="F2F0F4"/>
                    </a:solidFill>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0</a:t>
                      </a:r>
                    </a:p>
                    <a:p>
                      <a:pPr algn="ctr">
                        <a:spcBef>
                          <a:spcPts val="200"/>
                        </a:spcBef>
                        <a:spcAft>
                          <a:spcPts val="100"/>
                        </a:spcAft>
                      </a:pPr>
                      <a:r>
                        <a:rPr lang="en-US" sz="1200" dirty="0">
                          <a:latin typeface="Arial" panose="020B0604020202020204" pitchFamily="34" charset="0"/>
                          <a:cs typeface="Arial" panose="020B0604020202020204" pitchFamily="34" charset="0"/>
                        </a:rPr>
                        <a:t>0</a:t>
                      </a:r>
                    </a:p>
                    <a:p>
                      <a:pPr algn="ctr">
                        <a:spcBef>
                          <a:spcPts val="200"/>
                        </a:spcBef>
                        <a:spcAft>
                          <a:spcPts val="100"/>
                        </a:spcAft>
                      </a:pPr>
                      <a:r>
                        <a:rPr lang="en-US" sz="1200" dirty="0">
                          <a:latin typeface="Arial" panose="020B0604020202020204" pitchFamily="34" charset="0"/>
                          <a:cs typeface="Arial" panose="020B0604020202020204" pitchFamily="34" charset="0"/>
                        </a:rPr>
                        <a:t>0</a:t>
                      </a:r>
                    </a:p>
                    <a:p>
                      <a:pPr algn="ctr">
                        <a:spcBef>
                          <a:spcPts val="200"/>
                        </a:spcBef>
                        <a:spcAft>
                          <a:spcPts val="100"/>
                        </a:spcAft>
                      </a:pPr>
                      <a:r>
                        <a:rPr lang="en-US" sz="1200" dirty="0" smtClean="0">
                          <a:latin typeface="Arial" panose="020B0604020202020204" pitchFamily="34" charset="0"/>
                          <a:cs typeface="Arial" panose="020B0604020202020204" pitchFamily="34" charset="0"/>
                        </a:rPr>
                        <a:t>0</a:t>
                      </a:r>
                    </a:p>
                    <a:p>
                      <a:pPr algn="ctr">
                        <a:spcBef>
                          <a:spcPts val="200"/>
                        </a:spcBef>
                        <a:spcAft>
                          <a:spcPts val="100"/>
                        </a:spcAft>
                      </a:pPr>
                      <a:r>
                        <a:rPr lang="en-US" sz="1200" dirty="0" smtClean="0">
                          <a:solidFill>
                            <a:sysClr val="windowText" lastClr="000000"/>
                          </a:solidFill>
                          <a:latin typeface="Arial" panose="020B0604020202020204" pitchFamily="34" charset="0"/>
                          <a:cs typeface="Arial" panose="020B0604020202020204" pitchFamily="34" charset="0"/>
                        </a:rPr>
                        <a:t>x</a:t>
                      </a:r>
                      <a:endParaRPr lang="en-US" sz="1200" dirty="0">
                        <a:solidFill>
                          <a:sysClr val="windowText" lastClr="000000"/>
                        </a:solidFill>
                        <a:latin typeface="Arial" panose="020B0604020202020204" pitchFamily="34" charset="0"/>
                        <a:cs typeface="Arial" panose="020B0604020202020204" pitchFamily="34" charset="0"/>
                      </a:endParaRPr>
                    </a:p>
                  </a:txBody>
                  <a:tcPr>
                    <a:solidFill>
                      <a:srgbClr val="F2F0F4"/>
                    </a:solidFill>
                  </a:tcPr>
                </a:tc>
                <a:extLst>
                  <a:ext uri="{0D108BD9-81ED-4DB2-BD59-A6C34878D82A}">
                    <a16:rowId xmlns:a16="http://schemas.microsoft.com/office/drawing/2014/main" val="2846061860"/>
                  </a:ext>
                </a:extLst>
              </a:tr>
              <a:tr h="733712">
                <a:tc>
                  <a:txBody>
                    <a:bodyPr/>
                    <a:lstStyle/>
                    <a:p>
                      <a:pPr>
                        <a:spcBef>
                          <a:spcPts val="200"/>
                        </a:spcBef>
                        <a:spcAft>
                          <a:spcPts val="100"/>
                        </a:spcAft>
                      </a:pPr>
                      <a:r>
                        <a:rPr lang="en-US" sz="1800" b="1" dirty="0">
                          <a:latin typeface="Arial" panose="020B0604020202020204" pitchFamily="34" charset="0"/>
                          <a:cs typeface="Arial" panose="020B0604020202020204" pitchFamily="34" charset="0"/>
                        </a:rPr>
                        <a:t>Any PI </a:t>
                      </a:r>
                    </a:p>
                    <a:p>
                      <a:pPr>
                        <a:spcBef>
                          <a:spcPts val="200"/>
                        </a:spcBef>
                        <a:spcAft>
                          <a:spcPts val="100"/>
                        </a:spcAft>
                      </a:pPr>
                      <a:r>
                        <a:rPr lang="en-US" sz="1800" dirty="0">
                          <a:latin typeface="Arial" panose="020B0604020202020204" pitchFamily="34" charset="0"/>
                          <a:cs typeface="Arial" panose="020B0604020202020204" pitchFamily="34" charset="0"/>
                        </a:rPr>
                        <a:t>   ATV</a:t>
                      </a:r>
                    </a:p>
                    <a:p>
                      <a:pPr>
                        <a:spcBef>
                          <a:spcPts val="200"/>
                        </a:spcBef>
                        <a:spcAft>
                          <a:spcPts val="100"/>
                        </a:spcAft>
                      </a:pPr>
                      <a:r>
                        <a:rPr lang="en-US" sz="1800" dirty="0">
                          <a:latin typeface="Arial" panose="020B0604020202020204" pitchFamily="34" charset="0"/>
                          <a:cs typeface="Arial" panose="020B0604020202020204" pitchFamily="34" charset="0"/>
                        </a:rPr>
                        <a:t>   DRV</a:t>
                      </a:r>
                    </a:p>
                    <a:p>
                      <a:pPr>
                        <a:spcBef>
                          <a:spcPts val="200"/>
                        </a:spcBef>
                        <a:spcAft>
                          <a:spcPts val="100"/>
                        </a:spcAft>
                      </a:pPr>
                      <a:r>
                        <a:rPr lang="en-US" sz="1800" dirty="0">
                          <a:latin typeface="Arial" panose="020B0604020202020204" pitchFamily="34" charset="0"/>
                          <a:cs typeface="Arial" panose="020B0604020202020204" pitchFamily="34" charset="0"/>
                        </a:rPr>
                        <a:t>   LPV/r</a:t>
                      </a:r>
                      <a:endParaRPr lang="en-US" sz="1800" dirty="0">
                        <a:solidFill>
                          <a:sysClr val="windowText" lastClr="000000"/>
                        </a:solidFill>
                        <a:latin typeface="Arial" panose="020B0604020202020204" pitchFamily="34" charset="0"/>
                        <a:cs typeface="Arial" panose="020B0604020202020204" pitchFamily="34" charset="0"/>
                      </a:endParaRPr>
                    </a:p>
                  </a:txBody>
                  <a:tcPr>
                    <a:solidFill>
                      <a:srgbClr val="E7E4EC"/>
                    </a:solidFill>
                  </a:tcPr>
                </a:tc>
                <a:tc>
                  <a:txBody>
                    <a:bodyPr/>
                    <a:lstStyle/>
                    <a:p>
                      <a:pPr algn="ctr">
                        <a:spcBef>
                          <a:spcPts val="200"/>
                        </a:spcBef>
                        <a:spcAft>
                          <a:spcPts val="100"/>
                        </a:spcAft>
                      </a:pPr>
                      <a:r>
                        <a:rPr lang="en-US" sz="1800" dirty="0">
                          <a:latin typeface="Arial" panose="020B0604020202020204" pitchFamily="34" charset="0"/>
                          <a:cs typeface="Arial" panose="020B0604020202020204" pitchFamily="34" charset="0"/>
                        </a:rPr>
                        <a:t>3830</a:t>
                      </a:r>
                    </a:p>
                    <a:p>
                      <a:pPr algn="ctr">
                        <a:spcBef>
                          <a:spcPts val="200"/>
                        </a:spcBef>
                        <a:spcAft>
                          <a:spcPts val="100"/>
                        </a:spcAft>
                      </a:pPr>
                      <a:r>
                        <a:rPr lang="en-US" sz="1800" dirty="0">
                          <a:latin typeface="Arial" panose="020B0604020202020204" pitchFamily="34" charset="0"/>
                          <a:cs typeface="Arial" panose="020B0604020202020204" pitchFamily="34" charset="0"/>
                        </a:rPr>
                        <a:t>1067</a:t>
                      </a:r>
                    </a:p>
                    <a:p>
                      <a:pPr algn="ctr">
                        <a:spcBef>
                          <a:spcPts val="200"/>
                        </a:spcBef>
                        <a:spcAft>
                          <a:spcPts val="100"/>
                        </a:spcAft>
                      </a:pPr>
                      <a:r>
                        <a:rPr lang="en-US" sz="1800" dirty="0">
                          <a:latin typeface="Arial" panose="020B0604020202020204" pitchFamily="34" charset="0"/>
                          <a:cs typeface="Arial" panose="020B0604020202020204" pitchFamily="34" charset="0"/>
                        </a:rPr>
                        <a:t>436</a:t>
                      </a:r>
                    </a:p>
                    <a:p>
                      <a:pPr algn="ctr">
                        <a:spcBef>
                          <a:spcPts val="200"/>
                        </a:spcBef>
                        <a:spcAft>
                          <a:spcPts val="100"/>
                        </a:spcAft>
                      </a:pPr>
                      <a:r>
                        <a:rPr lang="en-US" sz="1800" dirty="0">
                          <a:latin typeface="Arial" panose="020B0604020202020204" pitchFamily="34" charset="0"/>
                          <a:cs typeface="Arial" panose="020B0604020202020204" pitchFamily="34" charset="0"/>
                        </a:rPr>
                        <a:t>949</a:t>
                      </a:r>
                      <a:endParaRPr lang="en-US" sz="1800" dirty="0">
                        <a:solidFill>
                          <a:sysClr val="windowText" lastClr="000000"/>
                        </a:solidFill>
                        <a:latin typeface="Arial" panose="020B0604020202020204" pitchFamily="34" charset="0"/>
                        <a:cs typeface="Arial" panose="020B0604020202020204" pitchFamily="34" charset="0"/>
                      </a:endParaRPr>
                    </a:p>
                  </a:txBody>
                  <a:tcPr>
                    <a:solidFill>
                      <a:srgbClr val="E7E4EC"/>
                    </a:solidFill>
                  </a:tcPr>
                </a:tc>
                <a:tc>
                  <a:txBody>
                    <a:bodyPr/>
                    <a:lstStyle/>
                    <a:p>
                      <a:pPr algn="ctr">
                        <a:spcBef>
                          <a:spcPts val="200"/>
                        </a:spcBef>
                        <a:spcAft>
                          <a:spcPts val="100"/>
                        </a:spcAft>
                      </a:pPr>
                      <a:r>
                        <a:rPr lang="en-US" sz="1800" dirty="0">
                          <a:latin typeface="Arial" panose="020B0604020202020204" pitchFamily="34" charset="0"/>
                          <a:cs typeface="Arial" panose="020B0604020202020204" pitchFamily="34" charset="0"/>
                        </a:rPr>
                        <a:t>112</a:t>
                      </a:r>
                    </a:p>
                    <a:p>
                      <a:pPr algn="ctr">
                        <a:spcBef>
                          <a:spcPts val="200"/>
                        </a:spcBef>
                        <a:spcAft>
                          <a:spcPts val="100"/>
                        </a:spcAft>
                      </a:pPr>
                      <a:r>
                        <a:rPr lang="en-US" sz="1800" dirty="0">
                          <a:latin typeface="Arial" panose="020B0604020202020204" pitchFamily="34" charset="0"/>
                          <a:cs typeface="Arial" panose="020B0604020202020204" pitchFamily="34" charset="0"/>
                        </a:rPr>
                        <a:t>25</a:t>
                      </a:r>
                    </a:p>
                    <a:p>
                      <a:pPr algn="ctr">
                        <a:spcBef>
                          <a:spcPts val="200"/>
                        </a:spcBef>
                        <a:spcAft>
                          <a:spcPts val="100"/>
                        </a:spcAft>
                      </a:pPr>
                      <a:r>
                        <a:rPr lang="en-US" sz="1800" dirty="0">
                          <a:latin typeface="Arial" panose="020B0604020202020204" pitchFamily="34" charset="0"/>
                          <a:cs typeface="Arial" panose="020B0604020202020204" pitchFamily="34" charset="0"/>
                        </a:rPr>
                        <a:t>16</a:t>
                      </a:r>
                    </a:p>
                    <a:p>
                      <a:pPr algn="ctr">
                        <a:spcBef>
                          <a:spcPts val="200"/>
                        </a:spcBef>
                        <a:spcAft>
                          <a:spcPts val="100"/>
                        </a:spcAft>
                      </a:pPr>
                      <a:r>
                        <a:rPr lang="en-US" sz="1800" dirty="0">
                          <a:latin typeface="Arial" panose="020B0604020202020204" pitchFamily="34" charset="0"/>
                          <a:cs typeface="Arial" panose="020B0604020202020204" pitchFamily="34" charset="0"/>
                        </a:rPr>
                        <a:t>22</a:t>
                      </a:r>
                      <a:endParaRPr lang="en-US" sz="1800" dirty="0">
                        <a:solidFill>
                          <a:sysClr val="windowText" lastClr="000000"/>
                        </a:solidFill>
                        <a:latin typeface="Arial" panose="020B0604020202020204" pitchFamily="34" charset="0"/>
                        <a:cs typeface="Arial" panose="020B0604020202020204" pitchFamily="34" charset="0"/>
                      </a:endParaRPr>
                    </a:p>
                  </a:txBody>
                  <a:tcPr>
                    <a:solidFill>
                      <a:srgbClr val="E7E4EC"/>
                    </a:solidFill>
                  </a:tcPr>
                </a:tc>
                <a:tc>
                  <a:txBody>
                    <a:bodyPr/>
                    <a:lstStyle/>
                    <a:p>
                      <a:pPr algn="ctr">
                        <a:spcBef>
                          <a:spcPts val="200"/>
                        </a:spcBef>
                        <a:spcAft>
                          <a:spcPts val="100"/>
                        </a:spcAft>
                      </a:pPr>
                      <a:r>
                        <a:rPr lang="en-US" sz="1800" dirty="0">
                          <a:latin typeface="Arial" panose="020B0604020202020204" pitchFamily="34" charset="0"/>
                          <a:cs typeface="Arial" panose="020B0604020202020204" pitchFamily="34" charset="0"/>
                        </a:rPr>
                        <a:t>9</a:t>
                      </a:r>
                    </a:p>
                    <a:p>
                      <a:pPr algn="ctr">
                        <a:spcBef>
                          <a:spcPts val="200"/>
                        </a:spcBef>
                        <a:spcAft>
                          <a:spcPts val="100"/>
                        </a:spcAft>
                      </a:pPr>
                      <a:r>
                        <a:rPr lang="en-US" sz="1800" dirty="0">
                          <a:latin typeface="Arial" panose="020B0604020202020204" pitchFamily="34" charset="0"/>
                          <a:cs typeface="Arial" panose="020B0604020202020204" pitchFamily="34" charset="0"/>
                        </a:rPr>
                        <a:t>3</a:t>
                      </a:r>
                    </a:p>
                    <a:p>
                      <a:pPr algn="ctr">
                        <a:spcBef>
                          <a:spcPts val="200"/>
                        </a:spcBef>
                        <a:spcAft>
                          <a:spcPts val="100"/>
                        </a:spcAft>
                      </a:pPr>
                      <a:r>
                        <a:rPr lang="en-US" sz="1800" dirty="0">
                          <a:latin typeface="Arial" panose="020B0604020202020204" pitchFamily="34" charset="0"/>
                          <a:cs typeface="Arial" panose="020B0604020202020204" pitchFamily="34" charset="0"/>
                        </a:rPr>
                        <a:t>1</a:t>
                      </a:r>
                    </a:p>
                    <a:p>
                      <a:pPr algn="ctr">
                        <a:spcBef>
                          <a:spcPts val="200"/>
                        </a:spcBef>
                        <a:spcAft>
                          <a:spcPts val="100"/>
                        </a:spcAft>
                      </a:pPr>
                      <a:r>
                        <a:rPr lang="en-US" sz="1800" dirty="0">
                          <a:latin typeface="Arial" panose="020B0604020202020204" pitchFamily="34" charset="0"/>
                          <a:cs typeface="Arial" panose="020B0604020202020204" pitchFamily="34" charset="0"/>
                        </a:rPr>
                        <a:t>5</a:t>
                      </a:r>
                      <a:endParaRPr lang="en-US" sz="1800" dirty="0">
                        <a:solidFill>
                          <a:sysClr val="windowText" lastClr="000000"/>
                        </a:solidFill>
                        <a:latin typeface="Arial" panose="020B0604020202020204" pitchFamily="34" charset="0"/>
                        <a:cs typeface="Arial" panose="020B0604020202020204" pitchFamily="34" charset="0"/>
                      </a:endParaRPr>
                    </a:p>
                  </a:txBody>
                  <a:tcPr>
                    <a:solidFill>
                      <a:srgbClr val="E7E4EC"/>
                    </a:solidFill>
                  </a:tcPr>
                </a:tc>
                <a:tc>
                  <a:txBody>
                    <a:bodyPr/>
                    <a:lstStyle/>
                    <a:p>
                      <a:pPr algn="ctr">
                        <a:spcBef>
                          <a:spcPts val="200"/>
                        </a:spcBef>
                        <a:spcAft>
                          <a:spcPts val="100"/>
                        </a:spcAft>
                      </a:pPr>
                      <a:r>
                        <a:rPr lang="en-US" sz="1800" dirty="0">
                          <a:latin typeface="Arial" panose="020B0604020202020204" pitchFamily="34" charset="0"/>
                          <a:cs typeface="Arial" panose="020B0604020202020204" pitchFamily="34" charset="0"/>
                        </a:rPr>
                        <a:t>1 (0.03%)</a:t>
                      </a:r>
                    </a:p>
                    <a:p>
                      <a:pPr algn="ctr">
                        <a:spcBef>
                          <a:spcPts val="200"/>
                        </a:spcBef>
                        <a:spcAft>
                          <a:spcPts val="100"/>
                        </a:spcAft>
                      </a:pPr>
                      <a:r>
                        <a:rPr lang="en-US" sz="1800" dirty="0">
                          <a:latin typeface="Arial" panose="020B0604020202020204" pitchFamily="34" charset="0"/>
                          <a:cs typeface="Arial" panose="020B0604020202020204" pitchFamily="34" charset="0"/>
                        </a:rPr>
                        <a:t>1 (0.09%)</a:t>
                      </a:r>
                    </a:p>
                    <a:p>
                      <a:pPr algn="ctr">
                        <a:spcBef>
                          <a:spcPts val="200"/>
                        </a:spcBef>
                        <a:spcAft>
                          <a:spcPts val="100"/>
                        </a:spcAft>
                      </a:pPr>
                      <a:r>
                        <a:rPr lang="en-US" sz="1800" dirty="0">
                          <a:latin typeface="Arial" panose="020B0604020202020204" pitchFamily="34" charset="0"/>
                          <a:cs typeface="Arial" panose="020B0604020202020204" pitchFamily="34" charset="0"/>
                        </a:rPr>
                        <a:t>0</a:t>
                      </a:r>
                    </a:p>
                    <a:p>
                      <a:pPr algn="ctr">
                        <a:spcBef>
                          <a:spcPts val="200"/>
                        </a:spcBef>
                        <a:spcAft>
                          <a:spcPts val="100"/>
                        </a:spcAft>
                      </a:pPr>
                      <a:r>
                        <a:rPr lang="en-US" sz="1800" dirty="0">
                          <a:latin typeface="Arial" panose="020B0604020202020204" pitchFamily="34" charset="0"/>
                          <a:cs typeface="Arial" panose="020B0604020202020204" pitchFamily="34" charset="0"/>
                        </a:rPr>
                        <a:t>0</a:t>
                      </a:r>
                      <a:endParaRPr lang="en-US" sz="1800" dirty="0">
                        <a:solidFill>
                          <a:sysClr val="windowText" lastClr="000000"/>
                        </a:solidFill>
                        <a:latin typeface="Arial" panose="020B0604020202020204" pitchFamily="34" charset="0"/>
                        <a:cs typeface="Arial" panose="020B0604020202020204" pitchFamily="34" charset="0"/>
                      </a:endParaRPr>
                    </a:p>
                  </a:txBody>
                  <a:tcPr>
                    <a:solidFill>
                      <a:srgbClr val="E7E4EC"/>
                    </a:solidFill>
                  </a:tcPr>
                </a:tc>
                <a:tc>
                  <a:txBody>
                    <a:bodyPr/>
                    <a:lstStyle/>
                    <a:p>
                      <a:pPr algn="ctr">
                        <a:spcBef>
                          <a:spcPts val="200"/>
                        </a:spcBef>
                        <a:spcAft>
                          <a:spcPts val="100"/>
                        </a:spcAft>
                      </a:pPr>
                      <a:r>
                        <a:rPr lang="en-US" sz="1800" dirty="0">
                          <a:latin typeface="Arial" panose="020B0604020202020204" pitchFamily="34" charset="0"/>
                          <a:cs typeface="Arial" panose="020B0604020202020204" pitchFamily="34" charset="0"/>
                        </a:rPr>
                        <a:t>0</a:t>
                      </a:r>
                    </a:p>
                    <a:p>
                      <a:pPr algn="ctr">
                        <a:spcBef>
                          <a:spcPts val="200"/>
                        </a:spcBef>
                        <a:spcAft>
                          <a:spcPts val="100"/>
                        </a:spcAft>
                      </a:pPr>
                      <a:r>
                        <a:rPr lang="en-US" sz="1800" dirty="0">
                          <a:latin typeface="Arial" panose="020B0604020202020204" pitchFamily="34" charset="0"/>
                          <a:cs typeface="Arial" panose="020B0604020202020204" pitchFamily="34" charset="0"/>
                        </a:rPr>
                        <a:t>0</a:t>
                      </a:r>
                    </a:p>
                    <a:p>
                      <a:pPr algn="ctr">
                        <a:spcBef>
                          <a:spcPts val="200"/>
                        </a:spcBef>
                        <a:spcAft>
                          <a:spcPts val="100"/>
                        </a:spcAft>
                      </a:pPr>
                      <a:r>
                        <a:rPr lang="en-US" sz="1800" dirty="0">
                          <a:latin typeface="Arial" panose="020B0604020202020204" pitchFamily="34" charset="0"/>
                          <a:cs typeface="Arial" panose="020B0604020202020204" pitchFamily="34" charset="0"/>
                        </a:rPr>
                        <a:t>0</a:t>
                      </a:r>
                    </a:p>
                    <a:p>
                      <a:pPr algn="ctr">
                        <a:spcBef>
                          <a:spcPts val="200"/>
                        </a:spcBef>
                        <a:spcAft>
                          <a:spcPts val="100"/>
                        </a:spcAft>
                      </a:pPr>
                      <a:r>
                        <a:rPr lang="en-US" sz="1800" dirty="0">
                          <a:latin typeface="Arial" panose="020B0604020202020204" pitchFamily="34" charset="0"/>
                          <a:cs typeface="Arial" panose="020B0604020202020204" pitchFamily="34" charset="0"/>
                        </a:rPr>
                        <a:t>0</a:t>
                      </a:r>
                      <a:endParaRPr lang="en-US" sz="1800" dirty="0">
                        <a:solidFill>
                          <a:sysClr val="windowText" lastClr="000000"/>
                        </a:solidFill>
                        <a:latin typeface="Arial" panose="020B0604020202020204" pitchFamily="34" charset="0"/>
                        <a:cs typeface="Arial" panose="020B0604020202020204" pitchFamily="34" charset="0"/>
                      </a:endParaRPr>
                    </a:p>
                  </a:txBody>
                  <a:tcPr>
                    <a:solidFill>
                      <a:srgbClr val="E7E4EC"/>
                    </a:solidFill>
                  </a:tcPr>
                </a:tc>
                <a:extLst>
                  <a:ext uri="{0D108BD9-81ED-4DB2-BD59-A6C34878D82A}">
                    <a16:rowId xmlns:a16="http://schemas.microsoft.com/office/drawing/2014/main" val="522284389"/>
                  </a:ext>
                </a:extLst>
              </a:tr>
            </a:tbl>
          </a:graphicData>
        </a:graphic>
      </p:graphicFrame>
    </p:spTree>
    <p:extLst>
      <p:ext uri="{BB962C8B-B14F-4D97-AF65-F5344CB8AC3E}">
        <p14:creationId xmlns:p14="http://schemas.microsoft.com/office/powerpoint/2010/main" val="15802938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9411" y="-82299"/>
            <a:ext cx="8520600" cy="572700"/>
          </a:xfrm>
        </p:spPr>
        <p:txBody>
          <a:bodyPr>
            <a:normAutofit fontScale="90000"/>
          </a:bodyPr>
          <a:lstStyle/>
          <a:p>
            <a:r>
              <a:rPr lang="en-US" sz="2400" dirty="0">
                <a:solidFill>
                  <a:srgbClr val="C00000"/>
                </a:solidFill>
              </a:rPr>
              <a:t>Prospective APR, Periconception: CNS and NTD by Drug Class</a:t>
            </a:r>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2678810532"/>
              </p:ext>
            </p:extLst>
          </p:nvPr>
        </p:nvGraphicFramePr>
        <p:xfrm>
          <a:off x="304800" y="438150"/>
          <a:ext cx="8277726" cy="3977640"/>
        </p:xfrm>
        <a:graphic>
          <a:graphicData uri="http://schemas.openxmlformats.org/drawingml/2006/table">
            <a:tbl>
              <a:tblPr firstRow="1" bandRow="1">
                <a:tableStyleId>{00A15C55-8517-42AA-B614-E9B94910E393}</a:tableStyleId>
              </a:tblPr>
              <a:tblGrid>
                <a:gridCol w="1695903">
                  <a:extLst>
                    <a:ext uri="{9D8B030D-6E8A-4147-A177-3AD203B41FA5}">
                      <a16:colId xmlns:a16="http://schemas.microsoft.com/office/drawing/2014/main" val="4158513289"/>
                    </a:ext>
                  </a:extLst>
                </a:gridCol>
                <a:gridCol w="1227486">
                  <a:extLst>
                    <a:ext uri="{9D8B030D-6E8A-4147-A177-3AD203B41FA5}">
                      <a16:colId xmlns:a16="http://schemas.microsoft.com/office/drawing/2014/main" val="3773197172"/>
                    </a:ext>
                  </a:extLst>
                </a:gridCol>
                <a:gridCol w="1143000">
                  <a:extLst>
                    <a:ext uri="{9D8B030D-6E8A-4147-A177-3AD203B41FA5}">
                      <a16:colId xmlns:a16="http://schemas.microsoft.com/office/drawing/2014/main" val="2904300210"/>
                    </a:ext>
                  </a:extLst>
                </a:gridCol>
                <a:gridCol w="1143000">
                  <a:extLst>
                    <a:ext uri="{9D8B030D-6E8A-4147-A177-3AD203B41FA5}">
                      <a16:colId xmlns:a16="http://schemas.microsoft.com/office/drawing/2014/main" val="300637645"/>
                    </a:ext>
                  </a:extLst>
                </a:gridCol>
                <a:gridCol w="1600200">
                  <a:extLst>
                    <a:ext uri="{9D8B030D-6E8A-4147-A177-3AD203B41FA5}">
                      <a16:colId xmlns:a16="http://schemas.microsoft.com/office/drawing/2014/main" val="1307336094"/>
                    </a:ext>
                  </a:extLst>
                </a:gridCol>
                <a:gridCol w="1468137">
                  <a:extLst>
                    <a:ext uri="{9D8B030D-6E8A-4147-A177-3AD203B41FA5}">
                      <a16:colId xmlns:a16="http://schemas.microsoft.com/office/drawing/2014/main" val="2300294576"/>
                    </a:ext>
                  </a:extLst>
                </a:gridCol>
              </a:tblGrid>
              <a:tr h="139976">
                <a:tc>
                  <a:txBody>
                    <a:bodyPr/>
                    <a:lstStyle/>
                    <a:p>
                      <a:pPr>
                        <a:spcBef>
                          <a:spcPts val="200"/>
                        </a:spcBef>
                        <a:spcAft>
                          <a:spcPts val="100"/>
                        </a:spcAft>
                      </a:pPr>
                      <a:r>
                        <a:rPr lang="en-US" sz="1200" dirty="0" err="1">
                          <a:latin typeface="Arial" panose="020B0604020202020204" pitchFamily="34" charset="0"/>
                          <a:cs typeface="Arial" panose="020B0604020202020204" pitchFamily="34" charset="0"/>
                        </a:rPr>
                        <a:t>Periconception</a:t>
                      </a:r>
                      <a:r>
                        <a:rPr lang="en-US" sz="1200" baseline="0" dirty="0">
                          <a:latin typeface="Arial" panose="020B0604020202020204" pitchFamily="34" charset="0"/>
                          <a:cs typeface="Arial" panose="020B0604020202020204" pitchFamily="34" charset="0"/>
                        </a:rPr>
                        <a:t> ARV</a:t>
                      </a:r>
                      <a:endParaRPr lang="en-US" sz="1200" dirty="0">
                        <a:solidFill>
                          <a:sysClr val="windowText" lastClr="000000"/>
                        </a:solidFill>
                        <a:latin typeface="Arial" panose="020B0604020202020204" pitchFamily="34" charset="0"/>
                        <a:cs typeface="Arial" panose="020B0604020202020204" pitchFamily="34" charset="0"/>
                      </a:endParaRPr>
                    </a:p>
                  </a:txBody>
                  <a:tcPr/>
                </a:tc>
                <a:tc>
                  <a:txBody>
                    <a:bodyPr/>
                    <a:lstStyle/>
                    <a:p>
                      <a:pPr algn="ctr">
                        <a:spcBef>
                          <a:spcPts val="200"/>
                        </a:spcBef>
                        <a:spcAft>
                          <a:spcPts val="100"/>
                        </a:spcAft>
                      </a:pPr>
                      <a:r>
                        <a:rPr lang="en-US" sz="1200" dirty="0" smtClean="0">
                          <a:latin typeface="Arial" panose="020B0604020202020204" pitchFamily="34" charset="0"/>
                          <a:cs typeface="Arial" panose="020B0604020202020204" pitchFamily="34" charset="0"/>
                        </a:rPr>
                        <a:t>Births</a:t>
                      </a:r>
                      <a:endParaRPr lang="en-US" sz="1200" dirty="0">
                        <a:solidFill>
                          <a:sysClr val="windowText" lastClr="000000"/>
                        </a:solidFill>
                        <a:latin typeface="Arial" panose="020B0604020202020204" pitchFamily="34" charset="0"/>
                        <a:cs typeface="Arial" panose="020B0604020202020204" pitchFamily="34" charset="0"/>
                      </a:endParaRPr>
                    </a:p>
                  </a:txBody>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Any Defect</a:t>
                      </a:r>
                      <a:endParaRPr lang="en-US" sz="1200" dirty="0">
                        <a:solidFill>
                          <a:sysClr val="windowText" lastClr="000000"/>
                        </a:solidFill>
                        <a:latin typeface="Arial" panose="020B0604020202020204" pitchFamily="34" charset="0"/>
                        <a:cs typeface="Arial" panose="020B0604020202020204" pitchFamily="34" charset="0"/>
                      </a:endParaRPr>
                    </a:p>
                  </a:txBody>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CNS </a:t>
                      </a:r>
                      <a:r>
                        <a:rPr lang="en-US" sz="1200" dirty="0" err="1" smtClean="0">
                          <a:latin typeface="Arial" panose="020B0604020202020204" pitchFamily="34" charset="0"/>
                          <a:cs typeface="Arial" panose="020B0604020202020204" pitchFamily="34" charset="0"/>
                        </a:rPr>
                        <a:t>Deects</a:t>
                      </a:r>
                      <a:endParaRPr lang="en-US" sz="1200" dirty="0">
                        <a:solidFill>
                          <a:sysClr val="windowText" lastClr="000000"/>
                        </a:solidFill>
                        <a:latin typeface="Arial" panose="020B0604020202020204" pitchFamily="34" charset="0"/>
                        <a:cs typeface="Arial" panose="020B0604020202020204" pitchFamily="34" charset="0"/>
                      </a:endParaRPr>
                    </a:p>
                  </a:txBody>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Neural</a:t>
                      </a:r>
                      <a:r>
                        <a:rPr lang="en-US" sz="1200" baseline="0" dirty="0">
                          <a:latin typeface="Arial" panose="020B0604020202020204" pitchFamily="34" charset="0"/>
                          <a:cs typeface="Arial" panose="020B0604020202020204" pitchFamily="34" charset="0"/>
                        </a:rPr>
                        <a:t> Tube Defect</a:t>
                      </a:r>
                      <a:endParaRPr lang="en-US" sz="1200" dirty="0">
                        <a:solidFill>
                          <a:sysClr val="windowText" lastClr="000000"/>
                        </a:solidFill>
                        <a:latin typeface="Arial" panose="020B0604020202020204" pitchFamily="34" charset="0"/>
                        <a:cs typeface="Arial" panose="020B0604020202020204" pitchFamily="34" charset="0"/>
                      </a:endParaRPr>
                    </a:p>
                  </a:txBody>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Encephalocele</a:t>
                      </a:r>
                      <a:endParaRPr lang="en-US" sz="1200" dirty="0">
                        <a:solidFill>
                          <a:sysClr val="windowText" lastClr="00000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727596169"/>
                  </a:ext>
                </a:extLst>
              </a:tr>
              <a:tr h="183428">
                <a:tc>
                  <a:txBody>
                    <a:bodyPr/>
                    <a:lstStyle/>
                    <a:p>
                      <a:pPr>
                        <a:spcBef>
                          <a:spcPts val="200"/>
                        </a:spcBef>
                        <a:spcAft>
                          <a:spcPts val="100"/>
                        </a:spcAft>
                      </a:pPr>
                      <a:r>
                        <a:rPr lang="en-US" sz="1200" b="1" dirty="0">
                          <a:latin typeface="Arial" panose="020B0604020202020204" pitchFamily="34" charset="0"/>
                          <a:cs typeface="Arial" panose="020B0604020202020204" pitchFamily="34" charset="0"/>
                        </a:rPr>
                        <a:t>Any ART</a:t>
                      </a:r>
                      <a:endParaRPr lang="en-US" sz="1200" b="1" dirty="0">
                        <a:solidFill>
                          <a:sysClr val="windowText" lastClr="000000"/>
                        </a:solidFill>
                        <a:latin typeface="Arial" panose="020B0604020202020204" pitchFamily="34" charset="0"/>
                        <a:cs typeface="Arial" panose="020B0604020202020204" pitchFamily="34" charset="0"/>
                      </a:endParaRPr>
                    </a:p>
                  </a:txBody>
                  <a:tcPr>
                    <a:solidFill>
                      <a:srgbClr val="E7E4EC"/>
                    </a:solidFill>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8546</a:t>
                      </a:r>
                    </a:p>
                  </a:txBody>
                  <a:tcPr marL="121920" marR="121920" marT="60960" marB="60960">
                    <a:solidFill>
                      <a:srgbClr val="E7E4EC"/>
                    </a:solidFill>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241</a:t>
                      </a:r>
                    </a:p>
                  </a:txBody>
                  <a:tcPr marL="121920" marR="121920" marT="60960" marB="60960">
                    <a:solidFill>
                      <a:srgbClr val="E7E4EC"/>
                    </a:solidFill>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23</a:t>
                      </a:r>
                    </a:p>
                  </a:txBody>
                  <a:tcPr marL="121920" marR="121920" marT="60960" marB="60960">
                    <a:solidFill>
                      <a:srgbClr val="E7E4EC"/>
                    </a:solidFill>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3 (0.03%)</a:t>
                      </a:r>
                    </a:p>
                  </a:txBody>
                  <a:tcPr marL="121920" marR="121920" marT="60960" marB="60960">
                    <a:solidFill>
                      <a:srgbClr val="E7E4EC"/>
                    </a:solidFill>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0</a:t>
                      </a:r>
                    </a:p>
                  </a:txBody>
                  <a:tcPr marL="121920" marR="121920" marT="60960" marB="60960">
                    <a:solidFill>
                      <a:srgbClr val="E7E4EC"/>
                    </a:solidFill>
                  </a:tcPr>
                </a:tc>
                <a:extLst>
                  <a:ext uri="{0D108BD9-81ED-4DB2-BD59-A6C34878D82A}">
                    <a16:rowId xmlns:a16="http://schemas.microsoft.com/office/drawing/2014/main" val="4003819759"/>
                  </a:ext>
                </a:extLst>
              </a:tr>
              <a:tr h="733712">
                <a:tc>
                  <a:txBody>
                    <a:bodyPr/>
                    <a:lstStyle/>
                    <a:p>
                      <a:pPr>
                        <a:spcBef>
                          <a:spcPts val="200"/>
                        </a:spcBef>
                        <a:spcAft>
                          <a:spcPts val="100"/>
                        </a:spcAft>
                      </a:pPr>
                      <a:r>
                        <a:rPr lang="en-US" sz="1200" b="1" dirty="0">
                          <a:latin typeface="Arial" panose="020B0604020202020204" pitchFamily="34" charset="0"/>
                          <a:cs typeface="Arial" panose="020B0604020202020204" pitchFamily="34" charset="0"/>
                        </a:rPr>
                        <a:t>Any </a:t>
                      </a:r>
                      <a:r>
                        <a:rPr lang="en-US" sz="1200" b="1" dirty="0" smtClean="0">
                          <a:latin typeface="Arial" panose="020B0604020202020204" pitchFamily="34" charset="0"/>
                          <a:cs typeface="Arial" panose="020B0604020202020204" pitchFamily="34" charset="0"/>
                        </a:rPr>
                        <a:t>NRTI/</a:t>
                      </a:r>
                      <a:r>
                        <a:rPr lang="en-US" sz="1200" b="1" dirty="0" err="1" smtClean="0">
                          <a:latin typeface="Arial" panose="020B0604020202020204" pitchFamily="34" charset="0"/>
                          <a:cs typeface="Arial" panose="020B0604020202020204" pitchFamily="34" charset="0"/>
                        </a:rPr>
                        <a:t>NtRTI</a:t>
                      </a:r>
                      <a:endParaRPr lang="en-US" sz="1200" b="1" dirty="0">
                        <a:latin typeface="Arial" panose="020B0604020202020204" pitchFamily="34" charset="0"/>
                        <a:cs typeface="Arial" panose="020B0604020202020204" pitchFamily="34" charset="0"/>
                      </a:endParaRPr>
                    </a:p>
                    <a:p>
                      <a:pPr>
                        <a:spcBef>
                          <a:spcPts val="200"/>
                        </a:spcBef>
                        <a:spcAft>
                          <a:spcPts val="100"/>
                        </a:spcAft>
                      </a:pPr>
                      <a:r>
                        <a:rPr lang="en-US" sz="1200" dirty="0">
                          <a:latin typeface="Arial" panose="020B0604020202020204" pitchFamily="34" charset="0"/>
                          <a:cs typeface="Arial" panose="020B0604020202020204" pitchFamily="34" charset="0"/>
                        </a:rPr>
                        <a:t>   ABC</a:t>
                      </a:r>
                    </a:p>
                    <a:p>
                      <a:pPr>
                        <a:spcBef>
                          <a:spcPts val="200"/>
                        </a:spcBef>
                        <a:spcAft>
                          <a:spcPts val="100"/>
                        </a:spcAft>
                      </a:pPr>
                      <a:r>
                        <a:rPr lang="en-US" sz="1200" dirty="0">
                          <a:latin typeface="Arial" panose="020B0604020202020204" pitchFamily="34" charset="0"/>
                          <a:cs typeface="Arial" panose="020B0604020202020204" pitchFamily="34" charset="0"/>
                        </a:rPr>
                        <a:t>   FTC</a:t>
                      </a:r>
                    </a:p>
                    <a:p>
                      <a:pPr>
                        <a:spcBef>
                          <a:spcPts val="200"/>
                        </a:spcBef>
                        <a:spcAft>
                          <a:spcPts val="100"/>
                        </a:spcAft>
                      </a:pPr>
                      <a:r>
                        <a:rPr lang="en-US" sz="1200" dirty="0">
                          <a:latin typeface="Arial" panose="020B0604020202020204" pitchFamily="34" charset="0"/>
                          <a:cs typeface="Arial" panose="020B0604020202020204" pitchFamily="34" charset="0"/>
                        </a:rPr>
                        <a:t>   </a:t>
                      </a:r>
                      <a:r>
                        <a:rPr lang="en-US" sz="1200" dirty="0" smtClean="0">
                          <a:latin typeface="Arial" panose="020B0604020202020204" pitchFamily="34" charset="0"/>
                          <a:cs typeface="Arial" panose="020B0604020202020204" pitchFamily="34" charset="0"/>
                        </a:rPr>
                        <a:t>3TC</a:t>
                      </a:r>
                    </a:p>
                    <a:p>
                      <a:pPr>
                        <a:spcBef>
                          <a:spcPts val="200"/>
                        </a:spcBef>
                        <a:spcAft>
                          <a:spcPts val="100"/>
                        </a:spcAft>
                      </a:pPr>
                      <a:r>
                        <a:rPr lang="en-US" sz="1200" dirty="0" smtClean="0">
                          <a:solidFill>
                            <a:sysClr val="windowText" lastClr="000000"/>
                          </a:solidFill>
                          <a:latin typeface="Arial" panose="020B0604020202020204" pitchFamily="34" charset="0"/>
                          <a:cs typeface="Arial" panose="020B0604020202020204" pitchFamily="34" charset="0"/>
                        </a:rPr>
                        <a:t>   TDF</a:t>
                      </a:r>
                      <a:endParaRPr lang="en-US" sz="1200" dirty="0">
                        <a:solidFill>
                          <a:sysClr val="windowText" lastClr="000000"/>
                        </a:solidFill>
                        <a:latin typeface="Arial" panose="020B0604020202020204" pitchFamily="34" charset="0"/>
                        <a:cs typeface="Arial" panose="020B0604020202020204" pitchFamily="34" charset="0"/>
                      </a:endParaRPr>
                    </a:p>
                  </a:txBody>
                  <a:tcPr>
                    <a:solidFill>
                      <a:srgbClr val="F2F0F4"/>
                    </a:solidFill>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8013</a:t>
                      </a:r>
                    </a:p>
                    <a:p>
                      <a:pPr algn="ctr">
                        <a:spcBef>
                          <a:spcPts val="200"/>
                        </a:spcBef>
                        <a:spcAft>
                          <a:spcPts val="100"/>
                        </a:spcAft>
                      </a:pPr>
                      <a:r>
                        <a:rPr lang="en-US" sz="1200" dirty="0">
                          <a:latin typeface="Arial" panose="020B0604020202020204" pitchFamily="34" charset="0"/>
                          <a:cs typeface="Arial" panose="020B0604020202020204" pitchFamily="34" charset="0"/>
                        </a:rPr>
                        <a:t>1027</a:t>
                      </a:r>
                    </a:p>
                    <a:p>
                      <a:pPr algn="ctr">
                        <a:spcBef>
                          <a:spcPts val="200"/>
                        </a:spcBef>
                        <a:spcAft>
                          <a:spcPts val="100"/>
                        </a:spcAft>
                      </a:pPr>
                      <a:r>
                        <a:rPr lang="en-US" sz="1200" dirty="0">
                          <a:latin typeface="Arial" panose="020B0604020202020204" pitchFamily="34" charset="0"/>
                          <a:cs typeface="Arial" panose="020B0604020202020204" pitchFamily="34" charset="0"/>
                        </a:rPr>
                        <a:t>2742</a:t>
                      </a:r>
                    </a:p>
                    <a:p>
                      <a:pPr algn="ctr">
                        <a:spcBef>
                          <a:spcPts val="200"/>
                        </a:spcBef>
                        <a:spcAft>
                          <a:spcPts val="100"/>
                        </a:spcAft>
                      </a:pPr>
                      <a:r>
                        <a:rPr lang="en-US" sz="1200" dirty="0" smtClean="0">
                          <a:latin typeface="Arial" panose="020B0604020202020204" pitchFamily="34" charset="0"/>
                          <a:cs typeface="Arial" panose="020B0604020202020204" pitchFamily="34" charset="0"/>
                        </a:rPr>
                        <a:t>4129</a:t>
                      </a:r>
                    </a:p>
                    <a:p>
                      <a:pPr algn="ctr">
                        <a:spcBef>
                          <a:spcPts val="200"/>
                        </a:spcBef>
                        <a:spcAft>
                          <a:spcPts val="100"/>
                        </a:spcAft>
                      </a:pPr>
                      <a:r>
                        <a:rPr lang="en-US" sz="1200" dirty="0" smtClean="0">
                          <a:solidFill>
                            <a:sysClr val="windowText" lastClr="000000"/>
                          </a:solidFill>
                          <a:latin typeface="Arial" panose="020B0604020202020204" pitchFamily="34" charset="0"/>
                          <a:cs typeface="Arial" panose="020B0604020202020204" pitchFamily="34" charset="0"/>
                        </a:rPr>
                        <a:t>3366</a:t>
                      </a:r>
                      <a:endParaRPr lang="en-US" sz="1200" dirty="0">
                        <a:solidFill>
                          <a:sysClr val="windowText" lastClr="000000"/>
                        </a:solidFill>
                        <a:latin typeface="Arial" panose="020B0604020202020204" pitchFamily="34" charset="0"/>
                        <a:cs typeface="Arial" panose="020B0604020202020204" pitchFamily="34" charset="0"/>
                      </a:endParaRPr>
                    </a:p>
                  </a:txBody>
                  <a:tcPr>
                    <a:solidFill>
                      <a:srgbClr val="F2F0F4"/>
                    </a:solidFill>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230</a:t>
                      </a:r>
                    </a:p>
                    <a:p>
                      <a:pPr algn="ctr">
                        <a:spcBef>
                          <a:spcPts val="200"/>
                        </a:spcBef>
                        <a:spcAft>
                          <a:spcPts val="100"/>
                        </a:spcAft>
                      </a:pPr>
                      <a:r>
                        <a:rPr lang="en-US" sz="1200" dirty="0">
                          <a:latin typeface="Arial" panose="020B0604020202020204" pitchFamily="34" charset="0"/>
                          <a:cs typeface="Arial" panose="020B0604020202020204" pitchFamily="34" charset="0"/>
                        </a:rPr>
                        <a:t>32</a:t>
                      </a:r>
                    </a:p>
                    <a:p>
                      <a:pPr algn="ctr">
                        <a:spcBef>
                          <a:spcPts val="200"/>
                        </a:spcBef>
                        <a:spcAft>
                          <a:spcPts val="100"/>
                        </a:spcAft>
                      </a:pPr>
                      <a:r>
                        <a:rPr lang="en-US" sz="1200" dirty="0">
                          <a:latin typeface="Arial" panose="020B0604020202020204" pitchFamily="34" charset="0"/>
                          <a:cs typeface="Arial" panose="020B0604020202020204" pitchFamily="34" charset="0"/>
                        </a:rPr>
                        <a:t>68</a:t>
                      </a:r>
                    </a:p>
                    <a:p>
                      <a:pPr algn="ctr">
                        <a:spcBef>
                          <a:spcPts val="200"/>
                        </a:spcBef>
                        <a:spcAft>
                          <a:spcPts val="100"/>
                        </a:spcAft>
                      </a:pPr>
                      <a:r>
                        <a:rPr lang="en-US" sz="1200" dirty="0" smtClean="0">
                          <a:latin typeface="Arial" panose="020B0604020202020204" pitchFamily="34" charset="0"/>
                          <a:cs typeface="Arial" panose="020B0604020202020204" pitchFamily="34" charset="0"/>
                        </a:rPr>
                        <a:t>129</a:t>
                      </a:r>
                    </a:p>
                    <a:p>
                      <a:pPr algn="ctr">
                        <a:spcBef>
                          <a:spcPts val="200"/>
                        </a:spcBef>
                        <a:spcAft>
                          <a:spcPts val="100"/>
                        </a:spcAft>
                      </a:pPr>
                      <a:r>
                        <a:rPr lang="en-US" sz="1200" dirty="0" smtClean="0">
                          <a:solidFill>
                            <a:sysClr val="windowText" lastClr="000000"/>
                          </a:solidFill>
                          <a:latin typeface="Arial" panose="020B0604020202020204" pitchFamily="34" charset="0"/>
                          <a:cs typeface="Arial" panose="020B0604020202020204" pitchFamily="34" charset="0"/>
                        </a:rPr>
                        <a:t>80</a:t>
                      </a:r>
                      <a:endParaRPr lang="en-US" sz="1200" dirty="0">
                        <a:solidFill>
                          <a:sysClr val="windowText" lastClr="000000"/>
                        </a:solidFill>
                        <a:latin typeface="Arial" panose="020B0604020202020204" pitchFamily="34" charset="0"/>
                        <a:cs typeface="Arial" panose="020B0604020202020204" pitchFamily="34" charset="0"/>
                      </a:endParaRPr>
                    </a:p>
                  </a:txBody>
                  <a:tcPr>
                    <a:solidFill>
                      <a:srgbClr val="F2F0F4"/>
                    </a:solidFill>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22</a:t>
                      </a:r>
                    </a:p>
                    <a:p>
                      <a:pPr algn="ctr">
                        <a:spcBef>
                          <a:spcPts val="200"/>
                        </a:spcBef>
                        <a:spcAft>
                          <a:spcPts val="100"/>
                        </a:spcAft>
                      </a:pPr>
                      <a:r>
                        <a:rPr lang="en-US" sz="1200" dirty="0">
                          <a:latin typeface="Arial" panose="020B0604020202020204" pitchFamily="34" charset="0"/>
                          <a:cs typeface="Arial" panose="020B0604020202020204" pitchFamily="34" charset="0"/>
                        </a:rPr>
                        <a:t>4</a:t>
                      </a:r>
                    </a:p>
                    <a:p>
                      <a:pPr algn="ctr">
                        <a:spcBef>
                          <a:spcPts val="200"/>
                        </a:spcBef>
                        <a:spcAft>
                          <a:spcPts val="100"/>
                        </a:spcAft>
                      </a:pPr>
                      <a:r>
                        <a:rPr lang="en-US" sz="1200" dirty="0">
                          <a:latin typeface="Arial" panose="020B0604020202020204" pitchFamily="34" charset="0"/>
                          <a:cs typeface="Arial" panose="020B0604020202020204" pitchFamily="34" charset="0"/>
                        </a:rPr>
                        <a:t>8</a:t>
                      </a:r>
                    </a:p>
                    <a:p>
                      <a:pPr algn="ctr">
                        <a:spcBef>
                          <a:spcPts val="200"/>
                        </a:spcBef>
                        <a:spcAft>
                          <a:spcPts val="100"/>
                        </a:spcAft>
                      </a:pPr>
                      <a:r>
                        <a:rPr lang="en-US" sz="1200" dirty="0" smtClean="0">
                          <a:latin typeface="Arial" panose="020B0604020202020204" pitchFamily="34" charset="0"/>
                          <a:cs typeface="Arial" panose="020B0604020202020204" pitchFamily="34" charset="0"/>
                        </a:rPr>
                        <a:t>13</a:t>
                      </a:r>
                    </a:p>
                    <a:p>
                      <a:pPr algn="ctr">
                        <a:spcBef>
                          <a:spcPts val="200"/>
                        </a:spcBef>
                        <a:spcAft>
                          <a:spcPts val="100"/>
                        </a:spcAft>
                      </a:pPr>
                      <a:r>
                        <a:rPr lang="en-US" sz="1200" dirty="0" smtClean="0">
                          <a:solidFill>
                            <a:sysClr val="windowText" lastClr="000000"/>
                          </a:solidFill>
                          <a:latin typeface="Arial" panose="020B0604020202020204" pitchFamily="34" charset="0"/>
                          <a:cs typeface="Arial" panose="020B0604020202020204" pitchFamily="34" charset="0"/>
                        </a:rPr>
                        <a:t>8</a:t>
                      </a:r>
                      <a:endParaRPr lang="en-US" sz="1200" dirty="0">
                        <a:solidFill>
                          <a:sysClr val="windowText" lastClr="000000"/>
                        </a:solidFill>
                        <a:latin typeface="Arial" panose="020B0604020202020204" pitchFamily="34" charset="0"/>
                        <a:cs typeface="Arial" panose="020B0604020202020204" pitchFamily="34" charset="0"/>
                      </a:endParaRPr>
                    </a:p>
                  </a:txBody>
                  <a:tcPr>
                    <a:solidFill>
                      <a:srgbClr val="F2F0F4"/>
                    </a:solidFill>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3 (0.04%)</a:t>
                      </a:r>
                    </a:p>
                    <a:p>
                      <a:pPr algn="ctr">
                        <a:spcBef>
                          <a:spcPts val="200"/>
                        </a:spcBef>
                        <a:spcAft>
                          <a:spcPts val="100"/>
                        </a:spcAft>
                      </a:pPr>
                      <a:r>
                        <a:rPr lang="en-US" sz="1200" dirty="0">
                          <a:latin typeface="Arial" panose="020B0604020202020204" pitchFamily="34" charset="0"/>
                          <a:cs typeface="Arial" panose="020B0604020202020204" pitchFamily="34" charset="0"/>
                        </a:rPr>
                        <a:t>1 (0.10%)</a:t>
                      </a:r>
                    </a:p>
                    <a:p>
                      <a:pPr algn="ctr">
                        <a:spcBef>
                          <a:spcPts val="200"/>
                        </a:spcBef>
                        <a:spcAft>
                          <a:spcPts val="100"/>
                        </a:spcAft>
                      </a:pPr>
                      <a:r>
                        <a:rPr lang="en-US" sz="1200" dirty="0">
                          <a:latin typeface="Arial" panose="020B0604020202020204" pitchFamily="34" charset="0"/>
                          <a:cs typeface="Arial" panose="020B0604020202020204" pitchFamily="34" charset="0"/>
                        </a:rPr>
                        <a:t>2 (0.07%)</a:t>
                      </a:r>
                    </a:p>
                    <a:p>
                      <a:pPr algn="ctr">
                        <a:spcBef>
                          <a:spcPts val="200"/>
                        </a:spcBef>
                        <a:spcAft>
                          <a:spcPts val="100"/>
                        </a:spcAft>
                      </a:pPr>
                      <a:r>
                        <a:rPr lang="en-US" sz="1200" dirty="0">
                          <a:latin typeface="Arial" panose="020B0604020202020204" pitchFamily="34" charset="0"/>
                          <a:cs typeface="Arial" panose="020B0604020202020204" pitchFamily="34" charset="0"/>
                        </a:rPr>
                        <a:t>1 (0.02</a:t>
                      </a:r>
                      <a:r>
                        <a:rPr lang="en-US" sz="1200" dirty="0" smtClean="0">
                          <a:latin typeface="Arial" panose="020B0604020202020204" pitchFamily="34" charset="0"/>
                          <a:cs typeface="Arial" panose="020B0604020202020204" pitchFamily="34" charset="0"/>
                        </a:rPr>
                        <a:t>%)</a:t>
                      </a:r>
                    </a:p>
                    <a:p>
                      <a:pPr algn="ctr">
                        <a:spcBef>
                          <a:spcPts val="200"/>
                        </a:spcBef>
                        <a:spcAft>
                          <a:spcPts val="100"/>
                        </a:spcAft>
                      </a:pPr>
                      <a:r>
                        <a:rPr lang="en-US" sz="1200" dirty="0" smtClean="0">
                          <a:solidFill>
                            <a:sysClr val="windowText" lastClr="000000"/>
                          </a:solidFill>
                          <a:latin typeface="Arial" panose="020B0604020202020204" pitchFamily="34" charset="0"/>
                          <a:cs typeface="Arial" panose="020B0604020202020204" pitchFamily="34" charset="0"/>
                        </a:rPr>
                        <a:t>2</a:t>
                      </a:r>
                      <a:r>
                        <a:rPr lang="en-US" sz="1200" baseline="0" dirty="0" smtClean="0">
                          <a:solidFill>
                            <a:sysClr val="windowText" lastClr="000000"/>
                          </a:solidFill>
                          <a:latin typeface="Arial" panose="020B0604020202020204" pitchFamily="34" charset="0"/>
                          <a:cs typeface="Arial" panose="020B0604020202020204" pitchFamily="34" charset="0"/>
                        </a:rPr>
                        <a:t> (0.06%)</a:t>
                      </a:r>
                      <a:endParaRPr lang="en-US" sz="1200" dirty="0">
                        <a:solidFill>
                          <a:sysClr val="windowText" lastClr="000000"/>
                        </a:solidFill>
                        <a:latin typeface="Arial" panose="020B0604020202020204" pitchFamily="34" charset="0"/>
                        <a:cs typeface="Arial" panose="020B0604020202020204" pitchFamily="34" charset="0"/>
                      </a:endParaRPr>
                    </a:p>
                  </a:txBody>
                  <a:tcPr>
                    <a:solidFill>
                      <a:srgbClr val="F2F0F4"/>
                    </a:solidFill>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0</a:t>
                      </a:r>
                    </a:p>
                    <a:p>
                      <a:pPr algn="ctr">
                        <a:spcBef>
                          <a:spcPts val="200"/>
                        </a:spcBef>
                        <a:spcAft>
                          <a:spcPts val="100"/>
                        </a:spcAft>
                      </a:pPr>
                      <a:r>
                        <a:rPr lang="en-US" sz="1200" dirty="0">
                          <a:latin typeface="Arial" panose="020B0604020202020204" pitchFamily="34" charset="0"/>
                          <a:cs typeface="Arial" panose="020B0604020202020204" pitchFamily="34" charset="0"/>
                        </a:rPr>
                        <a:t>0</a:t>
                      </a:r>
                    </a:p>
                    <a:p>
                      <a:pPr algn="ctr">
                        <a:spcBef>
                          <a:spcPts val="200"/>
                        </a:spcBef>
                        <a:spcAft>
                          <a:spcPts val="100"/>
                        </a:spcAft>
                      </a:pPr>
                      <a:r>
                        <a:rPr lang="en-US" sz="1200" dirty="0">
                          <a:latin typeface="Arial" panose="020B0604020202020204" pitchFamily="34" charset="0"/>
                          <a:cs typeface="Arial" panose="020B0604020202020204" pitchFamily="34" charset="0"/>
                        </a:rPr>
                        <a:t>0</a:t>
                      </a:r>
                    </a:p>
                    <a:p>
                      <a:pPr algn="ctr">
                        <a:spcBef>
                          <a:spcPts val="200"/>
                        </a:spcBef>
                        <a:spcAft>
                          <a:spcPts val="100"/>
                        </a:spcAft>
                      </a:pPr>
                      <a:r>
                        <a:rPr lang="en-US" sz="1200" dirty="0" smtClean="0">
                          <a:latin typeface="Arial" panose="020B0604020202020204" pitchFamily="34" charset="0"/>
                          <a:cs typeface="Arial" panose="020B0604020202020204" pitchFamily="34" charset="0"/>
                        </a:rPr>
                        <a:t>0</a:t>
                      </a:r>
                    </a:p>
                    <a:p>
                      <a:pPr algn="ctr">
                        <a:spcBef>
                          <a:spcPts val="200"/>
                        </a:spcBef>
                        <a:spcAft>
                          <a:spcPts val="100"/>
                        </a:spcAft>
                      </a:pPr>
                      <a:r>
                        <a:rPr lang="en-US" sz="1200" dirty="0" smtClean="0">
                          <a:solidFill>
                            <a:sysClr val="windowText" lastClr="000000"/>
                          </a:solidFill>
                          <a:latin typeface="Arial" panose="020B0604020202020204" pitchFamily="34" charset="0"/>
                          <a:cs typeface="Arial" panose="020B0604020202020204" pitchFamily="34" charset="0"/>
                        </a:rPr>
                        <a:t>x</a:t>
                      </a:r>
                      <a:endParaRPr lang="en-US" sz="1200" dirty="0">
                        <a:solidFill>
                          <a:sysClr val="windowText" lastClr="000000"/>
                        </a:solidFill>
                        <a:latin typeface="Arial" panose="020B0604020202020204" pitchFamily="34" charset="0"/>
                        <a:cs typeface="Arial" panose="020B0604020202020204" pitchFamily="34" charset="0"/>
                      </a:endParaRPr>
                    </a:p>
                  </a:txBody>
                  <a:tcPr>
                    <a:solidFill>
                      <a:srgbClr val="F2F0F4"/>
                    </a:solidFill>
                  </a:tcPr>
                </a:tc>
                <a:extLst>
                  <a:ext uri="{0D108BD9-81ED-4DB2-BD59-A6C34878D82A}">
                    <a16:rowId xmlns:a16="http://schemas.microsoft.com/office/drawing/2014/main" val="2846061860"/>
                  </a:ext>
                </a:extLst>
              </a:tr>
              <a:tr h="733712">
                <a:tc>
                  <a:txBody>
                    <a:bodyPr/>
                    <a:lstStyle/>
                    <a:p>
                      <a:pPr>
                        <a:spcBef>
                          <a:spcPts val="200"/>
                        </a:spcBef>
                        <a:spcAft>
                          <a:spcPts val="100"/>
                        </a:spcAft>
                      </a:pPr>
                      <a:r>
                        <a:rPr lang="en-US" sz="1200" b="1" dirty="0">
                          <a:latin typeface="Arial" panose="020B0604020202020204" pitchFamily="34" charset="0"/>
                          <a:cs typeface="Arial" panose="020B0604020202020204" pitchFamily="34" charset="0"/>
                        </a:rPr>
                        <a:t>Any PI </a:t>
                      </a:r>
                    </a:p>
                    <a:p>
                      <a:pPr>
                        <a:spcBef>
                          <a:spcPts val="200"/>
                        </a:spcBef>
                        <a:spcAft>
                          <a:spcPts val="100"/>
                        </a:spcAft>
                      </a:pPr>
                      <a:r>
                        <a:rPr lang="en-US" sz="1200" dirty="0">
                          <a:latin typeface="Arial" panose="020B0604020202020204" pitchFamily="34" charset="0"/>
                          <a:cs typeface="Arial" panose="020B0604020202020204" pitchFamily="34" charset="0"/>
                        </a:rPr>
                        <a:t>   ATV</a:t>
                      </a:r>
                    </a:p>
                    <a:p>
                      <a:pPr>
                        <a:spcBef>
                          <a:spcPts val="200"/>
                        </a:spcBef>
                        <a:spcAft>
                          <a:spcPts val="100"/>
                        </a:spcAft>
                      </a:pPr>
                      <a:r>
                        <a:rPr lang="en-US" sz="1200" dirty="0">
                          <a:latin typeface="Arial" panose="020B0604020202020204" pitchFamily="34" charset="0"/>
                          <a:cs typeface="Arial" panose="020B0604020202020204" pitchFamily="34" charset="0"/>
                        </a:rPr>
                        <a:t>   DRV</a:t>
                      </a:r>
                    </a:p>
                    <a:p>
                      <a:pPr>
                        <a:spcBef>
                          <a:spcPts val="200"/>
                        </a:spcBef>
                        <a:spcAft>
                          <a:spcPts val="100"/>
                        </a:spcAft>
                      </a:pPr>
                      <a:r>
                        <a:rPr lang="en-US" sz="1200" dirty="0">
                          <a:latin typeface="Arial" panose="020B0604020202020204" pitchFamily="34" charset="0"/>
                          <a:cs typeface="Arial" panose="020B0604020202020204" pitchFamily="34" charset="0"/>
                        </a:rPr>
                        <a:t>   LPV/r</a:t>
                      </a:r>
                      <a:endParaRPr lang="en-US" sz="1200" dirty="0">
                        <a:solidFill>
                          <a:sysClr val="windowText" lastClr="000000"/>
                        </a:solidFill>
                        <a:latin typeface="Arial" panose="020B0604020202020204" pitchFamily="34" charset="0"/>
                        <a:cs typeface="Arial" panose="020B0604020202020204" pitchFamily="34" charset="0"/>
                      </a:endParaRPr>
                    </a:p>
                  </a:txBody>
                  <a:tcPr>
                    <a:solidFill>
                      <a:srgbClr val="E7E4EC"/>
                    </a:solidFill>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3830</a:t>
                      </a:r>
                    </a:p>
                    <a:p>
                      <a:pPr algn="ctr">
                        <a:spcBef>
                          <a:spcPts val="200"/>
                        </a:spcBef>
                        <a:spcAft>
                          <a:spcPts val="100"/>
                        </a:spcAft>
                      </a:pPr>
                      <a:r>
                        <a:rPr lang="en-US" sz="1200" dirty="0">
                          <a:latin typeface="Arial" panose="020B0604020202020204" pitchFamily="34" charset="0"/>
                          <a:cs typeface="Arial" panose="020B0604020202020204" pitchFamily="34" charset="0"/>
                        </a:rPr>
                        <a:t>1067</a:t>
                      </a:r>
                    </a:p>
                    <a:p>
                      <a:pPr algn="ctr">
                        <a:spcBef>
                          <a:spcPts val="200"/>
                        </a:spcBef>
                        <a:spcAft>
                          <a:spcPts val="100"/>
                        </a:spcAft>
                      </a:pPr>
                      <a:r>
                        <a:rPr lang="en-US" sz="1200" dirty="0">
                          <a:latin typeface="Arial" panose="020B0604020202020204" pitchFamily="34" charset="0"/>
                          <a:cs typeface="Arial" panose="020B0604020202020204" pitchFamily="34" charset="0"/>
                        </a:rPr>
                        <a:t>436</a:t>
                      </a:r>
                    </a:p>
                    <a:p>
                      <a:pPr algn="ctr">
                        <a:spcBef>
                          <a:spcPts val="200"/>
                        </a:spcBef>
                        <a:spcAft>
                          <a:spcPts val="100"/>
                        </a:spcAft>
                      </a:pPr>
                      <a:r>
                        <a:rPr lang="en-US" sz="1200" dirty="0">
                          <a:latin typeface="Arial" panose="020B0604020202020204" pitchFamily="34" charset="0"/>
                          <a:cs typeface="Arial" panose="020B0604020202020204" pitchFamily="34" charset="0"/>
                        </a:rPr>
                        <a:t>949</a:t>
                      </a:r>
                      <a:endParaRPr lang="en-US" sz="1200" dirty="0">
                        <a:solidFill>
                          <a:sysClr val="windowText" lastClr="000000"/>
                        </a:solidFill>
                        <a:latin typeface="Arial" panose="020B0604020202020204" pitchFamily="34" charset="0"/>
                        <a:cs typeface="Arial" panose="020B0604020202020204" pitchFamily="34" charset="0"/>
                      </a:endParaRPr>
                    </a:p>
                  </a:txBody>
                  <a:tcPr>
                    <a:solidFill>
                      <a:srgbClr val="E7E4EC"/>
                    </a:solidFill>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112</a:t>
                      </a:r>
                    </a:p>
                    <a:p>
                      <a:pPr algn="ctr">
                        <a:spcBef>
                          <a:spcPts val="200"/>
                        </a:spcBef>
                        <a:spcAft>
                          <a:spcPts val="100"/>
                        </a:spcAft>
                      </a:pPr>
                      <a:r>
                        <a:rPr lang="en-US" sz="1200" dirty="0">
                          <a:latin typeface="Arial" panose="020B0604020202020204" pitchFamily="34" charset="0"/>
                          <a:cs typeface="Arial" panose="020B0604020202020204" pitchFamily="34" charset="0"/>
                        </a:rPr>
                        <a:t>25</a:t>
                      </a:r>
                    </a:p>
                    <a:p>
                      <a:pPr algn="ctr">
                        <a:spcBef>
                          <a:spcPts val="200"/>
                        </a:spcBef>
                        <a:spcAft>
                          <a:spcPts val="100"/>
                        </a:spcAft>
                      </a:pPr>
                      <a:r>
                        <a:rPr lang="en-US" sz="1200" dirty="0">
                          <a:latin typeface="Arial" panose="020B0604020202020204" pitchFamily="34" charset="0"/>
                          <a:cs typeface="Arial" panose="020B0604020202020204" pitchFamily="34" charset="0"/>
                        </a:rPr>
                        <a:t>16</a:t>
                      </a:r>
                    </a:p>
                    <a:p>
                      <a:pPr algn="ctr">
                        <a:spcBef>
                          <a:spcPts val="200"/>
                        </a:spcBef>
                        <a:spcAft>
                          <a:spcPts val="100"/>
                        </a:spcAft>
                      </a:pPr>
                      <a:r>
                        <a:rPr lang="en-US" sz="1200" dirty="0">
                          <a:latin typeface="Arial" panose="020B0604020202020204" pitchFamily="34" charset="0"/>
                          <a:cs typeface="Arial" panose="020B0604020202020204" pitchFamily="34" charset="0"/>
                        </a:rPr>
                        <a:t>22</a:t>
                      </a:r>
                      <a:endParaRPr lang="en-US" sz="1200" dirty="0">
                        <a:solidFill>
                          <a:sysClr val="windowText" lastClr="000000"/>
                        </a:solidFill>
                        <a:latin typeface="Arial" panose="020B0604020202020204" pitchFamily="34" charset="0"/>
                        <a:cs typeface="Arial" panose="020B0604020202020204" pitchFamily="34" charset="0"/>
                      </a:endParaRPr>
                    </a:p>
                  </a:txBody>
                  <a:tcPr>
                    <a:solidFill>
                      <a:srgbClr val="E7E4EC"/>
                    </a:solidFill>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9</a:t>
                      </a:r>
                    </a:p>
                    <a:p>
                      <a:pPr algn="ctr">
                        <a:spcBef>
                          <a:spcPts val="200"/>
                        </a:spcBef>
                        <a:spcAft>
                          <a:spcPts val="100"/>
                        </a:spcAft>
                      </a:pPr>
                      <a:r>
                        <a:rPr lang="en-US" sz="1200" dirty="0">
                          <a:latin typeface="Arial" panose="020B0604020202020204" pitchFamily="34" charset="0"/>
                          <a:cs typeface="Arial" panose="020B0604020202020204" pitchFamily="34" charset="0"/>
                        </a:rPr>
                        <a:t>3</a:t>
                      </a:r>
                    </a:p>
                    <a:p>
                      <a:pPr algn="ctr">
                        <a:spcBef>
                          <a:spcPts val="200"/>
                        </a:spcBef>
                        <a:spcAft>
                          <a:spcPts val="100"/>
                        </a:spcAft>
                      </a:pPr>
                      <a:r>
                        <a:rPr lang="en-US" sz="1200" dirty="0">
                          <a:latin typeface="Arial" panose="020B0604020202020204" pitchFamily="34" charset="0"/>
                          <a:cs typeface="Arial" panose="020B0604020202020204" pitchFamily="34" charset="0"/>
                        </a:rPr>
                        <a:t>1</a:t>
                      </a:r>
                    </a:p>
                    <a:p>
                      <a:pPr algn="ctr">
                        <a:spcBef>
                          <a:spcPts val="200"/>
                        </a:spcBef>
                        <a:spcAft>
                          <a:spcPts val="100"/>
                        </a:spcAft>
                      </a:pPr>
                      <a:r>
                        <a:rPr lang="en-US" sz="1200" dirty="0">
                          <a:latin typeface="Arial" panose="020B0604020202020204" pitchFamily="34" charset="0"/>
                          <a:cs typeface="Arial" panose="020B0604020202020204" pitchFamily="34" charset="0"/>
                        </a:rPr>
                        <a:t>5</a:t>
                      </a:r>
                      <a:endParaRPr lang="en-US" sz="1200" dirty="0">
                        <a:solidFill>
                          <a:sysClr val="windowText" lastClr="000000"/>
                        </a:solidFill>
                        <a:latin typeface="Arial" panose="020B0604020202020204" pitchFamily="34" charset="0"/>
                        <a:cs typeface="Arial" panose="020B0604020202020204" pitchFamily="34" charset="0"/>
                      </a:endParaRPr>
                    </a:p>
                  </a:txBody>
                  <a:tcPr>
                    <a:solidFill>
                      <a:srgbClr val="E7E4EC"/>
                    </a:solidFill>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1 (0.03%)</a:t>
                      </a:r>
                    </a:p>
                    <a:p>
                      <a:pPr algn="ctr">
                        <a:spcBef>
                          <a:spcPts val="200"/>
                        </a:spcBef>
                        <a:spcAft>
                          <a:spcPts val="100"/>
                        </a:spcAft>
                      </a:pPr>
                      <a:r>
                        <a:rPr lang="en-US" sz="1200" dirty="0">
                          <a:latin typeface="Arial" panose="020B0604020202020204" pitchFamily="34" charset="0"/>
                          <a:cs typeface="Arial" panose="020B0604020202020204" pitchFamily="34" charset="0"/>
                        </a:rPr>
                        <a:t>1 (0.09%)</a:t>
                      </a:r>
                    </a:p>
                    <a:p>
                      <a:pPr algn="ctr">
                        <a:spcBef>
                          <a:spcPts val="200"/>
                        </a:spcBef>
                        <a:spcAft>
                          <a:spcPts val="100"/>
                        </a:spcAft>
                      </a:pPr>
                      <a:r>
                        <a:rPr lang="en-US" sz="1200" dirty="0">
                          <a:latin typeface="Arial" panose="020B0604020202020204" pitchFamily="34" charset="0"/>
                          <a:cs typeface="Arial" panose="020B0604020202020204" pitchFamily="34" charset="0"/>
                        </a:rPr>
                        <a:t>0</a:t>
                      </a:r>
                    </a:p>
                    <a:p>
                      <a:pPr algn="ctr">
                        <a:spcBef>
                          <a:spcPts val="200"/>
                        </a:spcBef>
                        <a:spcAft>
                          <a:spcPts val="100"/>
                        </a:spcAft>
                      </a:pPr>
                      <a:r>
                        <a:rPr lang="en-US" sz="1200" dirty="0">
                          <a:latin typeface="Arial" panose="020B0604020202020204" pitchFamily="34" charset="0"/>
                          <a:cs typeface="Arial" panose="020B0604020202020204" pitchFamily="34" charset="0"/>
                        </a:rPr>
                        <a:t>0</a:t>
                      </a:r>
                      <a:endParaRPr lang="en-US" sz="1200" dirty="0">
                        <a:solidFill>
                          <a:sysClr val="windowText" lastClr="000000"/>
                        </a:solidFill>
                        <a:latin typeface="Arial" panose="020B0604020202020204" pitchFamily="34" charset="0"/>
                        <a:cs typeface="Arial" panose="020B0604020202020204" pitchFamily="34" charset="0"/>
                      </a:endParaRPr>
                    </a:p>
                  </a:txBody>
                  <a:tcPr>
                    <a:solidFill>
                      <a:srgbClr val="E7E4EC"/>
                    </a:solidFill>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0</a:t>
                      </a:r>
                    </a:p>
                    <a:p>
                      <a:pPr algn="ctr">
                        <a:spcBef>
                          <a:spcPts val="200"/>
                        </a:spcBef>
                        <a:spcAft>
                          <a:spcPts val="100"/>
                        </a:spcAft>
                      </a:pPr>
                      <a:r>
                        <a:rPr lang="en-US" sz="1200" dirty="0">
                          <a:latin typeface="Arial" panose="020B0604020202020204" pitchFamily="34" charset="0"/>
                          <a:cs typeface="Arial" panose="020B0604020202020204" pitchFamily="34" charset="0"/>
                        </a:rPr>
                        <a:t>0</a:t>
                      </a:r>
                    </a:p>
                    <a:p>
                      <a:pPr algn="ctr">
                        <a:spcBef>
                          <a:spcPts val="200"/>
                        </a:spcBef>
                        <a:spcAft>
                          <a:spcPts val="100"/>
                        </a:spcAft>
                      </a:pPr>
                      <a:r>
                        <a:rPr lang="en-US" sz="1200" dirty="0">
                          <a:latin typeface="Arial" panose="020B0604020202020204" pitchFamily="34" charset="0"/>
                          <a:cs typeface="Arial" panose="020B0604020202020204" pitchFamily="34" charset="0"/>
                        </a:rPr>
                        <a:t>0</a:t>
                      </a:r>
                    </a:p>
                    <a:p>
                      <a:pPr algn="ctr">
                        <a:spcBef>
                          <a:spcPts val="200"/>
                        </a:spcBef>
                        <a:spcAft>
                          <a:spcPts val="100"/>
                        </a:spcAft>
                      </a:pPr>
                      <a:r>
                        <a:rPr lang="en-US" sz="1200" dirty="0">
                          <a:latin typeface="Arial" panose="020B0604020202020204" pitchFamily="34" charset="0"/>
                          <a:cs typeface="Arial" panose="020B0604020202020204" pitchFamily="34" charset="0"/>
                        </a:rPr>
                        <a:t>0</a:t>
                      </a:r>
                      <a:endParaRPr lang="en-US" sz="1200" dirty="0">
                        <a:solidFill>
                          <a:sysClr val="windowText" lastClr="000000"/>
                        </a:solidFill>
                        <a:latin typeface="Arial" panose="020B0604020202020204" pitchFamily="34" charset="0"/>
                        <a:cs typeface="Arial" panose="020B0604020202020204" pitchFamily="34" charset="0"/>
                      </a:endParaRPr>
                    </a:p>
                  </a:txBody>
                  <a:tcPr>
                    <a:solidFill>
                      <a:srgbClr val="E7E4EC"/>
                    </a:solidFill>
                  </a:tcPr>
                </a:tc>
                <a:extLst>
                  <a:ext uri="{0D108BD9-81ED-4DB2-BD59-A6C34878D82A}">
                    <a16:rowId xmlns:a16="http://schemas.microsoft.com/office/drawing/2014/main" val="522284389"/>
                  </a:ext>
                </a:extLst>
              </a:tr>
              <a:tr h="550284">
                <a:tc>
                  <a:txBody>
                    <a:bodyPr/>
                    <a:lstStyle/>
                    <a:p>
                      <a:pPr>
                        <a:spcBef>
                          <a:spcPts val="200"/>
                        </a:spcBef>
                        <a:spcAft>
                          <a:spcPts val="100"/>
                        </a:spcAft>
                      </a:pPr>
                      <a:r>
                        <a:rPr lang="en-US" sz="1800" b="1" dirty="0">
                          <a:latin typeface="Arial" panose="020B0604020202020204" pitchFamily="34" charset="0"/>
                          <a:cs typeface="Arial" panose="020B0604020202020204" pitchFamily="34" charset="0"/>
                        </a:rPr>
                        <a:t>Any NNRTI</a:t>
                      </a:r>
                    </a:p>
                    <a:p>
                      <a:pPr>
                        <a:spcBef>
                          <a:spcPts val="200"/>
                        </a:spcBef>
                        <a:spcAft>
                          <a:spcPts val="100"/>
                        </a:spcAft>
                      </a:pPr>
                      <a:r>
                        <a:rPr lang="en-US" sz="1800" dirty="0">
                          <a:latin typeface="Arial" panose="020B0604020202020204" pitchFamily="34" charset="0"/>
                          <a:cs typeface="Arial" panose="020B0604020202020204" pitchFamily="34" charset="0"/>
                        </a:rPr>
                        <a:t>   EFV</a:t>
                      </a:r>
                    </a:p>
                    <a:p>
                      <a:pPr>
                        <a:spcBef>
                          <a:spcPts val="200"/>
                        </a:spcBef>
                        <a:spcAft>
                          <a:spcPts val="100"/>
                        </a:spcAft>
                      </a:pPr>
                      <a:r>
                        <a:rPr lang="en-US" sz="1800" dirty="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NVP</a:t>
                      </a:r>
                    </a:p>
                    <a:p>
                      <a:pPr>
                        <a:spcBef>
                          <a:spcPts val="200"/>
                        </a:spcBef>
                        <a:spcAft>
                          <a:spcPts val="100"/>
                        </a:spcAft>
                      </a:pPr>
                      <a:r>
                        <a:rPr lang="en-US" sz="1800" baseline="0" dirty="0" smtClean="0">
                          <a:solidFill>
                            <a:sysClr val="windowText" lastClr="000000"/>
                          </a:solidFill>
                          <a:latin typeface="Arial" panose="020B0604020202020204" pitchFamily="34" charset="0"/>
                          <a:cs typeface="Arial" panose="020B0604020202020204" pitchFamily="34" charset="0"/>
                        </a:rPr>
                        <a:t>   RPV</a:t>
                      </a:r>
                      <a:endParaRPr lang="en-US" sz="1800" dirty="0">
                        <a:solidFill>
                          <a:sysClr val="windowText" lastClr="000000"/>
                        </a:solidFill>
                        <a:latin typeface="Arial" panose="020B0604020202020204" pitchFamily="34" charset="0"/>
                        <a:cs typeface="Arial" panose="020B0604020202020204" pitchFamily="34" charset="0"/>
                      </a:endParaRPr>
                    </a:p>
                  </a:txBody>
                  <a:tcPr>
                    <a:solidFill>
                      <a:srgbClr val="F2F0F4"/>
                    </a:solidFill>
                  </a:tcPr>
                </a:tc>
                <a:tc>
                  <a:txBody>
                    <a:bodyPr/>
                    <a:lstStyle/>
                    <a:p>
                      <a:pPr algn="ctr">
                        <a:spcBef>
                          <a:spcPts val="200"/>
                        </a:spcBef>
                        <a:spcAft>
                          <a:spcPts val="100"/>
                        </a:spcAft>
                      </a:pPr>
                      <a:r>
                        <a:rPr lang="en-US" sz="1800" dirty="0">
                          <a:latin typeface="Arial" panose="020B0604020202020204" pitchFamily="34" charset="0"/>
                          <a:cs typeface="Arial" panose="020B0604020202020204" pitchFamily="34" charset="0"/>
                        </a:rPr>
                        <a:t>2304</a:t>
                      </a:r>
                    </a:p>
                    <a:p>
                      <a:pPr algn="ctr">
                        <a:spcBef>
                          <a:spcPts val="200"/>
                        </a:spcBef>
                        <a:spcAft>
                          <a:spcPts val="100"/>
                        </a:spcAft>
                      </a:pPr>
                      <a:r>
                        <a:rPr lang="en-US" sz="1800" dirty="0">
                          <a:latin typeface="Arial" panose="020B0604020202020204" pitchFamily="34" charset="0"/>
                          <a:cs typeface="Arial" panose="020B0604020202020204" pitchFamily="34" charset="0"/>
                        </a:rPr>
                        <a:t>1037</a:t>
                      </a:r>
                    </a:p>
                    <a:p>
                      <a:pPr algn="ctr">
                        <a:spcBef>
                          <a:spcPts val="200"/>
                        </a:spcBef>
                        <a:spcAft>
                          <a:spcPts val="100"/>
                        </a:spcAft>
                      </a:pPr>
                      <a:r>
                        <a:rPr lang="en-US" sz="1800" dirty="0" smtClean="0">
                          <a:latin typeface="Arial" panose="020B0604020202020204" pitchFamily="34" charset="0"/>
                          <a:cs typeface="Arial" panose="020B0604020202020204" pitchFamily="34" charset="0"/>
                        </a:rPr>
                        <a:t>943</a:t>
                      </a:r>
                    </a:p>
                    <a:p>
                      <a:pPr algn="ctr">
                        <a:spcBef>
                          <a:spcPts val="200"/>
                        </a:spcBef>
                        <a:spcAft>
                          <a:spcPts val="100"/>
                        </a:spcAft>
                      </a:pPr>
                      <a:r>
                        <a:rPr lang="en-US" sz="1800" dirty="0" smtClean="0">
                          <a:solidFill>
                            <a:sysClr val="windowText" lastClr="000000"/>
                          </a:solidFill>
                          <a:latin typeface="Arial" panose="020B0604020202020204" pitchFamily="34" charset="0"/>
                          <a:cs typeface="Arial" panose="020B0604020202020204" pitchFamily="34" charset="0"/>
                        </a:rPr>
                        <a:t>329</a:t>
                      </a:r>
                      <a:endParaRPr lang="en-US" sz="1800" dirty="0">
                        <a:solidFill>
                          <a:sysClr val="windowText" lastClr="000000"/>
                        </a:solidFill>
                        <a:latin typeface="Arial" panose="020B0604020202020204" pitchFamily="34" charset="0"/>
                        <a:cs typeface="Arial" panose="020B0604020202020204" pitchFamily="34" charset="0"/>
                      </a:endParaRPr>
                    </a:p>
                  </a:txBody>
                  <a:tcPr>
                    <a:solidFill>
                      <a:srgbClr val="F2F0F4"/>
                    </a:solidFill>
                  </a:tcPr>
                </a:tc>
                <a:tc>
                  <a:txBody>
                    <a:bodyPr/>
                    <a:lstStyle/>
                    <a:p>
                      <a:pPr algn="ctr">
                        <a:spcBef>
                          <a:spcPts val="200"/>
                        </a:spcBef>
                        <a:spcAft>
                          <a:spcPts val="100"/>
                        </a:spcAft>
                      </a:pPr>
                      <a:r>
                        <a:rPr lang="en-US" sz="1800" dirty="0">
                          <a:latin typeface="Arial" panose="020B0604020202020204" pitchFamily="34" charset="0"/>
                          <a:cs typeface="Arial" panose="020B0604020202020204" pitchFamily="34" charset="0"/>
                        </a:rPr>
                        <a:t>57</a:t>
                      </a:r>
                    </a:p>
                    <a:p>
                      <a:pPr algn="ctr">
                        <a:spcBef>
                          <a:spcPts val="200"/>
                        </a:spcBef>
                        <a:spcAft>
                          <a:spcPts val="100"/>
                        </a:spcAft>
                      </a:pPr>
                      <a:r>
                        <a:rPr lang="en-US" sz="1800" dirty="0">
                          <a:latin typeface="Arial" panose="020B0604020202020204" pitchFamily="34" charset="0"/>
                          <a:cs typeface="Arial" panose="020B0604020202020204" pitchFamily="34" charset="0"/>
                        </a:rPr>
                        <a:t>25</a:t>
                      </a:r>
                    </a:p>
                    <a:p>
                      <a:pPr algn="ctr">
                        <a:spcBef>
                          <a:spcPts val="200"/>
                        </a:spcBef>
                        <a:spcAft>
                          <a:spcPts val="100"/>
                        </a:spcAft>
                      </a:pPr>
                      <a:r>
                        <a:rPr lang="en-US" sz="1800" dirty="0" smtClean="0">
                          <a:latin typeface="Arial" panose="020B0604020202020204" pitchFamily="34" charset="0"/>
                          <a:cs typeface="Arial" panose="020B0604020202020204" pitchFamily="34" charset="0"/>
                        </a:rPr>
                        <a:t>28</a:t>
                      </a:r>
                    </a:p>
                    <a:p>
                      <a:pPr algn="ctr">
                        <a:spcBef>
                          <a:spcPts val="200"/>
                        </a:spcBef>
                        <a:spcAft>
                          <a:spcPts val="100"/>
                        </a:spcAft>
                      </a:pPr>
                      <a:r>
                        <a:rPr lang="en-US" sz="1800" dirty="0" smtClean="0">
                          <a:solidFill>
                            <a:sysClr val="windowText" lastClr="000000"/>
                          </a:solidFill>
                          <a:latin typeface="Arial" panose="020B0604020202020204" pitchFamily="34" charset="0"/>
                          <a:cs typeface="Arial" panose="020B0604020202020204" pitchFamily="34" charset="0"/>
                        </a:rPr>
                        <a:t>4</a:t>
                      </a:r>
                      <a:endParaRPr lang="en-US" sz="1800" dirty="0">
                        <a:solidFill>
                          <a:sysClr val="windowText" lastClr="000000"/>
                        </a:solidFill>
                        <a:latin typeface="Arial" panose="020B0604020202020204" pitchFamily="34" charset="0"/>
                        <a:cs typeface="Arial" panose="020B0604020202020204" pitchFamily="34" charset="0"/>
                      </a:endParaRPr>
                    </a:p>
                  </a:txBody>
                  <a:tcPr>
                    <a:solidFill>
                      <a:srgbClr val="F2F0F4"/>
                    </a:solidFill>
                  </a:tcPr>
                </a:tc>
                <a:tc>
                  <a:txBody>
                    <a:bodyPr/>
                    <a:lstStyle/>
                    <a:p>
                      <a:pPr algn="ctr">
                        <a:spcBef>
                          <a:spcPts val="200"/>
                        </a:spcBef>
                        <a:spcAft>
                          <a:spcPts val="100"/>
                        </a:spcAft>
                      </a:pPr>
                      <a:r>
                        <a:rPr lang="en-US" sz="1800" dirty="0">
                          <a:latin typeface="Arial" panose="020B0604020202020204" pitchFamily="34" charset="0"/>
                          <a:cs typeface="Arial" panose="020B0604020202020204" pitchFamily="34" charset="0"/>
                        </a:rPr>
                        <a:t>5</a:t>
                      </a:r>
                    </a:p>
                    <a:p>
                      <a:pPr algn="ctr">
                        <a:spcBef>
                          <a:spcPts val="200"/>
                        </a:spcBef>
                        <a:spcAft>
                          <a:spcPts val="100"/>
                        </a:spcAft>
                      </a:pPr>
                      <a:r>
                        <a:rPr lang="en-US" sz="1800" dirty="0">
                          <a:latin typeface="Arial" panose="020B0604020202020204" pitchFamily="34" charset="0"/>
                          <a:cs typeface="Arial" panose="020B0604020202020204" pitchFamily="34" charset="0"/>
                        </a:rPr>
                        <a:t>3</a:t>
                      </a:r>
                    </a:p>
                    <a:p>
                      <a:pPr algn="ctr">
                        <a:spcBef>
                          <a:spcPts val="200"/>
                        </a:spcBef>
                        <a:spcAft>
                          <a:spcPts val="100"/>
                        </a:spcAft>
                      </a:pPr>
                      <a:r>
                        <a:rPr lang="en-US" sz="1800" dirty="0" smtClean="0">
                          <a:latin typeface="Arial" panose="020B0604020202020204" pitchFamily="34" charset="0"/>
                          <a:cs typeface="Arial" panose="020B0604020202020204" pitchFamily="34" charset="0"/>
                        </a:rPr>
                        <a:t>2</a:t>
                      </a:r>
                    </a:p>
                    <a:p>
                      <a:pPr algn="ctr">
                        <a:spcBef>
                          <a:spcPts val="200"/>
                        </a:spcBef>
                        <a:spcAft>
                          <a:spcPts val="100"/>
                        </a:spcAft>
                      </a:pPr>
                      <a:r>
                        <a:rPr lang="en-US" sz="1800" dirty="0" smtClean="0">
                          <a:solidFill>
                            <a:sysClr val="windowText" lastClr="000000"/>
                          </a:solidFill>
                          <a:latin typeface="Arial" panose="020B0604020202020204" pitchFamily="34" charset="0"/>
                          <a:cs typeface="Arial" panose="020B0604020202020204" pitchFamily="34" charset="0"/>
                        </a:rPr>
                        <a:t>0</a:t>
                      </a:r>
                      <a:endParaRPr lang="en-US" sz="1800" dirty="0">
                        <a:solidFill>
                          <a:sysClr val="windowText" lastClr="000000"/>
                        </a:solidFill>
                        <a:latin typeface="Arial" panose="020B0604020202020204" pitchFamily="34" charset="0"/>
                        <a:cs typeface="Arial" panose="020B0604020202020204" pitchFamily="34" charset="0"/>
                      </a:endParaRPr>
                    </a:p>
                  </a:txBody>
                  <a:tcPr>
                    <a:solidFill>
                      <a:srgbClr val="F2F0F4"/>
                    </a:solidFill>
                  </a:tcPr>
                </a:tc>
                <a:tc>
                  <a:txBody>
                    <a:bodyPr/>
                    <a:lstStyle/>
                    <a:p>
                      <a:pPr algn="ctr">
                        <a:spcBef>
                          <a:spcPts val="200"/>
                        </a:spcBef>
                        <a:spcAft>
                          <a:spcPts val="100"/>
                        </a:spcAft>
                      </a:pPr>
                      <a:r>
                        <a:rPr lang="en-US" sz="1800" dirty="0">
                          <a:latin typeface="Arial" panose="020B0604020202020204" pitchFamily="34" charset="0"/>
                          <a:cs typeface="Arial" panose="020B0604020202020204" pitchFamily="34" charset="0"/>
                        </a:rPr>
                        <a:t>1 (0.04%)</a:t>
                      </a:r>
                    </a:p>
                    <a:p>
                      <a:pPr algn="ctr">
                        <a:spcBef>
                          <a:spcPts val="200"/>
                        </a:spcBef>
                        <a:spcAft>
                          <a:spcPts val="100"/>
                        </a:spcAft>
                      </a:pPr>
                      <a:r>
                        <a:rPr lang="en-US" sz="1800" dirty="0">
                          <a:latin typeface="Arial" panose="020B0604020202020204" pitchFamily="34" charset="0"/>
                          <a:cs typeface="Arial" panose="020B0604020202020204" pitchFamily="34" charset="0"/>
                        </a:rPr>
                        <a:t>1 (0.10%)</a:t>
                      </a:r>
                    </a:p>
                    <a:p>
                      <a:pPr algn="ctr">
                        <a:spcBef>
                          <a:spcPts val="200"/>
                        </a:spcBef>
                        <a:spcAft>
                          <a:spcPts val="100"/>
                        </a:spcAft>
                      </a:pPr>
                      <a:r>
                        <a:rPr lang="en-US" sz="1800" dirty="0" smtClean="0">
                          <a:latin typeface="Arial" panose="020B0604020202020204" pitchFamily="34" charset="0"/>
                          <a:cs typeface="Arial" panose="020B0604020202020204" pitchFamily="34" charset="0"/>
                        </a:rPr>
                        <a:t>0</a:t>
                      </a:r>
                    </a:p>
                    <a:p>
                      <a:pPr algn="ctr">
                        <a:spcBef>
                          <a:spcPts val="200"/>
                        </a:spcBef>
                        <a:spcAft>
                          <a:spcPts val="100"/>
                        </a:spcAft>
                      </a:pPr>
                      <a:r>
                        <a:rPr lang="en-US" sz="1800" dirty="0" smtClean="0">
                          <a:solidFill>
                            <a:sysClr val="windowText" lastClr="000000"/>
                          </a:solidFill>
                          <a:latin typeface="Arial" panose="020B0604020202020204" pitchFamily="34" charset="0"/>
                          <a:cs typeface="Arial" panose="020B0604020202020204" pitchFamily="34" charset="0"/>
                        </a:rPr>
                        <a:t>0</a:t>
                      </a:r>
                      <a:endParaRPr lang="en-US" sz="1800" dirty="0">
                        <a:solidFill>
                          <a:sysClr val="windowText" lastClr="000000"/>
                        </a:solidFill>
                        <a:latin typeface="Arial" panose="020B0604020202020204" pitchFamily="34" charset="0"/>
                        <a:cs typeface="Arial" panose="020B0604020202020204" pitchFamily="34" charset="0"/>
                      </a:endParaRPr>
                    </a:p>
                  </a:txBody>
                  <a:tcPr>
                    <a:solidFill>
                      <a:srgbClr val="F2F0F4"/>
                    </a:solidFill>
                  </a:tcPr>
                </a:tc>
                <a:tc>
                  <a:txBody>
                    <a:bodyPr/>
                    <a:lstStyle/>
                    <a:p>
                      <a:pPr algn="ctr">
                        <a:spcBef>
                          <a:spcPts val="200"/>
                        </a:spcBef>
                        <a:spcAft>
                          <a:spcPts val="100"/>
                        </a:spcAft>
                      </a:pPr>
                      <a:r>
                        <a:rPr lang="en-US" sz="1800" dirty="0">
                          <a:latin typeface="Arial" panose="020B0604020202020204" pitchFamily="34" charset="0"/>
                          <a:cs typeface="Arial" panose="020B0604020202020204" pitchFamily="34" charset="0"/>
                        </a:rPr>
                        <a:t>0</a:t>
                      </a:r>
                    </a:p>
                    <a:p>
                      <a:pPr algn="ctr">
                        <a:spcBef>
                          <a:spcPts val="200"/>
                        </a:spcBef>
                        <a:spcAft>
                          <a:spcPts val="100"/>
                        </a:spcAft>
                      </a:pPr>
                      <a:r>
                        <a:rPr lang="en-US" sz="1800" dirty="0">
                          <a:latin typeface="Arial" panose="020B0604020202020204" pitchFamily="34" charset="0"/>
                          <a:cs typeface="Arial" panose="020B0604020202020204" pitchFamily="34" charset="0"/>
                        </a:rPr>
                        <a:t>0</a:t>
                      </a:r>
                    </a:p>
                    <a:p>
                      <a:pPr algn="ctr">
                        <a:spcBef>
                          <a:spcPts val="200"/>
                        </a:spcBef>
                        <a:spcAft>
                          <a:spcPts val="100"/>
                        </a:spcAft>
                      </a:pPr>
                      <a:r>
                        <a:rPr lang="en-US" sz="1800" dirty="0" smtClean="0">
                          <a:latin typeface="Arial" panose="020B0604020202020204" pitchFamily="34" charset="0"/>
                          <a:cs typeface="Arial" panose="020B0604020202020204" pitchFamily="34" charset="0"/>
                        </a:rPr>
                        <a:t>0</a:t>
                      </a:r>
                    </a:p>
                    <a:p>
                      <a:pPr algn="ctr">
                        <a:spcBef>
                          <a:spcPts val="200"/>
                        </a:spcBef>
                        <a:spcAft>
                          <a:spcPts val="100"/>
                        </a:spcAft>
                      </a:pPr>
                      <a:r>
                        <a:rPr lang="en-US" sz="1800" dirty="0" smtClean="0">
                          <a:solidFill>
                            <a:sysClr val="windowText" lastClr="000000"/>
                          </a:solidFill>
                          <a:latin typeface="Arial" panose="020B0604020202020204" pitchFamily="34" charset="0"/>
                          <a:cs typeface="Arial" panose="020B0604020202020204" pitchFamily="34" charset="0"/>
                        </a:rPr>
                        <a:t>0</a:t>
                      </a:r>
                      <a:endParaRPr lang="en-US" sz="1800" dirty="0">
                        <a:solidFill>
                          <a:sysClr val="windowText" lastClr="000000"/>
                        </a:solidFill>
                        <a:latin typeface="Arial" panose="020B0604020202020204" pitchFamily="34" charset="0"/>
                        <a:cs typeface="Arial" panose="020B0604020202020204" pitchFamily="34" charset="0"/>
                      </a:endParaRPr>
                    </a:p>
                  </a:txBody>
                  <a:tcPr>
                    <a:solidFill>
                      <a:srgbClr val="F2F0F4"/>
                    </a:solidFill>
                  </a:tcPr>
                </a:tc>
                <a:extLst>
                  <a:ext uri="{0D108BD9-81ED-4DB2-BD59-A6C34878D82A}">
                    <a16:rowId xmlns:a16="http://schemas.microsoft.com/office/drawing/2014/main" val="3871169189"/>
                  </a:ext>
                </a:extLst>
              </a:tr>
            </a:tbl>
          </a:graphicData>
        </a:graphic>
      </p:graphicFrame>
    </p:spTree>
    <p:extLst>
      <p:ext uri="{BB962C8B-B14F-4D97-AF65-F5344CB8AC3E}">
        <p14:creationId xmlns:p14="http://schemas.microsoft.com/office/powerpoint/2010/main" val="31837121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half" idx="1"/>
            <p:extLst>
              <p:ext uri="{D42A27DB-BD31-4B8C-83A1-F6EECF244321}">
                <p14:modId xmlns:p14="http://schemas.microsoft.com/office/powerpoint/2010/main" val="1248875408"/>
              </p:ext>
            </p:extLst>
          </p:nvPr>
        </p:nvGraphicFramePr>
        <p:xfrm>
          <a:off x="381000" y="57150"/>
          <a:ext cx="8277726" cy="5001684"/>
        </p:xfrm>
        <a:graphic>
          <a:graphicData uri="http://schemas.openxmlformats.org/drawingml/2006/table">
            <a:tbl>
              <a:tblPr firstRow="1" bandRow="1">
                <a:tableStyleId>{00A15C55-8517-42AA-B614-E9B94910E393}</a:tableStyleId>
              </a:tblPr>
              <a:tblGrid>
                <a:gridCol w="1695903">
                  <a:extLst>
                    <a:ext uri="{9D8B030D-6E8A-4147-A177-3AD203B41FA5}">
                      <a16:colId xmlns:a16="http://schemas.microsoft.com/office/drawing/2014/main" val="4158513289"/>
                    </a:ext>
                  </a:extLst>
                </a:gridCol>
                <a:gridCol w="1227486">
                  <a:extLst>
                    <a:ext uri="{9D8B030D-6E8A-4147-A177-3AD203B41FA5}">
                      <a16:colId xmlns:a16="http://schemas.microsoft.com/office/drawing/2014/main" val="3773197172"/>
                    </a:ext>
                  </a:extLst>
                </a:gridCol>
                <a:gridCol w="1143000">
                  <a:extLst>
                    <a:ext uri="{9D8B030D-6E8A-4147-A177-3AD203B41FA5}">
                      <a16:colId xmlns:a16="http://schemas.microsoft.com/office/drawing/2014/main" val="2904300210"/>
                    </a:ext>
                  </a:extLst>
                </a:gridCol>
                <a:gridCol w="1143000">
                  <a:extLst>
                    <a:ext uri="{9D8B030D-6E8A-4147-A177-3AD203B41FA5}">
                      <a16:colId xmlns:a16="http://schemas.microsoft.com/office/drawing/2014/main" val="300637645"/>
                    </a:ext>
                  </a:extLst>
                </a:gridCol>
                <a:gridCol w="1600200">
                  <a:extLst>
                    <a:ext uri="{9D8B030D-6E8A-4147-A177-3AD203B41FA5}">
                      <a16:colId xmlns:a16="http://schemas.microsoft.com/office/drawing/2014/main" val="1307336094"/>
                    </a:ext>
                  </a:extLst>
                </a:gridCol>
                <a:gridCol w="1468137">
                  <a:extLst>
                    <a:ext uri="{9D8B030D-6E8A-4147-A177-3AD203B41FA5}">
                      <a16:colId xmlns:a16="http://schemas.microsoft.com/office/drawing/2014/main" val="2300294576"/>
                    </a:ext>
                  </a:extLst>
                </a:gridCol>
              </a:tblGrid>
              <a:tr h="267408">
                <a:tc>
                  <a:txBody>
                    <a:bodyPr/>
                    <a:lstStyle/>
                    <a:p>
                      <a:pPr>
                        <a:spcBef>
                          <a:spcPts val="200"/>
                        </a:spcBef>
                        <a:spcAft>
                          <a:spcPts val="100"/>
                        </a:spcAft>
                      </a:pPr>
                      <a:r>
                        <a:rPr lang="en-US" sz="1200" dirty="0" err="1">
                          <a:latin typeface="Arial" panose="020B0604020202020204" pitchFamily="34" charset="0"/>
                          <a:cs typeface="Arial" panose="020B0604020202020204" pitchFamily="34" charset="0"/>
                        </a:rPr>
                        <a:t>Periconception</a:t>
                      </a:r>
                      <a:r>
                        <a:rPr lang="en-US" sz="1200" baseline="0" dirty="0">
                          <a:latin typeface="Arial" panose="020B0604020202020204" pitchFamily="34" charset="0"/>
                          <a:cs typeface="Arial" panose="020B0604020202020204" pitchFamily="34" charset="0"/>
                        </a:rPr>
                        <a:t> ARV</a:t>
                      </a:r>
                      <a:endParaRPr lang="en-US" sz="1200" dirty="0">
                        <a:solidFill>
                          <a:sysClr val="windowText" lastClr="000000"/>
                        </a:solidFill>
                        <a:latin typeface="Arial" panose="020B0604020202020204" pitchFamily="34" charset="0"/>
                        <a:cs typeface="Arial" panose="020B0604020202020204" pitchFamily="34" charset="0"/>
                      </a:endParaRPr>
                    </a:p>
                  </a:txBody>
                  <a:tcPr/>
                </a:tc>
                <a:tc>
                  <a:txBody>
                    <a:bodyPr/>
                    <a:lstStyle/>
                    <a:p>
                      <a:pPr algn="ctr">
                        <a:spcBef>
                          <a:spcPts val="200"/>
                        </a:spcBef>
                        <a:spcAft>
                          <a:spcPts val="100"/>
                        </a:spcAft>
                      </a:pPr>
                      <a:r>
                        <a:rPr lang="en-US" sz="1200" dirty="0" smtClean="0">
                          <a:latin typeface="Arial" panose="020B0604020202020204" pitchFamily="34" charset="0"/>
                          <a:cs typeface="Arial" panose="020B0604020202020204" pitchFamily="34" charset="0"/>
                        </a:rPr>
                        <a:t>Births</a:t>
                      </a:r>
                      <a:endParaRPr lang="en-US" sz="1200" dirty="0">
                        <a:solidFill>
                          <a:sysClr val="windowText" lastClr="000000"/>
                        </a:solidFill>
                        <a:latin typeface="Arial" panose="020B0604020202020204" pitchFamily="34" charset="0"/>
                        <a:cs typeface="Arial" panose="020B0604020202020204" pitchFamily="34" charset="0"/>
                      </a:endParaRPr>
                    </a:p>
                  </a:txBody>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Any Defect</a:t>
                      </a:r>
                      <a:endParaRPr lang="en-US" sz="1200" dirty="0">
                        <a:solidFill>
                          <a:sysClr val="windowText" lastClr="000000"/>
                        </a:solidFill>
                        <a:latin typeface="Arial" panose="020B0604020202020204" pitchFamily="34" charset="0"/>
                        <a:cs typeface="Arial" panose="020B0604020202020204" pitchFamily="34" charset="0"/>
                      </a:endParaRPr>
                    </a:p>
                  </a:txBody>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CNS Defects</a:t>
                      </a:r>
                      <a:endParaRPr lang="en-US" sz="1200" dirty="0">
                        <a:solidFill>
                          <a:sysClr val="windowText" lastClr="000000"/>
                        </a:solidFill>
                        <a:latin typeface="Arial" panose="020B0604020202020204" pitchFamily="34" charset="0"/>
                        <a:cs typeface="Arial" panose="020B0604020202020204" pitchFamily="34" charset="0"/>
                      </a:endParaRPr>
                    </a:p>
                  </a:txBody>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Neural</a:t>
                      </a:r>
                      <a:r>
                        <a:rPr lang="en-US" sz="1200" baseline="0" dirty="0">
                          <a:latin typeface="Arial" panose="020B0604020202020204" pitchFamily="34" charset="0"/>
                          <a:cs typeface="Arial" panose="020B0604020202020204" pitchFamily="34" charset="0"/>
                        </a:rPr>
                        <a:t> Tube Defect</a:t>
                      </a:r>
                      <a:endParaRPr lang="en-US" sz="1200" dirty="0">
                        <a:solidFill>
                          <a:sysClr val="windowText" lastClr="000000"/>
                        </a:solidFill>
                        <a:latin typeface="Arial" panose="020B0604020202020204" pitchFamily="34" charset="0"/>
                        <a:cs typeface="Arial" panose="020B0604020202020204" pitchFamily="34" charset="0"/>
                      </a:endParaRPr>
                    </a:p>
                  </a:txBody>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Encephalocele</a:t>
                      </a:r>
                      <a:endParaRPr lang="en-US" sz="1200" dirty="0">
                        <a:solidFill>
                          <a:sysClr val="windowText" lastClr="00000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727596169"/>
                  </a:ext>
                </a:extLst>
              </a:tr>
              <a:tr h="326832">
                <a:tc>
                  <a:txBody>
                    <a:bodyPr/>
                    <a:lstStyle/>
                    <a:p>
                      <a:pPr>
                        <a:spcBef>
                          <a:spcPts val="200"/>
                        </a:spcBef>
                        <a:spcAft>
                          <a:spcPts val="100"/>
                        </a:spcAft>
                      </a:pPr>
                      <a:r>
                        <a:rPr lang="en-US" sz="1150" b="1" baseline="0" dirty="0">
                          <a:latin typeface="Arial" panose="020B0604020202020204" pitchFamily="34" charset="0"/>
                          <a:cs typeface="Arial" panose="020B0604020202020204" pitchFamily="34" charset="0"/>
                        </a:rPr>
                        <a:t>Any ART</a:t>
                      </a:r>
                      <a:endParaRPr lang="en-US" sz="1150" b="1" baseline="0" dirty="0">
                        <a:solidFill>
                          <a:sysClr val="windowText" lastClr="000000"/>
                        </a:solidFill>
                        <a:latin typeface="Arial" panose="020B0604020202020204" pitchFamily="34" charset="0"/>
                        <a:cs typeface="Arial" panose="020B0604020202020204" pitchFamily="34" charset="0"/>
                      </a:endParaRPr>
                    </a:p>
                  </a:txBody>
                  <a:tcPr>
                    <a:solidFill>
                      <a:srgbClr val="E7E4EC"/>
                    </a:solidFill>
                  </a:tcPr>
                </a:tc>
                <a:tc>
                  <a:txBody>
                    <a:bodyPr/>
                    <a:lstStyle/>
                    <a:p>
                      <a:pPr algn="ctr">
                        <a:spcBef>
                          <a:spcPts val="200"/>
                        </a:spcBef>
                        <a:spcAft>
                          <a:spcPts val="100"/>
                        </a:spcAft>
                      </a:pPr>
                      <a:r>
                        <a:rPr lang="en-US" sz="1150" baseline="0" dirty="0">
                          <a:latin typeface="Arial" panose="020B0604020202020204" pitchFamily="34" charset="0"/>
                          <a:cs typeface="Arial" panose="020B0604020202020204" pitchFamily="34" charset="0"/>
                        </a:rPr>
                        <a:t>8546</a:t>
                      </a:r>
                    </a:p>
                  </a:txBody>
                  <a:tcPr marL="121920" marR="121920" marT="60960" marB="60960">
                    <a:solidFill>
                      <a:srgbClr val="E7E4EC"/>
                    </a:solidFill>
                  </a:tcPr>
                </a:tc>
                <a:tc>
                  <a:txBody>
                    <a:bodyPr/>
                    <a:lstStyle/>
                    <a:p>
                      <a:pPr algn="ctr">
                        <a:spcBef>
                          <a:spcPts val="200"/>
                        </a:spcBef>
                        <a:spcAft>
                          <a:spcPts val="100"/>
                        </a:spcAft>
                      </a:pPr>
                      <a:r>
                        <a:rPr lang="en-US" sz="1150" baseline="0" dirty="0">
                          <a:latin typeface="Arial" panose="020B0604020202020204" pitchFamily="34" charset="0"/>
                          <a:cs typeface="Arial" panose="020B0604020202020204" pitchFamily="34" charset="0"/>
                        </a:rPr>
                        <a:t>241</a:t>
                      </a:r>
                    </a:p>
                  </a:txBody>
                  <a:tcPr marL="121920" marR="121920" marT="60960" marB="60960">
                    <a:solidFill>
                      <a:srgbClr val="E7E4EC"/>
                    </a:solidFill>
                  </a:tcPr>
                </a:tc>
                <a:tc>
                  <a:txBody>
                    <a:bodyPr/>
                    <a:lstStyle/>
                    <a:p>
                      <a:pPr algn="ctr">
                        <a:spcBef>
                          <a:spcPts val="200"/>
                        </a:spcBef>
                        <a:spcAft>
                          <a:spcPts val="100"/>
                        </a:spcAft>
                      </a:pPr>
                      <a:r>
                        <a:rPr lang="en-US" sz="1150" baseline="0" dirty="0">
                          <a:latin typeface="Arial" panose="020B0604020202020204" pitchFamily="34" charset="0"/>
                          <a:cs typeface="Arial" panose="020B0604020202020204" pitchFamily="34" charset="0"/>
                        </a:rPr>
                        <a:t>23</a:t>
                      </a:r>
                    </a:p>
                  </a:txBody>
                  <a:tcPr marL="121920" marR="121920" marT="60960" marB="60960">
                    <a:solidFill>
                      <a:srgbClr val="E7E4EC"/>
                    </a:solidFill>
                  </a:tcPr>
                </a:tc>
                <a:tc>
                  <a:txBody>
                    <a:bodyPr/>
                    <a:lstStyle/>
                    <a:p>
                      <a:pPr algn="ctr">
                        <a:spcBef>
                          <a:spcPts val="200"/>
                        </a:spcBef>
                        <a:spcAft>
                          <a:spcPts val="100"/>
                        </a:spcAft>
                      </a:pPr>
                      <a:r>
                        <a:rPr lang="en-US" sz="1150" baseline="0" dirty="0">
                          <a:latin typeface="Arial" panose="020B0604020202020204" pitchFamily="34" charset="0"/>
                          <a:cs typeface="Arial" panose="020B0604020202020204" pitchFamily="34" charset="0"/>
                        </a:rPr>
                        <a:t>3 (0.03%)</a:t>
                      </a:r>
                    </a:p>
                  </a:txBody>
                  <a:tcPr marL="121920" marR="121920" marT="60960" marB="60960">
                    <a:solidFill>
                      <a:srgbClr val="E7E4EC"/>
                    </a:solidFill>
                  </a:tcPr>
                </a:tc>
                <a:tc>
                  <a:txBody>
                    <a:bodyPr/>
                    <a:lstStyle/>
                    <a:p>
                      <a:pPr algn="ctr">
                        <a:spcBef>
                          <a:spcPts val="200"/>
                        </a:spcBef>
                        <a:spcAft>
                          <a:spcPts val="100"/>
                        </a:spcAft>
                      </a:pPr>
                      <a:r>
                        <a:rPr lang="en-US" sz="1150" baseline="0" dirty="0">
                          <a:latin typeface="Arial" panose="020B0604020202020204" pitchFamily="34" charset="0"/>
                          <a:cs typeface="Arial" panose="020B0604020202020204" pitchFamily="34" charset="0"/>
                        </a:rPr>
                        <a:t>0</a:t>
                      </a:r>
                    </a:p>
                  </a:txBody>
                  <a:tcPr marL="121920" marR="121920" marT="60960" marB="60960">
                    <a:solidFill>
                      <a:srgbClr val="E7E4EC"/>
                    </a:solidFill>
                  </a:tcPr>
                </a:tc>
                <a:extLst>
                  <a:ext uri="{0D108BD9-81ED-4DB2-BD59-A6C34878D82A}">
                    <a16:rowId xmlns:a16="http://schemas.microsoft.com/office/drawing/2014/main" val="4003819759"/>
                  </a:ext>
                </a:extLst>
              </a:tr>
              <a:tr h="1032492">
                <a:tc>
                  <a:txBody>
                    <a:bodyPr/>
                    <a:lstStyle/>
                    <a:p>
                      <a:pPr>
                        <a:spcBef>
                          <a:spcPts val="200"/>
                        </a:spcBef>
                        <a:spcAft>
                          <a:spcPts val="100"/>
                        </a:spcAft>
                      </a:pPr>
                      <a:r>
                        <a:rPr lang="en-US" sz="1200" b="1" dirty="0">
                          <a:latin typeface="Arial" panose="020B0604020202020204" pitchFamily="34" charset="0"/>
                          <a:cs typeface="Arial" panose="020B0604020202020204" pitchFamily="34" charset="0"/>
                        </a:rPr>
                        <a:t>Any </a:t>
                      </a:r>
                      <a:r>
                        <a:rPr lang="en-US" sz="1200" b="1" dirty="0" smtClean="0">
                          <a:latin typeface="Arial" panose="020B0604020202020204" pitchFamily="34" charset="0"/>
                          <a:cs typeface="Arial" panose="020B0604020202020204" pitchFamily="34" charset="0"/>
                        </a:rPr>
                        <a:t>NRTI/</a:t>
                      </a:r>
                      <a:r>
                        <a:rPr lang="en-US" sz="1200" b="1" dirty="0" err="1" smtClean="0">
                          <a:latin typeface="Arial" panose="020B0604020202020204" pitchFamily="34" charset="0"/>
                          <a:cs typeface="Arial" panose="020B0604020202020204" pitchFamily="34" charset="0"/>
                        </a:rPr>
                        <a:t>NtRTI</a:t>
                      </a:r>
                      <a:endParaRPr lang="en-US" sz="1200" b="1" dirty="0">
                        <a:latin typeface="Arial" panose="020B0604020202020204" pitchFamily="34" charset="0"/>
                        <a:cs typeface="Arial" panose="020B0604020202020204" pitchFamily="34" charset="0"/>
                      </a:endParaRPr>
                    </a:p>
                    <a:p>
                      <a:pPr>
                        <a:spcBef>
                          <a:spcPts val="200"/>
                        </a:spcBef>
                        <a:spcAft>
                          <a:spcPts val="100"/>
                        </a:spcAft>
                      </a:pPr>
                      <a:r>
                        <a:rPr lang="en-US" sz="1200" dirty="0">
                          <a:latin typeface="Arial" panose="020B0604020202020204" pitchFamily="34" charset="0"/>
                          <a:cs typeface="Arial" panose="020B0604020202020204" pitchFamily="34" charset="0"/>
                        </a:rPr>
                        <a:t>   ABC</a:t>
                      </a:r>
                    </a:p>
                    <a:p>
                      <a:pPr>
                        <a:spcBef>
                          <a:spcPts val="200"/>
                        </a:spcBef>
                        <a:spcAft>
                          <a:spcPts val="100"/>
                        </a:spcAft>
                      </a:pPr>
                      <a:r>
                        <a:rPr lang="en-US" sz="1200" dirty="0">
                          <a:latin typeface="Arial" panose="020B0604020202020204" pitchFamily="34" charset="0"/>
                          <a:cs typeface="Arial" panose="020B0604020202020204" pitchFamily="34" charset="0"/>
                        </a:rPr>
                        <a:t>   FTC</a:t>
                      </a:r>
                    </a:p>
                    <a:p>
                      <a:pPr>
                        <a:spcBef>
                          <a:spcPts val="200"/>
                        </a:spcBef>
                        <a:spcAft>
                          <a:spcPts val="100"/>
                        </a:spcAft>
                      </a:pPr>
                      <a:r>
                        <a:rPr lang="en-US" sz="1200" dirty="0">
                          <a:latin typeface="Arial" panose="020B0604020202020204" pitchFamily="34" charset="0"/>
                          <a:cs typeface="Arial" panose="020B0604020202020204" pitchFamily="34" charset="0"/>
                        </a:rPr>
                        <a:t>   </a:t>
                      </a:r>
                      <a:r>
                        <a:rPr lang="en-US" sz="1200" dirty="0" smtClean="0">
                          <a:latin typeface="Arial" panose="020B0604020202020204" pitchFamily="34" charset="0"/>
                          <a:cs typeface="Arial" panose="020B0604020202020204" pitchFamily="34" charset="0"/>
                        </a:rPr>
                        <a:t>3TC</a:t>
                      </a:r>
                    </a:p>
                    <a:p>
                      <a:pPr>
                        <a:spcBef>
                          <a:spcPts val="200"/>
                        </a:spcBef>
                        <a:spcAft>
                          <a:spcPts val="100"/>
                        </a:spcAft>
                      </a:pPr>
                      <a:r>
                        <a:rPr lang="en-US" sz="1200" dirty="0" smtClean="0">
                          <a:solidFill>
                            <a:sysClr val="windowText" lastClr="000000"/>
                          </a:solidFill>
                          <a:latin typeface="Arial" panose="020B0604020202020204" pitchFamily="34" charset="0"/>
                          <a:cs typeface="Arial" panose="020B0604020202020204" pitchFamily="34" charset="0"/>
                        </a:rPr>
                        <a:t>   TDF</a:t>
                      </a:r>
                      <a:endParaRPr lang="en-US" sz="1200" dirty="0">
                        <a:solidFill>
                          <a:sysClr val="windowText" lastClr="000000"/>
                        </a:solidFill>
                        <a:latin typeface="Arial" panose="020B0604020202020204" pitchFamily="34" charset="0"/>
                        <a:cs typeface="Arial" panose="020B0604020202020204" pitchFamily="34" charset="0"/>
                      </a:endParaRPr>
                    </a:p>
                  </a:txBody>
                  <a:tcPr>
                    <a:solidFill>
                      <a:srgbClr val="F2F0F4"/>
                    </a:solidFill>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8013</a:t>
                      </a:r>
                    </a:p>
                    <a:p>
                      <a:pPr algn="ctr">
                        <a:spcBef>
                          <a:spcPts val="200"/>
                        </a:spcBef>
                        <a:spcAft>
                          <a:spcPts val="100"/>
                        </a:spcAft>
                      </a:pPr>
                      <a:r>
                        <a:rPr lang="en-US" sz="1200" dirty="0">
                          <a:latin typeface="Arial" panose="020B0604020202020204" pitchFamily="34" charset="0"/>
                          <a:cs typeface="Arial" panose="020B0604020202020204" pitchFamily="34" charset="0"/>
                        </a:rPr>
                        <a:t>1027</a:t>
                      </a:r>
                    </a:p>
                    <a:p>
                      <a:pPr algn="ctr">
                        <a:spcBef>
                          <a:spcPts val="200"/>
                        </a:spcBef>
                        <a:spcAft>
                          <a:spcPts val="100"/>
                        </a:spcAft>
                      </a:pPr>
                      <a:r>
                        <a:rPr lang="en-US" sz="1200" dirty="0">
                          <a:latin typeface="Arial" panose="020B0604020202020204" pitchFamily="34" charset="0"/>
                          <a:cs typeface="Arial" panose="020B0604020202020204" pitchFamily="34" charset="0"/>
                        </a:rPr>
                        <a:t>2742</a:t>
                      </a:r>
                    </a:p>
                    <a:p>
                      <a:pPr algn="ctr">
                        <a:spcBef>
                          <a:spcPts val="200"/>
                        </a:spcBef>
                        <a:spcAft>
                          <a:spcPts val="100"/>
                        </a:spcAft>
                      </a:pPr>
                      <a:r>
                        <a:rPr lang="en-US" sz="1200" dirty="0" smtClean="0">
                          <a:latin typeface="Arial" panose="020B0604020202020204" pitchFamily="34" charset="0"/>
                          <a:cs typeface="Arial" panose="020B0604020202020204" pitchFamily="34" charset="0"/>
                        </a:rPr>
                        <a:t>4129</a:t>
                      </a:r>
                    </a:p>
                    <a:p>
                      <a:pPr algn="ctr">
                        <a:spcBef>
                          <a:spcPts val="200"/>
                        </a:spcBef>
                        <a:spcAft>
                          <a:spcPts val="100"/>
                        </a:spcAft>
                      </a:pPr>
                      <a:r>
                        <a:rPr lang="en-US" sz="1200" dirty="0" smtClean="0">
                          <a:solidFill>
                            <a:sysClr val="windowText" lastClr="000000"/>
                          </a:solidFill>
                          <a:latin typeface="Arial" panose="020B0604020202020204" pitchFamily="34" charset="0"/>
                          <a:cs typeface="Arial" panose="020B0604020202020204" pitchFamily="34" charset="0"/>
                        </a:rPr>
                        <a:t>3366</a:t>
                      </a:r>
                      <a:endParaRPr lang="en-US" sz="1200" dirty="0">
                        <a:solidFill>
                          <a:sysClr val="windowText" lastClr="000000"/>
                        </a:solidFill>
                        <a:latin typeface="Arial" panose="020B0604020202020204" pitchFamily="34" charset="0"/>
                        <a:cs typeface="Arial" panose="020B0604020202020204" pitchFamily="34" charset="0"/>
                      </a:endParaRPr>
                    </a:p>
                  </a:txBody>
                  <a:tcPr>
                    <a:solidFill>
                      <a:srgbClr val="F2F0F4"/>
                    </a:solidFill>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230</a:t>
                      </a:r>
                    </a:p>
                    <a:p>
                      <a:pPr algn="ctr">
                        <a:spcBef>
                          <a:spcPts val="200"/>
                        </a:spcBef>
                        <a:spcAft>
                          <a:spcPts val="100"/>
                        </a:spcAft>
                      </a:pPr>
                      <a:r>
                        <a:rPr lang="en-US" sz="1200" dirty="0">
                          <a:latin typeface="Arial" panose="020B0604020202020204" pitchFamily="34" charset="0"/>
                          <a:cs typeface="Arial" panose="020B0604020202020204" pitchFamily="34" charset="0"/>
                        </a:rPr>
                        <a:t>32</a:t>
                      </a:r>
                    </a:p>
                    <a:p>
                      <a:pPr algn="ctr">
                        <a:spcBef>
                          <a:spcPts val="200"/>
                        </a:spcBef>
                        <a:spcAft>
                          <a:spcPts val="100"/>
                        </a:spcAft>
                      </a:pPr>
                      <a:r>
                        <a:rPr lang="en-US" sz="1200" dirty="0">
                          <a:latin typeface="Arial" panose="020B0604020202020204" pitchFamily="34" charset="0"/>
                          <a:cs typeface="Arial" panose="020B0604020202020204" pitchFamily="34" charset="0"/>
                        </a:rPr>
                        <a:t>68</a:t>
                      </a:r>
                    </a:p>
                    <a:p>
                      <a:pPr algn="ctr">
                        <a:spcBef>
                          <a:spcPts val="200"/>
                        </a:spcBef>
                        <a:spcAft>
                          <a:spcPts val="100"/>
                        </a:spcAft>
                      </a:pPr>
                      <a:r>
                        <a:rPr lang="en-US" sz="1200" dirty="0" smtClean="0">
                          <a:latin typeface="Arial" panose="020B0604020202020204" pitchFamily="34" charset="0"/>
                          <a:cs typeface="Arial" panose="020B0604020202020204" pitchFamily="34" charset="0"/>
                        </a:rPr>
                        <a:t>129</a:t>
                      </a:r>
                    </a:p>
                    <a:p>
                      <a:pPr algn="ctr">
                        <a:spcBef>
                          <a:spcPts val="200"/>
                        </a:spcBef>
                        <a:spcAft>
                          <a:spcPts val="100"/>
                        </a:spcAft>
                      </a:pPr>
                      <a:r>
                        <a:rPr lang="en-US" sz="1200" dirty="0" smtClean="0">
                          <a:solidFill>
                            <a:sysClr val="windowText" lastClr="000000"/>
                          </a:solidFill>
                          <a:latin typeface="Arial" panose="020B0604020202020204" pitchFamily="34" charset="0"/>
                          <a:cs typeface="Arial" panose="020B0604020202020204" pitchFamily="34" charset="0"/>
                        </a:rPr>
                        <a:t>80</a:t>
                      </a:r>
                      <a:endParaRPr lang="en-US" sz="1200" dirty="0">
                        <a:solidFill>
                          <a:sysClr val="windowText" lastClr="000000"/>
                        </a:solidFill>
                        <a:latin typeface="Arial" panose="020B0604020202020204" pitchFamily="34" charset="0"/>
                        <a:cs typeface="Arial" panose="020B0604020202020204" pitchFamily="34" charset="0"/>
                      </a:endParaRPr>
                    </a:p>
                  </a:txBody>
                  <a:tcPr>
                    <a:solidFill>
                      <a:srgbClr val="F2F0F4"/>
                    </a:solidFill>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22</a:t>
                      </a:r>
                    </a:p>
                    <a:p>
                      <a:pPr algn="ctr">
                        <a:spcBef>
                          <a:spcPts val="200"/>
                        </a:spcBef>
                        <a:spcAft>
                          <a:spcPts val="100"/>
                        </a:spcAft>
                      </a:pPr>
                      <a:r>
                        <a:rPr lang="en-US" sz="1200" dirty="0">
                          <a:latin typeface="Arial" panose="020B0604020202020204" pitchFamily="34" charset="0"/>
                          <a:cs typeface="Arial" panose="020B0604020202020204" pitchFamily="34" charset="0"/>
                        </a:rPr>
                        <a:t>4</a:t>
                      </a:r>
                    </a:p>
                    <a:p>
                      <a:pPr algn="ctr">
                        <a:spcBef>
                          <a:spcPts val="200"/>
                        </a:spcBef>
                        <a:spcAft>
                          <a:spcPts val="100"/>
                        </a:spcAft>
                      </a:pPr>
                      <a:r>
                        <a:rPr lang="en-US" sz="1200" dirty="0">
                          <a:latin typeface="Arial" panose="020B0604020202020204" pitchFamily="34" charset="0"/>
                          <a:cs typeface="Arial" panose="020B0604020202020204" pitchFamily="34" charset="0"/>
                        </a:rPr>
                        <a:t>8</a:t>
                      </a:r>
                    </a:p>
                    <a:p>
                      <a:pPr algn="ctr">
                        <a:spcBef>
                          <a:spcPts val="200"/>
                        </a:spcBef>
                        <a:spcAft>
                          <a:spcPts val="100"/>
                        </a:spcAft>
                      </a:pPr>
                      <a:r>
                        <a:rPr lang="en-US" sz="1200" dirty="0" smtClean="0">
                          <a:latin typeface="Arial" panose="020B0604020202020204" pitchFamily="34" charset="0"/>
                          <a:cs typeface="Arial" panose="020B0604020202020204" pitchFamily="34" charset="0"/>
                        </a:rPr>
                        <a:t>13</a:t>
                      </a:r>
                    </a:p>
                    <a:p>
                      <a:pPr algn="ctr">
                        <a:spcBef>
                          <a:spcPts val="200"/>
                        </a:spcBef>
                        <a:spcAft>
                          <a:spcPts val="100"/>
                        </a:spcAft>
                      </a:pPr>
                      <a:r>
                        <a:rPr lang="en-US" sz="1200" dirty="0" smtClean="0">
                          <a:solidFill>
                            <a:sysClr val="windowText" lastClr="000000"/>
                          </a:solidFill>
                          <a:latin typeface="Arial" panose="020B0604020202020204" pitchFamily="34" charset="0"/>
                          <a:cs typeface="Arial" panose="020B0604020202020204" pitchFamily="34" charset="0"/>
                        </a:rPr>
                        <a:t>8</a:t>
                      </a:r>
                      <a:endParaRPr lang="en-US" sz="1200" dirty="0">
                        <a:solidFill>
                          <a:sysClr val="windowText" lastClr="000000"/>
                        </a:solidFill>
                        <a:latin typeface="Arial" panose="020B0604020202020204" pitchFamily="34" charset="0"/>
                        <a:cs typeface="Arial" panose="020B0604020202020204" pitchFamily="34" charset="0"/>
                      </a:endParaRPr>
                    </a:p>
                  </a:txBody>
                  <a:tcPr>
                    <a:solidFill>
                      <a:srgbClr val="F2F0F4"/>
                    </a:solidFill>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3 (0.04%)</a:t>
                      </a:r>
                    </a:p>
                    <a:p>
                      <a:pPr algn="ctr">
                        <a:spcBef>
                          <a:spcPts val="200"/>
                        </a:spcBef>
                        <a:spcAft>
                          <a:spcPts val="100"/>
                        </a:spcAft>
                      </a:pPr>
                      <a:r>
                        <a:rPr lang="en-US" sz="1200" dirty="0">
                          <a:latin typeface="Arial" panose="020B0604020202020204" pitchFamily="34" charset="0"/>
                          <a:cs typeface="Arial" panose="020B0604020202020204" pitchFamily="34" charset="0"/>
                        </a:rPr>
                        <a:t>1 (0.10%)</a:t>
                      </a:r>
                    </a:p>
                    <a:p>
                      <a:pPr algn="ctr">
                        <a:spcBef>
                          <a:spcPts val="200"/>
                        </a:spcBef>
                        <a:spcAft>
                          <a:spcPts val="100"/>
                        </a:spcAft>
                      </a:pPr>
                      <a:r>
                        <a:rPr lang="en-US" sz="1200" dirty="0">
                          <a:latin typeface="Arial" panose="020B0604020202020204" pitchFamily="34" charset="0"/>
                          <a:cs typeface="Arial" panose="020B0604020202020204" pitchFamily="34" charset="0"/>
                        </a:rPr>
                        <a:t>2 (0.07%)</a:t>
                      </a:r>
                    </a:p>
                    <a:p>
                      <a:pPr algn="ctr">
                        <a:spcBef>
                          <a:spcPts val="200"/>
                        </a:spcBef>
                        <a:spcAft>
                          <a:spcPts val="100"/>
                        </a:spcAft>
                      </a:pPr>
                      <a:r>
                        <a:rPr lang="en-US" sz="1200" dirty="0">
                          <a:latin typeface="Arial" panose="020B0604020202020204" pitchFamily="34" charset="0"/>
                          <a:cs typeface="Arial" panose="020B0604020202020204" pitchFamily="34" charset="0"/>
                        </a:rPr>
                        <a:t>1 (0.02</a:t>
                      </a:r>
                      <a:r>
                        <a:rPr lang="en-US" sz="1200" dirty="0" smtClean="0">
                          <a:latin typeface="Arial" panose="020B0604020202020204" pitchFamily="34" charset="0"/>
                          <a:cs typeface="Arial" panose="020B0604020202020204" pitchFamily="34" charset="0"/>
                        </a:rPr>
                        <a:t>%)</a:t>
                      </a:r>
                    </a:p>
                    <a:p>
                      <a:pPr algn="ctr">
                        <a:spcBef>
                          <a:spcPts val="200"/>
                        </a:spcBef>
                        <a:spcAft>
                          <a:spcPts val="100"/>
                        </a:spcAft>
                      </a:pPr>
                      <a:r>
                        <a:rPr lang="en-US" sz="1200" dirty="0" smtClean="0">
                          <a:solidFill>
                            <a:sysClr val="windowText" lastClr="000000"/>
                          </a:solidFill>
                          <a:latin typeface="Arial" panose="020B0604020202020204" pitchFamily="34" charset="0"/>
                          <a:cs typeface="Arial" panose="020B0604020202020204" pitchFamily="34" charset="0"/>
                        </a:rPr>
                        <a:t>2</a:t>
                      </a:r>
                      <a:r>
                        <a:rPr lang="en-US" sz="1200" baseline="0" dirty="0" smtClean="0">
                          <a:solidFill>
                            <a:sysClr val="windowText" lastClr="000000"/>
                          </a:solidFill>
                          <a:latin typeface="Arial" panose="020B0604020202020204" pitchFamily="34" charset="0"/>
                          <a:cs typeface="Arial" panose="020B0604020202020204" pitchFamily="34" charset="0"/>
                        </a:rPr>
                        <a:t> (0.06%)</a:t>
                      </a:r>
                      <a:endParaRPr lang="en-US" sz="1200" dirty="0">
                        <a:solidFill>
                          <a:sysClr val="windowText" lastClr="000000"/>
                        </a:solidFill>
                        <a:latin typeface="Arial" panose="020B0604020202020204" pitchFamily="34" charset="0"/>
                        <a:cs typeface="Arial" panose="020B0604020202020204" pitchFamily="34" charset="0"/>
                      </a:endParaRPr>
                    </a:p>
                  </a:txBody>
                  <a:tcPr>
                    <a:solidFill>
                      <a:srgbClr val="F2F0F4"/>
                    </a:solidFill>
                  </a:tcPr>
                </a:tc>
                <a:tc>
                  <a:txBody>
                    <a:bodyPr/>
                    <a:lstStyle/>
                    <a:p>
                      <a:pPr algn="ctr">
                        <a:spcBef>
                          <a:spcPts val="200"/>
                        </a:spcBef>
                        <a:spcAft>
                          <a:spcPts val="100"/>
                        </a:spcAft>
                      </a:pPr>
                      <a:r>
                        <a:rPr lang="en-US" sz="1200" dirty="0">
                          <a:latin typeface="Arial" panose="020B0604020202020204" pitchFamily="34" charset="0"/>
                          <a:cs typeface="Arial" panose="020B0604020202020204" pitchFamily="34" charset="0"/>
                        </a:rPr>
                        <a:t>0</a:t>
                      </a:r>
                    </a:p>
                    <a:p>
                      <a:pPr algn="ctr">
                        <a:spcBef>
                          <a:spcPts val="200"/>
                        </a:spcBef>
                        <a:spcAft>
                          <a:spcPts val="100"/>
                        </a:spcAft>
                      </a:pPr>
                      <a:r>
                        <a:rPr lang="en-US" sz="1200" dirty="0">
                          <a:latin typeface="Arial" panose="020B0604020202020204" pitchFamily="34" charset="0"/>
                          <a:cs typeface="Arial" panose="020B0604020202020204" pitchFamily="34" charset="0"/>
                        </a:rPr>
                        <a:t>0</a:t>
                      </a:r>
                    </a:p>
                    <a:p>
                      <a:pPr algn="ctr">
                        <a:spcBef>
                          <a:spcPts val="200"/>
                        </a:spcBef>
                        <a:spcAft>
                          <a:spcPts val="100"/>
                        </a:spcAft>
                      </a:pPr>
                      <a:r>
                        <a:rPr lang="en-US" sz="1200" dirty="0">
                          <a:latin typeface="Arial" panose="020B0604020202020204" pitchFamily="34" charset="0"/>
                          <a:cs typeface="Arial" panose="020B0604020202020204" pitchFamily="34" charset="0"/>
                        </a:rPr>
                        <a:t>0</a:t>
                      </a:r>
                    </a:p>
                    <a:p>
                      <a:pPr algn="ctr">
                        <a:spcBef>
                          <a:spcPts val="200"/>
                        </a:spcBef>
                        <a:spcAft>
                          <a:spcPts val="100"/>
                        </a:spcAft>
                      </a:pPr>
                      <a:r>
                        <a:rPr lang="en-US" sz="1200" dirty="0" smtClean="0">
                          <a:latin typeface="Arial" panose="020B0604020202020204" pitchFamily="34" charset="0"/>
                          <a:cs typeface="Arial" panose="020B0604020202020204" pitchFamily="34" charset="0"/>
                        </a:rPr>
                        <a:t>0</a:t>
                      </a:r>
                    </a:p>
                    <a:p>
                      <a:pPr algn="ctr">
                        <a:spcBef>
                          <a:spcPts val="200"/>
                        </a:spcBef>
                        <a:spcAft>
                          <a:spcPts val="100"/>
                        </a:spcAft>
                      </a:pPr>
                      <a:r>
                        <a:rPr lang="en-US" sz="1200" dirty="0" smtClean="0">
                          <a:solidFill>
                            <a:sysClr val="windowText" lastClr="000000"/>
                          </a:solidFill>
                          <a:latin typeface="Arial" panose="020B0604020202020204" pitchFamily="34" charset="0"/>
                          <a:cs typeface="Arial" panose="020B0604020202020204" pitchFamily="34" charset="0"/>
                        </a:rPr>
                        <a:t>x</a:t>
                      </a:r>
                      <a:endParaRPr lang="en-US" sz="1200" dirty="0">
                        <a:solidFill>
                          <a:sysClr val="windowText" lastClr="000000"/>
                        </a:solidFill>
                        <a:latin typeface="Arial" panose="020B0604020202020204" pitchFamily="34" charset="0"/>
                        <a:cs typeface="Arial" panose="020B0604020202020204" pitchFamily="34" charset="0"/>
                      </a:endParaRPr>
                    </a:p>
                  </a:txBody>
                  <a:tcPr>
                    <a:solidFill>
                      <a:srgbClr val="F2F0F4"/>
                    </a:solidFill>
                  </a:tcPr>
                </a:tc>
                <a:extLst>
                  <a:ext uri="{0D108BD9-81ED-4DB2-BD59-A6C34878D82A}">
                    <a16:rowId xmlns:a16="http://schemas.microsoft.com/office/drawing/2014/main" val="2846061860"/>
                  </a:ext>
                </a:extLst>
              </a:tr>
              <a:tr h="1032492">
                <a:tc>
                  <a:txBody>
                    <a:bodyPr/>
                    <a:lstStyle/>
                    <a:p>
                      <a:pPr>
                        <a:spcBef>
                          <a:spcPts val="200"/>
                        </a:spcBef>
                        <a:spcAft>
                          <a:spcPts val="100"/>
                        </a:spcAft>
                      </a:pPr>
                      <a:r>
                        <a:rPr lang="en-US" sz="1150" b="1" baseline="0" dirty="0">
                          <a:latin typeface="Arial" panose="020B0604020202020204" pitchFamily="34" charset="0"/>
                          <a:cs typeface="Arial" panose="020B0604020202020204" pitchFamily="34" charset="0"/>
                        </a:rPr>
                        <a:t>Any PI </a:t>
                      </a:r>
                    </a:p>
                    <a:p>
                      <a:pPr>
                        <a:spcBef>
                          <a:spcPts val="200"/>
                        </a:spcBef>
                        <a:spcAft>
                          <a:spcPts val="100"/>
                        </a:spcAft>
                      </a:pPr>
                      <a:r>
                        <a:rPr lang="en-US" sz="1150" baseline="0" dirty="0">
                          <a:latin typeface="Arial" panose="020B0604020202020204" pitchFamily="34" charset="0"/>
                          <a:cs typeface="Arial" panose="020B0604020202020204" pitchFamily="34" charset="0"/>
                        </a:rPr>
                        <a:t>   ATV</a:t>
                      </a:r>
                    </a:p>
                    <a:p>
                      <a:pPr>
                        <a:spcBef>
                          <a:spcPts val="200"/>
                        </a:spcBef>
                        <a:spcAft>
                          <a:spcPts val="100"/>
                        </a:spcAft>
                      </a:pPr>
                      <a:r>
                        <a:rPr lang="en-US" sz="1150" baseline="0" dirty="0">
                          <a:latin typeface="Arial" panose="020B0604020202020204" pitchFamily="34" charset="0"/>
                          <a:cs typeface="Arial" panose="020B0604020202020204" pitchFamily="34" charset="0"/>
                        </a:rPr>
                        <a:t>   DRV</a:t>
                      </a:r>
                    </a:p>
                    <a:p>
                      <a:pPr>
                        <a:spcBef>
                          <a:spcPts val="200"/>
                        </a:spcBef>
                        <a:spcAft>
                          <a:spcPts val="100"/>
                        </a:spcAft>
                      </a:pPr>
                      <a:r>
                        <a:rPr lang="en-US" sz="1150" baseline="0" dirty="0">
                          <a:latin typeface="Arial" panose="020B0604020202020204" pitchFamily="34" charset="0"/>
                          <a:cs typeface="Arial" panose="020B0604020202020204" pitchFamily="34" charset="0"/>
                        </a:rPr>
                        <a:t>   LPV/r</a:t>
                      </a:r>
                      <a:endParaRPr lang="en-US" sz="1150" baseline="0" dirty="0">
                        <a:solidFill>
                          <a:sysClr val="windowText" lastClr="000000"/>
                        </a:solidFill>
                        <a:latin typeface="Arial" panose="020B0604020202020204" pitchFamily="34" charset="0"/>
                        <a:cs typeface="Arial" panose="020B0604020202020204" pitchFamily="34" charset="0"/>
                      </a:endParaRPr>
                    </a:p>
                  </a:txBody>
                  <a:tcPr>
                    <a:solidFill>
                      <a:srgbClr val="E7E4EC"/>
                    </a:solidFill>
                  </a:tcPr>
                </a:tc>
                <a:tc>
                  <a:txBody>
                    <a:bodyPr/>
                    <a:lstStyle/>
                    <a:p>
                      <a:pPr algn="ctr">
                        <a:spcBef>
                          <a:spcPts val="200"/>
                        </a:spcBef>
                        <a:spcAft>
                          <a:spcPts val="100"/>
                        </a:spcAft>
                      </a:pPr>
                      <a:r>
                        <a:rPr lang="en-US" sz="1150" baseline="0" dirty="0">
                          <a:latin typeface="Arial" panose="020B0604020202020204" pitchFamily="34" charset="0"/>
                          <a:cs typeface="Arial" panose="020B0604020202020204" pitchFamily="34" charset="0"/>
                        </a:rPr>
                        <a:t>3830</a:t>
                      </a:r>
                    </a:p>
                    <a:p>
                      <a:pPr algn="ctr">
                        <a:spcBef>
                          <a:spcPts val="200"/>
                        </a:spcBef>
                        <a:spcAft>
                          <a:spcPts val="100"/>
                        </a:spcAft>
                      </a:pPr>
                      <a:r>
                        <a:rPr lang="en-US" sz="1150" baseline="0" dirty="0">
                          <a:latin typeface="Arial" panose="020B0604020202020204" pitchFamily="34" charset="0"/>
                          <a:cs typeface="Arial" panose="020B0604020202020204" pitchFamily="34" charset="0"/>
                        </a:rPr>
                        <a:t>1067</a:t>
                      </a:r>
                    </a:p>
                    <a:p>
                      <a:pPr algn="ctr">
                        <a:spcBef>
                          <a:spcPts val="200"/>
                        </a:spcBef>
                        <a:spcAft>
                          <a:spcPts val="100"/>
                        </a:spcAft>
                      </a:pPr>
                      <a:r>
                        <a:rPr lang="en-US" sz="1150" baseline="0" dirty="0">
                          <a:latin typeface="Arial" panose="020B0604020202020204" pitchFamily="34" charset="0"/>
                          <a:cs typeface="Arial" panose="020B0604020202020204" pitchFamily="34" charset="0"/>
                        </a:rPr>
                        <a:t>436</a:t>
                      </a:r>
                    </a:p>
                    <a:p>
                      <a:pPr algn="ctr">
                        <a:spcBef>
                          <a:spcPts val="200"/>
                        </a:spcBef>
                        <a:spcAft>
                          <a:spcPts val="100"/>
                        </a:spcAft>
                      </a:pPr>
                      <a:r>
                        <a:rPr lang="en-US" sz="1150" baseline="0" dirty="0">
                          <a:latin typeface="Arial" panose="020B0604020202020204" pitchFamily="34" charset="0"/>
                          <a:cs typeface="Arial" panose="020B0604020202020204" pitchFamily="34" charset="0"/>
                        </a:rPr>
                        <a:t>949</a:t>
                      </a:r>
                      <a:endParaRPr lang="en-US" sz="1150" baseline="0" dirty="0">
                        <a:solidFill>
                          <a:sysClr val="windowText" lastClr="000000"/>
                        </a:solidFill>
                        <a:latin typeface="Arial" panose="020B0604020202020204" pitchFamily="34" charset="0"/>
                        <a:cs typeface="Arial" panose="020B0604020202020204" pitchFamily="34" charset="0"/>
                      </a:endParaRPr>
                    </a:p>
                  </a:txBody>
                  <a:tcPr>
                    <a:solidFill>
                      <a:srgbClr val="E7E4EC"/>
                    </a:solidFill>
                  </a:tcPr>
                </a:tc>
                <a:tc>
                  <a:txBody>
                    <a:bodyPr/>
                    <a:lstStyle/>
                    <a:p>
                      <a:pPr algn="ctr">
                        <a:spcBef>
                          <a:spcPts val="200"/>
                        </a:spcBef>
                        <a:spcAft>
                          <a:spcPts val="100"/>
                        </a:spcAft>
                      </a:pPr>
                      <a:r>
                        <a:rPr lang="en-US" sz="1150" baseline="0" dirty="0">
                          <a:latin typeface="Arial" panose="020B0604020202020204" pitchFamily="34" charset="0"/>
                          <a:cs typeface="Arial" panose="020B0604020202020204" pitchFamily="34" charset="0"/>
                        </a:rPr>
                        <a:t>112</a:t>
                      </a:r>
                    </a:p>
                    <a:p>
                      <a:pPr algn="ctr">
                        <a:spcBef>
                          <a:spcPts val="200"/>
                        </a:spcBef>
                        <a:spcAft>
                          <a:spcPts val="100"/>
                        </a:spcAft>
                      </a:pPr>
                      <a:r>
                        <a:rPr lang="en-US" sz="1150" baseline="0" dirty="0">
                          <a:latin typeface="Arial" panose="020B0604020202020204" pitchFamily="34" charset="0"/>
                          <a:cs typeface="Arial" panose="020B0604020202020204" pitchFamily="34" charset="0"/>
                        </a:rPr>
                        <a:t>25</a:t>
                      </a:r>
                    </a:p>
                    <a:p>
                      <a:pPr algn="ctr">
                        <a:spcBef>
                          <a:spcPts val="200"/>
                        </a:spcBef>
                        <a:spcAft>
                          <a:spcPts val="100"/>
                        </a:spcAft>
                      </a:pPr>
                      <a:r>
                        <a:rPr lang="en-US" sz="1150" baseline="0" dirty="0">
                          <a:latin typeface="Arial" panose="020B0604020202020204" pitchFamily="34" charset="0"/>
                          <a:cs typeface="Arial" panose="020B0604020202020204" pitchFamily="34" charset="0"/>
                        </a:rPr>
                        <a:t>16</a:t>
                      </a:r>
                    </a:p>
                    <a:p>
                      <a:pPr algn="ctr">
                        <a:spcBef>
                          <a:spcPts val="200"/>
                        </a:spcBef>
                        <a:spcAft>
                          <a:spcPts val="100"/>
                        </a:spcAft>
                      </a:pPr>
                      <a:r>
                        <a:rPr lang="en-US" sz="1150" baseline="0" dirty="0">
                          <a:latin typeface="Arial" panose="020B0604020202020204" pitchFamily="34" charset="0"/>
                          <a:cs typeface="Arial" panose="020B0604020202020204" pitchFamily="34" charset="0"/>
                        </a:rPr>
                        <a:t>22</a:t>
                      </a:r>
                      <a:endParaRPr lang="en-US" sz="1150" baseline="0" dirty="0">
                        <a:solidFill>
                          <a:sysClr val="windowText" lastClr="000000"/>
                        </a:solidFill>
                        <a:latin typeface="Arial" panose="020B0604020202020204" pitchFamily="34" charset="0"/>
                        <a:cs typeface="Arial" panose="020B0604020202020204" pitchFamily="34" charset="0"/>
                      </a:endParaRPr>
                    </a:p>
                  </a:txBody>
                  <a:tcPr>
                    <a:solidFill>
                      <a:srgbClr val="E7E4EC"/>
                    </a:solidFill>
                  </a:tcPr>
                </a:tc>
                <a:tc>
                  <a:txBody>
                    <a:bodyPr/>
                    <a:lstStyle/>
                    <a:p>
                      <a:pPr algn="ctr">
                        <a:spcBef>
                          <a:spcPts val="200"/>
                        </a:spcBef>
                        <a:spcAft>
                          <a:spcPts val="100"/>
                        </a:spcAft>
                      </a:pPr>
                      <a:r>
                        <a:rPr lang="en-US" sz="1150" baseline="0" dirty="0">
                          <a:latin typeface="Arial" panose="020B0604020202020204" pitchFamily="34" charset="0"/>
                          <a:cs typeface="Arial" panose="020B0604020202020204" pitchFamily="34" charset="0"/>
                        </a:rPr>
                        <a:t>9</a:t>
                      </a:r>
                    </a:p>
                    <a:p>
                      <a:pPr algn="ctr">
                        <a:spcBef>
                          <a:spcPts val="200"/>
                        </a:spcBef>
                        <a:spcAft>
                          <a:spcPts val="100"/>
                        </a:spcAft>
                      </a:pPr>
                      <a:r>
                        <a:rPr lang="en-US" sz="1150" baseline="0" dirty="0">
                          <a:latin typeface="Arial" panose="020B0604020202020204" pitchFamily="34" charset="0"/>
                          <a:cs typeface="Arial" panose="020B0604020202020204" pitchFamily="34" charset="0"/>
                        </a:rPr>
                        <a:t>3</a:t>
                      </a:r>
                    </a:p>
                    <a:p>
                      <a:pPr algn="ctr">
                        <a:spcBef>
                          <a:spcPts val="200"/>
                        </a:spcBef>
                        <a:spcAft>
                          <a:spcPts val="100"/>
                        </a:spcAft>
                      </a:pPr>
                      <a:r>
                        <a:rPr lang="en-US" sz="1150" baseline="0" dirty="0">
                          <a:latin typeface="Arial" panose="020B0604020202020204" pitchFamily="34" charset="0"/>
                          <a:cs typeface="Arial" panose="020B0604020202020204" pitchFamily="34" charset="0"/>
                        </a:rPr>
                        <a:t>1</a:t>
                      </a:r>
                    </a:p>
                    <a:p>
                      <a:pPr algn="ctr">
                        <a:spcBef>
                          <a:spcPts val="200"/>
                        </a:spcBef>
                        <a:spcAft>
                          <a:spcPts val="100"/>
                        </a:spcAft>
                      </a:pPr>
                      <a:r>
                        <a:rPr lang="en-US" sz="1150" baseline="0" dirty="0">
                          <a:latin typeface="Arial" panose="020B0604020202020204" pitchFamily="34" charset="0"/>
                          <a:cs typeface="Arial" panose="020B0604020202020204" pitchFamily="34" charset="0"/>
                        </a:rPr>
                        <a:t>5</a:t>
                      </a:r>
                      <a:endParaRPr lang="en-US" sz="1150" baseline="0" dirty="0">
                        <a:solidFill>
                          <a:sysClr val="windowText" lastClr="000000"/>
                        </a:solidFill>
                        <a:latin typeface="Arial" panose="020B0604020202020204" pitchFamily="34" charset="0"/>
                        <a:cs typeface="Arial" panose="020B0604020202020204" pitchFamily="34" charset="0"/>
                      </a:endParaRPr>
                    </a:p>
                  </a:txBody>
                  <a:tcPr>
                    <a:solidFill>
                      <a:srgbClr val="E7E4EC"/>
                    </a:solidFill>
                  </a:tcPr>
                </a:tc>
                <a:tc>
                  <a:txBody>
                    <a:bodyPr/>
                    <a:lstStyle/>
                    <a:p>
                      <a:pPr algn="ctr">
                        <a:spcBef>
                          <a:spcPts val="200"/>
                        </a:spcBef>
                        <a:spcAft>
                          <a:spcPts val="100"/>
                        </a:spcAft>
                      </a:pPr>
                      <a:r>
                        <a:rPr lang="en-US" sz="1150" baseline="0" dirty="0">
                          <a:latin typeface="Arial" panose="020B0604020202020204" pitchFamily="34" charset="0"/>
                          <a:cs typeface="Arial" panose="020B0604020202020204" pitchFamily="34" charset="0"/>
                        </a:rPr>
                        <a:t>1 (0.03%)</a:t>
                      </a:r>
                    </a:p>
                    <a:p>
                      <a:pPr algn="ctr">
                        <a:spcBef>
                          <a:spcPts val="200"/>
                        </a:spcBef>
                        <a:spcAft>
                          <a:spcPts val="100"/>
                        </a:spcAft>
                      </a:pPr>
                      <a:r>
                        <a:rPr lang="en-US" sz="1150" baseline="0" dirty="0">
                          <a:latin typeface="Arial" panose="020B0604020202020204" pitchFamily="34" charset="0"/>
                          <a:cs typeface="Arial" panose="020B0604020202020204" pitchFamily="34" charset="0"/>
                        </a:rPr>
                        <a:t>1 (0.09%)</a:t>
                      </a:r>
                    </a:p>
                    <a:p>
                      <a:pPr algn="ctr">
                        <a:spcBef>
                          <a:spcPts val="200"/>
                        </a:spcBef>
                        <a:spcAft>
                          <a:spcPts val="100"/>
                        </a:spcAft>
                      </a:pPr>
                      <a:r>
                        <a:rPr lang="en-US" sz="1150" baseline="0" dirty="0">
                          <a:latin typeface="Arial" panose="020B0604020202020204" pitchFamily="34" charset="0"/>
                          <a:cs typeface="Arial" panose="020B0604020202020204" pitchFamily="34" charset="0"/>
                        </a:rPr>
                        <a:t>0</a:t>
                      </a:r>
                    </a:p>
                    <a:p>
                      <a:pPr algn="ctr">
                        <a:spcBef>
                          <a:spcPts val="200"/>
                        </a:spcBef>
                        <a:spcAft>
                          <a:spcPts val="100"/>
                        </a:spcAft>
                      </a:pPr>
                      <a:r>
                        <a:rPr lang="en-US" sz="1150" baseline="0" dirty="0">
                          <a:latin typeface="Arial" panose="020B0604020202020204" pitchFamily="34" charset="0"/>
                          <a:cs typeface="Arial" panose="020B0604020202020204" pitchFamily="34" charset="0"/>
                        </a:rPr>
                        <a:t>0</a:t>
                      </a:r>
                      <a:endParaRPr lang="en-US" sz="1150" baseline="0" dirty="0">
                        <a:solidFill>
                          <a:sysClr val="windowText" lastClr="000000"/>
                        </a:solidFill>
                        <a:latin typeface="Arial" panose="020B0604020202020204" pitchFamily="34" charset="0"/>
                        <a:cs typeface="Arial" panose="020B0604020202020204" pitchFamily="34" charset="0"/>
                      </a:endParaRPr>
                    </a:p>
                  </a:txBody>
                  <a:tcPr>
                    <a:solidFill>
                      <a:srgbClr val="E7E4EC"/>
                    </a:solidFill>
                  </a:tcPr>
                </a:tc>
                <a:tc>
                  <a:txBody>
                    <a:bodyPr/>
                    <a:lstStyle/>
                    <a:p>
                      <a:pPr algn="ctr">
                        <a:spcBef>
                          <a:spcPts val="200"/>
                        </a:spcBef>
                        <a:spcAft>
                          <a:spcPts val="100"/>
                        </a:spcAft>
                      </a:pPr>
                      <a:r>
                        <a:rPr lang="en-US" sz="1150" baseline="0" dirty="0">
                          <a:latin typeface="Arial" panose="020B0604020202020204" pitchFamily="34" charset="0"/>
                          <a:cs typeface="Arial" panose="020B0604020202020204" pitchFamily="34" charset="0"/>
                        </a:rPr>
                        <a:t>0</a:t>
                      </a:r>
                    </a:p>
                    <a:p>
                      <a:pPr algn="ctr">
                        <a:spcBef>
                          <a:spcPts val="200"/>
                        </a:spcBef>
                        <a:spcAft>
                          <a:spcPts val="100"/>
                        </a:spcAft>
                      </a:pPr>
                      <a:r>
                        <a:rPr lang="en-US" sz="1150" baseline="0" dirty="0">
                          <a:latin typeface="Arial" panose="020B0604020202020204" pitchFamily="34" charset="0"/>
                          <a:cs typeface="Arial" panose="020B0604020202020204" pitchFamily="34" charset="0"/>
                        </a:rPr>
                        <a:t>0</a:t>
                      </a:r>
                    </a:p>
                    <a:p>
                      <a:pPr algn="ctr">
                        <a:spcBef>
                          <a:spcPts val="200"/>
                        </a:spcBef>
                        <a:spcAft>
                          <a:spcPts val="100"/>
                        </a:spcAft>
                      </a:pPr>
                      <a:r>
                        <a:rPr lang="en-US" sz="1150" baseline="0" dirty="0">
                          <a:latin typeface="Arial" panose="020B0604020202020204" pitchFamily="34" charset="0"/>
                          <a:cs typeface="Arial" panose="020B0604020202020204" pitchFamily="34" charset="0"/>
                        </a:rPr>
                        <a:t>0</a:t>
                      </a:r>
                    </a:p>
                    <a:p>
                      <a:pPr algn="ctr">
                        <a:spcBef>
                          <a:spcPts val="200"/>
                        </a:spcBef>
                        <a:spcAft>
                          <a:spcPts val="100"/>
                        </a:spcAft>
                      </a:pPr>
                      <a:r>
                        <a:rPr lang="en-US" sz="1150" baseline="0" dirty="0">
                          <a:latin typeface="Arial" panose="020B0604020202020204" pitchFamily="34" charset="0"/>
                          <a:cs typeface="Arial" panose="020B0604020202020204" pitchFamily="34" charset="0"/>
                        </a:rPr>
                        <a:t>0</a:t>
                      </a:r>
                      <a:endParaRPr lang="en-US" sz="1150" baseline="0" dirty="0">
                        <a:solidFill>
                          <a:sysClr val="windowText" lastClr="000000"/>
                        </a:solidFill>
                        <a:latin typeface="Arial" panose="020B0604020202020204" pitchFamily="34" charset="0"/>
                        <a:cs typeface="Arial" panose="020B0604020202020204" pitchFamily="34" charset="0"/>
                      </a:endParaRPr>
                    </a:p>
                  </a:txBody>
                  <a:tcPr>
                    <a:solidFill>
                      <a:srgbClr val="E7E4EC"/>
                    </a:solidFill>
                  </a:tcPr>
                </a:tc>
                <a:extLst>
                  <a:ext uri="{0D108BD9-81ED-4DB2-BD59-A6C34878D82A}">
                    <a16:rowId xmlns:a16="http://schemas.microsoft.com/office/drawing/2014/main" val="522284389"/>
                  </a:ext>
                </a:extLst>
              </a:tr>
              <a:tr h="787368">
                <a:tc>
                  <a:txBody>
                    <a:bodyPr/>
                    <a:lstStyle/>
                    <a:p>
                      <a:pPr>
                        <a:spcBef>
                          <a:spcPts val="200"/>
                        </a:spcBef>
                        <a:spcAft>
                          <a:spcPts val="100"/>
                        </a:spcAft>
                      </a:pPr>
                      <a:r>
                        <a:rPr lang="en-US" sz="1150" b="1" baseline="0" dirty="0">
                          <a:latin typeface="Arial" panose="020B0604020202020204" pitchFamily="34" charset="0"/>
                          <a:cs typeface="Arial" panose="020B0604020202020204" pitchFamily="34" charset="0"/>
                        </a:rPr>
                        <a:t>Any NNRTI</a:t>
                      </a:r>
                    </a:p>
                    <a:p>
                      <a:pPr>
                        <a:spcBef>
                          <a:spcPts val="200"/>
                        </a:spcBef>
                        <a:spcAft>
                          <a:spcPts val="100"/>
                        </a:spcAft>
                      </a:pPr>
                      <a:r>
                        <a:rPr lang="en-US" sz="1150" baseline="0" dirty="0">
                          <a:latin typeface="Arial" panose="020B0604020202020204" pitchFamily="34" charset="0"/>
                          <a:cs typeface="Arial" panose="020B0604020202020204" pitchFamily="34" charset="0"/>
                        </a:rPr>
                        <a:t>   EFV</a:t>
                      </a:r>
                    </a:p>
                    <a:p>
                      <a:pPr>
                        <a:spcBef>
                          <a:spcPts val="200"/>
                        </a:spcBef>
                        <a:spcAft>
                          <a:spcPts val="100"/>
                        </a:spcAft>
                      </a:pPr>
                      <a:r>
                        <a:rPr lang="en-US" sz="1150" baseline="0" dirty="0">
                          <a:latin typeface="Arial" panose="020B0604020202020204" pitchFamily="34" charset="0"/>
                          <a:cs typeface="Arial" panose="020B0604020202020204" pitchFamily="34" charset="0"/>
                        </a:rPr>
                        <a:t>   </a:t>
                      </a:r>
                      <a:r>
                        <a:rPr lang="en-US" sz="1150" baseline="0" dirty="0" smtClean="0">
                          <a:latin typeface="Arial" panose="020B0604020202020204" pitchFamily="34" charset="0"/>
                          <a:cs typeface="Arial" panose="020B0604020202020204" pitchFamily="34" charset="0"/>
                        </a:rPr>
                        <a:t>NVP</a:t>
                      </a:r>
                    </a:p>
                    <a:p>
                      <a:pPr>
                        <a:spcBef>
                          <a:spcPts val="200"/>
                        </a:spcBef>
                        <a:spcAft>
                          <a:spcPts val="100"/>
                        </a:spcAft>
                      </a:pPr>
                      <a:r>
                        <a:rPr lang="en-US" sz="1150" baseline="0" dirty="0" smtClean="0">
                          <a:solidFill>
                            <a:sysClr val="windowText" lastClr="000000"/>
                          </a:solidFill>
                          <a:latin typeface="Arial" panose="020B0604020202020204" pitchFamily="34" charset="0"/>
                          <a:cs typeface="Arial" panose="020B0604020202020204" pitchFamily="34" charset="0"/>
                        </a:rPr>
                        <a:t>   RPV</a:t>
                      </a:r>
                      <a:endParaRPr lang="en-US" sz="1150" baseline="0" dirty="0">
                        <a:solidFill>
                          <a:sysClr val="windowText" lastClr="000000"/>
                        </a:solidFill>
                        <a:latin typeface="Arial" panose="020B0604020202020204" pitchFamily="34" charset="0"/>
                        <a:cs typeface="Arial" panose="020B0604020202020204" pitchFamily="34" charset="0"/>
                      </a:endParaRPr>
                    </a:p>
                  </a:txBody>
                  <a:tcPr>
                    <a:solidFill>
                      <a:srgbClr val="F2F0F4"/>
                    </a:solidFill>
                  </a:tcPr>
                </a:tc>
                <a:tc>
                  <a:txBody>
                    <a:bodyPr/>
                    <a:lstStyle/>
                    <a:p>
                      <a:pPr algn="ctr">
                        <a:spcBef>
                          <a:spcPts val="200"/>
                        </a:spcBef>
                        <a:spcAft>
                          <a:spcPts val="100"/>
                        </a:spcAft>
                      </a:pPr>
                      <a:r>
                        <a:rPr lang="en-US" sz="1150" baseline="0" dirty="0">
                          <a:latin typeface="Arial" panose="020B0604020202020204" pitchFamily="34" charset="0"/>
                          <a:cs typeface="Arial" panose="020B0604020202020204" pitchFamily="34" charset="0"/>
                        </a:rPr>
                        <a:t>2304</a:t>
                      </a:r>
                    </a:p>
                    <a:p>
                      <a:pPr algn="ctr">
                        <a:spcBef>
                          <a:spcPts val="200"/>
                        </a:spcBef>
                        <a:spcAft>
                          <a:spcPts val="100"/>
                        </a:spcAft>
                      </a:pPr>
                      <a:r>
                        <a:rPr lang="en-US" sz="1150" baseline="0" dirty="0">
                          <a:latin typeface="Arial" panose="020B0604020202020204" pitchFamily="34" charset="0"/>
                          <a:cs typeface="Arial" panose="020B0604020202020204" pitchFamily="34" charset="0"/>
                        </a:rPr>
                        <a:t>1037</a:t>
                      </a:r>
                    </a:p>
                    <a:p>
                      <a:pPr algn="ctr">
                        <a:spcBef>
                          <a:spcPts val="200"/>
                        </a:spcBef>
                        <a:spcAft>
                          <a:spcPts val="100"/>
                        </a:spcAft>
                      </a:pPr>
                      <a:r>
                        <a:rPr lang="en-US" sz="1150" baseline="0" dirty="0" smtClean="0">
                          <a:latin typeface="Arial" panose="020B0604020202020204" pitchFamily="34" charset="0"/>
                          <a:cs typeface="Arial" panose="020B0604020202020204" pitchFamily="34" charset="0"/>
                        </a:rPr>
                        <a:t>943</a:t>
                      </a:r>
                    </a:p>
                    <a:p>
                      <a:pPr algn="ctr">
                        <a:spcBef>
                          <a:spcPts val="200"/>
                        </a:spcBef>
                        <a:spcAft>
                          <a:spcPts val="100"/>
                        </a:spcAft>
                      </a:pPr>
                      <a:r>
                        <a:rPr lang="en-US" sz="1150" baseline="0" dirty="0" smtClean="0">
                          <a:solidFill>
                            <a:sysClr val="windowText" lastClr="000000"/>
                          </a:solidFill>
                          <a:latin typeface="Arial" panose="020B0604020202020204" pitchFamily="34" charset="0"/>
                          <a:cs typeface="Arial" panose="020B0604020202020204" pitchFamily="34" charset="0"/>
                        </a:rPr>
                        <a:t>329</a:t>
                      </a:r>
                      <a:endParaRPr lang="en-US" sz="1150" baseline="0" dirty="0">
                        <a:solidFill>
                          <a:sysClr val="windowText" lastClr="000000"/>
                        </a:solidFill>
                        <a:latin typeface="Arial" panose="020B0604020202020204" pitchFamily="34" charset="0"/>
                        <a:cs typeface="Arial" panose="020B0604020202020204" pitchFamily="34" charset="0"/>
                      </a:endParaRPr>
                    </a:p>
                  </a:txBody>
                  <a:tcPr>
                    <a:solidFill>
                      <a:srgbClr val="F2F0F4"/>
                    </a:solidFill>
                  </a:tcPr>
                </a:tc>
                <a:tc>
                  <a:txBody>
                    <a:bodyPr/>
                    <a:lstStyle/>
                    <a:p>
                      <a:pPr algn="ctr">
                        <a:spcBef>
                          <a:spcPts val="200"/>
                        </a:spcBef>
                        <a:spcAft>
                          <a:spcPts val="100"/>
                        </a:spcAft>
                      </a:pPr>
                      <a:r>
                        <a:rPr lang="en-US" sz="1150" baseline="0" dirty="0">
                          <a:latin typeface="Arial" panose="020B0604020202020204" pitchFamily="34" charset="0"/>
                          <a:cs typeface="Arial" panose="020B0604020202020204" pitchFamily="34" charset="0"/>
                        </a:rPr>
                        <a:t>57</a:t>
                      </a:r>
                    </a:p>
                    <a:p>
                      <a:pPr algn="ctr">
                        <a:spcBef>
                          <a:spcPts val="200"/>
                        </a:spcBef>
                        <a:spcAft>
                          <a:spcPts val="100"/>
                        </a:spcAft>
                      </a:pPr>
                      <a:r>
                        <a:rPr lang="en-US" sz="1150" baseline="0" dirty="0">
                          <a:latin typeface="Arial" panose="020B0604020202020204" pitchFamily="34" charset="0"/>
                          <a:cs typeface="Arial" panose="020B0604020202020204" pitchFamily="34" charset="0"/>
                        </a:rPr>
                        <a:t>25</a:t>
                      </a:r>
                    </a:p>
                    <a:p>
                      <a:pPr algn="ctr">
                        <a:spcBef>
                          <a:spcPts val="200"/>
                        </a:spcBef>
                        <a:spcAft>
                          <a:spcPts val="100"/>
                        </a:spcAft>
                      </a:pPr>
                      <a:r>
                        <a:rPr lang="en-US" sz="1150" baseline="0" dirty="0" smtClean="0">
                          <a:latin typeface="Arial" panose="020B0604020202020204" pitchFamily="34" charset="0"/>
                          <a:cs typeface="Arial" panose="020B0604020202020204" pitchFamily="34" charset="0"/>
                        </a:rPr>
                        <a:t>28</a:t>
                      </a:r>
                    </a:p>
                    <a:p>
                      <a:pPr algn="ctr">
                        <a:spcBef>
                          <a:spcPts val="200"/>
                        </a:spcBef>
                        <a:spcAft>
                          <a:spcPts val="100"/>
                        </a:spcAft>
                      </a:pPr>
                      <a:r>
                        <a:rPr lang="en-US" sz="1150" baseline="0" dirty="0" smtClean="0">
                          <a:solidFill>
                            <a:sysClr val="windowText" lastClr="000000"/>
                          </a:solidFill>
                          <a:latin typeface="Arial" panose="020B0604020202020204" pitchFamily="34" charset="0"/>
                          <a:cs typeface="Arial" panose="020B0604020202020204" pitchFamily="34" charset="0"/>
                        </a:rPr>
                        <a:t>4</a:t>
                      </a:r>
                      <a:endParaRPr lang="en-US" sz="1150" baseline="0" dirty="0">
                        <a:solidFill>
                          <a:sysClr val="windowText" lastClr="000000"/>
                        </a:solidFill>
                        <a:latin typeface="Arial" panose="020B0604020202020204" pitchFamily="34" charset="0"/>
                        <a:cs typeface="Arial" panose="020B0604020202020204" pitchFamily="34" charset="0"/>
                      </a:endParaRPr>
                    </a:p>
                  </a:txBody>
                  <a:tcPr>
                    <a:solidFill>
                      <a:srgbClr val="F2F0F4"/>
                    </a:solidFill>
                  </a:tcPr>
                </a:tc>
                <a:tc>
                  <a:txBody>
                    <a:bodyPr/>
                    <a:lstStyle/>
                    <a:p>
                      <a:pPr algn="ctr">
                        <a:spcBef>
                          <a:spcPts val="200"/>
                        </a:spcBef>
                        <a:spcAft>
                          <a:spcPts val="100"/>
                        </a:spcAft>
                      </a:pPr>
                      <a:r>
                        <a:rPr lang="en-US" sz="1150" baseline="0" dirty="0">
                          <a:latin typeface="Arial" panose="020B0604020202020204" pitchFamily="34" charset="0"/>
                          <a:cs typeface="Arial" panose="020B0604020202020204" pitchFamily="34" charset="0"/>
                        </a:rPr>
                        <a:t>5</a:t>
                      </a:r>
                    </a:p>
                    <a:p>
                      <a:pPr algn="ctr">
                        <a:spcBef>
                          <a:spcPts val="200"/>
                        </a:spcBef>
                        <a:spcAft>
                          <a:spcPts val="100"/>
                        </a:spcAft>
                      </a:pPr>
                      <a:r>
                        <a:rPr lang="en-US" sz="1150" baseline="0" dirty="0">
                          <a:latin typeface="Arial" panose="020B0604020202020204" pitchFamily="34" charset="0"/>
                          <a:cs typeface="Arial" panose="020B0604020202020204" pitchFamily="34" charset="0"/>
                        </a:rPr>
                        <a:t>3</a:t>
                      </a:r>
                    </a:p>
                    <a:p>
                      <a:pPr algn="ctr">
                        <a:spcBef>
                          <a:spcPts val="200"/>
                        </a:spcBef>
                        <a:spcAft>
                          <a:spcPts val="100"/>
                        </a:spcAft>
                      </a:pPr>
                      <a:r>
                        <a:rPr lang="en-US" sz="1150" baseline="0" dirty="0" smtClean="0">
                          <a:latin typeface="Arial" panose="020B0604020202020204" pitchFamily="34" charset="0"/>
                          <a:cs typeface="Arial" panose="020B0604020202020204" pitchFamily="34" charset="0"/>
                        </a:rPr>
                        <a:t>2</a:t>
                      </a:r>
                    </a:p>
                    <a:p>
                      <a:pPr algn="ctr">
                        <a:spcBef>
                          <a:spcPts val="200"/>
                        </a:spcBef>
                        <a:spcAft>
                          <a:spcPts val="100"/>
                        </a:spcAft>
                      </a:pPr>
                      <a:r>
                        <a:rPr lang="en-US" sz="1150" baseline="0" dirty="0" smtClean="0">
                          <a:solidFill>
                            <a:sysClr val="windowText" lastClr="000000"/>
                          </a:solidFill>
                          <a:latin typeface="Arial" panose="020B0604020202020204" pitchFamily="34" charset="0"/>
                          <a:cs typeface="Arial" panose="020B0604020202020204" pitchFamily="34" charset="0"/>
                        </a:rPr>
                        <a:t>0</a:t>
                      </a:r>
                      <a:endParaRPr lang="en-US" sz="1150" baseline="0" dirty="0">
                        <a:solidFill>
                          <a:sysClr val="windowText" lastClr="000000"/>
                        </a:solidFill>
                        <a:latin typeface="Arial" panose="020B0604020202020204" pitchFamily="34" charset="0"/>
                        <a:cs typeface="Arial" panose="020B0604020202020204" pitchFamily="34" charset="0"/>
                      </a:endParaRPr>
                    </a:p>
                  </a:txBody>
                  <a:tcPr>
                    <a:solidFill>
                      <a:srgbClr val="F2F0F4"/>
                    </a:solidFill>
                  </a:tcPr>
                </a:tc>
                <a:tc>
                  <a:txBody>
                    <a:bodyPr/>
                    <a:lstStyle/>
                    <a:p>
                      <a:pPr algn="ctr">
                        <a:spcBef>
                          <a:spcPts val="200"/>
                        </a:spcBef>
                        <a:spcAft>
                          <a:spcPts val="100"/>
                        </a:spcAft>
                      </a:pPr>
                      <a:r>
                        <a:rPr lang="en-US" sz="1150" baseline="0" dirty="0">
                          <a:latin typeface="Arial" panose="020B0604020202020204" pitchFamily="34" charset="0"/>
                          <a:cs typeface="Arial" panose="020B0604020202020204" pitchFamily="34" charset="0"/>
                        </a:rPr>
                        <a:t>1 (0.04%)</a:t>
                      </a:r>
                    </a:p>
                    <a:p>
                      <a:pPr algn="ctr">
                        <a:spcBef>
                          <a:spcPts val="200"/>
                        </a:spcBef>
                        <a:spcAft>
                          <a:spcPts val="100"/>
                        </a:spcAft>
                      </a:pPr>
                      <a:r>
                        <a:rPr lang="en-US" sz="1150" baseline="0" dirty="0">
                          <a:latin typeface="Arial" panose="020B0604020202020204" pitchFamily="34" charset="0"/>
                          <a:cs typeface="Arial" panose="020B0604020202020204" pitchFamily="34" charset="0"/>
                        </a:rPr>
                        <a:t>1 (0.10%)</a:t>
                      </a:r>
                    </a:p>
                    <a:p>
                      <a:pPr algn="ctr">
                        <a:spcBef>
                          <a:spcPts val="200"/>
                        </a:spcBef>
                        <a:spcAft>
                          <a:spcPts val="100"/>
                        </a:spcAft>
                      </a:pPr>
                      <a:r>
                        <a:rPr lang="en-US" sz="1150" baseline="0" dirty="0" smtClean="0">
                          <a:latin typeface="Arial" panose="020B0604020202020204" pitchFamily="34" charset="0"/>
                          <a:cs typeface="Arial" panose="020B0604020202020204" pitchFamily="34" charset="0"/>
                        </a:rPr>
                        <a:t>0</a:t>
                      </a:r>
                    </a:p>
                    <a:p>
                      <a:pPr algn="ctr">
                        <a:spcBef>
                          <a:spcPts val="200"/>
                        </a:spcBef>
                        <a:spcAft>
                          <a:spcPts val="100"/>
                        </a:spcAft>
                      </a:pPr>
                      <a:r>
                        <a:rPr lang="en-US" sz="1150" baseline="0" dirty="0" smtClean="0">
                          <a:solidFill>
                            <a:sysClr val="windowText" lastClr="000000"/>
                          </a:solidFill>
                          <a:latin typeface="Arial" panose="020B0604020202020204" pitchFamily="34" charset="0"/>
                          <a:cs typeface="Arial" panose="020B0604020202020204" pitchFamily="34" charset="0"/>
                        </a:rPr>
                        <a:t>0</a:t>
                      </a:r>
                      <a:endParaRPr lang="en-US" sz="1150" baseline="0" dirty="0">
                        <a:solidFill>
                          <a:sysClr val="windowText" lastClr="000000"/>
                        </a:solidFill>
                        <a:latin typeface="Arial" panose="020B0604020202020204" pitchFamily="34" charset="0"/>
                        <a:cs typeface="Arial" panose="020B0604020202020204" pitchFamily="34" charset="0"/>
                      </a:endParaRPr>
                    </a:p>
                  </a:txBody>
                  <a:tcPr>
                    <a:solidFill>
                      <a:srgbClr val="F2F0F4"/>
                    </a:solidFill>
                  </a:tcPr>
                </a:tc>
                <a:tc>
                  <a:txBody>
                    <a:bodyPr/>
                    <a:lstStyle/>
                    <a:p>
                      <a:pPr algn="ctr">
                        <a:spcBef>
                          <a:spcPts val="200"/>
                        </a:spcBef>
                        <a:spcAft>
                          <a:spcPts val="100"/>
                        </a:spcAft>
                      </a:pPr>
                      <a:r>
                        <a:rPr lang="en-US" sz="1150" baseline="0" dirty="0">
                          <a:latin typeface="Arial" panose="020B0604020202020204" pitchFamily="34" charset="0"/>
                          <a:cs typeface="Arial" panose="020B0604020202020204" pitchFamily="34" charset="0"/>
                        </a:rPr>
                        <a:t>0</a:t>
                      </a:r>
                    </a:p>
                    <a:p>
                      <a:pPr algn="ctr">
                        <a:spcBef>
                          <a:spcPts val="200"/>
                        </a:spcBef>
                        <a:spcAft>
                          <a:spcPts val="100"/>
                        </a:spcAft>
                      </a:pPr>
                      <a:r>
                        <a:rPr lang="en-US" sz="1150" baseline="0" dirty="0">
                          <a:latin typeface="Arial" panose="020B0604020202020204" pitchFamily="34" charset="0"/>
                          <a:cs typeface="Arial" panose="020B0604020202020204" pitchFamily="34" charset="0"/>
                        </a:rPr>
                        <a:t>0</a:t>
                      </a:r>
                    </a:p>
                    <a:p>
                      <a:pPr algn="ctr">
                        <a:spcBef>
                          <a:spcPts val="200"/>
                        </a:spcBef>
                        <a:spcAft>
                          <a:spcPts val="100"/>
                        </a:spcAft>
                      </a:pPr>
                      <a:r>
                        <a:rPr lang="en-US" sz="1150" baseline="0" dirty="0" smtClean="0">
                          <a:latin typeface="Arial" panose="020B0604020202020204" pitchFamily="34" charset="0"/>
                          <a:cs typeface="Arial" panose="020B0604020202020204" pitchFamily="34" charset="0"/>
                        </a:rPr>
                        <a:t>0</a:t>
                      </a:r>
                    </a:p>
                    <a:p>
                      <a:pPr algn="ctr">
                        <a:spcBef>
                          <a:spcPts val="200"/>
                        </a:spcBef>
                        <a:spcAft>
                          <a:spcPts val="100"/>
                        </a:spcAft>
                      </a:pPr>
                      <a:r>
                        <a:rPr lang="en-US" sz="1150" baseline="0" dirty="0" smtClean="0">
                          <a:solidFill>
                            <a:sysClr val="windowText" lastClr="000000"/>
                          </a:solidFill>
                          <a:latin typeface="Arial" panose="020B0604020202020204" pitchFamily="34" charset="0"/>
                          <a:cs typeface="Arial" panose="020B0604020202020204" pitchFamily="34" charset="0"/>
                        </a:rPr>
                        <a:t>0</a:t>
                      </a:r>
                      <a:endParaRPr lang="en-US" sz="1150" baseline="0" dirty="0">
                        <a:solidFill>
                          <a:sysClr val="windowText" lastClr="000000"/>
                        </a:solidFill>
                        <a:latin typeface="Arial" panose="020B0604020202020204" pitchFamily="34" charset="0"/>
                        <a:cs typeface="Arial" panose="020B0604020202020204" pitchFamily="34" charset="0"/>
                      </a:endParaRPr>
                    </a:p>
                  </a:txBody>
                  <a:tcPr>
                    <a:solidFill>
                      <a:srgbClr val="F2F0F4"/>
                    </a:solidFill>
                  </a:tcPr>
                </a:tc>
                <a:extLst>
                  <a:ext uri="{0D108BD9-81ED-4DB2-BD59-A6C34878D82A}">
                    <a16:rowId xmlns:a16="http://schemas.microsoft.com/office/drawing/2014/main" val="3871169189"/>
                  </a:ext>
                </a:extLst>
              </a:tr>
              <a:tr h="1270188">
                <a:tc>
                  <a:txBody>
                    <a:bodyPr/>
                    <a:lstStyle/>
                    <a:p>
                      <a:pPr>
                        <a:spcBef>
                          <a:spcPts val="200"/>
                        </a:spcBef>
                        <a:spcAft>
                          <a:spcPts val="100"/>
                        </a:spcAft>
                      </a:pPr>
                      <a:r>
                        <a:rPr lang="en-US" sz="1800" b="1" dirty="0" err="1">
                          <a:latin typeface="Arial" panose="020B0604020202020204" pitchFamily="34" charset="0"/>
                          <a:cs typeface="Arial" panose="020B0604020202020204" pitchFamily="34" charset="0"/>
                        </a:rPr>
                        <a:t>InSTI</a:t>
                      </a:r>
                      <a:endParaRPr lang="en-US" sz="1800" b="1" dirty="0">
                        <a:latin typeface="Arial" panose="020B0604020202020204" pitchFamily="34" charset="0"/>
                        <a:cs typeface="Arial" panose="020B0604020202020204" pitchFamily="34" charset="0"/>
                      </a:endParaRPr>
                    </a:p>
                    <a:p>
                      <a:pPr>
                        <a:spcBef>
                          <a:spcPts val="200"/>
                        </a:spcBef>
                        <a:spcAft>
                          <a:spcPts val="100"/>
                        </a:spcAft>
                      </a:pPr>
                      <a:r>
                        <a:rPr lang="en-US" sz="1800" dirty="0">
                          <a:latin typeface="Arial" panose="020B0604020202020204" pitchFamily="34" charset="0"/>
                          <a:cs typeface="Arial" panose="020B0604020202020204" pitchFamily="34" charset="0"/>
                        </a:rPr>
                        <a:t>   DTG</a:t>
                      </a:r>
                    </a:p>
                    <a:p>
                      <a:pPr>
                        <a:spcBef>
                          <a:spcPts val="200"/>
                        </a:spcBef>
                        <a:spcAft>
                          <a:spcPts val="100"/>
                        </a:spcAft>
                      </a:pPr>
                      <a:r>
                        <a:rPr lang="en-US" sz="1800" dirty="0">
                          <a:latin typeface="Arial" panose="020B0604020202020204" pitchFamily="34" charset="0"/>
                          <a:cs typeface="Arial" panose="020B0604020202020204" pitchFamily="34" charset="0"/>
                        </a:rPr>
                        <a:t>   EVG</a:t>
                      </a:r>
                    </a:p>
                    <a:p>
                      <a:pPr>
                        <a:spcBef>
                          <a:spcPts val="200"/>
                        </a:spcBef>
                        <a:spcAft>
                          <a:spcPts val="100"/>
                        </a:spcAft>
                      </a:pPr>
                      <a:r>
                        <a:rPr lang="en-US" sz="1800" dirty="0">
                          <a:latin typeface="Arial" panose="020B0604020202020204" pitchFamily="34" charset="0"/>
                          <a:cs typeface="Arial" panose="020B0604020202020204" pitchFamily="34" charset="0"/>
                        </a:rPr>
                        <a:t>   RAL</a:t>
                      </a:r>
                      <a:endParaRPr lang="en-US" sz="1800" dirty="0">
                        <a:solidFill>
                          <a:sysClr val="windowText" lastClr="000000"/>
                        </a:solidFill>
                        <a:latin typeface="Arial" panose="020B0604020202020204" pitchFamily="34" charset="0"/>
                        <a:cs typeface="Arial" panose="020B0604020202020204" pitchFamily="34" charset="0"/>
                      </a:endParaRPr>
                    </a:p>
                  </a:txBody>
                  <a:tcPr>
                    <a:solidFill>
                      <a:srgbClr val="E7E4EC"/>
                    </a:solidFill>
                  </a:tcPr>
                </a:tc>
                <a:tc>
                  <a:txBody>
                    <a:bodyPr/>
                    <a:lstStyle/>
                    <a:p>
                      <a:pPr algn="ctr">
                        <a:spcBef>
                          <a:spcPts val="200"/>
                        </a:spcBef>
                        <a:spcAft>
                          <a:spcPts val="100"/>
                        </a:spcAft>
                      </a:pPr>
                      <a:r>
                        <a:rPr lang="en-US" sz="1800" dirty="0">
                          <a:latin typeface="Arial" panose="020B0604020202020204" pitchFamily="34" charset="0"/>
                          <a:cs typeface="Arial" panose="020B0604020202020204" pitchFamily="34" charset="0"/>
                        </a:rPr>
                        <a:t>725</a:t>
                      </a:r>
                    </a:p>
                    <a:p>
                      <a:pPr algn="ctr">
                        <a:spcBef>
                          <a:spcPts val="200"/>
                        </a:spcBef>
                        <a:spcAft>
                          <a:spcPts val="100"/>
                        </a:spcAft>
                      </a:pPr>
                      <a:r>
                        <a:rPr lang="en-US" sz="1800" dirty="0">
                          <a:latin typeface="Arial" panose="020B0604020202020204" pitchFamily="34" charset="0"/>
                          <a:cs typeface="Arial" panose="020B0604020202020204" pitchFamily="34" charset="0"/>
                        </a:rPr>
                        <a:t>248</a:t>
                      </a:r>
                    </a:p>
                    <a:p>
                      <a:pPr algn="ctr">
                        <a:spcBef>
                          <a:spcPts val="200"/>
                        </a:spcBef>
                        <a:spcAft>
                          <a:spcPts val="100"/>
                        </a:spcAft>
                      </a:pPr>
                      <a:r>
                        <a:rPr lang="en-US" sz="1800" dirty="0">
                          <a:latin typeface="Arial" panose="020B0604020202020204" pitchFamily="34" charset="0"/>
                          <a:cs typeface="Arial" panose="020B0604020202020204" pitchFamily="34" charset="0"/>
                        </a:rPr>
                        <a:t>217</a:t>
                      </a:r>
                    </a:p>
                    <a:p>
                      <a:pPr algn="ctr">
                        <a:spcBef>
                          <a:spcPts val="200"/>
                        </a:spcBef>
                        <a:spcAft>
                          <a:spcPts val="100"/>
                        </a:spcAft>
                      </a:pPr>
                      <a:r>
                        <a:rPr lang="en-US" sz="1800" dirty="0">
                          <a:latin typeface="Arial" panose="020B0604020202020204" pitchFamily="34" charset="0"/>
                          <a:cs typeface="Arial" panose="020B0604020202020204" pitchFamily="34" charset="0"/>
                        </a:rPr>
                        <a:t>268</a:t>
                      </a:r>
                      <a:endParaRPr lang="en-US" sz="1800" dirty="0">
                        <a:solidFill>
                          <a:sysClr val="windowText" lastClr="000000"/>
                        </a:solidFill>
                        <a:latin typeface="Arial" panose="020B0604020202020204" pitchFamily="34" charset="0"/>
                        <a:cs typeface="Arial" panose="020B0604020202020204" pitchFamily="34" charset="0"/>
                      </a:endParaRPr>
                    </a:p>
                  </a:txBody>
                  <a:tcPr>
                    <a:solidFill>
                      <a:srgbClr val="E7E4EC"/>
                    </a:solidFill>
                  </a:tcPr>
                </a:tc>
                <a:tc>
                  <a:txBody>
                    <a:bodyPr/>
                    <a:lstStyle/>
                    <a:p>
                      <a:pPr algn="ctr">
                        <a:spcBef>
                          <a:spcPts val="200"/>
                        </a:spcBef>
                        <a:spcAft>
                          <a:spcPts val="100"/>
                        </a:spcAft>
                      </a:pPr>
                      <a:r>
                        <a:rPr lang="en-US" sz="1800" dirty="0">
                          <a:latin typeface="Arial" panose="020B0604020202020204" pitchFamily="34" charset="0"/>
                          <a:cs typeface="Arial" panose="020B0604020202020204" pitchFamily="34" charset="0"/>
                        </a:rPr>
                        <a:t>21</a:t>
                      </a:r>
                    </a:p>
                    <a:p>
                      <a:pPr algn="ctr">
                        <a:spcBef>
                          <a:spcPts val="200"/>
                        </a:spcBef>
                        <a:spcAft>
                          <a:spcPts val="100"/>
                        </a:spcAft>
                      </a:pPr>
                      <a:r>
                        <a:rPr lang="en-US" sz="1800" dirty="0">
                          <a:latin typeface="Arial" panose="020B0604020202020204" pitchFamily="34" charset="0"/>
                          <a:cs typeface="Arial" panose="020B0604020202020204" pitchFamily="34" charset="0"/>
                        </a:rPr>
                        <a:t>9</a:t>
                      </a:r>
                    </a:p>
                    <a:p>
                      <a:pPr algn="ctr">
                        <a:spcBef>
                          <a:spcPts val="200"/>
                        </a:spcBef>
                        <a:spcAft>
                          <a:spcPts val="100"/>
                        </a:spcAft>
                      </a:pPr>
                      <a:r>
                        <a:rPr lang="en-US" sz="1800" dirty="0">
                          <a:latin typeface="Arial" panose="020B0604020202020204" pitchFamily="34" charset="0"/>
                          <a:cs typeface="Arial" panose="020B0604020202020204" pitchFamily="34" charset="0"/>
                        </a:rPr>
                        <a:t>6</a:t>
                      </a:r>
                    </a:p>
                    <a:p>
                      <a:pPr algn="ctr">
                        <a:spcBef>
                          <a:spcPts val="200"/>
                        </a:spcBef>
                        <a:spcAft>
                          <a:spcPts val="100"/>
                        </a:spcAft>
                      </a:pPr>
                      <a:r>
                        <a:rPr lang="en-US" sz="1800" dirty="0">
                          <a:latin typeface="Arial" panose="020B0604020202020204" pitchFamily="34" charset="0"/>
                          <a:cs typeface="Arial" panose="020B0604020202020204" pitchFamily="34" charset="0"/>
                        </a:rPr>
                        <a:t>8</a:t>
                      </a:r>
                      <a:endParaRPr lang="en-US" sz="1800" dirty="0">
                        <a:solidFill>
                          <a:sysClr val="windowText" lastClr="000000"/>
                        </a:solidFill>
                        <a:latin typeface="Arial" panose="020B0604020202020204" pitchFamily="34" charset="0"/>
                        <a:cs typeface="Arial" panose="020B0604020202020204" pitchFamily="34" charset="0"/>
                      </a:endParaRPr>
                    </a:p>
                  </a:txBody>
                  <a:tcPr>
                    <a:solidFill>
                      <a:srgbClr val="E7E4EC"/>
                    </a:solidFill>
                  </a:tcPr>
                </a:tc>
                <a:tc>
                  <a:txBody>
                    <a:bodyPr/>
                    <a:lstStyle/>
                    <a:p>
                      <a:pPr algn="ctr">
                        <a:spcBef>
                          <a:spcPts val="200"/>
                        </a:spcBef>
                        <a:spcAft>
                          <a:spcPts val="100"/>
                        </a:spcAft>
                      </a:pPr>
                      <a:r>
                        <a:rPr lang="en-US" sz="1800" dirty="0">
                          <a:latin typeface="Arial" panose="020B0604020202020204" pitchFamily="34" charset="0"/>
                          <a:cs typeface="Arial" panose="020B0604020202020204" pitchFamily="34" charset="0"/>
                        </a:rPr>
                        <a:t>3</a:t>
                      </a:r>
                    </a:p>
                    <a:p>
                      <a:pPr algn="ctr">
                        <a:spcBef>
                          <a:spcPts val="200"/>
                        </a:spcBef>
                        <a:spcAft>
                          <a:spcPts val="100"/>
                        </a:spcAft>
                      </a:pPr>
                      <a:r>
                        <a:rPr lang="en-US" sz="1800" dirty="0">
                          <a:latin typeface="Arial" panose="020B0604020202020204" pitchFamily="34" charset="0"/>
                          <a:cs typeface="Arial" panose="020B0604020202020204" pitchFamily="34" charset="0"/>
                        </a:rPr>
                        <a:t>2</a:t>
                      </a:r>
                    </a:p>
                    <a:p>
                      <a:pPr algn="ctr">
                        <a:spcBef>
                          <a:spcPts val="200"/>
                        </a:spcBef>
                        <a:spcAft>
                          <a:spcPts val="100"/>
                        </a:spcAft>
                      </a:pPr>
                      <a:r>
                        <a:rPr lang="en-US" sz="1800" dirty="0">
                          <a:latin typeface="Arial" panose="020B0604020202020204" pitchFamily="34" charset="0"/>
                          <a:cs typeface="Arial" panose="020B0604020202020204" pitchFamily="34" charset="0"/>
                        </a:rPr>
                        <a:t>1</a:t>
                      </a:r>
                    </a:p>
                    <a:p>
                      <a:pPr algn="ctr">
                        <a:spcBef>
                          <a:spcPts val="200"/>
                        </a:spcBef>
                        <a:spcAft>
                          <a:spcPts val="100"/>
                        </a:spcAft>
                      </a:pPr>
                      <a:r>
                        <a:rPr lang="en-US" sz="1800" dirty="0">
                          <a:latin typeface="Arial" panose="020B0604020202020204" pitchFamily="34" charset="0"/>
                          <a:cs typeface="Arial" panose="020B0604020202020204" pitchFamily="34" charset="0"/>
                        </a:rPr>
                        <a:t>0</a:t>
                      </a:r>
                      <a:endParaRPr lang="en-US" sz="1800" dirty="0">
                        <a:solidFill>
                          <a:sysClr val="windowText" lastClr="000000"/>
                        </a:solidFill>
                        <a:latin typeface="Arial" panose="020B0604020202020204" pitchFamily="34" charset="0"/>
                        <a:cs typeface="Arial" panose="020B0604020202020204" pitchFamily="34" charset="0"/>
                      </a:endParaRPr>
                    </a:p>
                  </a:txBody>
                  <a:tcPr>
                    <a:solidFill>
                      <a:srgbClr val="E7E4EC"/>
                    </a:solidFill>
                  </a:tcPr>
                </a:tc>
                <a:tc>
                  <a:txBody>
                    <a:bodyPr/>
                    <a:lstStyle/>
                    <a:p>
                      <a:pPr algn="ctr">
                        <a:spcBef>
                          <a:spcPts val="200"/>
                        </a:spcBef>
                        <a:spcAft>
                          <a:spcPts val="100"/>
                        </a:spcAft>
                      </a:pPr>
                      <a:r>
                        <a:rPr lang="en-US" sz="1800" b="1" dirty="0">
                          <a:latin typeface="Arial" panose="020B0604020202020204" pitchFamily="34" charset="0"/>
                          <a:cs typeface="Arial" panose="020B0604020202020204" pitchFamily="34" charset="0"/>
                        </a:rPr>
                        <a:t>1 (0.14%)</a:t>
                      </a:r>
                    </a:p>
                    <a:p>
                      <a:pPr algn="ctr">
                        <a:spcBef>
                          <a:spcPts val="200"/>
                        </a:spcBef>
                        <a:spcAft>
                          <a:spcPts val="100"/>
                        </a:spcAft>
                      </a:pPr>
                      <a:r>
                        <a:rPr lang="en-US" sz="1800" b="1" dirty="0">
                          <a:latin typeface="Arial" panose="020B0604020202020204" pitchFamily="34" charset="0"/>
                          <a:cs typeface="Arial" panose="020B0604020202020204" pitchFamily="34" charset="0"/>
                        </a:rPr>
                        <a:t>1 (0.40%)</a:t>
                      </a:r>
                    </a:p>
                    <a:p>
                      <a:pPr algn="ctr">
                        <a:spcBef>
                          <a:spcPts val="200"/>
                        </a:spcBef>
                        <a:spcAft>
                          <a:spcPts val="100"/>
                        </a:spcAft>
                      </a:pPr>
                      <a:r>
                        <a:rPr lang="en-US" sz="1800" dirty="0">
                          <a:latin typeface="Arial" panose="020B0604020202020204" pitchFamily="34" charset="0"/>
                          <a:cs typeface="Arial" panose="020B0604020202020204" pitchFamily="34" charset="0"/>
                        </a:rPr>
                        <a:t>0</a:t>
                      </a:r>
                    </a:p>
                    <a:p>
                      <a:pPr algn="ctr">
                        <a:spcBef>
                          <a:spcPts val="200"/>
                        </a:spcBef>
                        <a:spcAft>
                          <a:spcPts val="100"/>
                        </a:spcAft>
                      </a:pPr>
                      <a:r>
                        <a:rPr lang="en-US" sz="1800" dirty="0">
                          <a:latin typeface="Arial" panose="020B0604020202020204" pitchFamily="34" charset="0"/>
                          <a:cs typeface="Arial" panose="020B0604020202020204" pitchFamily="34" charset="0"/>
                        </a:rPr>
                        <a:t>0</a:t>
                      </a:r>
                      <a:endParaRPr lang="en-US" sz="1800" dirty="0">
                        <a:solidFill>
                          <a:sysClr val="windowText" lastClr="000000"/>
                        </a:solidFill>
                        <a:latin typeface="Arial" panose="020B0604020202020204" pitchFamily="34" charset="0"/>
                        <a:cs typeface="Arial" panose="020B0604020202020204" pitchFamily="34" charset="0"/>
                      </a:endParaRPr>
                    </a:p>
                  </a:txBody>
                  <a:tcPr>
                    <a:solidFill>
                      <a:srgbClr val="E7E4EC"/>
                    </a:solidFill>
                  </a:tcPr>
                </a:tc>
                <a:tc>
                  <a:txBody>
                    <a:bodyPr/>
                    <a:lstStyle/>
                    <a:p>
                      <a:pPr algn="ctr">
                        <a:spcBef>
                          <a:spcPts val="200"/>
                        </a:spcBef>
                        <a:spcAft>
                          <a:spcPts val="100"/>
                        </a:spcAft>
                      </a:pPr>
                      <a:r>
                        <a:rPr lang="en-US" sz="1800" dirty="0">
                          <a:latin typeface="Arial" panose="020B0604020202020204" pitchFamily="34" charset="0"/>
                          <a:cs typeface="Arial" panose="020B0604020202020204" pitchFamily="34" charset="0"/>
                        </a:rPr>
                        <a:t>0</a:t>
                      </a:r>
                    </a:p>
                    <a:p>
                      <a:pPr algn="ctr">
                        <a:spcBef>
                          <a:spcPts val="200"/>
                        </a:spcBef>
                        <a:spcAft>
                          <a:spcPts val="100"/>
                        </a:spcAft>
                      </a:pPr>
                      <a:r>
                        <a:rPr lang="en-US" sz="1800" dirty="0">
                          <a:latin typeface="Arial" panose="020B0604020202020204" pitchFamily="34" charset="0"/>
                          <a:cs typeface="Arial" panose="020B0604020202020204" pitchFamily="34" charset="0"/>
                        </a:rPr>
                        <a:t>0</a:t>
                      </a:r>
                    </a:p>
                    <a:p>
                      <a:pPr algn="ctr">
                        <a:spcBef>
                          <a:spcPts val="200"/>
                        </a:spcBef>
                        <a:spcAft>
                          <a:spcPts val="100"/>
                        </a:spcAft>
                      </a:pPr>
                      <a:r>
                        <a:rPr lang="en-US" sz="1800" dirty="0">
                          <a:latin typeface="Arial" panose="020B0604020202020204" pitchFamily="34" charset="0"/>
                          <a:cs typeface="Arial" panose="020B0604020202020204" pitchFamily="34" charset="0"/>
                        </a:rPr>
                        <a:t>0</a:t>
                      </a:r>
                    </a:p>
                    <a:p>
                      <a:pPr algn="ctr">
                        <a:spcBef>
                          <a:spcPts val="200"/>
                        </a:spcBef>
                        <a:spcAft>
                          <a:spcPts val="100"/>
                        </a:spcAft>
                      </a:pPr>
                      <a:r>
                        <a:rPr lang="en-US" sz="1800" dirty="0">
                          <a:latin typeface="Arial" panose="020B0604020202020204" pitchFamily="34" charset="0"/>
                          <a:cs typeface="Arial" panose="020B0604020202020204" pitchFamily="34" charset="0"/>
                        </a:rPr>
                        <a:t>0</a:t>
                      </a:r>
                      <a:endParaRPr lang="en-US" sz="1800" dirty="0">
                        <a:solidFill>
                          <a:sysClr val="windowText" lastClr="000000"/>
                        </a:solidFill>
                        <a:latin typeface="Arial" panose="020B0604020202020204" pitchFamily="34" charset="0"/>
                        <a:cs typeface="Arial" panose="020B0604020202020204" pitchFamily="34" charset="0"/>
                      </a:endParaRPr>
                    </a:p>
                  </a:txBody>
                  <a:tcPr>
                    <a:solidFill>
                      <a:srgbClr val="E7E4EC"/>
                    </a:solidFill>
                  </a:tcPr>
                </a:tc>
                <a:extLst>
                  <a:ext uri="{0D108BD9-81ED-4DB2-BD59-A6C34878D82A}">
                    <a16:rowId xmlns:a16="http://schemas.microsoft.com/office/drawing/2014/main" val="94597190"/>
                  </a:ext>
                </a:extLst>
              </a:tr>
            </a:tbl>
          </a:graphicData>
        </a:graphic>
      </p:graphicFrame>
    </p:spTree>
    <p:extLst>
      <p:ext uri="{BB962C8B-B14F-4D97-AF65-F5344CB8AC3E}">
        <p14:creationId xmlns:p14="http://schemas.microsoft.com/office/powerpoint/2010/main" val="24662829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3">
            <a:extLst>
              <a:ext uri="{FF2B5EF4-FFF2-40B4-BE49-F238E27FC236}">
                <a16:creationId xmlns:a16="http://schemas.microsoft.com/office/drawing/2014/main" id="{50B5A76C-6877-4622-80D4-9EE984EE47ED}"/>
              </a:ext>
            </a:extLst>
          </p:cNvPr>
          <p:cNvGraphicFramePr>
            <a:graphicFrameLocks noGrp="1"/>
          </p:cNvGraphicFramePr>
          <p:nvPr>
            <p:ph idx="1"/>
            <p:extLst>
              <p:ext uri="{D42A27DB-BD31-4B8C-83A1-F6EECF244321}">
                <p14:modId xmlns:p14="http://schemas.microsoft.com/office/powerpoint/2010/main" val="3828787422"/>
              </p:ext>
            </p:extLst>
          </p:nvPr>
        </p:nvGraphicFramePr>
        <p:xfrm>
          <a:off x="152400" y="1047749"/>
          <a:ext cx="8891792" cy="3802151"/>
        </p:xfrm>
        <a:graphic>
          <a:graphicData uri="http://schemas.openxmlformats.org/drawingml/2006/table">
            <a:tbl>
              <a:tblPr firstRow="1" bandRow="1">
                <a:tableStyleId>{00A15C55-8517-42AA-B614-E9B94910E393}</a:tableStyleId>
              </a:tblPr>
              <a:tblGrid>
                <a:gridCol w="1747636">
                  <a:extLst>
                    <a:ext uri="{9D8B030D-6E8A-4147-A177-3AD203B41FA5}">
                      <a16:colId xmlns:a16="http://schemas.microsoft.com/office/drawing/2014/main" val="3635080742"/>
                    </a:ext>
                  </a:extLst>
                </a:gridCol>
                <a:gridCol w="1452764">
                  <a:extLst>
                    <a:ext uri="{9D8B030D-6E8A-4147-A177-3AD203B41FA5}">
                      <a16:colId xmlns:a16="http://schemas.microsoft.com/office/drawing/2014/main" val="3513969246"/>
                    </a:ext>
                  </a:extLst>
                </a:gridCol>
                <a:gridCol w="2819400">
                  <a:extLst>
                    <a:ext uri="{9D8B030D-6E8A-4147-A177-3AD203B41FA5}">
                      <a16:colId xmlns:a16="http://schemas.microsoft.com/office/drawing/2014/main" val="2721591704"/>
                    </a:ext>
                  </a:extLst>
                </a:gridCol>
                <a:gridCol w="2871992">
                  <a:extLst>
                    <a:ext uri="{9D8B030D-6E8A-4147-A177-3AD203B41FA5}">
                      <a16:colId xmlns:a16="http://schemas.microsoft.com/office/drawing/2014/main" val="1281557058"/>
                    </a:ext>
                  </a:extLst>
                </a:gridCol>
              </a:tblGrid>
              <a:tr h="551209">
                <a:tc gridSpan="4">
                  <a:txBody>
                    <a:bodyPr/>
                    <a:lstStyle/>
                    <a:p>
                      <a:pPr marL="0" marR="0" lvl="0" indent="0" algn="ctr" rtl="0">
                        <a:lnSpc>
                          <a:spcPct val="105000"/>
                        </a:lnSpc>
                        <a:spcBef>
                          <a:spcPts val="0"/>
                        </a:spcBef>
                        <a:spcAft>
                          <a:spcPts val="0"/>
                        </a:spcAft>
                        <a:buNone/>
                      </a:pPr>
                      <a:r>
                        <a:rPr lang="en-US" sz="1800" u="none" strike="noStrike" cap="none" dirty="0">
                          <a:latin typeface="Arial" panose="020B0604020202020204" pitchFamily="34" charset="0"/>
                          <a:cs typeface="Arial" panose="020B0604020202020204" pitchFamily="34" charset="0"/>
                        </a:rPr>
                        <a:t>Details of Prospective NTD</a:t>
                      </a:r>
                      <a:r>
                        <a:rPr lang="en-US" sz="1800" u="none" strike="noStrike" cap="none" baseline="0" dirty="0">
                          <a:latin typeface="Arial" panose="020B0604020202020204" pitchFamily="34" charset="0"/>
                          <a:cs typeface="Arial" panose="020B0604020202020204" pitchFamily="34" charset="0"/>
                        </a:rPr>
                        <a:t> </a:t>
                      </a:r>
                      <a:r>
                        <a:rPr lang="en-US" sz="1800" u="none" strike="noStrike" cap="none" dirty="0">
                          <a:latin typeface="Arial" panose="020B0604020202020204" pitchFamily="34" charset="0"/>
                          <a:cs typeface="Arial" panose="020B0604020202020204" pitchFamily="34" charset="0"/>
                        </a:rPr>
                        <a:t>Case</a:t>
                      </a:r>
                    </a:p>
                    <a:p>
                      <a:pPr marL="0" marR="0" lvl="0" indent="0" algn="ctr" rtl="0">
                        <a:lnSpc>
                          <a:spcPct val="105000"/>
                        </a:lnSpc>
                        <a:spcBef>
                          <a:spcPts val="0"/>
                        </a:spcBef>
                        <a:spcAft>
                          <a:spcPts val="0"/>
                        </a:spcAft>
                        <a:buNone/>
                      </a:pPr>
                      <a:r>
                        <a:rPr lang="en-US" sz="1800" u="none" strike="noStrike" cap="none" dirty="0">
                          <a:latin typeface="Arial" panose="020B0604020202020204" pitchFamily="34" charset="0"/>
                          <a:cs typeface="Arial" panose="020B0604020202020204" pitchFamily="34" charset="0"/>
                        </a:rPr>
                        <a:t>with </a:t>
                      </a:r>
                      <a:r>
                        <a:rPr lang="en-US" sz="1800" u="none" strike="noStrike" cap="none" dirty="0" smtClean="0">
                          <a:latin typeface="Arial" panose="020B0604020202020204" pitchFamily="34" charset="0"/>
                          <a:cs typeface="Arial" panose="020B0604020202020204" pitchFamily="34" charset="0"/>
                        </a:rPr>
                        <a:t>Periconception </a:t>
                      </a:r>
                      <a:r>
                        <a:rPr lang="en-US" sz="1800" u="none" strike="noStrike" cap="none" dirty="0">
                          <a:latin typeface="Arial" panose="020B0604020202020204" pitchFamily="34" charset="0"/>
                          <a:cs typeface="Arial" panose="020B0604020202020204" pitchFamily="34" charset="0"/>
                        </a:rPr>
                        <a:t>Drug Exposure through January 2019</a:t>
                      </a:r>
                      <a:endParaRPr lang="en-US" sz="1800" i="0" u="none" strike="noStrike" cap="none" dirty="0">
                        <a:latin typeface="Arial" panose="020B0604020202020204" pitchFamily="34" charset="0"/>
                        <a:ea typeface="Calibri"/>
                        <a:cs typeface="Arial" panose="020B0604020202020204" pitchFamily="34" charset="0"/>
                        <a:sym typeface="Calibri"/>
                      </a:endParaRPr>
                    </a:p>
                  </a:txBody>
                  <a:tcPr marL="68580" marR="68580" marT="34290" marB="34290"/>
                </a:tc>
                <a:tc hMerge="1">
                  <a:txBody>
                    <a:bodyPr/>
                    <a:lstStyle/>
                    <a:p>
                      <a:pPr marL="0" marR="0" lvl="0" indent="0" algn="ctr" rtl="0">
                        <a:lnSpc>
                          <a:spcPct val="105000"/>
                        </a:lnSpc>
                        <a:spcBef>
                          <a:spcPts val="0"/>
                        </a:spcBef>
                        <a:spcAft>
                          <a:spcPts val="0"/>
                        </a:spcAft>
                        <a:buNone/>
                      </a:pPr>
                      <a:endParaRPr lang="en-US" sz="1200" i="1" u="none" strike="noStrike" cap="none" dirty="0">
                        <a:latin typeface="+mn-lt"/>
                        <a:ea typeface="Calibri"/>
                        <a:cs typeface="Arial" panose="020B0604020202020204" pitchFamily="34" charset="0"/>
                        <a:sym typeface="Calibri"/>
                      </a:endParaRPr>
                    </a:p>
                  </a:txBody>
                  <a:tcPr marL="68580" marR="68580" marT="34290" marB="34290"/>
                </a:tc>
                <a:tc hMerge="1">
                  <a:txBody>
                    <a:bodyPr/>
                    <a:lstStyle/>
                    <a:p>
                      <a:pPr marL="0" marR="0" lvl="0" indent="0" algn="ctr" rtl="0">
                        <a:lnSpc>
                          <a:spcPct val="105000"/>
                        </a:lnSpc>
                        <a:spcBef>
                          <a:spcPts val="0"/>
                        </a:spcBef>
                        <a:spcAft>
                          <a:spcPts val="0"/>
                        </a:spcAft>
                        <a:buNone/>
                      </a:pPr>
                      <a:endParaRPr lang="en-US" sz="1200" i="0" u="none" strike="noStrike" cap="none" dirty="0">
                        <a:latin typeface="+mn-lt"/>
                        <a:ea typeface="Calibri"/>
                        <a:cs typeface="Arial" panose="020B0604020202020204" pitchFamily="34" charset="0"/>
                        <a:sym typeface="Calibri"/>
                      </a:endParaRPr>
                    </a:p>
                  </a:txBody>
                  <a:tcPr marL="68580" marR="68580" marT="34290" marB="34290"/>
                </a:tc>
                <a:tc hMerge="1">
                  <a:txBody>
                    <a:bodyPr/>
                    <a:lstStyle/>
                    <a:p>
                      <a:pPr marL="0" marR="0" lvl="0" indent="0" algn="ctr" rtl="0">
                        <a:lnSpc>
                          <a:spcPct val="105000"/>
                        </a:lnSpc>
                        <a:spcBef>
                          <a:spcPts val="0"/>
                        </a:spcBef>
                        <a:spcAft>
                          <a:spcPts val="0"/>
                        </a:spcAft>
                        <a:buNone/>
                      </a:pPr>
                      <a:endParaRPr lang="en-US" sz="1200" i="0" u="none" strike="noStrike" cap="none" dirty="0">
                        <a:latin typeface="+mn-lt"/>
                        <a:ea typeface="Calibri"/>
                        <a:cs typeface="Arial" panose="020B0604020202020204" pitchFamily="34" charset="0"/>
                        <a:sym typeface="Calibri"/>
                      </a:endParaRPr>
                    </a:p>
                  </a:txBody>
                  <a:tcPr marL="68580" marR="68580" marT="34290" marB="34290"/>
                </a:tc>
                <a:extLst>
                  <a:ext uri="{0D108BD9-81ED-4DB2-BD59-A6C34878D82A}">
                    <a16:rowId xmlns:a16="http://schemas.microsoft.com/office/drawing/2014/main" val="325057746"/>
                  </a:ext>
                </a:extLst>
              </a:tr>
              <a:tr h="301733">
                <a:tc>
                  <a:txBody>
                    <a:bodyPr/>
                    <a:lstStyle/>
                    <a:p>
                      <a:pPr>
                        <a:lnSpc>
                          <a:spcPct val="100000"/>
                        </a:lnSpc>
                        <a:spcBef>
                          <a:spcPts val="200"/>
                        </a:spcBef>
                        <a:spcAft>
                          <a:spcPts val="200"/>
                        </a:spcAft>
                      </a:pPr>
                      <a:r>
                        <a:rPr lang="en-US" sz="1400" b="1" dirty="0">
                          <a:latin typeface="Arial" panose="020B0604020202020204" pitchFamily="34" charset="0"/>
                          <a:cs typeface="Arial" panose="020B0604020202020204" pitchFamily="34" charset="0"/>
                        </a:rPr>
                        <a:t>Defect</a:t>
                      </a:r>
                      <a:endParaRPr lang="en-US" sz="1400" b="1" i="0" dirty="0">
                        <a:latin typeface="Arial" panose="020B0604020202020204" pitchFamily="34" charset="0"/>
                        <a:cs typeface="Arial" panose="020B0604020202020204" pitchFamily="34" charset="0"/>
                      </a:endParaRPr>
                    </a:p>
                  </a:txBody>
                  <a:tcPr marL="68580" marR="68580" marT="34290" marB="34290"/>
                </a:tc>
                <a:tc>
                  <a:txBody>
                    <a:bodyPr/>
                    <a:lstStyle/>
                    <a:p>
                      <a:pPr marL="0" marR="0" lvl="0" indent="0" algn="l" defTabSz="914400" rtl="0" eaLnBrk="1" fontAlgn="auto" latinLnBrk="0" hangingPunct="1">
                        <a:lnSpc>
                          <a:spcPct val="100000"/>
                        </a:lnSpc>
                        <a:spcBef>
                          <a:spcPts val="200"/>
                        </a:spcBef>
                        <a:spcAft>
                          <a:spcPts val="200"/>
                        </a:spcAft>
                        <a:buClrTx/>
                        <a:buSzTx/>
                        <a:buFontTx/>
                        <a:buNone/>
                        <a:tabLst/>
                        <a:defRPr/>
                      </a:pPr>
                      <a:r>
                        <a:rPr lang="en-US" sz="1400" u="none" strike="noStrike" kern="1200" cap="none" dirty="0">
                          <a:latin typeface="Arial" panose="020B0604020202020204" pitchFamily="34" charset="0"/>
                          <a:cs typeface="Arial" panose="020B0604020202020204" pitchFamily="34" charset="0"/>
                          <a:sym typeface="Calibri"/>
                        </a:rPr>
                        <a:t>Anencephaly</a:t>
                      </a:r>
                      <a:endParaRPr lang="en-US" sz="1400" i="0" dirty="0">
                        <a:latin typeface="Arial" panose="020B0604020202020204" pitchFamily="34" charset="0"/>
                        <a:cs typeface="Arial" panose="020B0604020202020204" pitchFamily="34" charset="0"/>
                      </a:endParaRPr>
                    </a:p>
                  </a:txBody>
                  <a:tcPr marL="68580" marR="68580" marT="34290" marB="34290"/>
                </a:tc>
                <a:tc>
                  <a:txBody>
                    <a:bodyPr/>
                    <a:lstStyle/>
                    <a:p>
                      <a:pPr marL="0" marR="0" lvl="0" indent="0" algn="l" defTabSz="914400" rtl="0" eaLnBrk="1" fontAlgn="auto" latinLnBrk="0" hangingPunct="1">
                        <a:lnSpc>
                          <a:spcPct val="100000"/>
                        </a:lnSpc>
                        <a:spcBef>
                          <a:spcPts val="200"/>
                        </a:spcBef>
                        <a:spcAft>
                          <a:spcPts val="200"/>
                        </a:spcAft>
                        <a:buClrTx/>
                        <a:buSzTx/>
                        <a:buFontTx/>
                        <a:buNone/>
                        <a:tabLst/>
                        <a:defRPr/>
                      </a:pPr>
                      <a:r>
                        <a:rPr lang="en-US" sz="1400" i="0" dirty="0">
                          <a:latin typeface="Arial" panose="020B0604020202020204" pitchFamily="34" charset="0"/>
                          <a:cs typeface="Arial" panose="020B0604020202020204" pitchFamily="34" charset="0"/>
                        </a:rPr>
                        <a:t>Myelomeningocele </a:t>
                      </a:r>
                    </a:p>
                  </a:txBody>
                  <a:tcPr marL="68580" marR="68580" marT="34290" marB="34290"/>
                </a:tc>
                <a:tc>
                  <a:txBody>
                    <a:bodyPr/>
                    <a:lstStyle/>
                    <a:p>
                      <a:pPr marL="0" marR="0" lvl="0" indent="0" algn="l" defTabSz="914400" rtl="0" eaLnBrk="1" fontAlgn="auto" latinLnBrk="0" hangingPunct="1">
                        <a:lnSpc>
                          <a:spcPct val="100000"/>
                        </a:lnSpc>
                        <a:spcBef>
                          <a:spcPts val="200"/>
                        </a:spcBef>
                        <a:spcAft>
                          <a:spcPts val="200"/>
                        </a:spcAft>
                        <a:buClrTx/>
                        <a:buSzTx/>
                        <a:buFontTx/>
                        <a:buNone/>
                        <a:tabLst/>
                        <a:defRPr/>
                      </a:pPr>
                      <a:r>
                        <a:rPr lang="en-US" sz="1400" i="0" dirty="0" err="1">
                          <a:latin typeface="Arial" panose="020B0604020202020204" pitchFamily="34" charset="0"/>
                          <a:cs typeface="Arial" panose="020B0604020202020204" pitchFamily="34" charset="0"/>
                        </a:rPr>
                        <a:t>Meningocele</a:t>
                      </a:r>
                      <a:endParaRPr lang="en-US" sz="1400" i="0" dirty="0">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3249039731"/>
                  </a:ext>
                </a:extLst>
              </a:tr>
              <a:tr h="1415816">
                <a:tc>
                  <a:txBody>
                    <a:bodyPr/>
                    <a:lstStyle/>
                    <a:p>
                      <a:pPr marL="0" marR="0" lvl="0" indent="0" algn="l" defTabSz="914400" rtl="0" eaLnBrk="1" fontAlgn="auto" latinLnBrk="0" hangingPunct="1">
                        <a:lnSpc>
                          <a:spcPct val="100000"/>
                        </a:lnSpc>
                        <a:spcBef>
                          <a:spcPts val="200"/>
                        </a:spcBef>
                        <a:spcAft>
                          <a:spcPts val="200"/>
                        </a:spcAft>
                        <a:buClrTx/>
                        <a:buSzTx/>
                        <a:buFontTx/>
                        <a:buNone/>
                        <a:tabLst/>
                        <a:defRPr/>
                      </a:pPr>
                      <a:r>
                        <a:rPr lang="en-US" sz="1400" b="1" dirty="0">
                          <a:latin typeface="Arial" panose="020B0604020202020204" pitchFamily="34" charset="0"/>
                          <a:cs typeface="Arial" panose="020B0604020202020204" pitchFamily="34" charset="0"/>
                        </a:rPr>
                        <a:t>Drug exposure (timing) </a:t>
                      </a:r>
                      <a:endParaRPr lang="en-US" sz="1400" b="1" i="0" dirty="0">
                        <a:latin typeface="Arial" panose="020B0604020202020204" pitchFamily="34" charset="0"/>
                        <a:cs typeface="Arial" panose="020B0604020202020204" pitchFamily="34" charset="0"/>
                      </a:endParaRPr>
                    </a:p>
                  </a:txBody>
                  <a:tcPr marL="68580" marR="68580" marT="34290" marB="34290"/>
                </a:tc>
                <a:tc>
                  <a:txBody>
                    <a:bodyPr/>
                    <a:lstStyle/>
                    <a:p>
                      <a:pPr>
                        <a:lnSpc>
                          <a:spcPct val="100000"/>
                        </a:lnSpc>
                        <a:spcBef>
                          <a:spcPts val="200"/>
                        </a:spcBef>
                        <a:spcAft>
                          <a:spcPts val="200"/>
                        </a:spcAft>
                      </a:pPr>
                      <a:r>
                        <a:rPr lang="en-US" sz="1400" dirty="0" err="1">
                          <a:latin typeface="Arial" panose="020B0604020202020204" pitchFamily="34" charset="0"/>
                          <a:cs typeface="Arial" panose="020B0604020202020204" pitchFamily="34" charset="0"/>
                        </a:rPr>
                        <a:t>Abacavir</a:t>
                      </a:r>
                      <a:r>
                        <a:rPr lang="en-US" sz="1400" dirty="0">
                          <a:latin typeface="Arial" panose="020B0604020202020204" pitchFamily="34" charset="0"/>
                          <a:cs typeface="Arial" panose="020B0604020202020204" pitchFamily="34" charset="0"/>
                        </a:rPr>
                        <a:t> (P)</a:t>
                      </a:r>
                    </a:p>
                    <a:p>
                      <a:pPr>
                        <a:lnSpc>
                          <a:spcPct val="100000"/>
                        </a:lnSpc>
                        <a:spcBef>
                          <a:spcPts val="200"/>
                        </a:spcBef>
                        <a:spcAft>
                          <a:spcPts val="200"/>
                        </a:spcAft>
                      </a:pPr>
                      <a:r>
                        <a:rPr lang="en-US" sz="1400" dirty="0" err="1">
                          <a:latin typeface="Arial" panose="020B0604020202020204" pitchFamily="34" charset="0"/>
                          <a:cs typeface="Arial" panose="020B0604020202020204" pitchFamily="34" charset="0"/>
                        </a:rPr>
                        <a:t>Dolutegravir</a:t>
                      </a:r>
                      <a:r>
                        <a:rPr lang="en-US" sz="1400" dirty="0">
                          <a:latin typeface="Arial" panose="020B0604020202020204" pitchFamily="34" charset="0"/>
                          <a:cs typeface="Arial" panose="020B0604020202020204" pitchFamily="34" charset="0"/>
                        </a:rPr>
                        <a:t> (P)</a:t>
                      </a:r>
                    </a:p>
                    <a:p>
                      <a:pPr>
                        <a:lnSpc>
                          <a:spcPct val="100000"/>
                        </a:lnSpc>
                        <a:spcBef>
                          <a:spcPts val="200"/>
                        </a:spcBef>
                        <a:spcAft>
                          <a:spcPts val="200"/>
                        </a:spcAft>
                      </a:pPr>
                      <a:r>
                        <a:rPr lang="en-US" sz="1400" dirty="0">
                          <a:latin typeface="Arial" panose="020B0604020202020204" pitchFamily="34" charset="0"/>
                          <a:cs typeface="Arial" panose="020B0604020202020204" pitchFamily="34" charset="0"/>
                        </a:rPr>
                        <a:t>Lamivudine (P)</a:t>
                      </a:r>
                      <a:endParaRPr lang="en-US" sz="1400" i="0" dirty="0">
                        <a:latin typeface="Arial" panose="020B0604020202020204" pitchFamily="34" charset="0"/>
                        <a:cs typeface="Arial" panose="020B0604020202020204" pitchFamily="34" charset="0"/>
                      </a:endParaRPr>
                    </a:p>
                  </a:txBody>
                  <a:tcPr marL="68580" marR="68580" marT="34290" marB="34290"/>
                </a:tc>
                <a:tc>
                  <a:txBody>
                    <a:bodyPr/>
                    <a:lstStyle/>
                    <a:p>
                      <a:pPr marL="0" marR="0">
                        <a:lnSpc>
                          <a:spcPct val="107000"/>
                        </a:lnSpc>
                        <a:spcBef>
                          <a:spcPts val="200"/>
                        </a:spcBef>
                        <a:spcAft>
                          <a:spcPts val="200"/>
                        </a:spcAft>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Efavirenz (P)</a:t>
                      </a:r>
                      <a:b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Emtricitabine (P)</a:t>
                      </a:r>
                      <a:b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Tenofovir Disoproxil Fumarate (P)</a:t>
                      </a:r>
                    </a:p>
                    <a:p>
                      <a:pPr marL="0" marR="0">
                        <a:lnSpc>
                          <a:spcPct val="107000"/>
                        </a:lnSpc>
                        <a:spcBef>
                          <a:spcPts val="200"/>
                        </a:spcBef>
                        <a:spcAft>
                          <a:spcPts val="200"/>
                        </a:spcAft>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Lamivudine (T2)</a:t>
                      </a:r>
                      <a:b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Nelfinavir (T2)</a:t>
                      </a:r>
                      <a:b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Zidovudine (T2)</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tc>
                  <a:txBody>
                    <a:bodyPr/>
                    <a:lstStyle/>
                    <a:p>
                      <a:pPr>
                        <a:lnSpc>
                          <a:spcPct val="100000"/>
                        </a:lnSpc>
                        <a:spcBef>
                          <a:spcPts val="200"/>
                        </a:spcBef>
                        <a:spcAft>
                          <a:spcPts val="200"/>
                        </a:spcAft>
                      </a:pPr>
                      <a:r>
                        <a:rPr lang="en-US" sz="1400" kern="1200" dirty="0">
                          <a:solidFill>
                            <a:schemeClr val="dk1"/>
                          </a:solidFill>
                          <a:effectLst/>
                          <a:latin typeface="Arial" panose="020B0604020202020204" pitchFamily="34" charset="0"/>
                          <a:ea typeface="+mn-ea"/>
                          <a:cs typeface="Arial" panose="020B0604020202020204" pitchFamily="34" charset="0"/>
                        </a:rPr>
                        <a:t> Atazanavir (P)</a:t>
                      </a:r>
                      <a:br>
                        <a:rPr lang="en-US" sz="1400" kern="1200" dirty="0">
                          <a:solidFill>
                            <a:schemeClr val="dk1"/>
                          </a:solidFill>
                          <a:effectLst/>
                          <a:latin typeface="Arial" panose="020B0604020202020204" pitchFamily="34" charset="0"/>
                          <a:ea typeface="+mn-ea"/>
                          <a:cs typeface="Arial" panose="020B0604020202020204" pitchFamily="34" charset="0"/>
                        </a:rPr>
                      </a:br>
                      <a:r>
                        <a:rPr lang="en-US" sz="1400" kern="1200" dirty="0">
                          <a:solidFill>
                            <a:schemeClr val="dk1"/>
                          </a:solidFill>
                          <a:effectLst/>
                          <a:latin typeface="Arial" panose="020B0604020202020204" pitchFamily="34" charset="0"/>
                          <a:ea typeface="+mn-ea"/>
                          <a:cs typeface="Arial" panose="020B0604020202020204" pitchFamily="34" charset="0"/>
                        </a:rPr>
                        <a:t> Emtricitabine (P)</a:t>
                      </a:r>
                      <a:br>
                        <a:rPr lang="en-US" sz="1400" kern="1200" dirty="0">
                          <a:solidFill>
                            <a:schemeClr val="dk1"/>
                          </a:solidFill>
                          <a:effectLst/>
                          <a:latin typeface="Arial" panose="020B0604020202020204" pitchFamily="34" charset="0"/>
                          <a:ea typeface="+mn-ea"/>
                          <a:cs typeface="Arial" panose="020B0604020202020204" pitchFamily="34" charset="0"/>
                        </a:rPr>
                      </a:br>
                      <a:r>
                        <a:rPr lang="en-US" sz="1400" kern="1200" dirty="0">
                          <a:solidFill>
                            <a:schemeClr val="dk1"/>
                          </a:solidFill>
                          <a:effectLst/>
                          <a:latin typeface="Arial" panose="020B0604020202020204" pitchFamily="34" charset="0"/>
                          <a:ea typeface="+mn-ea"/>
                          <a:cs typeface="Arial" panose="020B0604020202020204" pitchFamily="34" charset="0"/>
                        </a:rPr>
                        <a:t> Ritonavir (P)</a:t>
                      </a:r>
                      <a:br>
                        <a:rPr lang="en-US" sz="1400" kern="1200" dirty="0">
                          <a:solidFill>
                            <a:schemeClr val="dk1"/>
                          </a:solidFill>
                          <a:effectLst/>
                          <a:latin typeface="Arial" panose="020B0604020202020204" pitchFamily="34" charset="0"/>
                          <a:ea typeface="+mn-ea"/>
                          <a:cs typeface="Arial" panose="020B0604020202020204" pitchFamily="34" charset="0"/>
                        </a:rPr>
                      </a:br>
                      <a:r>
                        <a:rPr lang="en-US" sz="1400" kern="1200" dirty="0">
                          <a:solidFill>
                            <a:schemeClr val="dk1"/>
                          </a:solidFill>
                          <a:effectLst/>
                          <a:latin typeface="Arial" panose="020B0604020202020204" pitchFamily="34" charset="0"/>
                          <a:ea typeface="+mn-ea"/>
                          <a:cs typeface="Arial" panose="020B0604020202020204" pitchFamily="34" charset="0"/>
                        </a:rPr>
                        <a:t> Tenofovir Disoproxil Fumarate (P)</a:t>
                      </a:r>
                      <a:br>
                        <a:rPr lang="en-US" sz="1400" kern="1200" dirty="0">
                          <a:solidFill>
                            <a:schemeClr val="dk1"/>
                          </a:solidFill>
                          <a:effectLst/>
                          <a:latin typeface="Arial" panose="020B0604020202020204" pitchFamily="34" charset="0"/>
                          <a:ea typeface="+mn-ea"/>
                          <a:cs typeface="Arial" panose="020B0604020202020204" pitchFamily="34" charset="0"/>
                        </a:rPr>
                      </a:br>
                      <a:r>
                        <a:rPr lang="en-US" sz="1400" kern="1200" dirty="0">
                          <a:solidFill>
                            <a:schemeClr val="dk1"/>
                          </a:solidFill>
                          <a:effectLst/>
                          <a:latin typeface="Arial" panose="020B0604020202020204" pitchFamily="34" charset="0"/>
                          <a:ea typeface="+mn-ea"/>
                          <a:cs typeface="Arial" panose="020B0604020202020204" pitchFamily="34" charset="0"/>
                        </a:rPr>
                        <a:t> Zidovudine (T3)</a:t>
                      </a:r>
                      <a:endParaRPr lang="en-US" sz="1400" i="0" dirty="0">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1675220341"/>
                  </a:ext>
                </a:extLst>
              </a:tr>
              <a:tr h="301733">
                <a:tc>
                  <a:txBody>
                    <a:bodyPr/>
                    <a:lstStyle/>
                    <a:p>
                      <a:pPr marL="0" marR="0" lvl="0" indent="0" algn="l" defTabSz="914400" rtl="0" eaLnBrk="1" fontAlgn="auto" latinLnBrk="0" hangingPunct="1">
                        <a:lnSpc>
                          <a:spcPct val="100000"/>
                        </a:lnSpc>
                        <a:spcBef>
                          <a:spcPts val="200"/>
                        </a:spcBef>
                        <a:spcAft>
                          <a:spcPts val="200"/>
                        </a:spcAft>
                        <a:buClrTx/>
                        <a:buSzTx/>
                        <a:buFontTx/>
                        <a:buNone/>
                        <a:tabLst/>
                        <a:defRPr/>
                      </a:pPr>
                      <a:r>
                        <a:rPr lang="en-US" sz="1400" b="1" dirty="0">
                          <a:latin typeface="Arial" panose="020B0604020202020204" pitchFamily="34" charset="0"/>
                          <a:cs typeface="Arial" panose="020B0604020202020204" pitchFamily="34" charset="0"/>
                        </a:rPr>
                        <a:t>Country of report</a:t>
                      </a:r>
                      <a:endParaRPr lang="en-US" sz="1400" b="1" i="0" dirty="0">
                        <a:latin typeface="Arial" panose="020B0604020202020204" pitchFamily="34" charset="0"/>
                        <a:cs typeface="Arial" panose="020B0604020202020204" pitchFamily="34" charset="0"/>
                      </a:endParaRPr>
                    </a:p>
                  </a:txBody>
                  <a:tcPr marL="68580" marR="68580" marT="34290" marB="34290"/>
                </a:tc>
                <a:tc>
                  <a:txBody>
                    <a:bodyPr/>
                    <a:lstStyle/>
                    <a:p>
                      <a:pPr>
                        <a:lnSpc>
                          <a:spcPct val="100000"/>
                        </a:lnSpc>
                        <a:spcBef>
                          <a:spcPts val="200"/>
                        </a:spcBef>
                        <a:spcAft>
                          <a:spcPts val="200"/>
                        </a:spcAft>
                      </a:pPr>
                      <a:r>
                        <a:rPr lang="en-US" sz="1400" dirty="0">
                          <a:latin typeface="Arial" panose="020B0604020202020204" pitchFamily="34" charset="0"/>
                          <a:cs typeface="Arial" panose="020B0604020202020204" pitchFamily="34" charset="0"/>
                        </a:rPr>
                        <a:t>US</a:t>
                      </a:r>
                      <a:endParaRPr lang="en-US" sz="1400" i="0" dirty="0">
                        <a:latin typeface="Arial" panose="020B0604020202020204" pitchFamily="34" charset="0"/>
                        <a:cs typeface="Arial" panose="020B0604020202020204" pitchFamily="34" charset="0"/>
                      </a:endParaRPr>
                    </a:p>
                  </a:txBody>
                  <a:tcPr marL="68580" marR="68580" marT="34290" marB="34290"/>
                </a:tc>
                <a:tc>
                  <a:txBody>
                    <a:bodyPr/>
                    <a:lstStyle/>
                    <a:p>
                      <a:pPr>
                        <a:lnSpc>
                          <a:spcPct val="100000"/>
                        </a:lnSpc>
                        <a:spcBef>
                          <a:spcPts val="200"/>
                        </a:spcBef>
                        <a:spcAft>
                          <a:spcPts val="200"/>
                        </a:spcAft>
                      </a:pPr>
                      <a:r>
                        <a:rPr lang="en-US" sz="1400" i="0" dirty="0">
                          <a:latin typeface="Arial" panose="020B0604020202020204" pitchFamily="34" charset="0"/>
                          <a:cs typeface="Arial" panose="020B0604020202020204" pitchFamily="34" charset="0"/>
                        </a:rPr>
                        <a:t>US</a:t>
                      </a:r>
                    </a:p>
                  </a:txBody>
                  <a:tcPr marL="68580" marR="68580" marT="34290" marB="34290"/>
                </a:tc>
                <a:tc>
                  <a:txBody>
                    <a:bodyPr/>
                    <a:lstStyle/>
                    <a:p>
                      <a:pPr>
                        <a:lnSpc>
                          <a:spcPct val="100000"/>
                        </a:lnSpc>
                        <a:spcBef>
                          <a:spcPts val="200"/>
                        </a:spcBef>
                        <a:spcAft>
                          <a:spcPts val="200"/>
                        </a:spcAft>
                      </a:pPr>
                      <a:r>
                        <a:rPr lang="en-US" sz="1400" i="0" dirty="0">
                          <a:latin typeface="Arial" panose="020B0604020202020204" pitchFamily="34" charset="0"/>
                          <a:cs typeface="Arial" panose="020B0604020202020204" pitchFamily="34" charset="0"/>
                        </a:rPr>
                        <a:t>US</a:t>
                      </a:r>
                    </a:p>
                  </a:txBody>
                  <a:tcPr marL="68580" marR="68580" marT="34290" marB="34290"/>
                </a:tc>
                <a:extLst>
                  <a:ext uri="{0D108BD9-81ED-4DB2-BD59-A6C34878D82A}">
                    <a16:rowId xmlns:a16="http://schemas.microsoft.com/office/drawing/2014/main" val="1934871992"/>
                  </a:ext>
                </a:extLst>
              </a:tr>
              <a:tr h="301733">
                <a:tc>
                  <a:txBody>
                    <a:bodyPr/>
                    <a:lstStyle/>
                    <a:p>
                      <a:pPr marL="0" marR="0" lvl="0" indent="0" algn="l" defTabSz="914400" rtl="0" eaLnBrk="1" fontAlgn="auto" latinLnBrk="0" hangingPunct="1">
                        <a:lnSpc>
                          <a:spcPct val="100000"/>
                        </a:lnSpc>
                        <a:spcBef>
                          <a:spcPts val="200"/>
                        </a:spcBef>
                        <a:spcAft>
                          <a:spcPts val="200"/>
                        </a:spcAft>
                        <a:buClrTx/>
                        <a:buSzTx/>
                        <a:buFontTx/>
                        <a:buNone/>
                        <a:tabLst/>
                        <a:defRPr/>
                      </a:pPr>
                      <a:r>
                        <a:rPr lang="en-US" sz="1400" b="1" dirty="0">
                          <a:latin typeface="Arial" panose="020B0604020202020204" pitchFamily="34" charset="0"/>
                          <a:cs typeface="Arial" panose="020B0604020202020204" pitchFamily="34" charset="0"/>
                        </a:rPr>
                        <a:t>Outcome</a:t>
                      </a:r>
                      <a:endParaRPr lang="en-US" sz="1400" b="1" i="0" dirty="0">
                        <a:latin typeface="Arial" panose="020B0604020202020204" pitchFamily="34" charset="0"/>
                        <a:cs typeface="Arial" panose="020B0604020202020204" pitchFamily="34" charset="0"/>
                      </a:endParaRPr>
                    </a:p>
                  </a:txBody>
                  <a:tcPr marL="68580" marR="68580" marT="34290" marB="34290"/>
                </a:tc>
                <a:tc>
                  <a:txBody>
                    <a:bodyPr/>
                    <a:lstStyle/>
                    <a:p>
                      <a:pPr>
                        <a:lnSpc>
                          <a:spcPct val="100000"/>
                        </a:lnSpc>
                        <a:spcBef>
                          <a:spcPts val="200"/>
                        </a:spcBef>
                        <a:spcAft>
                          <a:spcPts val="200"/>
                        </a:spcAft>
                      </a:pPr>
                      <a:r>
                        <a:rPr lang="en-US" sz="1400" dirty="0">
                          <a:latin typeface="Arial" panose="020B0604020202020204" pitchFamily="34" charset="0"/>
                          <a:cs typeface="Arial" panose="020B0604020202020204" pitchFamily="34" charset="0"/>
                        </a:rPr>
                        <a:t>Stillbirth</a:t>
                      </a:r>
                      <a:endParaRPr lang="en-US" sz="1400" i="0" dirty="0">
                        <a:latin typeface="Arial" panose="020B0604020202020204" pitchFamily="34" charset="0"/>
                        <a:cs typeface="Arial" panose="020B0604020202020204" pitchFamily="34" charset="0"/>
                      </a:endParaRPr>
                    </a:p>
                  </a:txBody>
                  <a:tcPr marL="68580" marR="68580" marT="34290" marB="34290"/>
                </a:tc>
                <a:tc>
                  <a:txBody>
                    <a:bodyPr/>
                    <a:lstStyle/>
                    <a:p>
                      <a:pPr>
                        <a:lnSpc>
                          <a:spcPct val="100000"/>
                        </a:lnSpc>
                        <a:spcBef>
                          <a:spcPts val="200"/>
                        </a:spcBef>
                        <a:spcAft>
                          <a:spcPts val="200"/>
                        </a:spcAft>
                      </a:pPr>
                      <a:r>
                        <a:rPr lang="en-US" sz="1400" i="0" dirty="0">
                          <a:latin typeface="Arial" panose="020B0604020202020204" pitchFamily="34" charset="0"/>
                          <a:cs typeface="Arial" panose="020B0604020202020204" pitchFamily="34" charset="0"/>
                        </a:rPr>
                        <a:t>Livebirth</a:t>
                      </a:r>
                      <a:r>
                        <a:rPr lang="en-US" sz="1400" i="0" baseline="0" dirty="0">
                          <a:latin typeface="Arial" panose="020B0604020202020204" pitchFamily="34" charset="0"/>
                          <a:cs typeface="Arial" panose="020B0604020202020204" pitchFamily="34" charset="0"/>
                        </a:rPr>
                        <a:t> </a:t>
                      </a:r>
                      <a:endParaRPr lang="en-US" sz="1400" i="0" dirty="0">
                        <a:latin typeface="Arial" panose="020B0604020202020204" pitchFamily="34" charset="0"/>
                        <a:cs typeface="Arial" panose="020B0604020202020204" pitchFamily="34" charset="0"/>
                      </a:endParaRPr>
                    </a:p>
                  </a:txBody>
                  <a:tcPr marL="68580" marR="68580" marT="34290" marB="34290"/>
                </a:tc>
                <a:tc>
                  <a:txBody>
                    <a:bodyPr/>
                    <a:lstStyle/>
                    <a:p>
                      <a:pPr>
                        <a:lnSpc>
                          <a:spcPct val="100000"/>
                        </a:lnSpc>
                        <a:spcBef>
                          <a:spcPts val="200"/>
                        </a:spcBef>
                        <a:spcAft>
                          <a:spcPts val="200"/>
                        </a:spcAft>
                      </a:pPr>
                      <a:r>
                        <a:rPr lang="en-US" sz="1400" i="0" dirty="0">
                          <a:latin typeface="Arial" panose="020B0604020202020204" pitchFamily="34" charset="0"/>
                          <a:cs typeface="Arial" panose="020B0604020202020204" pitchFamily="34" charset="0"/>
                        </a:rPr>
                        <a:t>Livebirth</a:t>
                      </a:r>
                    </a:p>
                  </a:txBody>
                  <a:tcPr marL="68580" marR="68580" marT="34290" marB="34290"/>
                </a:tc>
                <a:extLst>
                  <a:ext uri="{0D108BD9-81ED-4DB2-BD59-A6C34878D82A}">
                    <a16:rowId xmlns:a16="http://schemas.microsoft.com/office/drawing/2014/main" val="2784024056"/>
                  </a:ext>
                </a:extLst>
              </a:tr>
              <a:tr h="530072">
                <a:tc>
                  <a:txBody>
                    <a:bodyPr/>
                    <a:lstStyle/>
                    <a:p>
                      <a:pPr marL="0" marR="0" lvl="0" indent="0" algn="l" defTabSz="914400" rtl="0" eaLnBrk="1" fontAlgn="auto" latinLnBrk="0" hangingPunct="1">
                        <a:lnSpc>
                          <a:spcPct val="100000"/>
                        </a:lnSpc>
                        <a:spcBef>
                          <a:spcPts val="200"/>
                        </a:spcBef>
                        <a:spcAft>
                          <a:spcPts val="200"/>
                        </a:spcAft>
                        <a:buClrTx/>
                        <a:buSzTx/>
                        <a:buFontTx/>
                        <a:buNone/>
                        <a:tabLst/>
                        <a:defRPr/>
                      </a:pPr>
                      <a:r>
                        <a:rPr lang="en-US" sz="1400" b="1" i="0" dirty="0">
                          <a:latin typeface="Arial" panose="020B0604020202020204" pitchFamily="34" charset="0"/>
                          <a:cs typeface="Arial" panose="020B0604020202020204" pitchFamily="34" charset="0"/>
                        </a:rPr>
                        <a:t>Confounding factors</a:t>
                      </a:r>
                    </a:p>
                  </a:txBody>
                  <a:tcPr marL="68580" marR="68580" marT="34290" marB="34290"/>
                </a:tc>
                <a:tc>
                  <a:txBody>
                    <a:bodyPr/>
                    <a:lstStyle/>
                    <a:p>
                      <a:pPr>
                        <a:lnSpc>
                          <a:spcPct val="100000"/>
                        </a:lnSpc>
                        <a:spcBef>
                          <a:spcPts val="200"/>
                        </a:spcBef>
                        <a:spcAft>
                          <a:spcPts val="200"/>
                        </a:spcAft>
                      </a:pPr>
                      <a:r>
                        <a:rPr lang="en-US" sz="1400" i="0" dirty="0">
                          <a:latin typeface="Arial" panose="020B0604020202020204" pitchFamily="34" charset="0"/>
                          <a:cs typeface="Arial" panose="020B0604020202020204" pitchFamily="34" charset="0"/>
                        </a:rPr>
                        <a:t>Hispanic</a:t>
                      </a:r>
                    </a:p>
                  </a:txBody>
                  <a:tcPr marL="68580" marR="68580" marT="34290" marB="34290"/>
                </a:tc>
                <a:tc>
                  <a:txBody>
                    <a:bodyPr/>
                    <a:lstStyle/>
                    <a:p>
                      <a:pPr>
                        <a:lnSpc>
                          <a:spcPct val="100000"/>
                        </a:lnSpc>
                        <a:spcBef>
                          <a:spcPts val="200"/>
                        </a:spcBef>
                        <a:spcAft>
                          <a:spcPts val="200"/>
                        </a:spcAft>
                      </a:pPr>
                      <a:r>
                        <a:rPr lang="en-US" sz="1400" i="0" dirty="0">
                          <a:latin typeface="Arial" panose="020B0604020202020204" pitchFamily="34" charset="0"/>
                          <a:cs typeface="Arial" panose="020B0604020202020204" pitchFamily="34" charset="0"/>
                        </a:rPr>
                        <a:t>Fetal alcohol syndrome</a:t>
                      </a:r>
                    </a:p>
                  </a:txBody>
                  <a:tcPr marL="68580" marR="68580" marT="34290" marB="34290"/>
                </a:tc>
                <a:tc>
                  <a:txBody>
                    <a:bodyPr/>
                    <a:lstStyle/>
                    <a:p>
                      <a:pPr marL="0" marR="0" lvl="0" indent="0" algn="l" defTabSz="914400" rtl="0" eaLnBrk="1" fontAlgn="auto" latinLnBrk="0" hangingPunct="1">
                        <a:lnSpc>
                          <a:spcPct val="100000"/>
                        </a:lnSpc>
                        <a:spcBef>
                          <a:spcPts val="200"/>
                        </a:spcBef>
                        <a:spcAft>
                          <a:spcPts val="200"/>
                        </a:spcAft>
                        <a:buClrTx/>
                        <a:buSzTx/>
                        <a:buFontTx/>
                        <a:buNone/>
                        <a:tabLst/>
                        <a:defRPr/>
                      </a:pPr>
                      <a:r>
                        <a:rPr lang="en-US" sz="1400" i="0" dirty="0">
                          <a:latin typeface="Arial" panose="020B0604020202020204" pitchFamily="34" charset="0"/>
                          <a:cs typeface="Arial" panose="020B0604020202020204" pitchFamily="34" charset="0"/>
                        </a:rPr>
                        <a:t>n/a</a:t>
                      </a:r>
                    </a:p>
                  </a:txBody>
                  <a:tcPr marL="68580" marR="68580" marT="34290" marB="34290"/>
                </a:tc>
                <a:extLst>
                  <a:ext uri="{0D108BD9-81ED-4DB2-BD59-A6C34878D82A}">
                    <a16:rowId xmlns:a16="http://schemas.microsoft.com/office/drawing/2014/main" val="4132099430"/>
                  </a:ext>
                </a:extLst>
              </a:tr>
              <a:tr h="301733">
                <a:tc gridSpan="4">
                  <a:txBody>
                    <a:bodyPr/>
                    <a:lstStyle/>
                    <a:p>
                      <a:pPr marL="0" marR="0" lvl="0" indent="0" algn="l" defTabSz="914400" rtl="0" eaLnBrk="1" fontAlgn="auto" latinLnBrk="0" hangingPunct="1">
                        <a:lnSpc>
                          <a:spcPct val="100000"/>
                        </a:lnSpc>
                        <a:spcBef>
                          <a:spcPts val="200"/>
                        </a:spcBef>
                        <a:spcAft>
                          <a:spcPts val="200"/>
                        </a:spcAft>
                        <a:buClr>
                          <a:srgbClr val="000000"/>
                        </a:buClr>
                        <a:buSzTx/>
                        <a:buFont typeface="Arial"/>
                        <a:buNone/>
                        <a:tabLst/>
                        <a:defRPr/>
                      </a:pPr>
                      <a:r>
                        <a:rPr lang="en-US" sz="1400" u="none" strike="noStrike" cap="none" dirty="0">
                          <a:latin typeface="Arial" panose="020B0604020202020204" pitchFamily="34" charset="0"/>
                          <a:cs typeface="Arial" panose="020B0604020202020204" pitchFamily="34" charset="0"/>
                        </a:rPr>
                        <a:t>P = </a:t>
                      </a:r>
                      <a:r>
                        <a:rPr lang="en-US" sz="1400" u="none" strike="noStrike" cap="none" dirty="0" err="1">
                          <a:latin typeface="Arial" panose="020B0604020202020204" pitchFamily="34" charset="0"/>
                          <a:cs typeface="Arial" panose="020B0604020202020204" pitchFamily="34" charset="0"/>
                        </a:rPr>
                        <a:t>periconception</a:t>
                      </a:r>
                      <a:r>
                        <a:rPr lang="en-US" sz="1400" u="none" strike="noStrike" cap="none" dirty="0">
                          <a:latin typeface="Arial" panose="020B0604020202020204" pitchFamily="34" charset="0"/>
                          <a:cs typeface="Arial" panose="020B0604020202020204" pitchFamily="34" charset="0"/>
                        </a:rPr>
                        <a:t>, T2 = second trimester, T3 = third trimester; US =</a:t>
                      </a:r>
                      <a:r>
                        <a:rPr lang="en-US" sz="1400" u="none" strike="noStrike" cap="none" baseline="0" dirty="0">
                          <a:latin typeface="Arial" panose="020B0604020202020204" pitchFamily="34" charset="0"/>
                          <a:cs typeface="Arial" panose="020B0604020202020204" pitchFamily="34" charset="0"/>
                        </a:rPr>
                        <a:t> United States</a:t>
                      </a:r>
                      <a:endParaRPr lang="en-US" sz="1400" b="0" i="0" u="none" strike="noStrike" cap="none" baseline="0" dirty="0">
                        <a:solidFill>
                          <a:schemeClr val="bg1"/>
                        </a:solidFill>
                        <a:latin typeface="Arial" panose="020B0604020202020204" pitchFamily="34" charset="0"/>
                        <a:cs typeface="Arial" panose="020B0604020202020204" pitchFamily="34" charset="0"/>
                      </a:endParaRPr>
                    </a:p>
                  </a:txBody>
                  <a:tcPr marL="68580" marR="68580" marT="34290" marB="34290"/>
                </a:tc>
                <a:tc hMerge="1">
                  <a:txBody>
                    <a:bodyPr/>
                    <a:lstStyle/>
                    <a:p>
                      <a:pPr marL="0" marR="0" lvl="0" indent="0" algn="l" rtl="0">
                        <a:lnSpc>
                          <a:spcPct val="115000"/>
                        </a:lnSpc>
                        <a:spcBef>
                          <a:spcPts val="0"/>
                        </a:spcBef>
                        <a:spcAft>
                          <a:spcPts val="0"/>
                        </a:spcAft>
                        <a:buNone/>
                      </a:pPr>
                      <a:endParaRPr lang="en-US" sz="1200" b="0" u="none" strike="noStrike" cap="none" baseline="0" dirty="0">
                        <a:solidFill>
                          <a:schemeClr val="bg1"/>
                        </a:solidFill>
                        <a:latin typeface="Arial" panose="020B0604020202020204" pitchFamily="34" charset="0"/>
                        <a:cs typeface="Arial" panose="020B0604020202020204" pitchFamily="34" charset="0"/>
                      </a:endParaRPr>
                    </a:p>
                  </a:txBody>
                  <a:tcPr marL="68580" marR="68580" marT="34290" marB="34290"/>
                </a:tc>
                <a:tc hMerge="1">
                  <a:txBody>
                    <a:bodyPr/>
                    <a:lstStyle/>
                    <a:p>
                      <a:pPr marL="0" marR="0" lvl="0" indent="0" algn="l" defTabSz="914400" rtl="0" eaLnBrk="1" fontAlgn="auto" latinLnBrk="0" hangingPunct="1">
                        <a:lnSpc>
                          <a:spcPct val="115000"/>
                        </a:lnSpc>
                        <a:spcBef>
                          <a:spcPts val="0"/>
                        </a:spcBef>
                        <a:spcAft>
                          <a:spcPts val="0"/>
                        </a:spcAft>
                        <a:buClr>
                          <a:srgbClr val="000000"/>
                        </a:buClr>
                        <a:buSzTx/>
                        <a:buFont typeface="Arial"/>
                        <a:buNone/>
                        <a:tabLst/>
                        <a:defRPr/>
                      </a:pPr>
                      <a:endParaRPr lang="en-US" sz="1200" b="0" i="0" u="none" strike="noStrike" cap="none" baseline="0" dirty="0">
                        <a:solidFill>
                          <a:schemeClr val="bg1"/>
                        </a:solidFill>
                        <a:latin typeface="Arial" panose="020B0604020202020204" pitchFamily="34" charset="0"/>
                        <a:cs typeface="Arial" panose="020B0604020202020204" pitchFamily="34" charset="0"/>
                      </a:endParaRPr>
                    </a:p>
                  </a:txBody>
                  <a:tcPr marL="68580" marR="68580" marT="34290" marB="34290"/>
                </a:tc>
                <a:tc hMerge="1">
                  <a:txBody>
                    <a:bodyPr/>
                    <a:lstStyle/>
                    <a:p>
                      <a:pPr marL="0" marR="0" lvl="0" indent="0" algn="l" defTabSz="914400" rtl="0" eaLnBrk="1" fontAlgn="auto" latinLnBrk="0" hangingPunct="1">
                        <a:lnSpc>
                          <a:spcPct val="115000"/>
                        </a:lnSpc>
                        <a:spcBef>
                          <a:spcPts val="0"/>
                        </a:spcBef>
                        <a:spcAft>
                          <a:spcPts val="0"/>
                        </a:spcAft>
                        <a:buClr>
                          <a:srgbClr val="000000"/>
                        </a:buClr>
                        <a:buSzTx/>
                        <a:buFont typeface="Arial"/>
                        <a:buNone/>
                        <a:tabLst/>
                        <a:defRPr/>
                      </a:pPr>
                      <a:endParaRPr lang="en-US" sz="1200" b="0" i="0" u="none" strike="noStrike" cap="none" baseline="0" dirty="0">
                        <a:solidFill>
                          <a:schemeClr val="bg1"/>
                        </a:solidFill>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2989549636"/>
                  </a:ext>
                </a:extLst>
              </a:tr>
            </a:tbl>
          </a:graphicData>
        </a:graphic>
      </p:graphicFrame>
      <p:sp>
        <p:nvSpPr>
          <p:cNvPr id="13" name="Title 1">
            <a:extLst>
              <a:ext uri="{FF2B5EF4-FFF2-40B4-BE49-F238E27FC236}">
                <a16:creationId xmlns:a16="http://schemas.microsoft.com/office/drawing/2014/main" id="{B5985E6E-E37B-4C9B-92B2-CE3BBDB6D6A1}"/>
              </a:ext>
            </a:extLst>
          </p:cNvPr>
          <p:cNvSpPr txBox="1">
            <a:spLocks/>
          </p:cNvSpPr>
          <p:nvPr/>
        </p:nvSpPr>
        <p:spPr>
          <a:xfrm>
            <a:off x="381000" y="-31797"/>
            <a:ext cx="8558008" cy="914400"/>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ct val="100000"/>
              <a:buNone/>
              <a:defRPr sz="2800" b="0" i="0" u="none" strike="noStrike" cap="none" baseline="0">
                <a:solidFill>
                  <a:schemeClr val="dk1"/>
                </a:solidFill>
                <a:latin typeface="Montserrat" panose="020B0604020202020204" charset="0"/>
                <a:ea typeface="Arial"/>
                <a:cs typeface="Arial"/>
                <a:sym typeface="Aria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pPr algn="ctr"/>
            <a:r>
              <a:rPr lang="en-US" sz="2200" dirty="0">
                <a:solidFill>
                  <a:srgbClr val="C00000"/>
                </a:solidFill>
                <a:latin typeface="Arial" panose="020B0604020202020204" pitchFamily="34" charset="0"/>
                <a:cs typeface="Arial" panose="020B0604020202020204" pitchFamily="34" charset="0"/>
              </a:rPr>
              <a:t>Prospective</a:t>
            </a:r>
            <a:r>
              <a:rPr lang="en-US" sz="2200" b="1" dirty="0">
                <a:solidFill>
                  <a:schemeClr val="accent4">
                    <a:lumMod val="75000"/>
                  </a:schemeClr>
                </a:solidFill>
                <a:latin typeface="Arial" panose="020B0604020202020204" pitchFamily="34" charset="0"/>
                <a:cs typeface="Arial" panose="020B0604020202020204" pitchFamily="34" charset="0"/>
              </a:rPr>
              <a:t> </a:t>
            </a:r>
            <a:r>
              <a:rPr lang="en-US" sz="2200" dirty="0">
                <a:solidFill>
                  <a:srgbClr val="C00000"/>
                </a:solidFill>
                <a:latin typeface="Arial" panose="020B0604020202020204" pitchFamily="34" charset="0"/>
                <a:cs typeface="Arial" panose="020B0604020202020204" pitchFamily="34" charset="0"/>
              </a:rPr>
              <a:t>Antiretroviral Pregnancy Registry </a:t>
            </a:r>
          </a:p>
          <a:p>
            <a:pPr algn="ctr"/>
            <a:r>
              <a:rPr lang="en-US" sz="2200" dirty="0">
                <a:solidFill>
                  <a:srgbClr val="C00000"/>
                </a:solidFill>
                <a:latin typeface="Arial" panose="020B0604020202020204" pitchFamily="34" charset="0"/>
                <a:cs typeface="Arial" panose="020B0604020202020204" pitchFamily="34" charset="0"/>
              </a:rPr>
              <a:t>Periconception ARV Neural Tube Defect (NTD) Cases</a:t>
            </a:r>
            <a:r>
              <a:rPr lang="en-US" sz="1800" dirty="0">
                <a:solidFill>
                  <a:srgbClr val="C00000"/>
                </a:solidFill>
                <a:latin typeface="Arial" panose="020B0604020202020204" pitchFamily="34" charset="0"/>
                <a:cs typeface="Arial" panose="020B0604020202020204" pitchFamily="34" charset="0"/>
              </a:rPr>
              <a:t/>
            </a:r>
            <a:br>
              <a:rPr lang="en-US" sz="1800" dirty="0">
                <a:solidFill>
                  <a:srgbClr val="C00000"/>
                </a:solidFill>
                <a:latin typeface="Arial" panose="020B0604020202020204" pitchFamily="34" charset="0"/>
                <a:cs typeface="Arial" panose="020B0604020202020204" pitchFamily="34" charset="0"/>
              </a:rPr>
            </a:br>
            <a:endParaRPr lang="en-US" sz="1800" dirty="0">
              <a:solidFill>
                <a:schemeClr val="tx1"/>
              </a:solidFill>
              <a:latin typeface="Arial" panose="020B0604020202020204" pitchFamily="34" charset="0"/>
              <a:cs typeface="Arial" panose="020B0604020202020204" pitchFamily="34" charset="0"/>
            </a:endParaRPr>
          </a:p>
        </p:txBody>
      </p:sp>
      <p:cxnSp>
        <p:nvCxnSpPr>
          <p:cNvPr id="19" name="Straight Connector 18"/>
          <p:cNvCxnSpPr/>
          <p:nvPr/>
        </p:nvCxnSpPr>
        <p:spPr>
          <a:xfrm>
            <a:off x="926204" y="742950"/>
            <a:ext cx="8012804" cy="0"/>
          </a:xfrm>
          <a:prstGeom prst="line">
            <a:avLst/>
          </a:prstGeom>
        </p:spPr>
        <p:style>
          <a:lnRef idx="1">
            <a:schemeClr val="dk1"/>
          </a:lnRef>
          <a:fillRef idx="0">
            <a:schemeClr val="dk1"/>
          </a:fillRef>
          <a:effectRef idx="0">
            <a:schemeClr val="dk1"/>
          </a:effectRef>
          <a:fontRef idx="minor">
            <a:schemeClr val="tx1"/>
          </a:fontRef>
        </p:style>
      </p:cxnSp>
      <p:pic>
        <p:nvPicPr>
          <p:cNvPr id="8" name="Picture 7" descr="Screen Clippi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531" y="59226"/>
            <a:ext cx="628938" cy="897500"/>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6263349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idx="4294967295"/>
          </p:nvPr>
        </p:nvSpPr>
        <p:spPr>
          <a:xfrm>
            <a:off x="152400" y="590550"/>
            <a:ext cx="8915400" cy="3983085"/>
          </a:xfrm>
        </p:spPr>
        <p:txBody>
          <a:bodyPr>
            <a:noAutofit/>
          </a:bodyPr>
          <a:lstStyle/>
          <a:p>
            <a:pPr marL="266652" indent="-266652">
              <a:lnSpc>
                <a:spcPct val="110000"/>
              </a:lnSpc>
              <a:spcBef>
                <a:spcPts val="300"/>
              </a:spcBef>
              <a:spcAft>
                <a:spcPts val="600"/>
              </a:spcAft>
              <a:buClr>
                <a:srgbClr val="C00000"/>
              </a:buClr>
              <a:buSzPts val="2400"/>
              <a:buFont typeface="Noto Sans Symbols"/>
              <a:buChar char="▪"/>
              <a:defRPr/>
            </a:pPr>
            <a:r>
              <a:rPr lang="en-US" sz="2200" dirty="0"/>
              <a:t>The overall prevalence of NTD in 8,546 periconception ARV exposures was 0.03%.</a:t>
            </a:r>
          </a:p>
          <a:p>
            <a:pPr marL="266652" indent="-266652">
              <a:lnSpc>
                <a:spcPct val="110000"/>
              </a:lnSpc>
              <a:spcBef>
                <a:spcPts val="300"/>
              </a:spcBef>
              <a:spcAft>
                <a:spcPts val="600"/>
              </a:spcAft>
              <a:buSzPts val="2400"/>
              <a:buFont typeface="Noto Sans Symbols"/>
              <a:buChar char="▪"/>
              <a:defRPr/>
            </a:pPr>
            <a:r>
              <a:rPr lang="en-US" sz="2200" dirty="0"/>
              <a:t>Most of the reports in the APR come from North America, where there is national food folic acid fortification which has been shown to reduce NTDs risk by </a:t>
            </a:r>
            <a:r>
              <a:rPr lang="en-US" sz="2200" dirty="0" smtClean="0"/>
              <a:t>36%-</a:t>
            </a:r>
            <a:r>
              <a:rPr lang="en-US" sz="2200" dirty="0"/>
              <a:t>68% in the general population (</a:t>
            </a:r>
            <a:r>
              <a:rPr lang="en-US" sz="1600" i="1" dirty="0"/>
              <a:t>Wang </a:t>
            </a:r>
            <a:r>
              <a:rPr lang="en-US" sz="1600" i="1" dirty="0" err="1"/>
              <a:t>Nutr</a:t>
            </a:r>
            <a:r>
              <a:rPr lang="en-US" sz="1600" i="1" dirty="0"/>
              <a:t> 2016; Williams MMWR 2015; Ray Food </a:t>
            </a:r>
            <a:r>
              <a:rPr lang="en-US" sz="1600" i="1" dirty="0" err="1"/>
              <a:t>Nutr</a:t>
            </a:r>
            <a:r>
              <a:rPr lang="en-US" sz="1600" i="1" dirty="0"/>
              <a:t> Bull 2008</a:t>
            </a:r>
            <a:r>
              <a:rPr lang="en-US" sz="1600" dirty="0"/>
              <a:t> )</a:t>
            </a:r>
            <a:endParaRPr lang="en-US" sz="1600" i="1" dirty="0"/>
          </a:p>
          <a:p>
            <a:pPr marL="266652" indent="-266652">
              <a:lnSpc>
                <a:spcPct val="110000"/>
              </a:lnSpc>
              <a:spcBef>
                <a:spcPts val="300"/>
              </a:spcBef>
              <a:spcAft>
                <a:spcPts val="600"/>
              </a:spcAft>
              <a:buClr>
                <a:srgbClr val="C00000"/>
              </a:buClr>
              <a:buSzPts val="2400"/>
              <a:buFont typeface="Noto Sans Symbols"/>
              <a:buChar char="▪"/>
              <a:defRPr/>
            </a:pPr>
            <a:r>
              <a:rPr lang="en-US" sz="2200" dirty="0"/>
              <a:t>This frequency is consistent with the observed low NTD prevalence (0.01%-0.08%) in most developed countries due to reduced NTD occurrence from national food folic acid fortification and antenatal folic acid supplementation. </a:t>
            </a:r>
          </a:p>
        </p:txBody>
      </p:sp>
      <p:sp>
        <p:nvSpPr>
          <p:cNvPr id="3076" name="Text Box 4"/>
          <p:cNvSpPr txBox="1">
            <a:spLocks noChangeArrowheads="1"/>
          </p:cNvSpPr>
          <p:nvPr/>
        </p:nvSpPr>
        <p:spPr bwMode="auto">
          <a:xfrm>
            <a:off x="300447" y="56086"/>
            <a:ext cx="7696200" cy="584775"/>
          </a:xfrm>
          <a:prstGeom prst="rect">
            <a:avLst/>
          </a:prstGeom>
          <a:noFill/>
          <a:ln w="9525" algn="ctr">
            <a:noFill/>
            <a:miter lim="800000"/>
            <a:headEnd/>
            <a:tailEnd/>
          </a:ln>
          <a:effectLst/>
        </p:spPr>
        <p:txBody>
          <a:bodyPr wrap="square">
            <a:spAutoFit/>
          </a:bodyPr>
          <a:lstStyle/>
          <a:p>
            <a:pPr eaLnBrk="0" hangingPunct="0">
              <a:spcBef>
                <a:spcPct val="50000"/>
              </a:spcBef>
              <a:buClr>
                <a:srgbClr val="6600CC"/>
              </a:buClr>
              <a:buSzPct val="100000"/>
              <a:buFont typeface="Wingdings" pitchFamily="2" charset="2"/>
              <a:buNone/>
              <a:defRPr/>
            </a:pPr>
            <a:r>
              <a:rPr lang="en-US" sz="3200" b="1" dirty="0">
                <a:solidFill>
                  <a:srgbClr val="C00000"/>
                </a:solidFill>
              </a:rPr>
              <a:t>Conclusions</a:t>
            </a:r>
          </a:p>
        </p:txBody>
      </p:sp>
      <p:grpSp>
        <p:nvGrpSpPr>
          <p:cNvPr id="4" name="Group 3"/>
          <p:cNvGrpSpPr/>
          <p:nvPr/>
        </p:nvGrpSpPr>
        <p:grpSpPr>
          <a:xfrm>
            <a:off x="304801" y="4371975"/>
            <a:ext cx="8837308" cy="736124"/>
            <a:chOff x="522143" y="4371975"/>
            <a:chExt cx="8619965" cy="736124"/>
          </a:xfrm>
        </p:grpSpPr>
        <p:pic>
          <p:nvPicPr>
            <p:cNvPr id="5" name="Picture 4"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69955" y="4371975"/>
              <a:ext cx="1972153" cy="736124"/>
            </a:xfrm>
            <a:prstGeom prst="rect">
              <a:avLst/>
            </a:prstGeom>
          </p:spPr>
        </p:pic>
        <p:sp>
          <p:nvSpPr>
            <p:cNvPr id="6" name="Line 6"/>
            <p:cNvSpPr>
              <a:spLocks noChangeShapeType="1"/>
            </p:cNvSpPr>
            <p:nvPr/>
          </p:nvSpPr>
          <p:spPr bwMode="auto">
            <a:xfrm>
              <a:off x="522143" y="4943475"/>
              <a:ext cx="6442364" cy="0"/>
            </a:xfrm>
            <a:prstGeom prst="line">
              <a:avLst/>
            </a:prstGeom>
            <a:noFill/>
            <a:ln w="50800">
              <a:solidFill>
                <a:srgbClr val="6D457F"/>
              </a:solidFill>
              <a:round/>
              <a:headEnd type="none" w="sm" len="sm"/>
              <a:tailEnd type="none" w="sm" len="sm"/>
            </a:ln>
          </p:spPr>
          <p:txBody>
            <a:bodyPr wrap="none" anchor="ctr"/>
            <a:lstStyle/>
            <a:p>
              <a:endParaRPr lang="en-US"/>
            </a:p>
          </p:txBody>
        </p:sp>
      </p:grpSp>
    </p:spTree>
    <p:extLst>
      <p:ext uri="{BB962C8B-B14F-4D97-AF65-F5344CB8AC3E}">
        <p14:creationId xmlns:p14="http://schemas.microsoft.com/office/powerpoint/2010/main" val="8132033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304801" y="4371975"/>
            <a:ext cx="8837308" cy="736124"/>
            <a:chOff x="522143" y="4371975"/>
            <a:chExt cx="8619965" cy="736124"/>
          </a:xfrm>
        </p:grpSpPr>
        <p:pic>
          <p:nvPicPr>
            <p:cNvPr id="12" name="Picture 11"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69955" y="4371975"/>
              <a:ext cx="1972153" cy="736124"/>
            </a:xfrm>
            <a:prstGeom prst="rect">
              <a:avLst/>
            </a:prstGeom>
          </p:spPr>
        </p:pic>
        <p:sp>
          <p:nvSpPr>
            <p:cNvPr id="13" name="Line 6"/>
            <p:cNvSpPr>
              <a:spLocks noChangeShapeType="1"/>
            </p:cNvSpPr>
            <p:nvPr/>
          </p:nvSpPr>
          <p:spPr bwMode="auto">
            <a:xfrm>
              <a:off x="522143" y="4943475"/>
              <a:ext cx="6442364" cy="0"/>
            </a:xfrm>
            <a:prstGeom prst="line">
              <a:avLst/>
            </a:prstGeom>
            <a:noFill/>
            <a:ln w="50800">
              <a:solidFill>
                <a:srgbClr val="6D457F"/>
              </a:solidFill>
              <a:round/>
              <a:headEnd type="none" w="sm" len="sm"/>
              <a:tailEnd type="none" w="sm" len="sm"/>
            </a:ln>
          </p:spPr>
          <p:txBody>
            <a:bodyPr wrap="none" anchor="ctr"/>
            <a:lstStyle/>
            <a:p>
              <a:endParaRPr lang="en-US"/>
            </a:p>
          </p:txBody>
        </p:sp>
      </p:grpSp>
      <p:sp>
        <p:nvSpPr>
          <p:cNvPr id="10" name="Rectangle 3"/>
          <p:cNvSpPr txBox="1">
            <a:spLocks noChangeArrowheads="1"/>
          </p:cNvSpPr>
          <p:nvPr/>
        </p:nvSpPr>
        <p:spPr>
          <a:xfrm>
            <a:off x="310764" y="590550"/>
            <a:ext cx="8686800" cy="42291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66652" indent="-266652" fontAlgn="auto">
              <a:lnSpc>
                <a:spcPct val="105000"/>
              </a:lnSpc>
              <a:spcBef>
                <a:spcPts val="701"/>
              </a:spcBef>
              <a:spcAft>
                <a:spcPts val="0"/>
              </a:spcAft>
              <a:buClr>
                <a:srgbClr val="C00000"/>
              </a:buClr>
              <a:buSzPts val="1815"/>
              <a:buFont typeface="Noto Sans Symbols"/>
              <a:buChar char="▪"/>
              <a:defRPr/>
            </a:pPr>
            <a:r>
              <a:rPr lang="en-US" sz="1600" dirty="0">
                <a:latin typeface="Arial" panose="020B0604020202020204" pitchFamily="34" charset="0"/>
                <a:cs typeface="Arial" panose="020B0604020202020204" pitchFamily="34" charset="0"/>
              </a:rPr>
              <a:t>The APR is a collaborative project jointly funded by the following manufacturers: </a:t>
            </a:r>
          </a:p>
          <a:p>
            <a:pPr marL="266652" indent="-266652" fontAlgn="auto">
              <a:lnSpc>
                <a:spcPct val="105000"/>
              </a:lnSpc>
              <a:spcBef>
                <a:spcPts val="701"/>
              </a:spcBef>
              <a:spcAft>
                <a:spcPts val="0"/>
              </a:spcAft>
              <a:buClr>
                <a:srgbClr val="C00000"/>
              </a:buClr>
              <a:buSzPts val="1815"/>
              <a:buFont typeface="Noto Sans Symbols"/>
              <a:buChar char="▪"/>
              <a:defRPr/>
            </a:pPr>
            <a:endParaRPr lang="en-US" sz="1600" dirty="0">
              <a:latin typeface="Arial" panose="020B0604020202020204" pitchFamily="34" charset="0"/>
              <a:cs typeface="Arial" panose="020B0604020202020204" pitchFamily="34" charset="0"/>
            </a:endParaRPr>
          </a:p>
          <a:p>
            <a:pPr marL="266652" indent="-266652" fontAlgn="auto">
              <a:lnSpc>
                <a:spcPct val="105000"/>
              </a:lnSpc>
              <a:spcBef>
                <a:spcPts val="701"/>
              </a:spcBef>
              <a:spcAft>
                <a:spcPts val="0"/>
              </a:spcAft>
              <a:buClr>
                <a:srgbClr val="C00000"/>
              </a:buClr>
              <a:buSzPts val="1815"/>
              <a:buFont typeface="Noto Sans Symbols"/>
              <a:buChar char="▪"/>
              <a:defRPr/>
            </a:pPr>
            <a:endParaRPr lang="en-US" sz="1600" dirty="0">
              <a:latin typeface="Arial" panose="020B0604020202020204" pitchFamily="34" charset="0"/>
              <a:cs typeface="Arial" panose="020B0604020202020204" pitchFamily="34" charset="0"/>
            </a:endParaRPr>
          </a:p>
          <a:p>
            <a:pPr marL="266652" indent="-266652" fontAlgn="auto">
              <a:lnSpc>
                <a:spcPct val="105000"/>
              </a:lnSpc>
              <a:spcBef>
                <a:spcPts val="701"/>
              </a:spcBef>
              <a:spcAft>
                <a:spcPts val="0"/>
              </a:spcAft>
              <a:buClr>
                <a:srgbClr val="C00000"/>
              </a:buClr>
              <a:buSzPts val="1815"/>
              <a:buFont typeface="Noto Sans Symbols"/>
              <a:buChar char="▪"/>
              <a:defRPr/>
            </a:pPr>
            <a:endParaRPr lang="en-US" sz="1600" dirty="0">
              <a:latin typeface="Arial" panose="020B0604020202020204" pitchFamily="34" charset="0"/>
              <a:cs typeface="Arial" panose="020B0604020202020204" pitchFamily="34" charset="0"/>
            </a:endParaRPr>
          </a:p>
          <a:p>
            <a:pPr marL="266652" indent="-266652" fontAlgn="auto">
              <a:lnSpc>
                <a:spcPct val="105000"/>
              </a:lnSpc>
              <a:spcBef>
                <a:spcPts val="701"/>
              </a:spcBef>
              <a:spcAft>
                <a:spcPts val="0"/>
              </a:spcAft>
              <a:buClr>
                <a:srgbClr val="C00000"/>
              </a:buClr>
              <a:buSzPts val="1815"/>
              <a:buFont typeface="Noto Sans Symbols"/>
              <a:buChar char="▪"/>
              <a:defRPr/>
            </a:pPr>
            <a:endParaRPr lang="en-US" sz="1600" dirty="0">
              <a:latin typeface="Arial" panose="020B0604020202020204" pitchFamily="34" charset="0"/>
              <a:cs typeface="Arial" panose="020B0604020202020204" pitchFamily="34" charset="0"/>
            </a:endParaRPr>
          </a:p>
          <a:p>
            <a:pPr marL="266652" indent="-266652" fontAlgn="auto">
              <a:lnSpc>
                <a:spcPct val="105000"/>
              </a:lnSpc>
              <a:spcBef>
                <a:spcPts val="701"/>
              </a:spcBef>
              <a:spcAft>
                <a:spcPts val="0"/>
              </a:spcAft>
              <a:buClr>
                <a:srgbClr val="C00000"/>
              </a:buClr>
              <a:buSzPts val="1815"/>
              <a:buFont typeface="Noto Sans Symbols"/>
              <a:buChar char="▪"/>
              <a:defRPr/>
            </a:pPr>
            <a:endParaRPr lang="en-US" sz="1600" dirty="0">
              <a:latin typeface="Arial" panose="020B0604020202020204" pitchFamily="34" charset="0"/>
              <a:cs typeface="Arial" panose="020B0604020202020204" pitchFamily="34" charset="0"/>
            </a:endParaRPr>
          </a:p>
          <a:p>
            <a:pPr marL="266652" indent="-266652" fontAlgn="auto">
              <a:lnSpc>
                <a:spcPct val="105000"/>
              </a:lnSpc>
              <a:spcBef>
                <a:spcPts val="701"/>
              </a:spcBef>
              <a:spcAft>
                <a:spcPts val="0"/>
              </a:spcAft>
              <a:buClr>
                <a:srgbClr val="C00000"/>
              </a:buClr>
              <a:buSzPts val="1815"/>
              <a:buFont typeface="Noto Sans Symbols"/>
              <a:buChar char="▪"/>
              <a:defRPr/>
            </a:pPr>
            <a:endParaRPr lang="en-US" sz="1600" dirty="0">
              <a:latin typeface="Arial" panose="020B0604020202020204" pitchFamily="34" charset="0"/>
              <a:cs typeface="Arial" panose="020B0604020202020204" pitchFamily="34" charset="0"/>
            </a:endParaRPr>
          </a:p>
          <a:p>
            <a:pPr marL="266652" indent="-266652" fontAlgn="auto">
              <a:lnSpc>
                <a:spcPct val="105000"/>
              </a:lnSpc>
              <a:spcBef>
                <a:spcPts val="701"/>
              </a:spcBef>
              <a:spcAft>
                <a:spcPts val="0"/>
              </a:spcAft>
              <a:buClr>
                <a:srgbClr val="C00000"/>
              </a:buClr>
              <a:buSzPts val="1815"/>
              <a:buFont typeface="Noto Sans Symbols"/>
              <a:buChar char="▪"/>
              <a:defRPr/>
            </a:pPr>
            <a:endParaRPr lang="en-US" sz="1600" dirty="0">
              <a:latin typeface="Arial" panose="020B0604020202020204" pitchFamily="34" charset="0"/>
              <a:cs typeface="Arial" panose="020B0604020202020204" pitchFamily="34" charset="0"/>
            </a:endParaRPr>
          </a:p>
          <a:p>
            <a:pPr marL="266652" indent="-266652" fontAlgn="auto">
              <a:lnSpc>
                <a:spcPct val="105000"/>
              </a:lnSpc>
              <a:spcBef>
                <a:spcPts val="701"/>
              </a:spcBef>
              <a:spcAft>
                <a:spcPts val="0"/>
              </a:spcAft>
              <a:buClr>
                <a:srgbClr val="C00000"/>
              </a:buClr>
              <a:buSzPts val="1815"/>
              <a:buFont typeface="Noto Sans Symbols"/>
              <a:buChar char="▪"/>
              <a:defRPr/>
            </a:pPr>
            <a:endParaRPr lang="en-US" sz="1600" dirty="0">
              <a:latin typeface="Arial" panose="020B0604020202020204" pitchFamily="34" charset="0"/>
              <a:cs typeface="Arial" panose="020B0604020202020204" pitchFamily="34" charset="0"/>
            </a:endParaRPr>
          </a:p>
          <a:p>
            <a:pPr marL="266652" indent="-266652" fontAlgn="auto">
              <a:lnSpc>
                <a:spcPct val="105000"/>
              </a:lnSpc>
              <a:spcBef>
                <a:spcPts val="701"/>
              </a:spcBef>
              <a:spcAft>
                <a:spcPts val="0"/>
              </a:spcAft>
              <a:buClr>
                <a:srgbClr val="C00000"/>
              </a:buClr>
              <a:buSzPts val="1815"/>
              <a:buFont typeface="Noto Sans Symbols"/>
              <a:buChar char="▪"/>
              <a:defRPr/>
            </a:pPr>
            <a:endParaRPr lang="en-US" sz="1600" dirty="0">
              <a:latin typeface="Arial" panose="020B0604020202020204" pitchFamily="34" charset="0"/>
              <a:cs typeface="Arial" panose="020B0604020202020204" pitchFamily="34" charset="0"/>
            </a:endParaRPr>
          </a:p>
          <a:p>
            <a:pPr marL="266652" indent="-266652" fontAlgn="auto">
              <a:lnSpc>
                <a:spcPct val="105000"/>
              </a:lnSpc>
              <a:spcBef>
                <a:spcPts val="701"/>
              </a:spcBef>
              <a:spcAft>
                <a:spcPts val="0"/>
              </a:spcAft>
              <a:buClr>
                <a:srgbClr val="C00000"/>
              </a:buClr>
              <a:buSzPts val="1815"/>
              <a:buFont typeface="Noto Sans Symbols"/>
              <a:buChar char="▪"/>
              <a:defRPr/>
            </a:pPr>
            <a:r>
              <a:rPr lang="en-US" sz="1600" dirty="0">
                <a:latin typeface="Arial" panose="020B0604020202020204" pitchFamily="34" charset="0"/>
                <a:cs typeface="Arial" panose="020B0604020202020204" pitchFamily="34" charset="0"/>
              </a:rPr>
              <a:t>The views are those of the authors and do not reflect the opinions of the</a:t>
            </a:r>
          </a:p>
          <a:p>
            <a:pPr marL="0" indent="228600" fontAlgn="auto">
              <a:spcBef>
                <a:spcPts val="0"/>
              </a:spcBef>
              <a:spcAft>
                <a:spcPts val="0"/>
              </a:spcAft>
              <a:buClr>
                <a:srgbClr val="C00000"/>
              </a:buClr>
              <a:buSzPts val="1815"/>
              <a:buNone/>
              <a:defRPr/>
            </a:pPr>
            <a:r>
              <a:rPr lang="en-US" sz="1600" dirty="0">
                <a:latin typeface="Arial" panose="020B0604020202020204" pitchFamily="34" charset="0"/>
                <a:cs typeface="Arial" panose="020B0604020202020204" pitchFamily="34" charset="0"/>
              </a:rPr>
              <a:t> U.S. Department of State or the U.S. government </a:t>
            </a:r>
          </a:p>
        </p:txBody>
      </p:sp>
      <p:sp>
        <p:nvSpPr>
          <p:cNvPr id="5" name="Title 4"/>
          <p:cNvSpPr>
            <a:spLocks noGrp="1"/>
          </p:cNvSpPr>
          <p:nvPr>
            <p:ph type="title" idx="4294967295"/>
          </p:nvPr>
        </p:nvSpPr>
        <p:spPr>
          <a:xfrm>
            <a:off x="186097" y="20969"/>
            <a:ext cx="8229600" cy="685800"/>
          </a:xfrm>
        </p:spPr>
        <p:txBody>
          <a:bodyPr>
            <a:normAutofit/>
          </a:bodyPr>
          <a:lstStyle/>
          <a:p>
            <a:pPr algn="l" eaLnBrk="0" hangingPunct="0">
              <a:spcBef>
                <a:spcPct val="50000"/>
              </a:spcBef>
              <a:defRPr/>
            </a:pPr>
            <a:r>
              <a:rPr lang="en-US" sz="3200" b="1" dirty="0">
                <a:solidFill>
                  <a:srgbClr val="C00000"/>
                </a:solidFill>
                <a:latin typeface="Arial" panose="020B0604020202020204" pitchFamily="34" charset="0"/>
                <a:cs typeface="Arial" panose="020B0604020202020204" pitchFamily="34" charset="0"/>
              </a:rPr>
              <a:t>Disclosures</a:t>
            </a:r>
          </a:p>
        </p:txBody>
      </p:sp>
      <p:sp>
        <p:nvSpPr>
          <p:cNvPr id="7" name="Rectangle 3"/>
          <p:cNvSpPr txBox="1">
            <a:spLocks noChangeArrowheads="1"/>
          </p:cNvSpPr>
          <p:nvPr/>
        </p:nvSpPr>
        <p:spPr>
          <a:xfrm>
            <a:off x="1008605" y="1086871"/>
            <a:ext cx="3886200" cy="2343150"/>
          </a:xfrm>
          <a:prstGeom prst="rect">
            <a:avLst/>
          </a:prstGeom>
        </p:spPr>
        <p:txBody>
          <a:bodyPr vert="horz" lIns="92075" tIns="46038" rIns="92075" bIns="46038"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lnSpc>
                <a:spcPct val="90000"/>
              </a:lnSpc>
              <a:spcBef>
                <a:spcPct val="0"/>
              </a:spcBef>
              <a:spcAft>
                <a:spcPct val="0"/>
              </a:spcAft>
              <a:buFont typeface="Wingdings" pitchFamily="2" charset="2"/>
              <a:buNone/>
            </a:pPr>
            <a:r>
              <a:rPr lang="en-US" sz="1400" dirty="0">
                <a:cs typeface="Arial" panose="020B0604020202020204" pitchFamily="34" charset="0"/>
              </a:rPr>
              <a:t>AbbVie</a:t>
            </a:r>
          </a:p>
          <a:p>
            <a:pPr marL="0" indent="0" fontAlgn="auto">
              <a:lnSpc>
                <a:spcPct val="90000"/>
              </a:lnSpc>
              <a:spcBef>
                <a:spcPct val="0"/>
              </a:spcBef>
              <a:buNone/>
            </a:pPr>
            <a:r>
              <a:rPr lang="en-US" sz="1400" dirty="0">
                <a:cs typeface="Arial" panose="020B0604020202020204" pitchFamily="34" charset="0"/>
              </a:rPr>
              <a:t>Accord Healthcare</a:t>
            </a:r>
          </a:p>
          <a:p>
            <a:pPr marL="0" indent="0" fontAlgn="auto">
              <a:lnSpc>
                <a:spcPct val="90000"/>
              </a:lnSpc>
              <a:spcBef>
                <a:spcPct val="0"/>
              </a:spcBef>
              <a:buNone/>
            </a:pPr>
            <a:r>
              <a:rPr lang="en-US" sz="1400" dirty="0" err="1">
                <a:cs typeface="Arial" panose="020B0604020202020204" pitchFamily="34" charset="0"/>
              </a:rPr>
              <a:t>Alvogen</a:t>
            </a:r>
            <a:endParaRPr lang="en-US" sz="1400" dirty="0">
              <a:cs typeface="Arial" panose="020B0604020202020204" pitchFamily="34" charset="0"/>
            </a:endParaRPr>
          </a:p>
          <a:p>
            <a:pPr marL="0" indent="0" fontAlgn="auto">
              <a:lnSpc>
                <a:spcPct val="90000"/>
              </a:lnSpc>
              <a:spcBef>
                <a:spcPct val="0"/>
              </a:spcBef>
              <a:spcAft>
                <a:spcPct val="0"/>
              </a:spcAft>
              <a:buFont typeface="Wingdings" pitchFamily="2" charset="2"/>
              <a:buNone/>
            </a:pPr>
            <a:r>
              <a:rPr lang="en-US" sz="1400" dirty="0" err="1">
                <a:cs typeface="Arial" panose="020B0604020202020204" pitchFamily="34" charset="0"/>
              </a:rPr>
              <a:t>Amneal</a:t>
            </a:r>
            <a:r>
              <a:rPr lang="en-US" sz="1400" dirty="0">
                <a:cs typeface="Arial" panose="020B0604020202020204" pitchFamily="34" charset="0"/>
              </a:rPr>
              <a:t> Pharmaceuticals</a:t>
            </a:r>
          </a:p>
          <a:p>
            <a:pPr marL="0" indent="0" fontAlgn="auto">
              <a:lnSpc>
                <a:spcPct val="90000"/>
              </a:lnSpc>
              <a:spcBef>
                <a:spcPct val="0"/>
              </a:spcBef>
              <a:spcAft>
                <a:spcPct val="0"/>
              </a:spcAft>
              <a:buFont typeface="Arial" pitchFamily="34" charset="0"/>
              <a:buNone/>
            </a:pPr>
            <a:r>
              <a:rPr lang="en-US" sz="1400" dirty="0" err="1">
                <a:cs typeface="Arial" panose="020B0604020202020204" pitchFamily="34" charset="0"/>
              </a:rPr>
              <a:t>Apotex</a:t>
            </a:r>
            <a:r>
              <a:rPr lang="en-US" sz="1400" dirty="0">
                <a:cs typeface="Arial" panose="020B0604020202020204" pitchFamily="34" charset="0"/>
              </a:rPr>
              <a:t/>
            </a:r>
            <a:br>
              <a:rPr lang="en-US" sz="1400" dirty="0">
                <a:cs typeface="Arial" panose="020B0604020202020204" pitchFamily="34" charset="0"/>
              </a:rPr>
            </a:br>
            <a:r>
              <a:rPr lang="en-US" sz="1400" dirty="0" err="1">
                <a:cs typeface="Arial" panose="020B0604020202020204" pitchFamily="34" charset="0"/>
              </a:rPr>
              <a:t>Aurobindo</a:t>
            </a:r>
            <a:r>
              <a:rPr lang="en-US" sz="1400" dirty="0">
                <a:cs typeface="Arial" panose="020B0604020202020204" pitchFamily="34" charset="0"/>
              </a:rPr>
              <a:t> Pharma</a:t>
            </a:r>
            <a:br>
              <a:rPr lang="en-US" sz="1400" dirty="0">
                <a:cs typeface="Arial" panose="020B0604020202020204" pitchFamily="34" charset="0"/>
              </a:rPr>
            </a:br>
            <a:r>
              <a:rPr lang="en-US" sz="1400" dirty="0" err="1">
                <a:cs typeface="Arial" panose="020B0604020202020204" pitchFamily="34" charset="0"/>
              </a:rPr>
              <a:t>Boehringer</a:t>
            </a:r>
            <a:r>
              <a:rPr lang="en-US" sz="1400" dirty="0">
                <a:cs typeface="Arial" panose="020B0604020202020204" pitchFamily="34" charset="0"/>
              </a:rPr>
              <a:t> </a:t>
            </a:r>
            <a:r>
              <a:rPr lang="en-US" sz="1400" dirty="0" err="1">
                <a:cs typeface="Arial" panose="020B0604020202020204" pitchFamily="34" charset="0"/>
              </a:rPr>
              <a:t>Ingelheim</a:t>
            </a:r>
            <a:r>
              <a:rPr lang="en-US" sz="1400" dirty="0">
                <a:cs typeface="Arial" panose="020B0604020202020204" pitchFamily="34" charset="0"/>
              </a:rPr>
              <a:t> Pharmaceuticals</a:t>
            </a:r>
            <a:br>
              <a:rPr lang="en-US" sz="1400" dirty="0">
                <a:cs typeface="Arial" panose="020B0604020202020204" pitchFamily="34" charset="0"/>
              </a:rPr>
            </a:br>
            <a:r>
              <a:rPr lang="en-US" sz="1400" dirty="0">
                <a:cs typeface="Arial" panose="020B0604020202020204" pitchFamily="34" charset="0"/>
              </a:rPr>
              <a:t>Bristol-Myers Squibb Company</a:t>
            </a:r>
          </a:p>
          <a:p>
            <a:pPr marL="0" indent="0" fontAlgn="auto">
              <a:lnSpc>
                <a:spcPct val="90000"/>
              </a:lnSpc>
              <a:spcBef>
                <a:spcPct val="0"/>
              </a:spcBef>
              <a:spcAft>
                <a:spcPct val="0"/>
              </a:spcAft>
              <a:buFont typeface="Arial" pitchFamily="34" charset="0"/>
              <a:buNone/>
            </a:pPr>
            <a:r>
              <a:rPr lang="en-US" sz="1400" dirty="0" err="1">
                <a:cs typeface="Arial" panose="020B0604020202020204" pitchFamily="34" charset="0"/>
              </a:rPr>
              <a:t>Celltrion</a:t>
            </a:r>
            <a:r>
              <a:rPr lang="en-US" sz="1400" dirty="0">
                <a:cs typeface="Arial" panose="020B0604020202020204" pitchFamily="34" charset="0"/>
              </a:rPr>
              <a:t/>
            </a:r>
            <a:br>
              <a:rPr lang="en-US" sz="1400" dirty="0">
                <a:cs typeface="Arial" panose="020B0604020202020204" pitchFamily="34" charset="0"/>
              </a:rPr>
            </a:br>
            <a:r>
              <a:rPr lang="en-US" sz="1400" dirty="0" err="1">
                <a:cs typeface="Arial" panose="020B0604020202020204" pitchFamily="34" charset="0"/>
              </a:rPr>
              <a:t>Cipla</a:t>
            </a:r>
            <a:endParaRPr lang="en-US" sz="1400" dirty="0">
              <a:cs typeface="Arial" panose="020B0604020202020204" pitchFamily="34" charset="0"/>
            </a:endParaRPr>
          </a:p>
          <a:p>
            <a:pPr marL="0" indent="0" fontAlgn="auto">
              <a:lnSpc>
                <a:spcPct val="90000"/>
              </a:lnSpc>
              <a:spcBef>
                <a:spcPct val="0"/>
              </a:spcBef>
              <a:spcAft>
                <a:spcPct val="0"/>
              </a:spcAft>
              <a:buFont typeface="Arial" pitchFamily="34" charset="0"/>
              <a:buNone/>
            </a:pPr>
            <a:r>
              <a:rPr lang="en-US" sz="1400" dirty="0">
                <a:cs typeface="Arial" panose="020B0604020202020204" pitchFamily="34" charset="0"/>
              </a:rPr>
              <a:t>F. Hoffman La-Roche</a:t>
            </a:r>
          </a:p>
          <a:p>
            <a:pPr marL="0" indent="0" fontAlgn="auto">
              <a:lnSpc>
                <a:spcPct val="90000"/>
              </a:lnSpc>
              <a:spcBef>
                <a:spcPct val="0"/>
              </a:spcBef>
              <a:buNone/>
            </a:pPr>
            <a:r>
              <a:rPr lang="en-US" sz="1400" dirty="0">
                <a:cs typeface="Arial" panose="020B0604020202020204" pitchFamily="34" charset="0"/>
              </a:rPr>
              <a:t>Gilead Sciences</a:t>
            </a:r>
            <a:br>
              <a:rPr lang="en-US" sz="1400" dirty="0">
                <a:cs typeface="Arial" panose="020B0604020202020204" pitchFamily="34" charset="0"/>
              </a:rPr>
            </a:br>
            <a:r>
              <a:rPr lang="en-US" sz="1400" dirty="0">
                <a:cs typeface="Arial" panose="020B0604020202020204" pitchFamily="34" charset="0"/>
              </a:rPr>
              <a:t>Hetero Labs</a:t>
            </a:r>
            <a:br>
              <a:rPr lang="en-US" sz="1400" dirty="0">
                <a:cs typeface="Arial" panose="020B0604020202020204" pitchFamily="34" charset="0"/>
              </a:rPr>
            </a:br>
            <a:r>
              <a:rPr lang="en-US" sz="1400" dirty="0" err="1">
                <a:cs typeface="Arial" panose="020B0604020202020204" pitchFamily="34" charset="0"/>
              </a:rPr>
              <a:t>Hikma</a:t>
            </a:r>
            <a:r>
              <a:rPr lang="en-US" sz="1400" dirty="0">
                <a:cs typeface="Arial" panose="020B0604020202020204" pitchFamily="34" charset="0"/>
              </a:rPr>
              <a:t> </a:t>
            </a:r>
            <a:r>
              <a:rPr lang="en-US" sz="1400" dirty="0" err="1">
                <a:cs typeface="Arial" panose="020B0604020202020204" pitchFamily="34" charset="0"/>
              </a:rPr>
              <a:t>Pharmaeuticals</a:t>
            </a:r>
            <a:r>
              <a:rPr lang="en-US" sz="1400" dirty="0">
                <a:cs typeface="Arial" panose="020B0604020202020204" pitchFamily="34" charset="0"/>
              </a:rPr>
              <a:t> USA </a:t>
            </a:r>
          </a:p>
          <a:p>
            <a:pPr marL="0" indent="0" fontAlgn="auto">
              <a:lnSpc>
                <a:spcPct val="90000"/>
              </a:lnSpc>
              <a:spcBef>
                <a:spcPct val="0"/>
              </a:spcBef>
              <a:buNone/>
            </a:pPr>
            <a:r>
              <a:rPr lang="en-US" sz="1400" dirty="0">
                <a:cs typeface="Arial" panose="020B0604020202020204" pitchFamily="34" charset="0"/>
              </a:rPr>
              <a:t/>
            </a:r>
            <a:br>
              <a:rPr lang="en-US" sz="1400" dirty="0">
                <a:cs typeface="Arial" panose="020B0604020202020204" pitchFamily="34" charset="0"/>
              </a:rPr>
            </a:br>
            <a:endParaRPr lang="en-US" sz="1400" dirty="0">
              <a:cs typeface="Arial" panose="020B0604020202020204" pitchFamily="34" charset="0"/>
            </a:endParaRPr>
          </a:p>
        </p:txBody>
      </p:sp>
      <p:sp>
        <p:nvSpPr>
          <p:cNvPr id="8" name="Rectangle 4"/>
          <p:cNvSpPr>
            <a:spLocks noChangeArrowheads="1"/>
          </p:cNvSpPr>
          <p:nvPr/>
        </p:nvSpPr>
        <p:spPr bwMode="auto">
          <a:xfrm>
            <a:off x="4876800" y="1044352"/>
            <a:ext cx="2977415" cy="2343150"/>
          </a:xfrm>
          <a:prstGeom prst="rect">
            <a:avLst/>
          </a:prstGeom>
          <a:noFill/>
          <a:ln w="9525">
            <a:noFill/>
            <a:miter lim="800000"/>
            <a:headEnd/>
            <a:tailEnd/>
          </a:ln>
        </p:spPr>
        <p:txBody>
          <a:bodyPr lIns="92075" tIns="46038" rIns="92075" bIns="46038"/>
          <a:lstStyle/>
          <a:p>
            <a:pPr fontAlgn="auto">
              <a:lnSpc>
                <a:spcPct val="90000"/>
              </a:lnSpc>
            </a:pPr>
            <a:r>
              <a:rPr lang="en-US" sz="1400" dirty="0">
                <a:latin typeface="+mn-lt"/>
                <a:cs typeface="Arial" panose="020B0604020202020204" pitchFamily="34" charset="0"/>
              </a:rPr>
              <a:t>Janssen Scientific Affairs </a:t>
            </a:r>
          </a:p>
          <a:p>
            <a:pPr fontAlgn="auto">
              <a:lnSpc>
                <a:spcPct val="90000"/>
              </a:lnSpc>
            </a:pPr>
            <a:r>
              <a:rPr lang="en-US" sz="1400" dirty="0" err="1">
                <a:latin typeface="+mn-lt"/>
                <a:cs typeface="Arial" panose="020B0604020202020204" pitchFamily="34" charset="0"/>
              </a:rPr>
              <a:t>Lannett</a:t>
            </a:r>
            <a:r>
              <a:rPr lang="en-US" sz="1400" dirty="0">
                <a:latin typeface="+mn-lt"/>
                <a:cs typeface="Arial" panose="020B0604020202020204" pitchFamily="34" charset="0"/>
              </a:rPr>
              <a:t> Company</a:t>
            </a:r>
          </a:p>
          <a:p>
            <a:pPr fontAlgn="auto">
              <a:lnSpc>
                <a:spcPct val="90000"/>
              </a:lnSpc>
            </a:pPr>
            <a:r>
              <a:rPr lang="en-US" sz="1400" dirty="0" err="1">
                <a:latin typeface="+mn-lt"/>
                <a:cs typeface="Arial" panose="020B0604020202020204" pitchFamily="34" charset="0"/>
              </a:rPr>
              <a:t>Lupin</a:t>
            </a:r>
            <a:r>
              <a:rPr lang="en-US" sz="1400" dirty="0">
                <a:latin typeface="+mn-lt"/>
                <a:cs typeface="Arial" panose="020B0604020202020204" pitchFamily="34" charset="0"/>
              </a:rPr>
              <a:t> Pharmaceutical</a:t>
            </a:r>
          </a:p>
          <a:p>
            <a:pPr>
              <a:lnSpc>
                <a:spcPct val="90000"/>
              </a:lnSpc>
            </a:pPr>
            <a:r>
              <a:rPr lang="en-US" sz="1400" dirty="0" err="1">
                <a:latin typeface="+mn-lt"/>
                <a:cs typeface="Arial" panose="020B0604020202020204" pitchFamily="34" charset="0"/>
              </a:rPr>
              <a:t>Macleods</a:t>
            </a:r>
            <a:r>
              <a:rPr lang="en-US" sz="1400" dirty="0">
                <a:latin typeface="+mn-lt"/>
                <a:cs typeface="Arial" panose="020B0604020202020204" pitchFamily="34" charset="0"/>
              </a:rPr>
              <a:t> Pharmaceuticals</a:t>
            </a:r>
          </a:p>
          <a:p>
            <a:pPr>
              <a:lnSpc>
                <a:spcPct val="90000"/>
              </a:lnSpc>
            </a:pPr>
            <a:r>
              <a:rPr lang="en-US" sz="1400" dirty="0">
                <a:latin typeface="+mn-lt"/>
                <a:cs typeface="Arial" panose="020B0604020202020204" pitchFamily="34" charset="0"/>
              </a:rPr>
              <a:t>Merck &amp; Company</a:t>
            </a:r>
          </a:p>
          <a:p>
            <a:pPr>
              <a:lnSpc>
                <a:spcPct val="90000"/>
              </a:lnSpc>
            </a:pPr>
            <a:r>
              <a:rPr lang="en-US" sz="1400" dirty="0">
                <a:solidFill>
                  <a:prstClr val="black"/>
                </a:solidFill>
                <a:latin typeface="+mn-lt"/>
                <a:cs typeface="Arial" panose="020B0604020202020204" pitchFamily="34" charset="0"/>
              </a:rPr>
              <a:t>Mylan Laboratories</a:t>
            </a:r>
          </a:p>
          <a:p>
            <a:pPr>
              <a:lnSpc>
                <a:spcPct val="90000"/>
              </a:lnSpc>
            </a:pPr>
            <a:r>
              <a:rPr lang="en-US" sz="1400" dirty="0">
                <a:solidFill>
                  <a:prstClr val="black"/>
                </a:solidFill>
                <a:latin typeface="+mn-lt"/>
                <a:cs typeface="Arial" panose="020B0604020202020204" pitchFamily="34" charset="0"/>
              </a:rPr>
              <a:t>Novartis Pharmaceuticals</a:t>
            </a:r>
            <a:endParaRPr lang="en-US" sz="1400" dirty="0">
              <a:latin typeface="+mn-lt"/>
              <a:cs typeface="Arial" panose="020B0604020202020204" pitchFamily="34" charset="0"/>
            </a:endParaRPr>
          </a:p>
          <a:p>
            <a:pPr>
              <a:lnSpc>
                <a:spcPct val="90000"/>
              </a:lnSpc>
            </a:pPr>
            <a:r>
              <a:rPr lang="en-US" sz="1400" dirty="0" err="1">
                <a:latin typeface="+mn-lt"/>
                <a:cs typeface="Arial" panose="020B0604020202020204" pitchFamily="34" charset="0"/>
              </a:rPr>
              <a:t>Prinston</a:t>
            </a:r>
            <a:r>
              <a:rPr lang="en-US" sz="1400" dirty="0">
                <a:latin typeface="+mn-lt"/>
                <a:cs typeface="Arial" panose="020B0604020202020204" pitchFamily="34" charset="0"/>
              </a:rPr>
              <a:t> Pharmaceutical</a:t>
            </a:r>
            <a:br>
              <a:rPr lang="en-US" sz="1400" dirty="0">
                <a:latin typeface="+mn-lt"/>
                <a:cs typeface="Arial" panose="020B0604020202020204" pitchFamily="34" charset="0"/>
              </a:rPr>
            </a:br>
            <a:r>
              <a:rPr lang="en-US" sz="1400" dirty="0" err="1">
                <a:latin typeface="+mn-lt"/>
                <a:cs typeface="Arial" panose="020B0604020202020204" pitchFamily="34" charset="0"/>
              </a:rPr>
              <a:t>Qilu</a:t>
            </a:r>
            <a:r>
              <a:rPr lang="en-US" sz="1400" dirty="0">
                <a:latin typeface="+mn-lt"/>
                <a:cs typeface="Arial" panose="020B0604020202020204" pitchFamily="34" charset="0"/>
              </a:rPr>
              <a:t> Pharmaceutical </a:t>
            </a:r>
          </a:p>
          <a:p>
            <a:pPr>
              <a:lnSpc>
                <a:spcPct val="90000"/>
              </a:lnSpc>
            </a:pPr>
            <a:r>
              <a:rPr lang="en-US" sz="1400" dirty="0">
                <a:latin typeface="+mn-lt"/>
                <a:cs typeface="Arial" panose="020B0604020202020204" pitchFamily="34" charset="0"/>
              </a:rPr>
              <a:t>Sandoz Inc.</a:t>
            </a:r>
          </a:p>
          <a:p>
            <a:pPr>
              <a:lnSpc>
                <a:spcPct val="90000"/>
              </a:lnSpc>
            </a:pPr>
            <a:r>
              <a:rPr lang="en-US" sz="1400" dirty="0" err="1">
                <a:latin typeface="+mn-lt"/>
                <a:cs typeface="Arial" panose="020B0604020202020204" pitchFamily="34" charset="0"/>
              </a:rPr>
              <a:t>SigmaPharm</a:t>
            </a:r>
            <a:r>
              <a:rPr lang="en-US" sz="1400" dirty="0">
                <a:latin typeface="+mn-lt"/>
                <a:cs typeface="Arial" panose="020B0604020202020204" pitchFamily="34" charset="0"/>
              </a:rPr>
              <a:t> Laboratories</a:t>
            </a:r>
          </a:p>
          <a:p>
            <a:pPr>
              <a:lnSpc>
                <a:spcPct val="90000"/>
              </a:lnSpc>
            </a:pPr>
            <a:r>
              <a:rPr lang="en-US" sz="1400" dirty="0">
                <a:latin typeface="+mn-lt"/>
                <a:cs typeface="Arial" panose="020B0604020202020204" pitchFamily="34" charset="0"/>
              </a:rPr>
              <a:t>Strides </a:t>
            </a:r>
            <a:r>
              <a:rPr lang="en-US" sz="1400" dirty="0" err="1">
                <a:latin typeface="+mn-lt"/>
                <a:cs typeface="Arial" panose="020B0604020202020204" pitchFamily="34" charset="0"/>
              </a:rPr>
              <a:t>Shasun</a:t>
            </a:r>
            <a:r>
              <a:rPr lang="en-US" sz="1400" dirty="0">
                <a:latin typeface="+mn-lt"/>
                <a:cs typeface="Arial" panose="020B0604020202020204" pitchFamily="34" charset="0"/>
              </a:rPr>
              <a:t> </a:t>
            </a:r>
            <a:br>
              <a:rPr lang="en-US" sz="1400" dirty="0">
                <a:latin typeface="+mn-lt"/>
                <a:cs typeface="Arial" panose="020B0604020202020204" pitchFamily="34" charset="0"/>
              </a:rPr>
            </a:br>
            <a:r>
              <a:rPr lang="en-US" sz="1400" dirty="0">
                <a:latin typeface="+mn-lt"/>
                <a:cs typeface="Arial" panose="020B0604020202020204" pitchFamily="34" charset="0"/>
              </a:rPr>
              <a:t>Teva Pharmaceuticals</a:t>
            </a:r>
          </a:p>
          <a:p>
            <a:pPr>
              <a:lnSpc>
                <a:spcPct val="90000"/>
              </a:lnSpc>
            </a:pPr>
            <a:r>
              <a:rPr lang="en-US" sz="1400" dirty="0" err="1">
                <a:latin typeface="+mn-lt"/>
                <a:cs typeface="Arial" panose="020B0604020202020204" pitchFamily="34" charset="0"/>
              </a:rPr>
              <a:t>ViiV</a:t>
            </a:r>
            <a:r>
              <a:rPr lang="en-US" sz="1400" dirty="0">
                <a:latin typeface="+mn-lt"/>
                <a:cs typeface="Arial" panose="020B0604020202020204" pitchFamily="34" charset="0"/>
              </a:rPr>
              <a:t> Healthcare</a:t>
            </a:r>
          </a:p>
        </p:txBody>
      </p:sp>
    </p:spTree>
    <p:extLst>
      <p:ext uri="{BB962C8B-B14F-4D97-AF65-F5344CB8AC3E}">
        <p14:creationId xmlns:p14="http://schemas.microsoft.com/office/powerpoint/2010/main" val="10806511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04801" y="4371975"/>
            <a:ext cx="8837308" cy="736124"/>
            <a:chOff x="522143" y="4371975"/>
            <a:chExt cx="8619965" cy="736124"/>
          </a:xfrm>
        </p:grpSpPr>
        <p:pic>
          <p:nvPicPr>
            <p:cNvPr id="5" name="Picture 4"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69955" y="4371975"/>
              <a:ext cx="1972153" cy="736124"/>
            </a:xfrm>
            <a:prstGeom prst="rect">
              <a:avLst/>
            </a:prstGeom>
          </p:spPr>
        </p:pic>
        <p:sp>
          <p:nvSpPr>
            <p:cNvPr id="6" name="Line 6"/>
            <p:cNvSpPr>
              <a:spLocks noChangeShapeType="1"/>
            </p:cNvSpPr>
            <p:nvPr/>
          </p:nvSpPr>
          <p:spPr bwMode="auto">
            <a:xfrm>
              <a:off x="522143" y="4943475"/>
              <a:ext cx="6442364" cy="0"/>
            </a:xfrm>
            <a:prstGeom prst="line">
              <a:avLst/>
            </a:prstGeom>
            <a:noFill/>
            <a:ln w="50800">
              <a:solidFill>
                <a:srgbClr val="6D457F"/>
              </a:solidFill>
              <a:round/>
              <a:headEnd type="none" w="sm" len="sm"/>
              <a:tailEnd type="none" w="sm" len="sm"/>
            </a:ln>
          </p:spPr>
          <p:txBody>
            <a:bodyPr wrap="none" anchor="ctr"/>
            <a:lstStyle/>
            <a:p>
              <a:endParaRPr lang="en-US"/>
            </a:p>
          </p:txBody>
        </p:sp>
      </p:grpSp>
      <p:sp>
        <p:nvSpPr>
          <p:cNvPr id="10242" name="Rectangle 3"/>
          <p:cNvSpPr>
            <a:spLocks noGrp="1" noChangeArrowheads="1"/>
          </p:cNvSpPr>
          <p:nvPr>
            <p:ph idx="4294967295"/>
          </p:nvPr>
        </p:nvSpPr>
        <p:spPr>
          <a:xfrm>
            <a:off x="76200" y="514350"/>
            <a:ext cx="8839200" cy="4114800"/>
          </a:xfrm>
          <a:solidFill>
            <a:schemeClr val="bg1"/>
          </a:solidFill>
        </p:spPr>
        <p:txBody>
          <a:bodyPr>
            <a:noAutofit/>
          </a:bodyPr>
          <a:lstStyle/>
          <a:p>
            <a:pPr marL="266652" indent="-266652">
              <a:lnSpc>
                <a:spcPct val="110000"/>
              </a:lnSpc>
              <a:spcBef>
                <a:spcPts val="300"/>
              </a:spcBef>
              <a:spcAft>
                <a:spcPts val="600"/>
              </a:spcAft>
              <a:buClr>
                <a:srgbClr val="C00000"/>
              </a:buClr>
              <a:buSzPts val="2400"/>
              <a:buFont typeface="Noto Sans Symbols"/>
              <a:buChar char="▪"/>
              <a:defRPr/>
            </a:pPr>
            <a:r>
              <a:rPr lang="en-US" sz="2200" dirty="0"/>
              <a:t>In the updated APR data, there is one NTD with 248 periconception DTG exposures, giving a prevalence of 0.40% for DTG and 0.14% for InSTI class</a:t>
            </a:r>
            <a:r>
              <a:rPr lang="en-US" sz="2200" dirty="0" smtClean="0"/>
              <a:t>, </a:t>
            </a:r>
            <a:r>
              <a:rPr lang="en-US" sz="2200" dirty="0"/>
              <a:t>but </a:t>
            </a:r>
            <a:r>
              <a:rPr lang="en-US" sz="2200" dirty="0" smtClean="0"/>
              <a:t>this is based </a:t>
            </a:r>
            <a:r>
              <a:rPr lang="en-US" sz="2200" dirty="0"/>
              <a:t>on </a:t>
            </a:r>
            <a:r>
              <a:rPr lang="en-US" sz="2200" dirty="0" smtClean="0"/>
              <a:t>only one </a:t>
            </a:r>
            <a:r>
              <a:rPr lang="en-US" sz="2200" dirty="0"/>
              <a:t>NTD in relatively small number of exposures.</a:t>
            </a:r>
          </a:p>
          <a:p>
            <a:pPr marL="266652" indent="-266652">
              <a:lnSpc>
                <a:spcPct val="110000"/>
              </a:lnSpc>
              <a:spcBef>
                <a:spcPts val="300"/>
              </a:spcBef>
              <a:spcAft>
                <a:spcPts val="600"/>
              </a:spcAft>
              <a:buClr>
                <a:srgbClr val="C00000"/>
              </a:buClr>
              <a:buSzPts val="2400"/>
              <a:buFont typeface="Noto Sans Symbols"/>
              <a:buChar char="▪"/>
              <a:defRPr/>
            </a:pPr>
            <a:r>
              <a:rPr lang="en-US" sz="2200" dirty="0"/>
              <a:t>The number of pregnancies enrolled in the APR with InSTI periconception exposure are currently insufficient to rule out or confirm any potential association with NTD. </a:t>
            </a:r>
          </a:p>
          <a:p>
            <a:pPr marL="266652" indent="-266652">
              <a:lnSpc>
                <a:spcPct val="110000"/>
              </a:lnSpc>
              <a:spcBef>
                <a:spcPts val="300"/>
              </a:spcBef>
              <a:spcAft>
                <a:spcPts val="600"/>
              </a:spcAft>
              <a:buSzPts val="2400"/>
              <a:buFont typeface="Noto Sans Symbols"/>
              <a:buChar char="▪"/>
              <a:defRPr/>
            </a:pPr>
            <a:r>
              <a:rPr lang="en-US" sz="2200" dirty="0"/>
              <a:t>Healthcare providers are encouraged to continue to report pregnancies with prospective antiretroviral exposures to the APR, especially those involving newer ARVs [</a:t>
            </a:r>
            <a:r>
              <a:rPr lang="en-US" sz="2200" u="sng" dirty="0">
                <a:solidFill>
                  <a:schemeClr val="hlink"/>
                </a:solidFill>
                <a:hlinkClick r:id="rId4"/>
              </a:rPr>
              <a:t>www.APRegistry.com</a:t>
            </a:r>
            <a:r>
              <a:rPr lang="en-US" sz="2200" u="sng" dirty="0">
                <a:solidFill>
                  <a:schemeClr val="hlink"/>
                </a:solidFill>
              </a:rPr>
              <a:t>]</a:t>
            </a:r>
            <a:r>
              <a:rPr lang="en-US" sz="2200" dirty="0"/>
              <a:t> </a:t>
            </a:r>
          </a:p>
          <a:p>
            <a:pPr marL="266652" indent="-266652">
              <a:lnSpc>
                <a:spcPct val="110000"/>
              </a:lnSpc>
              <a:spcBef>
                <a:spcPts val="300"/>
              </a:spcBef>
              <a:spcAft>
                <a:spcPts val="600"/>
              </a:spcAft>
              <a:buClr>
                <a:srgbClr val="C00000"/>
              </a:buClr>
              <a:buSzPts val="2400"/>
              <a:buFont typeface="Noto Sans Symbols"/>
              <a:buChar char="▪"/>
              <a:defRPr/>
            </a:pPr>
            <a:endParaRPr lang="en-US" sz="2200" dirty="0"/>
          </a:p>
        </p:txBody>
      </p:sp>
      <p:sp>
        <p:nvSpPr>
          <p:cNvPr id="3076" name="Text Box 4"/>
          <p:cNvSpPr txBox="1">
            <a:spLocks noChangeArrowheads="1"/>
          </p:cNvSpPr>
          <p:nvPr/>
        </p:nvSpPr>
        <p:spPr bwMode="auto">
          <a:xfrm>
            <a:off x="228600" y="0"/>
            <a:ext cx="7696200" cy="584775"/>
          </a:xfrm>
          <a:prstGeom prst="rect">
            <a:avLst/>
          </a:prstGeom>
          <a:noFill/>
          <a:ln w="9525" algn="ctr">
            <a:noFill/>
            <a:miter lim="800000"/>
            <a:headEnd/>
            <a:tailEnd/>
          </a:ln>
          <a:effectLst/>
        </p:spPr>
        <p:txBody>
          <a:bodyPr wrap="square">
            <a:spAutoFit/>
          </a:bodyPr>
          <a:lstStyle/>
          <a:p>
            <a:pPr eaLnBrk="0" hangingPunct="0">
              <a:spcBef>
                <a:spcPct val="50000"/>
              </a:spcBef>
              <a:buClr>
                <a:srgbClr val="6600CC"/>
              </a:buClr>
              <a:buSzPct val="100000"/>
              <a:buFont typeface="Wingdings" pitchFamily="2" charset="2"/>
              <a:buNone/>
              <a:defRPr/>
            </a:pPr>
            <a:r>
              <a:rPr lang="en-US" sz="3200" b="1" dirty="0">
                <a:solidFill>
                  <a:srgbClr val="C00000"/>
                </a:solidFill>
              </a:rPr>
              <a:t>Conclusions</a:t>
            </a:r>
          </a:p>
        </p:txBody>
      </p:sp>
    </p:spTree>
    <p:extLst>
      <p:ext uri="{BB962C8B-B14F-4D97-AF65-F5344CB8AC3E}">
        <p14:creationId xmlns:p14="http://schemas.microsoft.com/office/powerpoint/2010/main" val="12717916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idx="4294967295"/>
          </p:nvPr>
        </p:nvSpPr>
        <p:spPr>
          <a:xfrm>
            <a:off x="457200" y="853857"/>
            <a:ext cx="7620000" cy="2914650"/>
          </a:xfrm>
        </p:spPr>
        <p:txBody>
          <a:bodyPr>
            <a:noAutofit/>
          </a:bodyPr>
          <a:lstStyle/>
          <a:p>
            <a:pPr marL="0" lvl="1" indent="0">
              <a:lnSpc>
                <a:spcPct val="120000"/>
              </a:lnSpc>
              <a:spcBef>
                <a:spcPts val="1400"/>
              </a:spcBef>
              <a:spcAft>
                <a:spcPts val="0"/>
              </a:spcAft>
              <a:buClr>
                <a:schemeClr val="dk1"/>
              </a:buClr>
              <a:buSzPts val="2400"/>
              <a:buNone/>
              <a:defRPr/>
            </a:pPr>
            <a:r>
              <a:rPr lang="en-US" sz="1600" b="1" dirty="0">
                <a:solidFill>
                  <a:srgbClr val="C00000"/>
                </a:solidFill>
              </a:rPr>
              <a:t>ADVISORY COMMITTEE CONSENSUS</a:t>
            </a:r>
            <a:r>
              <a:rPr lang="en-US" sz="1600" b="1" dirty="0"/>
              <a:t>  </a:t>
            </a:r>
          </a:p>
          <a:p>
            <a:pPr marL="0" lvl="1" indent="0">
              <a:lnSpc>
                <a:spcPct val="120000"/>
              </a:lnSpc>
              <a:spcBef>
                <a:spcPts val="0"/>
              </a:spcBef>
              <a:spcAft>
                <a:spcPts val="0"/>
              </a:spcAft>
              <a:buClr>
                <a:schemeClr val="dk1"/>
              </a:buClr>
              <a:buSzPts val="2400"/>
              <a:buNone/>
              <a:defRPr/>
            </a:pPr>
            <a:r>
              <a:rPr lang="en-US" sz="1600" dirty="0"/>
              <a:t>In reviewing all reported defects from the prospective registry, informed by clinical studies and retrospective reports of antiretroviral exposure, the Registry finds no apparent increases in frequency of birth defects with first trimester exposures compared to exposures starting later in pregnancy and no pattern to suggest a common cause. While the Registry population exposed and monitored to date is not sufficient to detect an increase in the risk of relatively rare defects, these findings should provide some assurance when counseling patients. However, potential limitations of registries such as this should be recognized. The Registry is ongoing. Given the use of new therapies about which data are still insufficient, health care providers are strongly encouraged to report eligible patients to the Registry via the data forms available at </a:t>
            </a:r>
            <a:r>
              <a:rPr lang="en-US" sz="1600" u="sng" dirty="0">
                <a:solidFill>
                  <a:schemeClr val="hlink"/>
                </a:solidFill>
                <a:hlinkClick r:id="rId3"/>
              </a:rPr>
              <a:t>www.APRegistry.com</a:t>
            </a:r>
            <a:r>
              <a:rPr lang="en-US" sz="1600" dirty="0"/>
              <a:t>. </a:t>
            </a:r>
          </a:p>
        </p:txBody>
      </p:sp>
      <p:sp>
        <p:nvSpPr>
          <p:cNvPr id="3076" name="Text Box 4"/>
          <p:cNvSpPr txBox="1">
            <a:spLocks noChangeArrowheads="1"/>
          </p:cNvSpPr>
          <p:nvPr/>
        </p:nvSpPr>
        <p:spPr bwMode="auto">
          <a:xfrm>
            <a:off x="381000" y="269082"/>
            <a:ext cx="7696200" cy="584775"/>
          </a:xfrm>
          <a:prstGeom prst="rect">
            <a:avLst/>
          </a:prstGeom>
          <a:noFill/>
          <a:ln w="9525" algn="ctr">
            <a:noFill/>
            <a:miter lim="800000"/>
            <a:headEnd/>
            <a:tailEnd/>
          </a:ln>
          <a:effectLst/>
        </p:spPr>
        <p:txBody>
          <a:bodyPr wrap="square">
            <a:spAutoFit/>
          </a:bodyPr>
          <a:lstStyle/>
          <a:p>
            <a:pPr eaLnBrk="0" hangingPunct="0">
              <a:spcBef>
                <a:spcPct val="50000"/>
              </a:spcBef>
              <a:buClr>
                <a:srgbClr val="6600CC"/>
              </a:buClr>
              <a:buSzPct val="100000"/>
              <a:buFont typeface="Wingdings" pitchFamily="2" charset="2"/>
              <a:buNone/>
              <a:defRPr/>
            </a:pPr>
            <a:r>
              <a:rPr lang="en-US" sz="3200" b="1" dirty="0">
                <a:solidFill>
                  <a:srgbClr val="C00000"/>
                </a:solidFill>
              </a:rPr>
              <a:t>Conclusions</a:t>
            </a:r>
          </a:p>
        </p:txBody>
      </p:sp>
      <p:grpSp>
        <p:nvGrpSpPr>
          <p:cNvPr id="5" name="Group 4"/>
          <p:cNvGrpSpPr/>
          <p:nvPr/>
        </p:nvGrpSpPr>
        <p:grpSpPr>
          <a:xfrm>
            <a:off x="304801" y="4371975"/>
            <a:ext cx="8837308" cy="736124"/>
            <a:chOff x="522143" y="4371975"/>
            <a:chExt cx="8619965" cy="736124"/>
          </a:xfrm>
        </p:grpSpPr>
        <p:pic>
          <p:nvPicPr>
            <p:cNvPr id="6" name="Picture 5" descr="Screen Clippi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69955" y="4371975"/>
              <a:ext cx="1972153" cy="736124"/>
            </a:xfrm>
            <a:prstGeom prst="rect">
              <a:avLst/>
            </a:prstGeom>
          </p:spPr>
        </p:pic>
        <p:sp>
          <p:nvSpPr>
            <p:cNvPr id="7" name="Line 6"/>
            <p:cNvSpPr>
              <a:spLocks noChangeShapeType="1"/>
            </p:cNvSpPr>
            <p:nvPr/>
          </p:nvSpPr>
          <p:spPr bwMode="auto">
            <a:xfrm>
              <a:off x="522143" y="4943475"/>
              <a:ext cx="6442364" cy="0"/>
            </a:xfrm>
            <a:prstGeom prst="line">
              <a:avLst/>
            </a:prstGeom>
            <a:noFill/>
            <a:ln w="50800">
              <a:solidFill>
                <a:srgbClr val="6D457F"/>
              </a:solidFill>
              <a:round/>
              <a:headEnd type="none" w="sm" len="sm"/>
              <a:tailEnd type="none" w="sm" len="sm"/>
            </a:ln>
          </p:spPr>
          <p:txBody>
            <a:bodyPr wrap="none" anchor="ctr"/>
            <a:lstStyle/>
            <a:p>
              <a:endParaRPr lang="en-US"/>
            </a:p>
          </p:txBody>
        </p:sp>
      </p:grpSp>
    </p:spTree>
    <p:extLst>
      <p:ext uri="{BB962C8B-B14F-4D97-AF65-F5344CB8AC3E}">
        <p14:creationId xmlns:p14="http://schemas.microsoft.com/office/powerpoint/2010/main" val="26827752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 name="Shape 307"/>
          <p:cNvSpPr/>
          <p:nvPr/>
        </p:nvSpPr>
        <p:spPr>
          <a:xfrm>
            <a:off x="2409927" y="76890"/>
            <a:ext cx="4324145" cy="584775"/>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2400">
                <a:latin typeface="Georgia Bold"/>
                <a:ea typeface="Georgia Bold"/>
                <a:cs typeface="Georgia Bold"/>
                <a:sym typeface="Georgia Bold"/>
              </a:defRPr>
            </a:lvl1pPr>
          </a:lstStyle>
          <a:p>
            <a:pPr lvl="0" algn="ctr">
              <a:defRPr sz="1800"/>
            </a:pPr>
            <a:r>
              <a:rPr sz="3200" b="1" dirty="0">
                <a:solidFill>
                  <a:srgbClr val="C00000"/>
                </a:solidFill>
                <a:latin typeface="Arial" panose="020B0604020202020204" pitchFamily="34" charset="0"/>
                <a:cs typeface="Arial" panose="020B0604020202020204" pitchFamily="34" charset="0"/>
              </a:rPr>
              <a:t>K</a:t>
            </a:r>
            <a:r>
              <a:rPr lang="en-US" sz="3200" b="1" dirty="0">
                <a:solidFill>
                  <a:srgbClr val="C00000"/>
                </a:solidFill>
                <a:latin typeface="Arial" panose="020B0604020202020204" pitchFamily="34" charset="0"/>
                <a:cs typeface="Arial" panose="020B0604020202020204" pitchFamily="34" charset="0"/>
              </a:rPr>
              <a:t>ey</a:t>
            </a:r>
            <a:r>
              <a:rPr sz="3200" b="1" dirty="0">
                <a:solidFill>
                  <a:srgbClr val="C00000"/>
                </a:solidFill>
                <a:latin typeface="Arial" panose="020B0604020202020204" pitchFamily="34" charset="0"/>
                <a:cs typeface="Arial" panose="020B0604020202020204" pitchFamily="34" charset="0"/>
              </a:rPr>
              <a:t> Contacts</a:t>
            </a:r>
          </a:p>
        </p:txBody>
      </p:sp>
      <p:sp>
        <p:nvSpPr>
          <p:cNvPr id="308" name="Shape 308"/>
          <p:cNvSpPr/>
          <p:nvPr/>
        </p:nvSpPr>
        <p:spPr>
          <a:xfrm>
            <a:off x="1557667" y="591691"/>
            <a:ext cx="6028664" cy="954107"/>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lgn="ctr">
              <a:spcBef>
                <a:spcPts val="0"/>
              </a:spcBef>
            </a:pPr>
            <a:r>
              <a:rPr lang="en-US" sz="2800" dirty="0">
                <a:latin typeface="Arial" panose="020B0604020202020204" pitchFamily="34" charset="0"/>
                <a:ea typeface="Arial"/>
                <a:cs typeface="Arial" panose="020B0604020202020204" pitchFamily="34" charset="0"/>
                <a:sym typeface="Arial"/>
              </a:rPr>
              <a:t>Website: </a:t>
            </a:r>
            <a:r>
              <a:rPr sz="2800" dirty="0">
                <a:latin typeface="Arial" panose="020B0604020202020204" pitchFamily="34" charset="0"/>
                <a:ea typeface="Arial"/>
                <a:cs typeface="Arial" panose="020B0604020202020204" pitchFamily="34" charset="0"/>
                <a:sym typeface="Arial"/>
              </a:rPr>
              <a:t>www.APRegistry.com</a:t>
            </a:r>
          </a:p>
          <a:p>
            <a:pPr lvl="0" algn="ctr">
              <a:spcBef>
                <a:spcPts val="0"/>
              </a:spcBef>
            </a:pPr>
            <a:r>
              <a:rPr lang="en-US" sz="2800" dirty="0">
                <a:latin typeface="Arial" panose="020B0604020202020204" pitchFamily="34" charset="0"/>
                <a:ea typeface="Arial"/>
                <a:cs typeface="Arial" panose="020B0604020202020204" pitchFamily="34" charset="0"/>
                <a:sym typeface="Arial"/>
              </a:rPr>
              <a:t>Email: </a:t>
            </a:r>
            <a:r>
              <a:rPr sz="2800" dirty="0">
                <a:latin typeface="Arial" panose="020B0604020202020204" pitchFamily="34" charset="0"/>
                <a:ea typeface="Arial"/>
                <a:cs typeface="Arial" panose="020B0604020202020204" pitchFamily="34" charset="0"/>
                <a:sym typeface="Arial"/>
              </a:rPr>
              <a:t>SM</a:t>
            </a:r>
            <a:r>
              <a:rPr lang="en-US" sz="2800" dirty="0">
                <a:latin typeface="Arial" panose="020B0604020202020204" pitchFamily="34" charset="0"/>
                <a:ea typeface="Arial"/>
                <a:cs typeface="Arial" panose="020B0604020202020204" pitchFamily="34" charset="0"/>
                <a:sym typeface="Arial"/>
              </a:rPr>
              <a:t>_</a:t>
            </a:r>
            <a:r>
              <a:rPr sz="2800" dirty="0">
                <a:latin typeface="Arial" panose="020B0604020202020204" pitchFamily="34" charset="0"/>
                <a:ea typeface="Arial"/>
                <a:cs typeface="Arial" panose="020B0604020202020204" pitchFamily="34" charset="0"/>
                <a:sym typeface="Arial"/>
              </a:rPr>
              <a:t>APR@</a:t>
            </a:r>
            <a:r>
              <a:rPr lang="en-US" sz="2800" dirty="0">
                <a:latin typeface="Arial" panose="020B0604020202020204" pitchFamily="34" charset="0"/>
                <a:ea typeface="Arial"/>
                <a:cs typeface="Arial" panose="020B0604020202020204" pitchFamily="34" charset="0"/>
                <a:sym typeface="Arial"/>
              </a:rPr>
              <a:t>APRegistry.com</a:t>
            </a:r>
            <a:endParaRPr sz="2800" dirty="0">
              <a:latin typeface="Arial" panose="020B0604020202020204" pitchFamily="34" charset="0"/>
              <a:ea typeface="Arial"/>
              <a:cs typeface="Arial" panose="020B0604020202020204" pitchFamily="34" charset="0"/>
              <a:sym typeface="Arial"/>
            </a:endParaRPr>
          </a:p>
        </p:txBody>
      </p:sp>
      <p:sp>
        <p:nvSpPr>
          <p:cNvPr id="309" name="Shape 309"/>
          <p:cNvSpPr/>
          <p:nvPr/>
        </p:nvSpPr>
        <p:spPr>
          <a:xfrm>
            <a:off x="1415901" y="1595106"/>
            <a:ext cx="6477005" cy="1"/>
          </a:xfrm>
          <a:prstGeom prst="line">
            <a:avLst/>
          </a:prstGeom>
          <a:ln w="25400">
            <a:solidFill/>
          </a:ln>
          <a:effectLst>
            <a:outerShdw blurRad="38100" dist="20000" dir="5400000" rotWithShape="0">
              <a:srgbClr val="000000">
                <a:alpha val="38000"/>
              </a:srgbClr>
            </a:outerShdw>
          </a:effectLst>
        </p:spPr>
        <p:txBody>
          <a:bodyPr lIns="0" tIns="0" rIns="0" bIns="0"/>
          <a:lstStyle/>
          <a:p>
            <a:pPr lvl="0" defTabSz="457200">
              <a:defRPr sz="1200">
                <a:latin typeface="+mj-lt"/>
                <a:ea typeface="+mj-ea"/>
                <a:cs typeface="+mj-cs"/>
                <a:sym typeface="Helvetica"/>
              </a:defRPr>
            </a:pPr>
            <a:endParaRPr/>
          </a:p>
        </p:txBody>
      </p:sp>
      <p:sp>
        <p:nvSpPr>
          <p:cNvPr id="310" name="Shape 310"/>
          <p:cNvSpPr/>
          <p:nvPr/>
        </p:nvSpPr>
        <p:spPr>
          <a:xfrm>
            <a:off x="679597" y="1684515"/>
            <a:ext cx="7612913" cy="2599662"/>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a:bodyPr>
          <a:lstStyle/>
          <a:p>
            <a:pPr lvl="0" algn="ctr" defTabSz="228600">
              <a:lnSpc>
                <a:spcPct val="90000"/>
              </a:lnSpc>
              <a:tabLst>
                <a:tab pos="228600" algn="l"/>
                <a:tab pos="3086100" algn="l"/>
                <a:tab pos="3314700" algn="l"/>
              </a:tabLst>
            </a:pPr>
            <a:r>
              <a:rPr sz="2000" dirty="0">
                <a:latin typeface="Arial" panose="020B0604020202020204" pitchFamily="34" charset="0"/>
                <a:ea typeface="Arial Bold"/>
                <a:cs typeface="Arial" panose="020B0604020202020204" pitchFamily="34" charset="0"/>
                <a:sym typeface="Arial Bold"/>
              </a:rPr>
              <a:t> </a:t>
            </a:r>
            <a:r>
              <a:rPr sz="2000" dirty="0">
                <a:latin typeface="Arial" panose="020B0604020202020204" pitchFamily="34" charset="0"/>
                <a:ea typeface="Georgia Bold"/>
                <a:cs typeface="Arial" panose="020B0604020202020204" pitchFamily="34" charset="0"/>
                <a:sym typeface="Georgia Bold"/>
              </a:rPr>
              <a:t>The Antiretroviral Pregnancy Registry</a:t>
            </a:r>
          </a:p>
          <a:p>
            <a:pPr lvl="0" algn="ctr" defTabSz="228600">
              <a:lnSpc>
                <a:spcPct val="90000"/>
              </a:lnSpc>
              <a:tabLst>
                <a:tab pos="228600" algn="l"/>
                <a:tab pos="3086100" algn="l"/>
                <a:tab pos="3314700" algn="l"/>
              </a:tabLst>
            </a:pPr>
            <a:r>
              <a:rPr sz="2000" dirty="0">
                <a:latin typeface="Arial" panose="020B0604020202020204" pitchFamily="34" charset="0"/>
                <a:ea typeface="Georgia Bold"/>
                <a:cs typeface="Arial" panose="020B0604020202020204" pitchFamily="34" charset="0"/>
                <a:sym typeface="Georgia Bold"/>
              </a:rPr>
              <a:t>  </a:t>
            </a:r>
            <a:r>
              <a:rPr lang="en-US" sz="2000" dirty="0">
                <a:latin typeface="Arial" panose="020B0604020202020204" pitchFamily="34" charset="0"/>
                <a:ea typeface="Georgia Bold"/>
                <a:cs typeface="Arial" panose="020B0604020202020204" pitchFamily="34" charset="0"/>
                <a:sym typeface="Georgia Bold"/>
              </a:rPr>
              <a:t>301 Government Center Drive</a:t>
            </a:r>
          </a:p>
          <a:p>
            <a:pPr lvl="0" algn="ctr" defTabSz="228600">
              <a:lnSpc>
                <a:spcPct val="90000"/>
              </a:lnSpc>
              <a:tabLst>
                <a:tab pos="228600" algn="l"/>
                <a:tab pos="3086100" algn="l"/>
                <a:tab pos="3314700" algn="l"/>
              </a:tabLst>
            </a:pPr>
            <a:r>
              <a:rPr sz="2000" dirty="0">
                <a:latin typeface="Arial" panose="020B0604020202020204" pitchFamily="34" charset="0"/>
                <a:ea typeface="Georgia Bold"/>
                <a:cs typeface="Arial" panose="020B0604020202020204" pitchFamily="34" charset="0"/>
                <a:sym typeface="Georgia Bold"/>
              </a:rPr>
              <a:t>Wilmington, NC 2840</a:t>
            </a:r>
            <a:r>
              <a:rPr lang="en-US" sz="2000" dirty="0">
                <a:latin typeface="Arial" panose="020B0604020202020204" pitchFamily="34" charset="0"/>
                <a:ea typeface="Georgia Bold"/>
                <a:cs typeface="Arial" panose="020B0604020202020204" pitchFamily="34" charset="0"/>
                <a:sym typeface="Georgia Bold"/>
              </a:rPr>
              <a:t>3</a:t>
            </a:r>
            <a:endParaRPr sz="2000" dirty="0">
              <a:latin typeface="Arial" panose="020B0604020202020204" pitchFamily="34" charset="0"/>
              <a:ea typeface="Georgia Bold"/>
              <a:cs typeface="Arial" panose="020B0604020202020204" pitchFamily="34" charset="0"/>
              <a:sym typeface="Georgia Bold"/>
            </a:endParaRPr>
          </a:p>
        </p:txBody>
      </p:sp>
      <p:graphicFrame>
        <p:nvGraphicFramePr>
          <p:cNvPr id="4" name="Table 3"/>
          <p:cNvGraphicFramePr>
            <a:graphicFrameLocks noGrp="1"/>
          </p:cNvGraphicFramePr>
          <p:nvPr>
            <p:extLst>
              <p:ext uri="{D42A27DB-BD31-4B8C-83A1-F6EECF244321}">
                <p14:modId xmlns:p14="http://schemas.microsoft.com/office/powerpoint/2010/main" val="152324339"/>
              </p:ext>
            </p:extLst>
          </p:nvPr>
        </p:nvGraphicFramePr>
        <p:xfrm>
          <a:off x="1066800" y="2618512"/>
          <a:ext cx="7086600" cy="1764475"/>
        </p:xfrm>
        <a:graphic>
          <a:graphicData uri="http://schemas.openxmlformats.org/drawingml/2006/table">
            <a:tbl>
              <a:tblPr firstRow="1" firstCol="1" lastRow="1" lastCol="1" bandRow="1" bandCol="1">
                <a:tableStyleId>{0660B408-B3CF-4A94-85FC-2B1E0A45F4A2}</a:tableStyleId>
              </a:tblPr>
              <a:tblGrid>
                <a:gridCol w="3883069">
                  <a:extLst>
                    <a:ext uri="{9D8B030D-6E8A-4147-A177-3AD203B41FA5}">
                      <a16:colId xmlns:a16="http://schemas.microsoft.com/office/drawing/2014/main" val="20000"/>
                    </a:ext>
                  </a:extLst>
                </a:gridCol>
                <a:gridCol w="3203531">
                  <a:extLst>
                    <a:ext uri="{9D8B030D-6E8A-4147-A177-3AD203B41FA5}">
                      <a16:colId xmlns:a16="http://schemas.microsoft.com/office/drawing/2014/main" val="20001"/>
                    </a:ext>
                  </a:extLst>
                </a:gridCol>
              </a:tblGrid>
              <a:tr h="205740">
                <a:tc>
                  <a:txBody>
                    <a:bodyPr/>
                    <a:lstStyle/>
                    <a:p>
                      <a:pPr marL="0" marR="0">
                        <a:spcBef>
                          <a:spcPts val="200"/>
                        </a:spcBef>
                        <a:spcAft>
                          <a:spcPts val="200"/>
                        </a:spcAft>
                      </a:pPr>
                      <a:r>
                        <a:rPr lang="en-US" sz="1400" cap="all" dirty="0">
                          <a:effectLst/>
                        </a:rPr>
                        <a:t>US, Canada (toll-free):</a:t>
                      </a:r>
                      <a:endParaRPr lang="en-US" sz="1400" dirty="0">
                        <a:effectLst/>
                        <a:latin typeface="Arial"/>
                        <a:ea typeface="Times New Roman"/>
                        <a:cs typeface="Times New Roman"/>
                      </a:endParaRPr>
                    </a:p>
                  </a:txBody>
                  <a:tcPr marL="68580" marR="68580" marT="0" marB="0"/>
                </a:tc>
                <a:tc>
                  <a:txBody>
                    <a:bodyPr/>
                    <a:lstStyle/>
                    <a:p>
                      <a:pPr marL="0" marR="0">
                        <a:spcBef>
                          <a:spcPts val="200"/>
                        </a:spcBef>
                        <a:spcAft>
                          <a:spcPts val="200"/>
                        </a:spcAft>
                      </a:pPr>
                      <a:r>
                        <a:rPr lang="en-US" sz="1400" cap="all">
                          <a:effectLst/>
                        </a:rPr>
                        <a:t>(800) 258-4263 (T</a:t>
                      </a:r>
                      <a:r>
                        <a:rPr lang="en-US" sz="1400">
                          <a:effectLst/>
                        </a:rPr>
                        <a:t>elephone</a:t>
                      </a:r>
                      <a:r>
                        <a:rPr lang="en-US" sz="1400" cap="all">
                          <a:effectLst/>
                        </a:rPr>
                        <a:t>)</a:t>
                      </a:r>
                      <a:endParaRPr lang="en-US" sz="1400">
                        <a:effectLst/>
                        <a:latin typeface="Arial"/>
                        <a:ea typeface="Times New Roman"/>
                        <a:cs typeface="Times New Roman"/>
                      </a:endParaRPr>
                    </a:p>
                  </a:txBody>
                  <a:tcPr marL="68580" marR="68580" marT="0" marB="0"/>
                </a:tc>
                <a:extLst>
                  <a:ext uri="{0D108BD9-81ED-4DB2-BD59-A6C34878D82A}">
                    <a16:rowId xmlns:a16="http://schemas.microsoft.com/office/drawing/2014/main" val="10000"/>
                  </a:ext>
                </a:extLst>
              </a:tr>
              <a:tr h="239888">
                <a:tc>
                  <a:txBody>
                    <a:bodyPr/>
                    <a:lstStyle/>
                    <a:p>
                      <a:pPr marL="0" marR="0" algn="ctr">
                        <a:lnSpc>
                          <a:spcPct val="127000"/>
                        </a:lnSpc>
                        <a:spcBef>
                          <a:spcPts val="200"/>
                        </a:spcBef>
                        <a:spcAft>
                          <a:spcPts val="200"/>
                        </a:spcAft>
                        <a:tabLst>
                          <a:tab pos="0" algn="l"/>
                          <a:tab pos="895985" algn="l"/>
                          <a:tab pos="1801495" algn="l"/>
                          <a:tab pos="2697480" algn="l"/>
                        </a:tabLst>
                      </a:pPr>
                      <a:r>
                        <a:rPr lang="en-US" sz="1400" cap="all">
                          <a:effectLst/>
                        </a:rPr>
                        <a:t> </a:t>
                      </a:r>
                      <a:endParaRPr lang="en-US" sz="1400" b="1">
                        <a:effectLst/>
                        <a:latin typeface="Palatino"/>
                        <a:ea typeface="Times New Roman"/>
                        <a:cs typeface="Times New Roman"/>
                      </a:endParaRPr>
                    </a:p>
                  </a:txBody>
                  <a:tcPr marL="68580" marR="68580" marT="0" marB="0"/>
                </a:tc>
                <a:tc>
                  <a:txBody>
                    <a:bodyPr/>
                    <a:lstStyle/>
                    <a:p>
                      <a:pPr marL="0" marR="0">
                        <a:spcBef>
                          <a:spcPts val="200"/>
                        </a:spcBef>
                        <a:spcAft>
                          <a:spcPts val="200"/>
                        </a:spcAft>
                      </a:pPr>
                      <a:r>
                        <a:rPr lang="en-US" sz="1400" cap="all">
                          <a:effectLst/>
                        </a:rPr>
                        <a:t>(800) 800-1052 (F</a:t>
                      </a:r>
                      <a:r>
                        <a:rPr lang="en-US" sz="1400">
                          <a:effectLst/>
                        </a:rPr>
                        <a:t>ax</a:t>
                      </a:r>
                      <a:r>
                        <a:rPr lang="en-US" sz="1400" cap="all">
                          <a:effectLst/>
                        </a:rPr>
                        <a:t>)</a:t>
                      </a:r>
                      <a:endParaRPr lang="en-US" sz="1400">
                        <a:effectLst/>
                        <a:latin typeface="Arial"/>
                        <a:ea typeface="Times New Roman"/>
                        <a:cs typeface="Times New Roman"/>
                      </a:endParaRPr>
                    </a:p>
                  </a:txBody>
                  <a:tcPr marL="68580" marR="68580" marT="0" marB="0"/>
                </a:tc>
                <a:extLst>
                  <a:ext uri="{0D108BD9-81ED-4DB2-BD59-A6C34878D82A}">
                    <a16:rowId xmlns:a16="http://schemas.microsoft.com/office/drawing/2014/main" val="10001"/>
                  </a:ext>
                </a:extLst>
              </a:tr>
              <a:tr h="205740">
                <a:tc>
                  <a:txBody>
                    <a:bodyPr/>
                    <a:lstStyle/>
                    <a:p>
                      <a:pPr marL="0" marR="0">
                        <a:spcBef>
                          <a:spcPts val="200"/>
                        </a:spcBef>
                        <a:spcAft>
                          <a:spcPts val="200"/>
                        </a:spcAft>
                      </a:pPr>
                      <a:r>
                        <a:rPr lang="en-US" sz="1400" cap="all" dirty="0">
                          <a:effectLst/>
                        </a:rPr>
                        <a:t>International:</a:t>
                      </a:r>
                      <a:endParaRPr lang="en-US" sz="1400" dirty="0">
                        <a:effectLst/>
                        <a:latin typeface="Arial"/>
                        <a:ea typeface="Times New Roman"/>
                        <a:cs typeface="Times New Roman"/>
                      </a:endParaRPr>
                    </a:p>
                  </a:txBody>
                  <a:tcPr marL="68580" marR="68580" marT="0" marB="0"/>
                </a:tc>
                <a:tc>
                  <a:txBody>
                    <a:bodyPr/>
                    <a:lstStyle/>
                    <a:p>
                      <a:pPr marL="0" marR="0">
                        <a:spcBef>
                          <a:spcPts val="200"/>
                        </a:spcBef>
                        <a:spcAft>
                          <a:spcPts val="200"/>
                        </a:spcAft>
                      </a:pPr>
                      <a:r>
                        <a:rPr lang="en-US" sz="1400" cap="all" dirty="0">
                          <a:effectLst/>
                        </a:rPr>
                        <a:t>+1-910-256-0637</a:t>
                      </a:r>
                      <a:r>
                        <a:rPr lang="en-US" sz="1400" dirty="0">
                          <a:effectLst/>
                        </a:rPr>
                        <a:t> (Fax)</a:t>
                      </a:r>
                      <a:endParaRPr lang="en-US" sz="1400" dirty="0">
                        <a:effectLst/>
                        <a:latin typeface="Arial"/>
                        <a:ea typeface="Times New Roman"/>
                        <a:cs typeface="Times New Roman"/>
                      </a:endParaRPr>
                    </a:p>
                  </a:txBody>
                  <a:tcPr marL="68580" marR="68580" marT="0" marB="0"/>
                </a:tc>
                <a:extLst>
                  <a:ext uri="{0D108BD9-81ED-4DB2-BD59-A6C34878D82A}">
                    <a16:rowId xmlns:a16="http://schemas.microsoft.com/office/drawing/2014/main" val="10002"/>
                  </a:ext>
                </a:extLst>
              </a:tr>
              <a:tr h="205740">
                <a:tc>
                  <a:txBody>
                    <a:bodyPr/>
                    <a:lstStyle/>
                    <a:p>
                      <a:pPr marL="0" marR="0">
                        <a:spcBef>
                          <a:spcPts val="200"/>
                        </a:spcBef>
                        <a:spcAft>
                          <a:spcPts val="200"/>
                        </a:spcAft>
                      </a:pPr>
                      <a:r>
                        <a:rPr lang="en-US" sz="1400" cap="all">
                          <a:effectLst/>
                        </a:rPr>
                        <a:t>UK, Germany, France (toll-free):</a:t>
                      </a:r>
                      <a:endParaRPr lang="en-US" sz="1400">
                        <a:effectLst/>
                        <a:latin typeface="Arial"/>
                        <a:ea typeface="Times New Roman"/>
                        <a:cs typeface="Times New Roman"/>
                      </a:endParaRPr>
                    </a:p>
                  </a:txBody>
                  <a:tcPr marL="68580" marR="68580" marT="0" marB="0"/>
                </a:tc>
                <a:tc>
                  <a:txBody>
                    <a:bodyPr/>
                    <a:lstStyle/>
                    <a:p>
                      <a:pPr marL="0" marR="0">
                        <a:spcBef>
                          <a:spcPts val="200"/>
                        </a:spcBef>
                        <a:spcAft>
                          <a:spcPts val="200"/>
                        </a:spcAft>
                      </a:pPr>
                      <a:r>
                        <a:rPr lang="en-US" sz="1400" cap="all">
                          <a:effectLst/>
                        </a:rPr>
                        <a:t>(00800) 5913-1359 (T</a:t>
                      </a:r>
                      <a:r>
                        <a:rPr lang="en-US" sz="1400">
                          <a:effectLst/>
                        </a:rPr>
                        <a:t>elephone</a:t>
                      </a:r>
                      <a:r>
                        <a:rPr lang="en-US" sz="1400" cap="all">
                          <a:effectLst/>
                        </a:rPr>
                        <a:t>)</a:t>
                      </a:r>
                      <a:endParaRPr lang="en-US" sz="1400">
                        <a:effectLst/>
                        <a:latin typeface="Arial"/>
                        <a:ea typeface="Times New Roman"/>
                        <a:cs typeface="Times New Roman"/>
                      </a:endParaRPr>
                    </a:p>
                  </a:txBody>
                  <a:tcPr marL="68580" marR="68580" marT="0" marB="0"/>
                </a:tc>
                <a:extLst>
                  <a:ext uri="{0D108BD9-81ED-4DB2-BD59-A6C34878D82A}">
                    <a16:rowId xmlns:a16="http://schemas.microsoft.com/office/drawing/2014/main" val="10003"/>
                  </a:ext>
                </a:extLst>
              </a:tr>
              <a:tr h="205740">
                <a:tc>
                  <a:txBody>
                    <a:bodyPr/>
                    <a:lstStyle/>
                    <a:p>
                      <a:pPr marL="0" marR="0">
                        <a:spcBef>
                          <a:spcPts val="200"/>
                        </a:spcBef>
                        <a:spcAft>
                          <a:spcPts val="200"/>
                        </a:spcAft>
                      </a:pPr>
                      <a:r>
                        <a:rPr lang="en-US" sz="1400" cap="all">
                          <a:effectLst/>
                        </a:rPr>
                        <a:t> </a:t>
                      </a:r>
                      <a:endParaRPr lang="en-US" sz="1400">
                        <a:effectLst/>
                        <a:latin typeface="Arial"/>
                        <a:ea typeface="Times New Roman"/>
                        <a:cs typeface="Times New Roman"/>
                      </a:endParaRPr>
                    </a:p>
                  </a:txBody>
                  <a:tcPr marL="68580" marR="68580" marT="0" marB="0"/>
                </a:tc>
                <a:tc>
                  <a:txBody>
                    <a:bodyPr/>
                    <a:lstStyle/>
                    <a:p>
                      <a:pPr marL="0" marR="0">
                        <a:spcBef>
                          <a:spcPts val="200"/>
                        </a:spcBef>
                        <a:spcAft>
                          <a:spcPts val="200"/>
                        </a:spcAft>
                      </a:pPr>
                      <a:r>
                        <a:rPr lang="en-US" sz="1400" cap="all" dirty="0">
                          <a:effectLst/>
                        </a:rPr>
                        <a:t>(00800) 5812-1658 </a:t>
                      </a:r>
                      <a:r>
                        <a:rPr lang="en-US" sz="1400" dirty="0">
                          <a:effectLst/>
                        </a:rPr>
                        <a:t>(Fax)</a:t>
                      </a:r>
                      <a:endParaRPr lang="en-US" sz="1400" dirty="0">
                        <a:effectLst/>
                        <a:latin typeface="Arial"/>
                        <a:ea typeface="Times New Roman"/>
                        <a:cs typeface="Times New Roman"/>
                      </a:endParaRPr>
                    </a:p>
                  </a:txBody>
                  <a:tcPr marL="68580" marR="68580" marT="0" marB="0"/>
                </a:tc>
                <a:extLst>
                  <a:ext uri="{0D108BD9-81ED-4DB2-BD59-A6C34878D82A}">
                    <a16:rowId xmlns:a16="http://schemas.microsoft.com/office/drawing/2014/main" val="10004"/>
                  </a:ext>
                </a:extLst>
              </a:tr>
              <a:tr h="205740">
                <a:tc>
                  <a:txBody>
                    <a:bodyPr/>
                    <a:lstStyle/>
                    <a:p>
                      <a:pPr marL="0" marR="0">
                        <a:spcBef>
                          <a:spcPts val="200"/>
                        </a:spcBef>
                        <a:spcAft>
                          <a:spcPts val="200"/>
                        </a:spcAft>
                      </a:pPr>
                      <a:r>
                        <a:rPr lang="en-US" sz="1400" cap="all">
                          <a:effectLst/>
                        </a:rPr>
                        <a:t>EUROPE:</a:t>
                      </a:r>
                      <a:endParaRPr lang="en-US" sz="1400">
                        <a:effectLst/>
                        <a:latin typeface="Arial"/>
                        <a:ea typeface="Times New Roman"/>
                        <a:cs typeface="Times New Roman"/>
                      </a:endParaRPr>
                    </a:p>
                  </a:txBody>
                  <a:tcPr marL="68580" marR="68580" marT="0" marB="0"/>
                </a:tc>
                <a:tc>
                  <a:txBody>
                    <a:bodyPr/>
                    <a:lstStyle/>
                    <a:p>
                      <a:pPr marL="0" marR="0">
                        <a:spcBef>
                          <a:spcPts val="200"/>
                        </a:spcBef>
                        <a:spcAft>
                          <a:spcPts val="200"/>
                        </a:spcAft>
                      </a:pPr>
                      <a:r>
                        <a:rPr lang="en-US" sz="1400" dirty="0">
                          <a:effectLst/>
                        </a:rPr>
                        <a:t>+32-2-714-5028 (Telephone)</a:t>
                      </a:r>
                      <a:endParaRPr lang="en-US" sz="1400" dirty="0">
                        <a:effectLst/>
                        <a:latin typeface="Arial"/>
                        <a:ea typeface="Times New Roman"/>
                        <a:cs typeface="Times New Roman"/>
                      </a:endParaRPr>
                    </a:p>
                  </a:txBody>
                  <a:tcPr marL="68580" marR="68580" marT="0" marB="0"/>
                </a:tc>
                <a:extLst>
                  <a:ext uri="{0D108BD9-81ED-4DB2-BD59-A6C34878D82A}">
                    <a16:rowId xmlns:a16="http://schemas.microsoft.com/office/drawing/2014/main" val="10005"/>
                  </a:ext>
                </a:extLst>
              </a:tr>
              <a:tr h="205740">
                <a:tc>
                  <a:txBody>
                    <a:bodyPr/>
                    <a:lstStyle/>
                    <a:p>
                      <a:pPr marL="0" marR="0">
                        <a:spcBef>
                          <a:spcPts val="200"/>
                        </a:spcBef>
                        <a:spcAft>
                          <a:spcPts val="200"/>
                        </a:spcAft>
                      </a:pPr>
                      <a:r>
                        <a:rPr lang="en-US" sz="1400" cap="all" dirty="0">
                          <a:effectLst/>
                        </a:rPr>
                        <a:t> </a:t>
                      </a:r>
                      <a:endParaRPr lang="en-US" sz="1400" dirty="0">
                        <a:effectLst/>
                        <a:latin typeface="Arial"/>
                        <a:ea typeface="Times New Roman"/>
                        <a:cs typeface="Times New Roman"/>
                      </a:endParaRPr>
                    </a:p>
                  </a:txBody>
                  <a:tcPr marL="68580" marR="68580" marT="0" marB="0"/>
                </a:tc>
                <a:tc>
                  <a:txBody>
                    <a:bodyPr/>
                    <a:lstStyle/>
                    <a:p>
                      <a:pPr marL="0" marR="0">
                        <a:spcBef>
                          <a:spcPts val="200"/>
                        </a:spcBef>
                        <a:spcAft>
                          <a:spcPts val="200"/>
                        </a:spcAft>
                      </a:pPr>
                      <a:r>
                        <a:rPr lang="en-US" sz="1400">
                          <a:effectLst/>
                        </a:rPr>
                        <a:t>+32-2-714-5024 (Fax)</a:t>
                      </a:r>
                      <a:endParaRPr lang="en-US" sz="1400">
                        <a:effectLst/>
                        <a:latin typeface="Arial"/>
                        <a:ea typeface="Times New Roman"/>
                        <a:cs typeface="Times New Roman"/>
                      </a:endParaRPr>
                    </a:p>
                  </a:txBody>
                  <a:tcPr marL="68580" marR="68580" marT="0" marB="0"/>
                </a:tc>
                <a:extLst>
                  <a:ext uri="{0D108BD9-81ED-4DB2-BD59-A6C34878D82A}">
                    <a16:rowId xmlns:a16="http://schemas.microsoft.com/office/drawing/2014/main" val="10006"/>
                  </a:ext>
                </a:extLst>
              </a:tr>
              <a:tr h="205740">
                <a:tc>
                  <a:txBody>
                    <a:bodyPr/>
                    <a:lstStyle/>
                    <a:p>
                      <a:pPr marL="0" marR="0">
                        <a:spcBef>
                          <a:spcPts val="200"/>
                        </a:spcBef>
                        <a:spcAft>
                          <a:spcPts val="200"/>
                        </a:spcAft>
                      </a:pPr>
                      <a:r>
                        <a:rPr lang="en-US" sz="1400" cap="all">
                          <a:effectLst/>
                        </a:rPr>
                        <a:t>BRAZIL (toll-free):  </a:t>
                      </a:r>
                      <a:endParaRPr lang="en-US" sz="1400">
                        <a:effectLst/>
                        <a:latin typeface="Arial"/>
                        <a:ea typeface="Times New Roman"/>
                        <a:cs typeface="Times New Roman"/>
                      </a:endParaRPr>
                    </a:p>
                  </a:txBody>
                  <a:tcPr marL="68580" marR="68580" marT="0" marB="0"/>
                </a:tc>
                <a:tc>
                  <a:txBody>
                    <a:bodyPr/>
                    <a:lstStyle/>
                    <a:p>
                      <a:pPr marL="0" marR="0">
                        <a:spcBef>
                          <a:spcPts val="200"/>
                        </a:spcBef>
                        <a:spcAft>
                          <a:spcPts val="200"/>
                        </a:spcAft>
                      </a:pPr>
                      <a:r>
                        <a:rPr lang="en-US" sz="1400" dirty="0">
                          <a:effectLst/>
                        </a:rPr>
                        <a:t>(0800) 892-1472  (Fax)</a:t>
                      </a:r>
                      <a:endParaRPr lang="en-US" sz="1400" dirty="0">
                        <a:effectLst/>
                        <a:latin typeface="Arial"/>
                        <a:ea typeface="Times New Roman"/>
                        <a:cs typeface="Times New Roman"/>
                      </a:endParaRPr>
                    </a:p>
                  </a:txBody>
                  <a:tcPr marL="68580" marR="68580" marT="0" marB="0"/>
                </a:tc>
                <a:extLst>
                  <a:ext uri="{0D108BD9-81ED-4DB2-BD59-A6C34878D82A}">
                    <a16:rowId xmlns:a16="http://schemas.microsoft.com/office/drawing/2014/main" val="10007"/>
                  </a:ext>
                </a:extLst>
              </a:tr>
            </a:tbl>
          </a:graphicData>
        </a:graphic>
      </p:graphicFrame>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8" y="285750"/>
            <a:ext cx="1373505" cy="1177290"/>
          </a:xfrm>
          <a:prstGeom prst="rect">
            <a:avLst/>
          </a:prstGeom>
        </p:spPr>
      </p:pic>
      <p:grpSp>
        <p:nvGrpSpPr>
          <p:cNvPr id="13" name="Group 12"/>
          <p:cNvGrpSpPr/>
          <p:nvPr/>
        </p:nvGrpSpPr>
        <p:grpSpPr>
          <a:xfrm>
            <a:off x="304801" y="4371975"/>
            <a:ext cx="8837308" cy="736124"/>
            <a:chOff x="522143" y="4371975"/>
            <a:chExt cx="8619965" cy="736124"/>
          </a:xfrm>
        </p:grpSpPr>
        <p:pic>
          <p:nvPicPr>
            <p:cNvPr id="14" name="Picture 13"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69955" y="4371975"/>
              <a:ext cx="1972153" cy="736124"/>
            </a:xfrm>
            <a:prstGeom prst="rect">
              <a:avLst/>
            </a:prstGeom>
          </p:spPr>
        </p:pic>
        <p:sp>
          <p:nvSpPr>
            <p:cNvPr id="15" name="Line 6"/>
            <p:cNvSpPr>
              <a:spLocks noChangeShapeType="1"/>
            </p:cNvSpPr>
            <p:nvPr/>
          </p:nvSpPr>
          <p:spPr bwMode="auto">
            <a:xfrm>
              <a:off x="522143" y="4943475"/>
              <a:ext cx="6442364" cy="0"/>
            </a:xfrm>
            <a:prstGeom prst="line">
              <a:avLst/>
            </a:prstGeom>
            <a:noFill/>
            <a:ln w="50800">
              <a:solidFill>
                <a:srgbClr val="6D457F"/>
              </a:solidFill>
              <a:round/>
              <a:headEnd type="none" w="sm" len="sm"/>
              <a:tailEnd type="none" w="sm" len="sm"/>
            </a:ln>
          </p:spPr>
          <p:txBody>
            <a:bodyPr wrap="none" anchor="ctr"/>
            <a:lstStyle/>
            <a:p>
              <a:endParaRPr lang="en-US"/>
            </a:p>
          </p:txBody>
        </p:sp>
      </p:grpSp>
    </p:spTree>
    <p:extLst>
      <p:ext uri="{BB962C8B-B14F-4D97-AF65-F5344CB8AC3E}">
        <p14:creationId xmlns:p14="http://schemas.microsoft.com/office/powerpoint/2010/main" val="23824141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304801" y="4371975"/>
            <a:ext cx="8837308" cy="736124"/>
            <a:chOff x="522143" y="4371975"/>
            <a:chExt cx="8619965" cy="736124"/>
          </a:xfrm>
        </p:grpSpPr>
        <p:pic>
          <p:nvPicPr>
            <p:cNvPr id="6" name="Picture 5"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69955" y="4371975"/>
              <a:ext cx="1972153" cy="736124"/>
            </a:xfrm>
            <a:prstGeom prst="rect">
              <a:avLst/>
            </a:prstGeom>
          </p:spPr>
        </p:pic>
        <p:sp>
          <p:nvSpPr>
            <p:cNvPr id="7" name="Line 6"/>
            <p:cNvSpPr>
              <a:spLocks noChangeShapeType="1"/>
            </p:cNvSpPr>
            <p:nvPr/>
          </p:nvSpPr>
          <p:spPr bwMode="auto">
            <a:xfrm>
              <a:off x="522143" y="4943475"/>
              <a:ext cx="6442364" cy="0"/>
            </a:xfrm>
            <a:prstGeom prst="line">
              <a:avLst/>
            </a:prstGeom>
            <a:noFill/>
            <a:ln w="50800">
              <a:solidFill>
                <a:srgbClr val="6D457F"/>
              </a:solidFill>
              <a:round/>
              <a:headEnd type="none" w="sm" len="sm"/>
              <a:tailEnd type="none" w="sm" len="sm"/>
            </a:ln>
          </p:spPr>
          <p:txBody>
            <a:bodyPr wrap="none" anchor="ctr"/>
            <a:lstStyle/>
            <a:p>
              <a:endParaRPr lang="en-US"/>
            </a:p>
          </p:txBody>
        </p:sp>
      </p:grpSp>
      <p:sp>
        <p:nvSpPr>
          <p:cNvPr id="10242" name="Rectangle 3"/>
          <p:cNvSpPr>
            <a:spLocks noGrp="1" noChangeArrowheads="1"/>
          </p:cNvSpPr>
          <p:nvPr>
            <p:ph idx="1"/>
          </p:nvPr>
        </p:nvSpPr>
        <p:spPr>
          <a:xfrm>
            <a:off x="304801" y="764009"/>
            <a:ext cx="8229600" cy="1371600"/>
          </a:xfrm>
        </p:spPr>
        <p:txBody>
          <a:bodyPr>
            <a:normAutofit/>
          </a:bodyPr>
          <a:lstStyle/>
          <a:p>
            <a:pPr marL="129622" lvl="1" indent="0">
              <a:spcBef>
                <a:spcPts val="0"/>
              </a:spcBef>
              <a:buClr>
                <a:schemeClr val="dk1"/>
              </a:buClr>
              <a:buSzPts val="2040"/>
              <a:buNone/>
              <a:defRPr/>
            </a:pPr>
            <a:r>
              <a:rPr lang="en-US" sz="1800" dirty="0"/>
              <a:t>The authors acknowledge the outstanding efforts of all the clinicians submitting cases to the APR, as well as the valuable contributions of the APR Steering Committee and the Syneos Health, Coordinating Center Staff.</a:t>
            </a:r>
          </a:p>
        </p:txBody>
      </p:sp>
      <p:sp>
        <p:nvSpPr>
          <p:cNvPr id="3076" name="Text Box 4"/>
          <p:cNvSpPr txBox="1">
            <a:spLocks noChangeArrowheads="1"/>
          </p:cNvSpPr>
          <p:nvPr/>
        </p:nvSpPr>
        <p:spPr bwMode="auto">
          <a:xfrm>
            <a:off x="381000" y="209550"/>
            <a:ext cx="7696200" cy="584775"/>
          </a:xfrm>
          <a:prstGeom prst="rect">
            <a:avLst/>
          </a:prstGeom>
          <a:noFill/>
          <a:ln w="9525" algn="ctr">
            <a:noFill/>
            <a:miter lim="800000"/>
            <a:headEnd/>
            <a:tailEnd/>
          </a:ln>
          <a:effectLst/>
        </p:spPr>
        <p:txBody>
          <a:bodyPr wrap="square">
            <a:spAutoFit/>
          </a:bodyPr>
          <a:lstStyle/>
          <a:p>
            <a:pPr eaLnBrk="0" hangingPunct="0">
              <a:spcBef>
                <a:spcPct val="50000"/>
              </a:spcBef>
              <a:buClr>
                <a:srgbClr val="6600CC"/>
              </a:buClr>
              <a:buSzPct val="100000"/>
              <a:buFont typeface="Wingdings" pitchFamily="2" charset="2"/>
              <a:buNone/>
              <a:defRPr/>
            </a:pPr>
            <a:r>
              <a:rPr lang="en-US" sz="3200" b="1" dirty="0">
                <a:solidFill>
                  <a:srgbClr val="C00000"/>
                </a:solidFill>
              </a:rPr>
              <a:t>Acknowledgements</a:t>
            </a:r>
          </a:p>
        </p:txBody>
      </p:sp>
      <p:sp>
        <p:nvSpPr>
          <p:cNvPr id="4" name="Rectangle 3"/>
          <p:cNvSpPr/>
          <p:nvPr/>
        </p:nvSpPr>
        <p:spPr>
          <a:xfrm>
            <a:off x="471241" y="1656760"/>
            <a:ext cx="8063159" cy="2893100"/>
          </a:xfrm>
          <a:prstGeom prst="rect">
            <a:avLst/>
          </a:prstGeom>
          <a:solidFill>
            <a:schemeClr val="bg1"/>
          </a:solidFill>
        </p:spPr>
        <p:txBody>
          <a:bodyPr wrap="square">
            <a:spAutoFit/>
          </a:bodyPr>
          <a:lstStyle/>
          <a:p>
            <a:r>
              <a:rPr lang="en-US" sz="1400" b="1" dirty="0">
                <a:solidFill>
                  <a:srgbClr val="C00000"/>
                </a:solidFill>
                <a:latin typeface="Arial" panose="020B0604020202020204" pitchFamily="34" charset="0"/>
                <a:cs typeface="Arial" panose="020B0604020202020204" pitchFamily="34" charset="0"/>
              </a:rPr>
              <a:t>Independent Advisory Committee Members:</a:t>
            </a:r>
          </a:p>
          <a:p>
            <a:r>
              <a:rPr lang="en-US" sz="1400" b="1" dirty="0">
                <a:latin typeface="Arial" panose="020B0604020202020204" pitchFamily="34" charset="0"/>
                <a:cs typeface="Arial" panose="020B0604020202020204" pitchFamily="34" charset="0"/>
              </a:rPr>
              <a:t>Cynthia </a:t>
            </a:r>
            <a:r>
              <a:rPr lang="en-US" sz="1400" b="1" dirty="0" err="1">
                <a:latin typeface="Arial" panose="020B0604020202020204" pitchFamily="34" charset="0"/>
                <a:cs typeface="Arial" panose="020B0604020202020204" pitchFamily="34" charset="0"/>
              </a:rPr>
              <a:t>Holcroft-Argani</a:t>
            </a:r>
            <a:r>
              <a:rPr lang="en-US" sz="1400" dirty="0">
                <a:latin typeface="Arial" panose="020B0604020202020204" pitchFamily="34" charset="0"/>
                <a:cs typeface="Arial" panose="020B0604020202020204" pitchFamily="34" charset="0"/>
              </a:rPr>
              <a:t>, MD, Johns Hopkins Medical Center; </a:t>
            </a:r>
          </a:p>
          <a:p>
            <a:r>
              <a:rPr lang="en-US" sz="1400" b="1" dirty="0">
                <a:latin typeface="Arial" panose="020B0604020202020204" pitchFamily="34" charset="0"/>
                <a:cs typeface="Arial" panose="020B0604020202020204" pitchFamily="34" charset="0"/>
              </a:rPr>
              <a:t>Karen Beckerman</a:t>
            </a:r>
            <a:r>
              <a:rPr lang="en-US" sz="1400" dirty="0">
                <a:latin typeface="Arial" panose="020B0604020202020204" pitchFamily="34" charset="0"/>
                <a:cs typeface="Arial" panose="020B0604020202020204" pitchFamily="34" charset="0"/>
              </a:rPr>
              <a:t>, MD, Carl Icahn School of Medicine at Mt Sinai; </a:t>
            </a:r>
          </a:p>
          <a:p>
            <a:r>
              <a:rPr lang="en-US" sz="1400" b="1" dirty="0" err="1">
                <a:latin typeface="Arial" panose="020B0604020202020204" pitchFamily="34" charset="0"/>
                <a:cs typeface="Arial" panose="020B0604020202020204" pitchFamily="34" charset="0"/>
              </a:rPr>
              <a:t>Nahida</a:t>
            </a:r>
            <a:r>
              <a:rPr lang="en-US" sz="1400" b="1" dirty="0">
                <a:latin typeface="Arial" panose="020B0604020202020204" pitchFamily="34" charset="0"/>
                <a:cs typeface="Arial" panose="020B0604020202020204" pitchFamily="34" charset="0"/>
              </a:rPr>
              <a:t> </a:t>
            </a:r>
            <a:r>
              <a:rPr lang="en-US" sz="1400" b="1" dirty="0" err="1">
                <a:latin typeface="Arial" panose="020B0604020202020204" pitchFamily="34" charset="0"/>
                <a:cs typeface="Arial" panose="020B0604020202020204" pitchFamily="34" charset="0"/>
              </a:rPr>
              <a:t>Chakhtoura</a:t>
            </a:r>
            <a:r>
              <a:rPr lang="en-US" sz="1400" dirty="0">
                <a:latin typeface="Arial" panose="020B0604020202020204" pitchFamily="34" charset="0"/>
                <a:cs typeface="Arial" panose="020B0604020202020204" pitchFamily="34" charset="0"/>
              </a:rPr>
              <a:t>, MD, National Institutes of Health; </a:t>
            </a:r>
          </a:p>
          <a:p>
            <a:r>
              <a:rPr lang="en-US" sz="1400" b="1" dirty="0">
                <a:latin typeface="Arial" panose="020B0604020202020204" pitchFamily="34" charset="0"/>
                <a:cs typeface="Arial" panose="020B0604020202020204" pitchFamily="34" charset="0"/>
              </a:rPr>
              <a:t>Kenneth Dominguez</a:t>
            </a:r>
            <a:r>
              <a:rPr lang="en-US" sz="1400" dirty="0">
                <a:latin typeface="Arial" panose="020B0604020202020204" pitchFamily="34" charset="0"/>
                <a:cs typeface="Arial" panose="020B0604020202020204" pitchFamily="34" charset="0"/>
              </a:rPr>
              <a:t>, MD, MPH, Centers for Disease Control &amp; Prevention; </a:t>
            </a:r>
          </a:p>
          <a:p>
            <a:r>
              <a:rPr lang="en-US" sz="1400" b="1" dirty="0">
                <a:latin typeface="Arial" panose="020B0604020202020204" pitchFamily="34" charset="0"/>
                <a:cs typeface="Arial" panose="020B0604020202020204" pitchFamily="34" charset="0"/>
              </a:rPr>
              <a:t>Kathryn Arnold</a:t>
            </a:r>
            <a:r>
              <a:rPr lang="en-US" sz="1400" dirty="0">
                <a:latin typeface="Arial" panose="020B0604020202020204" pitchFamily="34" charset="0"/>
                <a:cs typeface="Arial" panose="020B0604020202020204" pitchFamily="34" charset="0"/>
              </a:rPr>
              <a:t>, MD, National Center on Birth Defects and Developmental Disabilities; </a:t>
            </a:r>
          </a:p>
          <a:p>
            <a:r>
              <a:rPr lang="en-US" sz="1400" b="1" dirty="0">
                <a:latin typeface="Arial" panose="020B0604020202020204" pitchFamily="34" charset="0"/>
                <a:cs typeface="Arial" panose="020B0604020202020204" pitchFamily="34" charset="0"/>
              </a:rPr>
              <a:t>Lynne </a:t>
            </a:r>
            <a:r>
              <a:rPr lang="en-US" sz="1400" b="1" dirty="0" err="1">
                <a:latin typeface="Arial" panose="020B0604020202020204" pitchFamily="34" charset="0"/>
                <a:cs typeface="Arial" panose="020B0604020202020204" pitchFamily="34" charset="0"/>
              </a:rPr>
              <a:t>Mofenson</a:t>
            </a:r>
            <a:r>
              <a:rPr lang="en-US" sz="1400" dirty="0">
                <a:latin typeface="Arial" panose="020B0604020202020204" pitchFamily="34" charset="0"/>
                <a:cs typeface="Arial" panose="020B0604020202020204" pitchFamily="34" charset="0"/>
              </a:rPr>
              <a:t>, MD, Elizabeth Glaser Pediatric AIDS Foundation; </a:t>
            </a:r>
          </a:p>
          <a:p>
            <a:r>
              <a:rPr lang="en-US" sz="1400" b="1" dirty="0">
                <a:latin typeface="Arial" panose="020B0604020202020204" pitchFamily="34" charset="0"/>
                <a:cs typeface="Arial" panose="020B0604020202020204" pitchFamily="34" charset="0"/>
              </a:rPr>
              <a:t>Andreas </a:t>
            </a:r>
            <a:r>
              <a:rPr lang="en-US" sz="1400" b="1" dirty="0" err="1">
                <a:latin typeface="Arial" panose="020B0604020202020204" pitchFamily="34" charset="0"/>
                <a:cs typeface="Arial" panose="020B0604020202020204" pitchFamily="34" charset="0"/>
              </a:rPr>
              <a:t>Pikis</a:t>
            </a:r>
            <a:r>
              <a:rPr lang="en-US" sz="1400" dirty="0">
                <a:latin typeface="Arial" panose="020B0604020202020204" pitchFamily="34" charset="0"/>
                <a:cs typeface="Arial" panose="020B0604020202020204" pitchFamily="34" charset="0"/>
              </a:rPr>
              <a:t>, MD, Food and Drug Administration; </a:t>
            </a:r>
          </a:p>
          <a:p>
            <a:r>
              <a:rPr lang="en-US" sz="1400" b="1" dirty="0">
                <a:latin typeface="Arial" panose="020B0604020202020204" pitchFamily="34" charset="0"/>
                <a:cs typeface="Arial" panose="020B0604020202020204" pitchFamily="34" charset="0"/>
              </a:rPr>
              <a:t>Rosemary </a:t>
            </a:r>
            <a:r>
              <a:rPr lang="en-US" sz="1400" b="1" dirty="0" err="1">
                <a:latin typeface="Arial" panose="020B0604020202020204" pitchFamily="34" charset="0"/>
                <a:cs typeface="Arial" panose="020B0604020202020204" pitchFamily="34" charset="0"/>
              </a:rPr>
              <a:t>Ramroop</a:t>
            </a:r>
            <a:r>
              <a:rPr lang="en-US" sz="1400" dirty="0">
                <a:latin typeface="Arial" panose="020B0604020202020204" pitchFamily="34" charset="0"/>
                <a:cs typeface="Arial" panose="020B0604020202020204" pitchFamily="34" charset="0"/>
              </a:rPr>
              <a:t>, Johns Hopkins University; </a:t>
            </a:r>
          </a:p>
          <a:p>
            <a:r>
              <a:rPr lang="en-US" sz="1400" b="1" dirty="0">
                <a:latin typeface="Arial" panose="020B0604020202020204" pitchFamily="34" charset="0"/>
                <a:cs typeface="Arial" panose="020B0604020202020204" pitchFamily="34" charset="0"/>
              </a:rPr>
              <a:t>Nancy </a:t>
            </a:r>
            <a:r>
              <a:rPr lang="en-US" sz="1400" b="1" dirty="0" err="1">
                <a:latin typeface="Arial" panose="020B0604020202020204" pitchFamily="34" charset="0"/>
                <a:cs typeface="Arial" panose="020B0604020202020204" pitchFamily="34" charset="0"/>
              </a:rPr>
              <a:t>Santanello</a:t>
            </a:r>
            <a:r>
              <a:rPr lang="en-US" sz="1400" dirty="0">
                <a:latin typeface="Arial" panose="020B0604020202020204" pitchFamily="34" charset="0"/>
                <a:cs typeface="Arial" panose="020B0604020202020204" pitchFamily="34" charset="0"/>
              </a:rPr>
              <a:t>, MD, MS, FISPE, Independent </a:t>
            </a:r>
            <a:r>
              <a:rPr lang="en-US" sz="1400" dirty="0" err="1">
                <a:latin typeface="Arial" panose="020B0604020202020204" pitchFamily="34" charset="0"/>
                <a:cs typeface="Arial" panose="020B0604020202020204" pitchFamily="34" charset="0"/>
              </a:rPr>
              <a:t>Pharmacoepidemiologist</a:t>
            </a:r>
            <a:r>
              <a:rPr lang="en-US" sz="1400" dirty="0">
                <a:latin typeface="Arial" panose="020B0604020202020204" pitchFamily="34" charset="0"/>
                <a:cs typeface="Arial" panose="020B0604020202020204" pitchFamily="34" charset="0"/>
              </a:rPr>
              <a:t>; </a:t>
            </a:r>
          </a:p>
          <a:p>
            <a:r>
              <a:rPr lang="en-US" sz="1400" b="1" dirty="0">
                <a:latin typeface="Arial" panose="020B0604020202020204" pitchFamily="34" charset="0"/>
                <a:cs typeface="Arial" panose="020B0604020202020204" pitchFamily="34" charset="0"/>
              </a:rPr>
              <a:t>William Short</a:t>
            </a:r>
            <a:r>
              <a:rPr lang="en-US" sz="1400" dirty="0">
                <a:latin typeface="Arial" panose="020B0604020202020204" pitchFamily="34" charset="0"/>
                <a:cs typeface="Arial" panose="020B0604020202020204" pitchFamily="34" charset="0"/>
              </a:rPr>
              <a:t>, MD, MPH, AAHIVS, The University of Pennsylvania; </a:t>
            </a:r>
          </a:p>
          <a:p>
            <a:r>
              <a:rPr lang="en-US" sz="1400" b="1" dirty="0">
                <a:latin typeface="Arial" panose="020B0604020202020204" pitchFamily="34" charset="0"/>
                <a:cs typeface="Arial" panose="020B0604020202020204" pitchFamily="34" charset="0"/>
              </a:rPr>
              <a:t>Claire Thorne</a:t>
            </a:r>
            <a:r>
              <a:rPr lang="en-US" sz="1400" dirty="0">
                <a:latin typeface="Arial" panose="020B0604020202020204" pitchFamily="34" charset="0"/>
                <a:cs typeface="Arial" panose="020B0604020202020204" pitchFamily="34" charset="0"/>
              </a:rPr>
              <a:t>, PhD, Institute of Child Health, University College London; </a:t>
            </a:r>
          </a:p>
          <a:p>
            <a:r>
              <a:rPr lang="en-US" sz="1400" b="1" dirty="0">
                <a:latin typeface="Arial" panose="020B0604020202020204" pitchFamily="34" charset="0"/>
                <a:cs typeface="Arial" panose="020B0604020202020204" pitchFamily="34" charset="0"/>
              </a:rPr>
              <a:t>Heather Watts</a:t>
            </a:r>
            <a:r>
              <a:rPr lang="en-US" sz="1400" dirty="0">
                <a:latin typeface="Arial" panose="020B0604020202020204" pitchFamily="34" charset="0"/>
                <a:cs typeface="Arial" panose="020B0604020202020204" pitchFamily="34" charset="0"/>
              </a:rPr>
              <a:t>, MD, Office of the Global AIDS Coordinator &amp; Health Diplomacy, U.S. Dept. of State</a:t>
            </a:r>
          </a:p>
        </p:txBody>
      </p:sp>
    </p:spTree>
    <p:extLst>
      <p:ext uri="{BB962C8B-B14F-4D97-AF65-F5344CB8AC3E}">
        <p14:creationId xmlns:p14="http://schemas.microsoft.com/office/powerpoint/2010/main" val="25257578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Text Box 4"/>
          <p:cNvSpPr txBox="1">
            <a:spLocks noChangeArrowheads="1"/>
          </p:cNvSpPr>
          <p:nvPr/>
        </p:nvSpPr>
        <p:spPr bwMode="auto">
          <a:xfrm>
            <a:off x="216592" y="19732"/>
            <a:ext cx="6705600" cy="584775"/>
          </a:xfrm>
          <a:prstGeom prst="rect">
            <a:avLst/>
          </a:prstGeom>
          <a:noFill/>
          <a:ln w="9525" algn="ctr">
            <a:noFill/>
            <a:miter lim="800000"/>
            <a:headEnd/>
            <a:tailEnd/>
          </a:ln>
          <a:effectLst/>
        </p:spPr>
        <p:txBody>
          <a:bodyPr>
            <a:spAutoFit/>
          </a:bodyPr>
          <a:lstStyle/>
          <a:p>
            <a:pPr eaLnBrk="0" hangingPunct="0">
              <a:spcBef>
                <a:spcPct val="50000"/>
              </a:spcBef>
              <a:buClr>
                <a:srgbClr val="6600CC"/>
              </a:buClr>
              <a:buSzPct val="100000"/>
              <a:buFont typeface="Wingdings" pitchFamily="2" charset="2"/>
              <a:buNone/>
              <a:defRPr/>
            </a:pPr>
            <a:r>
              <a:rPr lang="en-US" sz="3200" b="1" dirty="0">
                <a:solidFill>
                  <a:srgbClr val="C00000"/>
                </a:solidFill>
              </a:rPr>
              <a:t>Introduction</a:t>
            </a:r>
          </a:p>
        </p:txBody>
      </p:sp>
      <p:sp>
        <p:nvSpPr>
          <p:cNvPr id="5" name="Rectangle 3"/>
          <p:cNvSpPr txBox="1">
            <a:spLocks noChangeArrowheads="1"/>
          </p:cNvSpPr>
          <p:nvPr/>
        </p:nvSpPr>
        <p:spPr>
          <a:xfrm>
            <a:off x="188289" y="604507"/>
            <a:ext cx="8839200" cy="381353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66652" indent="-266652" fontAlgn="auto">
              <a:lnSpc>
                <a:spcPct val="105000"/>
              </a:lnSpc>
              <a:spcBef>
                <a:spcPts val="701"/>
              </a:spcBef>
              <a:spcAft>
                <a:spcPts val="0"/>
              </a:spcAft>
              <a:buClr>
                <a:srgbClr val="C00000"/>
              </a:buClr>
              <a:buSzPts val="2090"/>
              <a:buFont typeface="Noto Sans Symbols"/>
              <a:buChar char="▪"/>
              <a:defRPr/>
            </a:pPr>
            <a:r>
              <a:rPr lang="en-US" sz="2200" dirty="0">
                <a:latin typeface="Arial" panose="020B0604020202020204" pitchFamily="34" charset="0"/>
                <a:cs typeface="Arial" panose="020B0604020202020204" pitchFamily="34" charset="0"/>
              </a:rPr>
              <a:t>In May 2018, a potential signal of an increase in neural tube defects (NTD) with periconception dolutegravir (DTG) exposure was reported from the Tsepamo birth surveillance study in Botswana.</a:t>
            </a:r>
          </a:p>
          <a:p>
            <a:pPr marL="266652" indent="-266652" fontAlgn="auto">
              <a:lnSpc>
                <a:spcPct val="105000"/>
              </a:lnSpc>
              <a:spcBef>
                <a:spcPts val="701"/>
              </a:spcBef>
              <a:spcAft>
                <a:spcPts val="0"/>
              </a:spcAft>
              <a:buClr>
                <a:srgbClr val="C00000"/>
              </a:buClr>
              <a:buSzPts val="2090"/>
              <a:buFont typeface="Noto Sans Symbols"/>
              <a:buChar char="▪"/>
              <a:defRPr/>
            </a:pPr>
            <a:r>
              <a:rPr lang="en-US" sz="2200" dirty="0">
                <a:latin typeface="Arial" panose="020B0604020202020204" pitchFamily="34" charset="0"/>
                <a:cs typeface="Arial" panose="020B0604020202020204" pitchFamily="34" charset="0"/>
              </a:rPr>
              <a:t>There are limited data on birth defect outcome with periconception exposure outside the Tsepamo Study.</a:t>
            </a:r>
          </a:p>
          <a:p>
            <a:pPr marL="266652" indent="-266652" fontAlgn="auto">
              <a:lnSpc>
                <a:spcPct val="105000"/>
              </a:lnSpc>
              <a:spcBef>
                <a:spcPts val="701"/>
              </a:spcBef>
              <a:spcAft>
                <a:spcPts val="0"/>
              </a:spcAft>
              <a:buClr>
                <a:srgbClr val="C00000"/>
              </a:buClr>
              <a:buSzPts val="2090"/>
              <a:buFont typeface="Noto Sans Symbols"/>
              <a:buChar char="▪"/>
              <a:defRPr/>
            </a:pPr>
            <a:r>
              <a:rPr lang="en-US" sz="2200" dirty="0">
                <a:latin typeface="Arial" panose="020B0604020202020204" pitchFamily="34" charset="0"/>
                <a:cs typeface="Arial" panose="020B0604020202020204" pitchFamily="34" charset="0"/>
              </a:rPr>
              <a:t>We evaluated the prevalence of central nervous system (CNS) defect, NTDs and encephalocele (which is considered separately in the registry as it may occur slightly after neural tube closure) in the Antiretroviral Pregnancy Registry by drug class and specified individual drugs.  Data are updated through January 31 2019 (and differ from abstract).</a:t>
            </a:r>
          </a:p>
        </p:txBody>
      </p:sp>
      <p:grpSp>
        <p:nvGrpSpPr>
          <p:cNvPr id="6" name="Group 5"/>
          <p:cNvGrpSpPr/>
          <p:nvPr/>
        </p:nvGrpSpPr>
        <p:grpSpPr>
          <a:xfrm>
            <a:off x="304801" y="4371975"/>
            <a:ext cx="8837308" cy="736124"/>
            <a:chOff x="522143" y="4371975"/>
            <a:chExt cx="8619965" cy="736124"/>
          </a:xfrm>
        </p:grpSpPr>
        <p:pic>
          <p:nvPicPr>
            <p:cNvPr id="7" name="Picture 6"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69955" y="4371975"/>
              <a:ext cx="1972153" cy="736124"/>
            </a:xfrm>
            <a:prstGeom prst="rect">
              <a:avLst/>
            </a:prstGeom>
          </p:spPr>
        </p:pic>
        <p:sp>
          <p:nvSpPr>
            <p:cNvPr id="8" name="Line 6"/>
            <p:cNvSpPr>
              <a:spLocks noChangeShapeType="1"/>
            </p:cNvSpPr>
            <p:nvPr/>
          </p:nvSpPr>
          <p:spPr bwMode="auto">
            <a:xfrm>
              <a:off x="522143" y="4943475"/>
              <a:ext cx="6442364" cy="0"/>
            </a:xfrm>
            <a:prstGeom prst="line">
              <a:avLst/>
            </a:prstGeom>
            <a:noFill/>
            <a:ln w="50800">
              <a:solidFill>
                <a:srgbClr val="6D457F"/>
              </a:solidFill>
              <a:round/>
              <a:headEnd type="none" w="sm" len="sm"/>
              <a:tailEnd type="none" w="sm" len="sm"/>
            </a:ln>
          </p:spPr>
          <p:txBody>
            <a:bodyPr wrap="none" anchor="ctr"/>
            <a:lstStyle/>
            <a:p>
              <a:endParaRPr lang="en-US"/>
            </a:p>
          </p:txBody>
        </p:sp>
      </p:grpSp>
    </p:spTree>
    <p:extLst>
      <p:ext uri="{BB962C8B-B14F-4D97-AF65-F5344CB8AC3E}">
        <p14:creationId xmlns:p14="http://schemas.microsoft.com/office/powerpoint/2010/main" val="3871508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0C010-1F8A-499C-B26F-91895BDEB296}"/>
              </a:ext>
            </a:extLst>
          </p:cNvPr>
          <p:cNvSpPr>
            <a:spLocks noGrp="1"/>
          </p:cNvSpPr>
          <p:nvPr>
            <p:ph type="title"/>
          </p:nvPr>
        </p:nvSpPr>
        <p:spPr>
          <a:xfrm>
            <a:off x="1524000" y="14080"/>
            <a:ext cx="6432525" cy="857250"/>
          </a:xfrm>
        </p:spPr>
        <p:txBody>
          <a:bodyPr>
            <a:noAutofit/>
          </a:bodyPr>
          <a:lstStyle/>
          <a:p>
            <a:pPr algn="ctr"/>
            <a:r>
              <a:rPr lang="en-US" dirty="0">
                <a:solidFill>
                  <a:srgbClr val="C00000"/>
                </a:solidFill>
              </a:rPr>
              <a:t>Birth Defect Surveillance: </a:t>
            </a:r>
            <a:br>
              <a:rPr lang="en-US" dirty="0">
                <a:solidFill>
                  <a:srgbClr val="C00000"/>
                </a:solidFill>
              </a:rPr>
            </a:br>
            <a:r>
              <a:rPr lang="en-US" dirty="0">
                <a:solidFill>
                  <a:srgbClr val="C00000"/>
                </a:solidFill>
              </a:rPr>
              <a:t>Antiretroviral Pregnancy Registry</a:t>
            </a:r>
          </a:p>
        </p:txBody>
      </p:sp>
      <p:sp>
        <p:nvSpPr>
          <p:cNvPr id="3" name="Content Placeholder 2">
            <a:extLst>
              <a:ext uri="{FF2B5EF4-FFF2-40B4-BE49-F238E27FC236}">
                <a16:creationId xmlns:a16="http://schemas.microsoft.com/office/drawing/2014/main" id="{19D34C7E-C1CB-4C80-9A26-C41BB077A0CD}"/>
              </a:ext>
            </a:extLst>
          </p:cNvPr>
          <p:cNvSpPr>
            <a:spLocks noGrp="1"/>
          </p:cNvSpPr>
          <p:nvPr>
            <p:ph idx="1"/>
          </p:nvPr>
        </p:nvSpPr>
        <p:spPr>
          <a:xfrm>
            <a:off x="76200" y="905794"/>
            <a:ext cx="8915400" cy="3157716"/>
          </a:xfrm>
        </p:spPr>
        <p:txBody>
          <a:bodyPr>
            <a:normAutofit/>
          </a:bodyPr>
          <a:lstStyle/>
          <a:p>
            <a:pPr marL="342900" indent="-342900">
              <a:lnSpc>
                <a:spcPct val="103000"/>
              </a:lnSpc>
              <a:spcBef>
                <a:spcPts val="200"/>
              </a:spcBef>
              <a:spcAft>
                <a:spcPts val="200"/>
              </a:spcAft>
              <a:buClr>
                <a:srgbClr val="C00000"/>
              </a:buClr>
              <a:buFont typeface="Wingdings" panose="05000000000000000000" pitchFamily="2" charset="2"/>
              <a:buChar char="§"/>
            </a:pPr>
            <a:r>
              <a:rPr lang="en-US" sz="2100" dirty="0">
                <a:solidFill>
                  <a:schemeClr val="tx1"/>
                </a:solidFill>
              </a:rPr>
              <a:t>Since 1989, the Antiretroviral Pregnancy Registry has collected prospective, voluntary, anonymized reports of women on ART during pregnancy, capturing data after birth on birth outcomes. </a:t>
            </a:r>
          </a:p>
          <a:p>
            <a:pPr marL="342900" indent="-342900">
              <a:lnSpc>
                <a:spcPct val="103000"/>
              </a:lnSpc>
              <a:spcBef>
                <a:spcPts val="200"/>
              </a:spcBef>
              <a:spcAft>
                <a:spcPts val="200"/>
              </a:spcAft>
              <a:buClr>
                <a:srgbClr val="C00000"/>
              </a:buClr>
              <a:buFont typeface="Wingdings" panose="05000000000000000000" pitchFamily="2" charset="2"/>
              <a:buChar char="§"/>
            </a:pPr>
            <a:r>
              <a:rPr lang="en-US" sz="2100" dirty="0" smtClean="0">
                <a:solidFill>
                  <a:schemeClr val="tx1"/>
                </a:solidFill>
              </a:rPr>
              <a:t>Provides an estimate of </a:t>
            </a:r>
            <a:r>
              <a:rPr lang="en-US" sz="2100" dirty="0">
                <a:solidFill>
                  <a:schemeClr val="tx1"/>
                </a:solidFill>
              </a:rPr>
              <a:t>risk for major birth defects compared to general </a:t>
            </a:r>
            <a:r>
              <a:rPr lang="en-US" sz="2100" dirty="0" smtClean="0">
                <a:solidFill>
                  <a:schemeClr val="tx1"/>
                </a:solidFill>
              </a:rPr>
              <a:t>population, to give an early warning of potential teratogenicity.</a:t>
            </a:r>
            <a:endParaRPr lang="en-US" sz="2100" dirty="0">
              <a:solidFill>
                <a:schemeClr val="tx1"/>
              </a:solidFill>
            </a:endParaRPr>
          </a:p>
          <a:p>
            <a:pPr marL="342900" indent="-342900">
              <a:lnSpc>
                <a:spcPct val="103000"/>
              </a:lnSpc>
              <a:spcBef>
                <a:spcPts val="200"/>
              </a:spcBef>
              <a:spcAft>
                <a:spcPts val="200"/>
              </a:spcAft>
              <a:buClr>
                <a:srgbClr val="C00000"/>
              </a:buClr>
              <a:buFont typeface="Wingdings" panose="05000000000000000000" pitchFamily="2" charset="2"/>
              <a:buChar char="§"/>
            </a:pPr>
            <a:r>
              <a:rPr lang="en-US" sz="2100" dirty="0">
                <a:solidFill>
                  <a:schemeClr val="tx1"/>
                </a:solidFill>
              </a:rPr>
              <a:t>Currently international registry including 160 antiretroviral drugs – 57 brand, 103 generic drugs.</a:t>
            </a:r>
          </a:p>
        </p:txBody>
      </p:sp>
      <p:sp>
        <p:nvSpPr>
          <p:cNvPr id="6" name="Content Placeholder 2">
            <a:extLst>
              <a:ext uri="{FF2B5EF4-FFF2-40B4-BE49-F238E27FC236}">
                <a16:creationId xmlns:a16="http://schemas.microsoft.com/office/drawing/2014/main" id="{AF9F37FC-0623-41C5-BE0B-B89A95BD9378}"/>
              </a:ext>
            </a:extLst>
          </p:cNvPr>
          <p:cNvSpPr txBox="1">
            <a:spLocks/>
          </p:cNvSpPr>
          <p:nvPr/>
        </p:nvSpPr>
        <p:spPr>
          <a:xfrm>
            <a:off x="3115614" y="3817586"/>
            <a:ext cx="4371834" cy="1418546"/>
          </a:xfrm>
          <a:prstGeom prst="rect">
            <a:avLst/>
          </a:prstGeom>
        </p:spPr>
        <p:txBody>
          <a:bodyPr vert="horz" lIns="68580" tIns="34290" rIns="68580" bIns="34290" rtlCol="0">
            <a:normAutofit/>
          </a:bodyPr>
          <a:lstStyle>
            <a:lvl1pPr marL="342900" indent="-342900" algn="l" defTabSz="914400" rtl="0" eaLnBrk="1" latinLnBrk="0" hangingPunct="1">
              <a:spcBef>
                <a:spcPct val="20000"/>
              </a:spcBef>
              <a:buClr>
                <a:srgbClr val="C00000"/>
              </a:buClr>
              <a:buFont typeface="Wingdings" panose="05000000000000000000" pitchFamily="2" charset="2"/>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Clr>
                <a:srgbClr val="C00000"/>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Clr>
                <a:srgbClr val="C00000"/>
              </a:buClr>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Clr>
                <a:srgbClr val="C00000"/>
              </a:buClr>
              <a:buFont typeface="Arial"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Clr>
                <a:srgbClr val="C00000"/>
              </a:buClr>
              <a:buFont typeface="Arial"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05000"/>
              </a:lnSpc>
            </a:pPr>
            <a:endParaRPr lang="en-US" sz="2025" dirty="0"/>
          </a:p>
        </p:txBody>
      </p:sp>
      <p:pic>
        <p:nvPicPr>
          <p:cNvPr id="7" name="Picture 6">
            <a:extLst>
              <a:ext uri="{FF2B5EF4-FFF2-40B4-BE49-F238E27FC236}">
                <a16:creationId xmlns:a16="http://schemas.microsoft.com/office/drawing/2014/main" id="{1FA866F7-7762-47F0-8150-4BFB9FC927B9}"/>
              </a:ext>
            </a:extLst>
          </p:cNvPr>
          <p:cNvPicPr>
            <a:picLocks noChangeAspect="1"/>
          </p:cNvPicPr>
          <p:nvPr/>
        </p:nvPicPr>
        <p:blipFill>
          <a:blip r:embed="rId3"/>
          <a:stretch>
            <a:fillRect/>
          </a:stretch>
        </p:blipFill>
        <p:spPr>
          <a:xfrm>
            <a:off x="236054" y="366521"/>
            <a:ext cx="1371600" cy="344993"/>
          </a:xfrm>
          <a:prstGeom prst="rect">
            <a:avLst/>
          </a:prstGeom>
        </p:spPr>
      </p:pic>
      <p:sp>
        <p:nvSpPr>
          <p:cNvPr id="10" name="Rectangle 9">
            <a:extLst>
              <a:ext uri="{FF2B5EF4-FFF2-40B4-BE49-F238E27FC236}">
                <a16:creationId xmlns:a16="http://schemas.microsoft.com/office/drawing/2014/main" id="{32F580D4-D271-4FF6-ACBC-7A0A1552378C}"/>
              </a:ext>
            </a:extLst>
          </p:cNvPr>
          <p:cNvSpPr/>
          <p:nvPr/>
        </p:nvSpPr>
        <p:spPr>
          <a:xfrm>
            <a:off x="1210369" y="2369930"/>
            <a:ext cx="3429000" cy="253916"/>
          </a:xfrm>
          <a:prstGeom prst="rect">
            <a:avLst/>
          </a:prstGeom>
        </p:spPr>
        <p:txBody>
          <a:bodyPr>
            <a:spAutoFit/>
          </a:bodyPr>
          <a:lstStyle/>
          <a:p>
            <a:endParaRPr lang="en-US" sz="1050" dirty="0"/>
          </a:p>
        </p:txBody>
      </p:sp>
      <p:sp>
        <p:nvSpPr>
          <p:cNvPr id="13" name="Line 4">
            <a:extLst>
              <a:ext uri="{FF2B5EF4-FFF2-40B4-BE49-F238E27FC236}">
                <a16:creationId xmlns:a16="http://schemas.microsoft.com/office/drawing/2014/main" id="{0BB34988-C4EB-40A6-96DE-96FA0D1CB282}"/>
              </a:ext>
            </a:extLst>
          </p:cNvPr>
          <p:cNvSpPr>
            <a:spLocks noChangeShapeType="1"/>
          </p:cNvSpPr>
          <p:nvPr/>
        </p:nvSpPr>
        <p:spPr bwMode="auto">
          <a:xfrm>
            <a:off x="0" y="869252"/>
            <a:ext cx="9180000" cy="1268"/>
          </a:xfrm>
          <a:prstGeom prst="line">
            <a:avLst/>
          </a:prstGeom>
          <a:noFill/>
          <a:ln w="9525">
            <a:solidFill>
              <a:schemeClr val="tx1"/>
            </a:solidFill>
            <a:round/>
            <a:headEnd/>
            <a:tailEnd/>
          </a:ln>
        </p:spPr>
        <p:txBody>
          <a:bodyPr/>
          <a:lstStyle/>
          <a:p>
            <a:endParaRPr lang="en-US" sz="1050" dirty="0"/>
          </a:p>
        </p:txBody>
      </p:sp>
      <p:pic>
        <p:nvPicPr>
          <p:cNvPr id="9" name="Picture 8">
            <a:extLst>
              <a:ext uri="{FF2B5EF4-FFF2-40B4-BE49-F238E27FC236}">
                <a16:creationId xmlns:a16="http://schemas.microsoft.com/office/drawing/2014/main" id="{63628A17-FDC2-4012-8C43-8D3CA112CE3E}"/>
              </a:ext>
            </a:extLst>
          </p:cNvPr>
          <p:cNvPicPr>
            <a:picLocks noChangeAspect="1"/>
          </p:cNvPicPr>
          <p:nvPr/>
        </p:nvPicPr>
        <p:blipFill>
          <a:blip r:embed="rId4"/>
          <a:stretch>
            <a:fillRect/>
          </a:stretch>
        </p:blipFill>
        <p:spPr>
          <a:xfrm>
            <a:off x="2514600" y="3680368"/>
            <a:ext cx="2797198" cy="657221"/>
          </a:xfrm>
          <a:prstGeom prst="rect">
            <a:avLst/>
          </a:prstGeom>
        </p:spPr>
      </p:pic>
      <p:pic>
        <p:nvPicPr>
          <p:cNvPr id="11" name="Picture 10">
            <a:extLst>
              <a:ext uri="{FF2B5EF4-FFF2-40B4-BE49-F238E27FC236}">
                <a16:creationId xmlns:a16="http://schemas.microsoft.com/office/drawing/2014/main" id="{801A957A-F9CD-46FE-9D62-151A252AFB5C}"/>
              </a:ext>
            </a:extLst>
          </p:cNvPr>
          <p:cNvPicPr>
            <a:picLocks noChangeAspect="1"/>
          </p:cNvPicPr>
          <p:nvPr/>
        </p:nvPicPr>
        <p:blipFill>
          <a:blip r:embed="rId5"/>
          <a:stretch>
            <a:fillRect/>
          </a:stretch>
        </p:blipFill>
        <p:spPr>
          <a:xfrm>
            <a:off x="2486287" y="4337590"/>
            <a:ext cx="3617329" cy="425096"/>
          </a:xfrm>
          <a:prstGeom prst="rect">
            <a:avLst/>
          </a:prstGeom>
        </p:spPr>
      </p:pic>
      <p:pic>
        <p:nvPicPr>
          <p:cNvPr id="12" name="Picture 11">
            <a:extLst>
              <a:ext uri="{FF2B5EF4-FFF2-40B4-BE49-F238E27FC236}">
                <a16:creationId xmlns:a16="http://schemas.microsoft.com/office/drawing/2014/main" id="{CD22D5B8-4512-4870-BE51-E6471122832E}"/>
              </a:ext>
            </a:extLst>
          </p:cNvPr>
          <p:cNvPicPr>
            <a:picLocks noChangeAspect="1"/>
          </p:cNvPicPr>
          <p:nvPr/>
        </p:nvPicPr>
        <p:blipFill>
          <a:blip r:embed="rId6"/>
          <a:stretch>
            <a:fillRect/>
          </a:stretch>
        </p:blipFill>
        <p:spPr>
          <a:xfrm>
            <a:off x="5332065" y="3652747"/>
            <a:ext cx="2493169" cy="785813"/>
          </a:xfrm>
          <a:prstGeom prst="rect">
            <a:avLst/>
          </a:prstGeom>
        </p:spPr>
      </p:pic>
      <p:pic>
        <p:nvPicPr>
          <p:cNvPr id="8" name="Picture 7" descr="Screen Clippi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86501" y="3375020"/>
            <a:ext cx="1167835" cy="1666509"/>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8096459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5518" y="1395"/>
            <a:ext cx="9222154" cy="857250"/>
          </a:xfrm>
        </p:spPr>
        <p:txBody>
          <a:bodyPr>
            <a:noAutofit/>
          </a:bodyPr>
          <a:lstStyle/>
          <a:p>
            <a:pPr algn="ctr"/>
            <a:r>
              <a:rPr lang="en-US" altLang="en-US" sz="2200" dirty="0">
                <a:solidFill>
                  <a:srgbClr val="C00000"/>
                </a:solidFill>
                <a:cs typeface="Arial" charset="0"/>
              </a:rPr>
              <a:t>Ability to Rule-Out An Increase in Birth Defects With Drug Exposure                    is Related to Defect Prevalence and Number of Observed Exposures</a:t>
            </a:r>
          </a:p>
        </p:txBody>
      </p:sp>
      <p:sp>
        <p:nvSpPr>
          <p:cNvPr id="384003" name="Rectangle 3"/>
          <p:cNvSpPr>
            <a:spLocks noGrp="1" noChangeArrowheads="1"/>
          </p:cNvSpPr>
          <p:nvPr>
            <p:ph type="body" idx="1"/>
          </p:nvPr>
        </p:nvSpPr>
        <p:spPr>
          <a:xfrm>
            <a:off x="15518" y="775427"/>
            <a:ext cx="8723360" cy="1174778"/>
          </a:xfrm>
        </p:spPr>
        <p:txBody>
          <a:bodyPr>
            <a:noAutofit/>
          </a:bodyPr>
          <a:lstStyle/>
          <a:p>
            <a:pPr algn="ctr">
              <a:spcBef>
                <a:spcPct val="0"/>
              </a:spcBef>
              <a:buSzPct val="100000"/>
            </a:pPr>
            <a:r>
              <a:rPr lang="en-US" altLang="en-US" sz="2400" dirty="0">
                <a:solidFill>
                  <a:schemeClr val="tx1"/>
                </a:solidFill>
              </a:rPr>
              <a:t>200 exposures can rule out a </a:t>
            </a:r>
            <a:r>
              <a:rPr lang="en-US" altLang="en-US" sz="2400" u="sng" dirty="0">
                <a:solidFill>
                  <a:schemeClr val="tx1"/>
                </a:solidFill>
              </a:rPr>
              <a:t>2-fold</a:t>
            </a:r>
            <a:r>
              <a:rPr lang="en-US" altLang="en-US" sz="2400" dirty="0">
                <a:solidFill>
                  <a:schemeClr val="tx1"/>
                </a:solidFill>
              </a:rPr>
              <a:t> ↑ in </a:t>
            </a:r>
            <a:r>
              <a:rPr lang="en-US" altLang="en-US" sz="2400" u="sng" dirty="0">
                <a:solidFill>
                  <a:schemeClr val="tx1"/>
                </a:solidFill>
              </a:rPr>
              <a:t>overall</a:t>
            </a:r>
            <a:r>
              <a:rPr lang="en-US" altLang="en-US" sz="2400" dirty="0">
                <a:solidFill>
                  <a:schemeClr val="tx1"/>
                </a:solidFill>
              </a:rPr>
              <a:t> birth defects </a:t>
            </a:r>
            <a:r>
              <a:rPr lang="en-US" altLang="en-US" sz="2400" dirty="0">
                <a:solidFill>
                  <a:srgbClr val="0070C0"/>
                </a:solidFill>
              </a:rPr>
              <a:t>(prevalence 3%)</a:t>
            </a:r>
            <a:endParaRPr lang="en-US" altLang="en-US" sz="2400" dirty="0"/>
          </a:p>
        </p:txBody>
      </p:sp>
      <p:sp>
        <p:nvSpPr>
          <p:cNvPr id="21508" name="Line 4"/>
          <p:cNvSpPr>
            <a:spLocks noChangeShapeType="1"/>
          </p:cNvSpPr>
          <p:nvPr/>
        </p:nvSpPr>
        <p:spPr bwMode="auto">
          <a:xfrm>
            <a:off x="15518" y="776354"/>
            <a:ext cx="9144000" cy="13563"/>
          </a:xfrm>
          <a:prstGeom prst="line">
            <a:avLst/>
          </a:prstGeom>
          <a:noFill/>
          <a:ln w="9525">
            <a:solidFill>
              <a:schemeClr val="tx1"/>
            </a:solidFill>
            <a:round/>
            <a:headEnd/>
            <a:tailEnd/>
          </a:ln>
        </p:spPr>
        <p:txBody>
          <a:bodyPr/>
          <a:lstStyle/>
          <a:p>
            <a:endParaRPr lang="en-US" sz="1050" dirty="0"/>
          </a:p>
        </p:txBody>
      </p:sp>
      <p:pic>
        <p:nvPicPr>
          <p:cNvPr id="21509" name="Picture 2"/>
          <p:cNvPicPr>
            <a:picLocks noChangeAspect="1" noChangeArrowheads="1"/>
          </p:cNvPicPr>
          <p:nvPr/>
        </p:nvPicPr>
        <p:blipFill>
          <a:blip r:embed="rId2" cstate="print"/>
          <a:srcRect/>
          <a:stretch>
            <a:fillRect/>
          </a:stretch>
        </p:blipFill>
        <p:spPr bwMode="auto">
          <a:xfrm>
            <a:off x="1600200" y="1576141"/>
            <a:ext cx="6374772" cy="3369074"/>
          </a:xfrm>
          <a:prstGeom prst="rect">
            <a:avLst/>
          </a:prstGeom>
          <a:noFill/>
          <a:ln w="9525">
            <a:noFill/>
            <a:miter lim="800000"/>
            <a:headEnd/>
            <a:tailEnd/>
          </a:ln>
        </p:spPr>
      </p:pic>
      <p:sp>
        <p:nvSpPr>
          <p:cNvPr id="21" name="TextBox 5"/>
          <p:cNvSpPr txBox="1">
            <a:spLocks noChangeArrowheads="1"/>
          </p:cNvSpPr>
          <p:nvPr/>
        </p:nvSpPr>
        <p:spPr bwMode="auto">
          <a:xfrm>
            <a:off x="15518" y="2472228"/>
            <a:ext cx="1321196" cy="553998"/>
          </a:xfrm>
          <a:prstGeom prst="rect">
            <a:avLst/>
          </a:prstGeom>
          <a:noFill/>
          <a:ln w="9525">
            <a:noFill/>
            <a:miter lim="800000"/>
            <a:headEnd/>
            <a:tailEnd/>
          </a:ln>
        </p:spPr>
        <p:txBody>
          <a:bodyPr wrap="none">
            <a:spAutoFit/>
          </a:bodyPr>
          <a:lstStyle/>
          <a:p>
            <a:pPr algn="ctr"/>
            <a:r>
              <a:rPr lang="en-US" altLang="en-US" sz="1000" i="1" dirty="0">
                <a:solidFill>
                  <a:srgbClr val="008080"/>
                </a:solidFill>
                <a:latin typeface="Arial" panose="020B0604020202020204" pitchFamily="34" charset="0"/>
                <a:cs typeface="Arial" panose="020B0604020202020204" pitchFamily="34" charset="0"/>
              </a:rPr>
              <a:t>Watts DH.  </a:t>
            </a:r>
            <a:endParaRPr lang="en-US" altLang="en-US" sz="1000" i="1" dirty="0" smtClean="0">
              <a:solidFill>
                <a:srgbClr val="008080"/>
              </a:solidFill>
              <a:latin typeface="Arial" panose="020B0604020202020204" pitchFamily="34" charset="0"/>
              <a:cs typeface="Arial" panose="020B0604020202020204" pitchFamily="34" charset="0"/>
            </a:endParaRPr>
          </a:p>
          <a:p>
            <a:pPr algn="ctr"/>
            <a:r>
              <a:rPr lang="en-US" altLang="en-US" sz="1000" i="1" dirty="0" err="1" smtClean="0">
                <a:solidFill>
                  <a:srgbClr val="008080"/>
                </a:solidFill>
                <a:latin typeface="Arial" panose="020B0604020202020204" pitchFamily="34" charset="0"/>
                <a:cs typeface="Arial" panose="020B0604020202020204" pitchFamily="34" charset="0"/>
              </a:rPr>
              <a:t>Curr</a:t>
            </a:r>
            <a:r>
              <a:rPr lang="en-US" altLang="en-US" sz="1000" i="1" dirty="0" smtClean="0">
                <a:solidFill>
                  <a:srgbClr val="008080"/>
                </a:solidFill>
                <a:latin typeface="Arial" panose="020B0604020202020204" pitchFamily="34" charset="0"/>
                <a:cs typeface="Arial" panose="020B0604020202020204" pitchFamily="34" charset="0"/>
              </a:rPr>
              <a:t> </a:t>
            </a:r>
            <a:r>
              <a:rPr lang="en-US" altLang="en-US" sz="1000" i="1" dirty="0">
                <a:solidFill>
                  <a:srgbClr val="008080"/>
                </a:solidFill>
                <a:latin typeface="Arial" panose="020B0604020202020204" pitchFamily="34" charset="0"/>
                <a:cs typeface="Arial" panose="020B0604020202020204" pitchFamily="34" charset="0"/>
              </a:rPr>
              <a:t>HIV/AIDS Rep </a:t>
            </a:r>
            <a:endParaRPr lang="en-US" altLang="en-US" sz="1000" i="1" dirty="0" smtClean="0">
              <a:solidFill>
                <a:srgbClr val="008080"/>
              </a:solidFill>
              <a:latin typeface="Arial" panose="020B0604020202020204" pitchFamily="34" charset="0"/>
              <a:cs typeface="Arial" panose="020B0604020202020204" pitchFamily="34" charset="0"/>
            </a:endParaRPr>
          </a:p>
          <a:p>
            <a:pPr algn="ctr"/>
            <a:r>
              <a:rPr lang="en-US" altLang="en-US" sz="1000" i="1" dirty="0" smtClean="0">
                <a:solidFill>
                  <a:srgbClr val="008080"/>
                </a:solidFill>
                <a:latin typeface="Arial" panose="020B0604020202020204" pitchFamily="34" charset="0"/>
                <a:cs typeface="Arial" panose="020B0604020202020204" pitchFamily="34" charset="0"/>
              </a:rPr>
              <a:t>2007;4:135-140</a:t>
            </a:r>
            <a:endParaRPr lang="en-US" altLang="en-US" sz="1000" i="1" dirty="0">
              <a:solidFill>
                <a:srgbClr val="008080"/>
              </a:solidFill>
              <a:latin typeface="Arial" panose="020B0604020202020204" pitchFamily="34" charset="0"/>
              <a:cs typeface="Arial" panose="020B0604020202020204" pitchFamily="34" charset="0"/>
            </a:endParaRPr>
          </a:p>
        </p:txBody>
      </p:sp>
      <p:cxnSp>
        <p:nvCxnSpPr>
          <p:cNvPr id="18" name="Straight Arrow Connector 17"/>
          <p:cNvCxnSpPr/>
          <p:nvPr/>
        </p:nvCxnSpPr>
        <p:spPr>
          <a:xfrm flipV="1">
            <a:off x="3739235" y="3740609"/>
            <a:ext cx="473538" cy="123942"/>
          </a:xfrm>
          <a:prstGeom prst="straightConnector1">
            <a:avLst/>
          </a:prstGeom>
          <a:ln w="38100">
            <a:solidFill>
              <a:srgbClr val="0070C4"/>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a:spLocks noChangeArrowheads="1"/>
          </p:cNvSpPr>
          <p:nvPr/>
        </p:nvSpPr>
        <p:spPr bwMode="auto">
          <a:xfrm>
            <a:off x="2488572" y="3649815"/>
            <a:ext cx="1250663" cy="461665"/>
          </a:xfrm>
          <a:prstGeom prst="rect">
            <a:avLst/>
          </a:prstGeom>
          <a:solidFill>
            <a:schemeClr val="bg1"/>
          </a:solidFill>
          <a:ln w="9525">
            <a:solidFill>
              <a:srgbClr val="0070C4"/>
            </a:solidFill>
            <a:miter lim="800000"/>
            <a:headEnd/>
            <a:tailEnd/>
          </a:ln>
        </p:spPr>
        <p:txBody>
          <a:bodyPr wrap="none">
            <a:spAutoFit/>
          </a:bodyPr>
          <a:lstStyle/>
          <a:p>
            <a:r>
              <a:rPr lang="en-US" altLang="en-US" sz="1200" b="1" dirty="0">
                <a:solidFill>
                  <a:srgbClr val="0070C4"/>
                </a:solidFill>
                <a:latin typeface="Arial" panose="020B0604020202020204" pitchFamily="34" charset="0"/>
                <a:cs typeface="Arial" panose="020B0604020202020204" pitchFamily="34" charset="0"/>
              </a:rPr>
              <a:t>Overall defect</a:t>
            </a:r>
          </a:p>
          <a:p>
            <a:r>
              <a:rPr lang="en-US" altLang="en-US" sz="1200" b="1" dirty="0">
                <a:solidFill>
                  <a:srgbClr val="0070C4"/>
                </a:solidFill>
                <a:latin typeface="Arial" panose="020B0604020202020204" pitchFamily="34" charset="0"/>
                <a:cs typeface="Arial" panose="020B0604020202020204" pitchFamily="34" charset="0"/>
              </a:rPr>
              <a:t>prevalence 3%</a:t>
            </a:r>
          </a:p>
        </p:txBody>
      </p:sp>
      <p:cxnSp>
        <p:nvCxnSpPr>
          <p:cNvPr id="13" name="Straight Arrow Connector 12"/>
          <p:cNvCxnSpPr/>
          <p:nvPr/>
        </p:nvCxnSpPr>
        <p:spPr>
          <a:xfrm>
            <a:off x="4469771" y="3836468"/>
            <a:ext cx="1" cy="359797"/>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a:spLocks noChangeArrowheads="1"/>
          </p:cNvSpPr>
          <p:nvPr/>
        </p:nvSpPr>
        <p:spPr bwMode="auto">
          <a:xfrm>
            <a:off x="6977750" y="3571332"/>
            <a:ext cx="822661" cy="338554"/>
          </a:xfrm>
          <a:prstGeom prst="rect">
            <a:avLst/>
          </a:prstGeom>
          <a:solidFill>
            <a:schemeClr val="bg1"/>
          </a:solidFill>
          <a:ln w="9525">
            <a:noFill/>
            <a:miter lim="800000"/>
            <a:headEnd/>
            <a:tailEnd/>
          </a:ln>
        </p:spPr>
        <p:txBody>
          <a:bodyPr wrap="none">
            <a:spAutoFit/>
          </a:bodyPr>
          <a:lstStyle/>
          <a:p>
            <a:r>
              <a:rPr lang="en-US" altLang="en-US" sz="1600" b="1" dirty="0">
                <a:solidFill>
                  <a:srgbClr val="0070C0"/>
                </a:solidFill>
              </a:rPr>
              <a:t>RR 2.0</a:t>
            </a:r>
          </a:p>
        </p:txBody>
      </p:sp>
      <p:sp>
        <p:nvSpPr>
          <p:cNvPr id="15" name="Oval 14">
            <a:extLst>
              <a:ext uri="{FF2B5EF4-FFF2-40B4-BE49-F238E27FC236}">
                <a16:creationId xmlns:a16="http://schemas.microsoft.com/office/drawing/2014/main" id="{569B7782-99AB-49AD-8AF3-32486C2558A6}"/>
              </a:ext>
            </a:extLst>
          </p:cNvPr>
          <p:cNvSpPr/>
          <p:nvPr/>
        </p:nvSpPr>
        <p:spPr>
          <a:xfrm>
            <a:off x="4179507" y="4256994"/>
            <a:ext cx="628650" cy="313788"/>
          </a:xfrm>
          <a:prstGeom prst="ellipse">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cxnSp>
        <p:nvCxnSpPr>
          <p:cNvPr id="4" name="Straight Connector 3"/>
          <p:cNvCxnSpPr/>
          <p:nvPr/>
        </p:nvCxnSpPr>
        <p:spPr>
          <a:xfrm flipH="1">
            <a:off x="4469771" y="3821295"/>
            <a:ext cx="2507978"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4314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ppt_x"/>
                                          </p:val>
                                        </p:tav>
                                        <p:tav tm="100000">
                                          <p:val>
                                            <p:strVal val="#ppt_x"/>
                                          </p:val>
                                        </p:tav>
                                      </p:tavLst>
                                    </p:anim>
                                    <p:anim calcmode="lin" valueType="num">
                                      <p:cBhvr additive="base">
                                        <p:cTn id="8" dur="500" fill="hold"/>
                                        <p:tgtEl>
                                          <p:spTgt spid="1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additive="base">
                                        <p:cTn id="11" dur="500" fill="hold"/>
                                        <p:tgtEl>
                                          <p:spTgt spid="19"/>
                                        </p:tgtEl>
                                        <p:attrNameLst>
                                          <p:attrName>ppt_x</p:attrName>
                                        </p:attrNameLst>
                                      </p:cBhvr>
                                      <p:tavLst>
                                        <p:tav tm="0">
                                          <p:val>
                                            <p:strVal val="#ppt_x"/>
                                          </p:val>
                                        </p:tav>
                                        <p:tav tm="100000">
                                          <p:val>
                                            <p:strVal val="#ppt_x"/>
                                          </p:val>
                                        </p:tav>
                                      </p:tavLst>
                                    </p:anim>
                                    <p:anim calcmode="lin" valueType="num">
                                      <p:cBhvr additive="base">
                                        <p:cTn id="12" dur="500" fill="hold"/>
                                        <p:tgtEl>
                                          <p:spTgt spid="19"/>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500" fill="hold"/>
                                        <p:tgtEl>
                                          <p:spTgt spid="13"/>
                                        </p:tgtEl>
                                        <p:attrNameLst>
                                          <p:attrName>ppt_x</p:attrName>
                                        </p:attrNameLst>
                                      </p:cBhvr>
                                      <p:tavLst>
                                        <p:tav tm="0">
                                          <p:val>
                                            <p:strVal val="#ppt_x"/>
                                          </p:val>
                                        </p:tav>
                                        <p:tav tm="100000">
                                          <p:val>
                                            <p:strVal val="#ppt_x"/>
                                          </p:val>
                                        </p:tav>
                                      </p:tavLst>
                                    </p:anim>
                                    <p:anim calcmode="lin" valueType="num">
                                      <p:cBhvr additive="base">
                                        <p:cTn id="16" dur="500" fill="hold"/>
                                        <p:tgtEl>
                                          <p:spTgt spid="1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additive="base">
                                        <p:cTn id="19" dur="500" fill="hold"/>
                                        <p:tgtEl>
                                          <p:spTgt spid="20"/>
                                        </p:tgtEl>
                                        <p:attrNameLst>
                                          <p:attrName>ppt_x</p:attrName>
                                        </p:attrNameLst>
                                      </p:cBhvr>
                                      <p:tavLst>
                                        <p:tav tm="0">
                                          <p:val>
                                            <p:strVal val="#ppt_x"/>
                                          </p:val>
                                        </p:tav>
                                        <p:tav tm="100000">
                                          <p:val>
                                            <p:strVal val="#ppt_x"/>
                                          </p:val>
                                        </p:tav>
                                      </p:tavLst>
                                    </p:anim>
                                    <p:anim calcmode="lin" valueType="num">
                                      <p:cBhvr additive="base">
                                        <p:cTn id="20" dur="500" fill="hold"/>
                                        <p:tgtEl>
                                          <p:spTgt spid="20"/>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anim calcmode="lin" valueType="num">
                                      <p:cBhvr additive="base">
                                        <p:cTn id="23" dur="500" fill="hold"/>
                                        <p:tgtEl>
                                          <p:spTgt spid="15"/>
                                        </p:tgtEl>
                                        <p:attrNameLst>
                                          <p:attrName>ppt_x</p:attrName>
                                        </p:attrNameLst>
                                      </p:cBhvr>
                                      <p:tavLst>
                                        <p:tav tm="0">
                                          <p:val>
                                            <p:strVal val="#ppt_x"/>
                                          </p:val>
                                        </p:tav>
                                        <p:tav tm="100000">
                                          <p:val>
                                            <p:strVal val="#ppt_x"/>
                                          </p:val>
                                        </p:tav>
                                      </p:tavLst>
                                    </p:anim>
                                    <p:anim calcmode="lin" valueType="num">
                                      <p:cBhvr additive="base">
                                        <p:cTn id="2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003" name="Rectangle 3"/>
          <p:cNvSpPr>
            <a:spLocks noGrp="1" noChangeArrowheads="1"/>
          </p:cNvSpPr>
          <p:nvPr>
            <p:ph type="body" idx="1"/>
          </p:nvPr>
        </p:nvSpPr>
        <p:spPr>
          <a:xfrm>
            <a:off x="-21519" y="755446"/>
            <a:ext cx="9047888" cy="792219"/>
          </a:xfrm>
        </p:spPr>
        <p:txBody>
          <a:bodyPr>
            <a:noAutofit/>
          </a:bodyPr>
          <a:lstStyle/>
          <a:p>
            <a:pPr algn="ctr">
              <a:lnSpc>
                <a:spcPct val="105000"/>
              </a:lnSpc>
              <a:spcBef>
                <a:spcPct val="0"/>
              </a:spcBef>
              <a:buSzPct val="100000"/>
            </a:pPr>
            <a:r>
              <a:rPr lang="en-US" altLang="en-US" sz="2400" dirty="0">
                <a:solidFill>
                  <a:schemeClr val="tx1"/>
                </a:solidFill>
              </a:rPr>
              <a:t>However, to rule-out a </a:t>
            </a:r>
            <a:r>
              <a:rPr lang="en-US" altLang="en-US" sz="2400" u="sng" dirty="0">
                <a:solidFill>
                  <a:schemeClr val="tx1"/>
                </a:solidFill>
              </a:rPr>
              <a:t>3-fold</a:t>
            </a:r>
            <a:r>
              <a:rPr lang="en-US" altLang="en-US" sz="2400" dirty="0">
                <a:solidFill>
                  <a:schemeClr val="tx1"/>
                </a:solidFill>
              </a:rPr>
              <a:t> increase in a </a:t>
            </a:r>
            <a:r>
              <a:rPr lang="en-US" altLang="en-US" sz="2400" u="sng" dirty="0">
                <a:solidFill>
                  <a:schemeClr val="tx1"/>
                </a:solidFill>
              </a:rPr>
              <a:t>rare</a:t>
            </a:r>
            <a:r>
              <a:rPr lang="en-US" altLang="en-US" sz="2400" dirty="0">
                <a:solidFill>
                  <a:schemeClr val="tx1"/>
                </a:solidFill>
              </a:rPr>
              <a:t> event like </a:t>
            </a:r>
            <a:r>
              <a:rPr lang="en-US" altLang="en-US" sz="2400" dirty="0">
                <a:solidFill>
                  <a:srgbClr val="FF0000"/>
                </a:solidFill>
              </a:rPr>
              <a:t>NTD (prevalence 0.1%)</a:t>
            </a:r>
            <a:r>
              <a:rPr lang="en-US" altLang="en-US" sz="2400" dirty="0">
                <a:solidFill>
                  <a:schemeClr val="tx1"/>
                </a:solidFill>
              </a:rPr>
              <a:t>, need ~ 2,000 preconception exposures</a:t>
            </a:r>
          </a:p>
          <a:p>
            <a:pPr lvl="1" algn="ctr">
              <a:lnSpc>
                <a:spcPct val="105000"/>
              </a:lnSpc>
              <a:spcBef>
                <a:spcPct val="0"/>
              </a:spcBef>
              <a:buFont typeface="Wingdings" pitchFamily="2" charset="2"/>
              <a:buNone/>
            </a:pPr>
            <a:endParaRPr lang="en-US" altLang="en-US" sz="2400" dirty="0"/>
          </a:p>
        </p:txBody>
      </p:sp>
      <p:pic>
        <p:nvPicPr>
          <p:cNvPr id="21509" name="Picture 2"/>
          <p:cNvPicPr>
            <a:picLocks noChangeAspect="1" noChangeArrowheads="1"/>
          </p:cNvPicPr>
          <p:nvPr/>
        </p:nvPicPr>
        <p:blipFill>
          <a:blip r:embed="rId2" cstate="print"/>
          <a:srcRect/>
          <a:stretch>
            <a:fillRect/>
          </a:stretch>
        </p:blipFill>
        <p:spPr bwMode="auto">
          <a:xfrm>
            <a:off x="1676400" y="1598114"/>
            <a:ext cx="6324600" cy="3351248"/>
          </a:xfrm>
          <a:prstGeom prst="rect">
            <a:avLst/>
          </a:prstGeom>
          <a:noFill/>
          <a:ln w="9525">
            <a:noFill/>
            <a:miter lim="800000"/>
            <a:headEnd/>
            <a:tailEnd/>
          </a:ln>
        </p:spPr>
      </p:pic>
      <p:cxnSp>
        <p:nvCxnSpPr>
          <p:cNvPr id="9" name="Straight Arrow Connector 8"/>
          <p:cNvCxnSpPr/>
          <p:nvPr/>
        </p:nvCxnSpPr>
        <p:spPr>
          <a:xfrm>
            <a:off x="3886200" y="2347405"/>
            <a:ext cx="0" cy="33100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cxnSpLocks/>
          </p:cNvCxnSpPr>
          <p:nvPr/>
        </p:nvCxnSpPr>
        <p:spPr>
          <a:xfrm flipH="1">
            <a:off x="6947292" y="3626140"/>
            <a:ext cx="1" cy="59564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19" idx="3"/>
          </p:cNvCxnSpPr>
          <p:nvPr/>
        </p:nvCxnSpPr>
        <p:spPr>
          <a:xfrm flipV="1">
            <a:off x="3644018" y="3736952"/>
            <a:ext cx="587350" cy="108553"/>
          </a:xfrm>
          <a:prstGeom prst="straightConnector1">
            <a:avLst/>
          </a:prstGeom>
          <a:ln w="19050">
            <a:solidFill>
              <a:srgbClr val="0070C4"/>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a:spLocks noChangeArrowheads="1"/>
          </p:cNvSpPr>
          <p:nvPr/>
        </p:nvSpPr>
        <p:spPr bwMode="auto">
          <a:xfrm>
            <a:off x="2771663" y="3676228"/>
            <a:ext cx="872355" cy="338554"/>
          </a:xfrm>
          <a:prstGeom prst="rect">
            <a:avLst/>
          </a:prstGeom>
          <a:solidFill>
            <a:schemeClr val="bg1"/>
          </a:solidFill>
          <a:ln w="9525">
            <a:solidFill>
              <a:srgbClr val="0070C4"/>
            </a:solidFill>
            <a:miter lim="800000"/>
            <a:headEnd/>
            <a:tailEnd/>
          </a:ln>
        </p:spPr>
        <p:txBody>
          <a:bodyPr wrap="none">
            <a:spAutoFit/>
          </a:bodyPr>
          <a:lstStyle/>
          <a:p>
            <a:r>
              <a:rPr lang="en-US" altLang="en-US" sz="800" dirty="0">
                <a:solidFill>
                  <a:srgbClr val="0070C4"/>
                </a:solidFill>
                <a:latin typeface="Arial" panose="020B0604020202020204" pitchFamily="34" charset="0"/>
                <a:cs typeface="Arial" panose="020B0604020202020204" pitchFamily="34" charset="0"/>
              </a:rPr>
              <a:t>Overall defects</a:t>
            </a:r>
          </a:p>
          <a:p>
            <a:r>
              <a:rPr lang="en-US" altLang="en-US" sz="800" dirty="0">
                <a:solidFill>
                  <a:srgbClr val="0070C4"/>
                </a:solidFill>
                <a:latin typeface="Arial" panose="020B0604020202020204" pitchFamily="34" charset="0"/>
                <a:cs typeface="Arial" panose="020B0604020202020204" pitchFamily="34" charset="0"/>
              </a:rPr>
              <a:t>prevalence 3%</a:t>
            </a:r>
          </a:p>
        </p:txBody>
      </p:sp>
      <p:cxnSp>
        <p:nvCxnSpPr>
          <p:cNvPr id="13" name="Straight Arrow Connector 12"/>
          <p:cNvCxnSpPr/>
          <p:nvPr/>
        </p:nvCxnSpPr>
        <p:spPr>
          <a:xfrm rot="5400000">
            <a:off x="4329784" y="4008918"/>
            <a:ext cx="344091" cy="1190"/>
          </a:xfrm>
          <a:prstGeom prst="straightConnector1">
            <a:avLst/>
          </a:prstGeom>
          <a:ln w="190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a:spLocks noChangeArrowheads="1"/>
          </p:cNvSpPr>
          <p:nvPr/>
        </p:nvSpPr>
        <p:spPr bwMode="auto">
          <a:xfrm>
            <a:off x="7138613" y="3421296"/>
            <a:ext cx="822661" cy="338554"/>
          </a:xfrm>
          <a:prstGeom prst="rect">
            <a:avLst/>
          </a:prstGeom>
          <a:solidFill>
            <a:schemeClr val="bg1"/>
          </a:solidFill>
          <a:ln w="9525">
            <a:noFill/>
            <a:miter lim="800000"/>
            <a:headEnd/>
            <a:tailEnd/>
          </a:ln>
        </p:spPr>
        <p:txBody>
          <a:bodyPr wrap="none">
            <a:spAutoFit/>
          </a:bodyPr>
          <a:lstStyle/>
          <a:p>
            <a:r>
              <a:rPr lang="en-US" altLang="en-US" sz="1600" b="1" dirty="0">
                <a:solidFill>
                  <a:srgbClr val="FF0000"/>
                </a:solidFill>
              </a:rPr>
              <a:t>RR 3.0</a:t>
            </a:r>
          </a:p>
        </p:txBody>
      </p:sp>
      <p:sp>
        <p:nvSpPr>
          <p:cNvPr id="20" name="TextBox 19"/>
          <p:cNvSpPr txBox="1">
            <a:spLocks noChangeArrowheads="1"/>
          </p:cNvSpPr>
          <p:nvPr/>
        </p:nvSpPr>
        <p:spPr bwMode="auto">
          <a:xfrm>
            <a:off x="7138613" y="3772259"/>
            <a:ext cx="505267" cy="215444"/>
          </a:xfrm>
          <a:prstGeom prst="rect">
            <a:avLst/>
          </a:prstGeom>
          <a:solidFill>
            <a:schemeClr val="bg1"/>
          </a:solidFill>
          <a:ln w="9525">
            <a:noFill/>
            <a:miter lim="800000"/>
            <a:headEnd/>
            <a:tailEnd/>
          </a:ln>
        </p:spPr>
        <p:txBody>
          <a:bodyPr wrap="none">
            <a:spAutoFit/>
          </a:bodyPr>
          <a:lstStyle/>
          <a:p>
            <a:r>
              <a:rPr lang="en-US" altLang="en-US" sz="800" dirty="0">
                <a:solidFill>
                  <a:srgbClr val="0070C0"/>
                </a:solidFill>
              </a:rPr>
              <a:t>RR 2.0</a:t>
            </a:r>
          </a:p>
        </p:txBody>
      </p:sp>
      <p:sp>
        <p:nvSpPr>
          <p:cNvPr id="2" name="Oval 1">
            <a:extLst>
              <a:ext uri="{FF2B5EF4-FFF2-40B4-BE49-F238E27FC236}">
                <a16:creationId xmlns:a16="http://schemas.microsoft.com/office/drawing/2014/main" id="{3A629ED0-EFF9-4620-8982-FB813FD15BF3}"/>
              </a:ext>
            </a:extLst>
          </p:cNvPr>
          <p:cNvSpPr/>
          <p:nvPr/>
        </p:nvSpPr>
        <p:spPr>
          <a:xfrm>
            <a:off x="6711352" y="4297954"/>
            <a:ext cx="628650" cy="277416"/>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22" name="Rectangle 2">
            <a:extLst>
              <a:ext uri="{FF2B5EF4-FFF2-40B4-BE49-F238E27FC236}">
                <a16:creationId xmlns:a16="http://schemas.microsoft.com/office/drawing/2014/main" id="{B4390949-AB6A-40BF-B700-3FE97AACCDF3}"/>
              </a:ext>
            </a:extLst>
          </p:cNvPr>
          <p:cNvSpPr>
            <a:spLocks noGrp="1" noChangeArrowheads="1"/>
          </p:cNvSpPr>
          <p:nvPr>
            <p:ph type="title"/>
          </p:nvPr>
        </p:nvSpPr>
        <p:spPr>
          <a:xfrm>
            <a:off x="1" y="-15114"/>
            <a:ext cx="9109270" cy="857250"/>
          </a:xfrm>
        </p:spPr>
        <p:txBody>
          <a:bodyPr>
            <a:noAutofit/>
          </a:bodyPr>
          <a:lstStyle/>
          <a:p>
            <a:pPr algn="ctr"/>
            <a:r>
              <a:rPr lang="en-US" altLang="en-US" sz="2200" dirty="0">
                <a:solidFill>
                  <a:srgbClr val="C00000"/>
                </a:solidFill>
                <a:cs typeface="Arial" charset="0"/>
              </a:rPr>
              <a:t>Ability to Rule-Out An Increase in Birth Defects With Drug Exposure                    is Related to Defect Prevalence and Number of Observed Exposures</a:t>
            </a:r>
          </a:p>
        </p:txBody>
      </p:sp>
      <p:sp>
        <p:nvSpPr>
          <p:cNvPr id="23" name="Line 4">
            <a:extLst>
              <a:ext uri="{FF2B5EF4-FFF2-40B4-BE49-F238E27FC236}">
                <a16:creationId xmlns:a16="http://schemas.microsoft.com/office/drawing/2014/main" id="{B1487BD6-4B3D-4D1A-ACFD-B7F2C1D36B7C}"/>
              </a:ext>
            </a:extLst>
          </p:cNvPr>
          <p:cNvSpPr>
            <a:spLocks noChangeShapeType="1"/>
          </p:cNvSpPr>
          <p:nvPr/>
        </p:nvSpPr>
        <p:spPr bwMode="auto">
          <a:xfrm>
            <a:off x="0" y="790483"/>
            <a:ext cx="9109271" cy="2034"/>
          </a:xfrm>
          <a:prstGeom prst="line">
            <a:avLst/>
          </a:prstGeom>
          <a:noFill/>
          <a:ln w="9525">
            <a:solidFill>
              <a:schemeClr val="tx1"/>
            </a:solidFill>
            <a:round/>
            <a:headEnd/>
            <a:tailEnd/>
          </a:ln>
        </p:spPr>
        <p:txBody>
          <a:bodyPr/>
          <a:lstStyle/>
          <a:p>
            <a:endParaRPr lang="en-US" sz="1050" dirty="0"/>
          </a:p>
        </p:txBody>
      </p:sp>
      <p:sp>
        <p:nvSpPr>
          <p:cNvPr id="24" name="TextBox 5"/>
          <p:cNvSpPr txBox="1">
            <a:spLocks noChangeArrowheads="1"/>
          </p:cNvSpPr>
          <p:nvPr/>
        </p:nvSpPr>
        <p:spPr bwMode="auto">
          <a:xfrm>
            <a:off x="15518" y="2472228"/>
            <a:ext cx="1321196" cy="553998"/>
          </a:xfrm>
          <a:prstGeom prst="rect">
            <a:avLst/>
          </a:prstGeom>
          <a:noFill/>
          <a:ln w="9525">
            <a:noFill/>
            <a:miter lim="800000"/>
            <a:headEnd/>
            <a:tailEnd/>
          </a:ln>
        </p:spPr>
        <p:txBody>
          <a:bodyPr wrap="none">
            <a:spAutoFit/>
          </a:bodyPr>
          <a:lstStyle/>
          <a:p>
            <a:pPr algn="ctr"/>
            <a:r>
              <a:rPr lang="en-US" altLang="en-US" sz="1000" i="1" dirty="0">
                <a:solidFill>
                  <a:srgbClr val="008080"/>
                </a:solidFill>
                <a:latin typeface="Arial" panose="020B0604020202020204" pitchFamily="34" charset="0"/>
                <a:cs typeface="Arial" panose="020B0604020202020204" pitchFamily="34" charset="0"/>
              </a:rPr>
              <a:t>Watts DH.  </a:t>
            </a:r>
            <a:endParaRPr lang="en-US" altLang="en-US" sz="1000" i="1" dirty="0" smtClean="0">
              <a:solidFill>
                <a:srgbClr val="008080"/>
              </a:solidFill>
              <a:latin typeface="Arial" panose="020B0604020202020204" pitchFamily="34" charset="0"/>
              <a:cs typeface="Arial" panose="020B0604020202020204" pitchFamily="34" charset="0"/>
            </a:endParaRPr>
          </a:p>
          <a:p>
            <a:pPr algn="ctr"/>
            <a:r>
              <a:rPr lang="en-US" altLang="en-US" sz="1000" i="1" dirty="0" err="1" smtClean="0">
                <a:solidFill>
                  <a:srgbClr val="008080"/>
                </a:solidFill>
                <a:latin typeface="Arial" panose="020B0604020202020204" pitchFamily="34" charset="0"/>
                <a:cs typeface="Arial" panose="020B0604020202020204" pitchFamily="34" charset="0"/>
              </a:rPr>
              <a:t>Curr</a:t>
            </a:r>
            <a:r>
              <a:rPr lang="en-US" altLang="en-US" sz="1000" i="1" dirty="0" smtClean="0">
                <a:solidFill>
                  <a:srgbClr val="008080"/>
                </a:solidFill>
                <a:latin typeface="Arial" panose="020B0604020202020204" pitchFamily="34" charset="0"/>
                <a:cs typeface="Arial" panose="020B0604020202020204" pitchFamily="34" charset="0"/>
              </a:rPr>
              <a:t> </a:t>
            </a:r>
            <a:r>
              <a:rPr lang="en-US" altLang="en-US" sz="1000" i="1" dirty="0">
                <a:solidFill>
                  <a:srgbClr val="008080"/>
                </a:solidFill>
                <a:latin typeface="Arial" panose="020B0604020202020204" pitchFamily="34" charset="0"/>
                <a:cs typeface="Arial" panose="020B0604020202020204" pitchFamily="34" charset="0"/>
              </a:rPr>
              <a:t>HIV/AIDS Rep </a:t>
            </a:r>
            <a:endParaRPr lang="en-US" altLang="en-US" sz="1000" i="1" dirty="0" smtClean="0">
              <a:solidFill>
                <a:srgbClr val="008080"/>
              </a:solidFill>
              <a:latin typeface="Arial" panose="020B0604020202020204" pitchFamily="34" charset="0"/>
              <a:cs typeface="Arial" panose="020B0604020202020204" pitchFamily="34" charset="0"/>
            </a:endParaRPr>
          </a:p>
          <a:p>
            <a:pPr algn="ctr"/>
            <a:r>
              <a:rPr lang="en-US" altLang="en-US" sz="1000" i="1" dirty="0" smtClean="0">
                <a:solidFill>
                  <a:srgbClr val="008080"/>
                </a:solidFill>
                <a:latin typeface="Arial" panose="020B0604020202020204" pitchFamily="34" charset="0"/>
                <a:cs typeface="Arial" panose="020B0604020202020204" pitchFamily="34" charset="0"/>
              </a:rPr>
              <a:t>2007;4:135-140</a:t>
            </a:r>
            <a:endParaRPr lang="en-US" altLang="en-US" sz="1000" i="1" dirty="0">
              <a:solidFill>
                <a:srgbClr val="008080"/>
              </a:solidFill>
              <a:latin typeface="Arial" panose="020B0604020202020204" pitchFamily="34" charset="0"/>
              <a:cs typeface="Arial" panose="020B0604020202020204" pitchFamily="34" charset="0"/>
            </a:endParaRPr>
          </a:p>
        </p:txBody>
      </p:sp>
      <p:sp>
        <p:nvSpPr>
          <p:cNvPr id="25" name="TextBox 24"/>
          <p:cNvSpPr txBox="1">
            <a:spLocks noChangeArrowheads="1"/>
          </p:cNvSpPr>
          <p:nvPr/>
        </p:nvSpPr>
        <p:spPr bwMode="auto">
          <a:xfrm>
            <a:off x="3123010" y="1931906"/>
            <a:ext cx="1526380" cy="461665"/>
          </a:xfrm>
          <a:prstGeom prst="rect">
            <a:avLst/>
          </a:prstGeom>
          <a:solidFill>
            <a:schemeClr val="bg1"/>
          </a:solidFill>
          <a:ln w="9525">
            <a:solidFill>
              <a:srgbClr val="FF0000"/>
            </a:solidFill>
            <a:miter lim="800000"/>
            <a:headEnd/>
            <a:tailEnd/>
          </a:ln>
        </p:spPr>
        <p:txBody>
          <a:bodyPr wrap="none">
            <a:spAutoFit/>
          </a:bodyPr>
          <a:lstStyle/>
          <a:p>
            <a:r>
              <a:rPr lang="en-US" altLang="en-US" sz="1200" b="1" dirty="0">
                <a:solidFill>
                  <a:srgbClr val="FF0000"/>
                </a:solidFill>
                <a:latin typeface="Arial" panose="020B0604020202020204" pitchFamily="34" charset="0"/>
                <a:cs typeface="Arial" panose="020B0604020202020204" pitchFamily="34" charset="0"/>
              </a:rPr>
              <a:t>Neural tube defect</a:t>
            </a:r>
          </a:p>
          <a:p>
            <a:r>
              <a:rPr lang="en-US" altLang="en-US" sz="1200" b="1" dirty="0">
                <a:solidFill>
                  <a:srgbClr val="FF0000"/>
                </a:solidFill>
                <a:latin typeface="Arial" panose="020B0604020202020204" pitchFamily="34" charset="0"/>
                <a:cs typeface="Arial" panose="020B0604020202020204" pitchFamily="34" charset="0"/>
              </a:rPr>
              <a:t>prevalence 0.1%</a:t>
            </a:r>
          </a:p>
        </p:txBody>
      </p:sp>
      <p:cxnSp>
        <p:nvCxnSpPr>
          <p:cNvPr id="15" name="Straight Connector 14"/>
          <p:cNvCxnSpPr/>
          <p:nvPr/>
        </p:nvCxnSpPr>
        <p:spPr>
          <a:xfrm>
            <a:off x="6947292" y="3626140"/>
            <a:ext cx="7838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6947292" y="3638550"/>
            <a:ext cx="191321" cy="0"/>
          </a:xfrm>
          <a:prstGeom prst="line">
            <a:avLst/>
          </a:prstGeom>
          <a:ln w="38100">
            <a:solidFill>
              <a:srgbClr val="FF0000"/>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4195001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500" fill="hold"/>
                                        <p:tgtEl>
                                          <p:spTgt spid="25"/>
                                        </p:tgtEl>
                                        <p:attrNameLst>
                                          <p:attrName>ppt_x</p:attrName>
                                        </p:attrNameLst>
                                      </p:cBhvr>
                                      <p:tavLst>
                                        <p:tav tm="0">
                                          <p:val>
                                            <p:strVal val="#ppt_x"/>
                                          </p:val>
                                        </p:tav>
                                        <p:tav tm="100000">
                                          <p:val>
                                            <p:strVal val="#ppt_x"/>
                                          </p:val>
                                        </p:tav>
                                      </p:tavLst>
                                    </p:anim>
                                    <p:anim calcmode="lin" valueType="num">
                                      <p:cBhvr additive="base">
                                        <p:cTn id="8" dur="500" fill="hold"/>
                                        <p:tgtEl>
                                          <p:spTgt spid="25"/>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additive="base">
                                        <p:cTn id="15" dur="500" fill="hold"/>
                                        <p:tgtEl>
                                          <p:spTgt spid="17"/>
                                        </p:tgtEl>
                                        <p:attrNameLst>
                                          <p:attrName>ppt_x</p:attrName>
                                        </p:attrNameLst>
                                      </p:cBhvr>
                                      <p:tavLst>
                                        <p:tav tm="0">
                                          <p:val>
                                            <p:strVal val="#ppt_x"/>
                                          </p:val>
                                        </p:tav>
                                        <p:tav tm="100000">
                                          <p:val>
                                            <p:strVal val="#ppt_x"/>
                                          </p:val>
                                        </p:tav>
                                      </p:tavLst>
                                    </p:anim>
                                    <p:anim calcmode="lin" valueType="num">
                                      <p:cBhvr additive="base">
                                        <p:cTn id="16" dur="500" fill="hold"/>
                                        <p:tgtEl>
                                          <p:spTgt spid="17"/>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6"/>
                                        </p:tgtEl>
                                        <p:attrNameLst>
                                          <p:attrName>style.visibility</p:attrName>
                                        </p:attrNameLst>
                                      </p:cBhvr>
                                      <p:to>
                                        <p:strVal val="visible"/>
                                      </p:to>
                                    </p:set>
                                    <p:anim calcmode="lin" valueType="num">
                                      <p:cBhvr additive="base">
                                        <p:cTn id="19" dur="500" fill="hold"/>
                                        <p:tgtEl>
                                          <p:spTgt spid="26"/>
                                        </p:tgtEl>
                                        <p:attrNameLst>
                                          <p:attrName>ppt_x</p:attrName>
                                        </p:attrNameLst>
                                      </p:cBhvr>
                                      <p:tavLst>
                                        <p:tav tm="0">
                                          <p:val>
                                            <p:strVal val="#ppt_x"/>
                                          </p:val>
                                        </p:tav>
                                        <p:tav tm="100000">
                                          <p:val>
                                            <p:strVal val="#ppt_x"/>
                                          </p:val>
                                        </p:tav>
                                      </p:tavLst>
                                    </p:anim>
                                    <p:anim calcmode="lin" valueType="num">
                                      <p:cBhvr additive="base">
                                        <p:cTn id="20" dur="500" fill="hold"/>
                                        <p:tgtEl>
                                          <p:spTgt spid="26"/>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additive="base">
                                        <p:cTn id="23" dur="500" fill="hold"/>
                                        <p:tgtEl>
                                          <p:spTgt spid="14"/>
                                        </p:tgtEl>
                                        <p:attrNameLst>
                                          <p:attrName>ppt_x</p:attrName>
                                        </p:attrNameLst>
                                      </p:cBhvr>
                                      <p:tavLst>
                                        <p:tav tm="0">
                                          <p:val>
                                            <p:strVal val="#ppt_x"/>
                                          </p:val>
                                        </p:tav>
                                        <p:tav tm="100000">
                                          <p:val>
                                            <p:strVal val="#ppt_x"/>
                                          </p:val>
                                        </p:tav>
                                      </p:tavLst>
                                    </p:anim>
                                    <p:anim calcmode="lin" valueType="num">
                                      <p:cBhvr additive="base">
                                        <p:cTn id="24" dur="500" fill="hold"/>
                                        <p:tgtEl>
                                          <p:spTgt spid="14"/>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
                                        </p:tgtEl>
                                        <p:attrNameLst>
                                          <p:attrName>style.visibility</p:attrName>
                                        </p:attrNameLst>
                                      </p:cBhvr>
                                      <p:to>
                                        <p:strVal val="visible"/>
                                      </p:to>
                                    </p:set>
                                    <p:anim calcmode="lin" valueType="num">
                                      <p:cBhvr additive="base">
                                        <p:cTn id="27" dur="500" fill="hold"/>
                                        <p:tgtEl>
                                          <p:spTgt spid="2"/>
                                        </p:tgtEl>
                                        <p:attrNameLst>
                                          <p:attrName>ppt_x</p:attrName>
                                        </p:attrNameLst>
                                      </p:cBhvr>
                                      <p:tavLst>
                                        <p:tav tm="0">
                                          <p:val>
                                            <p:strVal val="#ppt_x"/>
                                          </p:val>
                                        </p:tav>
                                        <p:tav tm="100000">
                                          <p:val>
                                            <p:strVal val="#ppt_x"/>
                                          </p:val>
                                        </p:tav>
                                      </p:tavLst>
                                    </p:anim>
                                    <p:anim calcmode="lin" valueType="num">
                                      <p:cBhvr additive="base">
                                        <p:cTn id="2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 grpId="0" animBg="1"/>
      <p:bldP spid="2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6"/>
          <p:cNvSpPr/>
          <p:nvPr/>
        </p:nvSpPr>
        <p:spPr>
          <a:xfrm>
            <a:off x="1377530" y="758135"/>
            <a:ext cx="1950829" cy="514350"/>
          </a:xfrm>
          <a:prstGeom prst="ellipse">
            <a:avLst/>
          </a:prstGeom>
          <a:gradFill flip="none" rotWithShape="1">
            <a:gsLst>
              <a:gs pos="0">
                <a:srgbClr val="E5E5FF">
                  <a:shade val="30000"/>
                  <a:satMod val="115000"/>
                </a:srgbClr>
              </a:gs>
              <a:gs pos="50000">
                <a:srgbClr val="E5E5FF">
                  <a:shade val="67500"/>
                  <a:satMod val="115000"/>
                </a:srgbClr>
              </a:gs>
              <a:gs pos="100000">
                <a:srgbClr val="E5E5FF">
                  <a:shade val="100000"/>
                  <a:satMod val="115000"/>
                </a:srgbClr>
              </a:gs>
            </a:gsLst>
            <a:lin ang="5400000" scaled="1"/>
            <a:tileRect/>
          </a:gradFill>
          <a:ln>
            <a:solidFill>
              <a:srgbClr val="E5E5FF"/>
            </a:solidFill>
          </a:ln>
          <a:scene3d>
            <a:camera prst="orthographicFront"/>
            <a:lightRig rig="threePt" dir="t"/>
          </a:scene3d>
          <a:sp3d>
            <a:bevelT/>
          </a:sp3d>
        </p:spPr>
        <p:txBody>
          <a:bodyPr spcFirstLastPara="1" wrap="square" lIns="68569" tIns="34275" rIns="68569" bIns="34275" anchor="ctr" anchorCtr="0">
            <a:noAutofit/>
          </a:bodyPr>
          <a:lstStyle/>
          <a:p>
            <a:pPr marL="257175" indent="-257175" algn="ctr">
              <a:buClr>
                <a:srgbClr val="C00000"/>
              </a:buClr>
              <a:buFont typeface="+mj-lt"/>
              <a:buAutoNum type="arabicPeriod"/>
            </a:pPr>
            <a:r>
              <a:rPr lang="en-US" sz="1350" b="1" dirty="0">
                <a:solidFill>
                  <a:schemeClr val="tx1"/>
                </a:solidFill>
                <a:latin typeface="+mn-lt"/>
                <a:ea typeface="Calibri"/>
                <a:cs typeface="Calibri"/>
                <a:sym typeface="Calibri"/>
              </a:rPr>
              <a:t>Prospective </a:t>
            </a:r>
            <a:endParaRPr sz="1050" b="1" dirty="0">
              <a:solidFill>
                <a:schemeClr val="tx1"/>
              </a:solidFill>
              <a:latin typeface="+mn-lt"/>
            </a:endParaRPr>
          </a:p>
        </p:txBody>
      </p:sp>
      <p:sp>
        <p:nvSpPr>
          <p:cNvPr id="118" name="Google Shape;118;p16"/>
          <p:cNvSpPr txBox="1"/>
          <p:nvPr/>
        </p:nvSpPr>
        <p:spPr>
          <a:xfrm>
            <a:off x="1228726" y="3314700"/>
            <a:ext cx="2922985" cy="276999"/>
          </a:xfrm>
          <a:prstGeom prst="rect">
            <a:avLst/>
          </a:prstGeom>
          <a:noFill/>
          <a:ln>
            <a:noFill/>
          </a:ln>
        </p:spPr>
        <p:txBody>
          <a:bodyPr spcFirstLastPara="1" wrap="square" lIns="68569" tIns="34275" rIns="68569" bIns="34275" anchor="t" anchorCtr="0">
            <a:noAutofit/>
          </a:bodyPr>
          <a:lstStyle/>
          <a:p>
            <a:pPr>
              <a:buClr>
                <a:srgbClr val="6600CC"/>
              </a:buClr>
              <a:buSzPts val="1800"/>
            </a:pPr>
            <a:endParaRPr sz="1350" dirty="0">
              <a:solidFill>
                <a:schemeClr val="dk1"/>
              </a:solidFill>
              <a:latin typeface="+mn-lt"/>
              <a:ea typeface="Calibri"/>
              <a:cs typeface="Calibri"/>
              <a:sym typeface="Calibri"/>
            </a:endParaRPr>
          </a:p>
        </p:txBody>
      </p:sp>
      <p:grpSp>
        <p:nvGrpSpPr>
          <p:cNvPr id="119" name="Google Shape;119;p16"/>
          <p:cNvGrpSpPr/>
          <p:nvPr/>
        </p:nvGrpSpPr>
        <p:grpSpPr>
          <a:xfrm>
            <a:off x="677299" y="2710710"/>
            <a:ext cx="3399125" cy="2170329"/>
            <a:chOff x="-100020" y="4251241"/>
            <a:chExt cx="4532167" cy="2603633"/>
          </a:xfrm>
        </p:grpSpPr>
        <p:sp>
          <p:nvSpPr>
            <p:cNvPr id="120" name="Google Shape;120;p16"/>
            <p:cNvSpPr txBox="1"/>
            <p:nvPr/>
          </p:nvSpPr>
          <p:spPr>
            <a:xfrm>
              <a:off x="38100" y="4251241"/>
              <a:ext cx="3946406" cy="2260454"/>
            </a:xfrm>
            <a:prstGeom prst="rect">
              <a:avLst/>
            </a:prstGeom>
            <a:gradFill flip="none" rotWithShape="1">
              <a:gsLst>
                <a:gs pos="0">
                  <a:srgbClr val="E5E5FF">
                    <a:shade val="30000"/>
                    <a:satMod val="115000"/>
                  </a:srgbClr>
                </a:gs>
                <a:gs pos="50000">
                  <a:srgbClr val="E5E5FF">
                    <a:shade val="67500"/>
                    <a:satMod val="115000"/>
                  </a:srgbClr>
                </a:gs>
                <a:gs pos="100000">
                  <a:srgbClr val="E5E5FF">
                    <a:shade val="100000"/>
                    <a:satMod val="115000"/>
                  </a:srgbClr>
                </a:gs>
              </a:gsLst>
              <a:lin ang="5400000" scaled="1"/>
              <a:tileRect/>
            </a:gradFill>
            <a:ln>
              <a:noFill/>
            </a:ln>
            <a:scene3d>
              <a:camera prst="orthographicFront"/>
              <a:lightRig rig="threePt" dir="t"/>
            </a:scene3d>
            <a:sp3d>
              <a:bevelT/>
            </a:sp3d>
          </p:spPr>
          <p:txBody>
            <a:bodyPr spcFirstLastPara="1" wrap="square" lIns="68569" tIns="34275" rIns="68569" bIns="34275" anchor="t" anchorCtr="0">
              <a:noAutofit/>
            </a:bodyPr>
            <a:lstStyle/>
            <a:p>
              <a:pPr>
                <a:buClr>
                  <a:srgbClr val="6600CC"/>
                </a:buClr>
                <a:buSzPts val="1800"/>
              </a:pPr>
              <a:endParaRPr sz="1350" dirty="0">
                <a:solidFill>
                  <a:schemeClr val="dk1"/>
                </a:solidFill>
                <a:latin typeface="+mn-lt"/>
                <a:ea typeface="Calibri"/>
                <a:cs typeface="Calibri"/>
                <a:sym typeface="Calibri"/>
              </a:endParaRPr>
            </a:p>
            <a:p>
              <a:pPr>
                <a:spcBef>
                  <a:spcPts val="675"/>
                </a:spcBef>
                <a:buClr>
                  <a:srgbClr val="6600CC"/>
                </a:buClr>
                <a:buSzPts val="1800"/>
              </a:pPr>
              <a:endParaRPr sz="1350" dirty="0">
                <a:solidFill>
                  <a:schemeClr val="dk1"/>
                </a:solidFill>
                <a:latin typeface="+mn-lt"/>
                <a:ea typeface="Calibri"/>
                <a:cs typeface="Calibri"/>
                <a:sym typeface="Calibri"/>
              </a:endParaRPr>
            </a:p>
            <a:p>
              <a:pPr>
                <a:spcBef>
                  <a:spcPts val="675"/>
                </a:spcBef>
                <a:buClr>
                  <a:srgbClr val="6600CC"/>
                </a:buClr>
                <a:buSzPts val="1800"/>
              </a:pPr>
              <a:endParaRPr sz="1350" dirty="0">
                <a:solidFill>
                  <a:schemeClr val="dk1"/>
                </a:solidFill>
                <a:latin typeface="+mn-lt"/>
                <a:ea typeface="Calibri"/>
                <a:cs typeface="Calibri"/>
                <a:sym typeface="Calibri"/>
              </a:endParaRPr>
            </a:p>
            <a:p>
              <a:pPr>
                <a:spcBef>
                  <a:spcPts val="675"/>
                </a:spcBef>
                <a:buClr>
                  <a:srgbClr val="6600CC"/>
                </a:buClr>
                <a:buSzPts val="1800"/>
              </a:pPr>
              <a:endParaRPr sz="1350" dirty="0">
                <a:solidFill>
                  <a:schemeClr val="dk1"/>
                </a:solidFill>
                <a:latin typeface="+mn-lt"/>
                <a:ea typeface="Calibri"/>
                <a:cs typeface="Calibri"/>
                <a:sym typeface="Calibri"/>
              </a:endParaRPr>
            </a:p>
          </p:txBody>
        </p:sp>
        <p:sp>
          <p:nvSpPr>
            <p:cNvPr id="121" name="Google Shape;121;p16"/>
            <p:cNvSpPr txBox="1"/>
            <p:nvPr/>
          </p:nvSpPr>
          <p:spPr>
            <a:xfrm>
              <a:off x="88747" y="4276766"/>
              <a:ext cx="4343400" cy="2578108"/>
            </a:xfrm>
            <a:prstGeom prst="rect">
              <a:avLst/>
            </a:prstGeom>
            <a:noFill/>
            <a:ln>
              <a:noFill/>
            </a:ln>
            <a:scene3d>
              <a:camera prst="orthographicFront"/>
              <a:lightRig rig="threePt" dir="t"/>
            </a:scene3d>
            <a:sp3d>
              <a:bevelT/>
            </a:sp3d>
          </p:spPr>
          <p:txBody>
            <a:bodyPr spcFirstLastPara="1" wrap="square" lIns="68569" tIns="34275" rIns="68569" bIns="34275" anchor="t" anchorCtr="0">
              <a:noAutofit/>
            </a:bodyPr>
            <a:lstStyle/>
            <a:p>
              <a:pPr>
                <a:buClr>
                  <a:srgbClr val="6600CC"/>
                </a:buClr>
                <a:buSzPts val="2000"/>
              </a:pPr>
              <a:r>
                <a:rPr lang="en-US" sz="1500" b="1" i="1" dirty="0">
                  <a:solidFill>
                    <a:schemeClr val="dk1"/>
                  </a:solidFill>
                  <a:latin typeface="+mn-lt"/>
                  <a:ea typeface="Calibri"/>
                  <a:cs typeface="Calibri"/>
                  <a:sym typeface="Calibri"/>
                </a:rPr>
                <a:t>        </a:t>
              </a:r>
              <a:r>
                <a:rPr lang="en-US" sz="1350" b="1" i="1" dirty="0">
                  <a:solidFill>
                    <a:schemeClr val="tx1"/>
                  </a:solidFill>
                  <a:latin typeface="+mn-lt"/>
                  <a:ea typeface="Calibri"/>
                  <a:cs typeface="Calibri"/>
                  <a:sym typeface="Calibri"/>
                </a:rPr>
                <a:t>APR Primary Analysis</a:t>
              </a:r>
              <a:endParaRPr sz="1050" b="1" i="1" dirty="0">
                <a:solidFill>
                  <a:schemeClr val="tx1"/>
                </a:solidFill>
                <a:latin typeface="+mn-lt"/>
              </a:endParaRPr>
            </a:p>
            <a:p>
              <a:pPr>
                <a:buClr>
                  <a:srgbClr val="6600CC"/>
                </a:buClr>
                <a:buSzPts val="1800"/>
              </a:pPr>
              <a:r>
                <a:rPr lang="en-US" sz="1350" dirty="0">
                  <a:solidFill>
                    <a:schemeClr val="dk1"/>
                  </a:solidFill>
                  <a:latin typeface="+mn-lt"/>
                  <a:ea typeface="Calibri"/>
                  <a:cs typeface="Calibri"/>
                  <a:sym typeface="Calibri"/>
                </a:rPr>
                <a:t>                         </a:t>
              </a:r>
              <a:r>
                <a:rPr lang="en-US" sz="1350" u="sng" dirty="0">
                  <a:solidFill>
                    <a:schemeClr val="dk1"/>
                  </a:solidFill>
                  <a:latin typeface="+mn-lt"/>
                  <a:ea typeface="Calibri"/>
                  <a:cs typeface="Calibri"/>
                  <a:sym typeface="Calibri"/>
                </a:rPr>
                <a:t>number of defects^</a:t>
              </a:r>
              <a:endParaRPr sz="1050" dirty="0">
                <a:latin typeface="+mn-lt"/>
              </a:endParaRPr>
            </a:p>
            <a:p>
              <a:pPr>
                <a:buClr>
                  <a:srgbClr val="6600CC"/>
                </a:buClr>
                <a:buSzPts val="1800"/>
              </a:pPr>
              <a:r>
                <a:rPr lang="en-US" sz="1350" dirty="0">
                  <a:solidFill>
                    <a:schemeClr val="dk1"/>
                  </a:solidFill>
                  <a:latin typeface="+mn-lt"/>
                  <a:ea typeface="Calibri"/>
                  <a:cs typeface="Calibri"/>
                  <a:sym typeface="Calibri"/>
                </a:rPr>
                <a:t>                       number of live births</a:t>
              </a:r>
              <a:endParaRPr sz="1050" dirty="0">
                <a:latin typeface="+mn-lt"/>
              </a:endParaRPr>
            </a:p>
            <a:p>
              <a:pPr>
                <a:buClr>
                  <a:srgbClr val="6600CC"/>
                </a:buClr>
                <a:buSzPts val="1800"/>
              </a:pPr>
              <a:r>
                <a:rPr lang="en-US" sz="1350" b="1" dirty="0">
                  <a:solidFill>
                    <a:schemeClr val="tx1"/>
                  </a:solidFill>
                  <a:latin typeface="+mn-lt"/>
                  <a:ea typeface="Calibri"/>
                  <a:cs typeface="Calibri"/>
                  <a:sym typeface="Calibri"/>
                </a:rPr>
                <a:t>Compared to:</a:t>
              </a:r>
              <a:endParaRPr sz="1050" b="1" dirty="0">
                <a:solidFill>
                  <a:schemeClr val="tx1"/>
                </a:solidFill>
                <a:latin typeface="+mn-lt"/>
              </a:endParaRPr>
            </a:p>
            <a:p>
              <a:pPr>
                <a:spcBef>
                  <a:spcPts val="270"/>
                </a:spcBef>
                <a:buClr>
                  <a:srgbClr val="6600CC"/>
                </a:buClr>
                <a:buSzPts val="1800"/>
              </a:pPr>
              <a:r>
                <a:rPr lang="en-US" sz="1350" dirty="0">
                  <a:solidFill>
                    <a:schemeClr val="dk1"/>
                  </a:solidFill>
                  <a:latin typeface="+mn-lt"/>
                  <a:ea typeface="Calibri"/>
                  <a:cs typeface="Calibri"/>
                  <a:sym typeface="Calibri"/>
                </a:rPr>
                <a:t>MACDP*	           3/100 live births</a:t>
              </a:r>
              <a:endParaRPr sz="1050" dirty="0">
                <a:latin typeface="+mn-lt"/>
              </a:endParaRPr>
            </a:p>
            <a:p>
              <a:pPr>
                <a:spcBef>
                  <a:spcPts val="270"/>
                </a:spcBef>
                <a:buClr>
                  <a:srgbClr val="6600CC"/>
                </a:buClr>
                <a:buSzPts val="1800"/>
              </a:pPr>
              <a:r>
                <a:rPr lang="en-US" sz="1350" dirty="0">
                  <a:solidFill>
                    <a:schemeClr val="dk1"/>
                  </a:solidFill>
                  <a:latin typeface="+mn-lt"/>
                  <a:ea typeface="Calibri"/>
                  <a:cs typeface="Calibri"/>
                  <a:sym typeface="Calibri"/>
                </a:rPr>
                <a:t>TBDR*	           4/100 live births</a:t>
              </a:r>
              <a:endParaRPr sz="1050" dirty="0">
                <a:latin typeface="+mn-lt"/>
              </a:endParaRPr>
            </a:p>
            <a:p>
              <a:pPr>
                <a:spcBef>
                  <a:spcPts val="270"/>
                </a:spcBef>
                <a:buClr>
                  <a:srgbClr val="6600CC"/>
                </a:buClr>
                <a:buSzPts val="1800"/>
              </a:pPr>
              <a:r>
                <a:rPr lang="en-US" sz="1350" dirty="0">
                  <a:solidFill>
                    <a:schemeClr val="dk1"/>
                  </a:solidFill>
                  <a:latin typeface="+mn-lt"/>
                  <a:ea typeface="Calibri"/>
                  <a:cs typeface="Calibri"/>
                  <a:sym typeface="Calibri"/>
                </a:rPr>
                <a:t>1st trimester vs. 2nd &amp; 3rd trimester</a:t>
              </a:r>
              <a:endParaRPr sz="1050" dirty="0">
                <a:latin typeface="+mn-lt"/>
              </a:endParaRPr>
            </a:p>
          </p:txBody>
        </p:sp>
        <p:sp>
          <p:nvSpPr>
            <p:cNvPr id="122" name="Google Shape;122;p16"/>
            <p:cNvSpPr txBox="1"/>
            <p:nvPr/>
          </p:nvSpPr>
          <p:spPr>
            <a:xfrm>
              <a:off x="-100020" y="4602100"/>
              <a:ext cx="1741488" cy="359994"/>
            </a:xfrm>
            <a:prstGeom prst="rect">
              <a:avLst/>
            </a:prstGeom>
            <a:noFill/>
            <a:ln>
              <a:noFill/>
            </a:ln>
            <a:scene3d>
              <a:camera prst="orthographicFront"/>
              <a:lightRig rig="threePt" dir="t"/>
            </a:scene3d>
            <a:sp3d>
              <a:bevelT/>
            </a:sp3d>
          </p:spPr>
          <p:txBody>
            <a:bodyPr spcFirstLastPara="1" wrap="square" lIns="68569" tIns="34275" rIns="68569" bIns="34275" anchor="t" anchorCtr="0">
              <a:noAutofit/>
            </a:bodyPr>
            <a:lstStyle/>
            <a:p>
              <a:pPr algn="ctr"/>
              <a:r>
                <a:rPr lang="en-US" sz="1500" dirty="0">
                  <a:solidFill>
                    <a:schemeClr val="dk1"/>
                  </a:solidFill>
                  <a:latin typeface="+mn-lt"/>
                  <a:ea typeface="Calibri"/>
                  <a:cs typeface="Calibri"/>
                  <a:sym typeface="Calibri"/>
                </a:rPr>
                <a:t>Prevalence =</a:t>
              </a:r>
              <a:endParaRPr sz="1050" dirty="0">
                <a:latin typeface="+mn-lt"/>
              </a:endParaRPr>
            </a:p>
          </p:txBody>
        </p:sp>
      </p:grpSp>
      <p:sp>
        <p:nvSpPr>
          <p:cNvPr id="123" name="Google Shape;123;p16"/>
          <p:cNvSpPr txBox="1"/>
          <p:nvPr/>
        </p:nvSpPr>
        <p:spPr>
          <a:xfrm>
            <a:off x="494711" y="4625016"/>
            <a:ext cx="6473336" cy="392415"/>
          </a:xfrm>
          <a:prstGeom prst="rect">
            <a:avLst/>
          </a:prstGeom>
          <a:noFill/>
          <a:ln>
            <a:noFill/>
          </a:ln>
        </p:spPr>
        <p:txBody>
          <a:bodyPr spcFirstLastPara="1" wrap="square" lIns="68569" tIns="34275" rIns="68569" bIns="34275" anchor="t" anchorCtr="0">
            <a:noAutofit/>
          </a:bodyPr>
          <a:lstStyle/>
          <a:p>
            <a:pPr>
              <a:buClr>
                <a:srgbClr val="6600CC"/>
              </a:buClr>
              <a:buSzPts val="1400"/>
            </a:pPr>
            <a:r>
              <a:rPr lang="en-US" sz="1050" i="1" dirty="0">
                <a:solidFill>
                  <a:schemeClr val="tx1"/>
                </a:solidFill>
                <a:latin typeface="+mn-lt"/>
                <a:ea typeface="Calibri"/>
                <a:cs typeface="Calibri"/>
                <a:sym typeface="Calibri"/>
              </a:rPr>
              <a:t>^ defects counted among all outcomes &gt;20 wks gestation including stillbirth, induced abortion &amp; live births </a:t>
            </a:r>
          </a:p>
          <a:p>
            <a:pPr>
              <a:buClr>
                <a:srgbClr val="6600CC"/>
              </a:buClr>
              <a:buSzPts val="1400"/>
            </a:pPr>
            <a:r>
              <a:rPr lang="en-US" sz="1050" i="1" dirty="0">
                <a:solidFill>
                  <a:schemeClr val="tx1"/>
                </a:solidFill>
                <a:latin typeface="+mn-lt"/>
                <a:ea typeface="Calibri"/>
                <a:cs typeface="Calibri"/>
                <a:sym typeface="Calibri"/>
              </a:rPr>
              <a:t>* MACDP = Metropolitan Atlanta Congenital Defects Program; TBDR = Texas Birth Defects Registry</a:t>
            </a:r>
            <a:endParaRPr sz="1050" i="1" dirty="0">
              <a:solidFill>
                <a:schemeClr val="tx1"/>
              </a:solidFill>
              <a:latin typeface="+mn-lt"/>
            </a:endParaRPr>
          </a:p>
        </p:txBody>
      </p:sp>
      <p:sp>
        <p:nvSpPr>
          <p:cNvPr id="21" name="Google Shape;110;p16">
            <a:extLst>
              <a:ext uri="{FF2B5EF4-FFF2-40B4-BE49-F238E27FC236}">
                <a16:creationId xmlns:a16="http://schemas.microsoft.com/office/drawing/2014/main" id="{8DBBACC2-DAF0-4ABC-B60D-19AA80CEA0B6}"/>
              </a:ext>
            </a:extLst>
          </p:cNvPr>
          <p:cNvSpPr txBox="1"/>
          <p:nvPr/>
        </p:nvSpPr>
        <p:spPr>
          <a:xfrm>
            <a:off x="1228726" y="76198"/>
            <a:ext cx="6917112" cy="577454"/>
          </a:xfrm>
          <a:prstGeom prst="rect">
            <a:avLst/>
          </a:prstGeom>
          <a:noFill/>
          <a:ln>
            <a:noFill/>
          </a:ln>
        </p:spPr>
        <p:txBody>
          <a:bodyPr spcFirstLastPara="1" wrap="square" lIns="68569" tIns="34275" rIns="68569" bIns="34275" anchor="t" anchorCtr="0">
            <a:noAutofit/>
          </a:bodyPr>
          <a:lstStyle/>
          <a:p>
            <a:pPr algn="ctr">
              <a:buClr>
                <a:srgbClr val="6600CC"/>
              </a:buClr>
              <a:buSzPts val="4400"/>
            </a:pPr>
            <a:r>
              <a:rPr lang="en-US" sz="2700" dirty="0">
                <a:solidFill>
                  <a:srgbClr val="C00000"/>
                </a:solidFill>
                <a:latin typeface="+mn-lt"/>
                <a:ea typeface="Calibri"/>
                <a:cs typeface="Calibri"/>
                <a:sym typeface="Calibri"/>
              </a:rPr>
              <a:t>Antiretroviral Pregnancy Registry Analysis</a:t>
            </a:r>
            <a:endParaRPr sz="2700" dirty="0">
              <a:solidFill>
                <a:srgbClr val="C00000"/>
              </a:solidFill>
              <a:latin typeface="+mn-lt"/>
            </a:endParaRPr>
          </a:p>
        </p:txBody>
      </p:sp>
      <p:grpSp>
        <p:nvGrpSpPr>
          <p:cNvPr id="107" name="Google Shape;107;p16"/>
          <p:cNvGrpSpPr/>
          <p:nvPr/>
        </p:nvGrpSpPr>
        <p:grpSpPr>
          <a:xfrm>
            <a:off x="5884102" y="730490"/>
            <a:ext cx="2228850" cy="514350"/>
            <a:chOff x="3888" y="1104"/>
            <a:chExt cx="1536" cy="432"/>
          </a:xfrm>
          <a:gradFill flip="none" rotWithShape="1">
            <a:gsLst>
              <a:gs pos="0">
                <a:srgbClr val="E5E5FF">
                  <a:shade val="30000"/>
                  <a:satMod val="115000"/>
                </a:srgbClr>
              </a:gs>
              <a:gs pos="50000">
                <a:srgbClr val="E5E5FF">
                  <a:shade val="67500"/>
                  <a:satMod val="115000"/>
                </a:srgbClr>
              </a:gs>
              <a:gs pos="100000">
                <a:srgbClr val="E5E5FF">
                  <a:shade val="100000"/>
                  <a:satMod val="115000"/>
                </a:srgbClr>
              </a:gs>
            </a:gsLst>
            <a:lin ang="5400000" scaled="1"/>
            <a:tileRect/>
          </a:gradFill>
        </p:grpSpPr>
        <p:sp>
          <p:nvSpPr>
            <p:cNvPr id="108" name="Google Shape;108;p16"/>
            <p:cNvSpPr/>
            <p:nvPr/>
          </p:nvSpPr>
          <p:spPr>
            <a:xfrm>
              <a:off x="3888" y="1104"/>
              <a:ext cx="1536" cy="432"/>
            </a:xfrm>
            <a:prstGeom prst="ellipse">
              <a:avLst/>
            </a:prstGeom>
            <a:grpFill/>
            <a:ln>
              <a:solidFill>
                <a:srgbClr val="E5E5FF"/>
              </a:solidFill>
            </a:ln>
            <a:scene3d>
              <a:camera prst="orthographicFront"/>
              <a:lightRig rig="threePt" dir="t"/>
            </a:scene3d>
            <a:sp3d>
              <a:bevelT/>
            </a:sp3d>
          </p:spPr>
          <p:txBody>
            <a:bodyPr spcFirstLastPara="1" wrap="square" lIns="68569" tIns="34275" rIns="68569" bIns="34275" anchor="ctr" anchorCtr="0">
              <a:noAutofit/>
            </a:bodyPr>
            <a:lstStyle/>
            <a:p>
              <a:pPr marL="257175" indent="-257175">
                <a:buClr>
                  <a:srgbClr val="C00000"/>
                </a:buClr>
                <a:buSzPts val="1800"/>
                <a:buFont typeface="+mj-lt"/>
                <a:buAutoNum type="arabicPeriod"/>
              </a:pPr>
              <a:endParaRPr sz="1350" b="1" dirty="0">
                <a:solidFill>
                  <a:schemeClr val="tx1"/>
                </a:solidFill>
                <a:latin typeface="+mn-lt"/>
                <a:ea typeface="Calibri"/>
                <a:cs typeface="Calibri"/>
                <a:sym typeface="Calibri"/>
              </a:endParaRPr>
            </a:p>
          </p:txBody>
        </p:sp>
        <p:sp>
          <p:nvSpPr>
            <p:cNvPr id="109" name="Google Shape;109;p16"/>
            <p:cNvSpPr/>
            <p:nvPr/>
          </p:nvSpPr>
          <p:spPr>
            <a:xfrm>
              <a:off x="3888" y="1104"/>
              <a:ext cx="1536" cy="432"/>
            </a:xfrm>
            <a:prstGeom prst="ellipse">
              <a:avLst/>
            </a:prstGeom>
            <a:grpFill/>
            <a:ln>
              <a:solidFill>
                <a:srgbClr val="E5E5FF"/>
              </a:solidFill>
            </a:ln>
            <a:scene3d>
              <a:camera prst="orthographicFront"/>
              <a:lightRig rig="threePt" dir="t"/>
            </a:scene3d>
            <a:sp3d>
              <a:bevelT/>
            </a:sp3d>
          </p:spPr>
          <p:txBody>
            <a:bodyPr spcFirstLastPara="1" wrap="square" lIns="68569" tIns="34275" rIns="68569" bIns="34275" anchor="ctr" anchorCtr="0">
              <a:noAutofit/>
            </a:bodyPr>
            <a:lstStyle/>
            <a:p>
              <a:pPr marL="257175" indent="-257175" algn="ctr">
                <a:buClr>
                  <a:srgbClr val="C00000"/>
                </a:buClr>
                <a:buFont typeface="+mj-lt"/>
                <a:buAutoNum type="arabicPeriod" startAt="3"/>
              </a:pPr>
              <a:r>
                <a:rPr lang="en-US" sz="1350" b="1" dirty="0">
                  <a:solidFill>
                    <a:schemeClr val="tx1"/>
                  </a:solidFill>
                  <a:latin typeface="+mn-lt"/>
                  <a:ea typeface="Calibri"/>
                  <a:cs typeface="Calibri"/>
                  <a:sym typeface="Calibri"/>
                </a:rPr>
                <a:t>Clinical Studies </a:t>
              </a:r>
              <a:endParaRPr sz="1050" b="1" dirty="0">
                <a:solidFill>
                  <a:schemeClr val="tx1"/>
                </a:solidFill>
                <a:latin typeface="+mn-lt"/>
              </a:endParaRPr>
            </a:p>
          </p:txBody>
        </p:sp>
      </p:grpSp>
      <p:cxnSp>
        <p:nvCxnSpPr>
          <p:cNvPr id="112" name="Google Shape;112;p16"/>
          <p:cNvCxnSpPr>
            <a:cxnSpLocks/>
          </p:cNvCxnSpPr>
          <p:nvPr/>
        </p:nvCxnSpPr>
        <p:spPr>
          <a:xfrm flipH="1">
            <a:off x="7028607" y="1272484"/>
            <a:ext cx="1" cy="1789994"/>
          </a:xfrm>
          <a:prstGeom prst="straightConnector1">
            <a:avLst/>
          </a:prstGeom>
          <a:noFill/>
          <a:ln w="57150" cap="flat" cmpd="sng">
            <a:solidFill>
              <a:srgbClr val="C00000"/>
            </a:solidFill>
            <a:prstDash val="solid"/>
            <a:round/>
            <a:headEnd type="none" w="med" len="med"/>
            <a:tailEnd type="triangle" w="med" len="med"/>
          </a:ln>
          <a:effectLst>
            <a:outerShdw dist="35921" dir="2700000" algn="ctr" rotWithShape="0">
              <a:schemeClr val="lt2"/>
            </a:outerShdw>
          </a:effectLst>
          <a:scene3d>
            <a:camera prst="orthographicFront"/>
            <a:lightRig rig="threePt" dir="t"/>
          </a:scene3d>
          <a:sp3d>
            <a:bevelT/>
          </a:sp3d>
        </p:spPr>
      </p:cxnSp>
      <p:sp>
        <p:nvSpPr>
          <p:cNvPr id="115" name="Google Shape;115;p16"/>
          <p:cNvSpPr/>
          <p:nvPr/>
        </p:nvSpPr>
        <p:spPr>
          <a:xfrm>
            <a:off x="5758699" y="3062478"/>
            <a:ext cx="2228850" cy="300037"/>
          </a:xfrm>
          <a:prstGeom prst="rect">
            <a:avLst/>
          </a:prstGeom>
          <a:solidFill>
            <a:schemeClr val="lt1"/>
          </a:solidFill>
          <a:ln w="41275" cap="flat" cmpd="sng">
            <a:solidFill>
              <a:srgbClr val="C00000"/>
            </a:solidFill>
            <a:prstDash val="solid"/>
            <a:miter lim="800000"/>
            <a:headEnd type="none" w="sm" len="sm"/>
            <a:tailEnd type="none" w="sm" len="sm"/>
          </a:ln>
        </p:spPr>
        <p:txBody>
          <a:bodyPr spcFirstLastPara="1" wrap="square" lIns="68569" tIns="34275" rIns="68569" bIns="34275" anchor="t" anchorCtr="0">
            <a:noAutofit/>
          </a:bodyPr>
          <a:lstStyle/>
          <a:p>
            <a:pPr algn="ctr"/>
            <a:r>
              <a:rPr lang="en-US" sz="1500" dirty="0">
                <a:solidFill>
                  <a:schemeClr val="tx1"/>
                </a:solidFill>
                <a:latin typeface="+mn-lt"/>
                <a:ea typeface="Calibri"/>
                <a:cs typeface="Calibri"/>
                <a:sym typeface="Calibri"/>
              </a:rPr>
              <a:t>Secondary Analyses</a:t>
            </a:r>
            <a:endParaRPr sz="1050" dirty="0">
              <a:solidFill>
                <a:schemeClr val="tx1"/>
              </a:solidFill>
              <a:latin typeface="+mn-lt"/>
            </a:endParaRPr>
          </a:p>
        </p:txBody>
      </p:sp>
      <p:cxnSp>
        <p:nvCxnSpPr>
          <p:cNvPr id="116" name="Google Shape;116;p16"/>
          <p:cNvCxnSpPr/>
          <p:nvPr/>
        </p:nvCxnSpPr>
        <p:spPr>
          <a:xfrm flipH="1">
            <a:off x="2285778" y="1295712"/>
            <a:ext cx="8154" cy="1362298"/>
          </a:xfrm>
          <a:prstGeom prst="straightConnector1">
            <a:avLst/>
          </a:prstGeom>
          <a:noFill/>
          <a:ln w="57150" cap="flat" cmpd="sng">
            <a:solidFill>
              <a:srgbClr val="C00000"/>
            </a:solidFill>
            <a:prstDash val="solid"/>
            <a:round/>
            <a:headEnd type="none" w="med" len="med"/>
            <a:tailEnd type="triangle" w="med" len="med"/>
          </a:ln>
          <a:effectLst>
            <a:outerShdw dist="35921" dir="2700000" algn="ctr" rotWithShape="0">
              <a:schemeClr val="lt2"/>
            </a:outerShdw>
          </a:effectLst>
          <a:scene3d>
            <a:camera prst="orthographicFront"/>
            <a:lightRig rig="threePt" dir="t"/>
          </a:scene3d>
          <a:sp3d>
            <a:bevelT/>
          </a:sp3d>
        </p:spPr>
      </p:cxnSp>
      <p:grpSp>
        <p:nvGrpSpPr>
          <p:cNvPr id="5" name="Group 4"/>
          <p:cNvGrpSpPr/>
          <p:nvPr/>
        </p:nvGrpSpPr>
        <p:grpSpPr>
          <a:xfrm>
            <a:off x="3588519" y="741246"/>
            <a:ext cx="2358568" cy="3309261"/>
            <a:chOff x="3588519" y="741246"/>
            <a:chExt cx="2358568" cy="3309261"/>
          </a:xfrm>
        </p:grpSpPr>
        <p:sp>
          <p:nvSpPr>
            <p:cNvPr id="106" name="Google Shape;106;p16"/>
            <p:cNvSpPr/>
            <p:nvPr/>
          </p:nvSpPr>
          <p:spPr>
            <a:xfrm>
              <a:off x="3588519" y="741246"/>
              <a:ext cx="2230034" cy="514350"/>
            </a:xfrm>
            <a:prstGeom prst="ellipse">
              <a:avLst/>
            </a:prstGeom>
            <a:gradFill flip="none" rotWithShape="1">
              <a:gsLst>
                <a:gs pos="0">
                  <a:srgbClr val="E5E5FF">
                    <a:shade val="30000"/>
                    <a:satMod val="115000"/>
                  </a:srgbClr>
                </a:gs>
                <a:gs pos="50000">
                  <a:srgbClr val="E5E5FF">
                    <a:shade val="67500"/>
                    <a:satMod val="115000"/>
                  </a:srgbClr>
                </a:gs>
                <a:gs pos="100000">
                  <a:srgbClr val="E5E5FF">
                    <a:shade val="100000"/>
                    <a:satMod val="115000"/>
                  </a:srgbClr>
                </a:gs>
              </a:gsLst>
              <a:lin ang="5400000" scaled="1"/>
              <a:tileRect/>
            </a:gradFill>
            <a:ln>
              <a:solidFill>
                <a:srgbClr val="E5E5FF"/>
              </a:solidFill>
            </a:ln>
            <a:scene3d>
              <a:camera prst="orthographicFront"/>
              <a:lightRig rig="threePt" dir="t"/>
            </a:scene3d>
            <a:sp3d>
              <a:bevelT/>
            </a:sp3d>
          </p:spPr>
          <p:txBody>
            <a:bodyPr spcFirstLastPara="1" wrap="square" lIns="68569" tIns="34275" rIns="68569" bIns="34275" anchor="ctr" anchorCtr="0">
              <a:noAutofit/>
            </a:bodyPr>
            <a:lstStyle/>
            <a:p>
              <a:pPr marL="257175" indent="-257175" algn="ctr">
                <a:buClr>
                  <a:srgbClr val="C00000"/>
                </a:buClr>
                <a:buFont typeface="+mj-lt"/>
                <a:buAutoNum type="arabicPeriod" startAt="2"/>
              </a:pPr>
              <a:r>
                <a:rPr lang="en-US" sz="1350" b="1" dirty="0">
                  <a:solidFill>
                    <a:schemeClr val="tx1"/>
                  </a:solidFill>
                  <a:latin typeface="+mn-lt"/>
                  <a:ea typeface="Calibri"/>
                  <a:cs typeface="Calibri"/>
                  <a:sym typeface="Calibri"/>
                </a:rPr>
                <a:t>Retrospective </a:t>
              </a:r>
              <a:endParaRPr sz="1050" b="1" dirty="0">
                <a:solidFill>
                  <a:schemeClr val="tx1"/>
                </a:solidFill>
                <a:latin typeface="+mn-lt"/>
              </a:endParaRPr>
            </a:p>
          </p:txBody>
        </p:sp>
        <p:sp>
          <p:nvSpPr>
            <p:cNvPr id="114" name="Google Shape;114;p16"/>
            <p:cNvSpPr/>
            <p:nvPr/>
          </p:nvSpPr>
          <p:spPr>
            <a:xfrm>
              <a:off x="3891436" y="3466387"/>
              <a:ext cx="2055651" cy="584120"/>
            </a:xfrm>
            <a:prstGeom prst="rect">
              <a:avLst/>
            </a:prstGeom>
            <a:noFill/>
            <a:ln w="41275" cap="flat" cmpd="sng">
              <a:solidFill>
                <a:srgbClr val="C00000"/>
              </a:solidFill>
              <a:prstDash val="solid"/>
              <a:miter lim="800000"/>
              <a:headEnd type="none" w="sm" len="sm"/>
              <a:tailEnd type="none" w="sm" len="sm"/>
            </a:ln>
          </p:spPr>
          <p:txBody>
            <a:bodyPr spcFirstLastPara="1" wrap="square" lIns="68569" tIns="34275" rIns="68569" bIns="34275" anchor="t" anchorCtr="0">
              <a:noAutofit/>
            </a:bodyPr>
            <a:lstStyle/>
            <a:p>
              <a:pPr algn="ctr"/>
              <a:r>
                <a:rPr lang="en-US" sz="1500" dirty="0">
                  <a:solidFill>
                    <a:schemeClr val="tx1"/>
                  </a:solidFill>
                  <a:latin typeface="+mn-lt"/>
                  <a:ea typeface="Calibri"/>
                  <a:cs typeface="Calibri"/>
                  <a:sym typeface="Calibri"/>
                </a:rPr>
                <a:t>Secondary Review for </a:t>
              </a:r>
              <a:endParaRPr sz="1050" dirty="0">
                <a:solidFill>
                  <a:schemeClr val="tx1"/>
                </a:solidFill>
                <a:latin typeface="+mn-lt"/>
              </a:endParaRPr>
            </a:p>
            <a:p>
              <a:pPr algn="ctr"/>
              <a:r>
                <a:rPr lang="en-US" sz="1500" dirty="0">
                  <a:solidFill>
                    <a:schemeClr val="tx1"/>
                  </a:solidFill>
                  <a:latin typeface="+mn-lt"/>
                  <a:ea typeface="Calibri"/>
                  <a:cs typeface="Calibri"/>
                  <a:sym typeface="Calibri"/>
                </a:rPr>
                <a:t>Clusters and Patterns</a:t>
              </a:r>
              <a:endParaRPr sz="1050" dirty="0">
                <a:solidFill>
                  <a:schemeClr val="tx1"/>
                </a:solidFill>
                <a:latin typeface="+mn-lt"/>
              </a:endParaRPr>
            </a:p>
          </p:txBody>
        </p:sp>
      </p:grpSp>
      <p:pic>
        <p:nvPicPr>
          <p:cNvPr id="23" name="Picture 22">
            <a:extLst>
              <a:ext uri="{FF2B5EF4-FFF2-40B4-BE49-F238E27FC236}">
                <a16:creationId xmlns:a16="http://schemas.microsoft.com/office/drawing/2014/main" id="{008894A8-8A39-493A-89C1-39E90981A00B}"/>
              </a:ext>
            </a:extLst>
          </p:cNvPr>
          <p:cNvPicPr>
            <a:picLocks noChangeAspect="1"/>
          </p:cNvPicPr>
          <p:nvPr/>
        </p:nvPicPr>
        <p:blipFill>
          <a:blip r:embed="rId3"/>
          <a:stretch>
            <a:fillRect/>
          </a:stretch>
        </p:blipFill>
        <p:spPr>
          <a:xfrm>
            <a:off x="6324600" y="4356485"/>
            <a:ext cx="2705272" cy="680446"/>
          </a:xfrm>
          <a:prstGeom prst="rect">
            <a:avLst/>
          </a:prstGeom>
        </p:spPr>
      </p:pic>
      <p:sp>
        <p:nvSpPr>
          <p:cNvPr id="24" name="Rectangle 23">
            <a:extLst>
              <a:ext uri="{FF2B5EF4-FFF2-40B4-BE49-F238E27FC236}">
                <a16:creationId xmlns:a16="http://schemas.microsoft.com/office/drawing/2014/main" id="{4A834525-A315-4D5F-B128-43237668F96D}"/>
              </a:ext>
            </a:extLst>
          </p:cNvPr>
          <p:cNvSpPr/>
          <p:nvPr/>
        </p:nvSpPr>
        <p:spPr>
          <a:xfrm>
            <a:off x="162148" y="1168907"/>
            <a:ext cx="1703713" cy="830997"/>
          </a:xfrm>
          <a:prstGeom prst="rect">
            <a:avLst/>
          </a:prstGeom>
        </p:spPr>
        <p:txBody>
          <a:bodyPr wrap="square">
            <a:spAutoFit/>
          </a:bodyPr>
          <a:lstStyle/>
          <a:p>
            <a:pPr algn="ctr"/>
            <a:r>
              <a:rPr lang="en-US" sz="1200" b="1" dirty="0">
                <a:solidFill>
                  <a:schemeClr val="dk1"/>
                </a:solidFill>
                <a:ea typeface="Calibri"/>
                <a:cs typeface="Calibri"/>
                <a:sym typeface="Calibri"/>
              </a:rPr>
              <a:t>Reported during pregnancy </a:t>
            </a:r>
            <a:r>
              <a:rPr lang="en-US" sz="1200" b="1" i="1" dirty="0">
                <a:solidFill>
                  <a:schemeClr val="dk1"/>
                </a:solidFill>
                <a:ea typeface="Calibri"/>
                <a:cs typeface="Calibri"/>
                <a:sym typeface="Calibri"/>
              </a:rPr>
              <a:t>before</a:t>
            </a:r>
          </a:p>
          <a:p>
            <a:pPr algn="ctr"/>
            <a:r>
              <a:rPr lang="en-US" sz="1200" b="1" dirty="0">
                <a:solidFill>
                  <a:schemeClr val="dk1"/>
                </a:solidFill>
                <a:cs typeface="Calibri"/>
                <a:sym typeface="Calibri"/>
              </a:rPr>
              <a:t>delivery, follow-up for outcome</a:t>
            </a:r>
            <a:endParaRPr lang="en-US" sz="1200" b="1" dirty="0"/>
          </a:p>
        </p:txBody>
      </p:sp>
      <p:cxnSp>
        <p:nvCxnSpPr>
          <p:cNvPr id="28" name="Google Shape;116;p16"/>
          <p:cNvCxnSpPr/>
          <p:nvPr/>
        </p:nvCxnSpPr>
        <p:spPr>
          <a:xfrm flipH="1">
            <a:off x="4684731" y="1271437"/>
            <a:ext cx="8154" cy="2146470"/>
          </a:xfrm>
          <a:prstGeom prst="straightConnector1">
            <a:avLst/>
          </a:prstGeom>
          <a:noFill/>
          <a:ln w="57150" cap="flat" cmpd="sng">
            <a:solidFill>
              <a:srgbClr val="C00000"/>
            </a:solidFill>
            <a:prstDash val="solid"/>
            <a:round/>
            <a:headEnd type="none" w="med" len="med"/>
            <a:tailEnd type="triangle" w="med" len="med"/>
          </a:ln>
          <a:effectLst>
            <a:outerShdw dist="35921" dir="2700000" algn="ctr" rotWithShape="0">
              <a:schemeClr val="lt2"/>
            </a:outerShdw>
          </a:effectLst>
          <a:scene3d>
            <a:camera prst="orthographicFront"/>
            <a:lightRig rig="threePt" dir="t"/>
          </a:scene3d>
          <a:sp3d>
            <a:bevelT/>
          </a:sp3d>
        </p:spPr>
      </p:cxnSp>
      <p:sp>
        <p:nvSpPr>
          <p:cNvPr id="30" name="Google Shape;117;p16"/>
          <p:cNvSpPr/>
          <p:nvPr/>
        </p:nvSpPr>
        <p:spPr>
          <a:xfrm>
            <a:off x="1879356" y="1481450"/>
            <a:ext cx="5512777" cy="742950"/>
          </a:xfrm>
          <a:prstGeom prst="rect">
            <a:avLst/>
          </a:prstGeom>
          <a:gradFill flip="none" rotWithShape="1">
            <a:gsLst>
              <a:gs pos="0">
                <a:srgbClr val="E5E5FF">
                  <a:shade val="30000"/>
                  <a:satMod val="115000"/>
                </a:srgbClr>
              </a:gs>
              <a:gs pos="50000">
                <a:srgbClr val="E5E5FF">
                  <a:shade val="67500"/>
                  <a:satMod val="115000"/>
                </a:srgbClr>
              </a:gs>
              <a:gs pos="100000">
                <a:srgbClr val="E5E5FF">
                  <a:shade val="100000"/>
                  <a:satMod val="115000"/>
                </a:srgbClr>
              </a:gs>
            </a:gsLst>
            <a:lin ang="5400000" scaled="1"/>
            <a:tileRect/>
          </a:gradFill>
          <a:ln>
            <a:noFill/>
          </a:ln>
          <a:scene3d>
            <a:camera prst="orthographicFront"/>
            <a:lightRig rig="threePt" dir="t"/>
          </a:scene3d>
          <a:sp3d>
            <a:bevelT/>
          </a:sp3d>
        </p:spPr>
        <p:txBody>
          <a:bodyPr spcFirstLastPara="1" wrap="square" lIns="68569" tIns="34275" rIns="68569" bIns="34275" anchor="ctr" anchorCtr="0">
            <a:noAutofit/>
          </a:bodyPr>
          <a:lstStyle/>
          <a:p>
            <a:pPr algn="ctr"/>
            <a:endParaRPr sz="1500" dirty="0">
              <a:solidFill>
                <a:schemeClr val="tx1"/>
              </a:solidFill>
              <a:latin typeface="+mn-lt"/>
              <a:ea typeface="Calibri"/>
              <a:cs typeface="Calibri" panose="020F0502020204030204" pitchFamily="34" charset="0"/>
              <a:sym typeface="Calibri"/>
            </a:endParaRPr>
          </a:p>
          <a:p>
            <a:pPr algn="ctr"/>
            <a:r>
              <a:rPr lang="en-US" sz="1500" dirty="0">
                <a:solidFill>
                  <a:schemeClr val="tx1"/>
                </a:solidFill>
                <a:latin typeface="+mn-lt"/>
                <a:ea typeface="Calibri"/>
                <a:cs typeface="Calibri" panose="020F0502020204030204" pitchFamily="34" charset="0"/>
                <a:sym typeface="Calibri"/>
              </a:rPr>
              <a:t>Timing, Dosage, Type of Antiretroviral Drug Use,</a:t>
            </a:r>
            <a:endParaRPr sz="1500" dirty="0">
              <a:solidFill>
                <a:schemeClr val="tx1"/>
              </a:solidFill>
              <a:latin typeface="+mn-lt"/>
              <a:cs typeface="Calibri" panose="020F0502020204030204" pitchFamily="34" charset="0"/>
            </a:endParaRPr>
          </a:p>
          <a:p>
            <a:pPr algn="ctr"/>
            <a:r>
              <a:rPr lang="en-US" sz="1500" dirty="0">
                <a:solidFill>
                  <a:schemeClr val="tx1"/>
                </a:solidFill>
                <a:latin typeface="+mn-lt"/>
                <a:ea typeface="Calibri"/>
                <a:cs typeface="Calibri" panose="020F0502020204030204" pitchFamily="34" charset="0"/>
                <a:sym typeface="Calibri"/>
              </a:rPr>
              <a:t>Concomitant Exposures, and</a:t>
            </a:r>
            <a:endParaRPr sz="1500" dirty="0">
              <a:solidFill>
                <a:schemeClr val="tx1"/>
              </a:solidFill>
              <a:latin typeface="+mn-lt"/>
              <a:cs typeface="Calibri" panose="020F0502020204030204" pitchFamily="34" charset="0"/>
            </a:endParaRPr>
          </a:p>
          <a:p>
            <a:pPr algn="ctr"/>
            <a:r>
              <a:rPr lang="en-US" sz="1500" dirty="0">
                <a:solidFill>
                  <a:schemeClr val="tx1"/>
                </a:solidFill>
                <a:latin typeface="+mn-lt"/>
                <a:ea typeface="Calibri"/>
                <a:cs typeface="Calibri" panose="020F0502020204030204" pitchFamily="34" charset="0"/>
                <a:sym typeface="Calibri"/>
              </a:rPr>
              <a:t>Pregnancy Outcome/Birth Defect at Time of Delivery</a:t>
            </a:r>
            <a:endParaRPr sz="1500" dirty="0">
              <a:solidFill>
                <a:schemeClr val="tx1"/>
              </a:solidFill>
              <a:latin typeface="+mn-lt"/>
              <a:cs typeface="Calibri" panose="020F0502020204030204" pitchFamily="34" charset="0"/>
            </a:endParaRPr>
          </a:p>
          <a:p>
            <a:pPr algn="ctr"/>
            <a:endParaRPr sz="1500" dirty="0">
              <a:solidFill>
                <a:schemeClr val="tx1"/>
              </a:solidFill>
              <a:latin typeface="+mn-lt"/>
              <a:ea typeface="Calibri"/>
              <a:cs typeface="Calibri" panose="020F0502020204030204" pitchFamily="34" charset="0"/>
              <a:sym typeface="Calibri"/>
            </a:endParaRPr>
          </a:p>
        </p:txBody>
      </p:sp>
      <p:sp>
        <p:nvSpPr>
          <p:cNvPr id="31" name="Rectangle 30">
            <a:extLst>
              <a:ext uri="{FF2B5EF4-FFF2-40B4-BE49-F238E27FC236}">
                <a16:creationId xmlns:a16="http://schemas.microsoft.com/office/drawing/2014/main" id="{4A834525-A315-4D5F-B128-43237668F96D}"/>
              </a:ext>
            </a:extLst>
          </p:cNvPr>
          <p:cNvSpPr/>
          <p:nvPr/>
        </p:nvSpPr>
        <p:spPr>
          <a:xfrm>
            <a:off x="4463643" y="2417405"/>
            <a:ext cx="2106532" cy="461665"/>
          </a:xfrm>
          <a:prstGeom prst="rect">
            <a:avLst/>
          </a:prstGeom>
        </p:spPr>
        <p:txBody>
          <a:bodyPr wrap="square">
            <a:spAutoFit/>
          </a:bodyPr>
          <a:lstStyle/>
          <a:p>
            <a:pPr algn="ctr"/>
            <a:r>
              <a:rPr lang="en-US" sz="1200" b="1" dirty="0">
                <a:solidFill>
                  <a:schemeClr val="dk1"/>
                </a:solidFill>
                <a:cs typeface="Calibri"/>
                <a:sym typeface="Calibri"/>
              </a:rPr>
              <a:t>Reported after birth, </a:t>
            </a:r>
          </a:p>
          <a:p>
            <a:pPr algn="ctr"/>
            <a:r>
              <a:rPr lang="en-US" sz="1200" b="1" dirty="0">
                <a:solidFill>
                  <a:schemeClr val="dk1"/>
                </a:solidFill>
                <a:cs typeface="Calibri"/>
                <a:sym typeface="Calibri"/>
              </a:rPr>
              <a:t>no denominator</a:t>
            </a:r>
            <a:endParaRPr lang="en-US" sz="1200" b="1" dirty="0"/>
          </a:p>
        </p:txBody>
      </p:sp>
    </p:spTree>
    <p:extLst>
      <p:ext uri="{BB962C8B-B14F-4D97-AF65-F5344CB8AC3E}">
        <p14:creationId xmlns:p14="http://schemas.microsoft.com/office/powerpoint/2010/main" val="4201888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1"/>
                                        </p:tgtEl>
                                        <p:attrNameLst>
                                          <p:attrName>style.visibility</p:attrName>
                                        </p:attrNameLst>
                                      </p:cBhvr>
                                      <p:to>
                                        <p:strVal val="visible"/>
                                      </p:to>
                                    </p:set>
                                    <p:animEffect transition="in" filter="fade">
                                      <p:cBhvr>
                                        <p:cTn id="13" dur="500"/>
                                        <p:tgtEl>
                                          <p:spTgt spid="31"/>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07"/>
                                        </p:tgtEl>
                                        <p:attrNameLst>
                                          <p:attrName>style.visibility</p:attrName>
                                        </p:attrNameLst>
                                      </p:cBhvr>
                                      <p:to>
                                        <p:strVal val="visible"/>
                                      </p:to>
                                    </p:set>
                                    <p:animEffect transition="in" filter="fade">
                                      <p:cBhvr>
                                        <p:cTn id="18" dur="500"/>
                                        <p:tgtEl>
                                          <p:spTgt spid="107"/>
                                        </p:tgtEl>
                                      </p:cBhvr>
                                    </p:animEffect>
                                  </p:childTnLst>
                                </p:cTn>
                              </p:par>
                              <p:par>
                                <p:cTn id="19" presetID="10" presetClass="entr" presetSubtype="0" fill="hold" nodeType="withEffect">
                                  <p:stCondLst>
                                    <p:cond delay="0"/>
                                  </p:stCondLst>
                                  <p:childTnLst>
                                    <p:set>
                                      <p:cBhvr>
                                        <p:cTn id="20" dur="1" fill="hold">
                                          <p:stCondLst>
                                            <p:cond delay="0"/>
                                          </p:stCondLst>
                                        </p:cTn>
                                        <p:tgtEl>
                                          <p:spTgt spid="112"/>
                                        </p:tgtEl>
                                        <p:attrNameLst>
                                          <p:attrName>style.visibility</p:attrName>
                                        </p:attrNameLst>
                                      </p:cBhvr>
                                      <p:to>
                                        <p:strVal val="visible"/>
                                      </p:to>
                                    </p:set>
                                    <p:animEffect transition="in" filter="fade">
                                      <p:cBhvr>
                                        <p:cTn id="21" dur="500"/>
                                        <p:tgtEl>
                                          <p:spTgt spid="112"/>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15"/>
                                        </p:tgtEl>
                                        <p:attrNameLst>
                                          <p:attrName>style.visibility</p:attrName>
                                        </p:attrNameLst>
                                      </p:cBhvr>
                                      <p:to>
                                        <p:strVal val="visible"/>
                                      </p:to>
                                    </p:set>
                                    <p:animEffect transition="in" filter="fade">
                                      <p:cBhvr>
                                        <p:cTn id="24" dur="500"/>
                                        <p:tgtEl>
                                          <p:spTgt spid="1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 grpId="0" animBg="1"/>
      <p:bldP spid="3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Text Box 4"/>
          <p:cNvSpPr txBox="1">
            <a:spLocks noChangeArrowheads="1"/>
          </p:cNvSpPr>
          <p:nvPr/>
        </p:nvSpPr>
        <p:spPr bwMode="auto">
          <a:xfrm>
            <a:off x="204002" y="0"/>
            <a:ext cx="6705600" cy="584775"/>
          </a:xfrm>
          <a:prstGeom prst="rect">
            <a:avLst/>
          </a:prstGeom>
          <a:noFill/>
          <a:ln w="9525" algn="ctr">
            <a:noFill/>
            <a:miter lim="800000"/>
            <a:headEnd/>
            <a:tailEnd/>
          </a:ln>
          <a:effectLst/>
        </p:spPr>
        <p:txBody>
          <a:bodyPr>
            <a:spAutoFit/>
          </a:bodyPr>
          <a:lstStyle/>
          <a:p>
            <a:pPr eaLnBrk="0" hangingPunct="0">
              <a:spcBef>
                <a:spcPct val="50000"/>
              </a:spcBef>
              <a:buClr>
                <a:srgbClr val="6600CC"/>
              </a:buClr>
              <a:buSzPct val="100000"/>
              <a:buFont typeface="Wingdings" pitchFamily="2" charset="2"/>
              <a:buNone/>
              <a:defRPr/>
            </a:pPr>
            <a:r>
              <a:rPr lang="en-US" sz="3200" b="1" dirty="0">
                <a:solidFill>
                  <a:srgbClr val="C00000"/>
                </a:solidFill>
              </a:rPr>
              <a:t>Methods</a:t>
            </a:r>
          </a:p>
        </p:txBody>
      </p:sp>
      <p:grpSp>
        <p:nvGrpSpPr>
          <p:cNvPr id="4" name="Group 3"/>
          <p:cNvGrpSpPr/>
          <p:nvPr/>
        </p:nvGrpSpPr>
        <p:grpSpPr>
          <a:xfrm>
            <a:off x="304801" y="4371975"/>
            <a:ext cx="8837308" cy="736124"/>
            <a:chOff x="522143" y="4371975"/>
            <a:chExt cx="8619965" cy="736124"/>
          </a:xfrm>
        </p:grpSpPr>
        <p:pic>
          <p:nvPicPr>
            <p:cNvPr id="5" name="Picture 4"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69955" y="4371975"/>
              <a:ext cx="1972153" cy="736124"/>
            </a:xfrm>
            <a:prstGeom prst="rect">
              <a:avLst/>
            </a:prstGeom>
          </p:spPr>
        </p:pic>
        <p:sp>
          <p:nvSpPr>
            <p:cNvPr id="6" name="Line 6"/>
            <p:cNvSpPr>
              <a:spLocks noChangeShapeType="1"/>
            </p:cNvSpPr>
            <p:nvPr/>
          </p:nvSpPr>
          <p:spPr bwMode="auto">
            <a:xfrm>
              <a:off x="522143" y="4943475"/>
              <a:ext cx="6442364" cy="0"/>
            </a:xfrm>
            <a:prstGeom prst="line">
              <a:avLst/>
            </a:prstGeom>
            <a:noFill/>
            <a:ln w="50800">
              <a:solidFill>
                <a:srgbClr val="6D457F"/>
              </a:solidFill>
              <a:round/>
              <a:headEnd type="none" w="sm" len="sm"/>
              <a:tailEnd type="none" w="sm" len="sm"/>
            </a:ln>
          </p:spPr>
          <p:txBody>
            <a:bodyPr wrap="none" anchor="ctr"/>
            <a:lstStyle/>
            <a:p>
              <a:endParaRPr lang="en-US"/>
            </a:p>
          </p:txBody>
        </p:sp>
      </p:grpSp>
      <p:sp>
        <p:nvSpPr>
          <p:cNvPr id="7" name="Rectangle 3">
            <a:extLst>
              <a:ext uri="{FF2B5EF4-FFF2-40B4-BE49-F238E27FC236}">
                <a16:creationId xmlns:a16="http://schemas.microsoft.com/office/drawing/2014/main" id="{05FAD917-0E5D-4128-A721-7C21F7E159D0}"/>
              </a:ext>
            </a:extLst>
          </p:cNvPr>
          <p:cNvSpPr txBox="1">
            <a:spLocks noChangeArrowheads="1"/>
          </p:cNvSpPr>
          <p:nvPr/>
        </p:nvSpPr>
        <p:spPr>
          <a:xfrm>
            <a:off x="204002" y="499759"/>
            <a:ext cx="8837309" cy="42672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rgbClr val="C00000"/>
              </a:buClr>
              <a:buFont typeface="Wingdings" pitchFamily="2" charset="2"/>
              <a:buChar char="§"/>
              <a:defRPr sz="28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Clr>
                <a:srgbClr val="C00000"/>
              </a:buClr>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Clr>
                <a:srgbClr val="C00000"/>
              </a:buClr>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Clr>
                <a:srgbClr val="C00000"/>
              </a:buClr>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Clr>
                <a:srgbClr val="C00000"/>
              </a:buClr>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lnSpc>
                <a:spcPct val="105000"/>
              </a:lnSpc>
              <a:spcBef>
                <a:spcPts val="701"/>
              </a:spcBef>
              <a:spcAft>
                <a:spcPts val="0"/>
              </a:spcAft>
              <a:buSzPts val="2090"/>
              <a:buFont typeface="Wingdings" pitchFamily="2" charset="2"/>
              <a:buNone/>
              <a:defRPr/>
            </a:pPr>
            <a:r>
              <a:rPr lang="en-US" sz="2200" b="1" u="sng" dirty="0">
                <a:solidFill>
                  <a:srgbClr val="C00000"/>
                </a:solidFill>
              </a:rPr>
              <a:t>Primary Analysis (Prospective) </a:t>
            </a:r>
          </a:p>
          <a:p>
            <a:pPr marL="266652" indent="-266652" fontAlgn="auto">
              <a:lnSpc>
                <a:spcPct val="105000"/>
              </a:lnSpc>
              <a:spcBef>
                <a:spcPts val="701"/>
              </a:spcBef>
              <a:spcAft>
                <a:spcPts val="0"/>
              </a:spcAft>
              <a:buSzPts val="2090"/>
              <a:buFont typeface="Noto Sans Symbols"/>
              <a:buChar char="▪"/>
              <a:defRPr/>
            </a:pPr>
            <a:r>
              <a:rPr lang="en-US" sz="2200" dirty="0"/>
              <a:t>Clinicians register pregnant women with prenatal ARV exposures </a:t>
            </a:r>
            <a:r>
              <a:rPr lang="en-US" sz="2200" u="sng" dirty="0"/>
              <a:t>before</a:t>
            </a:r>
            <a:r>
              <a:rPr lang="en-US" sz="2200" dirty="0"/>
              <a:t> pregnancy outcome is known, report data on exposure throughout pregnancy, and provide birth outcome data.</a:t>
            </a:r>
          </a:p>
          <a:p>
            <a:pPr marL="266652" indent="-266652" fontAlgn="auto">
              <a:lnSpc>
                <a:spcPct val="105000"/>
              </a:lnSpc>
              <a:spcBef>
                <a:spcPts val="701"/>
              </a:spcBef>
              <a:spcAft>
                <a:spcPts val="0"/>
              </a:spcAft>
              <a:buSzPts val="2090"/>
              <a:buFont typeface="Noto Sans Symbols"/>
              <a:buChar char="▪"/>
              <a:defRPr/>
            </a:pPr>
            <a:r>
              <a:rPr lang="en-US" sz="2200" dirty="0"/>
              <a:t>Registration is voluntary &amp; confidential; patient data is anonymized. </a:t>
            </a:r>
          </a:p>
          <a:p>
            <a:pPr marL="266652" indent="-266652" fontAlgn="auto">
              <a:lnSpc>
                <a:spcPct val="105000"/>
              </a:lnSpc>
              <a:spcBef>
                <a:spcPts val="701"/>
              </a:spcBef>
              <a:spcAft>
                <a:spcPts val="0"/>
              </a:spcAft>
              <a:buSzPts val="2090"/>
              <a:buFont typeface="Noto Sans Symbols"/>
              <a:buChar char="▪"/>
              <a:defRPr/>
            </a:pPr>
            <a:r>
              <a:rPr lang="en-US" sz="2200" dirty="0"/>
              <a:t>Birth defects are reviewed by a </a:t>
            </a:r>
            <a:r>
              <a:rPr lang="en-US" sz="2200" dirty="0" err="1"/>
              <a:t>dysmorphologist</a:t>
            </a:r>
            <a:r>
              <a:rPr lang="en-US" sz="2200" dirty="0"/>
              <a:t>, coded according to modified Metropolitan Atlanta Congenital Defects Program (MACDP) criteria, and classified by organ system.</a:t>
            </a:r>
          </a:p>
          <a:p>
            <a:pPr marL="266652" indent="-266652" fontAlgn="auto">
              <a:lnSpc>
                <a:spcPct val="105000"/>
              </a:lnSpc>
              <a:spcBef>
                <a:spcPts val="701"/>
              </a:spcBef>
              <a:spcAft>
                <a:spcPts val="0"/>
              </a:spcAft>
              <a:buSzPts val="2090"/>
              <a:buFont typeface="Noto Sans Symbols"/>
              <a:buChar char="▪"/>
              <a:defRPr/>
            </a:pPr>
            <a:r>
              <a:rPr lang="en-US" sz="2200" dirty="0"/>
              <a:t>Analysis includes birth defects, defined as </a:t>
            </a:r>
            <a:r>
              <a:rPr lang="en-US" sz="2200" dirty="0" smtClean="0"/>
              <a:t>≥1 </a:t>
            </a:r>
            <a:r>
              <a:rPr lang="en-US" sz="2200" dirty="0"/>
              <a:t>major birth </a:t>
            </a:r>
            <a:r>
              <a:rPr lang="en-US" sz="2200" dirty="0" smtClean="0"/>
              <a:t>defect         </a:t>
            </a:r>
            <a:r>
              <a:rPr lang="en-US" sz="2200" dirty="0"/>
              <a:t>or </a:t>
            </a:r>
            <a:r>
              <a:rPr lang="en-US" sz="2200" dirty="0" smtClean="0"/>
              <a:t>≥2 </a:t>
            </a:r>
            <a:r>
              <a:rPr lang="en-US" sz="2200" dirty="0"/>
              <a:t>minor defects. </a:t>
            </a:r>
          </a:p>
        </p:txBody>
      </p:sp>
    </p:spTree>
    <p:extLst>
      <p:ext uri="{BB962C8B-B14F-4D97-AF65-F5344CB8AC3E}">
        <p14:creationId xmlns:p14="http://schemas.microsoft.com/office/powerpoint/2010/main" val="20884355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Text Box 4"/>
          <p:cNvSpPr txBox="1">
            <a:spLocks noChangeArrowheads="1"/>
          </p:cNvSpPr>
          <p:nvPr/>
        </p:nvSpPr>
        <p:spPr bwMode="auto">
          <a:xfrm>
            <a:off x="304801" y="45096"/>
            <a:ext cx="6705600" cy="584775"/>
          </a:xfrm>
          <a:prstGeom prst="rect">
            <a:avLst/>
          </a:prstGeom>
          <a:noFill/>
          <a:ln w="9525" algn="ctr">
            <a:noFill/>
            <a:miter lim="800000"/>
            <a:headEnd/>
            <a:tailEnd/>
          </a:ln>
          <a:effectLst/>
        </p:spPr>
        <p:txBody>
          <a:bodyPr>
            <a:spAutoFit/>
          </a:bodyPr>
          <a:lstStyle/>
          <a:p>
            <a:pPr eaLnBrk="0" hangingPunct="0">
              <a:spcBef>
                <a:spcPct val="50000"/>
              </a:spcBef>
              <a:buClr>
                <a:srgbClr val="6600CC"/>
              </a:buClr>
              <a:buSzPct val="100000"/>
              <a:buFont typeface="Wingdings" pitchFamily="2" charset="2"/>
              <a:buNone/>
              <a:defRPr/>
            </a:pPr>
            <a:r>
              <a:rPr lang="en-US" sz="3200" b="1" dirty="0">
                <a:solidFill>
                  <a:srgbClr val="C00000"/>
                </a:solidFill>
              </a:rPr>
              <a:t>Methods</a:t>
            </a:r>
          </a:p>
        </p:txBody>
      </p:sp>
      <p:grpSp>
        <p:nvGrpSpPr>
          <p:cNvPr id="4" name="Group 3"/>
          <p:cNvGrpSpPr/>
          <p:nvPr/>
        </p:nvGrpSpPr>
        <p:grpSpPr>
          <a:xfrm>
            <a:off x="304801" y="4400550"/>
            <a:ext cx="8837308" cy="736124"/>
            <a:chOff x="522143" y="4371975"/>
            <a:chExt cx="8619965" cy="736124"/>
          </a:xfrm>
        </p:grpSpPr>
        <p:pic>
          <p:nvPicPr>
            <p:cNvPr id="5" name="Picture 4"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69955" y="4371975"/>
              <a:ext cx="1972153" cy="736124"/>
            </a:xfrm>
            <a:prstGeom prst="rect">
              <a:avLst/>
            </a:prstGeom>
          </p:spPr>
        </p:pic>
        <p:sp>
          <p:nvSpPr>
            <p:cNvPr id="6" name="Line 6"/>
            <p:cNvSpPr>
              <a:spLocks noChangeShapeType="1"/>
            </p:cNvSpPr>
            <p:nvPr/>
          </p:nvSpPr>
          <p:spPr bwMode="auto">
            <a:xfrm>
              <a:off x="522143" y="4943475"/>
              <a:ext cx="6442364" cy="0"/>
            </a:xfrm>
            <a:prstGeom prst="line">
              <a:avLst/>
            </a:prstGeom>
            <a:noFill/>
            <a:ln w="50800">
              <a:solidFill>
                <a:srgbClr val="6D457F"/>
              </a:solidFill>
              <a:round/>
              <a:headEnd type="none" w="sm" len="sm"/>
              <a:tailEnd type="none" w="sm" len="sm"/>
            </a:ln>
          </p:spPr>
          <p:txBody>
            <a:bodyPr wrap="none" anchor="ctr"/>
            <a:lstStyle/>
            <a:p>
              <a:endParaRPr lang="en-US"/>
            </a:p>
          </p:txBody>
        </p:sp>
      </p:grpSp>
      <p:sp>
        <p:nvSpPr>
          <p:cNvPr id="7" name="Rectangle 3">
            <a:extLst>
              <a:ext uri="{FF2B5EF4-FFF2-40B4-BE49-F238E27FC236}">
                <a16:creationId xmlns:a16="http://schemas.microsoft.com/office/drawing/2014/main" id="{4D9ECD67-7A6E-4609-98DC-99282AF44DB9}"/>
              </a:ext>
            </a:extLst>
          </p:cNvPr>
          <p:cNvSpPr txBox="1">
            <a:spLocks noChangeArrowheads="1"/>
          </p:cNvSpPr>
          <p:nvPr/>
        </p:nvSpPr>
        <p:spPr>
          <a:xfrm>
            <a:off x="152400" y="590550"/>
            <a:ext cx="8839199" cy="41148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rgbClr val="C00000"/>
              </a:buClr>
              <a:buFont typeface="Wingdings" pitchFamily="2" charset="2"/>
              <a:buChar char="§"/>
              <a:defRPr sz="28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Clr>
                <a:srgbClr val="C00000"/>
              </a:buClr>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Clr>
                <a:srgbClr val="C00000"/>
              </a:buClr>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Clr>
                <a:srgbClr val="C00000"/>
              </a:buClr>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Clr>
                <a:srgbClr val="C00000"/>
              </a:buClr>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66652" indent="-266652" fontAlgn="auto">
              <a:lnSpc>
                <a:spcPct val="105000"/>
              </a:lnSpc>
              <a:spcBef>
                <a:spcPts val="0"/>
              </a:spcBef>
              <a:spcAft>
                <a:spcPts val="0"/>
              </a:spcAft>
              <a:buSzPts val="2090"/>
              <a:buFont typeface="Noto Sans Symbols"/>
              <a:buChar char="▪"/>
              <a:defRPr/>
            </a:pPr>
            <a:r>
              <a:rPr lang="en-US" sz="2200" dirty="0"/>
              <a:t>Data on prospectively enrolled pregnancies through January 2019 with birth outcome are summarized:</a:t>
            </a:r>
          </a:p>
          <a:p>
            <a:pPr marL="799957" lvl="1" indent="-266652" fontAlgn="auto">
              <a:lnSpc>
                <a:spcPct val="105000"/>
              </a:lnSpc>
              <a:spcBef>
                <a:spcPts val="300"/>
              </a:spcBef>
              <a:spcAft>
                <a:spcPts val="0"/>
              </a:spcAft>
              <a:buSzPts val="2090"/>
              <a:buFont typeface="Calibri"/>
              <a:buChar char="‒"/>
              <a:defRPr/>
            </a:pPr>
            <a:r>
              <a:rPr lang="en-US" sz="2200" dirty="0"/>
              <a:t>Overall, by drug class and for selected specific drugs</a:t>
            </a:r>
          </a:p>
          <a:p>
            <a:pPr marL="799957" lvl="1" indent="-266652" fontAlgn="auto">
              <a:lnSpc>
                <a:spcPct val="105000"/>
              </a:lnSpc>
              <a:spcBef>
                <a:spcPts val="300"/>
              </a:spcBef>
              <a:spcAft>
                <a:spcPts val="0"/>
              </a:spcAft>
              <a:buSzPts val="2090"/>
              <a:buFont typeface="Calibri"/>
              <a:buChar char="‒"/>
              <a:defRPr/>
            </a:pPr>
            <a:r>
              <a:rPr lang="en-US" sz="2200" dirty="0"/>
              <a:t>Earliest timing of exposure was assigned to each drug:</a:t>
            </a:r>
          </a:p>
          <a:p>
            <a:pPr marL="1333264" lvl="2" indent="-266652" fontAlgn="auto">
              <a:lnSpc>
                <a:spcPct val="105000"/>
              </a:lnSpc>
              <a:spcBef>
                <a:spcPts val="200"/>
              </a:spcBef>
              <a:spcAft>
                <a:spcPts val="0"/>
              </a:spcAft>
              <a:buSzPts val="2090"/>
              <a:buFontTx/>
              <a:buChar char="•"/>
              <a:defRPr/>
            </a:pPr>
            <a:r>
              <a:rPr lang="en-US" sz="1800" i="1" dirty="0">
                <a:solidFill>
                  <a:srgbClr val="0070C0"/>
                </a:solidFill>
              </a:rPr>
              <a:t>Periconception</a:t>
            </a:r>
            <a:r>
              <a:rPr lang="en-US" sz="1800" dirty="0"/>
              <a:t> – ARV exposure from 2 weeks before conception through </a:t>
            </a:r>
            <a:r>
              <a:rPr lang="en-US" sz="1800" dirty="0" smtClean="0"/>
              <a:t>≤28 </a:t>
            </a:r>
            <a:r>
              <a:rPr lang="en-US" sz="1800" dirty="0"/>
              <a:t>days </a:t>
            </a:r>
            <a:r>
              <a:rPr lang="en-US" sz="1800" dirty="0" smtClean="0"/>
              <a:t>after conception (6 weeks estimated gestational age)</a:t>
            </a:r>
            <a:endParaRPr lang="en-US" sz="1800" dirty="0"/>
          </a:p>
          <a:p>
            <a:pPr marL="1333264" lvl="2" indent="-266652" fontAlgn="auto">
              <a:lnSpc>
                <a:spcPct val="105000"/>
              </a:lnSpc>
              <a:spcBef>
                <a:spcPts val="200"/>
              </a:spcBef>
              <a:spcAft>
                <a:spcPts val="0"/>
              </a:spcAft>
              <a:buSzPts val="2090"/>
              <a:buFontTx/>
              <a:buChar char="•"/>
              <a:defRPr/>
            </a:pPr>
            <a:r>
              <a:rPr lang="en-US" sz="1800" i="1" dirty="0">
                <a:solidFill>
                  <a:srgbClr val="0070C0"/>
                </a:solidFill>
              </a:rPr>
              <a:t>Later 1</a:t>
            </a:r>
            <a:r>
              <a:rPr lang="en-US" sz="1800" i="1" baseline="30000" dirty="0">
                <a:solidFill>
                  <a:srgbClr val="0070C0"/>
                </a:solidFill>
              </a:rPr>
              <a:t>st</a:t>
            </a:r>
            <a:r>
              <a:rPr lang="en-US" sz="1800" i="1" dirty="0">
                <a:solidFill>
                  <a:srgbClr val="0070C0"/>
                </a:solidFill>
              </a:rPr>
              <a:t> trimester </a:t>
            </a:r>
            <a:r>
              <a:rPr lang="en-US" sz="1800" dirty="0"/>
              <a:t>– Initial exposure started later in the 1</a:t>
            </a:r>
            <a:r>
              <a:rPr lang="en-US" sz="1800" baseline="30000" dirty="0"/>
              <a:t>st</a:t>
            </a:r>
            <a:r>
              <a:rPr lang="en-US" sz="1800" dirty="0"/>
              <a:t>  trimester (after </a:t>
            </a:r>
            <a:r>
              <a:rPr lang="en-US" sz="1800" dirty="0" smtClean="0"/>
              <a:t>6 weeks estimated </a:t>
            </a:r>
            <a:r>
              <a:rPr lang="en-US" sz="1800" dirty="0"/>
              <a:t>gestational age)</a:t>
            </a:r>
          </a:p>
          <a:p>
            <a:pPr marL="1333264" lvl="2" indent="-266652" fontAlgn="auto">
              <a:lnSpc>
                <a:spcPct val="105000"/>
              </a:lnSpc>
              <a:spcBef>
                <a:spcPts val="200"/>
              </a:spcBef>
              <a:spcAft>
                <a:spcPts val="0"/>
              </a:spcAft>
              <a:buSzPts val="2090"/>
              <a:buFontTx/>
              <a:buChar char="•"/>
              <a:defRPr/>
            </a:pPr>
            <a:r>
              <a:rPr lang="en-US" sz="1800" i="1" dirty="0">
                <a:solidFill>
                  <a:srgbClr val="0070C0"/>
                </a:solidFill>
              </a:rPr>
              <a:t>2</a:t>
            </a:r>
            <a:r>
              <a:rPr lang="en-US" sz="1800" i="1" baseline="30000" dirty="0">
                <a:solidFill>
                  <a:srgbClr val="0070C0"/>
                </a:solidFill>
              </a:rPr>
              <a:t>nd</a:t>
            </a:r>
            <a:r>
              <a:rPr lang="en-US" sz="1800" i="1" dirty="0">
                <a:solidFill>
                  <a:srgbClr val="0070C0"/>
                </a:solidFill>
              </a:rPr>
              <a:t>/3</a:t>
            </a:r>
            <a:r>
              <a:rPr lang="en-US" sz="1800" i="1" baseline="30000" dirty="0">
                <a:solidFill>
                  <a:srgbClr val="0070C0"/>
                </a:solidFill>
              </a:rPr>
              <a:t>rd</a:t>
            </a:r>
            <a:r>
              <a:rPr lang="en-US" sz="1800" i="1" dirty="0">
                <a:solidFill>
                  <a:srgbClr val="0070C0"/>
                </a:solidFill>
              </a:rPr>
              <a:t> trimester </a:t>
            </a:r>
            <a:r>
              <a:rPr lang="en-US" sz="1800" dirty="0"/>
              <a:t>– Exposure started after the 1</a:t>
            </a:r>
            <a:r>
              <a:rPr lang="en-US" sz="1800" baseline="30000" dirty="0"/>
              <a:t>st</a:t>
            </a:r>
            <a:r>
              <a:rPr lang="en-US" sz="1800" dirty="0"/>
              <a:t> trimester </a:t>
            </a:r>
            <a:r>
              <a:rPr lang="en-US" sz="1800" dirty="0" smtClean="0"/>
              <a:t>ended (&gt; 12 weeks estimated gestational age)  </a:t>
            </a:r>
            <a:endParaRPr lang="en-US" sz="1800" dirty="0"/>
          </a:p>
          <a:p>
            <a:pPr marL="266652" indent="-266652" fontAlgn="auto">
              <a:lnSpc>
                <a:spcPct val="105000"/>
              </a:lnSpc>
              <a:spcBef>
                <a:spcPts val="701"/>
              </a:spcBef>
              <a:spcAft>
                <a:spcPts val="0"/>
              </a:spcAft>
              <a:buSzPts val="2090"/>
              <a:buFont typeface="Noto Sans Symbols"/>
              <a:buChar char="▪"/>
              <a:defRPr/>
            </a:pPr>
            <a:r>
              <a:rPr lang="en-US" sz="2200" dirty="0"/>
              <a:t>Birth defects </a:t>
            </a:r>
            <a:r>
              <a:rPr lang="en-US" sz="2200" dirty="0" smtClean="0"/>
              <a:t>in </a:t>
            </a:r>
            <a:r>
              <a:rPr lang="en-US" sz="2200" dirty="0"/>
              <a:t>the central nervous system (CNS) include both NTDs </a:t>
            </a:r>
            <a:r>
              <a:rPr lang="en-US" sz="2200" dirty="0" smtClean="0"/>
              <a:t>&amp; </a:t>
            </a:r>
            <a:r>
              <a:rPr lang="en-US" sz="2200" dirty="0"/>
              <a:t>encephalocele (reported separately from NTD). </a:t>
            </a:r>
          </a:p>
          <a:p>
            <a:pPr marL="266652" indent="-266652" fontAlgn="auto">
              <a:lnSpc>
                <a:spcPct val="105000"/>
              </a:lnSpc>
              <a:spcBef>
                <a:spcPts val="701"/>
              </a:spcBef>
              <a:spcAft>
                <a:spcPts val="0"/>
              </a:spcAft>
              <a:buSzPts val="2090"/>
              <a:buFont typeface="Noto Sans Symbols"/>
              <a:buChar char="▪"/>
              <a:defRPr/>
            </a:pPr>
            <a:endParaRPr lang="en-US" sz="2200" dirty="0"/>
          </a:p>
        </p:txBody>
      </p:sp>
    </p:spTree>
    <p:extLst>
      <p:ext uri="{BB962C8B-B14F-4D97-AF65-F5344CB8AC3E}">
        <p14:creationId xmlns:p14="http://schemas.microsoft.com/office/powerpoint/2010/main" val="137030446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17781</TotalTime>
  <Words>2400</Words>
  <Application>Microsoft Office PowerPoint</Application>
  <PresentationFormat>On-screen Show (16:9)</PresentationFormat>
  <Paragraphs>574</Paragraphs>
  <Slides>23</Slides>
  <Notes>15</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23</vt:i4>
      </vt:variant>
    </vt:vector>
  </HeadingPairs>
  <TitlesOfParts>
    <vt:vector size="33" baseType="lpstr">
      <vt:lpstr>Arial</vt:lpstr>
      <vt:lpstr>Arial Bold</vt:lpstr>
      <vt:lpstr>Calibri</vt:lpstr>
      <vt:lpstr>Georgia Bold</vt:lpstr>
      <vt:lpstr>Helvetica</vt:lpstr>
      <vt:lpstr>Noto Sans Symbols</vt:lpstr>
      <vt:lpstr>Palatino</vt:lpstr>
      <vt:lpstr>Times New Roman</vt:lpstr>
      <vt:lpstr>Wingdings</vt:lpstr>
      <vt:lpstr>1_Office Theme</vt:lpstr>
      <vt:lpstr> Periconceptional Antiretroviral Exposure and Central Nervous System and Neural Tube Defects – Data from the  Antiretroviral Pregnancy Registry</vt:lpstr>
      <vt:lpstr>Disclosures</vt:lpstr>
      <vt:lpstr>PowerPoint Presentation</vt:lpstr>
      <vt:lpstr>Birth Defect Surveillance:  Antiretroviral Pregnancy Registry</vt:lpstr>
      <vt:lpstr>Ability to Rule-Out An Increase in Birth Defects With Drug Exposure                    is Related to Defect Prevalence and Number of Observed Exposures</vt:lpstr>
      <vt:lpstr>Ability to Rule-Out An Increase in Birth Defects With Drug Exposure                    is Related to Defect Prevalence and Number of Observed Exposures</vt:lpstr>
      <vt:lpstr>PowerPoint Presentation</vt:lpstr>
      <vt:lpstr>PowerPoint Presentation</vt:lpstr>
      <vt:lpstr>PowerPoint Presentation</vt:lpstr>
      <vt:lpstr>PowerPoint Presentation</vt:lpstr>
      <vt:lpstr>PowerPoint Presentation</vt:lpstr>
      <vt:lpstr>CNS and NTD in the Prospective APR  by Drug Class and Selected ARVs </vt:lpstr>
      <vt:lpstr>Prospective APR, Periconception: CNS and NTD by Drug Class</vt:lpstr>
      <vt:lpstr>Prospective APR, Periconception: CNS and NTD by Drug Class</vt:lpstr>
      <vt:lpstr>Prospective APR, Periconception: CNS and NTD by Drug Class</vt:lpstr>
      <vt:lpstr>Prospective APR, Periconception: CNS and NTD by Drug Class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PharmaResearch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Albano, Jessica</dc:creator>
  <cp:lastModifiedBy>Lynne Mofenson</cp:lastModifiedBy>
  <cp:revision>613</cp:revision>
  <cp:lastPrinted>2019-07-16T19:08:37Z</cp:lastPrinted>
  <dcterms:created xsi:type="dcterms:W3CDTF">2001-11-09T17:18:44Z</dcterms:created>
  <dcterms:modified xsi:type="dcterms:W3CDTF">2019-07-16T19:38:25Z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