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9" r:id="rId2"/>
    <p:sldId id="288" r:id="rId3"/>
    <p:sldId id="290" r:id="rId4"/>
    <p:sldId id="291" r:id="rId5"/>
    <p:sldId id="292" r:id="rId6"/>
    <p:sldId id="304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299" r:id="rId15"/>
    <p:sldId id="301" r:id="rId16"/>
    <p:sldId id="302" r:id="rId17"/>
    <p:sldId id="303" r:id="rId18"/>
  </p:sldIdLst>
  <p:sldSz cx="12192000" cy="6858000"/>
  <p:notesSz cx="6858000" cy="9144000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" panose="020B0604020202020204" pitchFamily="34" charset="0"/>
      <p:regular r:id="rId29"/>
      <p:bold r:id="rId30"/>
      <p:italic r:id="rId31"/>
      <p:boldItalic r:id="rId32"/>
    </p:embeddedFont>
    <p:embeddedFont>
      <p:font typeface="Raleway" panose="020B060402020202020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Morgan" initials="JM" lastIdx="13" clrIdx="0">
    <p:extLst>
      <p:ext uri="{19B8F6BF-5375-455C-9EA6-DF929625EA0E}">
        <p15:presenceInfo xmlns:p15="http://schemas.microsoft.com/office/powerpoint/2012/main" userId="S::jmorgan@medthinkscicom.com::9382a932-df2d-4608-881c-60c7453f9a7e" providerId="AD"/>
      </p:ext>
    </p:extLst>
  </p:cmAuthor>
  <p:cmAuthor id="2" name="Jeff Stumpf" initials="JS" lastIdx="4" clrIdx="1">
    <p:extLst>
      <p:ext uri="{19B8F6BF-5375-455C-9EA6-DF929625EA0E}">
        <p15:presenceInfo xmlns:p15="http://schemas.microsoft.com/office/powerpoint/2012/main" userId="S-1-5-21-847797224-2514617524-765411984-3940" providerId="AD"/>
      </p:ext>
    </p:extLst>
  </p:cmAuthor>
  <p:cmAuthor id="3" name="MedThink SciCom" initials="MTSC" lastIdx="10" clrIdx="2">
    <p:extLst>
      <p:ext uri="{19B8F6BF-5375-455C-9EA6-DF929625EA0E}">
        <p15:presenceInfo xmlns:p15="http://schemas.microsoft.com/office/powerpoint/2012/main" userId="MedThink Sci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3D3"/>
    <a:srgbClr val="DAD3D3"/>
    <a:srgbClr val="FFFFFF"/>
    <a:srgbClr val="44546A"/>
    <a:srgbClr val="071D49"/>
    <a:srgbClr val="002060"/>
    <a:srgbClr val="FF6600"/>
    <a:srgbClr val="002F5F"/>
    <a:srgbClr val="EB1852"/>
    <a:srgbClr val="E4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5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78" y="204"/>
      </p:cViewPr>
      <p:guideLst>
        <p:guide orient="horz" pos="864"/>
        <p:guide pos="3840"/>
      </p:guideLst>
    </p:cSldViewPr>
  </p:slideViewPr>
  <p:outlineViewPr>
    <p:cViewPr>
      <p:scale>
        <a:sx n="33" d="100"/>
        <a:sy n="33" d="100"/>
      </p:scale>
      <p:origin x="0" y="-63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259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547930997019335"/>
          <c:y val="2.617061689266735E-2"/>
          <c:w val="0.80855936046776145"/>
          <c:h val="0.84387702640112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DTG/3TC 
(N=369)</c:v>
                </c:pt>
              </c:strCache>
            </c:strRef>
          </c:tx>
          <c:spPr>
            <a:solidFill>
              <a:srgbClr val="002F5F"/>
            </a:solidFill>
            <a:ln w="635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E6E1030-70ED-4E82-95C3-5D83CA72F418}" type="VALUE">
                      <a:rPr lang="en-US" sz="14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A8E-44DE-9728-310BAE5932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HIV-1 RNA 
≥50 c/mL</c:v>
                </c:pt>
                <c:pt idx="1">
                  <c:v>HIV-1 RNA 
&lt;50 c/mL</c:v>
                </c:pt>
                <c:pt idx="2">
                  <c:v>No virologic
data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0.27</c:v>
                </c:pt>
                <c:pt idx="1">
                  <c:v>93.2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8E-44DE-9728-310BAE5932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TAF-based regimen (N=372)</c:v>
                </c:pt>
              </c:strCache>
            </c:strRef>
          </c:tx>
          <c:spPr>
            <a:solidFill>
              <a:srgbClr val="FF6600"/>
            </a:solidFill>
            <a:ln w="635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F4A0E92-41AB-458A-9F29-B6CDD140A58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A8E-44DE-9728-310BAE5932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HIV-1 RNA 
≥50 c/mL</c:v>
                </c:pt>
                <c:pt idx="1">
                  <c:v>HIV-1 RNA 
&lt;50 c/mL</c:v>
                </c:pt>
                <c:pt idx="2">
                  <c:v>No virologic
data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0.5</c:v>
                </c:pt>
                <c:pt idx="1">
                  <c:v>93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8E-44DE-9728-310BAE593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46976"/>
        <c:axId val="139270784"/>
      </c:barChart>
      <c:catAx>
        <c:axId val="13924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5875">
            <a:solidFill>
              <a:srgbClr val="44546A"/>
            </a:solidFill>
          </a:ln>
        </c:spPr>
        <c:crossAx val="139270784"/>
        <c:crosses val="autoZero"/>
        <c:auto val="1"/>
        <c:lblAlgn val="ctr"/>
        <c:lblOffset val="100"/>
        <c:noMultiLvlLbl val="0"/>
      </c:catAx>
      <c:valAx>
        <c:axId val="13927078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Proportion of participants, %</a:t>
                </a:r>
              </a:p>
            </c:rich>
          </c:tx>
          <c:layout>
            <c:manualLayout>
              <c:xMode val="edge"/>
              <c:yMode val="edge"/>
              <c:x val="3.0917212193572716E-2"/>
              <c:y val="3.891033783213371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5875">
            <a:solidFill>
              <a:srgbClr val="44546A"/>
            </a:solidFill>
          </a:ln>
        </c:spPr>
        <c:crossAx val="139246976"/>
        <c:crosses val="autoZero"/>
        <c:crossBetween val="between"/>
        <c:majorUnit val="20"/>
      </c:valAx>
      <c:spPr>
        <a:noFill/>
        <a:ln w="2538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72113014295824629"/>
          <c:y val="8.6429037723288651E-2"/>
          <c:w val="0.27667835843720484"/>
          <c:h val="0.2839776716178604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rgbClr val="44546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6675756756072"/>
          <c:y val="0.1580082047789674"/>
          <c:w val="0.81465969641770941"/>
          <c:h val="0.5305826645505669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8F35-4363-BDB0-ECC05353A01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8F35-4363-BDB0-ECC05353A01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2-8F35-4363-BDB0-ECC05353A01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3-8F35-4363-BDB0-ECC05353A01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4-8F35-4363-BDB0-ECC05353A01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5-8F35-4363-BDB0-ECC05353A010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6-8F35-4363-BDB0-ECC05353A010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7-8F35-4363-BDB0-ECC05353A010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8-8F35-4363-BDB0-ECC05353A010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9-8F35-4363-BDB0-ECC05353A010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A-8F35-4363-BDB0-ECC05353A010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B-8F35-4363-BDB0-ECC05353A010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0C-8F35-4363-BDB0-ECC05353A010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D-8F35-4363-BDB0-ECC05353A010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E-8F35-4363-BDB0-ECC05353A010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F-8F35-4363-BDB0-ECC05353A010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10-8F35-4363-BDB0-ECC05353A010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11-8F35-4363-BDB0-ECC05353A010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12-8F35-4363-BDB0-ECC05353A010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13-8F35-4363-BDB0-ECC05353A010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14-8F35-4363-BDB0-ECC05353A010}"/>
              </c:ext>
            </c:extLst>
          </c:dPt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15-8F35-4363-BDB0-ECC05353A010}"/>
              </c:ext>
            </c:extLst>
          </c:dPt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016-8F35-4363-BDB0-ECC05353A010}"/>
              </c:ext>
            </c:extLst>
          </c:dPt>
          <c:dPt>
            <c:idx val="47"/>
            <c:bubble3D val="0"/>
            <c:extLst>
              <c:ext xmlns:c16="http://schemas.microsoft.com/office/drawing/2014/chart" uri="{C3380CC4-5D6E-409C-BE32-E72D297353CC}">
                <c16:uniqueId val="{00000017-8F35-4363-BDB0-ECC05353A010}"/>
              </c:ext>
            </c:extLst>
          </c:dPt>
          <c:dPt>
            <c:idx val="49"/>
            <c:bubble3D val="0"/>
            <c:extLst>
              <c:ext xmlns:c16="http://schemas.microsoft.com/office/drawing/2014/chart" uri="{C3380CC4-5D6E-409C-BE32-E72D297353CC}">
                <c16:uniqueId val="{00000018-8F35-4363-BDB0-ECC05353A010}"/>
              </c:ext>
            </c:extLst>
          </c:dPt>
          <c:dPt>
            <c:idx val="51"/>
            <c:bubble3D val="0"/>
            <c:extLst>
              <c:ext xmlns:c16="http://schemas.microsoft.com/office/drawing/2014/chart" uri="{C3380CC4-5D6E-409C-BE32-E72D297353CC}">
                <c16:uniqueId val="{00000019-8F35-4363-BDB0-ECC05353A010}"/>
              </c:ext>
            </c:extLst>
          </c:dPt>
          <c:dPt>
            <c:idx val="53"/>
            <c:bubble3D val="0"/>
            <c:extLst>
              <c:ext xmlns:c16="http://schemas.microsoft.com/office/drawing/2014/chart" uri="{C3380CC4-5D6E-409C-BE32-E72D297353CC}">
                <c16:uniqueId val="{0000001A-8F35-4363-BDB0-ECC05353A010}"/>
              </c:ext>
            </c:extLst>
          </c:dPt>
          <c:dPt>
            <c:idx val="55"/>
            <c:bubble3D val="0"/>
            <c:extLst>
              <c:ext xmlns:c16="http://schemas.microsoft.com/office/drawing/2014/chart" uri="{C3380CC4-5D6E-409C-BE32-E72D297353CC}">
                <c16:uniqueId val="{0000001B-8F35-4363-BDB0-ECC05353A010}"/>
              </c:ext>
            </c:extLst>
          </c:dPt>
          <c:dPt>
            <c:idx val="57"/>
            <c:bubble3D val="0"/>
            <c:extLst>
              <c:ext xmlns:c16="http://schemas.microsoft.com/office/drawing/2014/chart" uri="{C3380CC4-5D6E-409C-BE32-E72D297353CC}">
                <c16:uniqueId val="{0000001C-8F35-4363-BDB0-ECC05353A010}"/>
              </c:ext>
            </c:extLst>
          </c:dPt>
          <c:dPt>
            <c:idx val="59"/>
            <c:bubble3D val="0"/>
            <c:extLst>
              <c:ext xmlns:c16="http://schemas.microsoft.com/office/drawing/2014/chart" uri="{C3380CC4-5D6E-409C-BE32-E72D297353CC}">
                <c16:uniqueId val="{0000001D-8F35-4363-BDB0-ECC05353A010}"/>
              </c:ext>
            </c:extLst>
          </c:dPt>
          <c:dPt>
            <c:idx val="61"/>
            <c:bubble3D val="0"/>
            <c:extLst>
              <c:ext xmlns:c16="http://schemas.microsoft.com/office/drawing/2014/chart" uri="{C3380CC4-5D6E-409C-BE32-E72D297353CC}">
                <c16:uniqueId val="{0000001E-8F35-4363-BDB0-ECC05353A010}"/>
              </c:ext>
            </c:extLst>
          </c:dPt>
          <c:dPt>
            <c:idx val="63"/>
            <c:bubble3D val="0"/>
            <c:extLst>
              <c:ext xmlns:c16="http://schemas.microsoft.com/office/drawing/2014/chart" uri="{C3380CC4-5D6E-409C-BE32-E72D297353CC}">
                <c16:uniqueId val="{0000001F-8F35-4363-BDB0-ECC05353A010}"/>
              </c:ext>
            </c:extLst>
          </c:dPt>
          <c:dPt>
            <c:idx val="65"/>
            <c:bubble3D val="0"/>
            <c:extLst>
              <c:ext xmlns:c16="http://schemas.microsoft.com/office/drawing/2014/chart" uri="{C3380CC4-5D6E-409C-BE32-E72D297353CC}">
                <c16:uniqueId val="{00000020-8F35-4363-BDB0-ECC05353A010}"/>
              </c:ext>
            </c:extLst>
          </c:dPt>
          <c:dLbls>
            <c:dLbl>
              <c:idx val="0"/>
              <c:layout>
                <c:manualLayout>
                  <c:x val="-7.9662247977410755E-2"/>
                  <c:y val="0.10037253845849131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F35-4363-BDB0-ECC05353A010}"/>
                </c:ext>
              </c:extLst>
            </c:dLbl>
            <c:dLbl>
              <c:idx val="1"/>
              <c:layout>
                <c:manualLayout>
                  <c:x val="-2.8019168293449741E-2"/>
                  <c:y val="8.3124104294234405E-2"/>
                </c:manualLayout>
              </c:layout>
              <c:tx>
                <c:rich>
                  <a:bodyPr/>
                  <a:lstStyle/>
                  <a:p>
                    <a:fld id="{4001EDC5-5B5E-4178-A67B-0DA72F4D7C5D}" type="XVALUE">
                      <a:rPr lang="en-US"/>
                      <a:pPr/>
                      <a:t>[X VALUE]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F35-4363-BDB0-ECC05353A010}"/>
                </c:ext>
              </c:extLst>
            </c:dLbl>
            <c:dLbl>
              <c:idx val="2"/>
              <c:layout>
                <c:manualLayout>
                  <c:x val="-0.11536432135822335"/>
                  <c:y val="-9.18703177848060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F35-4363-BDB0-ECC05353A010}"/>
                </c:ext>
              </c:extLst>
            </c:dLbl>
            <c:dLbl>
              <c:idx val="3"/>
              <c:layout>
                <c:manualLayout>
                  <c:x val="-2.3183084257324977E-2"/>
                  <c:y val="-5.013939334986354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35-4363-BDB0-ECC05353A010}"/>
                </c:ext>
              </c:extLst>
            </c:dLbl>
            <c:dLbl>
              <c:idx val="4"/>
              <c:layout>
                <c:manualLayout>
                  <c:x val="-9.5366499642090194E-2"/>
                  <c:y val="3.884246612030638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F35-4363-BDB0-ECC05353A010}"/>
                </c:ext>
              </c:extLst>
            </c:dLbl>
            <c:dLbl>
              <c:idx val="5"/>
              <c:layout>
                <c:manualLayout>
                  <c:x val="-9.917683929202576E-3"/>
                  <c:y val="1.240344956441338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35-4363-BDB0-ECC05353A010}"/>
                </c:ext>
              </c:extLst>
            </c:dLbl>
            <c:dLbl>
              <c:idx val="6"/>
              <c:layout>
                <c:manualLayout>
                  <c:x val="-5.5779236863102648E-2"/>
                  <c:y val="1.426233498549703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F35-4363-BDB0-ECC05353A010}"/>
                </c:ext>
              </c:extLst>
            </c:dLbl>
            <c:dLbl>
              <c:idx val="7"/>
              <c:layout>
                <c:manualLayout>
                  <c:x val="-5.7863852905552654E-2"/>
                  <c:y val="1.612122040658062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35-4363-BDB0-ECC05353A010}"/>
                </c:ext>
              </c:extLst>
            </c:dLbl>
            <c:dLbl>
              <c:idx val="8"/>
              <c:layout>
                <c:manualLayout>
                  <c:x val="-4.3271540608402576E-2"/>
                  <c:y val="1.798010582766434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F35-4363-BDB0-ECC05353A010}"/>
                </c:ext>
              </c:extLst>
            </c:dLbl>
            <c:dLbl>
              <c:idx val="9"/>
              <c:layout>
                <c:manualLayout>
                  <c:x val="-4.9525388735752671E-2"/>
                  <c:y val="1.426233498549703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35-4363-BDB0-ECC05353A010}"/>
                </c:ext>
              </c:extLst>
            </c:dLbl>
            <c:dLbl>
              <c:idx val="10"/>
              <c:layout>
                <c:manualLayout>
                  <c:x val="-3.4933076438602599E-2"/>
                  <c:y val="1.983899124874799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F35-4363-BDB0-ECC05353A010}"/>
                </c:ext>
              </c:extLst>
            </c:dLbl>
            <c:dLbl>
              <c:idx val="11"/>
              <c:layout>
                <c:manualLayout>
                  <c:x val="-4.9525388735752671E-2"/>
                  <c:y val="1.798010582766434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35-4363-BDB0-ECC05353A010}"/>
                </c:ext>
              </c:extLst>
            </c:dLbl>
            <c:dLbl>
              <c:idx val="12"/>
              <c:layout>
                <c:manualLayout>
                  <c:x val="-4.9525388735752629E-2"/>
                  <c:y val="1.426233498549703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F35-4363-BDB0-ECC05353A010}"/>
                </c:ext>
              </c:extLst>
            </c:dLbl>
            <c:dLbl>
              <c:idx val="13"/>
              <c:layout>
                <c:manualLayout>
                  <c:x val="-4.9525388735752594E-2"/>
                  <c:y val="-1.547990493630686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829585921389623E-2"/>
                      <c:h val="2.48068991288267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F35-4363-BDB0-ECC05353A010}"/>
                </c:ext>
              </c:extLst>
            </c:dLbl>
            <c:dLbl>
              <c:idx val="14"/>
              <c:layout>
                <c:manualLayout>
                  <c:x val="-1.2002299971652504E-2"/>
                  <c:y val="1.426233498549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F35-4363-BDB0-ECC05353A010}"/>
                </c:ext>
              </c:extLst>
            </c:dLbl>
            <c:dLbl>
              <c:idx val="15"/>
              <c:layout>
                <c:manualLayout>
                  <c:x val="-5.1610004778202601E-2"/>
                  <c:y val="1.798010582766430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35-4363-BDB0-ECC05353A010}"/>
                </c:ext>
              </c:extLst>
            </c:dLbl>
            <c:dLbl>
              <c:idx val="16"/>
              <c:layout>
                <c:manualLayout>
                  <c:x val="-3.4933076438602557E-2"/>
                  <c:y val="2.16978766698316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F35-4363-BDB0-ECC05353A010}"/>
                </c:ext>
              </c:extLst>
            </c:dLbl>
            <c:dLbl>
              <c:idx val="17"/>
              <c:layout>
                <c:manualLayout>
                  <c:x val="-3.4922571286892572E-2"/>
                  <c:y val="1.612122040658067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35-4363-BDB0-ECC05353A010}"/>
                </c:ext>
              </c:extLst>
            </c:dLbl>
            <c:dLbl>
              <c:idx val="18"/>
              <c:layout>
                <c:manualLayout>
                  <c:x val="-3.910230852350257E-2"/>
                  <c:y val="1.79801058276643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F35-4363-BDB0-ECC05353A010}"/>
                </c:ext>
              </c:extLst>
            </c:dLbl>
            <c:dLbl>
              <c:idx val="19"/>
              <c:layout>
                <c:manualLayout>
                  <c:x val="-5.9937963796292675E-2"/>
                  <c:y val="1.79801058276643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35-4363-BDB0-ECC05353A01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cust"/>
            <c:noEndCap val="0"/>
            <c:plus>
              <c:numRef>
                <c:f>Sheet1!$F$2:$F$3</c:f>
                <c:numCache>
                  <c:formatCode>General</c:formatCode>
                  <c:ptCount val="2"/>
                  <c:pt idx="1">
                    <c:v>3.6999999999999997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1">
                    <c:v>3.6</c:v>
                  </c:pt>
                </c:numCache>
              </c:numRef>
            </c:minus>
            <c:spPr>
              <a:ln w="15875"/>
            </c:spPr>
          </c:errBars>
          <c:xVal>
            <c:numRef>
              <c:f>Sheet1!$A$2:$A$3</c:f>
              <c:numCache>
                <c:formatCode>General</c:formatCode>
                <c:ptCount val="2"/>
                <c:pt idx="1">
                  <c:v>0.2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8F35-4363-BDB0-ECC05353A010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axId val="34426880"/>
        <c:axId val="34428416"/>
      </c:scatterChart>
      <c:valAx>
        <c:axId val="34426880"/>
        <c:scaling>
          <c:orientation val="minMax"/>
          <c:max val="8"/>
          <c:min val="-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44546A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34428416"/>
        <c:crosses val="autoZero"/>
        <c:crossBetween val="midCat"/>
        <c:majorUnit val="2"/>
      </c:valAx>
      <c:valAx>
        <c:axId val="34428416"/>
        <c:scaling>
          <c:orientation val="minMax"/>
          <c:max val="4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5875">
            <a:solidFill>
              <a:srgbClr val="44546A"/>
            </a:solidFill>
          </a:ln>
        </c:spPr>
        <c:crossAx val="34426880"/>
        <c:crosses val="autoZero"/>
        <c:crossBetween val="midCat"/>
        <c:majorUnit val="1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en-US" sz="1000">
          <a:solidFill>
            <a:srgbClr val="44546A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6675756756072"/>
          <c:y val="7.5768005926910589E-2"/>
          <c:w val="0.81465969641770941"/>
          <c:h val="0.770828837468346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E9F9-45A7-808A-4F2C3722C84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E9F9-45A7-808A-4F2C3722C84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2-E9F9-45A7-808A-4F2C3722C84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3-E9F9-45A7-808A-4F2C3722C84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4-E9F9-45A7-808A-4F2C3722C84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5-E9F9-45A7-808A-4F2C3722C84B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6-E9F9-45A7-808A-4F2C3722C84B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7-E9F9-45A7-808A-4F2C3722C84B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8-E9F9-45A7-808A-4F2C3722C84B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9-E9F9-45A7-808A-4F2C3722C84B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A-E9F9-45A7-808A-4F2C3722C84B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B-E9F9-45A7-808A-4F2C3722C84B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0C-E9F9-45A7-808A-4F2C3722C84B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D-E9F9-45A7-808A-4F2C3722C84B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E-E9F9-45A7-808A-4F2C3722C84B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F-E9F9-45A7-808A-4F2C3722C84B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10-E9F9-45A7-808A-4F2C3722C84B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11-E9F9-45A7-808A-4F2C3722C84B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12-E9F9-45A7-808A-4F2C3722C84B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13-E9F9-45A7-808A-4F2C3722C84B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14-E9F9-45A7-808A-4F2C3722C84B}"/>
              </c:ext>
            </c:extLst>
          </c:dPt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15-E9F9-45A7-808A-4F2C3722C84B}"/>
              </c:ext>
            </c:extLst>
          </c:dPt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016-E9F9-45A7-808A-4F2C3722C84B}"/>
              </c:ext>
            </c:extLst>
          </c:dPt>
          <c:dPt>
            <c:idx val="47"/>
            <c:bubble3D val="0"/>
            <c:extLst>
              <c:ext xmlns:c16="http://schemas.microsoft.com/office/drawing/2014/chart" uri="{C3380CC4-5D6E-409C-BE32-E72D297353CC}">
                <c16:uniqueId val="{00000017-E9F9-45A7-808A-4F2C3722C84B}"/>
              </c:ext>
            </c:extLst>
          </c:dPt>
          <c:dPt>
            <c:idx val="49"/>
            <c:bubble3D val="0"/>
            <c:extLst>
              <c:ext xmlns:c16="http://schemas.microsoft.com/office/drawing/2014/chart" uri="{C3380CC4-5D6E-409C-BE32-E72D297353CC}">
                <c16:uniqueId val="{00000018-E9F9-45A7-808A-4F2C3722C84B}"/>
              </c:ext>
            </c:extLst>
          </c:dPt>
          <c:dPt>
            <c:idx val="51"/>
            <c:bubble3D val="0"/>
            <c:extLst>
              <c:ext xmlns:c16="http://schemas.microsoft.com/office/drawing/2014/chart" uri="{C3380CC4-5D6E-409C-BE32-E72D297353CC}">
                <c16:uniqueId val="{00000019-E9F9-45A7-808A-4F2C3722C84B}"/>
              </c:ext>
            </c:extLst>
          </c:dPt>
          <c:dPt>
            <c:idx val="53"/>
            <c:bubble3D val="0"/>
            <c:extLst>
              <c:ext xmlns:c16="http://schemas.microsoft.com/office/drawing/2014/chart" uri="{C3380CC4-5D6E-409C-BE32-E72D297353CC}">
                <c16:uniqueId val="{0000001A-E9F9-45A7-808A-4F2C3722C84B}"/>
              </c:ext>
            </c:extLst>
          </c:dPt>
          <c:dPt>
            <c:idx val="55"/>
            <c:bubble3D val="0"/>
            <c:extLst>
              <c:ext xmlns:c16="http://schemas.microsoft.com/office/drawing/2014/chart" uri="{C3380CC4-5D6E-409C-BE32-E72D297353CC}">
                <c16:uniqueId val="{0000001B-E9F9-45A7-808A-4F2C3722C84B}"/>
              </c:ext>
            </c:extLst>
          </c:dPt>
          <c:dPt>
            <c:idx val="57"/>
            <c:bubble3D val="0"/>
            <c:extLst>
              <c:ext xmlns:c16="http://schemas.microsoft.com/office/drawing/2014/chart" uri="{C3380CC4-5D6E-409C-BE32-E72D297353CC}">
                <c16:uniqueId val="{0000001C-E9F9-45A7-808A-4F2C3722C84B}"/>
              </c:ext>
            </c:extLst>
          </c:dPt>
          <c:dPt>
            <c:idx val="59"/>
            <c:bubble3D val="0"/>
            <c:extLst>
              <c:ext xmlns:c16="http://schemas.microsoft.com/office/drawing/2014/chart" uri="{C3380CC4-5D6E-409C-BE32-E72D297353CC}">
                <c16:uniqueId val="{0000001D-E9F9-45A7-808A-4F2C3722C84B}"/>
              </c:ext>
            </c:extLst>
          </c:dPt>
          <c:dPt>
            <c:idx val="61"/>
            <c:bubble3D val="0"/>
            <c:extLst>
              <c:ext xmlns:c16="http://schemas.microsoft.com/office/drawing/2014/chart" uri="{C3380CC4-5D6E-409C-BE32-E72D297353CC}">
                <c16:uniqueId val="{0000001E-E9F9-45A7-808A-4F2C3722C84B}"/>
              </c:ext>
            </c:extLst>
          </c:dPt>
          <c:dPt>
            <c:idx val="63"/>
            <c:bubble3D val="0"/>
            <c:extLst>
              <c:ext xmlns:c16="http://schemas.microsoft.com/office/drawing/2014/chart" uri="{C3380CC4-5D6E-409C-BE32-E72D297353CC}">
                <c16:uniqueId val="{0000001F-E9F9-45A7-808A-4F2C3722C84B}"/>
              </c:ext>
            </c:extLst>
          </c:dPt>
          <c:dPt>
            <c:idx val="65"/>
            <c:bubble3D val="0"/>
            <c:extLst>
              <c:ext xmlns:c16="http://schemas.microsoft.com/office/drawing/2014/chart" uri="{C3380CC4-5D6E-409C-BE32-E72D297353CC}">
                <c16:uniqueId val="{00000020-E9F9-45A7-808A-4F2C3722C84B}"/>
              </c:ext>
            </c:extLst>
          </c:dPt>
          <c:dLbls>
            <c:dLbl>
              <c:idx val="0"/>
              <c:layout>
                <c:manualLayout>
                  <c:x val="-7.9662247977410755E-2"/>
                  <c:y val="0.10037253845849131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9F9-45A7-808A-4F2C3722C84B}"/>
                </c:ext>
              </c:extLst>
            </c:dLbl>
            <c:dLbl>
              <c:idx val="1"/>
              <c:layout>
                <c:manualLayout>
                  <c:x val="-9.7036330670744964E-2"/>
                  <c:y val="0.12632332107224453"/>
                </c:manualLayout>
              </c:layout>
              <c:tx>
                <c:rich>
                  <a:bodyPr/>
                  <a:lstStyle/>
                  <a:p>
                    <a:fld id="{5E179446-AC7D-477B-ACF1-8FEBE80F5152}" type="XVALUE">
                      <a:rPr lang="en-US"/>
                      <a:pPr/>
                      <a:t>[X VALUE]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9F9-45A7-808A-4F2C3722C84B}"/>
                </c:ext>
              </c:extLst>
            </c:dLbl>
            <c:dLbl>
              <c:idx val="2"/>
              <c:layout>
                <c:manualLayout>
                  <c:x val="-0.11536432135822335"/>
                  <c:y val="-9.187031778480606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9F9-45A7-808A-4F2C3722C84B}"/>
                </c:ext>
              </c:extLst>
            </c:dLbl>
            <c:dLbl>
              <c:idx val="3"/>
              <c:layout>
                <c:manualLayout>
                  <c:x val="-2.3183084257324977E-2"/>
                  <c:y val="-5.013939334986354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F9-45A7-808A-4F2C3722C84B}"/>
                </c:ext>
              </c:extLst>
            </c:dLbl>
            <c:dLbl>
              <c:idx val="4"/>
              <c:layout>
                <c:manualLayout>
                  <c:x val="-9.5366499642090194E-2"/>
                  <c:y val="3.8842466120306389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9F9-45A7-808A-4F2C3722C84B}"/>
                </c:ext>
              </c:extLst>
            </c:dLbl>
            <c:dLbl>
              <c:idx val="5"/>
              <c:layout>
                <c:manualLayout>
                  <c:x val="-9.917683929202576E-3"/>
                  <c:y val="1.240344956441338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F9-45A7-808A-4F2C3722C84B}"/>
                </c:ext>
              </c:extLst>
            </c:dLbl>
            <c:dLbl>
              <c:idx val="6"/>
              <c:layout>
                <c:manualLayout>
                  <c:x val="-5.5779236863102648E-2"/>
                  <c:y val="1.426233498549703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9F9-45A7-808A-4F2C3722C84B}"/>
                </c:ext>
              </c:extLst>
            </c:dLbl>
            <c:dLbl>
              <c:idx val="7"/>
              <c:layout>
                <c:manualLayout>
                  <c:x val="-5.7863852905552654E-2"/>
                  <c:y val="1.6121220406580622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F9-45A7-808A-4F2C3722C84B}"/>
                </c:ext>
              </c:extLst>
            </c:dLbl>
            <c:dLbl>
              <c:idx val="8"/>
              <c:layout>
                <c:manualLayout>
                  <c:x val="-4.3271540608402576E-2"/>
                  <c:y val="1.798010582766434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9F9-45A7-808A-4F2C3722C84B}"/>
                </c:ext>
              </c:extLst>
            </c:dLbl>
            <c:dLbl>
              <c:idx val="9"/>
              <c:layout>
                <c:manualLayout>
                  <c:x val="-4.9525388735752671E-2"/>
                  <c:y val="1.426233498549703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F9-45A7-808A-4F2C3722C84B}"/>
                </c:ext>
              </c:extLst>
            </c:dLbl>
            <c:dLbl>
              <c:idx val="10"/>
              <c:layout>
                <c:manualLayout>
                  <c:x val="-3.4933076438602599E-2"/>
                  <c:y val="1.983899124874799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9F9-45A7-808A-4F2C3722C84B}"/>
                </c:ext>
              </c:extLst>
            </c:dLbl>
            <c:dLbl>
              <c:idx val="11"/>
              <c:layout>
                <c:manualLayout>
                  <c:x val="-4.9525388735752671E-2"/>
                  <c:y val="1.798010582766434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F9-45A7-808A-4F2C3722C84B}"/>
                </c:ext>
              </c:extLst>
            </c:dLbl>
            <c:dLbl>
              <c:idx val="12"/>
              <c:layout>
                <c:manualLayout>
                  <c:x val="-4.9525388735752629E-2"/>
                  <c:y val="1.426233498549703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9F9-45A7-808A-4F2C3722C84B}"/>
                </c:ext>
              </c:extLst>
            </c:dLbl>
            <c:dLbl>
              <c:idx val="13"/>
              <c:layout>
                <c:manualLayout>
                  <c:x val="-4.9525388735752594E-2"/>
                  <c:y val="-1.5479904936306863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829585921389623E-2"/>
                      <c:h val="2.48068991288267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9F9-45A7-808A-4F2C3722C84B}"/>
                </c:ext>
              </c:extLst>
            </c:dLbl>
            <c:dLbl>
              <c:idx val="14"/>
              <c:layout>
                <c:manualLayout>
                  <c:x val="-1.2002299971652504E-2"/>
                  <c:y val="1.4262334985497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9F9-45A7-808A-4F2C3722C84B}"/>
                </c:ext>
              </c:extLst>
            </c:dLbl>
            <c:dLbl>
              <c:idx val="15"/>
              <c:layout>
                <c:manualLayout>
                  <c:x val="-5.1610004778202601E-2"/>
                  <c:y val="1.798010582766430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F9-45A7-808A-4F2C3722C84B}"/>
                </c:ext>
              </c:extLst>
            </c:dLbl>
            <c:dLbl>
              <c:idx val="16"/>
              <c:layout>
                <c:manualLayout>
                  <c:x val="-3.4933076438602557E-2"/>
                  <c:y val="2.169787666983165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9F9-45A7-808A-4F2C3722C84B}"/>
                </c:ext>
              </c:extLst>
            </c:dLbl>
            <c:dLbl>
              <c:idx val="17"/>
              <c:layout>
                <c:manualLayout>
                  <c:x val="-3.4922571286892572E-2"/>
                  <c:y val="1.6121220406580671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F9-45A7-808A-4F2C3722C84B}"/>
                </c:ext>
              </c:extLst>
            </c:dLbl>
            <c:dLbl>
              <c:idx val="18"/>
              <c:layout>
                <c:manualLayout>
                  <c:x val="-3.910230852350257E-2"/>
                  <c:y val="1.79801058276643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9F9-45A7-808A-4F2C3722C84B}"/>
                </c:ext>
              </c:extLst>
            </c:dLbl>
            <c:dLbl>
              <c:idx val="19"/>
              <c:layout>
                <c:manualLayout>
                  <c:x val="-5.9937963796292675E-2"/>
                  <c:y val="1.798010582766434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F9-45A7-808A-4F2C3722C84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cust"/>
            <c:noEndCap val="0"/>
            <c:plus>
              <c:numRef>
                <c:f>Sheet1!$F$2:$F$3</c:f>
                <c:numCache>
                  <c:formatCode>General</c:formatCode>
                  <c:ptCount val="2"/>
                  <c:pt idx="1">
                    <c:v>1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1">
                    <c:v>0.89999999999999991</c:v>
                  </c:pt>
                </c:numCache>
              </c:numRef>
            </c:minus>
            <c:spPr>
              <a:ln w="15875"/>
            </c:spPr>
          </c:errBars>
          <c:xVal>
            <c:numRef>
              <c:f>Sheet1!$A$2:$A$3</c:f>
              <c:numCache>
                <c:formatCode>General</c:formatCode>
                <c:ptCount val="2"/>
                <c:pt idx="1">
                  <c:v>-0.3</c:v>
                </c:pt>
              </c:numCache>
            </c:numRef>
          </c:xVal>
          <c:yVal>
            <c:numRef>
              <c:f>Sheet1!$B$2:$B$3</c:f>
              <c:numCache>
                <c:formatCode>General</c:formatCode>
                <c:ptCount val="2"/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E9F9-45A7-808A-4F2C3722C84B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axId val="34426880"/>
        <c:axId val="34428416"/>
      </c:scatterChart>
      <c:valAx>
        <c:axId val="34426880"/>
        <c:scaling>
          <c:orientation val="minMax"/>
          <c:max val="8"/>
          <c:min val="-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5">
            <a:solidFill>
              <a:srgbClr val="44546A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34428416"/>
        <c:crosses val="autoZero"/>
        <c:crossBetween val="midCat"/>
        <c:majorUnit val="2"/>
      </c:valAx>
      <c:valAx>
        <c:axId val="34428416"/>
        <c:scaling>
          <c:orientation val="minMax"/>
          <c:max val="4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5875">
            <a:solidFill>
              <a:srgbClr val="44546A"/>
            </a:solidFill>
          </a:ln>
        </c:spPr>
        <c:crossAx val="34426880"/>
        <c:crosses val="autoZero"/>
        <c:crossBetween val="midCat"/>
        <c:majorUnit val="1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en-US" sz="1000">
          <a:solidFill>
            <a:srgbClr val="44546A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858398973557426E-2"/>
          <c:y val="0.16883080744667134"/>
          <c:w val="0.92742745197882603"/>
          <c:h val="0.805892453560108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Sheet1!$A$2:$A$30</c:f>
              <c:strCache>
                <c:ptCount val="29"/>
                <c:pt idx="0">
                  <c:v>Total cholesterol DTG BL</c:v>
                </c:pt>
                <c:pt idx="1">
                  <c:v>Total cholesterol DTG post-BL</c:v>
                </c:pt>
                <c:pt idx="3">
                  <c:v>HDL cholesterol DTG BL</c:v>
                </c:pt>
                <c:pt idx="4">
                  <c:v>HDL cholesterol DTG post-BL</c:v>
                </c:pt>
                <c:pt idx="6">
                  <c:v>LDL cholesterol DTG BL</c:v>
                </c:pt>
                <c:pt idx="7">
                  <c:v>LDL cholesterol DTG post-BL</c:v>
                </c:pt>
                <c:pt idx="9">
                  <c:v>Triglycerides DTG BL</c:v>
                </c:pt>
                <c:pt idx="10">
                  <c:v>Triglycerides DTG post-BL</c:v>
                </c:pt>
                <c:pt idx="12">
                  <c:v>Total Cholesterol/HDL DTG BL</c:v>
                </c:pt>
                <c:pt idx="13">
                  <c:v>Total Cholesterol/HDL  DTG post-BL</c:v>
                </c:pt>
                <c:pt idx="15">
                  <c:v>Total cholesterol TBR BL</c:v>
                </c:pt>
                <c:pt idx="16">
                  <c:v>Total cholesterol TBR post-BL</c:v>
                </c:pt>
                <c:pt idx="18">
                  <c:v>HDL cholesterol TBR BL</c:v>
                </c:pt>
                <c:pt idx="19">
                  <c:v>HDL cholesterol TBR post-BL</c:v>
                </c:pt>
                <c:pt idx="21">
                  <c:v>LDL cholesterol TBR BL</c:v>
                </c:pt>
                <c:pt idx="22">
                  <c:v>LDL cholesterol TBR post-BL</c:v>
                </c:pt>
                <c:pt idx="24">
                  <c:v>Triglycerides TBR BL</c:v>
                </c:pt>
                <c:pt idx="25">
                  <c:v>Triglycerides TBR post-BL</c:v>
                </c:pt>
                <c:pt idx="27">
                  <c:v>Total Cholesterol/HDL TBR BL</c:v>
                </c:pt>
                <c:pt idx="28">
                  <c:v>Total Cholesterol/HDL  TBR post-BL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56</c:v>
                </c:pt>
                <c:pt idx="1">
                  <c:v>69</c:v>
                </c:pt>
                <c:pt idx="3">
                  <c:v>25</c:v>
                </c:pt>
                <c:pt idx="4">
                  <c:v>26</c:v>
                </c:pt>
                <c:pt idx="6">
                  <c:v>32</c:v>
                </c:pt>
                <c:pt idx="7">
                  <c:v>42</c:v>
                </c:pt>
                <c:pt idx="9">
                  <c:v>65</c:v>
                </c:pt>
                <c:pt idx="10">
                  <c:v>77</c:v>
                </c:pt>
                <c:pt idx="12">
                  <c:v>40</c:v>
                </c:pt>
                <c:pt idx="13">
                  <c:v>45</c:v>
                </c:pt>
                <c:pt idx="15">
                  <c:v>60</c:v>
                </c:pt>
                <c:pt idx="16">
                  <c:v>58</c:v>
                </c:pt>
                <c:pt idx="18">
                  <c:v>23</c:v>
                </c:pt>
                <c:pt idx="19">
                  <c:v>24</c:v>
                </c:pt>
                <c:pt idx="21">
                  <c:v>32</c:v>
                </c:pt>
                <c:pt idx="22">
                  <c:v>37</c:v>
                </c:pt>
                <c:pt idx="24">
                  <c:v>71</c:v>
                </c:pt>
                <c:pt idx="25">
                  <c:v>72</c:v>
                </c:pt>
                <c:pt idx="27">
                  <c:v>44</c:v>
                </c:pt>
                <c:pt idx="28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3-41AD-8402-3D15F043EE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Yellow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Sheet1!$A$2:$A$30</c:f>
              <c:strCache>
                <c:ptCount val="29"/>
                <c:pt idx="0">
                  <c:v>Total cholesterol DTG BL</c:v>
                </c:pt>
                <c:pt idx="1">
                  <c:v>Total cholesterol DTG post-BL</c:v>
                </c:pt>
                <c:pt idx="3">
                  <c:v>HDL cholesterol DTG BL</c:v>
                </c:pt>
                <c:pt idx="4">
                  <c:v>HDL cholesterol DTG post-BL</c:v>
                </c:pt>
                <c:pt idx="6">
                  <c:v>LDL cholesterol DTG BL</c:v>
                </c:pt>
                <c:pt idx="7">
                  <c:v>LDL cholesterol DTG post-BL</c:v>
                </c:pt>
                <c:pt idx="9">
                  <c:v>Triglycerides DTG BL</c:v>
                </c:pt>
                <c:pt idx="10">
                  <c:v>Triglycerides DTG post-BL</c:v>
                </c:pt>
                <c:pt idx="12">
                  <c:v>Total Cholesterol/HDL DTG BL</c:v>
                </c:pt>
                <c:pt idx="13">
                  <c:v>Total Cholesterol/HDL  DTG post-BL</c:v>
                </c:pt>
                <c:pt idx="15">
                  <c:v>Total cholesterol TBR BL</c:v>
                </c:pt>
                <c:pt idx="16">
                  <c:v>Total cholesterol TBR post-BL</c:v>
                </c:pt>
                <c:pt idx="18">
                  <c:v>HDL cholesterol TBR BL</c:v>
                </c:pt>
                <c:pt idx="19">
                  <c:v>HDL cholesterol TBR post-BL</c:v>
                </c:pt>
                <c:pt idx="21">
                  <c:v>LDL cholesterol TBR BL</c:v>
                </c:pt>
                <c:pt idx="22">
                  <c:v>LDL cholesterol TBR post-BL</c:v>
                </c:pt>
                <c:pt idx="24">
                  <c:v>Triglycerides TBR BL</c:v>
                </c:pt>
                <c:pt idx="25">
                  <c:v>Triglycerides TBR post-BL</c:v>
                </c:pt>
                <c:pt idx="27">
                  <c:v>Total Cholesterol/HDL TBR BL</c:v>
                </c:pt>
                <c:pt idx="28">
                  <c:v>Total Cholesterol/HDL  TBR post-BL</c:v>
                </c:pt>
              </c:strCache>
            </c:str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27</c:v>
                </c:pt>
                <c:pt idx="1">
                  <c:v>24</c:v>
                </c:pt>
                <c:pt idx="3">
                  <c:v>57</c:v>
                </c:pt>
                <c:pt idx="4">
                  <c:v>56</c:v>
                </c:pt>
                <c:pt idx="6">
                  <c:v>34</c:v>
                </c:pt>
                <c:pt idx="7">
                  <c:v>34</c:v>
                </c:pt>
                <c:pt idx="9">
                  <c:v>16</c:v>
                </c:pt>
                <c:pt idx="10">
                  <c:v>12</c:v>
                </c:pt>
                <c:pt idx="12">
                  <c:v>29</c:v>
                </c:pt>
                <c:pt idx="13">
                  <c:v>30</c:v>
                </c:pt>
                <c:pt idx="15">
                  <c:v>26</c:v>
                </c:pt>
                <c:pt idx="16">
                  <c:v>32</c:v>
                </c:pt>
                <c:pt idx="18">
                  <c:v>55</c:v>
                </c:pt>
                <c:pt idx="19">
                  <c:v>66</c:v>
                </c:pt>
                <c:pt idx="21">
                  <c:v>37</c:v>
                </c:pt>
                <c:pt idx="22">
                  <c:v>36</c:v>
                </c:pt>
                <c:pt idx="24">
                  <c:v>11</c:v>
                </c:pt>
                <c:pt idx="25">
                  <c:v>13</c:v>
                </c:pt>
                <c:pt idx="27">
                  <c:v>26</c:v>
                </c:pt>
                <c:pt idx="2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3-41AD-8402-3D15F043EE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Sheet1!$A$2:$A$30</c:f>
              <c:strCache>
                <c:ptCount val="29"/>
                <c:pt idx="0">
                  <c:v>Total cholesterol DTG BL</c:v>
                </c:pt>
                <c:pt idx="1">
                  <c:v>Total cholesterol DTG post-BL</c:v>
                </c:pt>
                <c:pt idx="3">
                  <c:v>HDL cholesterol DTG BL</c:v>
                </c:pt>
                <c:pt idx="4">
                  <c:v>HDL cholesterol DTG post-BL</c:v>
                </c:pt>
                <c:pt idx="6">
                  <c:v>LDL cholesterol DTG BL</c:v>
                </c:pt>
                <c:pt idx="7">
                  <c:v>LDL cholesterol DTG post-BL</c:v>
                </c:pt>
                <c:pt idx="9">
                  <c:v>Triglycerides DTG BL</c:v>
                </c:pt>
                <c:pt idx="10">
                  <c:v>Triglycerides DTG post-BL</c:v>
                </c:pt>
                <c:pt idx="12">
                  <c:v>Total Cholesterol/HDL DTG BL</c:v>
                </c:pt>
                <c:pt idx="13">
                  <c:v>Total Cholesterol/HDL  DTG post-BL</c:v>
                </c:pt>
                <c:pt idx="15">
                  <c:v>Total cholesterol TBR BL</c:v>
                </c:pt>
                <c:pt idx="16">
                  <c:v>Total cholesterol TBR post-BL</c:v>
                </c:pt>
                <c:pt idx="18">
                  <c:v>HDL cholesterol TBR BL</c:v>
                </c:pt>
                <c:pt idx="19">
                  <c:v>HDL cholesterol TBR post-BL</c:v>
                </c:pt>
                <c:pt idx="21">
                  <c:v>LDL cholesterol TBR BL</c:v>
                </c:pt>
                <c:pt idx="22">
                  <c:v>LDL cholesterol TBR post-BL</c:v>
                </c:pt>
                <c:pt idx="24">
                  <c:v>Triglycerides TBR BL</c:v>
                </c:pt>
                <c:pt idx="25">
                  <c:v>Triglycerides TBR post-BL</c:v>
                </c:pt>
                <c:pt idx="27">
                  <c:v>Total Cholesterol/HDL TBR BL</c:v>
                </c:pt>
                <c:pt idx="28">
                  <c:v>Total Cholesterol/HDL  TBR post-BL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29"/>
                <c:pt idx="6">
                  <c:v>21</c:v>
                </c:pt>
                <c:pt idx="7">
                  <c:v>19</c:v>
                </c:pt>
                <c:pt idx="9">
                  <c:v>12</c:v>
                </c:pt>
                <c:pt idx="10">
                  <c:v>9</c:v>
                </c:pt>
                <c:pt idx="12">
                  <c:v>12</c:v>
                </c:pt>
                <c:pt idx="13">
                  <c:v>13</c:v>
                </c:pt>
                <c:pt idx="21">
                  <c:v>18</c:v>
                </c:pt>
                <c:pt idx="22">
                  <c:v>22</c:v>
                </c:pt>
                <c:pt idx="24">
                  <c:v>12</c:v>
                </c:pt>
                <c:pt idx="25">
                  <c:v>14</c:v>
                </c:pt>
                <c:pt idx="27">
                  <c:v>10</c:v>
                </c:pt>
                <c:pt idx="2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83-41AD-8402-3D15F043EE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Purple</c:v>
                </c:pt>
              </c:strCache>
            </c:strRef>
          </c:tx>
          <c:spPr>
            <a:solidFill>
              <a:srgbClr val="990099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Sheet1!$A$2:$A$30</c:f>
              <c:strCache>
                <c:ptCount val="29"/>
                <c:pt idx="0">
                  <c:v>Total cholesterol DTG BL</c:v>
                </c:pt>
                <c:pt idx="1">
                  <c:v>Total cholesterol DTG post-BL</c:v>
                </c:pt>
                <c:pt idx="3">
                  <c:v>HDL cholesterol DTG BL</c:v>
                </c:pt>
                <c:pt idx="4">
                  <c:v>HDL cholesterol DTG post-BL</c:v>
                </c:pt>
                <c:pt idx="6">
                  <c:v>LDL cholesterol DTG BL</c:v>
                </c:pt>
                <c:pt idx="7">
                  <c:v>LDL cholesterol DTG post-BL</c:v>
                </c:pt>
                <c:pt idx="9">
                  <c:v>Triglycerides DTG BL</c:v>
                </c:pt>
                <c:pt idx="10">
                  <c:v>Triglycerides DTG post-BL</c:v>
                </c:pt>
                <c:pt idx="12">
                  <c:v>Total Cholesterol/HDL DTG BL</c:v>
                </c:pt>
                <c:pt idx="13">
                  <c:v>Total Cholesterol/HDL  DTG post-BL</c:v>
                </c:pt>
                <c:pt idx="15">
                  <c:v>Total cholesterol TBR BL</c:v>
                </c:pt>
                <c:pt idx="16">
                  <c:v>Total cholesterol TBR post-BL</c:v>
                </c:pt>
                <c:pt idx="18">
                  <c:v>HDL cholesterol TBR BL</c:v>
                </c:pt>
                <c:pt idx="19">
                  <c:v>HDL cholesterol TBR post-BL</c:v>
                </c:pt>
                <c:pt idx="21">
                  <c:v>LDL cholesterol TBR BL</c:v>
                </c:pt>
                <c:pt idx="22">
                  <c:v>LDL cholesterol TBR post-BL</c:v>
                </c:pt>
                <c:pt idx="24">
                  <c:v>Triglycerides TBR BL</c:v>
                </c:pt>
                <c:pt idx="25">
                  <c:v>Triglycerides TBR post-BL</c:v>
                </c:pt>
                <c:pt idx="27">
                  <c:v>Total Cholesterol/HDL TBR BL</c:v>
                </c:pt>
                <c:pt idx="28">
                  <c:v>Total Cholesterol/HDL  TBR post-BL</c:v>
                </c:pt>
              </c:strCache>
            </c:strRef>
          </c:cat>
          <c:val>
            <c:numRef>
              <c:f>Sheet1!$E$2:$E$30</c:f>
              <c:numCache>
                <c:formatCode>General</c:formatCode>
                <c:ptCount val="29"/>
                <c:pt idx="6">
                  <c:v>6</c:v>
                </c:pt>
                <c:pt idx="7">
                  <c:v>3</c:v>
                </c:pt>
                <c:pt idx="21">
                  <c:v>6</c:v>
                </c:pt>
                <c:pt idx="2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83-41AD-8402-3D15F043EEF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Sheet1!$A$2:$A$30</c:f>
              <c:strCache>
                <c:ptCount val="29"/>
                <c:pt idx="0">
                  <c:v>Total cholesterol DTG BL</c:v>
                </c:pt>
                <c:pt idx="1">
                  <c:v>Total cholesterol DTG post-BL</c:v>
                </c:pt>
                <c:pt idx="3">
                  <c:v>HDL cholesterol DTG BL</c:v>
                </c:pt>
                <c:pt idx="4">
                  <c:v>HDL cholesterol DTG post-BL</c:v>
                </c:pt>
                <c:pt idx="6">
                  <c:v>LDL cholesterol DTG BL</c:v>
                </c:pt>
                <c:pt idx="7">
                  <c:v>LDL cholesterol DTG post-BL</c:v>
                </c:pt>
                <c:pt idx="9">
                  <c:v>Triglycerides DTG BL</c:v>
                </c:pt>
                <c:pt idx="10">
                  <c:v>Triglycerides DTG post-BL</c:v>
                </c:pt>
                <c:pt idx="12">
                  <c:v>Total Cholesterol/HDL DTG BL</c:v>
                </c:pt>
                <c:pt idx="13">
                  <c:v>Total Cholesterol/HDL  DTG post-BL</c:v>
                </c:pt>
                <c:pt idx="15">
                  <c:v>Total cholesterol TBR BL</c:v>
                </c:pt>
                <c:pt idx="16">
                  <c:v>Total cholesterol TBR post-BL</c:v>
                </c:pt>
                <c:pt idx="18">
                  <c:v>HDL cholesterol TBR BL</c:v>
                </c:pt>
                <c:pt idx="19">
                  <c:v>HDL cholesterol TBR post-BL</c:v>
                </c:pt>
                <c:pt idx="21">
                  <c:v>LDL cholesterol TBR BL</c:v>
                </c:pt>
                <c:pt idx="22">
                  <c:v>LDL cholesterol TBR post-BL</c:v>
                </c:pt>
                <c:pt idx="24">
                  <c:v>Triglycerides TBR BL</c:v>
                </c:pt>
                <c:pt idx="25">
                  <c:v>Triglycerides TBR post-BL</c:v>
                </c:pt>
                <c:pt idx="27">
                  <c:v>Total Cholesterol/HDL TBR BL</c:v>
                </c:pt>
                <c:pt idx="28">
                  <c:v>Total Cholesterol/HDL  TBR post-BL</c:v>
                </c:pt>
              </c:strCache>
            </c:strRef>
          </c:cat>
          <c:val>
            <c:numRef>
              <c:f>Sheet1!$F$2:$F$30</c:f>
              <c:numCache>
                <c:formatCode>General</c:formatCode>
                <c:ptCount val="29"/>
                <c:pt idx="0">
                  <c:v>11</c:v>
                </c:pt>
                <c:pt idx="1">
                  <c:v>7</c:v>
                </c:pt>
                <c:pt idx="3">
                  <c:v>12</c:v>
                </c:pt>
                <c:pt idx="4">
                  <c:v>18</c:v>
                </c:pt>
                <c:pt idx="6">
                  <c:v>1</c:v>
                </c:pt>
                <c:pt idx="7">
                  <c:v>2</c:v>
                </c:pt>
                <c:pt idx="9">
                  <c:v>1</c:v>
                </c:pt>
                <c:pt idx="10">
                  <c:v>2</c:v>
                </c:pt>
                <c:pt idx="12">
                  <c:v>14</c:v>
                </c:pt>
                <c:pt idx="13">
                  <c:v>13</c:v>
                </c:pt>
                <c:pt idx="15">
                  <c:v>10</c:v>
                </c:pt>
                <c:pt idx="16">
                  <c:v>9</c:v>
                </c:pt>
                <c:pt idx="18">
                  <c:v>17</c:v>
                </c:pt>
                <c:pt idx="19">
                  <c:v>10</c:v>
                </c:pt>
                <c:pt idx="21">
                  <c:v>1</c:v>
                </c:pt>
                <c:pt idx="22">
                  <c:v>1</c:v>
                </c:pt>
                <c:pt idx="24">
                  <c:v>1</c:v>
                </c:pt>
                <c:pt idx="25">
                  <c:v>1</c:v>
                </c:pt>
                <c:pt idx="27">
                  <c:v>15</c:v>
                </c:pt>
                <c:pt idx="2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83-41AD-8402-3D15F043EEF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Gray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Sheet1!$A$2:$A$30</c:f>
              <c:strCache>
                <c:ptCount val="29"/>
                <c:pt idx="0">
                  <c:v>Total cholesterol DTG BL</c:v>
                </c:pt>
                <c:pt idx="1">
                  <c:v>Total cholesterol DTG post-BL</c:v>
                </c:pt>
                <c:pt idx="3">
                  <c:v>HDL cholesterol DTG BL</c:v>
                </c:pt>
                <c:pt idx="4">
                  <c:v>HDL cholesterol DTG post-BL</c:v>
                </c:pt>
                <c:pt idx="6">
                  <c:v>LDL cholesterol DTG BL</c:v>
                </c:pt>
                <c:pt idx="7">
                  <c:v>LDL cholesterol DTG post-BL</c:v>
                </c:pt>
                <c:pt idx="9">
                  <c:v>Triglycerides DTG BL</c:v>
                </c:pt>
                <c:pt idx="10">
                  <c:v>Triglycerides DTG post-BL</c:v>
                </c:pt>
                <c:pt idx="12">
                  <c:v>Total Cholesterol/HDL DTG BL</c:v>
                </c:pt>
                <c:pt idx="13">
                  <c:v>Total Cholesterol/HDL  DTG post-BL</c:v>
                </c:pt>
                <c:pt idx="15">
                  <c:v>Total cholesterol TBR BL</c:v>
                </c:pt>
                <c:pt idx="16">
                  <c:v>Total cholesterol TBR post-BL</c:v>
                </c:pt>
                <c:pt idx="18">
                  <c:v>HDL cholesterol TBR BL</c:v>
                </c:pt>
                <c:pt idx="19">
                  <c:v>HDL cholesterol TBR post-BL</c:v>
                </c:pt>
                <c:pt idx="21">
                  <c:v>LDL cholesterol TBR BL</c:v>
                </c:pt>
                <c:pt idx="22">
                  <c:v>LDL cholesterol TBR post-BL</c:v>
                </c:pt>
                <c:pt idx="24">
                  <c:v>Triglycerides TBR BL</c:v>
                </c:pt>
                <c:pt idx="25">
                  <c:v>Triglycerides TBR post-BL</c:v>
                </c:pt>
                <c:pt idx="27">
                  <c:v>Total Cholesterol/HDL TBR BL</c:v>
                </c:pt>
                <c:pt idx="28">
                  <c:v>Total Cholesterol/HDL  TBR post-BL</c:v>
                </c:pt>
              </c:strCache>
            </c:strRef>
          </c:cat>
          <c:val>
            <c:numRef>
              <c:f>Sheet1!$G$2:$G$30</c:f>
              <c:numCache>
                <c:formatCode>General</c:formatCode>
                <c:ptCount val="29"/>
                <c:pt idx="0">
                  <c:v>5</c:v>
                </c:pt>
                <c:pt idx="3">
                  <c:v>5</c:v>
                </c:pt>
                <c:pt idx="6">
                  <c:v>5</c:v>
                </c:pt>
                <c:pt idx="9">
                  <c:v>5</c:v>
                </c:pt>
                <c:pt idx="12">
                  <c:v>5</c:v>
                </c:pt>
                <c:pt idx="15">
                  <c:v>5</c:v>
                </c:pt>
                <c:pt idx="18">
                  <c:v>4</c:v>
                </c:pt>
                <c:pt idx="21">
                  <c:v>5</c:v>
                </c:pt>
                <c:pt idx="24">
                  <c:v>5</c:v>
                </c:pt>
                <c:pt idx="2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83-41AD-8402-3D15F043EE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100"/>
        <c:axId val="930755696"/>
        <c:axId val="930752744"/>
      </c:barChart>
      <c:dateAx>
        <c:axId val="9307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5875" cap="flat" cmpd="sng" algn="ctr">
            <a:solidFill>
              <a:srgbClr val="44546A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752744"/>
        <c:crosses val="autoZero"/>
        <c:auto val="0"/>
        <c:lblOffset val="100"/>
        <c:baseTimeUnit val="days"/>
        <c:majorUnit val="1"/>
      </c:dateAx>
      <c:valAx>
        <c:axId val="93075274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454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075569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rgbClr val="44546A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402344662173127"/>
          <c:y val="6.4356274884357537E-2"/>
          <c:w val="0.79625898938886008"/>
          <c:h val="0.56996802251720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+ 3TC % change</c:v>
                </c:pt>
              </c:strCache>
            </c:strRef>
          </c:tx>
          <c:spPr>
            <a:solidFill>
              <a:srgbClr val="002F5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5.240510549519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C6-4C25-ABDB-205F535E5439}"/>
                </c:ext>
              </c:extLst>
            </c:dLbl>
            <c:dLbl>
              <c:idx val="1"/>
              <c:layout>
                <c:manualLayout>
                  <c:x val="-2.988612914149388E-3"/>
                  <c:y val="-0.10830388469006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C6-4C25-ABDB-205F535E5439}"/>
                </c:ext>
              </c:extLst>
            </c:dLbl>
            <c:dLbl>
              <c:idx val="2"/>
              <c:layout>
                <c:manualLayout>
                  <c:x val="-2.988612914149388E-3"/>
                  <c:y val="-0.13275960058781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C6-4C25-ABDB-205F535E5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F5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Sheet1!$G$2:$G$4</c:f>
                <c:numCache>
                  <c:formatCode>General</c:formatCode>
                  <c:ptCount val="3"/>
                  <c:pt idx="0">
                    <c:v>4.7300000000000004</c:v>
                  </c:pt>
                  <c:pt idx="1">
                    <c:v>7.6400000000000032</c:v>
                  </c:pt>
                  <c:pt idx="2">
                    <c:v>11.469999999999992</c:v>
                  </c:pt>
                </c:numCache>
              </c:numRef>
            </c:plus>
            <c:minus>
              <c:numRef>
                <c:f>Sheet1!$F$2:$F$4</c:f>
                <c:numCache>
                  <c:formatCode>General</c:formatCode>
                  <c:ptCount val="3"/>
                  <c:pt idx="0">
                    <c:v>4.4999999999999929</c:v>
                  </c:pt>
                  <c:pt idx="1">
                    <c:v>7.0799999999999974</c:v>
                  </c:pt>
                  <c:pt idx="2">
                    <c:v>10.260000000000002</c:v>
                  </c:pt>
                </c:numCache>
              </c:numRef>
            </c:minus>
            <c:spPr>
              <a:ln w="15875">
                <a:solidFill>
                  <a:srgbClr val="808080"/>
                </a:solidFill>
              </a:ln>
            </c:spPr>
          </c:errBars>
          <c:cat>
            <c:strRef>
              <c:f>Sheet1!$A$2:$A$4</c:f>
              <c:strCache>
                <c:ptCount val="3"/>
                <c:pt idx="0">
                  <c:v>Urine protein/Creatinine (g/mol)</c:v>
                </c:pt>
                <c:pt idx="1">
                  <c:v>Urine retinol-binding protein/Creatinine (µg/mmol)</c:v>
                </c:pt>
                <c:pt idx="2">
                  <c:v>Urine beta-2 microglobulin/Creatinine (mg/mmol)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-2.9000000000000026</c:v>
                </c:pt>
                <c:pt idx="1">
                  <c:v>6.2999999999999945</c:v>
                </c:pt>
                <c:pt idx="2">
                  <c:v>-2.7000000000000024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C6-4C25-ABDB-205F535E54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TBR %change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6.6379800293908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C6-4C25-ABDB-205F535E5439}"/>
                </c:ext>
              </c:extLst>
            </c:dLbl>
            <c:dLbl>
              <c:idx val="1"/>
              <c:layout>
                <c:manualLayout>
                  <c:x val="-1.0958120762734944E-16"/>
                  <c:y val="-9.0835516191664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C6-4C25-ABDB-205F535E5439}"/>
                </c:ext>
              </c:extLst>
            </c:dLbl>
            <c:dLbl>
              <c:idx val="2"/>
              <c:layout>
                <c:manualLayout>
                  <c:x val="0"/>
                  <c:y val="0.21660776938012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C6-4C25-ABDB-205F535E5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Sheet1!$I$2:$I$4</c:f>
                <c:numCache>
                  <c:formatCode>General</c:formatCode>
                  <c:ptCount val="3"/>
                  <c:pt idx="0">
                    <c:v>5.4300000000000015</c:v>
                  </c:pt>
                  <c:pt idx="1">
                    <c:v>7.6799999999999971</c:v>
                  </c:pt>
                  <c:pt idx="2">
                    <c:v>10.039999999999992</c:v>
                  </c:pt>
                </c:numCache>
              </c:numRef>
            </c:plus>
            <c:minus>
              <c:numRef>
                <c:f>Sheet1!$H$2:$H$4</c:f>
                <c:numCache>
                  <c:formatCode>General</c:formatCode>
                  <c:ptCount val="3"/>
                  <c:pt idx="0">
                    <c:v>5.24</c:v>
                  </c:pt>
                  <c:pt idx="1">
                    <c:v>7.0799999999999974</c:v>
                  </c:pt>
                  <c:pt idx="2">
                    <c:v>9.0100000000000069</c:v>
                  </c:pt>
                </c:numCache>
              </c:numRef>
            </c:minus>
            <c:spPr>
              <a:ln w="15875">
                <a:solidFill>
                  <a:srgbClr val="808080"/>
                </a:solidFill>
              </a:ln>
            </c:spPr>
          </c:errBars>
          <c:cat>
            <c:strRef>
              <c:f>Sheet1!$A$2:$A$4</c:f>
              <c:strCache>
                <c:ptCount val="3"/>
                <c:pt idx="0">
                  <c:v>Urine protein/Creatinine (g/mol)</c:v>
                </c:pt>
                <c:pt idx="1">
                  <c:v>Urine retinol-binding protein/Creatinine (µg/mmol)</c:v>
                </c:pt>
                <c:pt idx="2">
                  <c:v>Urine beta-2 microglobulin/Creatinine (mg/mmol)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1.6000000000000014</c:v>
                </c:pt>
                <c:pt idx="1">
                  <c:v>6.6999999999999948</c:v>
                </c:pt>
                <c:pt idx="2">
                  <c:v>-7.7999999999999954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C6-4C25-ABDB-205F535E5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44409600"/>
        <c:axId val="44411136"/>
      </c:barChart>
      <c:catAx>
        <c:axId val="4440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5875">
            <a:solidFill>
              <a:srgbClr val="44546A"/>
            </a:solidFill>
          </a:ln>
        </c:spPr>
        <c:crossAx val="44411136"/>
        <c:crosses val="autoZero"/>
        <c:auto val="1"/>
        <c:lblAlgn val="ctr"/>
        <c:lblOffset val="100"/>
        <c:noMultiLvlLbl val="0"/>
      </c:catAx>
      <c:valAx>
        <c:axId val="444111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 dirty="0"/>
                  <a:t>Change from baseline, %</a:t>
                </a:r>
                <a:r>
                  <a:rPr lang="en-US" sz="1400" b="0" baseline="30000" dirty="0"/>
                  <a:t>b</a:t>
                </a:r>
              </a:p>
            </c:rich>
          </c:tx>
          <c:layout>
            <c:manualLayout>
              <c:xMode val="edge"/>
              <c:yMode val="edge"/>
              <c:x val="2.580675203555859E-2"/>
              <c:y val="6.775498728797939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5875">
            <a:solidFill>
              <a:srgbClr val="44546A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44409600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799">
          <a:solidFill>
            <a:srgbClr val="44546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557212755812932"/>
          <c:y val="9.5008493538898481E-2"/>
          <c:w val="0.81505459965652438"/>
          <c:h val="0.56439489185274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+ 3TC</c:v>
                </c:pt>
              </c:strCache>
            </c:strRef>
          </c:tx>
          <c:spPr>
            <a:solidFill>
              <a:srgbClr val="002F5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0204081632653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9A-475C-BCD2-F70A80C06647}"/>
                </c:ext>
              </c:extLst>
            </c:dLbl>
            <c:dLbl>
              <c:idx val="1"/>
              <c:layout>
                <c:manualLayout>
                  <c:x val="-8.6222793874421115E-17"/>
                  <c:y val="-2.380925598585878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66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9A-475C-BCD2-F70A80C06647}"/>
                </c:ext>
              </c:extLst>
            </c:dLbl>
            <c:dLbl>
              <c:idx val="2"/>
              <c:layout>
                <c:manualLayout>
                  <c:x val="2.3515579071134627E-3"/>
                  <c:y val="-2.3809523809523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2B-4766-B6F4-1DECA91DA0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F5F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Sheet1!$D$2:$D$4</c:f>
                <c:numCache>
                  <c:formatCode>General</c:formatCode>
                  <c:ptCount val="3"/>
                  <c:pt idx="0">
                    <c:v>0.96750000000000025</c:v>
                  </c:pt>
                  <c:pt idx="1">
                    <c:v>0.9045999999999994</c:v>
                  </c:pt>
                  <c:pt idx="2">
                    <c:v>1.1614</c:v>
                  </c:pt>
                </c:numCache>
              </c:numRef>
            </c:plus>
            <c:minus>
              <c:numRef>
                <c:f>Sheet1!$E$2:$E$4</c:f>
                <c:numCache>
                  <c:formatCode>General</c:formatCode>
                  <c:ptCount val="3"/>
                  <c:pt idx="0">
                    <c:v>0.96919999999999984</c:v>
                  </c:pt>
                  <c:pt idx="1">
                    <c:v>0.96970000000000045</c:v>
                  </c:pt>
                  <c:pt idx="2">
                    <c:v>1.2546000000000002</c:v>
                  </c:pt>
                </c:numCache>
              </c:numRef>
            </c:minus>
            <c:spPr>
              <a:ln w="15875">
                <a:solidFill>
                  <a:srgbClr val="808080"/>
                </a:solidFill>
              </a:ln>
            </c:spPr>
          </c:errBars>
          <c:cat>
            <c:strRef>
              <c:f>Sheet1!$A$3:$A$4</c:f>
              <c:strCache>
                <c:ptCount val="2"/>
                <c:pt idx="0">
                  <c:v>GFR from creatinine,  CKD-EPI </c:v>
                </c:pt>
                <c:pt idx="1">
                  <c:v>GFR from cystatin C,  CKD-EPI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6.67</c:v>
                </c:pt>
                <c:pt idx="1">
                  <c:v>-7.8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9A-475C-BCD2-F70A80C066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TBR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4.3111396937210558E-17"/>
                  <c:y val="-1.7006802721088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9A-475C-BCD2-F70A80C06647}"/>
                </c:ext>
              </c:extLst>
            </c:dLbl>
            <c:dLbl>
              <c:idx val="1"/>
              <c:layout>
                <c:manualLayout>
                  <c:x val="0"/>
                  <c:y val="-1.700680272108843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66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9A-475C-BCD2-F70A80C06647}"/>
                </c:ext>
              </c:extLst>
            </c:dLbl>
            <c:dLbl>
              <c:idx val="2"/>
              <c:layout>
                <c:manualLayout>
                  <c:x val="-1.7244558774884223E-16"/>
                  <c:y val="-2.3809523809523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2B-4766-B6F4-1DECA91DA0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Sheet1!$F$2:$F$4</c:f>
                <c:numCache>
                  <c:formatCode>General</c:formatCode>
                  <c:ptCount val="3"/>
                  <c:pt idx="0">
                    <c:v>0.88189999999999991</c:v>
                  </c:pt>
                  <c:pt idx="1">
                    <c:v>0.93179999999999996</c:v>
                  </c:pt>
                  <c:pt idx="2">
                    <c:v>1.2046000000000001</c:v>
                  </c:pt>
                </c:numCache>
              </c:numRef>
            </c:plus>
            <c:minus>
              <c:numRef>
                <c:f>Sheet1!$G$2:$G$4</c:f>
                <c:numCache>
                  <c:formatCode>General</c:formatCode>
                  <c:ptCount val="3"/>
                  <c:pt idx="0">
                    <c:v>0.88939999999999997</c:v>
                  </c:pt>
                  <c:pt idx="1">
                    <c:v>0.98430000000000017</c:v>
                  </c:pt>
                  <c:pt idx="2">
                    <c:v>1.1334999999999997</c:v>
                  </c:pt>
                </c:numCache>
              </c:numRef>
            </c:minus>
            <c:spPr>
              <a:ln w="15875">
                <a:solidFill>
                  <a:srgbClr val="808080"/>
                </a:solidFill>
              </a:ln>
            </c:spPr>
          </c:errBars>
          <c:cat>
            <c:strRef>
              <c:f>Sheet1!$A$3:$A$4</c:f>
              <c:strCache>
                <c:ptCount val="2"/>
                <c:pt idx="0">
                  <c:v>GFR from creatinine,  CKD-EPI </c:v>
                </c:pt>
                <c:pt idx="1">
                  <c:v>GFR from cystatin C,  CKD-EPI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2.19</c:v>
                </c:pt>
                <c:pt idx="1">
                  <c:v>-3</c:v>
                </c:pt>
                <c:pt idx="2">
                  <c:v>-1.6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49A-475C-BCD2-F70A80C06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44409600"/>
        <c:axId val="44411136"/>
      </c:barChart>
      <c:catAx>
        <c:axId val="4440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5875">
            <a:solidFill>
              <a:srgbClr val="44546A"/>
            </a:solidFill>
          </a:ln>
        </c:spPr>
        <c:crossAx val="44411136"/>
        <c:crosses val="autoZero"/>
        <c:auto val="1"/>
        <c:lblAlgn val="ctr"/>
        <c:lblOffset val="100"/>
        <c:noMultiLvlLbl val="0"/>
      </c:catAx>
      <c:valAx>
        <c:axId val="444111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0" dirty="0"/>
                  <a:t>Adjusted mean change </a:t>
                </a:r>
                <a:br>
                  <a:rPr lang="en-US" sz="1400" b="0" dirty="0"/>
                </a:br>
                <a:r>
                  <a:rPr lang="en-US" sz="1400" b="0" dirty="0"/>
                  <a:t>from baseline</a:t>
                </a:r>
                <a:r>
                  <a:rPr lang="en-US" sz="1400" b="0" baseline="30000" dirty="0"/>
                  <a:t>a</a:t>
                </a:r>
              </a:p>
            </c:rich>
          </c:tx>
          <c:layout>
            <c:manualLayout>
              <c:xMode val="edge"/>
              <c:yMode val="edge"/>
              <c:x val="0"/>
              <c:y val="8.851518560179978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5875">
            <a:solidFill>
              <a:srgbClr val="44546A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44409600"/>
        <c:crosses val="autoZero"/>
        <c:crossBetween val="between"/>
        <c:majorUnit val="5"/>
      </c:valAx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sz="1799">
          <a:solidFill>
            <a:srgbClr val="44546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24959242429498"/>
          <c:y val="2.9331068297791533E-2"/>
          <c:w val="0.84441248395712654"/>
          <c:h val="0.74320828974655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+ 3TC</c:v>
                </c:pt>
              </c:strCache>
            </c:strRef>
          </c:tx>
          <c:spPr>
            <a:solidFill>
              <a:srgbClr val="002F5F">
                <a:alpha val="94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2060"/>
                        </a:solidFill>
                      </a:defRPr>
                    </a:pPr>
                    <a:fld id="{994F836C-FDF8-48F3-B573-F14A45780D5F}" type="VALUE">
                      <a:rPr lang="en-US" sz="1600" b="1">
                        <a:solidFill>
                          <a:srgbClr val="002060"/>
                        </a:solidFill>
                      </a:rPr>
                      <a:pPr>
                        <a:defRPr sz="1600" b="1"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50800" dir="5400000" algn="ctr" rotWithShape="0">
                    <a:srgbClr val="FFFFFF"/>
                  </a:outerShdw>
                </a:effectLst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A0-4CD1-91AF-0073BF22865A}"/>
                </c:ext>
              </c:extLst>
            </c:dLbl>
            <c:dLbl>
              <c:idx val="1"/>
              <c:layout>
                <c:manualLayout>
                  <c:x val="0"/>
                  <c:y val="-6.4963249558985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A0-4CD1-91AF-0073BF22865A}"/>
                </c:ext>
              </c:extLst>
            </c:dLbl>
            <c:dLbl>
              <c:idx val="2"/>
              <c:layout>
                <c:manualLayout>
                  <c:x val="-1.3888890407796413E-3"/>
                  <c:y val="-4.875994029473420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65338688247887E-2"/>
                      <c:h val="0.126345037132682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A0-4CD1-91AF-0073BF22865A}"/>
                </c:ext>
              </c:extLst>
            </c:dLbl>
            <c:dLbl>
              <c:idx val="3"/>
              <c:numFmt formatCode="#,##0.00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FA0-4CD1-91AF-0073BF228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Sheet1!$D$2:$D$5</c:f>
                <c:numCache>
                  <c:formatCode>General</c:formatCode>
                  <c:ptCount val="4"/>
                  <c:pt idx="0">
                    <c:v>0.28790000000000004</c:v>
                  </c:pt>
                  <c:pt idx="1">
                    <c:v>0.5129999999999999</c:v>
                  </c:pt>
                  <c:pt idx="2">
                    <c:v>2.104099999999999</c:v>
                  </c:pt>
                  <c:pt idx="3">
                    <c:v>2.0160000000000004E-2</c:v>
                  </c:pt>
                </c:numCache>
              </c:numRef>
            </c:plus>
            <c:minus>
              <c:numRef>
                <c:f>Sheet1!$E$2:$E$5</c:f>
                <c:numCache>
                  <c:formatCode>General</c:formatCode>
                  <c:ptCount val="4"/>
                  <c:pt idx="0">
                    <c:v>0.28420000000000001</c:v>
                  </c:pt>
                  <c:pt idx="1">
                    <c:v>0.50930000000000009</c:v>
                  </c:pt>
                  <c:pt idx="2">
                    <c:v>2.0488000000000008</c:v>
                  </c:pt>
                  <c:pt idx="3">
                    <c:v>2.0119999999999999E-2</c:v>
                  </c:pt>
                </c:numCache>
              </c:numRef>
            </c:minus>
            <c:spPr>
              <a:ln w="15875">
                <a:solidFill>
                  <a:srgbClr val="808080"/>
                </a:solidFill>
              </a:ln>
            </c:spPr>
          </c:errBars>
          <c:cat>
            <c:strRef>
              <c:f>Sheet1!$A$2:$A$5</c:f>
              <c:strCache>
                <c:ptCount val="4"/>
                <c:pt idx="0">
                  <c:v>Serum bone-specific alkaline phosphatase</c:v>
                </c:pt>
                <c:pt idx="1">
                  <c:v>Serum 
osteocalcin</c:v>
                </c:pt>
                <c:pt idx="2">
                  <c:v>Serum procollagen 1 
N-terminal propeptide</c:v>
                </c:pt>
                <c:pt idx="3">
                  <c:v>Serum type 1 collagen 
C-telopeptide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-0.03</c:v>
                </c:pt>
                <c:pt idx="1">
                  <c:v>-1.1499999999999999</c:v>
                </c:pt>
                <c:pt idx="2">
                  <c:v>9.3000000000000007</c:v>
                </c:pt>
                <c:pt idx="3">
                  <c:v>6.0199999999999997E-2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A0-4CD1-91AF-0073BF2286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TBR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EE1940A-DA6D-4754-8CC7-7C56A6B1DE20}" type="VALUE">
                      <a:rPr lang="en-US">
                        <a:solidFill>
                          <a:srgbClr val="FF66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FA0-4CD1-91AF-0073BF22865A}"/>
                </c:ext>
              </c:extLst>
            </c:dLbl>
            <c:dLbl>
              <c:idx val="1"/>
              <c:layout>
                <c:manualLayout>
                  <c:x val="0"/>
                  <c:y val="-1.29931614535869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66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FA0-4CD1-91AF-0073BF22865A}"/>
                </c:ext>
              </c:extLst>
            </c:dLbl>
            <c:dLbl>
              <c:idx val="2"/>
              <c:layout>
                <c:manualLayout>
                  <c:x val="1.3888890407796413E-3"/>
                  <c:y val="-7.501551994320085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66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A0-4CD1-91AF-0073BF22865A}"/>
                </c:ext>
              </c:extLst>
            </c:dLbl>
            <c:dLbl>
              <c:idx val="3"/>
              <c:numFmt formatCode="#,##0.00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66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FA0-4CD1-91AF-0073BF228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Sheet1!$F$2:$F$5</c:f>
                <c:numCache>
                  <c:formatCode>General</c:formatCode>
                  <c:ptCount val="4"/>
                  <c:pt idx="0">
                    <c:v>0.22870000000000001</c:v>
                  </c:pt>
                  <c:pt idx="1">
                    <c:v>0.54940000000000011</c:v>
                  </c:pt>
                  <c:pt idx="2">
                    <c:v>1.9897999999999989</c:v>
                  </c:pt>
                  <c:pt idx="3">
                    <c:v>1.7489999999999999E-2</c:v>
                  </c:pt>
                </c:numCache>
              </c:numRef>
            </c:plus>
            <c:minus>
              <c:numRef>
                <c:f>Sheet1!$G$2:$G$5</c:f>
                <c:numCache>
                  <c:formatCode>General</c:formatCode>
                  <c:ptCount val="4"/>
                  <c:pt idx="0">
                    <c:v>0.23249999999999998</c:v>
                  </c:pt>
                  <c:pt idx="1">
                    <c:v>0.54799999999999993</c:v>
                  </c:pt>
                  <c:pt idx="2">
                    <c:v>1.9403000000000006</c:v>
                  </c:pt>
                  <c:pt idx="3">
                    <c:v>1.7489999999999999E-2</c:v>
                  </c:pt>
                </c:numCache>
              </c:numRef>
            </c:minus>
            <c:spPr>
              <a:ln w="15875">
                <a:solidFill>
                  <a:srgbClr val="808080"/>
                </a:solidFill>
              </a:ln>
            </c:spPr>
          </c:errBars>
          <c:cat>
            <c:strRef>
              <c:f>Sheet1!$A$2:$A$5</c:f>
              <c:strCache>
                <c:ptCount val="4"/>
                <c:pt idx="0">
                  <c:v>Serum bone-specific alkaline phosphatase</c:v>
                </c:pt>
                <c:pt idx="1">
                  <c:v>Serum 
osteocalcin</c:v>
                </c:pt>
                <c:pt idx="2">
                  <c:v>Serum procollagen 1 
N-terminal propeptide</c:v>
                </c:pt>
                <c:pt idx="3">
                  <c:v>Serum type 1 collagen 
C-telopeptide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-0.34</c:v>
                </c:pt>
                <c:pt idx="1">
                  <c:v>0.69</c:v>
                </c:pt>
                <c:pt idx="2">
                  <c:v>6.4</c:v>
                </c:pt>
                <c:pt idx="3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A0-4CD1-91AF-0073BF228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44409600"/>
        <c:axId val="44411136"/>
      </c:barChart>
      <c:catAx>
        <c:axId val="4440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5875">
            <a:solidFill>
              <a:srgbClr val="44546A"/>
            </a:solidFill>
          </a:ln>
        </c:spPr>
        <c:txPr>
          <a:bodyPr/>
          <a:lstStyle/>
          <a:p>
            <a:pPr>
              <a:defRPr sz="1600">
                <a:solidFill>
                  <a:srgbClr val="44546A"/>
                </a:solidFill>
              </a:defRPr>
            </a:pPr>
            <a:endParaRPr lang="en-US"/>
          </a:p>
        </c:txPr>
        <c:crossAx val="44411136"/>
        <c:crosses val="autoZero"/>
        <c:auto val="1"/>
        <c:lblAlgn val="ctr"/>
        <c:lblOffset val="100"/>
        <c:noMultiLvlLbl val="0"/>
      </c:catAx>
      <c:valAx>
        <c:axId val="444111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0">
                    <a:solidFill>
                      <a:srgbClr val="44546A"/>
                    </a:solidFill>
                  </a:defRPr>
                </a:pPr>
                <a:r>
                  <a:rPr lang="en-US" sz="1600" b="0" dirty="0">
                    <a:solidFill>
                      <a:srgbClr val="44546A"/>
                    </a:solidFill>
                  </a:rPr>
                  <a:t>Adjusted mean change </a:t>
                </a:r>
                <a:br>
                  <a:rPr lang="en-US" sz="1600" b="0" dirty="0">
                    <a:solidFill>
                      <a:srgbClr val="44546A"/>
                    </a:solidFill>
                  </a:rPr>
                </a:br>
                <a:r>
                  <a:rPr lang="en-US" sz="1600" b="0" dirty="0">
                    <a:solidFill>
                      <a:srgbClr val="44546A"/>
                    </a:solidFill>
                  </a:rPr>
                  <a:t>from baseline, µg/L</a:t>
                </a:r>
                <a:r>
                  <a:rPr lang="en-US" sz="1600" b="0" baseline="30000" dirty="0">
                    <a:solidFill>
                      <a:srgbClr val="44546A"/>
                    </a:solidFill>
                  </a:rPr>
                  <a:t>a</a:t>
                </a:r>
              </a:p>
            </c:rich>
          </c:tx>
          <c:layout>
            <c:manualLayout>
              <c:xMode val="edge"/>
              <c:yMode val="edge"/>
              <c:x val="3.0258507058864337E-2"/>
              <c:y val="9.560485852160842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5875">
            <a:solidFill>
              <a:srgbClr val="44546A"/>
            </a:solidFill>
          </a:ln>
        </c:spPr>
        <c:txPr>
          <a:bodyPr/>
          <a:lstStyle/>
          <a:p>
            <a:pPr>
              <a:defRPr sz="1600">
                <a:solidFill>
                  <a:srgbClr val="44546A"/>
                </a:solidFill>
              </a:defRPr>
            </a:pPr>
            <a:endParaRPr lang="en-US"/>
          </a:p>
        </c:txPr>
        <c:crossAx val="44409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99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0.2459</cdr:x>
      <cdr:y>0.28031</cdr:y>
    </cdr:from>
    <cdr:to>
      <cdr:x>0.46227</cdr:x>
      <cdr:y>0.37764</cdr:y>
    </cdr:to>
    <cdr:sp macro="" textlink="">
      <cdr:nvSpPr>
        <cdr:cNvPr id="2" name="TextBox 50">
          <a:extLst xmlns:a="http://schemas.openxmlformats.org/drawingml/2006/main">
            <a:ext uri="{FF2B5EF4-FFF2-40B4-BE49-F238E27FC236}">
              <a16:creationId xmlns:a16="http://schemas.microsoft.com/office/drawing/2014/main" id="{B38E768C-2B8E-4BBF-810E-DEB263B81771}"/>
            </a:ext>
          </a:extLst>
        </cdr:cNvPr>
        <cdr:cNvSpPr txBox="1"/>
      </cdr:nvSpPr>
      <cdr:spPr>
        <a:xfrm xmlns:a="http://schemas.openxmlformats.org/drawingml/2006/main">
          <a:off x="980150" y="487512"/>
          <a:ext cx="862445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1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rPr>
            <a:t>-3.4</a:t>
          </a:r>
        </a:p>
      </cdr:txBody>
    </cdr:sp>
  </cdr:relSizeAnchor>
  <cdr:relSizeAnchor xmlns:cdr="http://schemas.openxmlformats.org/drawingml/2006/chartDrawing">
    <cdr:from>
      <cdr:x>0.65637</cdr:x>
      <cdr:y>0.28378</cdr:y>
    </cdr:from>
    <cdr:to>
      <cdr:x>0.82746</cdr:x>
      <cdr:y>0.38111</cdr:y>
    </cdr:to>
    <cdr:sp macro="" textlink="">
      <cdr:nvSpPr>
        <cdr:cNvPr id="3" name="TextBox 50">
          <a:extLst xmlns:a="http://schemas.openxmlformats.org/drawingml/2006/main">
            <a:ext uri="{FF2B5EF4-FFF2-40B4-BE49-F238E27FC236}">
              <a16:creationId xmlns:a16="http://schemas.microsoft.com/office/drawing/2014/main" id="{871A5A32-7D6D-4477-A3F9-EEE8A450DC74}"/>
            </a:ext>
          </a:extLst>
        </cdr:cNvPr>
        <cdr:cNvSpPr txBox="1"/>
      </cdr:nvSpPr>
      <cdr:spPr>
        <a:xfrm xmlns:a="http://schemas.openxmlformats.org/drawingml/2006/main">
          <a:off x="2616272" y="493547"/>
          <a:ext cx="681960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1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rPr>
            <a:t>3.9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0.37547</cdr:x>
      <cdr:y>0.19441</cdr:y>
    </cdr:from>
    <cdr:to>
      <cdr:x>0.54655</cdr:x>
      <cdr:y>0.32177</cdr:y>
    </cdr:to>
    <cdr:sp macro="" textlink="">
      <cdr:nvSpPr>
        <cdr:cNvPr id="2" name="TextBox 50">
          <a:extLst xmlns:a="http://schemas.openxmlformats.org/drawingml/2006/main">
            <a:ext uri="{FF2B5EF4-FFF2-40B4-BE49-F238E27FC236}">
              <a16:creationId xmlns:a16="http://schemas.microsoft.com/office/drawing/2014/main" id="{B38E768C-2B8E-4BBF-810E-DEB263B81771}"/>
            </a:ext>
          </a:extLst>
        </cdr:cNvPr>
        <cdr:cNvSpPr txBox="1"/>
      </cdr:nvSpPr>
      <cdr:spPr>
        <a:xfrm xmlns:a="http://schemas.openxmlformats.org/drawingml/2006/main">
          <a:off x="1496613" y="258398"/>
          <a:ext cx="681919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1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rPr>
            <a:t>-1.2</a:t>
          </a:r>
        </a:p>
      </cdr:txBody>
    </cdr:sp>
  </cdr:relSizeAnchor>
  <cdr:relSizeAnchor xmlns:cdr="http://schemas.openxmlformats.org/drawingml/2006/chartDrawing">
    <cdr:from>
      <cdr:x>0.51723</cdr:x>
      <cdr:y>0.17863</cdr:y>
    </cdr:from>
    <cdr:to>
      <cdr:x>0.68832</cdr:x>
      <cdr:y>0.30599</cdr:y>
    </cdr:to>
    <cdr:sp macro="" textlink="">
      <cdr:nvSpPr>
        <cdr:cNvPr id="3" name="TextBox 50">
          <a:extLst xmlns:a="http://schemas.openxmlformats.org/drawingml/2006/main">
            <a:ext uri="{FF2B5EF4-FFF2-40B4-BE49-F238E27FC236}">
              <a16:creationId xmlns:a16="http://schemas.microsoft.com/office/drawing/2014/main" id="{871A5A32-7D6D-4477-A3F9-EEE8A450DC74}"/>
            </a:ext>
          </a:extLst>
        </cdr:cNvPr>
        <cdr:cNvSpPr txBox="1"/>
      </cdr:nvSpPr>
      <cdr:spPr>
        <a:xfrm xmlns:a="http://schemas.openxmlformats.org/drawingml/2006/main">
          <a:off x="2061664" y="237424"/>
          <a:ext cx="681960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1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rPr>
            <a:t>0.7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0.35345</cdr:x>
      <cdr:y>0.3804</cdr:y>
    </cdr:from>
    <cdr:to>
      <cdr:x>0.38793</cdr:x>
      <cdr:y>0.41772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1725694"/>
          <a:ext cx="288032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DEC95-AA1F-4928-BF31-418187ED3281}" type="datetimeFigureOut">
              <a:rPr lang="en-GB" smtClean="0"/>
              <a:t>23/07/2019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EF22B-9A79-4C26-976C-B5CED4BB15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477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57172-BC8C-924A-8875-5AF02A436113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8D311-A15E-D747-87D9-326963096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8D311-A15E-D747-87D9-326963096DF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3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with Authors and 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D0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A5BB045-01BE-4F77-8C62-B34261427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002" y="2237873"/>
            <a:ext cx="9232774" cy="1948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600" b="1" spc="-80" baseline="0">
                <a:solidFill>
                  <a:srgbClr val="071D4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88AAD-7B20-4FF9-9007-CD9DAD2B0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7CC12DA-4B7C-43E9-BD0A-93B553EDA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002" y="5590032"/>
            <a:ext cx="8845534" cy="8595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i="1">
                <a:solidFill>
                  <a:srgbClr val="071D49"/>
                </a:solidFill>
                <a:latin typeface="+mj-lt"/>
              </a:defRPr>
            </a:lvl1pPr>
            <a:lvl2pPr marL="185738" indent="0">
              <a:buNone/>
              <a:defRPr/>
            </a:lvl2pPr>
            <a:lvl3pPr marL="381000" indent="0">
              <a:buNone/>
              <a:defRPr/>
            </a:lvl3pPr>
            <a:lvl4pPr marL="552450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958E37-FA42-4F1A-95BB-D082161BD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002" y="4509582"/>
            <a:ext cx="8845534" cy="10469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i="0">
                <a:solidFill>
                  <a:srgbClr val="071D49"/>
                </a:solidFill>
                <a:effectLst/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556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A5BB045-01BE-4F77-8C62-B34261427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002" y="3259853"/>
            <a:ext cx="9232774" cy="1948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200" b="1" spc="-80" baseline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GB" dirty="0"/>
              <a:t>DIVIDER HEADING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4A0D9-3D7F-4161-89D9-84DBABE62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4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running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F54C1-1A57-44C8-86D9-A61E13D04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11663264" y="5477068"/>
            <a:ext cx="528735" cy="13790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3F2F77-D80F-4B57-99F1-EDDA4B359CA8}"/>
              </a:ext>
            </a:extLst>
          </p:cNvPr>
          <p:cNvCxnSpPr>
            <a:cxnSpLocks/>
          </p:cNvCxnSpPr>
          <p:nvPr userDrawn="1"/>
        </p:nvCxnSpPr>
        <p:spPr>
          <a:xfrm>
            <a:off x="673100" y="672643"/>
            <a:ext cx="11067281" cy="0"/>
          </a:xfrm>
          <a:prstGeom prst="line">
            <a:avLst/>
          </a:prstGeom>
          <a:ln w="635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2002395"/>
            <a:ext cx="11075988" cy="36904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800" spc="-50" baseline="0">
                <a:solidFill>
                  <a:srgbClr val="071D49"/>
                </a:solidFill>
                <a:latin typeface="Raleway" panose="020B0503030101060003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4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Top level, </a:t>
            </a:r>
            <a:r>
              <a:rPr lang="en-GB" dirty="0" err="1"/>
              <a:t>Raleway</a:t>
            </a:r>
            <a:r>
              <a:rPr lang="en-GB" dirty="0"/>
              <a:t> no bullet</a:t>
            </a:r>
          </a:p>
          <a:p>
            <a:pPr lvl="1">
              <a:buFont typeface="Helvetica" pitchFamily="2" charset="0"/>
              <a:buChar char="⁄"/>
            </a:pPr>
            <a:r>
              <a:rPr lang="en-GB" dirty="0"/>
              <a:t>Second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  <a:p>
            <a:pPr marL="360000" lvl="2">
              <a:buSzPct val="100000"/>
              <a:buFont typeface="Helvetica" pitchFamily="2" charset="0"/>
              <a:buChar char="●"/>
            </a:pPr>
            <a:r>
              <a:rPr lang="en-GB" dirty="0"/>
              <a:t>Third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  <a:p>
            <a:pPr marL="540000" lvl="3">
              <a:buFont typeface="Helvetica" pitchFamily="2" charset="0"/>
              <a:buChar char="●"/>
            </a:pPr>
            <a:r>
              <a:rPr lang="en-GB" sz="1000" dirty="0"/>
              <a:t>Fourth level, </a:t>
            </a:r>
            <a:r>
              <a:rPr lang="en-GB" sz="1000" dirty="0" err="1"/>
              <a:t>Raleway</a:t>
            </a:r>
            <a:r>
              <a:rPr lang="en-GB" sz="1000" dirty="0"/>
              <a:t> bullet point</a:t>
            </a:r>
          </a:p>
          <a:p>
            <a:pPr lvl="3"/>
            <a:endParaRPr lang="en-GB" dirty="0"/>
          </a:p>
          <a:p>
            <a:pPr lvl="4"/>
            <a:r>
              <a:rPr lang="en-GB" dirty="0"/>
              <a:t>Sub heading, </a:t>
            </a:r>
            <a:r>
              <a:rPr lang="en-GB" dirty="0" err="1"/>
              <a:t>Raleway</a:t>
            </a:r>
            <a:r>
              <a:rPr lang="en-GB" dirty="0"/>
              <a:t> Bold</a:t>
            </a:r>
          </a:p>
          <a:p>
            <a:pPr lvl="5"/>
            <a:r>
              <a:rPr lang="en-GB" dirty="0"/>
              <a:t>Body copy </a:t>
            </a:r>
            <a:r>
              <a:rPr lang="en-GB" dirty="0" err="1"/>
              <a:t>Raleway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4DDC7D-2914-4CFD-8ABB-6752F6A9C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00" y="6518366"/>
            <a:ext cx="2628000" cy="2031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fld id="{2A4924F2-D2C6-4E44-94BF-16121116D9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E761B18-C432-4D9D-AFBC-23FB98288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100" y="456524"/>
            <a:ext cx="4114800" cy="1875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rgbClr val="071D49"/>
                </a:solidFill>
              </a:defRPr>
            </a:lvl1pPr>
          </a:lstStyle>
          <a:p>
            <a:r>
              <a:rPr lang="en-GB" dirty="0"/>
              <a:t>PowerPoint title (Global update in Header and Footer)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80802E-8C74-4F53-844D-46053432F0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A31CE7D-A7FA-4D32-AF27-26BE819035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1089025"/>
            <a:ext cx="11063288" cy="72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FontTx/>
              <a:buNone/>
              <a:defRPr sz="2300" b="1">
                <a:solidFill>
                  <a:srgbClr val="EB185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SLIDE HEADING</a:t>
            </a:r>
            <a:br>
              <a:rPr lang="en-US" dirty="0"/>
            </a:br>
            <a:r>
              <a:rPr lang="en-US" dirty="0"/>
              <a:t>ARIAL NARROW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13E2F62-42DB-4069-90FD-7FC9E8D360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294120"/>
            <a:ext cx="10871200" cy="1828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DE5E207-6360-42EE-8DC0-6C9AD8F408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100" y="5862320"/>
            <a:ext cx="11143488" cy="3657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71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3F54C1-1A57-44C8-86D9-A61E13D04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11663264" y="5477068"/>
            <a:ext cx="528735" cy="13790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3F2F77-D80F-4B57-99F1-EDDA4B359CA8}"/>
              </a:ext>
            </a:extLst>
          </p:cNvPr>
          <p:cNvCxnSpPr>
            <a:cxnSpLocks/>
          </p:cNvCxnSpPr>
          <p:nvPr userDrawn="1"/>
        </p:nvCxnSpPr>
        <p:spPr>
          <a:xfrm>
            <a:off x="673100" y="672643"/>
            <a:ext cx="11067281" cy="0"/>
          </a:xfrm>
          <a:prstGeom prst="line">
            <a:avLst/>
          </a:prstGeom>
          <a:ln w="635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099" y="2002394"/>
            <a:ext cx="5400675" cy="441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1" i="0" spc="-50" baseline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20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Column 1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optiassum</a:t>
            </a:r>
            <a:r>
              <a:rPr lang="en-GB" dirty="0"/>
              <a:t>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94DDC7D-2914-4CFD-8ABB-6752F6A9C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00" y="6518366"/>
            <a:ext cx="2628000" cy="2031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fld id="{2A4924F2-D2C6-4E44-94BF-16121116D9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0475" y="2002394"/>
            <a:ext cx="5399905" cy="441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defRPr sz="1200" b="1" spc="-50" baseline="0">
                <a:solidFill>
                  <a:schemeClr val="accent1"/>
                </a:solidFill>
                <a:latin typeface="Raleway" panose="020B05030301010600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 b="1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30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Column 2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optiassum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Nimo</a:t>
            </a:r>
            <a:r>
              <a:rPr lang="en-GB" dirty="0"/>
              <a:t> id </a:t>
            </a:r>
            <a:r>
              <a:rPr lang="en-GB" dirty="0" err="1"/>
              <a:t>quia</a:t>
            </a:r>
            <a:r>
              <a:rPr lang="en-GB" dirty="0"/>
              <a:t> </a:t>
            </a:r>
            <a:r>
              <a:rPr lang="en-GB" dirty="0" err="1"/>
              <a:t>conseque</a:t>
            </a:r>
            <a:r>
              <a:rPr lang="en-GB" dirty="0"/>
              <a:t> </a:t>
            </a:r>
            <a:r>
              <a:rPr lang="en-GB" dirty="0" err="1"/>
              <a:t>nonem</a:t>
            </a:r>
            <a:r>
              <a:rPr lang="en-GB" dirty="0"/>
              <a:t> </a:t>
            </a:r>
            <a:r>
              <a:rPr lang="en-GB" dirty="0" err="1"/>
              <a:t>faceaquo</a:t>
            </a:r>
            <a:r>
              <a:rPr lang="en-GB" dirty="0"/>
              <a:t> </a:t>
            </a:r>
            <a:r>
              <a:rPr lang="en-GB" dirty="0" err="1"/>
              <a:t>eation</a:t>
            </a:r>
            <a:r>
              <a:rPr lang="en-GB" dirty="0"/>
              <a:t> pro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ra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iur</a:t>
            </a:r>
            <a:r>
              <a:rPr lang="en-GB" dirty="0"/>
              <a:t>, non core </a:t>
            </a:r>
            <a:r>
              <a:rPr lang="en-GB" dirty="0" err="1"/>
              <a:t>sita</a:t>
            </a:r>
            <a:r>
              <a:rPr lang="en-GB" dirty="0"/>
              <a:t> </a:t>
            </a:r>
            <a:r>
              <a:rPr lang="en-GB" dirty="0" err="1"/>
              <a:t>dolorrovidis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idWite</a:t>
            </a:r>
            <a:r>
              <a:rPr lang="en-GB" dirty="0"/>
              <a:t> </a:t>
            </a:r>
            <a:r>
              <a:rPr lang="en-GB" dirty="0" err="1"/>
              <a:t>corae</a:t>
            </a:r>
            <a:r>
              <a:rPr lang="en-GB" dirty="0"/>
              <a:t> </a:t>
            </a:r>
            <a:r>
              <a:rPr lang="en-GB" dirty="0" err="1"/>
              <a:t>nimperi</a:t>
            </a:r>
            <a:r>
              <a:rPr lang="en-GB" dirty="0"/>
              <a:t> </a:t>
            </a:r>
            <a:r>
              <a:rPr lang="en-GB" dirty="0" err="1"/>
              <a:t>berferore</a:t>
            </a:r>
            <a:r>
              <a:rPr lang="en-GB" dirty="0"/>
              <a:t> </a:t>
            </a:r>
            <a:r>
              <a:rPr lang="en-GB" dirty="0" err="1"/>
              <a:t>quas</a:t>
            </a:r>
            <a:r>
              <a:rPr lang="en-GB" dirty="0"/>
              <a:t> et </a:t>
            </a:r>
            <a:r>
              <a:rPr lang="en-GB" dirty="0" err="1"/>
              <a:t>renis</a:t>
            </a:r>
            <a:r>
              <a:rPr lang="en-GB" dirty="0"/>
              <a:t> </a:t>
            </a:r>
            <a:r>
              <a:rPr lang="en-GB" dirty="0" err="1"/>
              <a:t>ates</a:t>
            </a:r>
            <a:r>
              <a:rPr lang="en-GB" dirty="0"/>
              <a:t> </a:t>
            </a:r>
            <a:r>
              <a:rPr lang="en-GB" dirty="0" err="1"/>
              <a:t>ducim</a:t>
            </a:r>
            <a:r>
              <a:rPr lang="en-GB" dirty="0"/>
              <a:t> qui </a:t>
            </a:r>
            <a:r>
              <a:rPr lang="en-GB" dirty="0" err="1"/>
              <a:t>voluptaque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Obis </a:t>
            </a:r>
            <a:r>
              <a:rPr lang="en-GB" dirty="0" err="1"/>
              <a:t>quiaspero</a:t>
            </a:r>
            <a:r>
              <a:rPr lang="en-GB" dirty="0"/>
              <a:t> </a:t>
            </a:r>
            <a:r>
              <a:rPr lang="en-GB" dirty="0" err="1"/>
              <a:t>beatur</a:t>
            </a:r>
            <a:r>
              <a:rPr lang="en-GB" dirty="0"/>
              <a:t> sit </a:t>
            </a:r>
            <a:r>
              <a:rPr lang="en-GB" dirty="0" err="1"/>
              <a:t>ea</a:t>
            </a:r>
            <a:r>
              <a:rPr lang="en-GB" dirty="0"/>
              <a:t> que et </a:t>
            </a:r>
            <a:r>
              <a:rPr lang="en-GB" dirty="0" err="1"/>
              <a:t>quatem</a:t>
            </a:r>
            <a:r>
              <a:rPr lang="en-GB" dirty="0"/>
              <a:t> </a:t>
            </a:r>
            <a:r>
              <a:rPr lang="en-GB" dirty="0" err="1"/>
              <a:t>laboriae</a:t>
            </a:r>
            <a:r>
              <a:rPr lang="en-GB" dirty="0"/>
              <a:t> </a:t>
            </a:r>
            <a:r>
              <a:rPr lang="en-GB" dirty="0" err="1"/>
              <a:t>veleniendant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laut</a:t>
            </a:r>
            <a:r>
              <a:rPr lang="en-GB" dirty="0"/>
              <a:t> abo;</a:t>
            </a:r>
          </a:p>
          <a:p>
            <a:pPr lvl="3"/>
            <a:r>
              <a:rPr lang="en-GB" dirty="0"/>
              <a:t>Fourth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381D321-A253-4E70-AA43-718E01758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100" y="456524"/>
            <a:ext cx="4114800" cy="1875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rgbClr val="071D49"/>
                </a:solidFill>
              </a:defRPr>
            </a:lvl1pPr>
          </a:lstStyle>
          <a:p>
            <a:r>
              <a:rPr lang="en-GB" dirty="0"/>
              <a:t>PowerPoint title (Global update in Header and Footer)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3C572F-F465-4BAA-BD90-38C84532B8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2A58EC0-793F-4E7C-B1D3-E759C96768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294120"/>
            <a:ext cx="10871200" cy="1828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B2FB8B1-0338-49DA-A99B-26C49F6AD0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100" y="5862320"/>
            <a:ext cx="11143488" cy="3657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CF63C24-1E94-4D7D-8E1D-1B84B56A09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3100" y="1089025"/>
            <a:ext cx="11063288" cy="72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FontTx/>
              <a:buNone/>
              <a:defRPr sz="2300" b="1">
                <a:solidFill>
                  <a:srgbClr val="EB185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SLIDE HEADING</a:t>
            </a:r>
            <a:br>
              <a:rPr lang="en-US" dirty="0"/>
            </a:br>
            <a:r>
              <a:rPr lang="en-US" dirty="0"/>
              <a:t>ARIAL NARROW</a:t>
            </a:r>
          </a:p>
        </p:txBody>
      </p:sp>
    </p:spTree>
    <p:extLst>
      <p:ext uri="{BB962C8B-B14F-4D97-AF65-F5344CB8AC3E}">
        <p14:creationId xmlns:p14="http://schemas.microsoft.com/office/powerpoint/2010/main" val="2137562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186735" y="-1873"/>
            <a:ext cx="7999911" cy="6872936"/>
          </a:xfrm>
          <a:custGeom>
            <a:avLst/>
            <a:gdLst>
              <a:gd name="connsiteX0" fmla="*/ 0 w 5524500"/>
              <a:gd name="connsiteY0" fmla="*/ 0 h 6859873"/>
              <a:gd name="connsiteX1" fmla="*/ 5524500 w 5524500"/>
              <a:gd name="connsiteY1" fmla="*/ 0 h 6859873"/>
              <a:gd name="connsiteX2" fmla="*/ 5524500 w 5524500"/>
              <a:gd name="connsiteY2" fmla="*/ 6859873 h 6859873"/>
              <a:gd name="connsiteX3" fmla="*/ 0 w 5524500"/>
              <a:gd name="connsiteY3" fmla="*/ 6859873 h 6859873"/>
              <a:gd name="connsiteX4" fmla="*/ 0 w 5524500"/>
              <a:gd name="connsiteY4" fmla="*/ 0 h 6859873"/>
              <a:gd name="connsiteX0" fmla="*/ 2475411 w 7999911"/>
              <a:gd name="connsiteY0" fmla="*/ 0 h 6872936"/>
              <a:gd name="connsiteX1" fmla="*/ 7999911 w 7999911"/>
              <a:gd name="connsiteY1" fmla="*/ 0 h 6872936"/>
              <a:gd name="connsiteX2" fmla="*/ 7999911 w 7999911"/>
              <a:gd name="connsiteY2" fmla="*/ 6859873 h 6872936"/>
              <a:gd name="connsiteX3" fmla="*/ 0 w 7999911"/>
              <a:gd name="connsiteY3" fmla="*/ 6872936 h 6872936"/>
              <a:gd name="connsiteX4" fmla="*/ 2475411 w 7999911"/>
              <a:gd name="connsiteY4" fmla="*/ 0 h 68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911" h="6872936">
                <a:moveTo>
                  <a:pt x="2475411" y="0"/>
                </a:moveTo>
                <a:lnTo>
                  <a:pt x="7999911" y="0"/>
                </a:lnTo>
                <a:lnTo>
                  <a:pt x="7999911" y="6859873"/>
                </a:lnTo>
                <a:lnTo>
                  <a:pt x="0" y="6872936"/>
                </a:lnTo>
                <a:lnTo>
                  <a:pt x="24754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F54C1-1A57-44C8-86D9-A61E13D04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11663264" y="5477068"/>
            <a:ext cx="528735" cy="1379057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2002394"/>
            <a:ext cx="5400000" cy="441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1" i="0" spc="-50" baseline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20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Column 1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optiassum</a:t>
            </a:r>
            <a:r>
              <a:rPr lang="en-GB" dirty="0"/>
              <a:t>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94DDC7D-2914-4CFD-8ABB-6752F6A9C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00" y="6518366"/>
            <a:ext cx="2628000" cy="2031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fld id="{2A4924F2-D2C6-4E44-94BF-16121116D9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0381" y="2002394"/>
            <a:ext cx="5400000" cy="441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defRPr sz="1200" b="1" spc="-50" baseline="0">
                <a:solidFill>
                  <a:schemeClr val="accent1"/>
                </a:solidFill>
                <a:latin typeface="Raleway" panose="020B05030301010600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 b="1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30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Column 2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optiassum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Nimo</a:t>
            </a:r>
            <a:r>
              <a:rPr lang="en-GB" dirty="0"/>
              <a:t> id </a:t>
            </a:r>
            <a:r>
              <a:rPr lang="en-GB" dirty="0" err="1"/>
              <a:t>quia</a:t>
            </a:r>
            <a:r>
              <a:rPr lang="en-GB" dirty="0"/>
              <a:t> </a:t>
            </a:r>
            <a:r>
              <a:rPr lang="en-GB" dirty="0" err="1"/>
              <a:t>conseque</a:t>
            </a:r>
            <a:r>
              <a:rPr lang="en-GB" dirty="0"/>
              <a:t> </a:t>
            </a:r>
            <a:r>
              <a:rPr lang="en-GB" dirty="0" err="1"/>
              <a:t>nonem</a:t>
            </a:r>
            <a:r>
              <a:rPr lang="en-GB" dirty="0"/>
              <a:t> </a:t>
            </a:r>
            <a:r>
              <a:rPr lang="en-GB" dirty="0" err="1"/>
              <a:t>faceaquo</a:t>
            </a:r>
            <a:r>
              <a:rPr lang="en-GB" dirty="0"/>
              <a:t> </a:t>
            </a:r>
            <a:r>
              <a:rPr lang="en-GB" dirty="0" err="1"/>
              <a:t>eation</a:t>
            </a:r>
            <a:r>
              <a:rPr lang="en-GB" dirty="0"/>
              <a:t> pro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ra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iur</a:t>
            </a:r>
            <a:r>
              <a:rPr lang="en-GB" dirty="0"/>
              <a:t>, non core </a:t>
            </a:r>
            <a:r>
              <a:rPr lang="en-GB" dirty="0" err="1"/>
              <a:t>sita</a:t>
            </a:r>
            <a:r>
              <a:rPr lang="en-GB" dirty="0"/>
              <a:t> </a:t>
            </a:r>
            <a:r>
              <a:rPr lang="en-GB" dirty="0" err="1"/>
              <a:t>dolorrovidis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idWite</a:t>
            </a:r>
            <a:r>
              <a:rPr lang="en-GB" dirty="0"/>
              <a:t> </a:t>
            </a:r>
            <a:r>
              <a:rPr lang="en-GB" dirty="0" err="1"/>
              <a:t>corae</a:t>
            </a:r>
            <a:r>
              <a:rPr lang="en-GB" dirty="0"/>
              <a:t> </a:t>
            </a:r>
            <a:r>
              <a:rPr lang="en-GB" dirty="0" err="1"/>
              <a:t>nimperi</a:t>
            </a:r>
            <a:r>
              <a:rPr lang="en-GB" dirty="0"/>
              <a:t> </a:t>
            </a:r>
            <a:r>
              <a:rPr lang="en-GB" dirty="0" err="1"/>
              <a:t>berferore</a:t>
            </a:r>
            <a:r>
              <a:rPr lang="en-GB" dirty="0"/>
              <a:t> </a:t>
            </a:r>
            <a:r>
              <a:rPr lang="en-GB" dirty="0" err="1"/>
              <a:t>quas</a:t>
            </a:r>
            <a:r>
              <a:rPr lang="en-GB" dirty="0"/>
              <a:t> et </a:t>
            </a:r>
            <a:r>
              <a:rPr lang="en-GB" dirty="0" err="1"/>
              <a:t>renis</a:t>
            </a:r>
            <a:r>
              <a:rPr lang="en-GB" dirty="0"/>
              <a:t> </a:t>
            </a:r>
            <a:r>
              <a:rPr lang="en-GB" dirty="0" err="1"/>
              <a:t>ates</a:t>
            </a:r>
            <a:r>
              <a:rPr lang="en-GB" dirty="0"/>
              <a:t> </a:t>
            </a:r>
            <a:r>
              <a:rPr lang="en-GB" dirty="0" err="1"/>
              <a:t>ducim</a:t>
            </a:r>
            <a:r>
              <a:rPr lang="en-GB" dirty="0"/>
              <a:t> qui </a:t>
            </a:r>
            <a:r>
              <a:rPr lang="en-GB" dirty="0" err="1"/>
              <a:t>voluptaque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Obis </a:t>
            </a:r>
            <a:r>
              <a:rPr lang="en-GB" dirty="0" err="1"/>
              <a:t>quiaspero</a:t>
            </a:r>
            <a:r>
              <a:rPr lang="en-GB" dirty="0"/>
              <a:t> </a:t>
            </a:r>
            <a:r>
              <a:rPr lang="en-GB" dirty="0" err="1"/>
              <a:t>beatur</a:t>
            </a:r>
            <a:r>
              <a:rPr lang="en-GB" dirty="0"/>
              <a:t> sit </a:t>
            </a:r>
            <a:r>
              <a:rPr lang="en-GB" dirty="0" err="1"/>
              <a:t>ea</a:t>
            </a:r>
            <a:r>
              <a:rPr lang="en-GB" dirty="0"/>
              <a:t> que et </a:t>
            </a:r>
            <a:r>
              <a:rPr lang="en-GB" dirty="0" err="1"/>
              <a:t>quatem</a:t>
            </a:r>
            <a:r>
              <a:rPr lang="en-GB" dirty="0"/>
              <a:t> </a:t>
            </a:r>
            <a:r>
              <a:rPr lang="en-GB" dirty="0" err="1"/>
              <a:t>laboriae</a:t>
            </a:r>
            <a:r>
              <a:rPr lang="en-GB" dirty="0"/>
              <a:t> </a:t>
            </a:r>
            <a:r>
              <a:rPr lang="en-GB" dirty="0" err="1"/>
              <a:t>veleniendant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laut</a:t>
            </a:r>
            <a:r>
              <a:rPr lang="en-GB" dirty="0"/>
              <a:t> abo;</a:t>
            </a:r>
          </a:p>
          <a:p>
            <a:pPr lvl="3"/>
            <a:r>
              <a:rPr lang="en-GB" dirty="0"/>
              <a:t>Fourth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C58EAE9-F6C4-45A4-BEE8-44E17CE82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100" y="456524"/>
            <a:ext cx="4114800" cy="1875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rgbClr val="071D49"/>
                </a:solidFill>
              </a:defRPr>
            </a:lvl1pPr>
          </a:lstStyle>
          <a:p>
            <a:r>
              <a:rPr lang="en-GB" dirty="0"/>
              <a:t>PowerPoint title (Global update in Header and Footer)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0C0FD4-5EFB-489E-A8D8-39512404FEA2}"/>
              </a:ext>
            </a:extLst>
          </p:cNvPr>
          <p:cNvCxnSpPr>
            <a:cxnSpLocks/>
          </p:cNvCxnSpPr>
          <p:nvPr userDrawn="1"/>
        </p:nvCxnSpPr>
        <p:spPr>
          <a:xfrm>
            <a:off x="673100" y="672643"/>
            <a:ext cx="11067281" cy="0"/>
          </a:xfrm>
          <a:prstGeom prst="line">
            <a:avLst/>
          </a:prstGeom>
          <a:ln w="635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DC84B6E-E8D5-456D-A1E5-F4E5DC8A73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57F9B10-F14F-424F-B623-B93708048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294120"/>
            <a:ext cx="10871200" cy="1828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4C7B672-DA7E-4C45-878A-DD59EAC494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100" y="5862320"/>
            <a:ext cx="11143488" cy="3657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68C40DE-4D17-477E-B2B0-69D874912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3100" y="1089025"/>
            <a:ext cx="11063288" cy="72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FontTx/>
              <a:buNone/>
              <a:defRPr sz="2300" b="1">
                <a:solidFill>
                  <a:srgbClr val="EB185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SLIDE HEADING</a:t>
            </a:r>
            <a:br>
              <a:rPr lang="en-US" dirty="0"/>
            </a:br>
            <a:r>
              <a:rPr lang="en-US" dirty="0"/>
              <a:t>ARIAL NARROW</a:t>
            </a:r>
          </a:p>
        </p:txBody>
      </p:sp>
    </p:spTree>
    <p:extLst>
      <p:ext uri="{BB962C8B-B14F-4D97-AF65-F5344CB8AC3E}">
        <p14:creationId xmlns:p14="http://schemas.microsoft.com/office/powerpoint/2010/main" val="23102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3F54C1-1A57-44C8-86D9-A61E13D04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11663264" y="5477068"/>
            <a:ext cx="528735" cy="137905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94DDC7D-2914-4CFD-8ABB-6752F6A9C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00" y="6518366"/>
            <a:ext cx="2628000" cy="2031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fld id="{2A4924F2-D2C6-4E44-94BF-16121116D9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0381" y="2002394"/>
            <a:ext cx="5400000" cy="90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defRPr sz="1200" b="1" spc="-50" baseline="0">
                <a:solidFill>
                  <a:schemeClr val="accent1"/>
                </a:solidFill>
                <a:latin typeface="Raleway" panose="020B05030301010600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 b="1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Table Title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tenitos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</a:t>
            </a:r>
            <a:r>
              <a:rPr lang="en-GB" dirty="0"/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2002393"/>
            <a:ext cx="5400000" cy="90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defRPr sz="1200" b="1" spc="-50" baseline="0">
                <a:solidFill>
                  <a:schemeClr val="accent1"/>
                </a:solidFill>
                <a:latin typeface="Raleway" panose="020B05030301010600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 b="1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Table Title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tenitos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</a:t>
            </a:r>
            <a:r>
              <a:rPr lang="en-GB" dirty="0"/>
              <a:t>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9B2FF45-684A-4476-8FDF-FD3ED711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100" y="456524"/>
            <a:ext cx="4114800" cy="1875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rgbClr val="071D49"/>
                </a:solidFill>
              </a:defRPr>
            </a:lvl1pPr>
          </a:lstStyle>
          <a:p>
            <a:r>
              <a:rPr lang="en-GB" dirty="0"/>
              <a:t>PowerPoint title (Global update in Header and Footer)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19D3D7-574F-4A87-9788-F79A134915FC}"/>
              </a:ext>
            </a:extLst>
          </p:cNvPr>
          <p:cNvCxnSpPr>
            <a:cxnSpLocks/>
          </p:cNvCxnSpPr>
          <p:nvPr userDrawn="1"/>
        </p:nvCxnSpPr>
        <p:spPr>
          <a:xfrm>
            <a:off x="673100" y="672643"/>
            <a:ext cx="11067281" cy="0"/>
          </a:xfrm>
          <a:prstGeom prst="line">
            <a:avLst/>
          </a:prstGeom>
          <a:ln w="635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6EBB74-16F2-4890-8190-95CC208718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9C3BF51-9EB4-4DDC-AA45-8497C3760F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100" y="1089025"/>
            <a:ext cx="11063288" cy="72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FontTx/>
              <a:buNone/>
              <a:defRPr sz="2300" b="1">
                <a:solidFill>
                  <a:srgbClr val="EB185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TABLE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9A0790-2F6F-CA4F-ADE5-B249464E583C}"/>
              </a:ext>
            </a:extLst>
          </p:cNvPr>
          <p:cNvSpPr txBox="1"/>
          <p:nvPr userDrawn="1"/>
        </p:nvSpPr>
        <p:spPr>
          <a:xfrm>
            <a:off x="2241755" y="138634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E3BE5B0-7005-4F99-80DA-5AAB74C1F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294120"/>
            <a:ext cx="10871200" cy="1828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E84E3FA-65D7-4911-9E86-400F7849AB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3100" y="5862320"/>
            <a:ext cx="11143488" cy="3657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3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3F54C1-1A57-44C8-86D9-A61E13D04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11663264" y="5477068"/>
            <a:ext cx="528735" cy="137905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94DDC7D-2914-4CFD-8ABB-6752F6A9C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00" y="6518366"/>
            <a:ext cx="2628000" cy="2031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fld id="{2A4924F2-D2C6-4E44-94BF-16121116D9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099" y="2002393"/>
            <a:ext cx="3420000" cy="90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defRPr sz="1200" b="1" spc="-50" baseline="0">
                <a:solidFill>
                  <a:schemeClr val="accent1"/>
                </a:solidFill>
                <a:latin typeface="Raleway" panose="020B05030301010600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 b="1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Chart Title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optiassum</a:t>
            </a:r>
            <a:r>
              <a:rPr lang="en-GB" dirty="0"/>
              <a:t>.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3950" y="2002393"/>
            <a:ext cx="3420000" cy="90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defRPr sz="1200" b="1" spc="-50" baseline="0">
                <a:solidFill>
                  <a:schemeClr val="accent1"/>
                </a:solidFill>
                <a:latin typeface="Raleway" panose="020B05030301010600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 b="1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Chart Title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optiassum</a:t>
            </a:r>
            <a:r>
              <a:rPr lang="en-GB" dirty="0"/>
              <a:t>.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6388" y="2002393"/>
            <a:ext cx="3420000" cy="90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defRPr sz="1200" b="1" spc="-50" baseline="0">
                <a:solidFill>
                  <a:schemeClr val="accent1"/>
                </a:solidFill>
                <a:latin typeface="Raleway" panose="020B05030301010600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 b="1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Chart Title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optiassum</a:t>
            </a:r>
            <a:r>
              <a:rPr lang="en-GB" dirty="0"/>
              <a:t>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8246EE-BD6D-49E4-AE67-37B994CA0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100" y="456524"/>
            <a:ext cx="4114800" cy="1875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rgbClr val="071D49"/>
                </a:solidFill>
              </a:defRPr>
            </a:lvl1pPr>
          </a:lstStyle>
          <a:p>
            <a:r>
              <a:rPr lang="en-GB" dirty="0"/>
              <a:t>PowerPoint title (Global update in Header and Footer)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E2A937-F3B9-4965-AE7D-7C5DD988B9F8}"/>
              </a:ext>
            </a:extLst>
          </p:cNvPr>
          <p:cNvCxnSpPr>
            <a:cxnSpLocks/>
          </p:cNvCxnSpPr>
          <p:nvPr userDrawn="1"/>
        </p:nvCxnSpPr>
        <p:spPr>
          <a:xfrm>
            <a:off x="673100" y="672643"/>
            <a:ext cx="11067281" cy="0"/>
          </a:xfrm>
          <a:prstGeom prst="line">
            <a:avLst/>
          </a:prstGeom>
          <a:ln w="635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A5A69AA-326C-48D8-9A1A-9C7485E2D5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830119-D94A-4641-9DB0-42A81B5380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3100" y="1089025"/>
            <a:ext cx="11063288" cy="72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FontTx/>
              <a:buNone/>
              <a:defRPr sz="2300" b="1">
                <a:solidFill>
                  <a:srgbClr val="EB185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GRAPH STYLE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D4BA4B9-232A-4C05-AD39-2B39276E40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294120"/>
            <a:ext cx="10871200" cy="1828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FF9F36E-A64F-49C1-8C8C-E841174FD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100" y="5862320"/>
            <a:ext cx="11143488" cy="3657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0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3F54C1-1A57-44C8-86D9-A61E13D04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11663264" y="5477068"/>
            <a:ext cx="528735" cy="137905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94DDC7D-2914-4CFD-8ABB-6752F6A9C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00" y="6518366"/>
            <a:ext cx="2628000" cy="2031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fld id="{2A4924F2-D2C6-4E44-94BF-16121116D9F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6388" y="2002394"/>
            <a:ext cx="3420000" cy="90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defRPr sz="1200" b="1" spc="-50" baseline="0">
                <a:solidFill>
                  <a:schemeClr val="accent1"/>
                </a:solidFill>
                <a:latin typeface="Raleway" panose="020B05030301010600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 b="1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Column 3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optiassum</a:t>
            </a:r>
            <a:r>
              <a:rPr lang="en-GB" dirty="0"/>
              <a:t>.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4744" y="2002394"/>
            <a:ext cx="3420000" cy="441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defRPr sz="1200" b="1" spc="-50" baseline="0">
                <a:solidFill>
                  <a:schemeClr val="accent1"/>
                </a:solidFill>
                <a:latin typeface="Raleway" panose="020B05030301010600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 b="1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30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Column 2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optiassum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Nimo</a:t>
            </a:r>
            <a:r>
              <a:rPr lang="en-GB" dirty="0"/>
              <a:t> id </a:t>
            </a:r>
            <a:r>
              <a:rPr lang="en-GB" dirty="0" err="1"/>
              <a:t>quia</a:t>
            </a:r>
            <a:r>
              <a:rPr lang="en-GB" dirty="0"/>
              <a:t> </a:t>
            </a:r>
            <a:r>
              <a:rPr lang="en-GB" dirty="0" err="1"/>
              <a:t>conseque</a:t>
            </a:r>
            <a:r>
              <a:rPr lang="en-GB" dirty="0"/>
              <a:t> </a:t>
            </a:r>
            <a:r>
              <a:rPr lang="en-GB" dirty="0" err="1"/>
              <a:t>nonem</a:t>
            </a:r>
            <a:r>
              <a:rPr lang="en-GB" dirty="0"/>
              <a:t> </a:t>
            </a:r>
            <a:r>
              <a:rPr lang="en-GB" dirty="0" err="1"/>
              <a:t>faceaquo</a:t>
            </a:r>
            <a:r>
              <a:rPr lang="en-GB" dirty="0"/>
              <a:t> </a:t>
            </a:r>
            <a:r>
              <a:rPr lang="en-GB" dirty="0" err="1"/>
              <a:t>eation</a:t>
            </a:r>
            <a:r>
              <a:rPr lang="en-GB" dirty="0"/>
              <a:t> pro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ra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iur</a:t>
            </a:r>
            <a:r>
              <a:rPr lang="en-GB" dirty="0"/>
              <a:t>, non core </a:t>
            </a:r>
            <a:r>
              <a:rPr lang="en-GB" dirty="0" err="1"/>
              <a:t>sita</a:t>
            </a:r>
            <a:r>
              <a:rPr lang="en-GB" dirty="0"/>
              <a:t> </a:t>
            </a:r>
            <a:r>
              <a:rPr lang="en-GB" dirty="0" err="1"/>
              <a:t>dolorrovidis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idWite</a:t>
            </a:r>
            <a:r>
              <a:rPr lang="en-GB" dirty="0"/>
              <a:t> </a:t>
            </a:r>
            <a:r>
              <a:rPr lang="en-GB" dirty="0" err="1"/>
              <a:t>corae</a:t>
            </a:r>
            <a:r>
              <a:rPr lang="en-GB" dirty="0"/>
              <a:t> </a:t>
            </a:r>
            <a:r>
              <a:rPr lang="en-GB" dirty="0" err="1"/>
              <a:t>nimperi</a:t>
            </a:r>
            <a:r>
              <a:rPr lang="en-GB" dirty="0"/>
              <a:t> </a:t>
            </a:r>
            <a:r>
              <a:rPr lang="en-GB" dirty="0" err="1"/>
              <a:t>berferore</a:t>
            </a:r>
            <a:r>
              <a:rPr lang="en-GB" dirty="0"/>
              <a:t> </a:t>
            </a:r>
            <a:r>
              <a:rPr lang="en-GB" dirty="0" err="1"/>
              <a:t>quas</a:t>
            </a:r>
            <a:r>
              <a:rPr lang="en-GB" dirty="0"/>
              <a:t> et </a:t>
            </a:r>
            <a:r>
              <a:rPr lang="en-GB" dirty="0" err="1"/>
              <a:t>renis</a:t>
            </a:r>
            <a:r>
              <a:rPr lang="en-GB" dirty="0"/>
              <a:t> </a:t>
            </a:r>
            <a:r>
              <a:rPr lang="en-GB" dirty="0" err="1"/>
              <a:t>ates</a:t>
            </a:r>
            <a:r>
              <a:rPr lang="en-GB" dirty="0"/>
              <a:t> </a:t>
            </a:r>
            <a:r>
              <a:rPr lang="en-GB" dirty="0" err="1"/>
              <a:t>ducim</a:t>
            </a:r>
            <a:r>
              <a:rPr lang="en-GB" dirty="0"/>
              <a:t> qui </a:t>
            </a:r>
            <a:r>
              <a:rPr lang="en-GB" dirty="0" err="1"/>
              <a:t>voluptaque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Obis </a:t>
            </a:r>
            <a:r>
              <a:rPr lang="en-GB" dirty="0" err="1"/>
              <a:t>quiaspero</a:t>
            </a:r>
            <a:r>
              <a:rPr lang="en-GB" dirty="0"/>
              <a:t> </a:t>
            </a:r>
            <a:r>
              <a:rPr lang="en-GB" dirty="0" err="1"/>
              <a:t>beatur</a:t>
            </a:r>
            <a:r>
              <a:rPr lang="en-GB" dirty="0"/>
              <a:t> sit </a:t>
            </a:r>
            <a:r>
              <a:rPr lang="en-GB" dirty="0" err="1"/>
              <a:t>ea</a:t>
            </a:r>
            <a:r>
              <a:rPr lang="en-GB" dirty="0"/>
              <a:t> que et </a:t>
            </a:r>
            <a:r>
              <a:rPr lang="en-GB" dirty="0" err="1"/>
              <a:t>quatem</a:t>
            </a:r>
            <a:r>
              <a:rPr lang="en-GB" dirty="0"/>
              <a:t> </a:t>
            </a:r>
            <a:r>
              <a:rPr lang="en-GB" dirty="0" err="1"/>
              <a:t>laboriae</a:t>
            </a:r>
            <a:r>
              <a:rPr lang="en-GB" dirty="0"/>
              <a:t> </a:t>
            </a:r>
            <a:r>
              <a:rPr lang="en-GB" dirty="0" err="1"/>
              <a:t>veleniendant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laut</a:t>
            </a:r>
            <a:r>
              <a:rPr lang="en-GB" dirty="0"/>
              <a:t> abo;</a:t>
            </a:r>
          </a:p>
          <a:p>
            <a:pPr lvl="3"/>
            <a:r>
              <a:rPr lang="en-GB" dirty="0"/>
              <a:t>Fourth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2002394"/>
            <a:ext cx="3420000" cy="441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1" i="0" spc="-50" baseline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20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Column 1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optiassum</a:t>
            </a:r>
            <a:r>
              <a:rPr lang="en-GB" dirty="0"/>
              <a:t>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6E57ED-5F41-460A-BC6E-20ADA85BE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100" y="456524"/>
            <a:ext cx="4114800" cy="1875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rgbClr val="071D49"/>
                </a:solidFill>
              </a:defRPr>
            </a:lvl1pPr>
          </a:lstStyle>
          <a:p>
            <a:r>
              <a:rPr lang="en-GB" dirty="0"/>
              <a:t>PowerPoint title (Global update in Header and Footer)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42F090-0C38-493E-A6F4-7BEA5339419C}"/>
              </a:ext>
            </a:extLst>
          </p:cNvPr>
          <p:cNvCxnSpPr>
            <a:cxnSpLocks/>
          </p:cNvCxnSpPr>
          <p:nvPr userDrawn="1"/>
        </p:nvCxnSpPr>
        <p:spPr>
          <a:xfrm>
            <a:off x="673100" y="672643"/>
            <a:ext cx="11067281" cy="0"/>
          </a:xfrm>
          <a:prstGeom prst="line">
            <a:avLst/>
          </a:prstGeom>
          <a:ln w="6350">
            <a:solidFill>
              <a:srgbClr val="071D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EF70C90-95D4-4432-916A-858768B4D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28FA08-BA29-4820-91E9-9B8338EA10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099" y="1089025"/>
            <a:ext cx="11067281" cy="72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FontTx/>
              <a:buNone/>
              <a:defRPr sz="2300" b="1">
                <a:solidFill>
                  <a:srgbClr val="EB185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THREE COLUMNS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55033CD-C42E-454C-8372-8261936C2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294120"/>
            <a:ext cx="10871200" cy="1828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F260342-2E24-412C-A177-5B032700A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100" y="5862320"/>
            <a:ext cx="11143488" cy="3657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81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py no running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F54C1-1A57-44C8-86D9-A61E13D04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11663264" y="5477068"/>
            <a:ext cx="528735" cy="137905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23011C-889E-40FB-9049-ADF73277EB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1324657"/>
            <a:ext cx="11075988" cy="441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800" spc="-50" baseline="0">
                <a:solidFill>
                  <a:srgbClr val="071D49"/>
                </a:solidFill>
                <a:latin typeface="Raleway" panose="020B0503030101060003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4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10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Top level, </a:t>
            </a:r>
            <a:r>
              <a:rPr lang="en-GB" dirty="0" err="1"/>
              <a:t>Raleway</a:t>
            </a:r>
            <a:r>
              <a:rPr lang="en-GB" dirty="0"/>
              <a:t> no bullet</a:t>
            </a:r>
          </a:p>
          <a:p>
            <a:pPr lvl="1">
              <a:buFont typeface="Helvetica" pitchFamily="2" charset="0"/>
              <a:buChar char="⁄"/>
            </a:pPr>
            <a:r>
              <a:rPr lang="en-GB" dirty="0"/>
              <a:t>Second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  <a:p>
            <a:pPr marL="360000" lvl="2">
              <a:buSzPct val="100000"/>
              <a:buFont typeface="Helvetica" pitchFamily="2" charset="0"/>
              <a:buChar char="●"/>
            </a:pPr>
            <a:r>
              <a:rPr lang="en-GB" dirty="0"/>
              <a:t>Third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  <a:p>
            <a:pPr marL="540000" lvl="3">
              <a:buFont typeface="Helvetica" pitchFamily="2" charset="0"/>
              <a:buChar char="●"/>
            </a:pPr>
            <a:r>
              <a:rPr lang="en-GB" sz="1000" dirty="0"/>
              <a:t>Fourth level, </a:t>
            </a:r>
            <a:r>
              <a:rPr lang="en-GB" sz="1000" dirty="0" err="1"/>
              <a:t>Raleway</a:t>
            </a:r>
            <a:r>
              <a:rPr lang="en-GB" sz="1000" dirty="0"/>
              <a:t> bullet point</a:t>
            </a:r>
          </a:p>
          <a:p>
            <a:pPr lvl="3"/>
            <a:endParaRPr lang="en-GB" dirty="0"/>
          </a:p>
          <a:p>
            <a:pPr lvl="4"/>
            <a:r>
              <a:rPr lang="en-GB" dirty="0"/>
              <a:t>Sub heading, </a:t>
            </a:r>
            <a:r>
              <a:rPr lang="en-GB" dirty="0" err="1"/>
              <a:t>Raleway</a:t>
            </a:r>
            <a:r>
              <a:rPr lang="en-GB" dirty="0"/>
              <a:t> Bold</a:t>
            </a:r>
          </a:p>
          <a:p>
            <a:pPr lvl="5"/>
            <a:r>
              <a:rPr lang="en-GB" dirty="0"/>
              <a:t>Body copy </a:t>
            </a:r>
            <a:r>
              <a:rPr lang="en-GB" dirty="0" err="1"/>
              <a:t>Raleway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4DDC7D-2914-4CFD-8ABB-6752F6A9C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00" y="6518366"/>
            <a:ext cx="2628000" cy="2031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fld id="{2A4924F2-D2C6-4E44-94BF-16121116D9F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80802E-8C74-4F53-844D-46053432F0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A31CE7D-A7FA-4D32-AF27-26BE819035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411288"/>
            <a:ext cx="11063288" cy="72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FontTx/>
              <a:buNone/>
              <a:defRPr sz="2300" b="1">
                <a:solidFill>
                  <a:srgbClr val="EB185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SLIDE HEADING</a:t>
            </a:r>
            <a:br>
              <a:rPr lang="en-US" dirty="0"/>
            </a:br>
            <a:r>
              <a:rPr lang="en-US" dirty="0"/>
              <a:t>ARIAL NARROW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31AFCCF-B590-4166-A970-EAC17D615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294120"/>
            <a:ext cx="10871200" cy="1828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5F219CF-16FB-44B7-8AFE-00CAEBE61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100" y="5862320"/>
            <a:ext cx="11143488" cy="3657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60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no running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F54C1-1A57-44C8-86D9-A61E13D04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11663264" y="5477068"/>
            <a:ext cx="528735" cy="137905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4DDC7D-2914-4CFD-8ABB-6752F6A9C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00" y="6518366"/>
            <a:ext cx="2628000" cy="2031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fld id="{2A4924F2-D2C6-4E44-94BF-16121116D9F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80802E-8C74-4F53-844D-46053432F0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5F219CF-16FB-44B7-8AFE-00CAEBE61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100" y="5862320"/>
            <a:ext cx="11143488" cy="3657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267B602-2CE0-4EB3-B772-B82F7547D1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294120"/>
            <a:ext cx="10871200" cy="1828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979D193-B523-4DD9-9D7C-2919E0707D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411288"/>
            <a:ext cx="11063288" cy="72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FontTx/>
              <a:buNone/>
              <a:defRPr sz="2300" b="1">
                <a:solidFill>
                  <a:srgbClr val="EB185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SLIDE HEADING</a:t>
            </a:r>
            <a:br>
              <a:rPr lang="en-US" dirty="0"/>
            </a:br>
            <a:r>
              <a:rPr lang="en-US" dirty="0"/>
              <a:t>ARIAL NARROW</a:t>
            </a:r>
          </a:p>
        </p:txBody>
      </p:sp>
    </p:spTree>
    <p:extLst>
      <p:ext uri="{BB962C8B-B14F-4D97-AF65-F5344CB8AC3E}">
        <p14:creationId xmlns:p14="http://schemas.microsoft.com/office/powerpoint/2010/main" val="20907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2 columns no running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F54C1-1A57-44C8-86D9-A61E13D04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3" t="79880"/>
          <a:stretch/>
        </p:blipFill>
        <p:spPr>
          <a:xfrm>
            <a:off x="11663264" y="5477068"/>
            <a:ext cx="528735" cy="137905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4DDC7D-2914-4CFD-8ABB-6752F6A9C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00" y="6518366"/>
            <a:ext cx="2628000" cy="2031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fld id="{2A4924F2-D2C6-4E44-94BF-16121116D9F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80802E-8C74-4F53-844D-46053432F0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31AFCCF-B590-4166-A970-EAC17D615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294120"/>
            <a:ext cx="10871200" cy="1828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5F219CF-16FB-44B7-8AFE-00CAEBE61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100" y="5862320"/>
            <a:ext cx="11143488" cy="3657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CCBB1DA-7E17-4539-8CEC-E526302103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099" y="1329294"/>
            <a:ext cx="5400675" cy="441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200" b="1" i="0" spc="-50" baseline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20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Raleway" panose="020B0503030101060003" pitchFamily="34" charset="77"/>
              <a:buChar char="/"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Column 1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optiassum</a:t>
            </a:r>
            <a:r>
              <a:rPr lang="en-GB" dirty="0"/>
              <a:t>.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B48EE78-DBD7-4EBC-9217-86DDD8B120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0475" y="1329294"/>
            <a:ext cx="5399905" cy="441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defRPr sz="1200" b="1" spc="-50" baseline="0">
                <a:solidFill>
                  <a:schemeClr val="accent1"/>
                </a:solidFill>
                <a:latin typeface="Raleway" panose="020B05030301010600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>
                <a:solidFill>
                  <a:srgbClr val="071D49"/>
                </a:solidFill>
                <a:latin typeface="Raleway" panose="020B0503030101060003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EB1852"/>
              </a:buClr>
              <a:buFont typeface="Raleway" panose="020B0503030101060003" pitchFamily="34" charset="77"/>
              <a:buNone/>
              <a:defRPr sz="1100" b="1">
                <a:solidFill>
                  <a:srgbClr val="071D49"/>
                </a:solidFill>
                <a:latin typeface="Raleway" panose="020B0503030101060003" pitchFamily="34" charset="0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300">
                <a:solidFill>
                  <a:srgbClr val="071D49"/>
                </a:solidFill>
                <a:latin typeface="Raleway" panose="020B0503030101060003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850" b="1">
                <a:solidFill>
                  <a:srgbClr val="E40046"/>
                </a:solidFill>
                <a:latin typeface="Raleway" panose="020B0503030101060003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850">
                <a:solidFill>
                  <a:srgbClr val="071D49"/>
                </a:solidFill>
                <a:latin typeface="Raleway" panose="020B0503030101060003" pitchFamily="34" charset="0"/>
              </a:defRPr>
            </a:lvl6pPr>
          </a:lstStyle>
          <a:p>
            <a:pPr lvl="0"/>
            <a:r>
              <a:rPr lang="en-GB" dirty="0"/>
              <a:t>Column 2</a:t>
            </a:r>
          </a:p>
          <a:p>
            <a:pPr lvl="1"/>
            <a:r>
              <a:rPr lang="en-GB" dirty="0"/>
              <a:t>Ex </a:t>
            </a:r>
            <a:r>
              <a:rPr lang="en-GB" dirty="0" err="1"/>
              <a:t>entione</a:t>
            </a:r>
            <a:r>
              <a:rPr lang="en-GB" dirty="0"/>
              <a:t> </a:t>
            </a:r>
            <a:r>
              <a:rPr lang="en-GB" dirty="0" err="1"/>
              <a:t>molore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pa et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tenitate</a:t>
            </a:r>
            <a:r>
              <a:rPr lang="en-GB" dirty="0"/>
              <a:t> </a:t>
            </a:r>
            <a:r>
              <a:rPr lang="en-GB" dirty="0" err="1"/>
              <a:t>conem</a:t>
            </a:r>
            <a:r>
              <a:rPr lang="en-GB" dirty="0"/>
              <a:t> rem que </a:t>
            </a:r>
            <a:r>
              <a:rPr lang="en-GB" dirty="0" err="1"/>
              <a:t>serspietus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maios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rerit</a:t>
            </a:r>
            <a:r>
              <a:rPr lang="en-GB" dirty="0"/>
              <a:t> </a:t>
            </a:r>
            <a:r>
              <a:rPr lang="en-GB" dirty="0" err="1"/>
              <a:t>estemped</a:t>
            </a:r>
            <a:r>
              <a:rPr lang="en-GB" dirty="0"/>
              <a:t> </a:t>
            </a:r>
            <a:r>
              <a:rPr lang="en-GB" dirty="0" err="1"/>
              <a:t>erita</a:t>
            </a:r>
            <a:r>
              <a:rPr lang="en-GB" dirty="0"/>
              <a:t> </a:t>
            </a:r>
            <a:r>
              <a:rPr lang="en-GB" dirty="0" err="1"/>
              <a:t>prerior</a:t>
            </a:r>
            <a:r>
              <a:rPr lang="en-GB" dirty="0"/>
              <a:t> </a:t>
            </a:r>
            <a:r>
              <a:rPr lang="en-GB" dirty="0" err="1"/>
              <a:t>molum</a:t>
            </a:r>
            <a:r>
              <a:rPr lang="en-GB" dirty="0"/>
              <a:t> hit, </a:t>
            </a:r>
            <a:r>
              <a:rPr lang="en-GB" dirty="0" err="1"/>
              <a:t>optiassum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Nimo</a:t>
            </a:r>
            <a:r>
              <a:rPr lang="en-GB" dirty="0"/>
              <a:t> id </a:t>
            </a:r>
            <a:r>
              <a:rPr lang="en-GB" dirty="0" err="1"/>
              <a:t>quia</a:t>
            </a:r>
            <a:r>
              <a:rPr lang="en-GB" dirty="0"/>
              <a:t> </a:t>
            </a:r>
            <a:r>
              <a:rPr lang="en-GB" dirty="0" err="1"/>
              <a:t>conseque</a:t>
            </a:r>
            <a:r>
              <a:rPr lang="en-GB" dirty="0"/>
              <a:t> </a:t>
            </a:r>
            <a:r>
              <a:rPr lang="en-GB" dirty="0" err="1"/>
              <a:t>nonem</a:t>
            </a:r>
            <a:r>
              <a:rPr lang="en-GB" dirty="0"/>
              <a:t> </a:t>
            </a:r>
            <a:r>
              <a:rPr lang="en-GB" dirty="0" err="1"/>
              <a:t>faceaquo</a:t>
            </a:r>
            <a:r>
              <a:rPr lang="en-GB" dirty="0"/>
              <a:t> </a:t>
            </a:r>
            <a:r>
              <a:rPr lang="en-GB" dirty="0" err="1"/>
              <a:t>eation</a:t>
            </a:r>
            <a:r>
              <a:rPr lang="en-GB" dirty="0"/>
              <a:t> pro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ra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iur</a:t>
            </a:r>
            <a:r>
              <a:rPr lang="en-GB" dirty="0"/>
              <a:t>, non core </a:t>
            </a:r>
            <a:r>
              <a:rPr lang="en-GB" dirty="0" err="1"/>
              <a:t>sita</a:t>
            </a:r>
            <a:r>
              <a:rPr lang="en-GB" dirty="0"/>
              <a:t> </a:t>
            </a:r>
            <a:r>
              <a:rPr lang="en-GB" dirty="0" err="1"/>
              <a:t>dolorrovidis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volupta</a:t>
            </a:r>
            <a:r>
              <a:rPr lang="en-GB" dirty="0"/>
              <a:t> </a:t>
            </a:r>
            <a:r>
              <a:rPr lang="en-GB" dirty="0" err="1"/>
              <a:t>idWite</a:t>
            </a:r>
            <a:r>
              <a:rPr lang="en-GB" dirty="0"/>
              <a:t> </a:t>
            </a:r>
            <a:r>
              <a:rPr lang="en-GB" dirty="0" err="1"/>
              <a:t>corae</a:t>
            </a:r>
            <a:r>
              <a:rPr lang="en-GB" dirty="0"/>
              <a:t> </a:t>
            </a:r>
            <a:r>
              <a:rPr lang="en-GB" dirty="0" err="1"/>
              <a:t>nimperi</a:t>
            </a:r>
            <a:r>
              <a:rPr lang="en-GB" dirty="0"/>
              <a:t> </a:t>
            </a:r>
            <a:r>
              <a:rPr lang="en-GB" dirty="0" err="1"/>
              <a:t>berferore</a:t>
            </a:r>
            <a:r>
              <a:rPr lang="en-GB" dirty="0"/>
              <a:t> </a:t>
            </a:r>
            <a:r>
              <a:rPr lang="en-GB" dirty="0" err="1"/>
              <a:t>quas</a:t>
            </a:r>
            <a:r>
              <a:rPr lang="en-GB" dirty="0"/>
              <a:t> et </a:t>
            </a:r>
            <a:r>
              <a:rPr lang="en-GB" dirty="0" err="1"/>
              <a:t>renis</a:t>
            </a:r>
            <a:r>
              <a:rPr lang="en-GB" dirty="0"/>
              <a:t> </a:t>
            </a:r>
            <a:r>
              <a:rPr lang="en-GB" dirty="0" err="1"/>
              <a:t>ates</a:t>
            </a:r>
            <a:r>
              <a:rPr lang="en-GB" dirty="0"/>
              <a:t> </a:t>
            </a:r>
            <a:r>
              <a:rPr lang="en-GB" dirty="0" err="1"/>
              <a:t>ducim</a:t>
            </a:r>
            <a:r>
              <a:rPr lang="en-GB" dirty="0"/>
              <a:t> qui </a:t>
            </a:r>
            <a:r>
              <a:rPr lang="en-GB" dirty="0" err="1"/>
              <a:t>voluptaque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Obis </a:t>
            </a:r>
            <a:r>
              <a:rPr lang="en-GB" dirty="0" err="1"/>
              <a:t>quiaspero</a:t>
            </a:r>
            <a:r>
              <a:rPr lang="en-GB" dirty="0"/>
              <a:t> </a:t>
            </a:r>
            <a:r>
              <a:rPr lang="en-GB" dirty="0" err="1"/>
              <a:t>beatur</a:t>
            </a:r>
            <a:r>
              <a:rPr lang="en-GB" dirty="0"/>
              <a:t> sit </a:t>
            </a:r>
            <a:r>
              <a:rPr lang="en-GB" dirty="0" err="1"/>
              <a:t>ea</a:t>
            </a:r>
            <a:r>
              <a:rPr lang="en-GB" dirty="0"/>
              <a:t> que et </a:t>
            </a:r>
            <a:r>
              <a:rPr lang="en-GB" dirty="0" err="1"/>
              <a:t>quatem</a:t>
            </a:r>
            <a:r>
              <a:rPr lang="en-GB" dirty="0"/>
              <a:t> </a:t>
            </a:r>
            <a:r>
              <a:rPr lang="en-GB" dirty="0" err="1"/>
              <a:t>laboriae</a:t>
            </a:r>
            <a:r>
              <a:rPr lang="en-GB" dirty="0"/>
              <a:t> </a:t>
            </a:r>
            <a:r>
              <a:rPr lang="en-GB" dirty="0" err="1"/>
              <a:t>veleniendant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laut</a:t>
            </a:r>
            <a:r>
              <a:rPr lang="en-GB" dirty="0"/>
              <a:t> abo;</a:t>
            </a:r>
          </a:p>
          <a:p>
            <a:pPr lvl="3"/>
            <a:r>
              <a:rPr lang="en-GB" dirty="0"/>
              <a:t>Fourth level, </a:t>
            </a:r>
            <a:r>
              <a:rPr lang="en-GB" dirty="0" err="1"/>
              <a:t>Raleway</a:t>
            </a:r>
            <a:r>
              <a:rPr lang="en-GB" dirty="0"/>
              <a:t> bullet point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69F944B-28D3-436E-9119-5599925032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411288"/>
            <a:ext cx="11063288" cy="72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FontTx/>
              <a:buNone/>
              <a:defRPr sz="2300" b="1">
                <a:solidFill>
                  <a:srgbClr val="EB185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SLIDE HEADING</a:t>
            </a:r>
            <a:br>
              <a:rPr lang="en-US" dirty="0"/>
            </a:br>
            <a:r>
              <a:rPr lang="en-US" dirty="0"/>
              <a:t>ARIAL NARROW</a:t>
            </a:r>
          </a:p>
        </p:txBody>
      </p:sp>
    </p:spTree>
    <p:extLst>
      <p:ext uri="{BB962C8B-B14F-4D97-AF65-F5344CB8AC3E}">
        <p14:creationId xmlns:p14="http://schemas.microsoft.com/office/powerpoint/2010/main" val="3075852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IA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A5BB045-01BE-4F77-8C62-B34261427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002" y="2237873"/>
            <a:ext cx="9232774" cy="1948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600" b="1" spc="-80" baseline="0">
                <a:solidFill>
                  <a:srgbClr val="071D4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88AAD-7B20-4FF9-9007-CD9DAD2B0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7CC12DA-4B7C-43E9-BD0A-93B553EDA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002" y="4955032"/>
            <a:ext cx="8845534" cy="859536"/>
          </a:xfrm>
          <a:prstGeom prst="rect">
            <a:avLst/>
          </a:prstGeom>
        </p:spPr>
        <p:txBody>
          <a:bodyPr lIns="0" tIns="0" rIns="0"/>
          <a:lstStyle>
            <a:lvl1pPr marL="0" indent="0">
              <a:buNone/>
              <a:defRPr sz="1200" i="1">
                <a:solidFill>
                  <a:srgbClr val="071D49"/>
                </a:solidFill>
                <a:latin typeface="+mj-lt"/>
              </a:defRPr>
            </a:lvl1pPr>
            <a:lvl2pPr marL="185738" indent="0">
              <a:buNone/>
              <a:defRPr/>
            </a:lvl2pPr>
            <a:lvl3pPr marL="381000" indent="0">
              <a:buNone/>
              <a:defRPr/>
            </a:lvl3pPr>
            <a:lvl4pPr marL="552450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958E37-FA42-4F1A-95BB-D082161BD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002" y="3874582"/>
            <a:ext cx="8845534" cy="104692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1600" b="1" i="0">
                <a:solidFill>
                  <a:srgbClr val="071D49"/>
                </a:solidFill>
                <a:effectLst/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6820B5-378E-4746-B604-E7827C053B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DF2E5F-3199-4DE9-8FBD-F551194AD0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55912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6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pecial Ar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B5338E9-9398-4B28-B9C2-B5B7E269E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64A9DA-A792-4E31-B86B-0369EF5BF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8"/>
          <a:stretch/>
        </p:blipFill>
        <p:spPr>
          <a:xfrm>
            <a:off x="0" y="1478424"/>
            <a:ext cx="12192000" cy="5379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88AAD-7B20-4FF9-9007-CD9DAD2B0B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4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D0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A5BB045-01BE-4F77-8C62-B34261427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002" y="3259853"/>
            <a:ext cx="9232774" cy="1948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200" b="1" spc="-80" baseline="0">
                <a:solidFill>
                  <a:schemeClr val="accent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GB" dirty="0"/>
              <a:t>DIVIDER HEADING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88AAD-7B20-4FF9-9007-CD9DAD2B0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8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A5BB045-01BE-4F77-8C62-B34261427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002" y="3259853"/>
            <a:ext cx="9232774" cy="1948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200" b="1" spc="-80" baseline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GB" dirty="0"/>
              <a:t>DIVIDER HEADING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21D36-A55E-417A-90D4-60ED278D4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5BC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A5BB045-01BE-4F77-8C62-B34261427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002" y="3259853"/>
            <a:ext cx="9232774" cy="1948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200" b="1" spc="-80" baseline="0">
                <a:solidFill>
                  <a:schemeClr val="accent2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GB" dirty="0"/>
              <a:t>DIVIDER HEADING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AFB40-95C1-41C7-9FFA-0884C57D74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200" cy="20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5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B16D0A5-399E-4374-8B69-5E565DF55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100" y="456524"/>
            <a:ext cx="4114800" cy="1875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50">
                <a:solidFill>
                  <a:srgbClr val="071D49"/>
                </a:solidFill>
              </a:defRPr>
            </a:lvl1pPr>
          </a:lstStyle>
          <a:p>
            <a:r>
              <a:rPr lang="en-GB" dirty="0"/>
              <a:t>PowerPoint title (Global update in Header and Footer)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5EB5AEA-CE01-4B11-B381-5B512BD8AF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9248" y="6505575"/>
            <a:ext cx="66986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GB" sz="1100" b="1" dirty="0">
                <a:solidFill>
                  <a:srgbClr val="071D49"/>
                </a:solidFill>
                <a:latin typeface="+mj-lt"/>
              </a:rPr>
              <a:t>10th IAS Conference on HIV Science</a:t>
            </a:r>
            <a:r>
              <a:rPr lang="es-ES" sz="1100" b="1" dirty="0">
                <a:solidFill>
                  <a:srgbClr val="071D49"/>
                </a:solidFill>
                <a:latin typeface="+mj-lt"/>
              </a:rPr>
              <a:t>; July 21–24, 2019; Mexico City, Mexico </a:t>
            </a:r>
            <a:endParaRPr lang="en-US" sz="1100" b="1" dirty="0">
              <a:solidFill>
                <a:srgbClr val="071D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684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53" r:id="rId7"/>
    <p:sldLayoutId id="2147483652" r:id="rId8"/>
    <p:sldLayoutId id="2147483654" r:id="rId9"/>
    <p:sldLayoutId id="2147483655" r:id="rId10"/>
    <p:sldLayoutId id="2147483650" r:id="rId11"/>
    <p:sldLayoutId id="2147483656" r:id="rId12"/>
    <p:sldLayoutId id="2147483657" r:id="rId13"/>
    <p:sldLayoutId id="2147483661" r:id="rId14"/>
    <p:sldLayoutId id="2147483662" r:id="rId15"/>
    <p:sldLayoutId id="214748366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93" userDrawn="1">
          <p15:clr>
            <a:srgbClr val="F26B43"/>
          </p15:clr>
        </p15:guide>
        <p15:guide id="2" pos="424" userDrawn="1">
          <p15:clr>
            <a:srgbClr val="F26B43"/>
          </p15:clr>
        </p15:guide>
        <p15:guide id="3" pos="39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4157" userDrawn="1">
          <p15:clr>
            <a:srgbClr val="F26B43"/>
          </p15:clr>
        </p15:guide>
        <p15:guide id="7" pos="3994" userDrawn="1">
          <p15:clr>
            <a:srgbClr val="F26B43"/>
          </p15:clr>
        </p15:guide>
        <p15:guide id="8" pos="38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23CA4E-B16C-4A27-AF91-A1F9EF7C9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002" y="1005973"/>
            <a:ext cx="9738598" cy="1948859"/>
          </a:xfrm>
        </p:spPr>
        <p:txBody>
          <a:bodyPr/>
          <a:lstStyle/>
          <a:p>
            <a:r>
              <a:rPr lang="en-US" sz="4000" dirty="0"/>
              <a:t>SWITCHING TO DTG/3TC FIXED-DOSE COMBINATION (FDC) IS NON-INFERIOR TO CONTINUING A TAF-BASED REGIMEN IN MAINTAINING VIROLOGIC SUPPRESSION THROUGH 48 WEEKS (TANGO STUDY)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45333-63CB-41C1-B54A-22B39A527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ViiV Healthcare, Brentford, UK; </a:t>
            </a:r>
            <a:r>
              <a:rPr lang="en-US" baseline="30000" dirty="0"/>
              <a:t>2</a:t>
            </a:r>
            <a:r>
              <a:rPr lang="en-US" dirty="0"/>
              <a:t>Centre Hospitalier de Tourcoing, Tourcoing, France; </a:t>
            </a:r>
            <a:r>
              <a:rPr lang="en-US" baseline="30000" dirty="0"/>
              <a:t>3</a:t>
            </a:r>
            <a:r>
              <a:rPr lang="en-US" dirty="0"/>
              <a:t>Holdsworth House Medical Brisbane, Queensland, Australia; </a:t>
            </a:r>
            <a:r>
              <a:rPr lang="en-US" baseline="30000" dirty="0"/>
              <a:t>4</a:t>
            </a:r>
            <a:r>
              <a:rPr lang="en-US" dirty="0"/>
              <a:t>CHU Saint-Pierre, Brussels, Belgium; </a:t>
            </a:r>
            <a:r>
              <a:rPr lang="en-US" baseline="30000" dirty="0"/>
              <a:t>5</a:t>
            </a:r>
            <a:r>
              <a:rPr lang="en-US" dirty="0"/>
              <a:t>Triple O Research Institute PA, West Palm Beach, FL, USA; </a:t>
            </a:r>
            <a:br>
              <a:rPr lang="en-US" dirty="0"/>
            </a:br>
            <a:r>
              <a:rPr lang="en-US" baseline="30000" dirty="0"/>
              <a:t>6</a:t>
            </a:r>
            <a:r>
              <a:rPr lang="en-US" dirty="0"/>
              <a:t>Hospital General Universitario de Alicante, Alicante, Spain; </a:t>
            </a:r>
            <a:r>
              <a:rPr lang="en-US" baseline="30000" dirty="0"/>
              <a:t>7</a:t>
            </a:r>
            <a:r>
              <a:rPr lang="en-US" dirty="0"/>
              <a:t>McGill University Health Centre, Montreal, QC, Canada; </a:t>
            </a:r>
            <a:r>
              <a:rPr lang="en-US" baseline="30000" dirty="0"/>
              <a:t>8</a:t>
            </a:r>
            <a:r>
              <a:rPr lang="en-US" dirty="0"/>
              <a:t>Praxis am Ebertplatz, Cologne, Germany; </a:t>
            </a:r>
            <a:r>
              <a:rPr lang="en-US" baseline="30000" dirty="0"/>
              <a:t>9</a:t>
            </a:r>
            <a:r>
              <a:rPr lang="en-US" dirty="0"/>
              <a:t>ViiV Healthcare, Research Triangle Park, NC, USA; </a:t>
            </a:r>
            <a:r>
              <a:rPr lang="en-US" baseline="30000" dirty="0"/>
              <a:t>10</a:t>
            </a:r>
            <a:r>
              <a:rPr lang="en-US" dirty="0"/>
              <a:t>GlaxoSmithKline, Stockley Park, UK</a:t>
            </a:r>
            <a:endParaRPr lang="en-GB" alt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0A1397-4DE0-4E50-A75F-20C86E17E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/>
              <a:t>J van Wyk</a:t>
            </a:r>
            <a:r>
              <a:rPr lang="en-US" dirty="0"/>
              <a:t>,</a:t>
            </a:r>
            <a:r>
              <a:rPr lang="en-US" baseline="30000" dirty="0"/>
              <a:t>1</a:t>
            </a:r>
            <a:r>
              <a:rPr lang="en-US" dirty="0"/>
              <a:t> F Ajana,</a:t>
            </a:r>
            <a:r>
              <a:rPr lang="en-US" baseline="30000" dirty="0"/>
              <a:t>2</a:t>
            </a:r>
            <a:r>
              <a:rPr lang="en-US" dirty="0"/>
              <a:t> F Bisshop,</a:t>
            </a:r>
            <a:r>
              <a:rPr lang="en-US" baseline="30000" dirty="0"/>
              <a:t>3</a:t>
            </a:r>
            <a:r>
              <a:rPr lang="en-US" dirty="0"/>
              <a:t> S DeWit,</a:t>
            </a:r>
            <a:r>
              <a:rPr lang="en-US" baseline="30000" dirty="0"/>
              <a:t>4</a:t>
            </a:r>
            <a:r>
              <a:rPr lang="en-US" dirty="0"/>
              <a:t> O Osiyemi,</a:t>
            </a:r>
            <a:r>
              <a:rPr lang="en-US" baseline="30000" dirty="0"/>
              <a:t>5</a:t>
            </a:r>
            <a:r>
              <a:rPr lang="en-US" dirty="0"/>
              <a:t> J Portilla,</a:t>
            </a:r>
            <a:r>
              <a:rPr lang="en-US" baseline="30000" dirty="0"/>
              <a:t>6</a:t>
            </a:r>
            <a:r>
              <a:rPr lang="en-US" dirty="0"/>
              <a:t> JP Routy,</a:t>
            </a:r>
            <a:r>
              <a:rPr lang="en-US" baseline="30000" dirty="0"/>
              <a:t>7</a:t>
            </a:r>
            <a:r>
              <a:rPr lang="en-US" dirty="0"/>
              <a:t> C Wyen,</a:t>
            </a:r>
            <a:r>
              <a:rPr lang="en-US" baseline="30000" dirty="0"/>
              <a:t>8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 Ait-Khaled,</a:t>
            </a:r>
            <a:r>
              <a:rPr lang="en-US" baseline="30000" dirty="0"/>
              <a:t>1</a:t>
            </a:r>
            <a:r>
              <a:rPr lang="en-US" dirty="0"/>
              <a:t> M-C Nascimento,</a:t>
            </a:r>
            <a:r>
              <a:rPr lang="en-US" baseline="30000" dirty="0"/>
              <a:t>1</a:t>
            </a:r>
            <a:r>
              <a:rPr lang="en-US" dirty="0"/>
              <a:t> KA Pappa,</a:t>
            </a:r>
            <a:r>
              <a:rPr lang="en-US" baseline="30000" dirty="0"/>
              <a:t>9</a:t>
            </a:r>
            <a:r>
              <a:rPr lang="en-US" dirty="0"/>
              <a:t> R Wang,</a:t>
            </a:r>
            <a:r>
              <a:rPr lang="en-US" baseline="30000" dirty="0"/>
              <a:t>9</a:t>
            </a:r>
            <a:r>
              <a:rPr lang="en-US" dirty="0"/>
              <a:t> J Wright,</a:t>
            </a:r>
            <a:r>
              <a:rPr lang="en-US" baseline="30000" dirty="0"/>
              <a:t>10</a:t>
            </a:r>
            <a:r>
              <a:rPr lang="en-US" dirty="0"/>
              <a:t> AR Tenorio,</a:t>
            </a:r>
            <a:r>
              <a:rPr lang="en-US" baseline="30000" dirty="0"/>
              <a:t>9</a:t>
            </a:r>
            <a:r>
              <a:rPr lang="en-US" dirty="0"/>
              <a:t> B Wynne,</a:t>
            </a:r>
            <a:r>
              <a:rPr lang="en-US" baseline="30000" dirty="0"/>
              <a:t>9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 Aboud,</a:t>
            </a:r>
            <a:r>
              <a:rPr lang="en-US" baseline="30000" dirty="0"/>
              <a:t>1</a:t>
            </a:r>
            <a:r>
              <a:rPr lang="en-US" dirty="0"/>
              <a:t> MJ Gartland,</a:t>
            </a:r>
            <a:r>
              <a:rPr lang="en-US" baseline="30000" dirty="0"/>
              <a:t>9</a:t>
            </a:r>
            <a:r>
              <a:rPr lang="en-US" dirty="0"/>
              <a:t> KY Smith</a:t>
            </a:r>
            <a:r>
              <a:rPr lang="en-US" baseline="30000" dirty="0"/>
              <a:t>9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8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379C4-87F4-41B3-B03C-6BCC67B3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6A4E9CB-86B1-46CD-B18D-3B5F6456A8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5880982"/>
            <a:ext cx="11143488" cy="365760"/>
          </a:xfrm>
        </p:spPr>
        <p:txBody>
          <a:bodyPr/>
          <a:lstStyle/>
          <a:p>
            <a:r>
              <a:rPr lang="en-US" altLang="en-US" sz="1100" dirty="0"/>
              <a:t>SAE, serious adverse event.</a:t>
            </a:r>
            <a:br>
              <a:rPr lang="en-US" altLang="en-US" sz="1100" dirty="0"/>
            </a:br>
            <a:r>
              <a:rPr lang="en-US" altLang="en-US" sz="1100" baseline="30000" dirty="0"/>
              <a:t>a</a:t>
            </a:r>
            <a:r>
              <a:rPr lang="en-US" altLang="en-US" sz="1100" dirty="0"/>
              <a:t>All drug-related AEs were of grade 2. </a:t>
            </a:r>
            <a:r>
              <a:rPr lang="en-US" altLang="en-US" sz="1100" baseline="30000" dirty="0"/>
              <a:t>b</a:t>
            </a:r>
            <a:r>
              <a:rPr lang="en-US" altLang="en-US" sz="1100" dirty="0"/>
              <a:t>One fatal AE occurred (homicide). </a:t>
            </a:r>
            <a:r>
              <a:rPr lang="en-US" altLang="en-US" sz="1100" baseline="30000" dirty="0"/>
              <a:t>c</a:t>
            </a:r>
            <a:r>
              <a:rPr lang="en-US" altLang="en-US" sz="1100" dirty="0"/>
              <a:t>No SAEs were drug related.</a:t>
            </a:r>
            <a:endParaRPr lang="en-GB" altLang="en-US" sz="11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C29FBA-3606-41DD-9B29-E33671A76D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DB71E-438F-4D1E-9A65-45006E98F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dirty="0"/>
              <a:t>ADVERSE EVENTS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1C6D07B-5256-4278-A470-6C5EFC4F4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1819"/>
              </p:ext>
            </p:extLst>
          </p:nvPr>
        </p:nvGraphicFramePr>
        <p:xfrm>
          <a:off x="673100" y="1000735"/>
          <a:ext cx="11063288" cy="3974490"/>
        </p:xfrm>
        <a:graphic>
          <a:graphicData uri="http://schemas.openxmlformats.org/drawingml/2006/table">
            <a:tbl>
              <a:tblPr firstRow="1" bandRow="1"/>
              <a:tblGrid>
                <a:gridCol w="6269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6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DTG/3TC </a:t>
                      </a:r>
                      <a:br>
                        <a:rPr lang="en-GB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3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Calibri" pitchFamily="34" charset="0"/>
                        </a:rPr>
                        <a:t>(N=369)</a:t>
                      </a: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TAF-based regimen</a:t>
                      </a:r>
                      <a:br>
                        <a:rPr lang="en-GB" sz="1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(N=371)</a:t>
                      </a:r>
                    </a:p>
                  </a:txBody>
                  <a:tcPr marL="45720" marR="4572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Any AE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Nasopharyngitis</a:t>
                      </a:r>
                      <a:br>
                        <a:rPr lang="en-US" sz="1300" b="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US" sz="1300" b="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Upper respiratory tract infection</a:t>
                      </a:r>
                      <a:br>
                        <a:rPr lang="en-US" sz="1300" b="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US" sz="1300" b="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Diarrhea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Headache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Syphilis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Back pain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Fatigue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Bronchitis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latin typeface="+mn-lt"/>
                          <a:cs typeface="Arial" panose="020B0604020202020204" pitchFamily="34" charset="0"/>
                        </a:rPr>
                        <a:t>295 (80)</a:t>
                      </a:r>
                      <a:endParaRPr lang="en-GB" sz="13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43 (12)</a:t>
                      </a:r>
                      <a:b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31 (8)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30 (8)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24 (7)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24 (7)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21 (6)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 (5)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 (2)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latin typeface="+mn-lt"/>
                          <a:cs typeface="Arial" panose="020B0604020202020204" pitchFamily="34" charset="0"/>
                        </a:rPr>
                        <a:t>292 (79)</a:t>
                      </a:r>
                      <a:endParaRPr lang="en-GB" sz="13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41 (11)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32 (9)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26 (7)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17 (5)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13 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28 (8)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 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20 (5)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Any drug-related Grade 2-5 AE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i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17 (5)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324059"/>
                  </a:ext>
                </a:extLst>
              </a:tr>
              <a:tr h="991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Drug-related Grade 2-5 AEs</a:t>
                      </a:r>
                      <a:r>
                        <a:rPr lang="en-US" sz="1300" b="1" i="0" baseline="30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i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occurring in ≥0.5%</a:t>
                      </a:r>
                      <a:r>
                        <a:rPr lang="en-US" sz="1300" b="1" i="0" baseline="30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US" sz="1300" b="1" i="0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Insomnia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Constipation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Flatulence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Headache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en-GB" sz="1300" b="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1300" b="0" i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 (1)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i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 (1)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i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 (1)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i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 (1)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en-GB" sz="1300" b="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GB" sz="1300" b="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 (&lt;1)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49601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AEs leading to withdrawal from the study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i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13 (4)</a:t>
                      </a:r>
                      <a:r>
                        <a:rPr lang="en-GB" sz="1300" b="1" i="0" baseline="30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 (1)</a:t>
                      </a:r>
                      <a:endParaRPr lang="en-GB" sz="1300" b="1" i="0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0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Drug-related AEs leading to withdrawal from the study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i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9 (2)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i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 (&lt;1)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75611"/>
                  </a:ext>
                </a:extLst>
              </a:tr>
              <a:tr h="198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Any SAE</a:t>
                      </a:r>
                      <a:r>
                        <a:rPr lang="en-US" sz="1300" b="1" i="0" baseline="30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</a:t>
                      </a:r>
                      <a:endParaRPr lang="en-US" sz="13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i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21 (6)</a:t>
                      </a:r>
                      <a:r>
                        <a:rPr lang="en-GB" sz="1300" b="1" i="0" baseline="30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i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16 (4)</a:t>
                      </a: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03982"/>
                  </a:ext>
                </a:extLst>
              </a:tr>
            </a:tbl>
          </a:graphicData>
        </a:graphic>
      </p:graphicFrame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FD6C006-CF77-456B-A405-AB721A74A36C}"/>
              </a:ext>
            </a:extLst>
          </p:cNvPr>
          <p:cNvSpPr txBox="1">
            <a:spLocks/>
          </p:cNvSpPr>
          <p:nvPr/>
        </p:nvSpPr>
        <p:spPr>
          <a:xfrm>
            <a:off x="688181" y="5111037"/>
            <a:ext cx="11048207" cy="29001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 spc="-50" baseline="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85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b="1" kern="1200">
                <a:solidFill>
                  <a:srgbClr val="E40046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At Week 48, a similar adjusted mean increase from baseline in weight of 0.8 kg was observed in both treatment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Increased weight was reported as an AE in 3 (1%) participants treated with DTG/3TC and in 6 (2%) treated with a </a:t>
            </a:r>
            <a:br>
              <a:rPr lang="en-US" sz="1600" dirty="0"/>
            </a:br>
            <a:r>
              <a:rPr lang="en-US" sz="1600" dirty="0"/>
              <a:t>TAF-based regimen</a:t>
            </a:r>
          </a:p>
        </p:txBody>
      </p:sp>
    </p:spTree>
    <p:extLst>
      <p:ext uri="{BB962C8B-B14F-4D97-AF65-F5344CB8AC3E}">
        <p14:creationId xmlns:p14="http://schemas.microsoft.com/office/powerpoint/2010/main" val="63105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379C4-87F4-41B3-B03C-6BCC67B3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4E91F6-E4D4-49A3-AA99-4E10AA2CB4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sz="1100" baseline="30000" dirty="0"/>
              <a:t>a</a:t>
            </a:r>
            <a:r>
              <a:rPr lang="en-US" altLang="en-US" sz="1100" dirty="0"/>
              <a:t>Participants may have had more than 1 AE leading to withdrawal. </a:t>
            </a:r>
            <a:r>
              <a:rPr lang="en-US" altLang="en-US" sz="1100" baseline="30000" dirty="0"/>
              <a:t>b</a:t>
            </a:r>
            <a:r>
              <a:rPr lang="en-US" altLang="en-US" sz="1100" dirty="0"/>
              <a:t>AE not related to study treatment. </a:t>
            </a:r>
            <a:endParaRPr lang="en-US" altLang="en-US" sz="1100" baseline="30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DBA218-B7E6-403A-8F2C-4BD00AF69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DB71E-438F-4D1E-9A65-45006E98F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ADVERSE EVENTS LEADING TO WITHDRAWAL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225D417-CDB4-4C24-97EA-5D1BD519A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978178"/>
              </p:ext>
            </p:extLst>
          </p:nvPr>
        </p:nvGraphicFramePr>
        <p:xfrm>
          <a:off x="673100" y="1392658"/>
          <a:ext cx="5422107" cy="4578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9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448">
                  <a:extLst>
                    <a:ext uri="{9D8B030D-6E8A-4147-A177-3AD203B41FA5}">
                      <a16:colId xmlns:a16="http://schemas.microsoft.com/office/drawing/2014/main" val="1005550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(%)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R="45720" marT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DTG + 3TC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(N=369)</a:t>
                      </a:r>
                      <a:endParaRPr lang="en-GB" sz="16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TAF-based regimen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(N=372)</a:t>
                      </a:r>
                    </a:p>
                  </a:txBody>
                  <a:tcPr marL="45720" marR="45720" marT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Participants with AEs leading to withdrawal</a:t>
                      </a: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(4)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(1)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93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Anxiety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(1)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42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Insomnia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(1)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7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Weight increased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(1)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491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Fatigue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(1)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3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Abdominal discomfort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034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Gastroesophageal reflux disease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526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Hypoesthesia oral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05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Nausea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05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Paraesthesia oral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49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Drug hypersensitivity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79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Gunshot wound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44825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54E7D7B-D010-43C8-9B4C-90783D126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897022"/>
              </p:ext>
            </p:extLst>
          </p:nvPr>
        </p:nvGraphicFramePr>
        <p:xfrm>
          <a:off x="6340475" y="1392658"/>
          <a:ext cx="5422107" cy="4364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9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448">
                  <a:extLst>
                    <a:ext uri="{9D8B030D-6E8A-4147-A177-3AD203B41FA5}">
                      <a16:colId xmlns:a16="http://schemas.microsoft.com/office/drawing/2014/main" val="1005550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(%)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a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R="45720" marT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DTG + 3TC</a:t>
                      </a:r>
                      <a:b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(N=369)</a:t>
                      </a:r>
                      <a:endParaRPr lang="en-GB" sz="16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marT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TAF-based regimen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(N=372)</a:t>
                      </a:r>
                    </a:p>
                  </a:txBody>
                  <a:tcPr marL="45720" marR="45720" marT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Diffuse large B-cell lymphoma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Lung adenocarcinoma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42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Disturbance in attention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7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Hypoesthesia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491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Paraesthesia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3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Depression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034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Irritability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526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Suicidal ideation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05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Suicide attempt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05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Genital hypoesthesia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49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Genital paraesthesia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79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Pruritus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(&lt;1)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0" marR="38100" marT="27432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448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7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379C4-87F4-41B3-B03C-6BCC67B3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DC674D-A202-42DD-9195-9A310FD28A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sz="1100" dirty="0"/>
              <a:t>TC, total cholesterol; TGL, triglycerides.</a:t>
            </a:r>
            <a:br>
              <a:rPr lang="en-US" altLang="en-US" sz="1100" dirty="0"/>
            </a:br>
            <a:r>
              <a:rPr lang="en-US" altLang="en-US" sz="1100" baseline="30000" dirty="0"/>
              <a:t>a</a:t>
            </a:r>
            <a:r>
              <a:rPr lang="en-US" altLang="en-US" sz="1100" dirty="0"/>
              <a:t>n = number of participants with non-missing fasting lipid data at Week 48, removing participants with lipid-modifying agent administered at baseline (lipid data collected after a lipid-modifying agent are censored and uses last on-treatment pre-modifying agent LOCF method). </a:t>
            </a:r>
            <a:r>
              <a:rPr lang="en-US" altLang="en-US" sz="1100" baseline="30000" dirty="0"/>
              <a:t>b</a:t>
            </a:r>
            <a:r>
              <a:rPr lang="en-US" altLang="en-US" sz="1100" dirty="0"/>
              <a:t>NCEP categories at Week 48 vs baseline. </a:t>
            </a:r>
            <a:r>
              <a:rPr lang="en-US" altLang="en-US" sz="1100" baseline="30000" dirty="0"/>
              <a:t>c</a:t>
            </a:r>
            <a:r>
              <a:rPr lang="en-US" altLang="en-US" sz="1100" dirty="0"/>
              <a:t>Purple shading indicates High for LDL.</a:t>
            </a:r>
            <a:endParaRPr lang="en-GB" altLang="en-US" sz="11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724658-FEC6-437D-A4AC-8B858D929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DB71E-438F-4D1E-9A65-45006E98F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CHANGE IN SERUM LIPIDS FROM BASELINE AT WEEK 48: SAFETY POPULATION</a:t>
            </a:r>
            <a:endParaRPr lang="en-US" sz="2800" dirty="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57E341A-7B89-4434-8CBD-44464B56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514672"/>
              </p:ext>
            </p:extLst>
          </p:nvPr>
        </p:nvGraphicFramePr>
        <p:xfrm>
          <a:off x="6851881" y="4880733"/>
          <a:ext cx="3016885" cy="493014"/>
        </p:xfrm>
        <a:graphic>
          <a:graphicData uri="http://schemas.openxmlformats.org/drawingml/2006/table">
            <a:tbl>
              <a:tblPr firstRow="1" firstCol="1" bandRow="1"/>
              <a:tblGrid>
                <a:gridCol w="293370">
                  <a:extLst>
                    <a:ext uri="{9D8B030D-6E8A-4147-A177-3AD203B41FA5}">
                      <a16:colId xmlns:a16="http://schemas.microsoft.com/office/drawing/2014/main" val="3605985235"/>
                    </a:ext>
                  </a:extLst>
                </a:gridCol>
                <a:gridCol w="2723515">
                  <a:extLst>
                    <a:ext uri="{9D8B030D-6E8A-4147-A177-3AD203B41FA5}">
                      <a16:colId xmlns:a16="http://schemas.microsoft.com/office/drawing/2014/main" val="2176002417"/>
                    </a:ext>
                  </a:extLst>
                </a:gridCol>
              </a:tblGrid>
              <a:tr h="91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18288" marB="1828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71D49"/>
                          </a:solidFill>
                          <a:effectLst/>
                          <a:latin typeface="+mn-lt"/>
                        </a:rPr>
                        <a:t>NA, NA, Borderline high, High, 4.4 to &lt;5</a:t>
                      </a:r>
                      <a:endParaRPr lang="en-US" sz="1000" b="0" dirty="0">
                        <a:solidFill>
                          <a:srgbClr val="071D49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18288" marB="1828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44141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18288" marB="1828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71D49"/>
                          </a:solidFill>
                          <a:effectLst/>
                          <a:latin typeface="+mn-lt"/>
                        </a:rPr>
                        <a:t>High, Low, Very high, Very high, ≥5</a:t>
                      </a:r>
                      <a:endParaRPr lang="en-US" sz="1000" dirty="0">
                        <a:solidFill>
                          <a:srgbClr val="071D49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18288" marB="1828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18497"/>
                  </a:ext>
                </a:extLst>
              </a:tr>
              <a:tr h="91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18288" marB="1828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71D49"/>
                          </a:solidFill>
                          <a:effectLst/>
                          <a:latin typeface="+mn-lt"/>
                        </a:rPr>
                        <a:t>Missing</a:t>
                      </a:r>
                      <a:endParaRPr lang="en-US" sz="1000" dirty="0">
                        <a:solidFill>
                          <a:srgbClr val="071D49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18288" marB="1828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313850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DDC64CA2-8776-4FD8-B96D-1FF92CEF4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878871"/>
              </p:ext>
            </p:extLst>
          </p:nvPr>
        </p:nvGraphicFramePr>
        <p:xfrm>
          <a:off x="1465759" y="4880732"/>
          <a:ext cx="4740731" cy="365760"/>
        </p:xfrm>
        <a:graphic>
          <a:graphicData uri="http://schemas.openxmlformats.org/drawingml/2006/table">
            <a:tbl>
              <a:tblPr firstRow="1" firstCol="1" bandRow="1"/>
              <a:tblGrid>
                <a:gridCol w="265430">
                  <a:extLst>
                    <a:ext uri="{9D8B030D-6E8A-4147-A177-3AD203B41FA5}">
                      <a16:colId xmlns:a16="http://schemas.microsoft.com/office/drawing/2014/main" val="3605985235"/>
                    </a:ext>
                  </a:extLst>
                </a:gridCol>
                <a:gridCol w="4475301">
                  <a:extLst>
                    <a:ext uri="{9D8B030D-6E8A-4147-A177-3AD203B41FA5}">
                      <a16:colId xmlns:a16="http://schemas.microsoft.com/office/drawing/2014/main" val="2176002417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18288" marB="1828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71D49"/>
                          </a:solidFill>
                          <a:effectLst/>
                          <a:latin typeface="+mn-lt"/>
                        </a:rPr>
                        <a:t>Desirable, High, Optimal, Normal, &lt;3.5</a:t>
                      </a:r>
                      <a:endParaRPr lang="en-US" sz="1000" b="0" dirty="0">
                        <a:solidFill>
                          <a:srgbClr val="071D49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18288" marB="1828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475281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18288" marB="1828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71D49"/>
                          </a:solidFill>
                          <a:effectLst/>
                          <a:latin typeface="+mn-lt"/>
                        </a:rPr>
                        <a:t>Borderline high, Normal, Near/Above optimal, Borderline high, 3.5 to &lt;4.4</a:t>
                      </a:r>
                      <a:endParaRPr lang="en-US" sz="1000" dirty="0">
                        <a:solidFill>
                          <a:srgbClr val="071D49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18288" marB="1828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875929"/>
                  </a:ext>
                </a:extLst>
              </a:tr>
            </a:tbl>
          </a:graphicData>
        </a:graphic>
      </p:graphicFrame>
      <p:grpSp>
        <p:nvGrpSpPr>
          <p:cNvPr id="87" name="Group 86">
            <a:extLst>
              <a:ext uri="{FF2B5EF4-FFF2-40B4-BE49-F238E27FC236}">
                <a16:creationId xmlns:a16="http://schemas.microsoft.com/office/drawing/2014/main" id="{C11A50A7-1170-4609-8C73-5902FB20C196}"/>
              </a:ext>
            </a:extLst>
          </p:cNvPr>
          <p:cNvGrpSpPr/>
          <p:nvPr/>
        </p:nvGrpSpPr>
        <p:grpSpPr>
          <a:xfrm>
            <a:off x="490217" y="1349026"/>
            <a:ext cx="10825483" cy="3247799"/>
            <a:chOff x="518588" y="1541538"/>
            <a:chExt cx="9146113" cy="311377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94BD4B8-3A13-4DDE-8F5D-092340298A28}"/>
                </a:ext>
              </a:extLst>
            </p:cNvPr>
            <p:cNvSpPr/>
            <p:nvPr/>
          </p:nvSpPr>
          <p:spPr>
            <a:xfrm>
              <a:off x="5404799" y="1577538"/>
              <a:ext cx="4213524" cy="3035040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49" name="Content Placeholder 7">
              <a:extLst>
                <a:ext uri="{FF2B5EF4-FFF2-40B4-BE49-F238E27FC236}">
                  <a16:creationId xmlns:a16="http://schemas.microsoft.com/office/drawing/2014/main" id="{E159BFCE-B123-4B06-B908-0645386078A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45695638"/>
                </p:ext>
              </p:extLst>
            </p:nvPr>
          </p:nvGraphicFramePr>
          <p:xfrm>
            <a:off x="673100" y="1541538"/>
            <a:ext cx="8991601" cy="2946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26AB68-7128-41F9-9D4A-E0E1F2811AB8}"/>
                </a:ext>
              </a:extLst>
            </p:cNvPr>
            <p:cNvSpPr txBox="1"/>
            <p:nvPr/>
          </p:nvSpPr>
          <p:spPr>
            <a:xfrm>
              <a:off x="1141818" y="4389742"/>
              <a:ext cx="624840" cy="26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</a:t>
              </a:r>
              <a:r>
                <a:rPr lang="en-US" sz="1200" b="1" baseline="300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E88CEC-E165-49BB-9E8F-357398B019F5}"/>
                </a:ext>
              </a:extLst>
            </p:cNvPr>
            <p:cNvSpPr txBox="1"/>
            <p:nvPr/>
          </p:nvSpPr>
          <p:spPr>
            <a:xfrm>
              <a:off x="1213859" y="4237190"/>
              <a:ext cx="229187" cy="147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01CEC0-CC46-40E7-B8F7-A7A5AFC488AA}"/>
                </a:ext>
              </a:extLst>
            </p:cNvPr>
            <p:cNvSpPr txBox="1"/>
            <p:nvPr/>
          </p:nvSpPr>
          <p:spPr>
            <a:xfrm>
              <a:off x="1498787" y="4237190"/>
              <a:ext cx="222110" cy="147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W48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54BAC0E-D546-4B82-AD75-BE51627F25B1}"/>
                </a:ext>
              </a:extLst>
            </p:cNvPr>
            <p:cNvSpPr txBox="1"/>
            <p:nvPr/>
          </p:nvSpPr>
          <p:spPr>
            <a:xfrm rot="16200000">
              <a:off x="-186262" y="3090826"/>
              <a:ext cx="162514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Participants, 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0A0A0A4-2147-456B-90F8-61495F274747}"/>
                </a:ext>
              </a:extLst>
            </p:cNvPr>
            <p:cNvSpPr txBox="1"/>
            <p:nvPr/>
          </p:nvSpPr>
          <p:spPr>
            <a:xfrm>
              <a:off x="5520113" y="1676317"/>
              <a:ext cx="3967803" cy="2360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44546A"/>
                  </a:solidFill>
                  <a:cs typeface="Arial" panose="020B0604020202020204" pitchFamily="34" charset="0"/>
                </a:rPr>
                <a:t>TAF-based regimen (n=277)</a:t>
              </a:r>
              <a:r>
                <a:rPr lang="en-US" sz="1600" b="1" baseline="30000" dirty="0">
                  <a:solidFill>
                    <a:srgbClr val="44546A"/>
                  </a:solidFill>
                  <a:cs typeface="Arial" panose="020B0604020202020204" pitchFamily="34" charset="0"/>
                </a:rPr>
                <a:t>a</a:t>
              </a:r>
              <a:endParaRPr lang="en-US" sz="1600" b="1" dirty="0">
                <a:solidFill>
                  <a:srgbClr val="44546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950ACA6-FC7C-42F5-997B-8C59D70FAEC7}"/>
                </a:ext>
              </a:extLst>
            </p:cNvPr>
            <p:cNvSpPr txBox="1"/>
            <p:nvPr/>
          </p:nvSpPr>
          <p:spPr>
            <a:xfrm>
              <a:off x="1995467" y="4389742"/>
              <a:ext cx="624840" cy="26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HDL</a:t>
              </a:r>
              <a:r>
                <a:rPr lang="en-US" sz="1200" b="1" baseline="300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151F06-D75B-4AE4-8E7E-5731CE6475CE}"/>
                </a:ext>
              </a:extLst>
            </p:cNvPr>
            <p:cNvSpPr txBox="1"/>
            <p:nvPr/>
          </p:nvSpPr>
          <p:spPr>
            <a:xfrm>
              <a:off x="2873208" y="4389742"/>
              <a:ext cx="624840" cy="26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LDL</a:t>
              </a:r>
              <a:r>
                <a:rPr lang="en-US" sz="1200" b="1" baseline="300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b,c</a:t>
              </a:r>
              <a:endParaRPr lang="en-US" sz="1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96072DA-1814-49F5-B24B-D92F3408D2F5}"/>
                </a:ext>
              </a:extLst>
            </p:cNvPr>
            <p:cNvSpPr txBox="1"/>
            <p:nvPr/>
          </p:nvSpPr>
          <p:spPr>
            <a:xfrm>
              <a:off x="3492501" y="4389742"/>
              <a:ext cx="1092238" cy="26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TGL</a:t>
              </a:r>
              <a:r>
                <a:rPr lang="en-US" sz="1200" b="1" baseline="300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75168A3-F714-4423-8E4F-18FBA92C1539}"/>
                </a:ext>
              </a:extLst>
            </p:cNvPr>
            <p:cNvSpPr txBox="1"/>
            <p:nvPr/>
          </p:nvSpPr>
          <p:spPr>
            <a:xfrm>
              <a:off x="4545305" y="4389742"/>
              <a:ext cx="774119" cy="26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TC/HDL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438512C-5E30-4CAF-B3EE-170D7CD189F5}"/>
                </a:ext>
              </a:extLst>
            </p:cNvPr>
            <p:cNvSpPr txBox="1"/>
            <p:nvPr/>
          </p:nvSpPr>
          <p:spPr>
            <a:xfrm>
              <a:off x="5463522" y="4389742"/>
              <a:ext cx="624840" cy="26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</a:t>
              </a:r>
              <a:r>
                <a:rPr lang="en-US" sz="1200" b="1" baseline="300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1E98B9A-1ED7-4801-A866-DE80AC222E51}"/>
                </a:ext>
              </a:extLst>
            </p:cNvPr>
            <p:cNvSpPr txBox="1"/>
            <p:nvPr/>
          </p:nvSpPr>
          <p:spPr>
            <a:xfrm>
              <a:off x="6317171" y="4389742"/>
              <a:ext cx="624840" cy="26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HDL</a:t>
              </a:r>
              <a:r>
                <a:rPr lang="en-US" sz="1200" b="1" baseline="300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EA55A02-3C99-4BD8-984D-76924B9DD95E}"/>
                </a:ext>
              </a:extLst>
            </p:cNvPr>
            <p:cNvSpPr txBox="1"/>
            <p:nvPr/>
          </p:nvSpPr>
          <p:spPr>
            <a:xfrm>
              <a:off x="7194912" y="4389742"/>
              <a:ext cx="624840" cy="26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LDL</a:t>
              </a:r>
              <a:r>
                <a:rPr lang="en-US" sz="1200" b="1" baseline="300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b,c</a:t>
              </a:r>
              <a:endParaRPr lang="en-US" sz="1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810BF5B-0A17-4D78-A9F0-13942DAAA2A8}"/>
                </a:ext>
              </a:extLst>
            </p:cNvPr>
            <p:cNvSpPr txBox="1"/>
            <p:nvPr/>
          </p:nvSpPr>
          <p:spPr>
            <a:xfrm>
              <a:off x="7814205" y="4389742"/>
              <a:ext cx="1092238" cy="26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TGL</a:t>
              </a:r>
              <a:r>
                <a:rPr lang="en-US" sz="1200" b="1" baseline="300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F295654-F6B7-4205-9D24-6481AB2CA16B}"/>
                </a:ext>
              </a:extLst>
            </p:cNvPr>
            <p:cNvSpPr txBox="1"/>
            <p:nvPr/>
          </p:nvSpPr>
          <p:spPr>
            <a:xfrm>
              <a:off x="8867009" y="4389742"/>
              <a:ext cx="774119" cy="26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TC/HDL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65225A3-9F19-448D-ABE3-A372BFF1DA8F}"/>
                </a:ext>
              </a:extLst>
            </p:cNvPr>
            <p:cNvSpPr txBox="1"/>
            <p:nvPr/>
          </p:nvSpPr>
          <p:spPr>
            <a:xfrm>
              <a:off x="2070581" y="4237190"/>
              <a:ext cx="229187" cy="147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15B5418-4B0D-4EA0-956F-81E7205E25D1}"/>
                </a:ext>
              </a:extLst>
            </p:cNvPr>
            <p:cNvSpPr txBox="1"/>
            <p:nvPr/>
          </p:nvSpPr>
          <p:spPr>
            <a:xfrm>
              <a:off x="2362867" y="4237190"/>
              <a:ext cx="222110" cy="147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W48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C02258D-BFF4-4E1B-A2F6-8B06A959BACA}"/>
                </a:ext>
              </a:extLst>
            </p:cNvPr>
            <p:cNvSpPr txBox="1"/>
            <p:nvPr/>
          </p:nvSpPr>
          <p:spPr>
            <a:xfrm>
              <a:off x="2927606" y="4237190"/>
              <a:ext cx="229187" cy="147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B35DEE-44A8-4994-B46B-E160F4E95093}"/>
                </a:ext>
              </a:extLst>
            </p:cNvPr>
            <p:cNvSpPr txBox="1"/>
            <p:nvPr/>
          </p:nvSpPr>
          <p:spPr>
            <a:xfrm>
              <a:off x="3219892" y="4237190"/>
              <a:ext cx="222110" cy="147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W48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BDC3A78-639C-4CE5-A355-B5A708B2903F}"/>
                </a:ext>
              </a:extLst>
            </p:cNvPr>
            <p:cNvSpPr txBox="1"/>
            <p:nvPr/>
          </p:nvSpPr>
          <p:spPr>
            <a:xfrm>
              <a:off x="3794532" y="4237190"/>
              <a:ext cx="229187" cy="147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4DC908F-B729-40D5-95B5-DAFE7B641E87}"/>
                </a:ext>
              </a:extLst>
            </p:cNvPr>
            <p:cNvSpPr txBox="1"/>
            <p:nvPr/>
          </p:nvSpPr>
          <p:spPr>
            <a:xfrm>
              <a:off x="4086818" y="4237190"/>
              <a:ext cx="222110" cy="147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W48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5B68BFD-AF3B-480B-8E58-FD49AB68083B}"/>
                </a:ext>
              </a:extLst>
            </p:cNvPr>
            <p:cNvSpPr txBox="1"/>
            <p:nvPr/>
          </p:nvSpPr>
          <p:spPr>
            <a:xfrm>
              <a:off x="4651621" y="4237190"/>
              <a:ext cx="229187" cy="147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1FEC9EA-E580-4966-8599-A4BC319DD022}"/>
                </a:ext>
              </a:extLst>
            </p:cNvPr>
            <p:cNvSpPr txBox="1"/>
            <p:nvPr/>
          </p:nvSpPr>
          <p:spPr>
            <a:xfrm>
              <a:off x="4943907" y="4237190"/>
              <a:ext cx="222110" cy="147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W48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2083308-74D5-45B5-8162-6CD0B941362D}"/>
                </a:ext>
              </a:extLst>
            </p:cNvPr>
            <p:cNvSpPr txBox="1"/>
            <p:nvPr/>
          </p:nvSpPr>
          <p:spPr>
            <a:xfrm>
              <a:off x="5520113" y="4237190"/>
              <a:ext cx="229187" cy="147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5D6CA2E-C979-479B-8B30-0B11FD2B7385}"/>
                </a:ext>
              </a:extLst>
            </p:cNvPr>
            <p:cNvSpPr txBox="1"/>
            <p:nvPr/>
          </p:nvSpPr>
          <p:spPr>
            <a:xfrm>
              <a:off x="5812399" y="4237190"/>
              <a:ext cx="222110" cy="147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W48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2A3D7AD-F3E0-4856-AEB9-8C3FF4A96EB4}"/>
                </a:ext>
              </a:extLst>
            </p:cNvPr>
            <p:cNvSpPr txBox="1"/>
            <p:nvPr/>
          </p:nvSpPr>
          <p:spPr>
            <a:xfrm>
              <a:off x="6381408" y="4237190"/>
              <a:ext cx="229187" cy="147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B8ED088-E836-41F6-9C61-2AB67D4CF1D3}"/>
                </a:ext>
              </a:extLst>
            </p:cNvPr>
            <p:cNvSpPr txBox="1"/>
            <p:nvPr/>
          </p:nvSpPr>
          <p:spPr>
            <a:xfrm>
              <a:off x="6673694" y="4237190"/>
              <a:ext cx="222110" cy="147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W48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71F6DC7-9E34-4849-B328-8A6ACCA61456}"/>
                </a:ext>
              </a:extLst>
            </p:cNvPr>
            <p:cNvSpPr txBox="1"/>
            <p:nvPr/>
          </p:nvSpPr>
          <p:spPr>
            <a:xfrm>
              <a:off x="7249799" y="4237190"/>
              <a:ext cx="229187" cy="147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A5A3BB3-5654-45C6-8814-9F39898DC4C9}"/>
                </a:ext>
              </a:extLst>
            </p:cNvPr>
            <p:cNvSpPr txBox="1"/>
            <p:nvPr/>
          </p:nvSpPr>
          <p:spPr>
            <a:xfrm>
              <a:off x="7542086" y="4237190"/>
              <a:ext cx="222110" cy="147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W48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AD5CB96-51C9-4D4D-B70A-0A39AC75A469}"/>
                </a:ext>
              </a:extLst>
            </p:cNvPr>
            <p:cNvSpPr txBox="1"/>
            <p:nvPr/>
          </p:nvSpPr>
          <p:spPr>
            <a:xfrm>
              <a:off x="8106337" y="4237190"/>
              <a:ext cx="229187" cy="147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19C74B2-A510-4E4C-ADB6-C14DE4CE791E}"/>
                </a:ext>
              </a:extLst>
            </p:cNvPr>
            <p:cNvSpPr txBox="1"/>
            <p:nvPr/>
          </p:nvSpPr>
          <p:spPr>
            <a:xfrm>
              <a:off x="8398623" y="4237190"/>
              <a:ext cx="222110" cy="147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W48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2BA30B8-C034-487F-BCDC-EAF38491BAB5}"/>
                </a:ext>
              </a:extLst>
            </p:cNvPr>
            <p:cNvSpPr txBox="1"/>
            <p:nvPr/>
          </p:nvSpPr>
          <p:spPr>
            <a:xfrm>
              <a:off x="8971035" y="4237190"/>
              <a:ext cx="229187" cy="147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43DC8F3-1DBF-4506-BCB7-32637A5CBB38}"/>
                </a:ext>
              </a:extLst>
            </p:cNvPr>
            <p:cNvSpPr txBox="1"/>
            <p:nvPr/>
          </p:nvSpPr>
          <p:spPr>
            <a:xfrm>
              <a:off x="9263322" y="4237190"/>
              <a:ext cx="222110" cy="147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W48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357C193-FBC3-433E-B324-584AEFD35F8F}"/>
                </a:ext>
              </a:extLst>
            </p:cNvPr>
            <p:cNvSpPr txBox="1"/>
            <p:nvPr/>
          </p:nvSpPr>
          <p:spPr>
            <a:xfrm>
              <a:off x="1872567" y="1676317"/>
              <a:ext cx="2667000" cy="2360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44546A"/>
                  </a:solidFill>
                  <a:cs typeface="Arial" panose="020B0604020202020204" pitchFamily="34" charset="0"/>
                </a:rPr>
                <a:t>DTG/3TC (n=291)</a:t>
              </a:r>
              <a:r>
                <a:rPr lang="en-US" sz="1600" b="1" baseline="30000" dirty="0">
                  <a:solidFill>
                    <a:srgbClr val="44546A"/>
                  </a:solidFill>
                  <a:cs typeface="Arial" panose="020B0604020202020204" pitchFamily="34" charset="0"/>
                </a:rPr>
                <a:t>a</a:t>
              </a:r>
              <a:endParaRPr lang="en-US" sz="1600" b="1" dirty="0">
                <a:solidFill>
                  <a:srgbClr val="44546A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9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1EB4E-4451-49C6-90E0-EE8B4AC48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A84A39-A448-4492-97D1-97EB04FBEF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100" baseline="30000" dirty="0"/>
              <a:t>a</a:t>
            </a:r>
            <a:r>
              <a:rPr lang="en-US" sz="1100" dirty="0"/>
              <a:t>Estimated mean change from baseline at Week 48 in each group calculated from MMRM model adjusting for treatment, visit, baseline third agent class, CD4+ cell count (continuous), age (continuous), sex, race, BMI (continuous), presence of diabetes mellitus, presence of hypertension, baseline biomarker (continuous), treatment-by-visit interaction, and baseline value-by-visit interaction, with visit as the repeated factor. </a:t>
            </a:r>
            <a:r>
              <a:rPr lang="en-US" sz="1100" baseline="30000" dirty="0"/>
              <a:t>b</a:t>
            </a:r>
            <a:r>
              <a:rPr lang="en-US" sz="1100" dirty="0"/>
              <a:t>Based on estimated geometric means ratio of Week 48 vs baseline. Based on the same model as plasma/serum markers except adjusting for log</a:t>
            </a:r>
            <a:r>
              <a:rPr lang="en-US" sz="1100" baseline="-25000" dirty="0"/>
              <a:t>e</a:t>
            </a:r>
            <a:r>
              <a:rPr lang="en-US" sz="1100" dirty="0"/>
              <a:t>-transformed baseline biomarker (continuous).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B2E2CA-7C81-4A43-9E40-B346527B5C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5844B-DD1A-438F-9996-A677B387E8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CHANGE IN RENAL BIOMARKERS AT WEEK 48</a:t>
            </a:r>
            <a:endParaRPr lang="en-US" sz="2800" dirty="0"/>
          </a:p>
        </p:txBody>
      </p:sp>
      <p:graphicFrame>
        <p:nvGraphicFramePr>
          <p:cNvPr id="8" name="Chart 10">
            <a:extLst>
              <a:ext uri="{FF2B5EF4-FFF2-40B4-BE49-F238E27FC236}">
                <a16:creationId xmlns:a16="http://schemas.microsoft.com/office/drawing/2014/main" id="{995FB58F-4728-45F0-B0F5-70AC647BA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587360"/>
              </p:ext>
            </p:extLst>
          </p:nvPr>
        </p:nvGraphicFramePr>
        <p:xfrm>
          <a:off x="6238757" y="1737869"/>
          <a:ext cx="5497631" cy="363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id="{80A49854-5EBA-4365-B5E6-53B19ADA2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485506"/>
              </p:ext>
            </p:extLst>
          </p:nvPr>
        </p:nvGraphicFramePr>
        <p:xfrm>
          <a:off x="673100" y="1639210"/>
          <a:ext cx="5400675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E197423-DA68-4867-9EC9-0B6C9F22B94A}"/>
              </a:ext>
            </a:extLst>
          </p:cNvPr>
          <p:cNvSpPr txBox="1"/>
          <p:nvPr/>
        </p:nvSpPr>
        <p:spPr>
          <a:xfrm>
            <a:off x="3091252" y="4140668"/>
            <a:ext cx="1444823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 from creatinine, </a:t>
            </a:r>
            <a:b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CKD-EPI </a:t>
            </a:r>
            <a:b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(mL/min/1.73 m</a:t>
            </a:r>
            <a:r>
              <a:rPr lang="en-US" sz="1100" baseline="30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541C44-7D77-4724-87F2-20D1FCC97A2A}"/>
              </a:ext>
            </a:extLst>
          </p:cNvPr>
          <p:cNvSpPr txBox="1"/>
          <p:nvPr/>
        </p:nvSpPr>
        <p:spPr>
          <a:xfrm>
            <a:off x="1862545" y="4152997"/>
            <a:ext cx="899551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(µmol/L)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0BD075-DE9C-4D84-B326-E588502EEF71}"/>
              </a:ext>
            </a:extLst>
          </p:cNvPr>
          <p:cNvSpPr txBox="1"/>
          <p:nvPr/>
        </p:nvSpPr>
        <p:spPr>
          <a:xfrm>
            <a:off x="7470555" y="4114624"/>
            <a:ext cx="968871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Protein/</a:t>
            </a:r>
            <a:b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Creatinine</a:t>
            </a:r>
            <a:b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(g/mol)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6108AB-FAB9-46DB-BECB-D44F76E92888}"/>
              </a:ext>
            </a:extLst>
          </p:cNvPr>
          <p:cNvSpPr txBox="1"/>
          <p:nvPr/>
        </p:nvSpPr>
        <p:spPr>
          <a:xfrm>
            <a:off x="8818220" y="4114624"/>
            <a:ext cx="124331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Retinol-binding</a:t>
            </a:r>
            <a:b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protein/</a:t>
            </a:r>
            <a:b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Creatinine</a:t>
            </a:r>
            <a:b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(µg/mmol)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8D3F9B-4242-486D-88FF-BFD918F93EA3}"/>
              </a:ext>
            </a:extLst>
          </p:cNvPr>
          <p:cNvSpPr txBox="1"/>
          <p:nvPr/>
        </p:nvSpPr>
        <p:spPr>
          <a:xfrm>
            <a:off x="10206405" y="4114624"/>
            <a:ext cx="115119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Beta-2</a:t>
            </a:r>
            <a:b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microglobulin/</a:t>
            </a:r>
            <a:b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Creatinine</a:t>
            </a:r>
            <a:b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(mg/mmol)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780904F-854F-4FDA-8456-20D165D16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197569"/>
              </p:ext>
            </p:extLst>
          </p:nvPr>
        </p:nvGraphicFramePr>
        <p:xfrm>
          <a:off x="4211136" y="5031482"/>
          <a:ext cx="4404185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30">
                  <a:extLst>
                    <a:ext uri="{9D8B030D-6E8A-4147-A177-3AD203B41FA5}">
                      <a16:colId xmlns:a16="http://schemas.microsoft.com/office/drawing/2014/main" val="103938125"/>
                    </a:ext>
                  </a:extLst>
                </a:gridCol>
                <a:gridCol w="1918062">
                  <a:extLst>
                    <a:ext uri="{9D8B030D-6E8A-4147-A177-3AD203B41FA5}">
                      <a16:colId xmlns:a16="http://schemas.microsoft.com/office/drawing/2014/main" val="2626985705"/>
                    </a:ext>
                  </a:extLst>
                </a:gridCol>
                <a:gridCol w="248967">
                  <a:extLst>
                    <a:ext uri="{9D8B030D-6E8A-4147-A177-3AD203B41FA5}">
                      <a16:colId xmlns:a16="http://schemas.microsoft.com/office/drawing/2014/main" val="4176404198"/>
                    </a:ext>
                  </a:extLst>
                </a:gridCol>
                <a:gridCol w="2012226">
                  <a:extLst>
                    <a:ext uri="{9D8B030D-6E8A-4147-A177-3AD203B41FA5}">
                      <a16:colId xmlns:a16="http://schemas.microsoft.com/office/drawing/2014/main" val="1376743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445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DTG/3TC (N=369)  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445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TAF-based regimen (N=371)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2438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000BFEA-93F7-4DBE-8CE6-C9DD604561FD}"/>
              </a:ext>
            </a:extLst>
          </p:cNvPr>
          <p:cNvSpPr txBox="1"/>
          <p:nvPr/>
        </p:nvSpPr>
        <p:spPr>
          <a:xfrm>
            <a:off x="5141799" y="1898091"/>
            <a:ext cx="6347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</a:t>
            </a:r>
            <a:r>
              <a:rPr lang="en-US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&lt;0.001</a:t>
            </a: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E7F08057-561E-4DDB-A06A-E821BC8A2187}"/>
              </a:ext>
            </a:extLst>
          </p:cNvPr>
          <p:cNvSpPr/>
          <p:nvPr/>
        </p:nvSpPr>
        <p:spPr>
          <a:xfrm rot="5400000">
            <a:off x="3758904" y="2651398"/>
            <a:ext cx="109520" cy="517523"/>
          </a:xfrm>
          <a:prstGeom prst="leftBracket">
            <a:avLst>
              <a:gd name="adj" fmla="val 0"/>
            </a:avLst>
          </a:pr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720290-7547-4332-BB76-3A61048F7675}"/>
              </a:ext>
            </a:extLst>
          </p:cNvPr>
          <p:cNvSpPr txBox="1"/>
          <p:nvPr/>
        </p:nvSpPr>
        <p:spPr>
          <a:xfrm>
            <a:off x="3736449" y="2709035"/>
            <a:ext cx="1544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083755A2-A1B2-4B40-9C5B-E08084E8C008}"/>
              </a:ext>
            </a:extLst>
          </p:cNvPr>
          <p:cNvSpPr/>
          <p:nvPr/>
        </p:nvSpPr>
        <p:spPr>
          <a:xfrm rot="5400000">
            <a:off x="2257561" y="1703144"/>
            <a:ext cx="109520" cy="520484"/>
          </a:xfrm>
          <a:prstGeom prst="leftBracket">
            <a:avLst>
              <a:gd name="adj" fmla="val 0"/>
            </a:avLst>
          </a:pr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1A3486-6CE9-45BC-ABD7-37004675B389}"/>
              </a:ext>
            </a:extLst>
          </p:cNvPr>
          <p:cNvSpPr txBox="1"/>
          <p:nvPr/>
        </p:nvSpPr>
        <p:spPr>
          <a:xfrm>
            <a:off x="2234664" y="1756514"/>
            <a:ext cx="1553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184574-EE37-4371-B649-040FC95444B3}"/>
              </a:ext>
            </a:extLst>
          </p:cNvPr>
          <p:cNvSpPr txBox="1"/>
          <p:nvPr/>
        </p:nvSpPr>
        <p:spPr>
          <a:xfrm>
            <a:off x="2629846" y="1392989"/>
            <a:ext cx="236763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44546A"/>
                </a:solidFill>
              </a:rPr>
              <a:t>Plasma/Serum markers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ACF49-1BE6-46FB-8A72-44D8EAE0037E}"/>
              </a:ext>
            </a:extLst>
          </p:cNvPr>
          <p:cNvSpPr txBox="1"/>
          <p:nvPr/>
        </p:nvSpPr>
        <p:spPr>
          <a:xfrm>
            <a:off x="8603988" y="1402048"/>
            <a:ext cx="13914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44546A"/>
                </a:solidFill>
              </a:rPr>
              <a:t>Urine markers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E51522-1051-4362-B06C-465A84B5FCE3}"/>
              </a:ext>
            </a:extLst>
          </p:cNvPr>
          <p:cNvSpPr txBox="1"/>
          <p:nvPr/>
        </p:nvSpPr>
        <p:spPr>
          <a:xfrm>
            <a:off x="4595351" y="4152997"/>
            <a:ext cx="1560915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 from cystatin C, </a:t>
            </a:r>
            <a:b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CKD-EPI (mL/min/1.73 m</a:t>
            </a:r>
            <a:r>
              <a:rPr lang="en-US" sz="1100" baseline="30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782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1EB4E-4451-49C6-90E0-EE8B4AC48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A84A39-A448-4492-97D1-97EB04FBEF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100" baseline="30000" dirty="0"/>
              <a:t>a</a:t>
            </a:r>
            <a:r>
              <a:rPr lang="en-US" sz="1100" dirty="0"/>
              <a:t>Estimated mean change from baseline at Week 48 in each group calculated from MMRM model adjusting for treatment, visit, baseline third agent class, CD4+ cell count (continuous), age (continuous), sex, race, BMI (continuous), smoking status, vitamin D use, baseline biomarker (continuous), treatment-by-visit interaction, and baseline </a:t>
            </a:r>
            <a:br>
              <a:rPr lang="en-US" sz="1100" dirty="0"/>
            </a:br>
            <a:r>
              <a:rPr lang="en-US" sz="1100" dirty="0"/>
              <a:t>value-by-visit interaction, with visit as the repeated factor.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B2E2CA-7C81-4A43-9E40-B346527B5C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5844B-DD1A-438F-9996-A677B387E8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CHANGE IN BONE BIOMARKERS AT WEEK 48</a:t>
            </a:r>
            <a:endParaRPr lang="en-US" sz="2800" dirty="0"/>
          </a:p>
        </p:txBody>
      </p:sp>
      <p:graphicFrame>
        <p:nvGraphicFramePr>
          <p:cNvPr id="8" name="Chart 10">
            <a:extLst>
              <a:ext uri="{FF2B5EF4-FFF2-40B4-BE49-F238E27FC236}">
                <a16:creationId xmlns:a16="http://schemas.microsoft.com/office/drawing/2014/main" id="{057F9D7B-819D-4D2E-B353-0B1531219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57655"/>
              </p:ext>
            </p:extLst>
          </p:nvPr>
        </p:nvGraphicFramePr>
        <p:xfrm>
          <a:off x="438150" y="1485822"/>
          <a:ext cx="11531600" cy="390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4159E5-92B2-48E5-A169-0BA6E8BBB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08459"/>
              </p:ext>
            </p:extLst>
          </p:nvPr>
        </p:nvGraphicFramePr>
        <p:xfrm>
          <a:off x="3419560" y="5276439"/>
          <a:ext cx="2673476" cy="234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69">
                  <a:extLst>
                    <a:ext uri="{9D8B030D-6E8A-4147-A177-3AD203B41FA5}">
                      <a16:colId xmlns:a16="http://schemas.microsoft.com/office/drawing/2014/main" val="103938125"/>
                    </a:ext>
                  </a:extLst>
                </a:gridCol>
                <a:gridCol w="2437607">
                  <a:extLst>
                    <a:ext uri="{9D8B030D-6E8A-4147-A177-3AD203B41FA5}">
                      <a16:colId xmlns:a16="http://schemas.microsoft.com/office/drawing/2014/main" val="2626985705"/>
                    </a:ext>
                  </a:extLst>
                </a:gridCol>
              </a:tblGrid>
              <a:tr h="197092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445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21117"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DTG/3TC (N=369)</a:t>
                      </a:r>
                    </a:p>
                  </a:txBody>
                  <a:tcPr marL="0" marR="0" marT="0" marB="2111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2438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5982B59-72E5-462B-97E4-295DE223F4FC}"/>
              </a:ext>
            </a:extLst>
          </p:cNvPr>
          <p:cNvSpPr txBox="1"/>
          <p:nvPr/>
        </p:nvSpPr>
        <p:spPr>
          <a:xfrm>
            <a:off x="6007506" y="1571277"/>
            <a:ext cx="87533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**P</a:t>
            </a:r>
            <a:r>
              <a:rPr lang="en-US" sz="1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&lt;0.001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701A6-984C-4DED-8B2C-630DE71E77F5}"/>
              </a:ext>
            </a:extLst>
          </p:cNvPr>
          <p:cNvSpPr txBox="1"/>
          <p:nvPr/>
        </p:nvSpPr>
        <p:spPr>
          <a:xfrm>
            <a:off x="6083707" y="1388411"/>
            <a:ext cx="6933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</a:t>
            </a:r>
            <a:r>
              <a:rPr lang="en-US" sz="14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&lt;0.05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55575566-32AE-41F7-82D2-6958CEF2A23A}"/>
              </a:ext>
            </a:extLst>
          </p:cNvPr>
          <p:cNvSpPr/>
          <p:nvPr/>
        </p:nvSpPr>
        <p:spPr>
          <a:xfrm rot="5400000">
            <a:off x="10199890" y="2786602"/>
            <a:ext cx="126462" cy="784964"/>
          </a:xfrm>
          <a:prstGeom prst="leftBracket">
            <a:avLst>
              <a:gd name="adj" fmla="val 0"/>
            </a:avLst>
          </a:pr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E99105-067D-44E8-8DA4-FB17D144244F}"/>
              </a:ext>
            </a:extLst>
          </p:cNvPr>
          <p:cNvSpPr txBox="1"/>
          <p:nvPr/>
        </p:nvSpPr>
        <p:spPr>
          <a:xfrm>
            <a:off x="10143308" y="2940267"/>
            <a:ext cx="2342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B955B0FC-4347-4D13-86B9-CC79DB6921B3}"/>
              </a:ext>
            </a:extLst>
          </p:cNvPr>
          <p:cNvSpPr/>
          <p:nvPr/>
        </p:nvSpPr>
        <p:spPr>
          <a:xfrm rot="5400000">
            <a:off x="7763867" y="1237202"/>
            <a:ext cx="126462" cy="784964"/>
          </a:xfrm>
          <a:prstGeom prst="leftBracket">
            <a:avLst>
              <a:gd name="adj" fmla="val 0"/>
            </a:avLst>
          </a:pr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A99076-A459-437F-91EB-3D546D832C8F}"/>
              </a:ext>
            </a:extLst>
          </p:cNvPr>
          <p:cNvSpPr txBox="1"/>
          <p:nvPr/>
        </p:nvSpPr>
        <p:spPr>
          <a:xfrm>
            <a:off x="7719642" y="1381342"/>
            <a:ext cx="2342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CF2C5C03-2AFD-48E4-AD2A-9B9EF7CEE277}"/>
              </a:ext>
            </a:extLst>
          </p:cNvPr>
          <p:cNvSpPr/>
          <p:nvPr/>
        </p:nvSpPr>
        <p:spPr>
          <a:xfrm rot="5400000">
            <a:off x="5372384" y="2710402"/>
            <a:ext cx="126462" cy="784964"/>
          </a:xfrm>
          <a:prstGeom prst="leftBracket">
            <a:avLst>
              <a:gd name="adj" fmla="val 0"/>
            </a:avLst>
          </a:prstGeom>
          <a:ln w="127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4FA409-1B1C-4B18-A5E9-AC4ECB30064D}"/>
              </a:ext>
            </a:extLst>
          </p:cNvPr>
          <p:cNvSpPr txBox="1"/>
          <p:nvPr/>
        </p:nvSpPr>
        <p:spPr>
          <a:xfrm>
            <a:off x="5328159" y="2854542"/>
            <a:ext cx="2342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E3D0BF4-C117-45CA-963A-7CDDB0B76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57696"/>
              </p:ext>
            </p:extLst>
          </p:nvPr>
        </p:nvGraphicFramePr>
        <p:xfrm>
          <a:off x="6247247" y="5276439"/>
          <a:ext cx="2673476" cy="234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69">
                  <a:extLst>
                    <a:ext uri="{9D8B030D-6E8A-4147-A177-3AD203B41FA5}">
                      <a16:colId xmlns:a16="http://schemas.microsoft.com/office/drawing/2014/main" val="103938125"/>
                    </a:ext>
                  </a:extLst>
                </a:gridCol>
                <a:gridCol w="2437607">
                  <a:extLst>
                    <a:ext uri="{9D8B030D-6E8A-4147-A177-3AD203B41FA5}">
                      <a16:colId xmlns:a16="http://schemas.microsoft.com/office/drawing/2014/main" val="2626985705"/>
                    </a:ext>
                  </a:extLst>
                </a:gridCol>
              </a:tblGrid>
              <a:tr h="128128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445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117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TAF-based regimen (N=371)</a:t>
                      </a:r>
                    </a:p>
                  </a:txBody>
                  <a:tcPr marL="0" marR="0" marT="2111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921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89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1EB4E-4451-49C6-90E0-EE8B4AC48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371BE4-D38B-47F7-80A4-FDF59F3720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sz="1100" baseline="30000" dirty="0"/>
              <a:t>a</a:t>
            </a:r>
            <a:r>
              <a:rPr lang="en-US" altLang="en-US" sz="1100" dirty="0"/>
              <a:t>ITT-E population with baseline </a:t>
            </a:r>
            <a:r>
              <a:rPr lang="en-GB" altLang="en-US" sz="1100" dirty="0"/>
              <a:t>p</a:t>
            </a:r>
            <a:r>
              <a:rPr lang="en-GB" sz="1100" dirty="0"/>
              <a:t>ro-viral</a:t>
            </a:r>
            <a:r>
              <a:rPr lang="en-US" altLang="en-US" sz="1100" dirty="0"/>
              <a:t> DNA resistance result (GenoSure Archive</a:t>
            </a:r>
            <a:r>
              <a:rPr lang="en-US" altLang="en-US" sz="1100" baseline="30000" dirty="0"/>
              <a:t>®</a:t>
            </a:r>
            <a:r>
              <a:rPr lang="en-US" altLang="en-US" sz="1100" dirty="0"/>
              <a:t>, Monogram Biosciences) with ≥1 </a:t>
            </a:r>
            <a:r>
              <a:rPr lang="en-US" sz="1100" dirty="0"/>
              <a:t>post-baseline on-treatment HIV-1 RNA viral load result and excluding participants who have withdrawn from the study because of protocol deviation (n=5). </a:t>
            </a:r>
            <a:br>
              <a:rPr lang="en-US" sz="1100" dirty="0"/>
            </a:br>
            <a:r>
              <a:rPr lang="en-US" altLang="en-US" sz="1100" baseline="30000" dirty="0"/>
              <a:t>b</a:t>
            </a:r>
            <a:r>
              <a:rPr lang="en-US" altLang="en-US" sz="1100" dirty="0"/>
              <a:t>Percentages based on N. </a:t>
            </a:r>
            <a:br>
              <a:rPr lang="en-US" altLang="en-US" sz="1100" dirty="0"/>
            </a:br>
            <a:r>
              <a:rPr lang="en-US" altLang="en-US" sz="1100" baseline="30000" dirty="0"/>
              <a:t>c</a:t>
            </a:r>
            <a:r>
              <a:rPr lang="en-US" altLang="en-US" sz="1100" dirty="0"/>
              <a:t>L</a:t>
            </a:r>
            <a:r>
              <a:rPr lang="en-US" sz="1100" dirty="0"/>
              <a:t>ast available on-treatment HIV-1 RNA viral load through Week 48 analysis using last on-treatment HIV-1 RNA viral load through Week 48 or before discontinuation (percentages based on baseline mutation status n).</a:t>
            </a:r>
            <a:endParaRPr lang="en-GB" altLang="en-US" sz="11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30937F-6FFB-408C-A2D7-0D0B01090B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5844B-DD1A-438F-9996-A677B387E8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VIROLOGIC RESPONSE BY </a:t>
            </a:r>
            <a:r>
              <a:rPr lang="en-GB" altLang="en-US" sz="2800" dirty="0"/>
              <a:t>P</a:t>
            </a:r>
            <a:r>
              <a:rPr lang="en-GB" sz="2800" dirty="0"/>
              <a:t>RO-VIRAL</a:t>
            </a:r>
            <a:r>
              <a:rPr lang="en-US" altLang="en-US" sz="2800" dirty="0"/>
              <a:t> M184V/I STATUS:</a:t>
            </a:r>
          </a:p>
          <a:p>
            <a:r>
              <a:rPr lang="en-GB" altLang="en-US" sz="2000" dirty="0"/>
              <a:t>POST-HOC ANALYSIS OF STORED BASELINE SAMPLES</a:t>
            </a:r>
          </a:p>
          <a:p>
            <a:endParaRPr lang="en-US" sz="2800" dirty="0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EBDA528D-C2C4-4EBE-AC91-702B3EBA81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054921"/>
              </p:ext>
            </p:extLst>
          </p:nvPr>
        </p:nvGraphicFramePr>
        <p:xfrm>
          <a:off x="1771650" y="1406193"/>
          <a:ext cx="8591550" cy="2925318"/>
        </p:xfrm>
        <a:graphic>
          <a:graphicData uri="http://schemas.openxmlformats.org/drawingml/2006/table">
            <a:tbl>
              <a:tblPr firstRow="1" bandRow="1"/>
              <a:tblGrid>
                <a:gridCol w="4454878">
                  <a:extLst>
                    <a:ext uri="{9D8B030D-6E8A-4147-A177-3AD203B41FA5}">
                      <a16:colId xmlns:a16="http://schemas.microsoft.com/office/drawing/2014/main" val="2341728890"/>
                    </a:ext>
                  </a:extLst>
                </a:gridCol>
                <a:gridCol w="2068336">
                  <a:extLst>
                    <a:ext uri="{9D8B030D-6E8A-4147-A177-3AD203B41FA5}">
                      <a16:colId xmlns:a16="http://schemas.microsoft.com/office/drawing/2014/main" val="187633303"/>
                    </a:ext>
                  </a:extLst>
                </a:gridCol>
                <a:gridCol w="2068336">
                  <a:extLst>
                    <a:ext uri="{9D8B030D-6E8A-4147-A177-3AD203B41FA5}">
                      <a16:colId xmlns:a16="http://schemas.microsoft.com/office/drawing/2014/main" val="2110921657"/>
                    </a:ext>
                  </a:extLst>
                </a:gridCol>
              </a:tblGrid>
              <a:tr h="165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Participants, n (%)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DTG/3TC 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(N=318)</a:t>
                      </a:r>
                      <a:r>
                        <a:rPr lang="en-GB" sz="16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en-GB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TAF-based regimen</a:t>
                      </a:r>
                    </a:p>
                    <a:p>
                      <a:pPr algn="ctr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(N=308)</a:t>
                      </a:r>
                      <a:r>
                        <a:rPr lang="en-GB" sz="16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en-GB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037503"/>
                  </a:ext>
                </a:extLst>
              </a:tr>
              <a:tr h="129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Pro-viral M184V/I at baseline</a:t>
                      </a:r>
                      <a:r>
                        <a:rPr lang="en-GB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(1)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612268"/>
                  </a:ext>
                </a:extLst>
              </a:tr>
              <a:tr h="129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HIV-1 RNA &lt;50 c/mL at Week 48</a:t>
                      </a:r>
                      <a:r>
                        <a:rPr lang="en-GB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(100)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(100)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934250"/>
                  </a:ext>
                </a:extLst>
              </a:tr>
              <a:tr h="129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HIV-1 RNA ≥50 c/mL at Week 48</a:t>
                      </a:r>
                      <a:r>
                        <a:rPr lang="en-GB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78897"/>
                  </a:ext>
                </a:extLst>
              </a:tr>
              <a:tr h="129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pro-viral M184V/I at baseline</a:t>
                      </a:r>
                      <a:r>
                        <a:rPr lang="en-GB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314 (99)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305 (99)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96984"/>
                  </a:ext>
                </a:extLst>
              </a:tr>
              <a:tr h="129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HIV-1 RNA &lt;50 c/mL at Week 48</a:t>
                      </a:r>
                      <a:r>
                        <a:rPr lang="en-GB" sz="1600" baseline="30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314 (100)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303 (99)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99042"/>
                  </a:ext>
                </a:extLst>
              </a:tr>
              <a:tr h="129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HIV-1 RNA ≥50 c/mL at Week 48</a:t>
                      </a:r>
                      <a:r>
                        <a:rPr lang="en-GB" sz="1600" baseline="30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  <a:endParaRPr lang="en-GB" sz="16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(1)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019060"/>
                  </a:ext>
                </a:extLst>
              </a:tr>
            </a:tbl>
          </a:graphicData>
        </a:graphic>
      </p:graphicFrame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3C7CB01-8A5A-4FC6-BB8F-61D70FA36A49}"/>
              </a:ext>
            </a:extLst>
          </p:cNvPr>
          <p:cNvSpPr txBox="1">
            <a:spLocks/>
          </p:cNvSpPr>
          <p:nvPr/>
        </p:nvSpPr>
        <p:spPr>
          <a:xfrm>
            <a:off x="706850" y="4586205"/>
            <a:ext cx="10675525" cy="7207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 spc="-50" baseline="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85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b="1" kern="1200">
                <a:solidFill>
                  <a:srgbClr val="E40046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All participants in the </a:t>
            </a:r>
            <a:r>
              <a:rPr lang="en-US" dirty="0"/>
              <a:t>DTG/3TC group</a:t>
            </a:r>
            <a:r>
              <a:rPr lang="en-GB" altLang="en-US" dirty="0"/>
              <a:t> with pro-viral M184V/I at baseline maintained HIV-1 RNA &lt;50 c/mL at Week 48</a:t>
            </a:r>
          </a:p>
        </p:txBody>
      </p:sp>
    </p:spTree>
    <p:extLst>
      <p:ext uri="{BB962C8B-B14F-4D97-AF65-F5344CB8AC3E}">
        <p14:creationId xmlns:p14="http://schemas.microsoft.com/office/powerpoint/2010/main" val="220700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A460C1-A9BA-43DA-9959-8ACF5B5022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1372783"/>
            <a:ext cx="11075988" cy="4411469"/>
          </a:xfrm>
        </p:spPr>
        <p:txBody>
          <a:bodyPr/>
          <a:lstStyle/>
          <a:p>
            <a:pPr marL="3429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/>
              <a:t>Switching to DTG/3TC FDC was non-inferior to remaining on a TAF-based regimen through Week 48 in ART-experienced, virologically suppressed adults</a:t>
            </a:r>
          </a:p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 confirmed virologic withdrawals in the DTG/3TC group</a:t>
            </a:r>
          </a:p>
          <a:p>
            <a:pPr marL="746125" lvl="1" indent="-396875">
              <a:spcBef>
                <a:spcPts val="1000"/>
              </a:spcBef>
              <a:spcAft>
                <a:spcPts val="600"/>
              </a:spcAft>
              <a:buClr>
                <a:srgbClr val="071D49"/>
              </a:buClr>
            </a:pPr>
            <a:r>
              <a:rPr lang="en-US" sz="2200" dirty="0"/>
              <a:t>Zero resistance development in the DTG/3TC group</a:t>
            </a:r>
          </a:p>
          <a:p>
            <a:pPr marL="3429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/>
              <a:t>The safety profile of </a:t>
            </a:r>
            <a:r>
              <a:rPr lang="en-US" sz="2400" dirty="0"/>
              <a:t>DTG/3TC FDC wa</a:t>
            </a:r>
            <a:r>
              <a:rPr lang="en-US" altLang="en-US" sz="2400" dirty="0"/>
              <a:t>s consistent with the DTG and 3TC labels</a:t>
            </a:r>
          </a:p>
          <a:p>
            <a:pPr marL="3429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These data support the use of DTG/3TC as a new robust switch option without increased risk of virologic failure or resistance and with reduced ART exposure</a:t>
            </a:r>
            <a:endParaRPr lang="en-GB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1EB4E-4451-49C6-90E0-EE8B4AC48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5844B-DD1A-438F-9996-A677B387E8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CONCLUSIONS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B2E2CA-7C81-4A43-9E40-B346527B5C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0FF6B-97E2-4058-A25F-625BC3C860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93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A460C1-A9BA-43DA-9959-8ACF5B5022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1372783"/>
            <a:ext cx="11075988" cy="44114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We thank the study participants; their families and caregivers; investigators and site staff who participated in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the study; and the ViiV Healthcare, GlaxoSmithKline, Pharmaceutical Product Development, and Phastar study team members</a:t>
            </a:r>
            <a:endParaRPr lang="en-GB" alt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1EB4E-4451-49C6-90E0-EE8B4AC48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5844B-DD1A-438F-9996-A677B387E8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ACKNOWLEDGMENTS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B2E2CA-7C81-4A43-9E40-B346527B5C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7D97-4ED0-4DA9-8E75-48F90A4DFB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57C248-B3D4-484B-BCB2-203BB4723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86774"/>
              </p:ext>
            </p:extLst>
          </p:nvPr>
        </p:nvGraphicFramePr>
        <p:xfrm>
          <a:off x="609092" y="2454442"/>
          <a:ext cx="11140000" cy="3407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500">
                  <a:extLst>
                    <a:ext uri="{9D8B030D-6E8A-4147-A177-3AD203B41FA5}">
                      <a16:colId xmlns:a16="http://schemas.microsoft.com/office/drawing/2014/main" val="4217558173"/>
                    </a:ext>
                  </a:extLst>
                </a:gridCol>
                <a:gridCol w="1392500">
                  <a:extLst>
                    <a:ext uri="{9D8B030D-6E8A-4147-A177-3AD203B41FA5}">
                      <a16:colId xmlns:a16="http://schemas.microsoft.com/office/drawing/2014/main" val="3562012724"/>
                    </a:ext>
                  </a:extLst>
                </a:gridCol>
                <a:gridCol w="1392500">
                  <a:extLst>
                    <a:ext uri="{9D8B030D-6E8A-4147-A177-3AD203B41FA5}">
                      <a16:colId xmlns:a16="http://schemas.microsoft.com/office/drawing/2014/main" val="4227644430"/>
                    </a:ext>
                  </a:extLst>
                </a:gridCol>
                <a:gridCol w="1392500">
                  <a:extLst>
                    <a:ext uri="{9D8B030D-6E8A-4147-A177-3AD203B41FA5}">
                      <a16:colId xmlns:a16="http://schemas.microsoft.com/office/drawing/2014/main" val="2432317603"/>
                    </a:ext>
                  </a:extLst>
                </a:gridCol>
                <a:gridCol w="1392500">
                  <a:extLst>
                    <a:ext uri="{9D8B030D-6E8A-4147-A177-3AD203B41FA5}">
                      <a16:colId xmlns:a16="http://schemas.microsoft.com/office/drawing/2014/main" val="3777318913"/>
                    </a:ext>
                  </a:extLst>
                </a:gridCol>
                <a:gridCol w="1392500">
                  <a:extLst>
                    <a:ext uri="{9D8B030D-6E8A-4147-A177-3AD203B41FA5}">
                      <a16:colId xmlns:a16="http://schemas.microsoft.com/office/drawing/2014/main" val="3153790095"/>
                    </a:ext>
                  </a:extLst>
                </a:gridCol>
                <a:gridCol w="1392500">
                  <a:extLst>
                    <a:ext uri="{9D8B030D-6E8A-4147-A177-3AD203B41FA5}">
                      <a16:colId xmlns:a16="http://schemas.microsoft.com/office/drawing/2014/main" val="2464506496"/>
                    </a:ext>
                  </a:extLst>
                </a:gridCol>
                <a:gridCol w="1392500">
                  <a:extLst>
                    <a:ext uri="{9D8B030D-6E8A-4147-A177-3AD203B41FA5}">
                      <a16:colId xmlns:a16="http://schemas.microsoft.com/office/drawing/2014/main" val="1025659150"/>
                    </a:ext>
                  </a:extLst>
                </a:gridCol>
              </a:tblGrid>
              <a:tr h="3407515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000" b="0" u="sng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Australia</a:t>
                      </a:r>
                      <a:r>
                        <a:rPr lang="en-US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v-SE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Baker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sv-SE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Bisshop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sv-SE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Bloch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sv-SE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McMahon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sv-SE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Moore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sv-SE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Pell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sv-SE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Roth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sv-SE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Schmidt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sv-SE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Smith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sv-SE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Woolley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endParaRPr lang="sv-SE" sz="1000" b="0" kern="0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000" b="0" u="sng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Belgium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nl-NL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De Wit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nl-NL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Florence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nl-NL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Lacor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nl-NL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Vandekerckhove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nl-NL" sz="1000" b="0" kern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Vandercam</a:t>
                      </a:r>
                      <a:endParaRPr lang="en-US" sz="1000" b="0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u="sng" dirty="0">
                          <a:solidFill>
                            <a:schemeClr val="accent2"/>
                          </a:solidFill>
                          <a:latin typeface="+mn-lt"/>
                        </a:rPr>
                        <a:t>Canada</a:t>
                      </a:r>
                      <a:b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</a:rPr>
                      </a:b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</a:rPr>
                        <a:t>Kasper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</a:rPr>
                        <a:t>LeBlanc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</a:rPr>
                        <a:t>Routy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</a:rPr>
                        <a:t>Sasseville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</a:rPr>
                        <a:t>Walmsley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endParaRPr lang="en-US" sz="1000" b="0" u="sng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u="sng" dirty="0">
                          <a:solidFill>
                            <a:schemeClr val="accent2"/>
                          </a:solidFill>
                          <a:latin typeface="+mn-lt"/>
                        </a:rPr>
                        <a:t>France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</a:rPr>
                        <a:t>Ajana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</a:rPr>
                        <a:t>Bonnet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</a:rPr>
                        <a:t>Girard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it-IT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Katlama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</a:rPr>
                        <a:t>Philibert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</a:rPr>
                        <a:t>Pugliese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</a:rPr>
                        <a:t>Yazdanpanah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endParaRPr lang="en-US" sz="1000" b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u="sng" kern="0" dirty="0">
                          <a:solidFill>
                            <a:schemeClr val="accent2"/>
                          </a:solidFill>
                          <a:latin typeface="+mn-lt"/>
                        </a:rPr>
                        <a:t>Germany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Arasteh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Bogner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Degen</a:t>
                      </a:r>
                      <a:endParaRPr lang="it-IT" sz="1000" b="0" kern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u="sng" kern="0" dirty="0">
                          <a:solidFill>
                            <a:schemeClr val="accent2"/>
                          </a:solidFill>
                          <a:latin typeface="+mn-lt"/>
                        </a:rPr>
                        <a:t>Germany (cont)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Jäger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Krznaric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Lutz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Postel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Scholten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Spinner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Stellbrink 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it-IT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Stoll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it-IT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Wyen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endParaRPr lang="en-US" sz="1000" b="0" u="sng" kern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it-IT" sz="1000" b="0" u="sng" kern="0" dirty="0">
                          <a:solidFill>
                            <a:schemeClr val="accent2"/>
                          </a:solidFill>
                          <a:latin typeface="+mn-lt"/>
                        </a:rPr>
                        <a:t>Japan</a:t>
                      </a:r>
                      <a:r>
                        <a:rPr lang="it-IT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it-IT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Adachi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it-IT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Igari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it-IT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Yokomaku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endParaRPr lang="de-DE" sz="1000" b="0" u="sng" kern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u="sng" kern="0" dirty="0">
                          <a:solidFill>
                            <a:schemeClr val="accent2"/>
                          </a:solidFill>
                          <a:latin typeface="+mn-lt"/>
                        </a:rPr>
                        <a:t>Netherlands</a:t>
                      </a: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Rijnders</a:t>
                      </a:r>
                      <a:endParaRPr lang="en-US" sz="1000" b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u="sng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Spain </a:t>
                      </a:r>
                      <a:b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Angel-Moreno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Antela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Arribas Lopez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Bernal Morell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Bravo Urbieta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Crusells Canales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Deig Comerma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Domingo 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Force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Galinda Puerto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Gil Anguita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Górgolas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Martinez Chamorro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Masia Canuto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Merino Munoz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Montero-Alonso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Ocampo Hermida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Pasquau Liano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Pérez Elias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Perez Stachowski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u="sng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Spain (cont)</a:t>
                      </a:r>
                      <a:endParaRPr lang="en-US" sz="1000" b="0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Pineda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Podzamczer Palter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Portilla Sogorb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Rubio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Santos Fernandez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Santos Gonzalez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Sanz Moreno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Vera Mendez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Vergas Garcia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Viciana</a:t>
                      </a:r>
                    </a:p>
                    <a:p>
                      <a:endParaRPr lang="en-US" sz="1000" b="0" u="sng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0" u="sng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United Kingdom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Arumainayagam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Chaponda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Clarke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Gompels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Pett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Ross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Ustianowski</a:t>
                      </a:r>
                      <a:endParaRPr lang="de-DE" sz="1000" b="0" kern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u="sng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USA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Alozie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Batra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Benson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Berhe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Bolivar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Brennan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Brinson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Crofoot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Cruickshank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Cunningham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Daar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DeJesus</a:t>
                      </a:r>
                    </a:p>
                    <a:p>
                      <a:r>
                        <a:rPr lang="en-US" sz="10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Edelstein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Farabi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Felizarta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Flamm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Goldstein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Gupta</a:t>
                      </a:r>
                      <a:endParaRPr lang="en-US" sz="1000" b="0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sng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USA (cont)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Hagins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Henry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Johnson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Katner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Kinder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Martorell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Mayer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McDonald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McKellar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Melton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Mills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Mounzer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Ortiz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Osiyemi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Park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Patel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Prelutsky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Ramgopal</a:t>
                      </a:r>
                      <a:endParaRPr lang="en-US" sz="1000" b="0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sng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USA (cont)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Ravi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Reddy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Rodriguez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Ruane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Scarsella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Schneider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Schrader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Schreibman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Simon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Sims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Sinclair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Stein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Thedinger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Towner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Vanig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Wohlfeiler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Wurapa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0" dirty="0">
                          <a:solidFill>
                            <a:schemeClr val="accent2"/>
                          </a:solidFill>
                          <a:latin typeface="+mn-lt"/>
                        </a:rPr>
                        <a:t>Zane</a:t>
                      </a:r>
                      <a:endParaRPr lang="en-US" sz="1000" b="0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649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53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B00D7-DFE4-4E70-AC82-CBE40389E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4378E2-F4D7-4313-AC7C-E6861738BF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9D485-7BC1-4736-AB66-38C1607CB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720C81-7C29-4ADB-BC2F-5BAB530A24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DISCLOSURES</a:t>
            </a:r>
            <a:endParaRPr lang="en-US" sz="2800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16498F0-B799-403B-8A76-26B33E45DDA5}"/>
              </a:ext>
            </a:extLst>
          </p:cNvPr>
          <p:cNvSpPr txBox="1">
            <a:spLocks/>
          </p:cNvSpPr>
          <p:nvPr/>
        </p:nvSpPr>
        <p:spPr>
          <a:xfrm>
            <a:off x="673100" y="1371600"/>
            <a:ext cx="11075988" cy="43973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 spc="-50" baseline="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85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b="1" kern="1200">
                <a:solidFill>
                  <a:srgbClr val="E40046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Jean van Wyk is an employee of ViiV Healthcare</a:t>
            </a:r>
          </a:p>
        </p:txBody>
      </p:sp>
    </p:spTree>
    <p:extLst>
      <p:ext uri="{BB962C8B-B14F-4D97-AF65-F5344CB8AC3E}">
        <p14:creationId xmlns:p14="http://schemas.microsoft.com/office/powerpoint/2010/main" val="204650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EF6537-8ABE-49E8-9F5F-13430922AC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Two-drug regimens (2DRs) reduce drug exposure for PLWHIV who need lifelong ART</a:t>
            </a:r>
            <a:r>
              <a:rPr lang="en-US" sz="2200" baseline="30000" dirty="0"/>
              <a:t>1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altLang="en-US" sz="2200" dirty="0"/>
              <a:t>In the Week 48 primary analysis of the GEMINI studies, DTG + 3TC was non-inferior to DTG + TDF/FTC in HIV-1–infected treatment-naive adults</a:t>
            </a:r>
            <a:r>
              <a:rPr lang="en-US" sz="2200" baseline="30000" dirty="0"/>
              <a:t>2</a:t>
            </a:r>
          </a:p>
          <a:p>
            <a:pPr marL="569913" indent="-280988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altLang="en-US" sz="2000" dirty="0"/>
              <a:t>The results led to the marketing authorization of DTG/3TC (DOVATO) as a once-daily, single-tablet 2DR by the US Food and Drug Administration and the European Medicines Agency</a:t>
            </a:r>
            <a:endParaRPr lang="en-US" sz="2000" dirty="0"/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TANGO is an ongoing phase III, non-inferiority trial evaluating efficacy and safety of a switch to DTG/3TC FDC in HIV-1–infected adults with virologic suppression on a 3- or 4-drug TAF-based regimen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2200" dirty="0"/>
              <a:t>The Week 48 primary analysis results from TANGO are presented here</a:t>
            </a:r>
            <a:endParaRPr lang="en-GB" alt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379C4-87F4-41B3-B03C-6BCC67B3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DB71E-438F-4D1E-9A65-45006E98F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BACKGROUND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724658-FEC6-437D-A4AC-8B858D929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DC674D-A202-42DD-9195-9A310FD28A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sz="1100" b="1" dirty="0"/>
              <a:t>1. </a:t>
            </a:r>
            <a:r>
              <a:rPr lang="en-US" sz="1100" dirty="0"/>
              <a:t>Kelly et al. </a:t>
            </a:r>
            <a:r>
              <a:rPr lang="en-US" sz="1100" i="1" dirty="0"/>
              <a:t>Drugs</a:t>
            </a:r>
            <a:r>
              <a:rPr lang="en-US" sz="1100" dirty="0"/>
              <a:t>. 2016;76:523-531. </a:t>
            </a:r>
            <a:r>
              <a:rPr lang="en-US" altLang="en-US" sz="1100" b="1" dirty="0"/>
              <a:t>2.</a:t>
            </a:r>
            <a:r>
              <a:rPr lang="en-US" altLang="en-US" sz="1100" dirty="0"/>
              <a:t> Cahn et al. </a:t>
            </a:r>
            <a:r>
              <a:rPr lang="en-US" altLang="en-US" sz="1100" i="1" dirty="0"/>
              <a:t>Lancet</a:t>
            </a:r>
            <a:r>
              <a:rPr lang="en-US" altLang="en-US" sz="1100" dirty="0"/>
              <a:t>. 2019;393:143-155.</a:t>
            </a:r>
          </a:p>
        </p:txBody>
      </p:sp>
    </p:spTree>
    <p:extLst>
      <p:ext uri="{BB962C8B-B14F-4D97-AF65-F5344CB8AC3E}">
        <p14:creationId xmlns:p14="http://schemas.microsoft.com/office/powerpoint/2010/main" val="83204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379C4-87F4-41B3-B03C-6BCC67B3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DC674D-A202-42DD-9195-9A310FD28A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sz="1100" baseline="30000" dirty="0"/>
              <a:t>a</a:t>
            </a:r>
            <a:r>
              <a:rPr lang="en-US" altLang="en-US" sz="1100" dirty="0"/>
              <a:t>Stratified by baseline third agent class (PI, INI, or NNRTI). </a:t>
            </a:r>
            <a:r>
              <a:rPr lang="en-US" altLang="en-US" sz="1100" baseline="30000" dirty="0" err="1"/>
              <a:t>b</a:t>
            </a:r>
            <a:r>
              <a:rPr lang="en-US" altLang="en-US" sz="1100" dirty="0" err="1"/>
              <a:t>Two</a:t>
            </a:r>
            <a:r>
              <a:rPr lang="en-US" altLang="en-US" sz="1100" dirty="0"/>
              <a:t> patients excluded who were randomized but not exposed to study drug. </a:t>
            </a:r>
            <a:r>
              <a:rPr lang="en-US" altLang="en-US" sz="1100" baseline="30000" dirty="0" err="1"/>
              <a:t>c</a:t>
            </a:r>
            <a:r>
              <a:rPr lang="en-US" altLang="en-US" sz="1100" dirty="0" err="1"/>
              <a:t>Participants</a:t>
            </a:r>
            <a:r>
              <a:rPr lang="en-US" altLang="en-US" sz="1100" dirty="0"/>
              <a:t> with initial TDF treatment who switched to TAF ≥3 months before screening, with no changes to other drugs in their regimen, were also eligible. </a:t>
            </a:r>
            <a:r>
              <a:rPr lang="en-US" altLang="en-US" sz="1100" baseline="30000" dirty="0"/>
              <a:t>d</a:t>
            </a:r>
            <a:r>
              <a:rPr lang="en-US" altLang="en-US" sz="1100" dirty="0"/>
              <a:t>4% non-inferiority margin. </a:t>
            </a:r>
            <a:r>
              <a:rPr lang="en-US" altLang="en-US" sz="1100" baseline="30000" dirty="0"/>
              <a:t>e</a:t>
            </a:r>
            <a:r>
              <a:rPr lang="en-US" altLang="en-US" sz="1100"/>
              <a:t>Includes</a:t>
            </a:r>
            <a:r>
              <a:rPr lang="en-US" altLang="en-US" sz="1100" dirty="0"/>
              <a:t> participants who changed a background therapy component or discontinued study treatment for lack of efficacy before Week 48, or who had HIV-1 RNA ≥50 c/mL in the 48-week window.</a:t>
            </a:r>
            <a:endParaRPr lang="en-US" altLang="en-US" sz="1100" baseline="30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724658-FEC6-437D-A4AC-8B858D929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DB71E-438F-4D1E-9A65-45006E98F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dirty="0"/>
              <a:t>TANGO PHASE III STUDY DESIGN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DC3D5C1C-EA53-4845-91D8-E793E497D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38" y="1311422"/>
            <a:ext cx="9544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  <a:buClr>
                <a:schemeClr val="tx1"/>
              </a:buClr>
              <a:buNone/>
            </a:pPr>
            <a:r>
              <a:rPr lang="en-GB" b="1" dirty="0">
                <a:solidFill>
                  <a:srgbClr val="071D49"/>
                </a:solidFill>
                <a:cs typeface="Arial" panose="020B0604020202020204" pitchFamily="34" charset="0"/>
              </a:rPr>
              <a:t>Randomized, open-label, multicenter, parallel-group, non-inferiority study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42EC0115-5944-443F-9D90-447E7649A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869" y="2344317"/>
            <a:ext cx="5782581" cy="535233"/>
          </a:xfrm>
          <a:prstGeom prst="homePlate">
            <a:avLst>
              <a:gd name="adj" fmla="val 37877"/>
            </a:avLst>
          </a:prstGeom>
          <a:solidFill>
            <a:srgbClr val="002F5F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8288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DTG/3TC (N=369)</a:t>
            </a:r>
            <a:r>
              <a:rPr lang="en-US" sz="1600" b="1" baseline="30000" dirty="0">
                <a:solidFill>
                  <a:schemeClr val="bg1"/>
                </a:solidFill>
              </a:rPr>
              <a:t>b</a:t>
            </a:r>
            <a:endParaRPr 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829BD626-9C58-43E7-9D19-757D42178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438" y="3885279"/>
            <a:ext cx="10169424" cy="960"/>
          </a:xfrm>
          <a:prstGeom prst="line">
            <a:avLst/>
          </a:prstGeom>
          <a:noFill/>
          <a:ln w="28575">
            <a:solidFill>
              <a:srgbClr val="071D49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31424744-37E3-4C2F-843B-C265BF081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172" y="4056256"/>
            <a:ext cx="505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Day </a:t>
            </a:r>
            <a:b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</a:b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04F99A7B-E03B-42AC-8C5C-C7FB58AC6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9808" y="3885279"/>
            <a:ext cx="0" cy="170977"/>
          </a:xfrm>
          <a:prstGeom prst="line">
            <a:avLst/>
          </a:prstGeom>
          <a:noFill/>
          <a:ln w="28575">
            <a:solidFill>
              <a:srgbClr val="071D49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78CB04A9-76CB-4867-A167-3AA95964D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6462" y="3885279"/>
            <a:ext cx="0" cy="170977"/>
          </a:xfrm>
          <a:prstGeom prst="line">
            <a:avLst/>
          </a:prstGeom>
          <a:noFill/>
          <a:ln w="28575">
            <a:solidFill>
              <a:srgbClr val="071D49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70D7EF17-6DD7-47FD-8ADD-7C97DD451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952" y="1813595"/>
            <a:ext cx="1101585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1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71D49"/>
                </a:solidFill>
                <a:cs typeface="Arial" panose="020B0604020202020204" pitchFamily="34" charset="0"/>
              </a:rPr>
              <a:t>Screening 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E1A673EF-4B40-43BB-961B-20D0B8B1D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869" y="3072939"/>
            <a:ext cx="4267694" cy="535233"/>
          </a:xfrm>
          <a:prstGeom prst="homePlate">
            <a:avLst>
              <a:gd name="adj" fmla="val 37877"/>
            </a:avLst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8288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TAF-based regimen (N=372)</a:t>
            </a: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1773DCDC-4C1E-44AA-B824-F7F75FC27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577" y="2332325"/>
            <a:ext cx="1391605" cy="547225"/>
          </a:xfrm>
          <a:prstGeom prst="homePlate">
            <a:avLst>
              <a:gd name="adj" fmla="val 37877"/>
            </a:avLst>
          </a:prstGeom>
          <a:solidFill>
            <a:srgbClr val="002F5F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DTG/3TC </a:t>
            </a:r>
            <a:endParaRPr 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C3D36D34-EC67-4977-9C17-4D92F900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044" y="4056256"/>
            <a:ext cx="619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Week</a:t>
            </a:r>
            <a:b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</a:b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48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CAD44A93-12A7-45AA-9BC0-771CB1F4C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78" y="1813595"/>
            <a:ext cx="3056059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71D49"/>
                </a:solidFill>
                <a:cs typeface="Arial" panose="020B0604020202020204" pitchFamily="34" charset="0"/>
              </a:rPr>
              <a:t>Early-switch phase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E014C585-4FA8-4386-86FB-0F443357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207" y="1813595"/>
            <a:ext cx="166792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71D49"/>
                </a:solidFill>
                <a:cs typeface="Arial" panose="020B0604020202020204" pitchFamily="34" charset="0"/>
              </a:rPr>
              <a:t>Late-switch </a:t>
            </a:r>
            <a:br>
              <a:rPr lang="en-US" altLang="ja-JP" sz="1400" b="1" dirty="0">
                <a:solidFill>
                  <a:srgbClr val="071D49"/>
                </a:solidFill>
                <a:cs typeface="Arial" panose="020B0604020202020204" pitchFamily="34" charset="0"/>
              </a:rPr>
            </a:br>
            <a:r>
              <a:rPr lang="en-US" altLang="ja-JP" sz="1400" b="1" dirty="0">
                <a:solidFill>
                  <a:srgbClr val="071D49"/>
                </a:solidFill>
                <a:cs typeface="Arial" panose="020B0604020202020204" pitchFamily="34" charset="0"/>
              </a:rPr>
              <a:t>phase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05B85F35-1D00-444C-A95A-75715EB76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8705" y="1813595"/>
            <a:ext cx="1943767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71D49"/>
                </a:solidFill>
                <a:cs typeface="Arial" panose="020B0604020202020204" pitchFamily="34" charset="0"/>
              </a:rPr>
              <a:t>Continuation </a:t>
            </a:r>
            <a:endParaRPr lang="en-US" altLang="ja-JP" sz="1400" b="1" dirty="0">
              <a:solidFill>
                <a:srgbClr val="071D4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400" b="1" dirty="0">
                <a:solidFill>
                  <a:srgbClr val="071D49"/>
                </a:solidFill>
                <a:cs typeface="Arial" panose="020B0604020202020204" pitchFamily="34" charset="0"/>
              </a:rPr>
              <a:t>phase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D2923D9-E48F-432A-8A1B-155414B08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8237" y="4056256"/>
            <a:ext cx="619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Week</a:t>
            </a:r>
            <a:b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</a:b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144</a:t>
            </a: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76907EF2-8F42-4FB2-A397-A9EC88BEF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8866" y="3885279"/>
            <a:ext cx="0" cy="170977"/>
          </a:xfrm>
          <a:prstGeom prst="line">
            <a:avLst/>
          </a:prstGeom>
          <a:noFill/>
          <a:ln w="28575">
            <a:solidFill>
              <a:srgbClr val="071D49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6607B980-E486-4711-9C2B-FDFA3FF3E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9487" y="3885279"/>
            <a:ext cx="0" cy="170977"/>
          </a:xfrm>
          <a:prstGeom prst="line">
            <a:avLst/>
          </a:prstGeom>
          <a:noFill/>
          <a:ln w="28575">
            <a:solidFill>
              <a:srgbClr val="071D49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002320A3-2AB9-4D50-AFCA-F2F5BC343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7586" y="3885279"/>
            <a:ext cx="0" cy="170977"/>
          </a:xfrm>
          <a:prstGeom prst="line">
            <a:avLst/>
          </a:prstGeom>
          <a:noFill/>
          <a:ln w="28575">
            <a:solidFill>
              <a:srgbClr val="071D49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1968F64C-AC03-4193-8005-CE4502A0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80" y="4056256"/>
            <a:ext cx="65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Week </a:t>
            </a:r>
            <a:b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</a:b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24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70FD7425-5793-4427-8E8A-246342625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922" y="4056256"/>
            <a:ext cx="619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Week</a:t>
            </a:r>
            <a:b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</a:b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96</a:t>
            </a:r>
          </a:p>
        </p:txBody>
      </p:sp>
      <p:sp>
        <p:nvSpPr>
          <p:cNvPr id="28" name="AutoShape 2">
            <a:extLst>
              <a:ext uri="{FF2B5EF4-FFF2-40B4-BE49-F238E27FC236}">
                <a16:creationId xmlns:a16="http://schemas.microsoft.com/office/drawing/2014/main" id="{9D2F177E-3E88-4CC7-A185-F2D4C2959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38" y="2084438"/>
            <a:ext cx="2720760" cy="1631393"/>
          </a:xfrm>
          <a:prstGeom prst="rightArrow">
            <a:avLst>
              <a:gd name="adj1" fmla="val 57009"/>
              <a:gd name="adj2" fmla="val 65033"/>
            </a:avLst>
          </a:prstGeom>
          <a:solidFill>
            <a:schemeClr val="bg1">
              <a:lumMod val="50000"/>
            </a:schemeClr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45720" rIns="0" anchor="ctr"/>
          <a:lstStyle/>
          <a:p>
            <a:pPr marL="58738" indent="-58738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  <a:cs typeface="Arial" panose="020B0604020202020204" pitchFamily="34" charset="0"/>
              </a:rPr>
              <a:t>Adults, </a:t>
            </a:r>
            <a:r>
              <a:rPr lang="en-US" sz="1200" b="1" dirty="0" err="1">
                <a:solidFill>
                  <a:srgbClr val="FFFFFF"/>
                </a:solidFill>
                <a:cs typeface="Arial" panose="020B0604020202020204" pitchFamily="34" charset="0"/>
              </a:rPr>
              <a:t>virologically</a:t>
            </a:r>
            <a:r>
              <a:rPr lang="en-US" sz="1200" b="1" dirty="0">
                <a:solidFill>
                  <a:srgbClr val="FFFFFF"/>
                </a:solidFill>
                <a:cs typeface="Arial" panose="020B0604020202020204" pitchFamily="34" charset="0"/>
              </a:rPr>
              <a:t> suppressed (HIV-1 RNA</a:t>
            </a:r>
            <a:br>
              <a:rPr lang="en-US" sz="12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FFFFFF"/>
                </a:solidFill>
                <a:cs typeface="Arial" panose="020B0604020202020204" pitchFamily="34" charset="0"/>
              </a:rPr>
              <a:t>&lt;50 c/mL) for &gt;6 months</a:t>
            </a:r>
          </a:p>
          <a:p>
            <a:pPr marL="58738" indent="-58738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  <a:cs typeface="Arial" panose="020B0604020202020204" pitchFamily="34" charset="0"/>
              </a:rPr>
              <a:t>Stable </a:t>
            </a:r>
            <a:r>
              <a:rPr lang="en-US" sz="1200" b="1" dirty="0">
                <a:solidFill>
                  <a:srgbClr val="FFFFFF"/>
                </a:solidFill>
              </a:rPr>
              <a:t>TAF-based regimen </a:t>
            </a:r>
            <a:endParaRPr lang="en-US" sz="12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500411-41A7-4433-8BED-23528FF3DC9B}"/>
              </a:ext>
            </a:extLst>
          </p:cNvPr>
          <p:cNvSpPr txBox="1"/>
          <p:nvPr/>
        </p:nvSpPr>
        <p:spPr>
          <a:xfrm>
            <a:off x="2711827" y="1813595"/>
            <a:ext cx="1529285" cy="440120"/>
          </a:xfrm>
          <a:prstGeom prst="rect">
            <a:avLst/>
          </a:prstGeom>
          <a:noFill/>
        </p:spPr>
        <p:txBody>
          <a:bodyPr wrap="square" lIns="0" tIns="9144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71D49"/>
                </a:solidFill>
              </a:rPr>
              <a:t>Randomization</a:t>
            </a:r>
            <a:r>
              <a:rPr lang="en-US" sz="1400" b="1" baseline="30000" dirty="0">
                <a:solidFill>
                  <a:srgbClr val="071D49"/>
                </a:solidFill>
              </a:rPr>
              <a:t>a</a:t>
            </a:r>
            <a:br>
              <a:rPr lang="en-US" sz="1400" b="1" dirty="0">
                <a:solidFill>
                  <a:srgbClr val="071D49"/>
                </a:solidFill>
              </a:rPr>
            </a:br>
            <a:r>
              <a:rPr lang="en-US" sz="1400" b="1" dirty="0">
                <a:solidFill>
                  <a:srgbClr val="071D49"/>
                </a:solidFill>
              </a:rPr>
              <a:t>1:1</a:t>
            </a:r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A2D9B518-05B9-4650-82CC-1CF058521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7449" y="3885279"/>
            <a:ext cx="0" cy="170977"/>
          </a:xfrm>
          <a:prstGeom prst="line">
            <a:avLst/>
          </a:prstGeom>
          <a:noFill/>
          <a:ln w="28575">
            <a:solidFill>
              <a:srgbClr val="071D49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4D0438E6-BD7C-4900-9D7E-018DB3F1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34" y="4056256"/>
            <a:ext cx="66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Week </a:t>
            </a:r>
            <a:b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</a:b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148</a:t>
            </a:r>
          </a:p>
        </p:txBody>
      </p:sp>
      <p:sp>
        <p:nvSpPr>
          <p:cNvPr id="32" name="Line 12">
            <a:extLst>
              <a:ext uri="{FF2B5EF4-FFF2-40B4-BE49-F238E27FC236}">
                <a16:creationId xmlns:a16="http://schemas.microsoft.com/office/drawing/2014/main" id="{369CA35B-2350-4367-BFFD-29CE4A75B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366" y="3885279"/>
            <a:ext cx="0" cy="171275"/>
          </a:xfrm>
          <a:prstGeom prst="line">
            <a:avLst/>
          </a:prstGeom>
          <a:noFill/>
          <a:ln w="28575">
            <a:solidFill>
              <a:srgbClr val="071D49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ja-JP" altLang="en-US" sz="1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C4A13DA1-4DBD-4D08-B574-3A6839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7909" y="4056256"/>
            <a:ext cx="619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Week</a:t>
            </a:r>
            <a:b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</a:br>
            <a:r>
              <a:rPr lang="en-US" altLang="ja-JP" sz="1200" b="1" dirty="0">
                <a:solidFill>
                  <a:srgbClr val="071D49"/>
                </a:solidFill>
                <a:cs typeface="Arial" panose="020B0604020202020204" pitchFamily="34" charset="0"/>
              </a:rPr>
              <a:t>196</a:t>
            </a: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91FE4C88-C282-49E2-91B0-5DBC61250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575" y="3072939"/>
            <a:ext cx="1391605" cy="529473"/>
          </a:xfrm>
          <a:prstGeom prst="homePlate">
            <a:avLst>
              <a:gd name="adj" fmla="val 37877"/>
            </a:avLst>
          </a:prstGeom>
          <a:solidFill>
            <a:srgbClr val="002F5F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DTG/3TC </a:t>
            </a:r>
            <a:endParaRPr 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87A2ACC1-75E4-4C35-B938-3857CBCE5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769" y="3072939"/>
            <a:ext cx="1410601" cy="531393"/>
          </a:xfrm>
          <a:prstGeom prst="homePlate">
            <a:avLst>
              <a:gd name="adj" fmla="val 37877"/>
            </a:avLst>
          </a:prstGeom>
          <a:solidFill>
            <a:srgbClr val="002F5F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DTG/3TC </a:t>
            </a:r>
            <a:endParaRPr 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5356CE6-FC2B-4316-A08B-768A45EC639D}"/>
              </a:ext>
            </a:extLst>
          </p:cNvPr>
          <p:cNvCxnSpPr>
            <a:cxnSpLocks/>
          </p:cNvCxnSpPr>
          <p:nvPr/>
        </p:nvCxnSpPr>
        <p:spPr>
          <a:xfrm flipV="1">
            <a:off x="5281443" y="4478974"/>
            <a:ext cx="0" cy="541467"/>
          </a:xfrm>
          <a:prstGeom prst="straightConnector1">
            <a:avLst/>
          </a:prstGeom>
          <a:ln w="28575">
            <a:solidFill>
              <a:srgbClr val="E31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1">
            <a:extLst>
              <a:ext uri="{FF2B5EF4-FFF2-40B4-BE49-F238E27FC236}">
                <a16:creationId xmlns:a16="http://schemas.microsoft.com/office/drawing/2014/main" id="{C5DBBE34-DC69-4155-9B45-F55CF8AD7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981" y="4714438"/>
            <a:ext cx="2140923" cy="5770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31836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0" rIns="0" anchor="ctr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altLang="ja-JP" sz="1050" b="1" dirty="0">
                <a:solidFill>
                  <a:srgbClr val="E31836"/>
                </a:solidFill>
                <a:cs typeface="Arial" panose="020B0604020202020204" pitchFamily="34" charset="0"/>
              </a:rPr>
              <a:t>Primary endpoint</a:t>
            </a:r>
            <a:r>
              <a:rPr lang="en-GB" altLang="ja-JP" sz="1050" b="1" baseline="30000" dirty="0">
                <a:solidFill>
                  <a:srgbClr val="E31836"/>
                </a:solidFill>
                <a:cs typeface="Arial" panose="020B0604020202020204" pitchFamily="34" charset="0"/>
              </a:rPr>
              <a:t>c</a:t>
            </a:r>
            <a:r>
              <a:rPr lang="en-GB" altLang="ja-JP" sz="1050" b="1" dirty="0">
                <a:solidFill>
                  <a:srgbClr val="E31836"/>
                </a:solidFill>
                <a:cs typeface="Arial" panose="020B0604020202020204" pitchFamily="34" charset="0"/>
              </a:rPr>
              <a:t>: participants</a:t>
            </a:r>
            <a:br>
              <a:rPr lang="en-GB" altLang="ja-JP" sz="1050" b="1" dirty="0">
                <a:solidFill>
                  <a:srgbClr val="E31836"/>
                </a:solidFill>
                <a:cs typeface="Arial" panose="020B0604020202020204" pitchFamily="34" charset="0"/>
              </a:rPr>
            </a:br>
            <a:r>
              <a:rPr lang="en-GB" altLang="ja-JP" sz="1050" b="1" dirty="0">
                <a:solidFill>
                  <a:srgbClr val="E31836"/>
                </a:solidFill>
                <a:cs typeface="Arial" panose="020B0604020202020204" pitchFamily="34" charset="0"/>
              </a:rPr>
              <a:t>with virologic failure per </a:t>
            </a:r>
            <a:br>
              <a:rPr lang="en-GB" altLang="ja-JP" sz="1050" b="1" dirty="0">
                <a:solidFill>
                  <a:srgbClr val="E31836"/>
                </a:solidFill>
                <a:cs typeface="Arial" panose="020B0604020202020204" pitchFamily="34" charset="0"/>
              </a:rPr>
            </a:br>
            <a:r>
              <a:rPr lang="en-GB" altLang="ja-JP" sz="1050" b="1" dirty="0">
                <a:solidFill>
                  <a:srgbClr val="E31836"/>
                </a:solidFill>
                <a:cs typeface="Arial" panose="020B0604020202020204" pitchFamily="34" charset="0"/>
              </a:rPr>
              <a:t>FDA Snapshot (ITT-E)</a:t>
            </a:r>
            <a:r>
              <a:rPr lang="en-GB" altLang="ja-JP" sz="1050" b="1" baseline="30000" dirty="0">
                <a:solidFill>
                  <a:srgbClr val="E31836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38" name="TextBox 41">
            <a:extLst>
              <a:ext uri="{FF2B5EF4-FFF2-40B4-BE49-F238E27FC236}">
                <a16:creationId xmlns:a16="http://schemas.microsoft.com/office/drawing/2014/main" id="{4D9B8575-8C47-46B3-938E-3A7A91DF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37" y="4064260"/>
            <a:ext cx="2651423" cy="14850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71D49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050" b="1" dirty="0">
                <a:solidFill>
                  <a:srgbClr val="002F5F"/>
                </a:solidFill>
                <a:cs typeface="Arial" panose="020B0604020202020204" pitchFamily="34" charset="0"/>
              </a:rPr>
              <a:t>Eligibility criteria</a:t>
            </a:r>
            <a:endParaRPr lang="en-GB" altLang="ja-JP" sz="1050" b="1" dirty="0">
              <a:solidFill>
                <a:srgbClr val="002F5F"/>
              </a:solidFill>
            </a:endParaRPr>
          </a:p>
          <a:p>
            <a:pPr marL="58738" indent="-58738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914400" algn="l"/>
                <a:tab pos="2060575" algn="l"/>
                <a:tab pos="2797175" algn="l"/>
              </a:tabLst>
            </a:pPr>
            <a:r>
              <a:rPr lang="en-US" altLang="ja-JP" sz="1000" b="1" dirty="0">
                <a:solidFill>
                  <a:srgbClr val="002F5F"/>
                </a:solidFill>
                <a:cs typeface="Arial" panose="020B0604020202020204" pitchFamily="34" charset="0"/>
              </a:rPr>
              <a:t>≥2 documented HIV-1 RNA measurements &lt;50 c/mL</a:t>
            </a:r>
          </a:p>
          <a:p>
            <a:pPr marL="58738" indent="-58738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000" b="1" dirty="0">
                <a:solidFill>
                  <a:srgbClr val="002F5F"/>
                </a:solidFill>
                <a:cs typeface="Arial" panose="020B0604020202020204" pitchFamily="34" charset="0"/>
              </a:rPr>
              <a:t>No HBV infection or </a:t>
            </a:r>
            <a:r>
              <a:rPr lang="en-GB" altLang="ja-JP" sz="1000" b="1" dirty="0">
                <a:solidFill>
                  <a:srgbClr val="002F5F"/>
                </a:solidFill>
              </a:rPr>
              <a:t>need for HCV therapy</a:t>
            </a:r>
          </a:p>
          <a:p>
            <a:pPr marL="58738" indent="-58738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000" b="1" dirty="0">
                <a:solidFill>
                  <a:srgbClr val="002F5F"/>
                </a:solidFill>
              </a:rPr>
              <a:t>No prior VF and no documented NRTI or INSTI resistance</a:t>
            </a:r>
          </a:p>
          <a:p>
            <a:pPr marL="58738" indent="-58738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tabLst>
                <a:tab pos="914400" algn="l"/>
                <a:tab pos="2060575" algn="l"/>
                <a:tab pos="2797175" algn="l"/>
              </a:tabLst>
            </a:pPr>
            <a:r>
              <a:rPr lang="en-GB" altLang="ja-JP" sz="1000" b="1" dirty="0">
                <a:solidFill>
                  <a:srgbClr val="002F5F"/>
                </a:solidFill>
                <a:cs typeface="Arial" panose="020B0604020202020204" pitchFamily="34" charset="0"/>
              </a:rPr>
              <a:t>TAF/FTC + PI or INI or NNRTI as initial </a:t>
            </a:r>
            <a:r>
              <a:rPr lang="en-GB" altLang="ja-JP" sz="1000" b="1" dirty="0" err="1">
                <a:solidFill>
                  <a:srgbClr val="002F5F"/>
                </a:solidFill>
                <a:cs typeface="Arial" panose="020B0604020202020204" pitchFamily="34" charset="0"/>
              </a:rPr>
              <a:t>regimen</a:t>
            </a:r>
            <a:r>
              <a:rPr lang="en-GB" altLang="ja-JP" sz="1000" b="1" baseline="30000" dirty="0" err="1">
                <a:solidFill>
                  <a:srgbClr val="002F5F"/>
                </a:solidFill>
                <a:cs typeface="Arial" panose="020B0604020202020204" pitchFamily="34" charset="0"/>
              </a:rPr>
              <a:t>c</a:t>
            </a:r>
            <a:endParaRPr lang="en-GB" altLang="ja-JP" sz="1000" b="1" dirty="0">
              <a:solidFill>
                <a:srgbClr val="002F5F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D3346391-A999-4725-809B-3D427BA2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054" y="4612102"/>
            <a:ext cx="2581437" cy="79098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71D49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164592" rIns="91440" bIns="9144" numCol="3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r>
              <a:rPr lang="en-US" altLang="ja-JP" sz="1000" b="1" dirty="0">
                <a:solidFill>
                  <a:srgbClr val="002F5F"/>
                </a:solidFill>
              </a:rPr>
              <a:t>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r>
              <a:rPr lang="en-US" altLang="ja-JP" sz="1000" b="1" dirty="0">
                <a:solidFill>
                  <a:srgbClr val="002F5F"/>
                </a:solidFill>
              </a:rPr>
              <a:t>Belgium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r>
              <a:rPr lang="en-US" altLang="ja-JP" sz="1000" b="1" dirty="0">
                <a:solidFill>
                  <a:srgbClr val="002F5F"/>
                </a:solidFill>
              </a:rPr>
              <a:t>Canada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r>
              <a:rPr lang="en-US" altLang="ja-JP" sz="1000" b="1" dirty="0">
                <a:solidFill>
                  <a:srgbClr val="002F5F"/>
                </a:solidFill>
              </a:rPr>
              <a:t>France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r>
              <a:rPr lang="en-US" altLang="ja-JP" sz="1000" b="1" dirty="0">
                <a:solidFill>
                  <a:srgbClr val="002F5F"/>
                </a:solidFill>
              </a:rPr>
              <a:t>Germany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r>
              <a:rPr lang="en-US" altLang="ja-JP" sz="1000" b="1" dirty="0">
                <a:solidFill>
                  <a:srgbClr val="002F5F"/>
                </a:solidFill>
              </a:rPr>
              <a:t>Japan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r>
              <a:rPr lang="en-US" altLang="ja-JP" sz="1000" b="1" dirty="0">
                <a:solidFill>
                  <a:srgbClr val="002F5F"/>
                </a:solidFill>
              </a:rPr>
              <a:t>Netherlands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r>
              <a:rPr lang="en-US" altLang="ja-JP" sz="1000" b="1" dirty="0">
                <a:solidFill>
                  <a:srgbClr val="002F5F"/>
                </a:solidFill>
              </a:rPr>
              <a:t>Spain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r>
              <a:rPr lang="en-US" altLang="ja-JP" sz="1000" b="1" dirty="0">
                <a:solidFill>
                  <a:srgbClr val="002F5F"/>
                </a:solidFill>
              </a:rPr>
              <a:t>United Kingdom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914400" algn="l"/>
                <a:tab pos="2060575" algn="l"/>
                <a:tab pos="2797175" algn="l"/>
              </a:tabLst>
            </a:pPr>
            <a:r>
              <a:rPr lang="en-US" altLang="ja-JP" sz="1000" b="1" dirty="0">
                <a:solidFill>
                  <a:srgbClr val="002F5F"/>
                </a:solidFill>
              </a:rPr>
              <a:t>United States</a:t>
            </a:r>
            <a:endParaRPr lang="en-GB" altLang="ja-JP" sz="1000" b="1" dirty="0">
              <a:solidFill>
                <a:srgbClr val="002F5F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8C4AFF-0344-49E1-A002-4D18FE220FAD}"/>
              </a:ext>
            </a:extLst>
          </p:cNvPr>
          <p:cNvSpPr txBox="1"/>
          <p:nvPr/>
        </p:nvSpPr>
        <p:spPr>
          <a:xfrm>
            <a:off x="7783983" y="4629248"/>
            <a:ext cx="169488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ja-JP" sz="1050" b="1" dirty="0">
                <a:solidFill>
                  <a:srgbClr val="002F5F"/>
                </a:solidFill>
              </a:rPr>
              <a:t>Countries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62740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379C4-87F4-41B3-B03C-6BCC67B3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F61F8-5466-4F83-809C-DF9E9C07E5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5C8EA7-B173-48F8-862D-EE059E333A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DB71E-438F-4D1E-9A65-45006E98F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DEMOGRAPHICS AND BASELINE CHARACTERISTICS: ITT-E POPULATION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A37DFA8-10C5-43E1-AE6F-1731388A1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00042"/>
              </p:ext>
            </p:extLst>
          </p:nvPr>
        </p:nvGraphicFramePr>
        <p:xfrm>
          <a:off x="673100" y="1375613"/>
          <a:ext cx="10845799" cy="4023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15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Characteristic, n (%)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DTG/3TC </a:t>
                      </a:r>
                      <a:b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(N=369)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u="none" strike="noStrike" cap="none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TAF-based regimen</a:t>
                      </a:r>
                    </a:p>
                    <a:p>
                      <a:pPr algn="ctr"/>
                      <a:r>
                        <a:rPr kumimoji="0" lang="en-GB" sz="1800" b="1" u="none" strike="noStrike" cap="none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(N=372)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76">
                <a:tc>
                  <a:txBody>
                    <a:bodyPr/>
                    <a:lstStyle/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latin typeface="+mn-lt"/>
                        </a:rPr>
                        <a:t>Age, </a:t>
                      </a:r>
                      <a:r>
                        <a:rPr lang="en-US" sz="1800" b="1" u="none" strike="noStrike" baseline="0" dirty="0">
                          <a:latin typeface="+mn-lt"/>
                        </a:rPr>
                        <a:t>median (range), y</a:t>
                      </a:r>
                      <a:br>
                        <a:rPr lang="en-US" sz="1800" b="1" u="none" strike="noStrike" baseline="0" dirty="0">
                          <a:latin typeface="+mn-lt"/>
                        </a:rPr>
                      </a:br>
                      <a:r>
                        <a:rPr lang="en-US" sz="1800" b="0" u="none" strike="noStrike" baseline="0" dirty="0">
                          <a:latin typeface="+mn-lt"/>
                        </a:rPr>
                        <a:t>   ≥50 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40 (20-74)</a:t>
                      </a:r>
                      <a:b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79 (21)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 (18-73)</a:t>
                      </a:r>
                      <a:b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92 (25)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85">
                <a:tc>
                  <a:txBody>
                    <a:bodyPr/>
                    <a:lstStyle/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Female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25 (7)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33 (9)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04696"/>
                  </a:ext>
                </a:extLst>
              </a:tr>
              <a:tr h="337322">
                <a:tc>
                  <a:txBody>
                    <a:bodyPr/>
                    <a:lstStyle/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1" u="none" strike="noStrike" kern="1200" dirty="0">
                          <a:latin typeface="+mn-lt"/>
                        </a:rPr>
                        <a:t>Race</a:t>
                      </a:r>
                      <a:endParaRPr lang="en-US" sz="1800" b="1" u="none" strike="noStrike" kern="1200" baseline="0" dirty="0">
                        <a:latin typeface="+mn-lt"/>
                      </a:endParaRPr>
                    </a:p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1" u="none" strike="noStrike" kern="1200" dirty="0">
                          <a:latin typeface="+mn-lt"/>
                        </a:rPr>
                        <a:t>   </a:t>
                      </a:r>
                      <a:r>
                        <a:rPr lang="en-US" sz="1800" b="0" u="none" strike="noStrike" kern="1200" dirty="0">
                          <a:latin typeface="+mn-lt"/>
                        </a:rPr>
                        <a:t>African American/African Heritage</a:t>
                      </a:r>
                    </a:p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0" u="none" strike="noStrike" kern="1200" dirty="0">
                          <a:latin typeface="+mn-lt"/>
                        </a:rPr>
                        <a:t>   Asian</a:t>
                      </a:r>
                    </a:p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0" u="none" strike="noStrike" kern="1200" dirty="0">
                          <a:latin typeface="+mn-lt"/>
                        </a:rPr>
                        <a:t>   White</a:t>
                      </a:r>
                    </a:p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0" u="none" strike="noStrike" kern="1200" dirty="0">
                          <a:latin typeface="+mn-lt"/>
                        </a:rPr>
                        <a:t>   Other</a:t>
                      </a:r>
                      <a:endParaRPr lang="en-US" sz="1800" b="1" u="none" strike="noStrike" kern="1200" dirty="0"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51 (14)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13 (4)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296 (80)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 (2)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58 (16)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13 (3)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289 (78)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 (3)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267">
                <a:tc>
                  <a:txBody>
                    <a:bodyPr/>
                    <a:lstStyle/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1" u="none" strike="noStrike" kern="1200" dirty="0">
                          <a:latin typeface="+mn-lt"/>
                        </a:rPr>
                        <a:t>Ethnicity</a:t>
                      </a:r>
                    </a:p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1" u="none" strike="noStrike" kern="1200" dirty="0">
                          <a:latin typeface="+mn-lt"/>
                        </a:rPr>
                        <a:t>   </a:t>
                      </a:r>
                      <a:r>
                        <a:rPr lang="en-US" sz="1800" b="0" u="none" strike="noStrike" kern="1200" dirty="0">
                          <a:latin typeface="+mn-lt"/>
                        </a:rPr>
                        <a:t>Hispanic or Latino</a:t>
                      </a:r>
                    </a:p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0" u="none" strike="noStrike" kern="1200" dirty="0">
                          <a:latin typeface="+mn-lt"/>
                        </a:rPr>
                        <a:t>   Not Hispanic or Latino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70 (19)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299 (81)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66 (18)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306 (82)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61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95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379C4-87F4-41B3-B03C-6BCC67B3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F61F8-5466-4F83-809C-DF9E9C07E5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5C8EA7-B173-48F8-862D-EE059E333A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DB71E-438F-4D1E-9A65-45006E98F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DEMOGRAPHICS AND BASELINE CHARACTERISTICS: ITT-E POPULATION (</a:t>
            </a:r>
            <a:r>
              <a:rPr lang="en-US" altLang="en-US" sz="2800" i="1" dirty="0" err="1"/>
              <a:t>cont</a:t>
            </a:r>
            <a:r>
              <a:rPr lang="en-US" altLang="en-US" sz="2800" dirty="0"/>
              <a:t>)</a:t>
            </a:r>
            <a:endParaRPr lang="en-US" sz="2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A37DFA8-10C5-43E1-AE6F-1731388A1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531656"/>
              </p:ext>
            </p:extLst>
          </p:nvPr>
        </p:nvGraphicFramePr>
        <p:xfrm>
          <a:off x="673100" y="1375613"/>
          <a:ext cx="10845799" cy="4480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15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0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Characteristic, n (%)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DTG/3TC </a:t>
                      </a:r>
                      <a:b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(N=369)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u="none" strike="noStrike" cap="none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TAF-based regimen</a:t>
                      </a:r>
                    </a:p>
                    <a:p>
                      <a:pPr algn="ctr"/>
                      <a:r>
                        <a:rPr kumimoji="0" lang="en-GB" sz="1800" b="1" u="none" strike="noStrike" cap="none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(N=372)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85">
                <a:tc>
                  <a:txBody>
                    <a:bodyPr/>
                    <a:lstStyle/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Median CD4+ cell count (range), cells/mm</a:t>
                      </a:r>
                      <a:r>
                        <a:rPr lang="en-US" sz="1800" b="1" i="0" u="none" strike="noStrike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1800" b="1" u="none" strike="noStrike" kern="1200" dirty="0"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682 (133-1904)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720 (119-1810)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01179"/>
                  </a:ext>
                </a:extLst>
              </a:tr>
              <a:tr h="264566">
                <a:tc>
                  <a:txBody>
                    <a:bodyPr/>
                    <a:lstStyle/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CD4+ cell count, cells/mm</a:t>
                      </a:r>
                      <a:r>
                        <a:rPr lang="en-US" sz="1800" b="1" i="0" u="none" strike="noStrike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  &lt;350</a:t>
                      </a:r>
                    </a:p>
                    <a:p>
                      <a:pPr marL="0" indent="0" algn="l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  ≥350</a:t>
                      </a:r>
                      <a:endParaRPr lang="en-US" sz="1800" b="0" i="0" u="none" strike="noStrike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35 (9)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334 (91)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30 (8)</a:t>
                      </a: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342 (92)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47853"/>
                  </a:ext>
                </a:extLst>
              </a:tr>
              <a:tr h="26456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Baseline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third agent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class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INI</a:t>
                      </a:r>
                    </a:p>
                    <a:p>
                      <a:pPr marL="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EVG/c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b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289 (78)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243 (66)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b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296 (80)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249 (67)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029234"/>
                  </a:ext>
                </a:extLst>
              </a:tr>
              <a:tr h="19107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NNRTI</a:t>
                      </a:r>
                    </a:p>
                    <a:p>
                      <a:pPr marL="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RPV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51 (14)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43 (12)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48 (13)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45 (12)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97808"/>
                  </a:ext>
                </a:extLst>
              </a:tr>
              <a:tr h="19107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PI</a:t>
                      </a:r>
                    </a:p>
                    <a:p>
                      <a:pPr marL="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bDRV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29 (8)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25 (7)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 (8)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27 (7)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281573"/>
                  </a:ext>
                </a:extLst>
              </a:tr>
              <a:tr h="117585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1" dirty="0">
                          <a:latin typeface="+mn-lt"/>
                        </a:rPr>
                        <a:t>Duration of ART before Day 1, median (range), mo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33.8 (7.1-201.2)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35.1 (7.0-160.8)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237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52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379C4-87F4-41B3-B03C-6BCC67B3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BE616C-B33D-4FE7-BD3E-27CC7A1525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sz="1100" baseline="30000" dirty="0"/>
              <a:t>a</a:t>
            </a:r>
            <a:r>
              <a:rPr lang="en-US" altLang="ja-JP" sz="1100" dirty="0"/>
              <a:t>Primary endpoint (Snapshot virologic non-response, ITT-E). </a:t>
            </a:r>
            <a:r>
              <a:rPr lang="en-US" altLang="ja-JP" sz="1100" baseline="30000" dirty="0"/>
              <a:t>b</a:t>
            </a:r>
            <a:r>
              <a:rPr lang="en-US" altLang="ja-JP" sz="1100" dirty="0"/>
              <a:t>Based on Cochran-Mantel-Haenszel stratified analysis adjusting for </a:t>
            </a:r>
            <a:r>
              <a:rPr lang="en-US" altLang="en-US" sz="1100" dirty="0"/>
              <a:t>baseline third agent class</a:t>
            </a:r>
            <a:r>
              <a:rPr lang="en-US" altLang="ja-JP" sz="1100" dirty="0"/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47E3ED-9C4E-4D44-8A95-8822542FE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DB71E-438F-4D1E-9A65-45006E98F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DTG/3TC IS NON-INFERIOR TO TAF-BASED REGIMEN AT WEEK 48</a:t>
            </a:r>
            <a:endParaRPr lang="en-US" sz="2800" dirty="0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89C81314-1AF4-4274-A757-D348A0A07C45}"/>
              </a:ext>
            </a:extLst>
          </p:cNvPr>
          <p:cNvSpPr txBox="1">
            <a:spLocks/>
          </p:cNvSpPr>
          <p:nvPr/>
        </p:nvSpPr>
        <p:spPr>
          <a:xfrm>
            <a:off x="706850" y="5350913"/>
            <a:ext cx="11075988" cy="6605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 spc="-50" baseline="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1852"/>
              </a:buClr>
              <a:buFont typeface="Arial" panose="020B0604020202020204" pitchFamily="34" charset="0"/>
              <a:buChar char="•"/>
              <a:defRPr sz="85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b="1" kern="1200">
                <a:solidFill>
                  <a:srgbClr val="E40046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71D49"/>
                </a:solidFill>
                <a:latin typeface="Raleway" panose="020B0503030101060003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 the per-protocol population, 0/352 participants in the DTG/3TC group and 2/358 participants in the TAF-based regimen group had HIV-1 RNA ≥50 c/mL at Week 48 (adjusted difference, −0.6; 95% CI, −1.3 to 0.2)</a:t>
            </a:r>
            <a:r>
              <a:rPr lang="en-GB" sz="1050" baseline="30000" dirty="0"/>
              <a:t> </a:t>
            </a:r>
            <a:r>
              <a:rPr lang="en-GB" sz="1600" baseline="30000" dirty="0"/>
              <a:t>b</a:t>
            </a:r>
            <a:endParaRPr lang="en-US" sz="1600" baseline="30000" dirty="0"/>
          </a:p>
        </p:txBody>
      </p:sp>
      <p:graphicFrame>
        <p:nvGraphicFramePr>
          <p:cNvPr id="66" name="Chart 10">
            <a:extLst>
              <a:ext uri="{FF2B5EF4-FFF2-40B4-BE49-F238E27FC236}">
                <a16:creationId xmlns:a16="http://schemas.microsoft.com/office/drawing/2014/main" id="{4D2C758A-4112-42AC-989B-5032FD311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439962"/>
              </p:ext>
            </p:extLst>
          </p:nvPr>
        </p:nvGraphicFramePr>
        <p:xfrm>
          <a:off x="561208" y="1874754"/>
          <a:ext cx="6176139" cy="310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Rectangle 66">
            <a:extLst>
              <a:ext uri="{FF2B5EF4-FFF2-40B4-BE49-F238E27FC236}">
                <a16:creationId xmlns:a16="http://schemas.microsoft.com/office/drawing/2014/main" id="{E51F0C07-252B-4E8F-9FFB-4A8A435E390B}"/>
              </a:ext>
            </a:extLst>
          </p:cNvPr>
          <p:cNvSpPr/>
          <p:nvPr/>
        </p:nvSpPr>
        <p:spPr>
          <a:xfrm>
            <a:off x="743905" y="1392924"/>
            <a:ext cx="5918206" cy="311214"/>
          </a:xfrm>
          <a:prstGeom prst="rect">
            <a:avLst/>
          </a:prstGeom>
          <a:solidFill>
            <a:srgbClr val="002F5F"/>
          </a:solidFill>
          <a:ln w="25400" cap="flat" cmpd="sng" algn="ctr">
            <a:noFill/>
            <a:prstDash val="solid"/>
          </a:ln>
          <a:effectLst/>
        </p:spPr>
        <p:txBody>
          <a:bodyPr tIns="90000" bIns="90000" anchor="ctr"/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Virologic outcomes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504CE18-F7F9-49C7-9726-C63D7744C1F9}"/>
              </a:ext>
            </a:extLst>
          </p:cNvPr>
          <p:cNvSpPr/>
          <p:nvPr/>
        </p:nvSpPr>
        <p:spPr>
          <a:xfrm>
            <a:off x="6957050" y="1392924"/>
            <a:ext cx="4683756" cy="311214"/>
          </a:xfrm>
          <a:prstGeom prst="rect">
            <a:avLst/>
          </a:prstGeom>
          <a:solidFill>
            <a:srgbClr val="002F5F"/>
          </a:solidFill>
          <a:ln w="25400" cap="flat" cmpd="sng" algn="ctr">
            <a:noFill/>
            <a:prstDash val="solid"/>
          </a:ln>
          <a:effectLst/>
        </p:spPr>
        <p:txBody>
          <a:bodyPr tIns="90000" bIns="90000" anchor="ctr"/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treatment difference (95% CI)</a:t>
            </a:r>
            <a:r>
              <a:rPr lang="en-GB" sz="1400" b="1" kern="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D0DE6460-3524-4A9D-808E-DDCB78008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157642"/>
              </p:ext>
            </p:extLst>
          </p:nvPr>
        </p:nvGraphicFramePr>
        <p:xfrm>
          <a:off x="6682643" y="3326222"/>
          <a:ext cx="3985971" cy="173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14EF728-8D18-47BC-BB88-751A3FDF7C9E}"/>
              </a:ext>
            </a:extLst>
          </p:cNvPr>
          <p:cNvCxnSpPr>
            <a:cxnSpLocks/>
          </p:cNvCxnSpPr>
          <p:nvPr/>
        </p:nvCxnSpPr>
        <p:spPr bwMode="auto">
          <a:xfrm>
            <a:off x="7238574" y="3688323"/>
            <a:ext cx="0" cy="829905"/>
          </a:xfrm>
          <a:prstGeom prst="line">
            <a:avLst/>
          </a:prstGeom>
          <a:noFill/>
          <a:ln w="15875" cap="flat" cmpd="sng" algn="ctr">
            <a:solidFill>
              <a:schemeClr val="tx2"/>
            </a:solidFill>
            <a:prstDash val="sysDash"/>
          </a:ln>
          <a:effectLst/>
        </p:spPr>
      </p:cxnSp>
      <p:sp>
        <p:nvSpPr>
          <p:cNvPr id="71" name="Content Placeholder 1">
            <a:extLst>
              <a:ext uri="{FF2B5EF4-FFF2-40B4-BE49-F238E27FC236}">
                <a16:creationId xmlns:a16="http://schemas.microsoft.com/office/drawing/2014/main" id="{A8DDD653-D2A2-48C3-8316-7ACC8D3355D0}"/>
              </a:ext>
            </a:extLst>
          </p:cNvPr>
          <p:cNvSpPr txBox="1">
            <a:spLocks/>
          </p:cNvSpPr>
          <p:nvPr/>
        </p:nvSpPr>
        <p:spPr>
          <a:xfrm>
            <a:off x="7165442" y="4753401"/>
            <a:ext cx="3394179" cy="288299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rgbClr val="E31836"/>
              </a:buClr>
              <a:buSzPct val="115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C00000"/>
              </a:buClr>
              <a:buSzPct val="115000"/>
              <a:buFont typeface="Arial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Difference, %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45F90482-660D-4045-A8C4-C231C09A43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662111"/>
              </p:ext>
            </p:extLst>
          </p:nvPr>
        </p:nvGraphicFramePr>
        <p:xfrm>
          <a:off x="6652481" y="2032169"/>
          <a:ext cx="3985971" cy="132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CE850D5-9EB9-4D81-9B00-D3E9910A18FE}"/>
              </a:ext>
            </a:extLst>
          </p:cNvPr>
          <p:cNvCxnSpPr>
            <a:cxnSpLocks/>
          </p:cNvCxnSpPr>
          <p:nvPr/>
        </p:nvCxnSpPr>
        <p:spPr bwMode="auto">
          <a:xfrm>
            <a:off x="9642616" y="2300222"/>
            <a:ext cx="0" cy="829905"/>
          </a:xfrm>
          <a:prstGeom prst="line">
            <a:avLst/>
          </a:prstGeom>
          <a:noFill/>
          <a:ln w="15875" cap="flat" cmpd="sng" algn="ctr">
            <a:solidFill>
              <a:srgbClr val="44546A"/>
            </a:solidFill>
            <a:prstDash val="sysDash"/>
          </a:ln>
          <a:effectLst/>
        </p:spPr>
      </p:cxnSp>
      <p:sp>
        <p:nvSpPr>
          <p:cNvPr id="74" name="Down Arrow 11">
            <a:extLst>
              <a:ext uri="{FF2B5EF4-FFF2-40B4-BE49-F238E27FC236}">
                <a16:creationId xmlns:a16="http://schemas.microsoft.com/office/drawing/2014/main" id="{3308BB8C-3552-4E1F-BBCB-D36A4A5D7925}"/>
              </a:ext>
            </a:extLst>
          </p:cNvPr>
          <p:cNvSpPr/>
          <p:nvPr/>
        </p:nvSpPr>
        <p:spPr>
          <a:xfrm rot="5400000">
            <a:off x="7830893" y="1187986"/>
            <a:ext cx="414952" cy="1606691"/>
          </a:xfrm>
          <a:prstGeom prst="downArrow">
            <a:avLst/>
          </a:prstGeom>
          <a:solidFill>
            <a:srgbClr val="002F5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75" name="Down Arrow 10">
            <a:extLst>
              <a:ext uri="{FF2B5EF4-FFF2-40B4-BE49-F238E27FC236}">
                <a16:creationId xmlns:a16="http://schemas.microsoft.com/office/drawing/2014/main" id="{89FF8FBE-E256-49E7-AB44-A893846268EA}"/>
              </a:ext>
            </a:extLst>
          </p:cNvPr>
          <p:cNvSpPr/>
          <p:nvPr/>
        </p:nvSpPr>
        <p:spPr>
          <a:xfrm rot="16200000">
            <a:off x="9456386" y="1167593"/>
            <a:ext cx="414952" cy="1644293"/>
          </a:xfrm>
          <a:prstGeom prst="downArrow">
            <a:avLst/>
          </a:prstGeom>
          <a:solidFill>
            <a:srgbClr val="FF66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76" name="TextBox 24">
            <a:extLst>
              <a:ext uri="{FF2B5EF4-FFF2-40B4-BE49-F238E27FC236}">
                <a16:creationId xmlns:a16="http://schemas.microsoft.com/office/drawing/2014/main" id="{C29840B1-8B0A-48DB-B10C-DEE910331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714" y="1873455"/>
            <a:ext cx="14608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</a:pPr>
            <a:r>
              <a:rPr lang="en-GB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TAF-based regimen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445EBAD-52CF-4357-946E-B62704953429}"/>
              </a:ext>
            </a:extLst>
          </p:cNvPr>
          <p:cNvSpPr txBox="1"/>
          <p:nvPr/>
        </p:nvSpPr>
        <p:spPr>
          <a:xfrm>
            <a:off x="10086873" y="2220656"/>
            <a:ext cx="18472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44546A"/>
                </a:solidFill>
                <a:latin typeface="Arial"/>
                <a:cs typeface="Arial" panose="020B0604020202020204" pitchFamily="34" charset="0"/>
              </a:rPr>
              <a:t>Primary endpoint: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DTG/3TC non-inferior </a:t>
            </a:r>
            <a:r>
              <a:rPr lang="en-US" sz="1200" dirty="0">
                <a:solidFill>
                  <a:srgbClr val="44546A"/>
                </a:solidFill>
                <a:latin typeface="Arial"/>
                <a:cs typeface="Arial" panose="020B0604020202020204" pitchFamily="34" charset="0"/>
              </a:rPr>
              <a:t>to </a:t>
            </a:r>
            <a:br>
              <a:rPr lang="en-US" sz="1200" dirty="0">
                <a:solidFill>
                  <a:srgbClr val="44546A"/>
                </a:solidFill>
                <a:latin typeface="Arial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44546A"/>
                </a:solidFill>
                <a:latin typeface="Arial"/>
                <a:cs typeface="Arial" panose="020B0604020202020204" pitchFamily="34" charset="0"/>
              </a:rPr>
              <a:t>TAF-based regimen </a:t>
            </a:r>
            <a:br>
              <a:rPr lang="en-US" sz="1200" dirty="0">
                <a:solidFill>
                  <a:srgbClr val="44546A"/>
                </a:solidFill>
                <a:latin typeface="Arial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44546A"/>
                </a:solidFill>
                <a:latin typeface="Arial"/>
                <a:cs typeface="Arial" panose="020B0604020202020204" pitchFamily="34" charset="0"/>
              </a:rPr>
              <a:t>(≥50 c/mL) at Week 48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167E3B6-DAD1-4FD5-9AB8-7FD746E35EA0}"/>
              </a:ext>
            </a:extLst>
          </p:cNvPr>
          <p:cNvSpPr txBox="1"/>
          <p:nvPr/>
        </p:nvSpPr>
        <p:spPr>
          <a:xfrm>
            <a:off x="10086873" y="3742577"/>
            <a:ext cx="203544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44546A"/>
                </a:solidFill>
                <a:latin typeface="Arial"/>
                <a:cs typeface="Arial" panose="020B0604020202020204" pitchFamily="34" charset="0"/>
              </a:rPr>
              <a:t>Key secondary endpoint: </a:t>
            </a:r>
            <a:r>
              <a:rPr lang="en-US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DTG/3TC non-inferior to </a:t>
            </a:r>
            <a:br>
              <a:rPr lang="en-US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TAF-based regimen </a:t>
            </a:r>
            <a:br>
              <a:rPr lang="en-US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(&lt;50 c/mL) at Week 48</a:t>
            </a:r>
            <a:endParaRPr lang="en-US" sz="1200" dirty="0">
              <a:solidFill>
                <a:srgbClr val="44546A"/>
              </a:solidFill>
              <a:latin typeface="Arial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44546A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623739-55A6-4E62-98D4-0DB9A111E073}"/>
              </a:ext>
            </a:extLst>
          </p:cNvPr>
          <p:cNvSpPr txBox="1"/>
          <p:nvPr/>
        </p:nvSpPr>
        <p:spPr>
          <a:xfrm>
            <a:off x="2846289" y="4720469"/>
            <a:ext cx="191174" cy="143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aseline="30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0" name="TextBox 26">
            <a:extLst>
              <a:ext uri="{FF2B5EF4-FFF2-40B4-BE49-F238E27FC236}">
                <a16:creationId xmlns:a16="http://schemas.microsoft.com/office/drawing/2014/main" id="{CDE76CF8-C214-4CDB-A274-70B4D9BF2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045" y="1871712"/>
            <a:ext cx="13504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DTG/3TC </a:t>
            </a:r>
          </a:p>
        </p:txBody>
      </p:sp>
      <p:sp>
        <p:nvSpPr>
          <p:cNvPr id="81" name="Down Arrow 11">
            <a:extLst>
              <a:ext uri="{FF2B5EF4-FFF2-40B4-BE49-F238E27FC236}">
                <a16:creationId xmlns:a16="http://schemas.microsoft.com/office/drawing/2014/main" id="{D3E106D8-B3FE-4E7F-B54D-4E2D3D7ACF5A}"/>
              </a:ext>
            </a:extLst>
          </p:cNvPr>
          <p:cNvSpPr/>
          <p:nvPr/>
        </p:nvSpPr>
        <p:spPr>
          <a:xfrm rot="5400000">
            <a:off x="7839690" y="2722562"/>
            <a:ext cx="419001" cy="1606691"/>
          </a:xfrm>
          <a:prstGeom prst="downArrow">
            <a:avLst/>
          </a:prstGeom>
          <a:solidFill>
            <a:srgbClr val="FF66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82" name="Down Arrow 10">
            <a:extLst>
              <a:ext uri="{FF2B5EF4-FFF2-40B4-BE49-F238E27FC236}">
                <a16:creationId xmlns:a16="http://schemas.microsoft.com/office/drawing/2014/main" id="{CEB6AABA-724E-49B8-92A5-6EC4C9395ED3}"/>
              </a:ext>
            </a:extLst>
          </p:cNvPr>
          <p:cNvSpPr/>
          <p:nvPr/>
        </p:nvSpPr>
        <p:spPr>
          <a:xfrm rot="16200000">
            <a:off x="9465182" y="2703757"/>
            <a:ext cx="419004" cy="1644293"/>
          </a:xfrm>
          <a:prstGeom prst="downArrow">
            <a:avLst/>
          </a:prstGeom>
          <a:solidFill>
            <a:srgbClr val="002F5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83" name="TextBox 24">
            <a:extLst>
              <a:ext uri="{FF2B5EF4-FFF2-40B4-BE49-F238E27FC236}">
                <a16:creationId xmlns:a16="http://schemas.microsoft.com/office/drawing/2014/main" id="{95454CCD-764F-4F67-9F98-50060BF17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323" y="3404312"/>
            <a:ext cx="1495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</a:pPr>
            <a:r>
              <a:rPr lang="en-GB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TAF-based regimen</a:t>
            </a:r>
          </a:p>
        </p:txBody>
      </p:sp>
      <p:sp>
        <p:nvSpPr>
          <p:cNvPr id="84" name="TextBox 26">
            <a:extLst>
              <a:ext uri="{FF2B5EF4-FFF2-40B4-BE49-F238E27FC236}">
                <a16:creationId xmlns:a16="http://schemas.microsoft.com/office/drawing/2014/main" id="{1DE8E003-3227-42B3-9788-D8D18B60C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714" y="3404312"/>
            <a:ext cx="13504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DTG/3TC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0A59EED-FD43-4C88-9A3B-573F9C356320}"/>
              </a:ext>
            </a:extLst>
          </p:cNvPr>
          <p:cNvSpPr txBox="1"/>
          <p:nvPr/>
        </p:nvSpPr>
        <p:spPr>
          <a:xfrm>
            <a:off x="9086384" y="2575633"/>
            <a:ext cx="86115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non-inferiority margin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1D0609-82F3-44E3-8FF8-7665711ECA02}"/>
              </a:ext>
            </a:extLst>
          </p:cNvPr>
          <p:cNvSpPr txBox="1"/>
          <p:nvPr/>
        </p:nvSpPr>
        <p:spPr>
          <a:xfrm>
            <a:off x="7346322" y="4180886"/>
            <a:ext cx="9489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-8% non-inferiority margin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9454758-4C18-4AB1-94A0-3BE9545A15AD}"/>
              </a:ext>
            </a:extLst>
          </p:cNvPr>
          <p:cNvSpPr/>
          <p:nvPr/>
        </p:nvSpPr>
        <p:spPr>
          <a:xfrm>
            <a:off x="1852861" y="3958389"/>
            <a:ext cx="1420096" cy="1178443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379C4-87F4-41B3-B03C-6BCC67B3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B5F89C-F916-41DB-B364-65D779906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baseline="30000" dirty="0"/>
              <a:t>a</a:t>
            </a:r>
            <a:r>
              <a:rPr lang="en-US" altLang="en-US" dirty="0"/>
              <a:t>One fatal AE occurred (homicide).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724658-FEC6-437D-A4AC-8B858D929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DB71E-438F-4D1E-9A65-45006E98F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sz="2800" dirty="0"/>
              <a:t>SNAPSHOT OUTCOMES AT WEEK 48: ITT-E POPULATION</a:t>
            </a: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4B76A16-825C-44C6-A8D6-E8E2500F1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52191"/>
              </p:ext>
            </p:extLst>
          </p:nvPr>
        </p:nvGraphicFramePr>
        <p:xfrm>
          <a:off x="673100" y="1388943"/>
          <a:ext cx="11063289" cy="4206240"/>
        </p:xfrm>
        <a:graphic>
          <a:graphicData uri="http://schemas.openxmlformats.org/drawingml/2006/table">
            <a:tbl>
              <a:tblPr/>
              <a:tblGrid>
                <a:gridCol w="661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lang="en-US" sz="1800" b="1" dirty="0">
                        <a:latin typeface="+mn-lt"/>
                      </a:endParaRPr>
                    </a:p>
                  </a:txBody>
                  <a:tcPr marL="45720" marR="4572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DTG/3TC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 Narrow"/>
                        </a:rPr>
                        <a:t>(N=369)</a:t>
                      </a:r>
                    </a:p>
                  </a:txBody>
                  <a:tcPr marL="45720" marR="45720" anchor="b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Times New Roman"/>
                        </a:rPr>
                        <a:t>TAF-based regimen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 Narrow"/>
                        </a:rPr>
                        <a:t>(N=372)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HIV-1 RNA &lt;50 c/mL, n (%)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n-lt"/>
                          <a:cs typeface="Arial" panose="020B0604020202020204" pitchFamily="34" charset="0"/>
                        </a:rPr>
                        <a:t>344 (93.2)</a:t>
                      </a:r>
                      <a:endParaRPr lang="en-GB" sz="18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n-lt"/>
                          <a:cs typeface="Arial" panose="020B0604020202020204" pitchFamily="34" charset="0"/>
                        </a:rPr>
                        <a:t>346 (93.0)</a:t>
                      </a:r>
                      <a:endParaRPr lang="en-GB" sz="18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HIV-1 RNA ≥50 c/mL, n (%)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n-lt"/>
                          <a:cs typeface="Arial" panose="020B0604020202020204" pitchFamily="34" charset="0"/>
                        </a:rPr>
                        <a:t>1 (0.3)</a:t>
                      </a:r>
                      <a:endParaRPr lang="en-GB" sz="18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n-lt"/>
                          <a:cs typeface="Arial" panose="020B0604020202020204" pitchFamily="34" charset="0"/>
                        </a:rPr>
                        <a:t>2 (0.5) </a:t>
                      </a:r>
                      <a:endParaRPr lang="en-GB" sz="18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Data in window and HIV-1 RNA ≥50 c/mL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Discontinued for lack of efficacy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2 (0.5) 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Discontinued for other reason and HIV-1 RNA ≥50 c/mL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1 (0.3)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83905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No virologic data, n (%)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n-lt"/>
                          <a:cs typeface="Arial" panose="020B0604020202020204" pitchFamily="34" charset="0"/>
                        </a:rPr>
                        <a:t>24 (6.5)</a:t>
                      </a:r>
                      <a:endParaRPr lang="en-GB" sz="18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+mn-lt"/>
                          <a:cs typeface="Arial" panose="020B0604020202020204" pitchFamily="34" charset="0"/>
                        </a:rPr>
                        <a:t>24 (6.5)</a:t>
                      </a:r>
                      <a:endParaRPr lang="en-GB" sz="18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   Discontinued because of AE or death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a</a:t>
                      </a:r>
                      <a:endParaRPr lang="en-US" sz="1800" b="1" kern="1200" baseline="300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 Narrow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12 (3.3)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1 (0.3)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   Discontinued for other reasons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12 (3.3)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22 (5.9)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Times New Roman"/>
                        </a:rPr>
                        <a:t>   Missing data during window but on study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cs typeface="Arial" panose="020B0604020202020204" pitchFamily="34" charset="0"/>
                        </a:rPr>
                        <a:t>1 (0.3)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939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24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379C4-87F4-41B3-B03C-6BCC67B3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4924F2-D2C6-4E44-94BF-16121116D9F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DC674D-A202-42DD-9195-9A310FD28A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sz="1100" baseline="30000" dirty="0"/>
              <a:t>a</a:t>
            </a:r>
            <a:r>
              <a:rPr lang="en-US" altLang="en-US" sz="1100" dirty="0"/>
              <a:t>O</a:t>
            </a:r>
            <a:r>
              <a:rPr lang="en-US" sz="1100" dirty="0"/>
              <a:t>ne assessment with HIV-1 RNA ≥200 c/mL after Day 1 with an immediately </a:t>
            </a:r>
            <a:r>
              <a:rPr lang="nb-NO" sz="1100" dirty="0"/>
              <a:t>prior HIV-1 RNA ≥50 c/mL. </a:t>
            </a:r>
            <a:br>
              <a:rPr lang="nb-NO" sz="1100" dirty="0"/>
            </a:br>
            <a:r>
              <a:rPr lang="nb-NO" sz="1100" baseline="30000" dirty="0"/>
              <a:t>b</a:t>
            </a:r>
            <a:r>
              <a:rPr lang="en-GB" altLang="en-US" sz="1100" dirty="0"/>
              <a:t>Treatment interrupted before suspected virologic withdrawal (VL, 38,042 c/mL) and resumed 3 weeks before VL retest (297 c/mL)</a:t>
            </a:r>
            <a:r>
              <a:rPr lang="en-US" altLang="en-US" sz="1100" dirty="0"/>
              <a:t>. </a:t>
            </a:r>
            <a:br>
              <a:rPr lang="en-US" altLang="en-US" sz="1100" dirty="0"/>
            </a:br>
            <a:r>
              <a:rPr lang="nb-NO" altLang="en-US" sz="1100" baseline="30000" dirty="0"/>
              <a:t>c</a:t>
            </a:r>
            <a:r>
              <a:rPr lang="en-GB" altLang="en-US" sz="1100" dirty="0"/>
              <a:t>Plasma HIV-1 RNA resistance genotype at failure is compared with baseline PBMC pro-viral resistance genotype.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724658-FEC6-437D-A4AC-8B858D929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van Wyk et al. IAS 2019; Mexico City, Mexico. Slides </a:t>
            </a:r>
            <a:r>
              <a:rPr lang="en-US" dirty="0"/>
              <a:t>WEAB0403LB</a:t>
            </a:r>
            <a:r>
              <a:rPr lang="en-US" alt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DB71E-438F-4D1E-9A65-45006E98F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dirty="0"/>
              <a:t>NO CONFIRMED VIROLOGIC WITHDRAWALS WITH DTG/3TC THROUGH </a:t>
            </a:r>
            <a:br>
              <a:rPr lang="en-US" sz="2800" dirty="0"/>
            </a:br>
            <a:r>
              <a:rPr lang="en-US" sz="2800" dirty="0"/>
              <a:t>WEEK 48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834F74-6F3F-4270-99F0-62A61CCDF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339112"/>
              </p:ext>
            </p:extLst>
          </p:nvPr>
        </p:nvGraphicFramePr>
        <p:xfrm>
          <a:off x="673100" y="2476032"/>
          <a:ext cx="10871201" cy="1554480"/>
        </p:xfrm>
        <a:graphic>
          <a:graphicData uri="http://schemas.openxmlformats.org/drawingml/2006/table">
            <a:tbl>
              <a:tblPr firstRow="1" bandRow="1"/>
              <a:tblGrid>
                <a:gridCol w="5296225">
                  <a:extLst>
                    <a:ext uri="{9D8B030D-6E8A-4147-A177-3AD203B41FA5}">
                      <a16:colId xmlns:a16="http://schemas.microsoft.com/office/drawing/2014/main" val="3877087449"/>
                    </a:ext>
                  </a:extLst>
                </a:gridCol>
                <a:gridCol w="2787488">
                  <a:extLst>
                    <a:ext uri="{9D8B030D-6E8A-4147-A177-3AD203B41FA5}">
                      <a16:colId xmlns:a16="http://schemas.microsoft.com/office/drawing/2014/main" val="4010330098"/>
                    </a:ext>
                  </a:extLst>
                </a:gridCol>
                <a:gridCol w="2787488">
                  <a:extLst>
                    <a:ext uri="{9D8B030D-6E8A-4147-A177-3AD203B41FA5}">
                      <a16:colId xmlns:a16="http://schemas.microsoft.com/office/drawing/2014/main" val="1073804510"/>
                    </a:ext>
                  </a:extLst>
                </a:gridCol>
              </a:tblGrid>
              <a:tr h="470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DTG/3TC </a:t>
                      </a:r>
                      <a:b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(N=369)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TAF-based regimen</a:t>
                      </a:r>
                      <a:b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(N=372)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393959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Confirmed virologic withdrawal (CVW)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 Narrow"/>
                        </a:rPr>
                        <a:t>a</a:t>
                      </a:r>
                      <a:endParaRPr lang="en-US" sz="1800" b="1" baseline="300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 (&lt;1)</a:t>
                      </a:r>
                      <a:r>
                        <a:rPr lang="en-GB" sz="1800" baseline="3000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endParaRPr lang="en-GB" sz="1800" dirty="0"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10428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800" b="1" baseline="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Observed resistance mutation at failure</a:t>
                      </a:r>
                      <a:r>
                        <a:rPr lang="en-US" sz="1800" b="1" baseline="3000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496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086352"/>
      </p:ext>
    </p:extLst>
  </p:cSld>
  <p:clrMapOvr>
    <a:masterClrMapping/>
  </p:clrMapOvr>
</p:sld>
</file>

<file path=ppt/theme/theme1.xml><?xml version="1.0" encoding="utf-8"?>
<a:theme xmlns:a="http://schemas.openxmlformats.org/drawingml/2006/main" name="ViiV 2019 Template_oral prez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0046"/>
      </a:accent1>
      <a:accent2>
        <a:srgbClr val="071D49"/>
      </a:accent2>
      <a:accent3>
        <a:srgbClr val="702082"/>
      </a:accent3>
      <a:accent4>
        <a:srgbClr val="5BC2E7"/>
      </a:accent4>
      <a:accent5>
        <a:srgbClr val="D0D3D3"/>
      </a:accent5>
      <a:accent6>
        <a:srgbClr val="FFFFFF"/>
      </a:accent6>
      <a:hlink>
        <a:srgbClr val="0563C1"/>
      </a:hlink>
      <a:folHlink>
        <a:srgbClr val="954F72"/>
      </a:folHlink>
    </a:clrScheme>
    <a:fontScheme name="ViiV original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iiV original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iV original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iV Color Theme">
    <a:dk1>
      <a:srgbClr val="000000"/>
    </a:dk1>
    <a:lt1>
      <a:srgbClr val="FFFFFF"/>
    </a:lt1>
    <a:dk2>
      <a:srgbClr val="A30234"/>
    </a:dk2>
    <a:lt2>
      <a:srgbClr val="808080"/>
    </a:lt2>
    <a:accent1>
      <a:srgbClr val="002F5F"/>
    </a:accent1>
    <a:accent2>
      <a:srgbClr val="FF6600"/>
    </a:accent2>
    <a:accent3>
      <a:srgbClr val="00B050"/>
    </a:accent3>
    <a:accent4>
      <a:srgbClr val="FFCC00"/>
    </a:accent4>
    <a:accent5>
      <a:srgbClr val="0098DB"/>
    </a:accent5>
    <a:accent6>
      <a:srgbClr val="A50021"/>
    </a:accent6>
    <a:hlink>
      <a:srgbClr val="0000FF"/>
    </a:hlink>
    <a:folHlink>
      <a:srgbClr val="7030A0"/>
    </a:folHlink>
  </a:clrScheme>
  <a:fontScheme name="ViiV Corporate Font 20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iiV Color Theme">
    <a:dk1>
      <a:srgbClr val="000000"/>
    </a:dk1>
    <a:lt1>
      <a:srgbClr val="FFFFFF"/>
    </a:lt1>
    <a:dk2>
      <a:srgbClr val="A30234"/>
    </a:dk2>
    <a:lt2>
      <a:srgbClr val="808080"/>
    </a:lt2>
    <a:accent1>
      <a:srgbClr val="002F5F"/>
    </a:accent1>
    <a:accent2>
      <a:srgbClr val="FF6600"/>
    </a:accent2>
    <a:accent3>
      <a:srgbClr val="00B050"/>
    </a:accent3>
    <a:accent4>
      <a:srgbClr val="FFCC00"/>
    </a:accent4>
    <a:accent5>
      <a:srgbClr val="0098DB"/>
    </a:accent5>
    <a:accent6>
      <a:srgbClr val="A50021"/>
    </a:accent6>
    <a:hlink>
      <a:srgbClr val="0000FF"/>
    </a:hlink>
    <a:folHlink>
      <a:srgbClr val="7030A0"/>
    </a:folHlink>
  </a:clrScheme>
  <a:fontScheme name="ViiV Corporate Font 20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iiV Color Theme">
    <a:dk1>
      <a:srgbClr val="000000"/>
    </a:dk1>
    <a:lt1>
      <a:srgbClr val="FFFFFF"/>
    </a:lt1>
    <a:dk2>
      <a:srgbClr val="A30234"/>
    </a:dk2>
    <a:lt2>
      <a:srgbClr val="808080"/>
    </a:lt2>
    <a:accent1>
      <a:srgbClr val="002F5F"/>
    </a:accent1>
    <a:accent2>
      <a:srgbClr val="FF6600"/>
    </a:accent2>
    <a:accent3>
      <a:srgbClr val="00B050"/>
    </a:accent3>
    <a:accent4>
      <a:srgbClr val="FFCC00"/>
    </a:accent4>
    <a:accent5>
      <a:srgbClr val="0098DB"/>
    </a:accent5>
    <a:accent6>
      <a:srgbClr val="A50021"/>
    </a:accent6>
    <a:hlink>
      <a:srgbClr val="0000FF"/>
    </a:hlink>
    <a:folHlink>
      <a:srgbClr val="7030A0"/>
    </a:folHlink>
  </a:clrScheme>
  <a:fontScheme name="ViiV Corporate Font 20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ViiV Color Theme">
    <a:dk1>
      <a:srgbClr val="000000"/>
    </a:dk1>
    <a:lt1>
      <a:srgbClr val="FFFFFF"/>
    </a:lt1>
    <a:dk2>
      <a:srgbClr val="A30234"/>
    </a:dk2>
    <a:lt2>
      <a:srgbClr val="808080"/>
    </a:lt2>
    <a:accent1>
      <a:srgbClr val="002F5F"/>
    </a:accent1>
    <a:accent2>
      <a:srgbClr val="FF6600"/>
    </a:accent2>
    <a:accent3>
      <a:srgbClr val="00B050"/>
    </a:accent3>
    <a:accent4>
      <a:srgbClr val="FFCC00"/>
    </a:accent4>
    <a:accent5>
      <a:srgbClr val="0098DB"/>
    </a:accent5>
    <a:accent6>
      <a:srgbClr val="A50021"/>
    </a:accent6>
    <a:hlink>
      <a:srgbClr val="0000FF"/>
    </a:hlink>
    <a:folHlink>
      <a:srgbClr val="7030A0"/>
    </a:folHlink>
  </a:clrScheme>
  <a:fontScheme name="ViiV Corporate Font 20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2616</Words>
  <Application>Microsoft Office PowerPoint</Application>
  <PresentationFormat>Widescreen</PresentationFormat>
  <Paragraphs>625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Raleway</vt:lpstr>
      <vt:lpstr>Calibri</vt:lpstr>
      <vt:lpstr>Arial</vt:lpstr>
      <vt:lpstr>Helvetica</vt:lpstr>
      <vt:lpstr>Arial Narrow</vt:lpstr>
      <vt:lpstr>ViiV 2019 Template_oral prez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Daren Li</dc:creator>
  <cp:lastModifiedBy>Jeff Stumpf</cp:lastModifiedBy>
  <cp:revision>269</cp:revision>
  <cp:lastPrinted>2019-06-19T15:59:20Z</cp:lastPrinted>
  <dcterms:created xsi:type="dcterms:W3CDTF">2019-01-11T18:33:11Z</dcterms:created>
  <dcterms:modified xsi:type="dcterms:W3CDTF">2019-07-24T01:13:54Z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5607440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