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5.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9.xml" ContentType="application/vnd.openxmlformats-officedocument.presentationml.slideLayout+xml"/>
  <Override PartName="/ppt/slideLayouts/slideLayout5.xml" ContentType="application/vnd.openxmlformats-officedocument.presentationml.slideLayout+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charts/chart3.xml" ContentType="application/vnd.openxmlformats-officedocument.drawingml.chart+xml"/>
  <Override PartName="/ppt/charts/chart2.xml" ContentType="application/vnd.openxmlformats-officedocument.drawingml.chart+xml"/>
  <Override PartName="/ppt/theme/theme1.xml" ContentType="application/vnd.openxmlformats-officedocument.theme+xml"/>
  <Override PartName="/ppt/charts/chart1.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ppt/tags/tag2.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2"/>
  </p:notesMasterIdLst>
  <p:handoutMasterIdLst>
    <p:handoutMasterId r:id="rId23"/>
  </p:handoutMasterIdLst>
  <p:sldIdLst>
    <p:sldId id="327" r:id="rId2"/>
    <p:sldId id="328" r:id="rId3"/>
    <p:sldId id="329" r:id="rId4"/>
    <p:sldId id="331" r:id="rId5"/>
    <p:sldId id="330" r:id="rId6"/>
    <p:sldId id="332" r:id="rId7"/>
    <p:sldId id="333" r:id="rId8"/>
    <p:sldId id="334" r:id="rId9"/>
    <p:sldId id="335" r:id="rId10"/>
    <p:sldId id="336" r:id="rId11"/>
    <p:sldId id="337" r:id="rId12"/>
    <p:sldId id="338" r:id="rId13"/>
    <p:sldId id="339" r:id="rId14"/>
    <p:sldId id="340" r:id="rId15"/>
    <p:sldId id="341" r:id="rId16"/>
    <p:sldId id="342" r:id="rId17"/>
    <p:sldId id="343" r:id="rId18"/>
    <p:sldId id="344" r:id="rId19"/>
    <p:sldId id="345" r:id="rId20"/>
    <p:sldId id="346" r:id="rId21"/>
  </p:sldIdLst>
  <p:sldSz cx="12192000" cy="6858000"/>
  <p:notesSz cx="7010400" cy="92964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orient="horz" pos="960" userDrawn="1">
          <p15:clr>
            <a:srgbClr val="A4A3A4"/>
          </p15:clr>
        </p15:guide>
        <p15:guide id="3" orient="horz" pos="3888" userDrawn="1">
          <p15:clr>
            <a:srgbClr val="A4A3A4"/>
          </p15:clr>
        </p15:guide>
        <p15:guide id="4" orient="horz" pos="4224" userDrawn="1">
          <p15:clr>
            <a:srgbClr val="A4A3A4"/>
          </p15:clr>
        </p15:guide>
        <p15:guide id="5" orient="horz" pos="288" userDrawn="1">
          <p15:clr>
            <a:srgbClr val="A4A3A4"/>
          </p15:clr>
        </p15:guide>
        <p15:guide id="6" pos="3840" userDrawn="1">
          <p15:clr>
            <a:srgbClr val="A4A3A4"/>
          </p15:clr>
        </p15:guide>
        <p15:guide id="7" pos="384" userDrawn="1">
          <p15:clr>
            <a:srgbClr val="A4A3A4"/>
          </p15:clr>
        </p15:guide>
        <p15:guide id="8" pos="7296" userDrawn="1">
          <p15:clr>
            <a:srgbClr val="A4A3A4"/>
          </p15:clr>
        </p15:guide>
        <p15:guide id="9" orient="horz" pos="3264" userDrawn="1">
          <p15:clr>
            <a:srgbClr val="A4A3A4"/>
          </p15:clr>
        </p15:guide>
        <p15:guide id="10" orient="horz" pos="3887" userDrawn="1">
          <p15:clr>
            <a:srgbClr val="A4A3A4"/>
          </p15:clr>
        </p15:guide>
        <p15:guide id="11" pos="38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00C0A0"/>
    <a:srgbClr val="E6B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88292" autoAdjust="0"/>
  </p:normalViewPr>
  <p:slideViewPr>
    <p:cSldViewPr snapToGrid="0">
      <p:cViewPr varScale="1">
        <p:scale>
          <a:sx n="107" d="100"/>
          <a:sy n="107" d="100"/>
        </p:scale>
        <p:origin x="558" y="102"/>
      </p:cViewPr>
      <p:guideLst>
        <p:guide orient="horz" pos="2184"/>
        <p:guide orient="horz" pos="960"/>
        <p:guide orient="horz" pos="3888"/>
        <p:guide orient="horz" pos="4224"/>
        <p:guide orient="horz" pos="288"/>
        <p:guide pos="3840"/>
        <p:guide pos="384"/>
        <p:guide pos="7296"/>
        <p:guide orient="horz" pos="3264"/>
        <p:guide orient="horz" pos="3887"/>
        <p:guide pos="387"/>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75" d="100"/>
          <a:sy n="75" d="100"/>
        </p:scale>
        <p:origin x="-2712" y="-10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385566903146997E-2"/>
          <c:y val="8.2103117331112793E-2"/>
          <c:w val="0.946614433096853"/>
          <c:h val="0.84797109825805295"/>
        </c:manualLayout>
      </c:layout>
      <c:barChart>
        <c:barDir val="col"/>
        <c:grouping val="clustered"/>
        <c:varyColors val="0"/>
        <c:ser>
          <c:idx val="0"/>
          <c:order val="0"/>
          <c:tx>
            <c:strRef>
              <c:f>Sheet1!$B$1</c:f>
              <c:strCache>
                <c:ptCount val="1"/>
                <c:pt idx="0">
                  <c:v>B/F/TAF</c:v>
                </c:pt>
              </c:strCache>
            </c:strRef>
          </c:tx>
          <c:spPr>
            <a:solidFill>
              <a:srgbClr val="00C0A0"/>
            </a:solidFill>
            <a:ln w="19053">
              <a:noFill/>
            </a:ln>
          </c:spPr>
          <c:invertIfNegative val="0"/>
          <c:dLbls>
            <c:dLbl>
              <c:idx val="0"/>
              <c:tx>
                <c:rich>
                  <a:bodyPr/>
                  <a:lstStyle/>
                  <a:p>
                    <a:r>
                      <a:rPr lang="en-US" sz="1400" dirty="0"/>
                      <a:t>0.4</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C9E0-443C-8A9F-126F2A745D38}"/>
                </c:ext>
              </c:extLst>
            </c:dLbl>
            <c:dLbl>
              <c:idx val="1"/>
              <c:tx>
                <c:rich>
                  <a:bodyPr/>
                  <a:lstStyle/>
                  <a:p>
                    <a:r>
                      <a:rPr lang="en-US" sz="1400" dirty="0"/>
                      <a:t>93.3</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C9E0-443C-8A9F-126F2A745D38}"/>
                </c:ext>
              </c:extLst>
            </c:dLbl>
            <c:dLbl>
              <c:idx val="2"/>
              <c:tx>
                <c:rich>
                  <a:bodyPr/>
                  <a:lstStyle/>
                  <a:p>
                    <a:r>
                      <a:rPr lang="en-US" sz="1400" dirty="0"/>
                      <a:t>6.3</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C9E0-443C-8A9F-126F2A745D38}"/>
                </c:ext>
              </c:extLst>
            </c:dLbl>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ext>
            </c:extLst>
          </c:dLbls>
          <c:cat>
            <c:strRef>
              <c:f>Sheet1!$A$2:$A$4</c:f>
              <c:strCache>
                <c:ptCount val="3"/>
                <c:pt idx="0">
                  <c:v>f 24</c:v>
                </c:pt>
                <c:pt idx="1">
                  <c:v>s 24</c:v>
                </c:pt>
                <c:pt idx="2">
                  <c:v>nd 24</c:v>
                </c:pt>
              </c:strCache>
            </c:strRef>
          </c:cat>
          <c:val>
            <c:numRef>
              <c:f>Sheet1!$B$2:$B$4</c:f>
              <c:numCache>
                <c:formatCode>General</c:formatCode>
                <c:ptCount val="3"/>
                <c:pt idx="0">
                  <c:v>0.4</c:v>
                </c:pt>
                <c:pt idx="1">
                  <c:v>93.3</c:v>
                </c:pt>
                <c:pt idx="2">
                  <c:v>6.3</c:v>
                </c:pt>
              </c:numCache>
            </c:numRef>
          </c:val>
          <c:extLst>
            <c:ext xmlns:c16="http://schemas.microsoft.com/office/drawing/2014/chart" uri="{C3380CC4-5D6E-409C-BE32-E72D297353CC}">
              <c16:uniqueId val="{00000006-0A62-4CE0-9DD6-B2429DD61242}"/>
            </c:ext>
          </c:extLst>
        </c:ser>
        <c:ser>
          <c:idx val="1"/>
          <c:order val="1"/>
          <c:tx>
            <c:strRef>
              <c:f>Sheet1!$C$1</c:f>
              <c:strCache>
                <c:ptCount val="1"/>
                <c:pt idx="0">
                  <c:v>ABC/3TC/DTG</c:v>
                </c:pt>
              </c:strCache>
            </c:strRef>
          </c:tx>
          <c:spPr>
            <a:solidFill>
              <a:srgbClr val="CA2055"/>
            </a:solidFill>
            <a:ln>
              <a:noFill/>
            </a:ln>
            <a:effectLst/>
          </c:spPr>
          <c:invertIfNegative val="0"/>
          <c:dPt>
            <c:idx val="0"/>
            <c:invertIfNegative val="0"/>
            <c:bubble3D val="0"/>
            <c:spPr>
              <a:solidFill>
                <a:sysClr val="windowText" lastClr="000000"/>
              </a:solidFill>
              <a:ln>
                <a:noFill/>
              </a:ln>
              <a:effectLst/>
            </c:spPr>
            <c:extLst>
              <c:ext xmlns:c16="http://schemas.microsoft.com/office/drawing/2014/chart" uri="{C3380CC4-5D6E-409C-BE32-E72D297353CC}">
                <c16:uniqueId val="{00000007-0A62-4CE0-9DD6-B2429DD61242}"/>
              </c:ext>
            </c:extLst>
          </c:dPt>
          <c:dPt>
            <c:idx val="1"/>
            <c:invertIfNegative val="0"/>
            <c:bubble3D val="0"/>
            <c:spPr>
              <a:solidFill>
                <a:sysClr val="windowText" lastClr="000000"/>
              </a:solidFill>
              <a:ln>
                <a:noFill/>
              </a:ln>
              <a:effectLst/>
            </c:spPr>
            <c:extLst>
              <c:ext xmlns:c16="http://schemas.microsoft.com/office/drawing/2014/chart" uri="{C3380CC4-5D6E-409C-BE32-E72D297353CC}">
                <c16:uniqueId val="{00000008-0A62-4CE0-9DD6-B2429DD61242}"/>
              </c:ext>
            </c:extLst>
          </c:dPt>
          <c:dPt>
            <c:idx val="2"/>
            <c:invertIfNegative val="0"/>
            <c:bubble3D val="0"/>
            <c:spPr>
              <a:solidFill>
                <a:sysClr val="windowText" lastClr="000000"/>
              </a:solidFill>
              <a:ln>
                <a:noFill/>
              </a:ln>
              <a:effectLst/>
            </c:spPr>
            <c:extLst>
              <c:ext xmlns:c16="http://schemas.microsoft.com/office/drawing/2014/chart" uri="{C3380CC4-5D6E-409C-BE32-E72D297353CC}">
                <c16:uniqueId val="{00000009-0A62-4CE0-9DD6-B2429DD61242}"/>
              </c:ext>
            </c:extLst>
          </c:dPt>
          <c:dLbls>
            <c:dLbl>
              <c:idx val="0"/>
              <c:tx>
                <c:rich>
                  <a:bodyPr/>
                  <a:lstStyle/>
                  <a:p>
                    <a:r>
                      <a:rPr lang="en-US" sz="1400" dirty="0"/>
                      <a:t>1.1</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62-4CE0-9DD6-B2429DD61242}"/>
                </c:ext>
              </c:extLst>
            </c:dLbl>
            <c:dLbl>
              <c:idx val="1"/>
              <c:tx>
                <c:rich>
                  <a:bodyPr/>
                  <a:lstStyle/>
                  <a:p>
                    <a:r>
                      <a:rPr lang="en-US" sz="1400" dirty="0"/>
                      <a:t>91.1</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A62-4CE0-9DD6-B2429DD61242}"/>
                </c:ext>
              </c:extLst>
            </c:dLbl>
            <c:dLbl>
              <c:idx val="2"/>
              <c:tx>
                <c:rich>
                  <a:bodyPr/>
                  <a:lstStyle/>
                  <a:p>
                    <a:r>
                      <a:rPr lang="en-US" sz="1400" dirty="0"/>
                      <a:t>7.8</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62-4CE0-9DD6-B2429DD61242}"/>
                </c:ext>
              </c:extLst>
            </c:dLbl>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f 24</c:v>
                </c:pt>
                <c:pt idx="1">
                  <c:v>s 24</c:v>
                </c:pt>
                <c:pt idx="2">
                  <c:v>nd 24</c:v>
                </c:pt>
              </c:strCache>
            </c:strRef>
          </c:cat>
          <c:val>
            <c:numRef>
              <c:f>Sheet1!$C$2:$C$4</c:f>
              <c:numCache>
                <c:formatCode>General</c:formatCode>
                <c:ptCount val="3"/>
                <c:pt idx="0">
                  <c:v>1.1000000000000001</c:v>
                </c:pt>
                <c:pt idx="1">
                  <c:v>91.1</c:v>
                </c:pt>
                <c:pt idx="2">
                  <c:v>7.8</c:v>
                </c:pt>
              </c:numCache>
            </c:numRef>
          </c:val>
          <c:extLst>
            <c:ext xmlns:c16="http://schemas.microsoft.com/office/drawing/2014/chart" uri="{C3380CC4-5D6E-409C-BE32-E72D297353CC}">
              <c16:uniqueId val="{0000000D-0A62-4CE0-9DD6-B2429DD61242}"/>
            </c:ext>
          </c:extLst>
        </c:ser>
        <c:dLbls>
          <c:dLblPos val="outEnd"/>
          <c:showLegendKey val="0"/>
          <c:showVal val="1"/>
          <c:showCatName val="0"/>
          <c:showSerName val="0"/>
          <c:showPercent val="0"/>
          <c:showBubbleSize val="0"/>
        </c:dLbls>
        <c:gapWidth val="50"/>
        <c:axId val="572311536"/>
        <c:axId val="572299024"/>
      </c:barChart>
      <c:catAx>
        <c:axId val="572311536"/>
        <c:scaling>
          <c:orientation val="minMax"/>
        </c:scaling>
        <c:delete val="0"/>
        <c:axPos val="b"/>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1350" b="0" i="0" u="none" strike="noStrike" kern="1200" baseline="0">
                <a:solidFill>
                  <a:schemeClr val="tx1"/>
                </a:solidFill>
                <a:latin typeface="+mn-lt"/>
                <a:ea typeface="+mn-ea"/>
                <a:cs typeface="+mn-cs"/>
              </a:defRPr>
            </a:pPr>
            <a:endParaRPr lang="en-US"/>
          </a:p>
        </c:txPr>
        <c:crossAx val="572299024"/>
        <c:crosses val="autoZero"/>
        <c:auto val="1"/>
        <c:lblAlgn val="ctr"/>
        <c:lblOffset val="100"/>
        <c:noMultiLvlLbl val="0"/>
      </c:catAx>
      <c:valAx>
        <c:axId val="572299024"/>
        <c:scaling>
          <c:orientation val="minMax"/>
          <c:max val="100"/>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2311536"/>
        <c:crosses val="autoZero"/>
        <c:crossBetween val="between"/>
        <c:majorUnit val="20"/>
      </c:valAx>
      <c:spPr>
        <a:noFill/>
        <a:ln w="19053">
          <a:noFill/>
        </a:ln>
      </c:spPr>
    </c:plotArea>
    <c:plotVisOnly val="1"/>
    <c:dispBlanksAs val="gap"/>
    <c:showDLblsOverMax val="0"/>
  </c:chart>
  <c:spPr>
    <a:noFill/>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389582782858808E-2"/>
          <c:y val="1.9352351779369524E-2"/>
          <c:w val="0.83243051379660604"/>
          <c:h val="0.75628899019201501"/>
        </c:manualLayout>
      </c:layout>
      <c:scatterChart>
        <c:scatterStyle val="smoothMarker"/>
        <c:varyColors val="0"/>
        <c:ser>
          <c:idx val="0"/>
          <c:order val="0"/>
          <c:spPr>
            <a:ln w="19050">
              <a:solidFill>
                <a:sysClr val="windowText" lastClr="000000"/>
              </a:solidFill>
            </a:ln>
          </c:spPr>
          <c:marker>
            <c:symbol val="square"/>
            <c:size val="8"/>
            <c:spPr>
              <a:solidFill>
                <a:schemeClr val="tx1"/>
              </a:solidFill>
              <a:ln>
                <a:noFill/>
              </a:ln>
            </c:spPr>
          </c:marker>
          <c:dPt>
            <c:idx val="0"/>
            <c:marker>
              <c:symbol val="none"/>
            </c:marker>
            <c:bubble3D val="0"/>
            <c:extLst>
              <c:ext xmlns:c16="http://schemas.microsoft.com/office/drawing/2014/chart" uri="{C3380CC4-5D6E-409C-BE32-E72D297353CC}">
                <c16:uniqueId val="{00000002-3F3E-4754-9B4E-009288C60E2D}"/>
              </c:ext>
            </c:extLst>
          </c:dPt>
          <c:dPt>
            <c:idx val="1"/>
            <c:marker>
              <c:symbol val="none"/>
            </c:marker>
            <c:bubble3D val="0"/>
            <c:extLst>
              <c:ext xmlns:c16="http://schemas.microsoft.com/office/drawing/2014/chart" uri="{C3380CC4-5D6E-409C-BE32-E72D297353CC}">
                <c16:uniqueId val="{00000003-3F3E-4754-9B4E-009288C60E2D}"/>
              </c:ext>
            </c:extLst>
          </c:dPt>
          <c:dPt>
            <c:idx val="2"/>
            <c:bubble3D val="0"/>
            <c:extLst>
              <c:ext xmlns:c16="http://schemas.microsoft.com/office/drawing/2014/chart" uri="{C3380CC4-5D6E-409C-BE32-E72D297353CC}">
                <c16:uniqueId val="{00000001-3F3E-4754-9B4E-009288C60E2D}"/>
              </c:ext>
            </c:extLst>
          </c:dPt>
          <c:dLbls>
            <c:dLbl>
              <c:idx val="0"/>
              <c:layout>
                <c:manualLayout>
                  <c:x val="-7.8939658407524496E-2"/>
                  <c:y val="6.0489017820140899E-2"/>
                </c:manualLayout>
              </c:layout>
              <c:tx>
                <c:rich>
                  <a:bodyPr/>
                  <a:lstStyle/>
                  <a:p>
                    <a:r>
                      <a:rPr lang="en-US" sz="1400" dirty="0"/>
                      <a:t>-2.8</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manualLayout>
                      <c:w val="0.108713865116927"/>
                      <c:h val="0.111696090620251"/>
                    </c:manualLayout>
                  </c15:layout>
                </c:ext>
                <c:ext xmlns:c16="http://schemas.microsoft.com/office/drawing/2014/chart" uri="{C3380CC4-5D6E-409C-BE32-E72D297353CC}">
                  <c16:uniqueId val="{00000002-3F3E-4754-9B4E-009288C60E2D}"/>
                </c:ext>
              </c:extLst>
            </c:dLbl>
            <c:dLbl>
              <c:idx val="1"/>
              <c:layout>
                <c:manualLayout>
                  <c:x val="-7.09151650382535E-2"/>
                  <c:y val="6.5165906893217301E-2"/>
                </c:manualLayout>
              </c:layout>
              <c:tx>
                <c:rich>
                  <a:bodyPr/>
                  <a:lstStyle/>
                  <a:p>
                    <a:r>
                      <a:rPr lang="en-US" sz="1400" dirty="0"/>
                      <a:t>1.0</a:t>
                    </a:r>
                    <a:endParaRPr lang="en-US" dirty="0"/>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3E-4754-9B4E-009288C60E2D}"/>
                </c:ext>
              </c:extLst>
            </c:dLbl>
            <c:dLbl>
              <c:idx val="2"/>
              <c:layout>
                <c:manualLayout>
                  <c:x val="-4.6071298756819999E-2"/>
                  <c:y val="-8.5330138298017402E-2"/>
                </c:manualLayout>
              </c:layout>
              <c:tx>
                <c:rich>
                  <a:bodyPr/>
                  <a:lstStyle/>
                  <a:p>
                    <a:r>
                      <a:rPr lang="en-US" sz="1400" dirty="0"/>
                      <a:t>-0.7</a:t>
                    </a:r>
                    <a:endParaRPr lang="en-US" dirty="0"/>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3E-4754-9B4E-009288C60E2D}"/>
                </c:ext>
              </c:extLst>
            </c:dLbl>
            <c:spPr>
              <a:noFill/>
              <a:ln w="14258">
                <a:noFill/>
              </a:ln>
            </c:spPr>
            <c:txPr>
              <a:bodyPr rot="0" vert="horz"/>
              <a:lstStyle/>
              <a:p>
                <a:pPr>
                  <a:defRPr sz="1400" b="1" baseline="0">
                    <a:solidFill>
                      <a:schemeClr val="tx1"/>
                    </a:solidFill>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Sheet1!$A$2:$A$10</c:f>
              <c:numCache>
                <c:formatCode>General</c:formatCode>
                <c:ptCount val="9"/>
                <c:pt idx="0">
                  <c:v>-2.8</c:v>
                </c:pt>
                <c:pt idx="1">
                  <c:v>1.1000000000000001</c:v>
                </c:pt>
                <c:pt idx="2">
                  <c:v>-0.7</c:v>
                </c:pt>
              </c:numCache>
            </c:numRef>
          </c:xVal>
          <c:yVal>
            <c:numRef>
              <c:f>Sheet1!$B$2:$B$10</c:f>
              <c:numCache>
                <c:formatCode>General</c:formatCode>
                <c:ptCount val="9"/>
                <c:pt idx="0">
                  <c:v>1.5</c:v>
                </c:pt>
                <c:pt idx="1">
                  <c:v>1.5</c:v>
                </c:pt>
                <c:pt idx="2">
                  <c:v>1.5</c:v>
                </c:pt>
              </c:numCache>
            </c:numRef>
          </c:yVal>
          <c:smooth val="1"/>
          <c:extLst>
            <c:ext xmlns:c16="http://schemas.microsoft.com/office/drawing/2014/chart" uri="{C3380CC4-5D6E-409C-BE32-E72D297353CC}">
              <c16:uniqueId val="{00000004-3F3E-4754-9B4E-009288C60E2D}"/>
            </c:ext>
          </c:extLst>
        </c:ser>
        <c:ser>
          <c:idx val="1"/>
          <c:order val="1"/>
          <c:spPr>
            <a:ln w="16040">
              <a:solidFill>
                <a:schemeClr val="tx2"/>
              </a:solidFill>
            </a:ln>
          </c:spPr>
          <c:marker>
            <c:symbol val="none"/>
          </c:marker>
          <c:dLbls>
            <c:spPr>
              <a:noFill/>
              <a:ln w="14258">
                <a:noFill/>
              </a:ln>
            </c:spPr>
            <c:txPr>
              <a:bodyPr rot="0" vert="horz"/>
              <a:lstStyle/>
              <a:p>
                <a:pPr>
                  <a:defRPr sz="898" b="1">
                    <a:solidFill>
                      <a:srgbClr val="4E5257"/>
                    </a:solidFill>
                  </a:defRPr>
                </a:pPr>
                <a:endParaRPr lang="en-US"/>
              </a:p>
            </c:txP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1"/>
            <c:plus>
              <c:numRef>
                <c:f>Sheet1!$E$2:$E$13</c:f>
                <c:numCache>
                  <c:formatCode>General</c:formatCode>
                  <c:ptCount val="12"/>
                </c:numCache>
              </c:numRef>
            </c:plus>
            <c:minus>
              <c:numRef>
                <c:f>Sheet1!$E$2:$E$13</c:f>
                <c:numCache>
                  <c:formatCode>General</c:formatCode>
                  <c:ptCount val="12"/>
                </c:numCache>
              </c:numRef>
            </c:minus>
            <c:spPr>
              <a:ln w="3171">
                <a:solidFill>
                  <a:srgbClr val="666699"/>
                </a:solidFill>
                <a:prstDash val="solid"/>
              </a:ln>
            </c:spPr>
          </c:errBars>
          <c:xVal>
            <c:numRef>
              <c:f>Sheet1!$A$2:$A$10</c:f>
              <c:numCache>
                <c:formatCode>General</c:formatCode>
                <c:ptCount val="9"/>
                <c:pt idx="0">
                  <c:v>-2.8</c:v>
                </c:pt>
                <c:pt idx="1">
                  <c:v>1.1000000000000001</c:v>
                </c:pt>
                <c:pt idx="2">
                  <c:v>-0.7</c:v>
                </c:pt>
              </c:numCache>
            </c:numRef>
          </c:xVal>
          <c:yVal>
            <c:numRef>
              <c:f>Sheet1!$C$2:$C$10</c:f>
              <c:numCache>
                <c:formatCode>General</c:formatCode>
                <c:ptCount val="9"/>
              </c:numCache>
            </c:numRef>
          </c:yVal>
          <c:smooth val="1"/>
          <c:extLst>
            <c:ext xmlns:c16="http://schemas.microsoft.com/office/drawing/2014/chart" uri="{C3380CC4-5D6E-409C-BE32-E72D297353CC}">
              <c16:uniqueId val="{00000005-3F3E-4754-9B4E-009288C60E2D}"/>
            </c:ext>
          </c:extLst>
        </c:ser>
        <c:ser>
          <c:idx val="2"/>
          <c:order val="2"/>
          <c:spPr>
            <a:ln>
              <a:solidFill>
                <a:sysClr val="windowText" lastClr="000000"/>
              </a:solidFill>
            </a:ln>
          </c:spPr>
          <c:marker>
            <c:symbol val="none"/>
          </c:marker>
          <c:dPt>
            <c:idx val="5"/>
            <c:marker>
              <c:symbol val="square"/>
              <c:size val="4"/>
              <c:spPr>
                <a:solidFill>
                  <a:sysClr val="windowText" lastClr="000000"/>
                </a:solidFill>
                <a:ln>
                  <a:noFill/>
                </a:ln>
              </c:spPr>
            </c:marker>
            <c:bubble3D val="0"/>
            <c:extLst>
              <c:ext xmlns:c16="http://schemas.microsoft.com/office/drawing/2014/chart" uri="{C3380CC4-5D6E-409C-BE32-E72D297353CC}">
                <c16:uniqueId val="{00000007-3F3E-4754-9B4E-009288C60E2D}"/>
              </c:ext>
            </c:extLst>
          </c:dPt>
          <c:dLbls>
            <c:dLbl>
              <c:idx val="3"/>
              <c:layout>
                <c:manualLayout>
                  <c:x val="-9.3941695314865695E-2"/>
                  <c:y val="4.6451065448453899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F3E-4754-9B4E-009288C60E2D}"/>
                </c:ext>
              </c:extLst>
            </c:dLbl>
            <c:dLbl>
              <c:idx val="4"/>
              <c:layout>
                <c:manualLayout>
                  <c:x val="-7.3386889137542197E-2"/>
                  <c:y val="4.6451065448453899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F3E-4754-9B4E-009288C60E2D}"/>
                </c:ext>
              </c:extLst>
            </c:dLbl>
            <c:dLbl>
              <c:idx val="5"/>
              <c:layout>
                <c:manualLayout>
                  <c:x val="-7.9556440055768798E-2"/>
                  <c:y val="-6.1934753931271902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F3E-4754-9B4E-009288C60E2D}"/>
                </c:ext>
              </c:extLst>
            </c:dLbl>
            <c:dLbl>
              <c:idx val="6"/>
              <c:spPr>
                <a:noFill/>
                <a:ln w="14258">
                  <a:noFill/>
                </a:ln>
              </c:spPr>
              <c:txPr>
                <a:bodyPr rot="0" vert="horz"/>
                <a:lstStyle/>
                <a:p>
                  <a:pPr>
                    <a:defRPr sz="898" b="1" baseline="0">
                      <a:solidFill>
                        <a:schemeClr val="tx1"/>
                      </a:solidFill>
                    </a:defRPr>
                  </a:pPr>
                  <a:endParaRPr lang="en-US"/>
                </a:p>
              </c:txPr>
              <c:dLblPos val="ctr"/>
              <c:showLegendKey val="0"/>
              <c:showVal val="0"/>
              <c:showCatName val="1"/>
              <c:showSerName val="0"/>
              <c:showPercent val="0"/>
              <c:showBubbleSize val="0"/>
              <c:extLst>
                <c:ext xmlns:c16="http://schemas.microsoft.com/office/drawing/2014/chart" uri="{C3380CC4-5D6E-409C-BE32-E72D297353CC}">
                  <c16:uniqueId val="{00000004-EDB5-4C0A-AB97-94ED9A87E55B}"/>
                </c:ext>
              </c:extLst>
            </c:dLbl>
            <c:dLbl>
              <c:idx val="7"/>
              <c:spPr>
                <a:noFill/>
                <a:ln w="14258">
                  <a:noFill/>
                </a:ln>
              </c:spPr>
              <c:txPr>
                <a:bodyPr rot="0" vert="horz"/>
                <a:lstStyle/>
                <a:p>
                  <a:pPr>
                    <a:defRPr sz="898" b="1" baseline="0">
                      <a:solidFill>
                        <a:schemeClr val="tx1"/>
                      </a:solidFill>
                    </a:defRPr>
                  </a:pPr>
                  <a:endParaRPr lang="en-US"/>
                </a:p>
              </c:txPr>
              <c:dLblPos val="ctr"/>
              <c:showLegendKey val="0"/>
              <c:showVal val="0"/>
              <c:showCatName val="1"/>
              <c:showSerName val="0"/>
              <c:showPercent val="0"/>
              <c:showBubbleSize val="0"/>
              <c:extLst>
                <c:ext xmlns:c16="http://schemas.microsoft.com/office/drawing/2014/chart" uri="{C3380CC4-5D6E-409C-BE32-E72D297353CC}">
                  <c16:uniqueId val="{00000005-EDB5-4C0A-AB97-94ED9A87E55B}"/>
                </c:ext>
              </c:extLst>
            </c:dLbl>
            <c:spPr>
              <a:noFill/>
              <a:ln w="19014">
                <a:noFill/>
              </a:ln>
            </c:spPr>
            <c:txPr>
              <a:bodyPr wrap="square" lIns="38100" tIns="19050" rIns="38100" bIns="19050" anchor="ctr">
                <a:spAutoFit/>
              </a:bodyPr>
              <a:lstStyle/>
              <a:p>
                <a:pPr>
                  <a:defRPr sz="898" b="1" baseline="0">
                    <a:solidFill>
                      <a:schemeClr val="tx1"/>
                    </a:solidFill>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Sheet1!$A$2:$A$10</c:f>
              <c:numCache>
                <c:formatCode>General</c:formatCode>
                <c:ptCount val="9"/>
                <c:pt idx="0">
                  <c:v>-2.8</c:v>
                </c:pt>
                <c:pt idx="1">
                  <c:v>1.1000000000000001</c:v>
                </c:pt>
                <c:pt idx="2">
                  <c:v>-0.7</c:v>
                </c:pt>
              </c:numCache>
            </c:numRef>
          </c:xVal>
          <c:yVal>
            <c:numRef>
              <c:f>Sheet1!$D$2:$D$10</c:f>
              <c:numCache>
                <c:formatCode>General</c:formatCode>
                <c:ptCount val="9"/>
              </c:numCache>
            </c:numRef>
          </c:yVal>
          <c:smooth val="1"/>
          <c:extLst>
            <c:ext xmlns:c16="http://schemas.microsoft.com/office/drawing/2014/chart" uri="{C3380CC4-5D6E-409C-BE32-E72D297353CC}">
              <c16:uniqueId val="{0000000C-3F3E-4754-9B4E-009288C60E2D}"/>
            </c:ext>
          </c:extLst>
        </c:ser>
        <c:ser>
          <c:idx val="3"/>
          <c:order val="3"/>
          <c:marker>
            <c:symbol val="none"/>
          </c:marker>
          <c:xVal>
            <c:numRef>
              <c:f>Sheet1!$A$2:$A$10</c:f>
              <c:numCache>
                <c:formatCode>General</c:formatCode>
                <c:ptCount val="9"/>
                <c:pt idx="0">
                  <c:v>-2.8</c:v>
                </c:pt>
                <c:pt idx="1">
                  <c:v>1.1000000000000001</c:v>
                </c:pt>
                <c:pt idx="2">
                  <c:v>-0.7</c:v>
                </c:pt>
              </c:numCache>
            </c:numRef>
          </c:xVal>
          <c:yVal>
            <c:numRef>
              <c:f>Sheet1!$E$2:$E$10</c:f>
              <c:numCache>
                <c:formatCode>General</c:formatCode>
                <c:ptCount val="9"/>
              </c:numCache>
            </c:numRef>
          </c:yVal>
          <c:smooth val="1"/>
          <c:extLst>
            <c:ext xmlns:c16="http://schemas.microsoft.com/office/drawing/2014/chart" uri="{C3380CC4-5D6E-409C-BE32-E72D297353CC}">
              <c16:uniqueId val="{0000000D-3F3E-4754-9B4E-009288C60E2D}"/>
            </c:ext>
          </c:extLst>
        </c:ser>
        <c:ser>
          <c:idx val="4"/>
          <c:order val="4"/>
          <c:spPr>
            <a:ln>
              <a:solidFill>
                <a:sysClr val="windowText" lastClr="000000"/>
              </a:solidFill>
            </a:ln>
          </c:spPr>
          <c:marker>
            <c:symbol val="none"/>
          </c:marker>
          <c:dPt>
            <c:idx val="8"/>
            <c:marker>
              <c:symbol val="square"/>
              <c:size val="4"/>
              <c:spPr>
                <a:solidFill>
                  <a:sysClr val="windowText" lastClr="000000"/>
                </a:solidFill>
                <a:ln>
                  <a:noFill/>
                </a:ln>
              </c:spPr>
            </c:marker>
            <c:bubble3D val="0"/>
            <c:extLst>
              <c:ext xmlns:c16="http://schemas.microsoft.com/office/drawing/2014/chart" uri="{C3380CC4-5D6E-409C-BE32-E72D297353CC}">
                <c16:uniqueId val="{0000000F-3F3E-4754-9B4E-009288C60E2D}"/>
              </c:ext>
            </c:extLst>
          </c:dPt>
          <c:dLbls>
            <c:dLbl>
              <c:idx val="6"/>
              <c:layout>
                <c:manualLayout>
                  <c:x val="-0.11039383109680399"/>
                  <c:y val="4.12898359541813E-2"/>
                </c:manualLayout>
              </c:layout>
              <c:tx>
                <c:rich>
                  <a:bodyPr/>
                  <a:lstStyle/>
                  <a:p>
                    <a:r>
                      <a:rPr lang="uk-UA" dirty="0"/>
                      <a:t>-0.7</a:t>
                    </a: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F3E-4754-9B4E-009288C60E2D}"/>
                </c:ext>
              </c:extLst>
            </c:dLbl>
            <c:dLbl>
              <c:idx val="7"/>
              <c:layout>
                <c:manualLayout>
                  <c:x val="-6.9273855192057698E-2"/>
                  <c:y val="4.12898359541813E-2"/>
                </c:manualLayout>
              </c:layout>
              <c:tx>
                <c:rich>
                  <a:bodyPr/>
                  <a:lstStyle/>
                  <a:p>
                    <a:r>
                      <a:rPr lang="hr-HR" dirty="0"/>
                      <a:t>4.7</a:t>
                    </a: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F3E-4754-9B4E-009288C60E2D}"/>
                </c:ext>
              </c:extLst>
            </c:dLbl>
            <c:dLbl>
              <c:idx val="8"/>
              <c:layout>
                <c:manualLayout>
                  <c:x val="-5.8970543228148702E-2"/>
                  <c:y val="-6.1934753931271902E-2"/>
                </c:manualLayout>
              </c:layout>
              <c:tx>
                <c:rich>
                  <a:bodyPr/>
                  <a:lstStyle/>
                  <a:p>
                    <a:r>
                      <a:rPr lang="is-IS" dirty="0"/>
                      <a:t>2</a:t>
                    </a: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F3E-4754-9B4E-009288C60E2D}"/>
                </c:ext>
              </c:extLst>
            </c:dLbl>
            <c:spPr>
              <a:noFill/>
              <a:ln w="19014">
                <a:noFill/>
              </a:ln>
            </c:spPr>
            <c:txPr>
              <a:bodyPr wrap="square" lIns="38100" tIns="19050" rIns="38100" bIns="19050" anchor="ctr">
                <a:spAutoFit/>
              </a:bodyPr>
              <a:lstStyle/>
              <a:p>
                <a:pPr>
                  <a:defRPr sz="898" b="1"/>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Sheet1!$A$2:$A$10</c:f>
              <c:numCache>
                <c:formatCode>General</c:formatCode>
                <c:ptCount val="9"/>
                <c:pt idx="0">
                  <c:v>-2.8</c:v>
                </c:pt>
                <c:pt idx="1">
                  <c:v>1.1000000000000001</c:v>
                </c:pt>
                <c:pt idx="2">
                  <c:v>-0.7</c:v>
                </c:pt>
              </c:numCache>
            </c:numRef>
          </c:xVal>
          <c:yVal>
            <c:numRef>
              <c:f>Sheet1!$F$2:$F$10</c:f>
              <c:numCache>
                <c:formatCode>General</c:formatCode>
                <c:ptCount val="9"/>
              </c:numCache>
            </c:numRef>
          </c:yVal>
          <c:smooth val="1"/>
          <c:extLst>
            <c:ext xmlns:c16="http://schemas.microsoft.com/office/drawing/2014/chart" uri="{C3380CC4-5D6E-409C-BE32-E72D297353CC}">
              <c16:uniqueId val="{00000012-3F3E-4754-9B4E-009288C60E2D}"/>
            </c:ext>
          </c:extLst>
        </c:ser>
        <c:ser>
          <c:idx val="5"/>
          <c:order val="5"/>
          <c:marker>
            <c:symbol val="none"/>
          </c:marker>
          <c:xVal>
            <c:numRef>
              <c:f>Sheet1!$A$2:$A$10</c:f>
              <c:numCache>
                <c:formatCode>General</c:formatCode>
                <c:ptCount val="9"/>
                <c:pt idx="0">
                  <c:v>-2.8</c:v>
                </c:pt>
                <c:pt idx="1">
                  <c:v>1.1000000000000001</c:v>
                </c:pt>
                <c:pt idx="2">
                  <c:v>-0.7</c:v>
                </c:pt>
              </c:numCache>
            </c:numRef>
          </c:xVal>
          <c:yVal>
            <c:numRef>
              <c:f>Sheet1!$G$2:$G$10</c:f>
              <c:numCache>
                <c:formatCode>General</c:formatCode>
                <c:ptCount val="9"/>
              </c:numCache>
            </c:numRef>
          </c:yVal>
          <c:smooth val="1"/>
          <c:extLst>
            <c:ext xmlns:c16="http://schemas.microsoft.com/office/drawing/2014/chart" uri="{C3380CC4-5D6E-409C-BE32-E72D297353CC}">
              <c16:uniqueId val="{00000013-3F3E-4754-9B4E-009288C60E2D}"/>
            </c:ext>
          </c:extLst>
        </c:ser>
        <c:dLbls>
          <c:showLegendKey val="0"/>
          <c:showVal val="0"/>
          <c:showCatName val="0"/>
          <c:showSerName val="0"/>
          <c:showPercent val="0"/>
          <c:showBubbleSize val="0"/>
        </c:dLbls>
        <c:axId val="572312080"/>
        <c:axId val="572297936"/>
      </c:scatterChart>
      <c:valAx>
        <c:axId val="572312080"/>
        <c:scaling>
          <c:orientation val="minMax"/>
          <c:max val="4"/>
          <c:min val="-4"/>
        </c:scaling>
        <c:delete val="0"/>
        <c:axPos val="b"/>
        <c:numFmt formatCode="General" sourceLinked="1"/>
        <c:majorTickMark val="none"/>
        <c:minorTickMark val="none"/>
        <c:tickLblPos val="none"/>
        <c:spPr>
          <a:ln w="9525">
            <a:solidFill>
              <a:sysClr val="windowText" lastClr="000000"/>
            </a:solidFill>
          </a:ln>
        </c:spPr>
        <c:crossAx val="572297936"/>
        <c:crosses val="autoZero"/>
        <c:crossBetween val="midCat"/>
        <c:majorUnit val="12"/>
      </c:valAx>
      <c:valAx>
        <c:axId val="572297936"/>
        <c:scaling>
          <c:orientation val="minMax"/>
          <c:max val="3"/>
          <c:min val="0.25"/>
        </c:scaling>
        <c:delete val="0"/>
        <c:axPos val="l"/>
        <c:numFmt formatCode="General" sourceLinked="1"/>
        <c:majorTickMark val="none"/>
        <c:minorTickMark val="none"/>
        <c:tickLblPos val="none"/>
        <c:spPr>
          <a:ln w="9525">
            <a:solidFill>
              <a:sysClr val="windowText" lastClr="000000"/>
            </a:solidFill>
          </a:ln>
        </c:spPr>
        <c:txPr>
          <a:bodyPr rot="-60000000" vert="horz"/>
          <a:lstStyle/>
          <a:p>
            <a:pPr>
              <a:defRPr/>
            </a:pPr>
            <a:endParaRPr lang="en-US"/>
          </a:p>
        </c:txPr>
        <c:crossAx val="572312080"/>
        <c:crossesAt val="0"/>
        <c:crossBetween val="midCat"/>
      </c:valAx>
      <c:spPr>
        <a:noFill/>
        <a:ln w="25371">
          <a:noFill/>
        </a:ln>
      </c:spPr>
    </c:plotArea>
    <c:plotVisOnly val="1"/>
    <c:dispBlanksAs val="gap"/>
    <c:showDLblsOverMax val="0"/>
  </c:chart>
  <c:txPr>
    <a:bodyPr/>
    <a:lstStyle/>
    <a:p>
      <a:pPr>
        <a:defRPr sz="1011"/>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385566903146997E-2"/>
          <c:y val="8.2103117331112793E-2"/>
          <c:w val="0.946614433096853"/>
          <c:h val="0.84797109825805295"/>
        </c:manualLayout>
      </c:layout>
      <c:barChart>
        <c:barDir val="col"/>
        <c:grouping val="clustered"/>
        <c:varyColors val="0"/>
        <c:ser>
          <c:idx val="0"/>
          <c:order val="0"/>
          <c:tx>
            <c:strRef>
              <c:f>Sheet1!$B$1</c:f>
              <c:strCache>
                <c:ptCount val="1"/>
                <c:pt idx="0">
                  <c:v>B/F/TAF</c:v>
                </c:pt>
              </c:strCache>
            </c:strRef>
          </c:tx>
          <c:spPr>
            <a:solidFill>
              <a:srgbClr val="00C0A0"/>
            </a:solidFill>
            <a:ln w="19053">
              <a:noFill/>
            </a:ln>
          </c:spPr>
          <c:invertIfNegative val="0"/>
          <c:dLbls>
            <c:dLbl>
              <c:idx val="0"/>
              <c:tx>
                <c:rich>
                  <a:bodyPr/>
                  <a:lstStyle/>
                  <a:p>
                    <a:r>
                      <a:rPr lang="en-US" dirty="0" smtClean="0"/>
                      <a:t>99.6</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C9E0-443C-8A9F-126F2A745D38}"/>
                </c:ext>
              </c:extLst>
            </c:dLbl>
            <c:dLbl>
              <c:idx val="1"/>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C9E0-443C-8A9F-126F2A745D38}"/>
                </c:ext>
              </c:extLst>
            </c:dLbl>
            <c:dLbl>
              <c:idx val="2"/>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C9E0-443C-8A9F-126F2A745D38}"/>
                </c:ext>
              </c:extLst>
            </c:dLbl>
            <c:dLbl>
              <c:idx val="3"/>
              <c:tx>
                <c:rich>
                  <a:bodyPr/>
                  <a:lstStyle/>
                  <a:p>
                    <a:r>
                      <a:rPr lang="en-US" dirty="0" smtClean="0"/>
                      <a:t>99.5</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A383-49DD-890B-189630B32538}"/>
                </c:ext>
              </c:extLst>
            </c:dLbl>
            <c:dLbl>
              <c:idx val="4"/>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383-49DD-890B-189630B32538}"/>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ext>
            </c:extLst>
          </c:dLbls>
          <c:cat>
            <c:strRef>
              <c:f>Sheet1!$A$2:$A$6</c:f>
              <c:strCache>
                <c:ptCount val="5"/>
                <c:pt idx="0">
                  <c:v>full 48</c:v>
                </c:pt>
                <c:pt idx="1">
                  <c:v>k65R or 3+tams</c:v>
                </c:pt>
                <c:pt idx="2">
                  <c:v>Other NRTI</c:v>
                </c:pt>
                <c:pt idx="3">
                  <c:v>No res</c:v>
                </c:pt>
                <c:pt idx="4">
                  <c:v>M184V/I</c:v>
                </c:pt>
              </c:strCache>
            </c:strRef>
          </c:cat>
          <c:val>
            <c:numRef>
              <c:f>Sheet1!$B$2:$B$6</c:f>
              <c:numCache>
                <c:formatCode>General</c:formatCode>
                <c:ptCount val="5"/>
                <c:pt idx="0">
                  <c:v>99.6</c:v>
                </c:pt>
                <c:pt idx="1">
                  <c:v>100</c:v>
                </c:pt>
                <c:pt idx="2">
                  <c:v>100</c:v>
                </c:pt>
                <c:pt idx="3">
                  <c:v>99.5</c:v>
                </c:pt>
                <c:pt idx="4">
                  <c:v>100</c:v>
                </c:pt>
              </c:numCache>
            </c:numRef>
          </c:val>
          <c:extLst>
            <c:ext xmlns:c16="http://schemas.microsoft.com/office/drawing/2014/chart" uri="{C3380CC4-5D6E-409C-BE32-E72D297353CC}">
              <c16:uniqueId val="{00000006-0A62-4CE0-9DD6-B2429DD61242}"/>
            </c:ext>
          </c:extLst>
        </c:ser>
        <c:ser>
          <c:idx val="1"/>
          <c:order val="1"/>
          <c:tx>
            <c:strRef>
              <c:f>Sheet1!$C$1</c:f>
              <c:strCache>
                <c:ptCount val="1"/>
                <c:pt idx="0">
                  <c:v>ABC/3TC/DTG</c:v>
                </c:pt>
              </c:strCache>
            </c:strRef>
          </c:tx>
          <c:spPr>
            <a:solidFill>
              <a:srgbClr val="CA2055"/>
            </a:solidFill>
            <a:ln>
              <a:noFill/>
            </a:ln>
            <a:effectLst/>
          </c:spPr>
          <c:invertIfNegative val="0"/>
          <c:dPt>
            <c:idx val="0"/>
            <c:invertIfNegative val="0"/>
            <c:bubble3D val="0"/>
            <c:spPr>
              <a:solidFill>
                <a:sysClr val="windowText" lastClr="000000"/>
              </a:solidFill>
              <a:ln>
                <a:noFill/>
              </a:ln>
              <a:effectLst/>
            </c:spPr>
            <c:extLst>
              <c:ext xmlns:c16="http://schemas.microsoft.com/office/drawing/2014/chart" uri="{C3380CC4-5D6E-409C-BE32-E72D297353CC}">
                <c16:uniqueId val="{00000007-0A62-4CE0-9DD6-B2429DD61242}"/>
              </c:ext>
            </c:extLst>
          </c:dPt>
          <c:dPt>
            <c:idx val="1"/>
            <c:invertIfNegative val="0"/>
            <c:bubble3D val="0"/>
            <c:spPr>
              <a:solidFill>
                <a:sysClr val="windowText" lastClr="000000"/>
              </a:solidFill>
              <a:ln>
                <a:noFill/>
              </a:ln>
              <a:effectLst/>
            </c:spPr>
            <c:extLst>
              <c:ext xmlns:c16="http://schemas.microsoft.com/office/drawing/2014/chart" uri="{C3380CC4-5D6E-409C-BE32-E72D297353CC}">
                <c16:uniqueId val="{00000008-0A62-4CE0-9DD6-B2429DD61242}"/>
              </c:ext>
            </c:extLst>
          </c:dPt>
          <c:dPt>
            <c:idx val="2"/>
            <c:invertIfNegative val="0"/>
            <c:bubble3D val="0"/>
            <c:spPr>
              <a:solidFill>
                <a:sysClr val="windowText" lastClr="000000"/>
              </a:solidFill>
              <a:ln>
                <a:noFill/>
              </a:ln>
              <a:effectLst/>
            </c:spPr>
            <c:extLst>
              <c:ext xmlns:c16="http://schemas.microsoft.com/office/drawing/2014/chart" uri="{C3380CC4-5D6E-409C-BE32-E72D297353CC}">
                <c16:uniqueId val="{00000009-0A62-4CE0-9DD6-B2429DD61242}"/>
              </c:ext>
            </c:extLst>
          </c:dPt>
          <c:dPt>
            <c:idx val="3"/>
            <c:invertIfNegative val="0"/>
            <c:bubble3D val="0"/>
            <c:spPr>
              <a:solidFill>
                <a:schemeClr val="tx1"/>
              </a:solidFill>
              <a:ln>
                <a:noFill/>
              </a:ln>
              <a:effectLst/>
            </c:spPr>
            <c:extLst>
              <c:ext xmlns:c16="http://schemas.microsoft.com/office/drawing/2014/chart" uri="{C3380CC4-5D6E-409C-BE32-E72D297353CC}">
                <c16:uniqueId val="{00000009-A383-49DD-890B-189630B32538}"/>
              </c:ext>
            </c:extLst>
          </c:dPt>
          <c:dPt>
            <c:idx val="4"/>
            <c:invertIfNegative val="0"/>
            <c:bubble3D val="0"/>
            <c:spPr>
              <a:solidFill>
                <a:schemeClr val="tx1"/>
              </a:solidFill>
              <a:ln>
                <a:noFill/>
              </a:ln>
              <a:effectLst/>
            </c:spPr>
            <c:extLst>
              <c:ext xmlns:c16="http://schemas.microsoft.com/office/drawing/2014/chart" uri="{C3380CC4-5D6E-409C-BE32-E72D297353CC}">
                <c16:uniqueId val="{0000000B-A383-49DD-890B-189630B32538}"/>
              </c:ext>
            </c:extLst>
          </c:dPt>
          <c:dPt>
            <c:idx val="5"/>
            <c:invertIfNegative val="0"/>
            <c:bubble3D val="0"/>
            <c:spPr>
              <a:solidFill>
                <a:schemeClr val="tx1"/>
              </a:solidFill>
              <a:ln>
                <a:noFill/>
              </a:ln>
              <a:effectLst/>
            </c:spPr>
            <c:extLst>
              <c:ext xmlns:c16="http://schemas.microsoft.com/office/drawing/2014/chart" uri="{C3380CC4-5D6E-409C-BE32-E72D297353CC}">
                <c16:uniqueId val="{0000000D-A383-49DD-890B-189630B32538}"/>
              </c:ext>
            </c:extLst>
          </c:dPt>
          <c:dLbls>
            <c:dLbl>
              <c:idx val="0"/>
              <c:tx>
                <c:rich>
                  <a:bodyPr/>
                  <a:lstStyle/>
                  <a:p>
                    <a:r>
                      <a:rPr lang="en-US" dirty="0" smtClean="0"/>
                      <a:t>98.9</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62-4CE0-9DD6-B2429DD61242}"/>
                </c:ext>
              </c:extLst>
            </c:dLbl>
            <c:dLbl>
              <c:idx val="1"/>
              <c:tx>
                <c:rich>
                  <a:bodyPr/>
                  <a:lstStyle/>
                  <a:p>
                    <a:r>
                      <a:rPr lang="en-US" dirty="0" smtClean="0"/>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A62-4CE0-9DD6-B2429DD61242}"/>
                </c:ext>
              </c:extLst>
            </c:dLbl>
            <c:dLbl>
              <c:idx val="2"/>
              <c:tx>
                <c:rich>
                  <a:bodyPr/>
                  <a:lstStyle/>
                  <a:p>
                    <a:r>
                      <a:rPr lang="en-US" dirty="0" smtClean="0"/>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62-4CE0-9DD6-B2429DD61242}"/>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full 48</c:v>
                </c:pt>
                <c:pt idx="1">
                  <c:v>k65R or 3+tams</c:v>
                </c:pt>
                <c:pt idx="2">
                  <c:v>Other NRTI</c:v>
                </c:pt>
                <c:pt idx="3">
                  <c:v>No res</c:v>
                </c:pt>
                <c:pt idx="4">
                  <c:v>M184V/I</c:v>
                </c:pt>
              </c:strCache>
            </c:strRef>
          </c:cat>
          <c:val>
            <c:numRef>
              <c:f>Sheet1!$C$2:$C$6</c:f>
              <c:numCache>
                <c:formatCode>General</c:formatCode>
                <c:ptCount val="5"/>
                <c:pt idx="0">
                  <c:v>98.9</c:v>
                </c:pt>
                <c:pt idx="1">
                  <c:v>100</c:v>
                </c:pt>
                <c:pt idx="2">
                  <c:v>100</c:v>
                </c:pt>
                <c:pt idx="3">
                  <c:v>98.6</c:v>
                </c:pt>
                <c:pt idx="4">
                  <c:v>100</c:v>
                </c:pt>
              </c:numCache>
            </c:numRef>
          </c:val>
          <c:extLst>
            <c:ext xmlns:c16="http://schemas.microsoft.com/office/drawing/2014/chart" uri="{C3380CC4-5D6E-409C-BE32-E72D297353CC}">
              <c16:uniqueId val="{0000000D-0A62-4CE0-9DD6-B2429DD61242}"/>
            </c:ext>
          </c:extLst>
        </c:ser>
        <c:dLbls>
          <c:dLblPos val="outEnd"/>
          <c:showLegendKey val="0"/>
          <c:showVal val="1"/>
          <c:showCatName val="0"/>
          <c:showSerName val="0"/>
          <c:showPercent val="0"/>
          <c:showBubbleSize val="0"/>
        </c:dLbls>
        <c:gapWidth val="50"/>
        <c:axId val="297055232"/>
        <c:axId val="297060128"/>
      </c:barChart>
      <c:catAx>
        <c:axId val="297055232"/>
        <c:scaling>
          <c:orientation val="minMax"/>
        </c:scaling>
        <c:delete val="0"/>
        <c:axPos val="b"/>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1350" b="0" i="0" u="none" strike="noStrike" kern="1200" baseline="0">
                <a:solidFill>
                  <a:schemeClr val="tx1"/>
                </a:solidFill>
                <a:latin typeface="+mn-lt"/>
                <a:ea typeface="+mn-ea"/>
                <a:cs typeface="+mn-cs"/>
              </a:defRPr>
            </a:pPr>
            <a:endParaRPr lang="en-US"/>
          </a:p>
        </c:txPr>
        <c:crossAx val="297060128"/>
        <c:crosses val="autoZero"/>
        <c:auto val="1"/>
        <c:lblAlgn val="ctr"/>
        <c:lblOffset val="100"/>
        <c:noMultiLvlLbl val="0"/>
      </c:catAx>
      <c:valAx>
        <c:axId val="297060128"/>
        <c:scaling>
          <c:orientation val="minMax"/>
          <c:max val="100"/>
          <c:min val="0"/>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97055232"/>
        <c:crosses val="autoZero"/>
        <c:crossBetween val="between"/>
        <c:majorUnit val="20"/>
      </c:valAx>
      <c:spPr>
        <a:noFill/>
        <a:ln w="19053">
          <a:noFill/>
        </a:ln>
      </c:spPr>
    </c:plotArea>
    <c:plotVisOnly val="1"/>
    <c:dispBlanksAs val="gap"/>
    <c:showDLblsOverMax val="0"/>
  </c:chart>
  <c:spPr>
    <a:noFill/>
    <a:ln>
      <a:noFill/>
    </a:ln>
  </c:spPr>
  <c:txPr>
    <a:bodyPr/>
    <a:lstStyle/>
    <a:p>
      <a:pPr>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385566903146997E-2"/>
          <c:y val="8.2103117331112793E-2"/>
          <c:w val="0.946614433096853"/>
          <c:h val="0.84797109825805295"/>
        </c:manualLayout>
      </c:layout>
      <c:barChart>
        <c:barDir val="col"/>
        <c:grouping val="clustered"/>
        <c:varyColors val="0"/>
        <c:ser>
          <c:idx val="0"/>
          <c:order val="0"/>
          <c:tx>
            <c:strRef>
              <c:f>Sheet1!$B$1</c:f>
              <c:strCache>
                <c:ptCount val="1"/>
                <c:pt idx="0">
                  <c:v>B/F/TAF</c:v>
                </c:pt>
              </c:strCache>
            </c:strRef>
          </c:tx>
          <c:spPr>
            <a:solidFill>
              <a:srgbClr val="00C0A0"/>
            </a:solidFill>
            <a:ln w="19053">
              <a:noFill/>
            </a:ln>
          </c:spPr>
          <c:invertIfNegative val="0"/>
          <c:dLbls>
            <c:dLbl>
              <c:idx val="0"/>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C9E0-443C-8A9F-126F2A745D38}"/>
                </c:ext>
              </c:extLst>
            </c:dLbl>
            <c:dLbl>
              <c:idx val="1"/>
              <c:tx>
                <c:rich>
                  <a:bodyPr/>
                  <a:lstStyle/>
                  <a:p>
                    <a:r>
                      <a:rPr lang="en-US" dirty="0" smtClean="0"/>
                      <a:t>98.4</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C9E0-443C-8A9F-126F2A745D38}"/>
                </c:ext>
              </c:extLst>
            </c:dLbl>
            <c:dLbl>
              <c:idx val="2"/>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C9E0-443C-8A9F-126F2A745D38}"/>
                </c:ext>
              </c:extLst>
            </c:dLbl>
            <c:dLbl>
              <c:idx val="3"/>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A383-49DD-890B-189630B32538}"/>
                </c:ext>
              </c:extLst>
            </c:dLbl>
            <c:dLbl>
              <c:idx val="4"/>
              <c:tx>
                <c:rich>
                  <a:bodyPr/>
                  <a:lstStyle/>
                  <a:p>
                    <a:r>
                      <a:rPr lang="en-US" dirty="0" smtClean="0"/>
                      <a:t>100</a:t>
                    </a:r>
                    <a:endParaRPr lang="en-US" dirty="0"/>
                  </a:p>
                </c:rich>
              </c:tx>
              <c:dLblPos val="outEnd"/>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383-49DD-890B-189630B32538}"/>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1"/>
              </c:ext>
            </c:extLst>
          </c:dLbls>
          <c:cat>
            <c:strRef>
              <c:f>Sheet1!$A$2:$A$6</c:f>
              <c:strCache>
                <c:ptCount val="4"/>
                <c:pt idx="0">
                  <c:v>NRTI-R</c:v>
                </c:pt>
                <c:pt idx="1">
                  <c:v>NNRTI-R</c:v>
                </c:pt>
                <c:pt idx="2">
                  <c:v>PI-R</c:v>
                </c:pt>
                <c:pt idx="3">
                  <c:v>INSTI-R</c:v>
                </c:pt>
              </c:strCache>
            </c:strRef>
          </c:cat>
          <c:val>
            <c:numRef>
              <c:f>Sheet1!$B$2:$B$6</c:f>
              <c:numCache>
                <c:formatCode>General</c:formatCode>
                <c:ptCount val="5"/>
                <c:pt idx="0">
                  <c:v>100</c:v>
                </c:pt>
                <c:pt idx="1">
                  <c:v>98.4</c:v>
                </c:pt>
                <c:pt idx="2">
                  <c:v>100</c:v>
                </c:pt>
                <c:pt idx="3">
                  <c:v>100</c:v>
                </c:pt>
              </c:numCache>
            </c:numRef>
          </c:val>
          <c:extLst>
            <c:ext xmlns:c16="http://schemas.microsoft.com/office/drawing/2014/chart" uri="{C3380CC4-5D6E-409C-BE32-E72D297353CC}">
              <c16:uniqueId val="{00000006-0A62-4CE0-9DD6-B2429DD61242}"/>
            </c:ext>
          </c:extLst>
        </c:ser>
        <c:ser>
          <c:idx val="1"/>
          <c:order val="1"/>
          <c:tx>
            <c:strRef>
              <c:f>Sheet1!$C$1</c:f>
              <c:strCache>
                <c:ptCount val="1"/>
                <c:pt idx="0">
                  <c:v>ABC/3TC/DTG</c:v>
                </c:pt>
              </c:strCache>
            </c:strRef>
          </c:tx>
          <c:spPr>
            <a:solidFill>
              <a:srgbClr val="CA2055"/>
            </a:solidFill>
            <a:ln>
              <a:noFill/>
            </a:ln>
            <a:effectLst/>
          </c:spPr>
          <c:invertIfNegative val="0"/>
          <c:dPt>
            <c:idx val="0"/>
            <c:invertIfNegative val="0"/>
            <c:bubble3D val="0"/>
            <c:spPr>
              <a:solidFill>
                <a:sysClr val="windowText" lastClr="000000"/>
              </a:solidFill>
              <a:ln>
                <a:noFill/>
              </a:ln>
              <a:effectLst/>
            </c:spPr>
            <c:extLst>
              <c:ext xmlns:c16="http://schemas.microsoft.com/office/drawing/2014/chart" uri="{C3380CC4-5D6E-409C-BE32-E72D297353CC}">
                <c16:uniqueId val="{00000007-0A62-4CE0-9DD6-B2429DD61242}"/>
              </c:ext>
            </c:extLst>
          </c:dPt>
          <c:dPt>
            <c:idx val="1"/>
            <c:invertIfNegative val="0"/>
            <c:bubble3D val="0"/>
            <c:spPr>
              <a:solidFill>
                <a:sysClr val="windowText" lastClr="000000"/>
              </a:solidFill>
              <a:ln>
                <a:noFill/>
              </a:ln>
              <a:effectLst/>
            </c:spPr>
            <c:extLst>
              <c:ext xmlns:c16="http://schemas.microsoft.com/office/drawing/2014/chart" uri="{C3380CC4-5D6E-409C-BE32-E72D297353CC}">
                <c16:uniqueId val="{00000008-0A62-4CE0-9DD6-B2429DD61242}"/>
              </c:ext>
            </c:extLst>
          </c:dPt>
          <c:dPt>
            <c:idx val="2"/>
            <c:invertIfNegative val="0"/>
            <c:bubble3D val="0"/>
            <c:spPr>
              <a:solidFill>
                <a:sysClr val="windowText" lastClr="000000"/>
              </a:solidFill>
              <a:ln>
                <a:noFill/>
              </a:ln>
              <a:effectLst/>
            </c:spPr>
            <c:extLst>
              <c:ext xmlns:c16="http://schemas.microsoft.com/office/drawing/2014/chart" uri="{C3380CC4-5D6E-409C-BE32-E72D297353CC}">
                <c16:uniqueId val="{00000009-0A62-4CE0-9DD6-B2429DD61242}"/>
              </c:ext>
            </c:extLst>
          </c:dPt>
          <c:dPt>
            <c:idx val="3"/>
            <c:invertIfNegative val="0"/>
            <c:bubble3D val="0"/>
            <c:spPr>
              <a:solidFill>
                <a:schemeClr val="tx1"/>
              </a:solidFill>
              <a:ln>
                <a:noFill/>
              </a:ln>
              <a:effectLst/>
            </c:spPr>
            <c:extLst>
              <c:ext xmlns:c16="http://schemas.microsoft.com/office/drawing/2014/chart" uri="{C3380CC4-5D6E-409C-BE32-E72D297353CC}">
                <c16:uniqueId val="{00000009-A383-49DD-890B-189630B32538}"/>
              </c:ext>
            </c:extLst>
          </c:dPt>
          <c:dPt>
            <c:idx val="4"/>
            <c:invertIfNegative val="0"/>
            <c:bubble3D val="0"/>
            <c:spPr>
              <a:solidFill>
                <a:schemeClr val="tx1"/>
              </a:solidFill>
              <a:ln>
                <a:noFill/>
              </a:ln>
              <a:effectLst/>
            </c:spPr>
            <c:extLst>
              <c:ext xmlns:c16="http://schemas.microsoft.com/office/drawing/2014/chart" uri="{C3380CC4-5D6E-409C-BE32-E72D297353CC}">
                <c16:uniqueId val="{0000000B-A383-49DD-890B-189630B32538}"/>
              </c:ext>
            </c:extLst>
          </c:dPt>
          <c:dPt>
            <c:idx val="5"/>
            <c:invertIfNegative val="0"/>
            <c:bubble3D val="0"/>
            <c:spPr>
              <a:solidFill>
                <a:schemeClr val="tx1"/>
              </a:solidFill>
              <a:ln>
                <a:noFill/>
              </a:ln>
              <a:effectLst/>
            </c:spPr>
            <c:extLst>
              <c:ext xmlns:c16="http://schemas.microsoft.com/office/drawing/2014/chart" uri="{C3380CC4-5D6E-409C-BE32-E72D297353CC}">
                <c16:uniqueId val="{0000000D-A383-49DD-890B-189630B32538}"/>
              </c:ext>
            </c:extLst>
          </c:dPt>
          <c:dLbls>
            <c:dLbl>
              <c:idx val="0"/>
              <c:tx>
                <c:rich>
                  <a:bodyPr/>
                  <a:lstStyle/>
                  <a:p>
                    <a:r>
                      <a:rPr lang="en-US" dirty="0" smtClean="0"/>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A62-4CE0-9DD6-B2429DD61242}"/>
                </c:ext>
              </c:extLst>
            </c:dLbl>
            <c:dLbl>
              <c:idx val="1"/>
              <c:tx>
                <c:rich>
                  <a:bodyPr/>
                  <a:lstStyle/>
                  <a:p>
                    <a:r>
                      <a:rPr lang="en-US" dirty="0" smtClean="0"/>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A62-4CE0-9DD6-B2429DD61242}"/>
                </c:ext>
              </c:extLst>
            </c:dLbl>
            <c:dLbl>
              <c:idx val="2"/>
              <c:tx>
                <c:rich>
                  <a:bodyPr/>
                  <a:lstStyle/>
                  <a:p>
                    <a:r>
                      <a:rPr lang="en-US" dirty="0" smtClean="0"/>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A62-4CE0-9DD6-B2429DD61242}"/>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4"/>
                <c:pt idx="0">
                  <c:v>NRTI-R</c:v>
                </c:pt>
                <c:pt idx="1">
                  <c:v>NNRTI-R</c:v>
                </c:pt>
                <c:pt idx="2">
                  <c:v>PI-R</c:v>
                </c:pt>
                <c:pt idx="3">
                  <c:v>INSTI-R</c:v>
                </c:pt>
              </c:strCache>
            </c:strRef>
          </c:cat>
          <c:val>
            <c:numRef>
              <c:f>Sheet1!$C$2:$C$6</c:f>
              <c:numCache>
                <c:formatCode>General</c:formatCode>
                <c:ptCount val="5"/>
                <c:pt idx="0">
                  <c:v>100</c:v>
                </c:pt>
                <c:pt idx="1">
                  <c:v>100</c:v>
                </c:pt>
                <c:pt idx="2">
                  <c:v>100</c:v>
                </c:pt>
                <c:pt idx="3">
                  <c:v>100</c:v>
                </c:pt>
              </c:numCache>
            </c:numRef>
          </c:val>
          <c:extLst>
            <c:ext xmlns:c16="http://schemas.microsoft.com/office/drawing/2014/chart" uri="{C3380CC4-5D6E-409C-BE32-E72D297353CC}">
              <c16:uniqueId val="{0000000D-0A62-4CE0-9DD6-B2429DD61242}"/>
            </c:ext>
          </c:extLst>
        </c:ser>
        <c:dLbls>
          <c:dLblPos val="outEnd"/>
          <c:showLegendKey val="0"/>
          <c:showVal val="1"/>
          <c:showCatName val="0"/>
          <c:showSerName val="0"/>
          <c:showPercent val="0"/>
          <c:showBubbleSize val="0"/>
        </c:dLbls>
        <c:gapWidth val="50"/>
        <c:axId val="356856736"/>
        <c:axId val="356865984"/>
      </c:barChart>
      <c:catAx>
        <c:axId val="356856736"/>
        <c:scaling>
          <c:orientation val="minMax"/>
        </c:scaling>
        <c:delete val="0"/>
        <c:axPos val="b"/>
        <c:numFmt formatCode="General" sourceLinked="1"/>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1350" b="0" i="0" u="none" strike="noStrike" kern="1200" baseline="0">
                <a:solidFill>
                  <a:schemeClr val="tx1"/>
                </a:solidFill>
                <a:latin typeface="+mn-lt"/>
                <a:ea typeface="+mn-ea"/>
                <a:cs typeface="+mn-cs"/>
              </a:defRPr>
            </a:pPr>
            <a:endParaRPr lang="en-US"/>
          </a:p>
        </c:txPr>
        <c:crossAx val="356865984"/>
        <c:crosses val="autoZero"/>
        <c:auto val="1"/>
        <c:lblAlgn val="ctr"/>
        <c:lblOffset val="100"/>
        <c:noMultiLvlLbl val="0"/>
      </c:catAx>
      <c:valAx>
        <c:axId val="356865984"/>
        <c:scaling>
          <c:orientation val="minMax"/>
          <c:max val="100"/>
          <c:min val="0"/>
        </c:scaling>
        <c:delete val="0"/>
        <c:axPos val="l"/>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356856736"/>
        <c:crosses val="autoZero"/>
        <c:crossBetween val="between"/>
        <c:majorUnit val="20"/>
      </c:valAx>
      <c:spPr>
        <a:noFill/>
        <a:ln w="19053">
          <a:noFill/>
        </a:ln>
      </c:spPr>
    </c:plotArea>
    <c:plotVisOnly val="1"/>
    <c:dispBlanksAs val="gap"/>
    <c:showDLblsOverMax val="0"/>
  </c:chart>
  <c:spPr>
    <a:noFill/>
    <a:ln>
      <a:noFill/>
    </a:ln>
  </c:spPr>
  <c:txPr>
    <a:bodyPr/>
    <a:lstStyle/>
    <a:p>
      <a:pPr>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B004553-04C5-4BB3-AD4E-8B2EF3CDDAF9}" type="datetimeFigureOut">
              <a:rPr lang="en-US" smtClean="0"/>
              <a:t>7/19/2019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E6A881F-0910-47D3-BD01-4F68834EC353}" type="slidenum">
              <a:rPr lang="en-US" smtClean="0"/>
              <a:t>‹#›</a:t>
            </a:fld>
            <a:endParaRPr lang="en-US"/>
          </a:p>
        </p:txBody>
      </p:sp>
    </p:spTree>
    <p:extLst>
      <p:ext uri="{BB962C8B-B14F-4D97-AF65-F5344CB8AC3E}">
        <p14:creationId xmlns:p14="http://schemas.microsoft.com/office/powerpoint/2010/main" val="326866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CB6F0DB-E055-41D0-9102-627A646E4242}" type="datetimeFigureOut">
              <a:rPr lang="en-US" smtClean="0"/>
              <a:t>7/19/2019</a:t>
            </a:fld>
            <a:endParaRPr lang="en-US"/>
          </a:p>
        </p:txBody>
      </p:sp>
      <p:sp>
        <p:nvSpPr>
          <p:cNvPr id="4" name="Slide Image Placeholder 3"/>
          <p:cNvSpPr>
            <a:spLocks noGrp="1" noRot="1" noChangeAspect="1"/>
          </p:cNvSpPr>
          <p:nvPr>
            <p:ph type="sldImg" idx="2"/>
          </p:nvPr>
        </p:nvSpPr>
        <p:spPr>
          <a:xfrm>
            <a:off x="819150" y="619125"/>
            <a:ext cx="5372100" cy="30226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467360" y="3873500"/>
            <a:ext cx="6075680" cy="495808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F4FBC3A-A12C-40F9-BB8D-BC30C7901396}" type="slidenum">
              <a:rPr lang="en-US" smtClean="0"/>
              <a:t>‹#›</a:t>
            </a:fld>
            <a:endParaRPr lang="en-US"/>
          </a:p>
        </p:txBody>
      </p:sp>
    </p:spTree>
    <p:extLst>
      <p:ext uri="{BB962C8B-B14F-4D97-AF65-F5344CB8AC3E}">
        <p14:creationId xmlns:p14="http://schemas.microsoft.com/office/powerpoint/2010/main" val="201290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a:t>
            </a:fld>
            <a:endParaRPr lang="en-US"/>
          </a:p>
        </p:txBody>
      </p:sp>
    </p:spTree>
    <p:extLst>
      <p:ext uri="{BB962C8B-B14F-4D97-AF65-F5344CB8AC3E}">
        <p14:creationId xmlns:p14="http://schemas.microsoft.com/office/powerpoint/2010/main" val="2232730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10</a:t>
            </a:fld>
            <a:endParaRPr lang="en-US"/>
          </a:p>
        </p:txBody>
      </p:sp>
    </p:spTree>
    <p:extLst>
      <p:ext uri="{BB962C8B-B14F-4D97-AF65-F5344CB8AC3E}">
        <p14:creationId xmlns:p14="http://schemas.microsoft.com/office/powerpoint/2010/main" val="3102022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11</a:t>
            </a:fld>
            <a:endParaRPr lang="en-US"/>
          </a:p>
        </p:txBody>
      </p:sp>
    </p:spTree>
    <p:extLst>
      <p:ext uri="{BB962C8B-B14F-4D97-AF65-F5344CB8AC3E}">
        <p14:creationId xmlns:p14="http://schemas.microsoft.com/office/powerpoint/2010/main" val="513958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12</a:t>
            </a:fld>
            <a:endParaRPr lang="en-US"/>
          </a:p>
        </p:txBody>
      </p:sp>
    </p:spTree>
    <p:extLst>
      <p:ext uri="{BB962C8B-B14F-4D97-AF65-F5344CB8AC3E}">
        <p14:creationId xmlns:p14="http://schemas.microsoft.com/office/powerpoint/2010/main" val="2289792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13</a:t>
            </a:fld>
            <a:endParaRPr lang="en-US"/>
          </a:p>
        </p:txBody>
      </p:sp>
    </p:spTree>
    <p:extLst>
      <p:ext uri="{BB962C8B-B14F-4D97-AF65-F5344CB8AC3E}">
        <p14:creationId xmlns:p14="http://schemas.microsoft.com/office/powerpoint/2010/main" val="775727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14</a:t>
            </a:fld>
            <a:endParaRPr lang="en-US"/>
          </a:p>
        </p:txBody>
      </p:sp>
    </p:spTree>
    <p:extLst>
      <p:ext uri="{BB962C8B-B14F-4D97-AF65-F5344CB8AC3E}">
        <p14:creationId xmlns:p14="http://schemas.microsoft.com/office/powerpoint/2010/main" val="3217675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15</a:t>
            </a:fld>
            <a:endParaRPr lang="en-US"/>
          </a:p>
        </p:txBody>
      </p:sp>
    </p:spTree>
    <p:extLst>
      <p:ext uri="{BB962C8B-B14F-4D97-AF65-F5344CB8AC3E}">
        <p14:creationId xmlns:p14="http://schemas.microsoft.com/office/powerpoint/2010/main" val="2062103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16</a:t>
            </a:fld>
            <a:endParaRPr lang="en-US"/>
          </a:p>
        </p:txBody>
      </p:sp>
    </p:spTree>
    <p:extLst>
      <p:ext uri="{BB962C8B-B14F-4D97-AF65-F5344CB8AC3E}">
        <p14:creationId xmlns:p14="http://schemas.microsoft.com/office/powerpoint/2010/main" val="21744792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17</a:t>
            </a:fld>
            <a:endParaRPr lang="en-US"/>
          </a:p>
        </p:txBody>
      </p:sp>
    </p:spTree>
    <p:extLst>
      <p:ext uri="{BB962C8B-B14F-4D97-AF65-F5344CB8AC3E}">
        <p14:creationId xmlns:p14="http://schemas.microsoft.com/office/powerpoint/2010/main" val="1324281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18</a:t>
            </a:fld>
            <a:endParaRPr lang="en-US"/>
          </a:p>
        </p:txBody>
      </p:sp>
    </p:spTree>
    <p:extLst>
      <p:ext uri="{BB962C8B-B14F-4D97-AF65-F5344CB8AC3E}">
        <p14:creationId xmlns:p14="http://schemas.microsoft.com/office/powerpoint/2010/main" val="3448919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19</a:t>
            </a:fld>
            <a:endParaRPr lang="en-US"/>
          </a:p>
        </p:txBody>
      </p:sp>
    </p:spTree>
    <p:extLst>
      <p:ext uri="{BB962C8B-B14F-4D97-AF65-F5344CB8AC3E}">
        <p14:creationId xmlns:p14="http://schemas.microsoft.com/office/powerpoint/2010/main" val="3407094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2</a:t>
            </a:fld>
            <a:endParaRPr lang="en-US"/>
          </a:p>
        </p:txBody>
      </p:sp>
    </p:spTree>
    <p:extLst>
      <p:ext uri="{BB962C8B-B14F-4D97-AF65-F5344CB8AC3E}">
        <p14:creationId xmlns:p14="http://schemas.microsoft.com/office/powerpoint/2010/main" val="42551654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20</a:t>
            </a:fld>
            <a:endParaRPr lang="en-US"/>
          </a:p>
        </p:txBody>
      </p:sp>
    </p:spTree>
    <p:extLst>
      <p:ext uri="{BB962C8B-B14F-4D97-AF65-F5344CB8AC3E}">
        <p14:creationId xmlns:p14="http://schemas.microsoft.com/office/powerpoint/2010/main" val="1123286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3</a:t>
            </a:fld>
            <a:endParaRPr lang="en-US"/>
          </a:p>
        </p:txBody>
      </p:sp>
    </p:spTree>
    <p:extLst>
      <p:ext uri="{BB962C8B-B14F-4D97-AF65-F5344CB8AC3E}">
        <p14:creationId xmlns:p14="http://schemas.microsoft.com/office/powerpoint/2010/main" val="2979554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4</a:t>
            </a:fld>
            <a:endParaRPr lang="en-US"/>
          </a:p>
        </p:txBody>
      </p:sp>
    </p:spTree>
    <p:extLst>
      <p:ext uri="{BB962C8B-B14F-4D97-AF65-F5344CB8AC3E}">
        <p14:creationId xmlns:p14="http://schemas.microsoft.com/office/powerpoint/2010/main" val="1049721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5</a:t>
            </a:fld>
            <a:endParaRPr lang="en-US"/>
          </a:p>
        </p:txBody>
      </p:sp>
    </p:spTree>
    <p:extLst>
      <p:ext uri="{BB962C8B-B14F-4D97-AF65-F5344CB8AC3E}">
        <p14:creationId xmlns:p14="http://schemas.microsoft.com/office/powerpoint/2010/main" val="2962818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6</a:t>
            </a:fld>
            <a:endParaRPr lang="en-US"/>
          </a:p>
        </p:txBody>
      </p:sp>
    </p:spTree>
    <p:extLst>
      <p:ext uri="{BB962C8B-B14F-4D97-AF65-F5344CB8AC3E}">
        <p14:creationId xmlns:p14="http://schemas.microsoft.com/office/powerpoint/2010/main" val="3820704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7</a:t>
            </a:fld>
            <a:endParaRPr lang="en-US"/>
          </a:p>
        </p:txBody>
      </p:sp>
    </p:spTree>
    <p:extLst>
      <p:ext uri="{BB962C8B-B14F-4D97-AF65-F5344CB8AC3E}">
        <p14:creationId xmlns:p14="http://schemas.microsoft.com/office/powerpoint/2010/main" val="254760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8</a:t>
            </a:fld>
            <a:endParaRPr lang="en-US"/>
          </a:p>
        </p:txBody>
      </p:sp>
    </p:spTree>
    <p:extLst>
      <p:ext uri="{BB962C8B-B14F-4D97-AF65-F5344CB8AC3E}">
        <p14:creationId xmlns:p14="http://schemas.microsoft.com/office/powerpoint/2010/main" val="2672128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19150" y="619125"/>
            <a:ext cx="5372100" cy="30226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4FBC3A-A12C-40F9-BB8D-BC30C7901396}" type="slidenum">
              <a:rPr lang="en-US" smtClean="0"/>
              <a:t>9</a:t>
            </a:fld>
            <a:endParaRPr lang="en-US"/>
          </a:p>
        </p:txBody>
      </p:sp>
    </p:spTree>
    <p:extLst>
      <p:ext uri="{BB962C8B-B14F-4D97-AF65-F5344CB8AC3E}">
        <p14:creationId xmlns:p14="http://schemas.microsoft.com/office/powerpoint/2010/main" val="357386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flipH="1">
            <a:off x="0" y="4495800"/>
            <a:ext cx="12192000" cy="2362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flipH="1">
            <a:off x="1727200" y="4191000"/>
            <a:ext cx="10464800" cy="304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p:nvSpPr>
        <p:spPr>
          <a:xfrm flipH="1">
            <a:off x="-1" y="4191000"/>
            <a:ext cx="1682751" cy="304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715693" y="1981200"/>
            <a:ext cx="8749108" cy="1905000"/>
          </a:xfrm>
        </p:spPr>
        <p:txBody>
          <a:bodyPr/>
          <a:lstStyle>
            <a:lvl1pPr>
              <a:defRPr sz="3200">
                <a:solidFill>
                  <a:schemeClr val="bg2">
                    <a:lumMod val="5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8152" y="4724400"/>
            <a:ext cx="8756649" cy="990600"/>
          </a:xfrm>
        </p:spPr>
        <p:txBody>
          <a:bodyPr/>
          <a:lstStyle>
            <a:lvl1pPr marL="0" indent="0" algn="l">
              <a:lnSpc>
                <a:spcPct val="90000"/>
              </a:lnSpc>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Rectangle 6"/>
          <p:cNvSpPr/>
          <p:nvPr userDrawn="1"/>
        </p:nvSpPr>
        <p:spPr>
          <a:xfrm flipH="1">
            <a:off x="0" y="4495800"/>
            <a:ext cx="12192000" cy="23622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flipH="1">
            <a:off x="1727200" y="4191000"/>
            <a:ext cx="10464800" cy="3048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flipH="1">
            <a:off x="-1" y="4191000"/>
            <a:ext cx="1682751" cy="304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83309834"/>
      </p:ext>
    </p:extLst>
  </p:cSld>
  <p:clrMapOvr>
    <a:masterClrMapping/>
  </p:clrMapOvr>
  <p:timing>
    <p:tnLst>
      <p:par>
        <p:cTn id="1" dur="indefinite" restart="never" nodeType="tmRoot"/>
      </p:par>
    </p:tnLst>
  </p:timing>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5242560" cy="2209800"/>
          </a:xfrm>
        </p:spPr>
        <p:txBody>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Date Placeholder 7"/>
          <p:cNvSpPr>
            <a:spLocks noGrp="1"/>
          </p:cNvSpPr>
          <p:nvPr>
            <p:ph type="dt" sz="half" idx="10"/>
          </p:nvPr>
        </p:nvSpPr>
        <p:spPr/>
        <p:txBody>
          <a:bodyPr/>
          <a:lstStyle/>
          <a:p>
            <a:fld id="{1DEE38D4-8C5F-459F-A40B-9D661F900336}"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4" name="Content Placeholder 3"/>
          <p:cNvSpPr>
            <a:spLocks noGrp="1"/>
          </p:cNvSpPr>
          <p:nvPr>
            <p:ph sz="half" idx="2"/>
          </p:nvPr>
        </p:nvSpPr>
        <p:spPr>
          <a:xfrm>
            <a:off x="6339840" y="1524000"/>
            <a:ext cx="5242560" cy="2209800"/>
          </a:xfrm>
        </p:spPr>
        <p:txBody>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2"/>
          <p:cNvSpPr>
            <a:spLocks noGrp="1"/>
          </p:cNvSpPr>
          <p:nvPr>
            <p:ph sz="half" idx="13"/>
          </p:nvPr>
        </p:nvSpPr>
        <p:spPr>
          <a:xfrm>
            <a:off x="609600" y="3962400"/>
            <a:ext cx="5242560" cy="2209800"/>
          </a:xfrm>
        </p:spPr>
        <p:txBody>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2" name="Content Placeholder 3"/>
          <p:cNvSpPr>
            <a:spLocks noGrp="1"/>
          </p:cNvSpPr>
          <p:nvPr>
            <p:ph sz="half" idx="14"/>
          </p:nvPr>
        </p:nvSpPr>
        <p:spPr>
          <a:xfrm>
            <a:off x="6339840" y="3962400"/>
            <a:ext cx="5242560" cy="2209800"/>
          </a:xfrm>
        </p:spPr>
        <p:txBody>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620640894"/>
      </p:ext>
    </p:extLst>
  </p:cSld>
  <p:clrMapOvr>
    <a:masterClrMapping/>
  </p:clrMapOvr>
  <p:timing>
    <p:tnLst>
      <p:par>
        <p:cTn id="1" dur="indefinite" restart="never" nodeType="tmRoot"/>
      </p:par>
    </p:tnLst>
  </p:timing>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24000"/>
            <a:ext cx="5242560" cy="609600"/>
          </a:xfrm>
        </p:spPr>
        <p:txBody>
          <a:bodyPr anchor="ctr"/>
          <a:lstStyle>
            <a:lvl1pPr marL="0" indent="0">
              <a:lnSpc>
                <a:spcPct val="90000"/>
              </a:lnSpc>
              <a:spcBef>
                <a:spcPts val="0"/>
              </a:spcBef>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209800"/>
            <a:ext cx="5242560" cy="3962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524000"/>
            <a:ext cx="5242560" cy="609600"/>
          </a:xfrm>
        </p:spPr>
        <p:txBody>
          <a:bodyPr anchor="ctr"/>
          <a:lstStyle>
            <a:lvl1pPr marL="0" indent="0">
              <a:lnSpc>
                <a:spcPct val="90000"/>
              </a:lnSpc>
              <a:spcBef>
                <a:spcPts val="0"/>
              </a:spcBef>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209800"/>
            <a:ext cx="5242560" cy="3962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B1F144DD-679A-40D3-8399-EF9C34627916}" type="datetime1">
              <a:rPr lang="en-US" smtClean="0"/>
              <a:t>7/19/2019</a:t>
            </a:fld>
            <a:endParaRPr lang="en-US"/>
          </a:p>
        </p:txBody>
      </p:sp>
      <p:sp>
        <p:nvSpPr>
          <p:cNvPr id="11" name="Footer Placeholder 10"/>
          <p:cNvSpPr>
            <a:spLocks noGrp="1"/>
          </p:cNvSpPr>
          <p:nvPr>
            <p:ph type="ftr" sz="quarter" idx="11"/>
          </p:nvPr>
        </p:nvSpPr>
        <p:spPr/>
        <p:txBody>
          <a:bodyPr/>
          <a:lstStyle/>
          <a:p>
            <a:r>
              <a:rPr lang="en-US" smtClean="0"/>
              <a:t>Author’s Last Name, Conference Name, Year, Presentation #</a:t>
            </a:r>
            <a:endParaRPr lang="en-US" dirty="0"/>
          </a:p>
        </p:txBody>
      </p:sp>
      <p:sp>
        <p:nvSpPr>
          <p:cNvPr id="12" name="Slide Number Placeholder 11"/>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034706869"/>
      </p:ext>
    </p:extLst>
  </p:cSld>
  <p:clrMapOvr>
    <a:masterClrMapping/>
  </p:clrMapOvr>
  <p:timing>
    <p:tnLst>
      <p:par>
        <p:cTn id="1" dur="indefinite" restart="never" nodeType="tmRoot"/>
      </p:par>
    </p:tnLst>
  </p:timing>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fld id="{153DEA21-E99D-4CC0-BB87-33DBCAE525BB}" type="datetime1">
              <a:rPr lang="en-US" smtClean="0"/>
              <a:t>7/19/2019</a:t>
            </a:fld>
            <a:endParaRPr lang="en-US"/>
          </a:p>
        </p:txBody>
      </p:sp>
      <p:sp>
        <p:nvSpPr>
          <p:cNvPr id="7" name="Footer Placeholder 6"/>
          <p:cNvSpPr>
            <a:spLocks noGrp="1"/>
          </p:cNvSpPr>
          <p:nvPr>
            <p:ph type="ftr" sz="quarter" idx="11"/>
          </p:nvPr>
        </p:nvSpPr>
        <p:spPr/>
        <p:txBody>
          <a:bodyPr/>
          <a:lstStyle/>
          <a:p>
            <a:r>
              <a:rPr lang="en-US" smtClean="0"/>
              <a:t>Author’s Last Name, Conference Name, Year, Presentation #</a:t>
            </a:r>
            <a:endParaRPr lang="en-US" dirty="0"/>
          </a:p>
        </p:txBody>
      </p:sp>
      <p:sp>
        <p:nvSpPr>
          <p:cNvPr id="8" name="Slide Number Placeholder 7"/>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4121136241"/>
      </p:ext>
    </p:extLst>
  </p:cSld>
  <p:clrMapOvr>
    <a:masterClrMapping/>
  </p:clrMapOvr>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8"/>
          <p:cNvSpPr>
            <a:spLocks noGrp="1"/>
          </p:cNvSpPr>
          <p:nvPr>
            <p:ph type="body" sz="quarter" idx="13" hasCustomPrompt="1"/>
          </p:nvPr>
        </p:nvSpPr>
        <p:spPr>
          <a:xfrm>
            <a:off x="609600" y="1371600"/>
            <a:ext cx="10972800" cy="304800"/>
          </a:xfrm>
        </p:spPr>
        <p:txBody>
          <a:bodyPr/>
          <a:lstStyle>
            <a:lvl1pPr marL="0" indent="0">
              <a:lnSpc>
                <a:spcPct val="90000"/>
              </a:lnSpc>
              <a:spcBef>
                <a:spcPts val="0"/>
              </a:spcBef>
              <a:buNone/>
              <a:defRPr sz="2000">
                <a:solidFill>
                  <a:schemeClr val="tx1"/>
                </a:solidFill>
              </a:defRPr>
            </a:lvl1pPr>
            <a:lvl2pPr marL="0" indent="0">
              <a:lnSpc>
                <a:spcPct val="90000"/>
              </a:lnSpc>
              <a:spcBef>
                <a:spcPts val="0"/>
              </a:spcBef>
              <a:buNone/>
              <a:defRPr sz="2000">
                <a:solidFill>
                  <a:schemeClr val="accent4"/>
                </a:solidFill>
              </a:defRPr>
            </a:lvl2pPr>
            <a:lvl3pPr marL="0" indent="0">
              <a:lnSpc>
                <a:spcPct val="90000"/>
              </a:lnSpc>
              <a:spcBef>
                <a:spcPts val="0"/>
              </a:spcBef>
              <a:buNone/>
              <a:defRPr sz="2000">
                <a:solidFill>
                  <a:schemeClr val="accent4"/>
                </a:solidFill>
              </a:defRPr>
            </a:lvl3pPr>
            <a:lvl4pPr marL="0" indent="0">
              <a:lnSpc>
                <a:spcPct val="90000"/>
              </a:lnSpc>
              <a:spcBef>
                <a:spcPts val="0"/>
              </a:spcBef>
              <a:buNone/>
              <a:defRPr sz="2000">
                <a:solidFill>
                  <a:schemeClr val="accent4"/>
                </a:solidFill>
              </a:defRPr>
            </a:lvl4pPr>
            <a:lvl5pPr marL="0" indent="0">
              <a:lnSpc>
                <a:spcPct val="90000"/>
              </a:lnSpc>
              <a:spcBef>
                <a:spcPts val="0"/>
              </a:spcBef>
              <a:buNone/>
              <a:defRPr sz="2000">
                <a:solidFill>
                  <a:schemeClr val="accent4"/>
                </a:solidFill>
              </a:defRPr>
            </a:lvl5pPr>
            <a:lvl6pPr marL="0" indent="0">
              <a:lnSpc>
                <a:spcPct val="90000"/>
              </a:lnSpc>
              <a:spcBef>
                <a:spcPts val="0"/>
              </a:spcBef>
              <a:buNone/>
              <a:defRPr sz="2000">
                <a:solidFill>
                  <a:schemeClr val="accent4"/>
                </a:solidFill>
              </a:defRPr>
            </a:lvl6pPr>
            <a:lvl7pPr marL="0" indent="0">
              <a:lnSpc>
                <a:spcPct val="90000"/>
              </a:lnSpc>
              <a:spcBef>
                <a:spcPts val="0"/>
              </a:spcBef>
              <a:buNone/>
              <a:defRPr sz="2000">
                <a:solidFill>
                  <a:schemeClr val="accent4"/>
                </a:solidFill>
              </a:defRPr>
            </a:lvl7pPr>
            <a:lvl8pPr marL="0" indent="0">
              <a:lnSpc>
                <a:spcPct val="90000"/>
              </a:lnSpc>
              <a:spcBef>
                <a:spcPts val="0"/>
              </a:spcBef>
              <a:buNone/>
              <a:defRPr sz="2000">
                <a:solidFill>
                  <a:schemeClr val="accent4"/>
                </a:solidFill>
              </a:defRPr>
            </a:lvl8pPr>
            <a:lvl9pPr marL="0" indent="0">
              <a:lnSpc>
                <a:spcPct val="90000"/>
              </a:lnSpc>
              <a:spcBef>
                <a:spcPts val="0"/>
              </a:spcBef>
              <a:buNone/>
              <a:defRPr sz="2000">
                <a:solidFill>
                  <a:schemeClr val="accent4"/>
                </a:solidFill>
              </a:defRPr>
            </a:lvl9pPr>
          </a:lstStyle>
          <a:p>
            <a:pPr lvl="0"/>
            <a:r>
              <a:rPr lang="en-US" dirty="0" smtClean="0"/>
              <a:t>Click to add subtitle</a:t>
            </a:r>
          </a:p>
        </p:txBody>
      </p:sp>
      <p:sp>
        <p:nvSpPr>
          <p:cNvPr id="7" name="Date Placeholder 6"/>
          <p:cNvSpPr>
            <a:spLocks noGrp="1"/>
          </p:cNvSpPr>
          <p:nvPr>
            <p:ph type="dt" sz="half" idx="14"/>
          </p:nvPr>
        </p:nvSpPr>
        <p:spPr/>
        <p:txBody>
          <a:bodyPr/>
          <a:lstStyle/>
          <a:p>
            <a:fld id="{763A0AD2-A84D-412B-944D-856EF551AE2F}" type="datetime1">
              <a:rPr lang="en-US" smtClean="0"/>
              <a:t>7/19/2019</a:t>
            </a:fld>
            <a:endParaRPr lang="en-US"/>
          </a:p>
        </p:txBody>
      </p:sp>
      <p:sp>
        <p:nvSpPr>
          <p:cNvPr id="8" name="Footer Placeholder 7"/>
          <p:cNvSpPr>
            <a:spLocks noGrp="1"/>
          </p:cNvSpPr>
          <p:nvPr>
            <p:ph type="ftr" sz="quarter" idx="15"/>
          </p:nvPr>
        </p:nvSpPr>
        <p:spPr/>
        <p:txBody>
          <a:bodyPr/>
          <a:lstStyle/>
          <a:p>
            <a:r>
              <a:rPr lang="en-US" smtClean="0"/>
              <a:t>Author’s Last Name, Conference Name, Year, Presentation #</a:t>
            </a:r>
            <a:endParaRPr lang="en-US" dirty="0"/>
          </a:p>
        </p:txBody>
      </p:sp>
      <p:sp>
        <p:nvSpPr>
          <p:cNvPr id="9" name="Slide Number Placeholder 8"/>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956201342"/>
      </p:ext>
    </p:extLst>
  </p:cSld>
  <p:clrMapOvr>
    <a:masterClrMapping/>
  </p:clrMapOvr>
  <p:timing>
    <p:tnLst>
      <p:par>
        <p:cTn id="1" dur="indefinite" restart="never" nodeType="tmRoot"/>
      </p:par>
    </p:tnLst>
  </p:timing>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CF56219-472F-4C4F-BCD5-CF779ADE2DAF}" type="datetime1">
              <a:rPr lang="en-US" smtClean="0"/>
              <a:t>7/19/2019</a:t>
            </a:fld>
            <a:endParaRPr lang="en-US"/>
          </a:p>
        </p:txBody>
      </p:sp>
      <p:sp>
        <p:nvSpPr>
          <p:cNvPr id="6" name="Footer Placeholder 5"/>
          <p:cNvSpPr>
            <a:spLocks noGrp="1"/>
          </p:cNvSpPr>
          <p:nvPr>
            <p:ph type="ftr" sz="quarter" idx="11"/>
          </p:nvPr>
        </p:nvSpPr>
        <p:spPr/>
        <p:txBody>
          <a:bodyPr/>
          <a:lstStyle/>
          <a:p>
            <a:r>
              <a:rPr lang="en-US" smtClean="0"/>
              <a:t>Author’s Last Name, Conference Name, Year, Presentation #</a:t>
            </a:r>
            <a:endParaRPr lang="en-US" dirty="0"/>
          </a:p>
        </p:txBody>
      </p:sp>
      <p:sp>
        <p:nvSpPr>
          <p:cNvPr id="7" name="Slide Number Placeholder 6"/>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417606719"/>
      </p:ext>
    </p:extLst>
  </p:cSld>
  <p:clrMapOvr>
    <a:masterClrMapping/>
  </p:clrMapOvr>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609600" y="1524001"/>
            <a:ext cx="7924800" cy="46482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737600" y="1524000"/>
            <a:ext cx="2844800" cy="4648200"/>
          </a:xfrm>
        </p:spPr>
        <p:txBody>
          <a:bodyPr/>
          <a:lstStyle>
            <a:lvl1pPr marL="0" indent="0">
              <a:lnSpc>
                <a:spcPct val="90000"/>
              </a:lnSpc>
              <a:buNone/>
              <a:defRPr sz="1800">
                <a:solidFill>
                  <a:schemeClr val="tx1"/>
                </a:solidFill>
              </a:defRPr>
            </a:lvl1pPr>
            <a:lvl2pPr marL="0" indent="0">
              <a:buNone/>
              <a:defRPr sz="1800">
                <a:solidFill>
                  <a:schemeClr val="accent4"/>
                </a:solidFill>
              </a:defRPr>
            </a:lvl2pPr>
            <a:lvl3pPr marL="0" indent="0">
              <a:buNone/>
              <a:defRPr sz="1800">
                <a:solidFill>
                  <a:schemeClr val="accent4"/>
                </a:solidFill>
              </a:defRPr>
            </a:lvl3pPr>
            <a:lvl4pPr marL="0" indent="0">
              <a:buNone/>
              <a:defRPr sz="1800">
                <a:solidFill>
                  <a:schemeClr val="accent4"/>
                </a:solidFill>
              </a:defRPr>
            </a:lvl4pPr>
            <a:lvl5pPr marL="0" indent="0">
              <a:buNone/>
              <a:defRPr sz="1800">
                <a:solidFill>
                  <a:schemeClr val="accent4"/>
                </a:solidFill>
              </a:defRPr>
            </a:lvl5pPr>
            <a:lvl6pPr marL="0" indent="0">
              <a:buNone/>
              <a:defRPr sz="1800">
                <a:solidFill>
                  <a:schemeClr val="accent4"/>
                </a:solidFill>
              </a:defRPr>
            </a:lvl6pPr>
            <a:lvl7pPr marL="0" indent="0">
              <a:buNone/>
              <a:defRPr sz="1800">
                <a:solidFill>
                  <a:schemeClr val="accent4"/>
                </a:solidFill>
              </a:defRPr>
            </a:lvl7pPr>
            <a:lvl8pPr marL="0" indent="0">
              <a:buNone/>
              <a:defRPr sz="1800">
                <a:solidFill>
                  <a:schemeClr val="accent4"/>
                </a:solidFill>
              </a:defRPr>
            </a:lvl8pPr>
            <a:lvl9pPr marL="0" indent="0">
              <a:buNone/>
              <a:defRPr sz="1800">
                <a:solidFill>
                  <a:schemeClr val="accent4"/>
                </a:solidFill>
              </a:defRPr>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5CD62BA-6B03-4261-A7F0-D9E47EB1C913}"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898541666"/>
      </p:ext>
    </p:extLst>
  </p:cSld>
  <p:clrMapOvr>
    <a:masterClrMapping/>
  </p:clrMapOvr>
  <p:timing>
    <p:tnLst>
      <p:par>
        <p:cTn id="1" dur="indefinite" restart="never" nodeType="tmRoot"/>
      </p:par>
    </p:tnLst>
  </p:timing>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400" b="0"/>
            </a:lvl1pPr>
          </a:lstStyle>
          <a:p>
            <a:r>
              <a:rPr lang="en-US" smtClean="0"/>
              <a:t>Click to edit Master title style</a:t>
            </a:r>
            <a:endParaRPr lang="en-US"/>
          </a:p>
        </p:txBody>
      </p:sp>
      <p:sp>
        <p:nvSpPr>
          <p:cNvPr id="3" name="Picture Placeholder 2"/>
          <p:cNvSpPr>
            <a:spLocks noGrp="1"/>
          </p:cNvSpPr>
          <p:nvPr>
            <p:ph type="pic" idx="1"/>
          </p:nvPr>
        </p:nvSpPr>
        <p:spPr>
          <a:xfrm>
            <a:off x="609600" y="1524001"/>
            <a:ext cx="7924800" cy="4652513"/>
          </a:xfrm>
        </p:spPr>
        <p:txBody>
          <a:bodyPr tIns="365760"/>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737600" y="1524000"/>
            <a:ext cx="2844800" cy="4648200"/>
          </a:xfrm>
        </p:spPr>
        <p:txBody>
          <a:bodyPr/>
          <a:lstStyle>
            <a:lvl1pPr marL="0" indent="0">
              <a:lnSpc>
                <a:spcPct val="90000"/>
              </a:lnSpc>
              <a:spcBef>
                <a:spcPts val="0"/>
              </a:spcBef>
              <a:buNone/>
              <a:defRPr sz="1800">
                <a:solidFill>
                  <a:schemeClr val="tx1"/>
                </a:solidFill>
              </a:defRPr>
            </a:lvl1pPr>
            <a:lvl2pPr marL="0" indent="0">
              <a:buNone/>
              <a:defRPr sz="1800">
                <a:solidFill>
                  <a:schemeClr val="accent4"/>
                </a:solidFill>
              </a:defRPr>
            </a:lvl2pPr>
            <a:lvl3pPr marL="0" indent="0">
              <a:buNone/>
              <a:defRPr sz="1800">
                <a:solidFill>
                  <a:schemeClr val="accent4"/>
                </a:solidFill>
              </a:defRPr>
            </a:lvl3pPr>
            <a:lvl4pPr marL="0" indent="0">
              <a:buNone/>
              <a:defRPr sz="1800">
                <a:solidFill>
                  <a:schemeClr val="accent4"/>
                </a:solidFill>
              </a:defRPr>
            </a:lvl4pPr>
            <a:lvl5pPr marL="0" indent="0">
              <a:buNone/>
              <a:defRPr sz="1800">
                <a:solidFill>
                  <a:schemeClr val="accent4"/>
                </a:solidFill>
              </a:defRPr>
            </a:lvl5pPr>
            <a:lvl6pPr marL="0" indent="0">
              <a:buNone/>
              <a:defRPr sz="1800">
                <a:solidFill>
                  <a:schemeClr val="accent4"/>
                </a:solidFill>
              </a:defRPr>
            </a:lvl6pPr>
            <a:lvl7pPr marL="0" indent="0">
              <a:buNone/>
              <a:defRPr sz="1800">
                <a:solidFill>
                  <a:schemeClr val="accent4"/>
                </a:solidFill>
              </a:defRPr>
            </a:lvl7pPr>
            <a:lvl8pPr marL="0" indent="0">
              <a:buNone/>
              <a:defRPr sz="1800">
                <a:solidFill>
                  <a:schemeClr val="accent4"/>
                </a:solidFill>
              </a:defRPr>
            </a:lvl8pPr>
            <a:lvl9pPr marL="0" indent="0">
              <a:buNone/>
              <a:defRPr sz="1800">
                <a:solidFill>
                  <a:schemeClr val="accent4"/>
                </a:solidFill>
              </a:defRPr>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0A4695A-5079-40AE-8F08-9FB20ED1EE2F}"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154399677"/>
      </p:ext>
    </p:extLst>
  </p:cSld>
  <p:clrMapOvr>
    <a:masterClrMapping/>
  </p:clrMapOvr>
  <p:timing>
    <p:tnLst>
      <p:par>
        <p:cTn id="1" dur="indefinite" restart="never" nodeType="tmRoot"/>
      </p:par>
    </p:tnLst>
  </p:timing>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286000"/>
            <a:ext cx="5279136" cy="3886200"/>
          </a:xfrm>
          <a:ln w="19050">
            <a:solidFill>
              <a:schemeClr val="bg1">
                <a:lumMod val="50000"/>
              </a:schemeClr>
            </a:solidFill>
            <a:miter lim="800000"/>
          </a:ln>
        </p:spPr>
        <p:txBody>
          <a:bodyPr lIns="182880" tIns="182880" rIns="182880" bIns="9144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Date Placeholder 7"/>
          <p:cNvSpPr>
            <a:spLocks noGrp="1"/>
          </p:cNvSpPr>
          <p:nvPr>
            <p:ph type="dt" sz="half" idx="10"/>
          </p:nvPr>
        </p:nvSpPr>
        <p:spPr/>
        <p:txBody>
          <a:bodyPr/>
          <a:lstStyle/>
          <a:p>
            <a:fld id="{7E172274-598C-486B-B123-C32DB1B4A59B}"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4" name="Text Placeholder 4"/>
          <p:cNvSpPr>
            <a:spLocks noGrp="1"/>
          </p:cNvSpPr>
          <p:nvPr>
            <p:ph type="body" sz="quarter" idx="14"/>
          </p:nvPr>
        </p:nvSpPr>
        <p:spPr>
          <a:xfrm>
            <a:off x="609600" y="1524000"/>
            <a:ext cx="5279136"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000" b="1">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16" name="Content Placeholder 2"/>
          <p:cNvSpPr>
            <a:spLocks noGrp="1"/>
          </p:cNvSpPr>
          <p:nvPr>
            <p:ph sz="half" idx="15"/>
          </p:nvPr>
        </p:nvSpPr>
        <p:spPr>
          <a:xfrm>
            <a:off x="6303264" y="2286000"/>
            <a:ext cx="5279136" cy="3886200"/>
          </a:xfrm>
          <a:ln w="19050">
            <a:solidFill>
              <a:schemeClr val="bg1">
                <a:lumMod val="50000"/>
              </a:schemeClr>
            </a:solidFill>
            <a:miter lim="800000"/>
          </a:ln>
        </p:spPr>
        <p:txBody>
          <a:bodyPr lIns="182880" tIns="182880" rIns="182880" bIns="9144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7" name="Text Placeholder 4"/>
          <p:cNvSpPr>
            <a:spLocks noGrp="1"/>
          </p:cNvSpPr>
          <p:nvPr>
            <p:ph type="body" sz="quarter" idx="16"/>
          </p:nvPr>
        </p:nvSpPr>
        <p:spPr>
          <a:xfrm>
            <a:off x="6303264" y="1524000"/>
            <a:ext cx="5279136"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000" b="1">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Tree>
    <p:extLst>
      <p:ext uri="{BB962C8B-B14F-4D97-AF65-F5344CB8AC3E}">
        <p14:creationId xmlns:p14="http://schemas.microsoft.com/office/powerpoint/2010/main" val="538972987"/>
      </p:ext>
    </p:extLst>
  </p:cSld>
  <p:clrMapOvr>
    <a:masterClrMapping/>
  </p:clrMapOvr>
  <p:timing>
    <p:tnLst>
      <p:par>
        <p:cTn id="1" dur="indefinite" restart="never" nodeType="tmRoot"/>
      </p:par>
    </p:tnLst>
  </p:timing>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Topics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286000"/>
            <a:ext cx="3474720" cy="3886200"/>
          </a:xfrm>
          <a:ln w="19050">
            <a:solidFill>
              <a:schemeClr val="bg1">
                <a:lumMod val="50000"/>
              </a:schemeClr>
            </a:solidFill>
            <a:miter lim="800000"/>
          </a:ln>
        </p:spPr>
        <p:txBody>
          <a:bodyPr lIns="182880" tIns="182880" rIns="182880" bIns="9144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Date Placeholder 7"/>
          <p:cNvSpPr>
            <a:spLocks noGrp="1"/>
          </p:cNvSpPr>
          <p:nvPr>
            <p:ph type="dt" sz="half" idx="10"/>
          </p:nvPr>
        </p:nvSpPr>
        <p:spPr/>
        <p:txBody>
          <a:bodyPr/>
          <a:lstStyle/>
          <a:p>
            <a:fld id="{D27E5484-7E11-4D63-A351-63239B5F8E44}"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4" name="Text Placeholder 4"/>
          <p:cNvSpPr>
            <a:spLocks noGrp="1"/>
          </p:cNvSpPr>
          <p:nvPr>
            <p:ph type="body" sz="quarter" idx="14"/>
          </p:nvPr>
        </p:nvSpPr>
        <p:spPr>
          <a:xfrm>
            <a:off x="60960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000" b="1">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16" name="Content Placeholder 2"/>
          <p:cNvSpPr>
            <a:spLocks noGrp="1"/>
          </p:cNvSpPr>
          <p:nvPr>
            <p:ph sz="half" idx="15"/>
          </p:nvPr>
        </p:nvSpPr>
        <p:spPr>
          <a:xfrm>
            <a:off x="4358640" y="2286000"/>
            <a:ext cx="3474720" cy="3886200"/>
          </a:xfrm>
          <a:ln w="19050">
            <a:solidFill>
              <a:schemeClr val="bg1">
                <a:lumMod val="50000"/>
              </a:schemeClr>
            </a:solidFill>
            <a:miter lim="800000"/>
          </a:ln>
        </p:spPr>
        <p:txBody>
          <a:bodyPr lIns="182880" tIns="182880" rIns="182880" bIns="9144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7" name="Text Placeholder 4"/>
          <p:cNvSpPr>
            <a:spLocks noGrp="1"/>
          </p:cNvSpPr>
          <p:nvPr>
            <p:ph type="body" sz="quarter" idx="16"/>
          </p:nvPr>
        </p:nvSpPr>
        <p:spPr>
          <a:xfrm>
            <a:off x="435864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000" b="1">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18" name="Content Placeholder 2"/>
          <p:cNvSpPr>
            <a:spLocks noGrp="1"/>
          </p:cNvSpPr>
          <p:nvPr>
            <p:ph sz="half" idx="17"/>
          </p:nvPr>
        </p:nvSpPr>
        <p:spPr>
          <a:xfrm>
            <a:off x="8107680" y="2286000"/>
            <a:ext cx="3474720" cy="3886200"/>
          </a:xfrm>
          <a:ln w="19050">
            <a:solidFill>
              <a:schemeClr val="bg1">
                <a:lumMod val="50000"/>
              </a:schemeClr>
            </a:solidFill>
            <a:miter lim="800000"/>
          </a:ln>
        </p:spPr>
        <p:txBody>
          <a:bodyPr lIns="182880" tIns="182880" rIns="182880" bIns="9144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9" name="Text Placeholder 4"/>
          <p:cNvSpPr>
            <a:spLocks noGrp="1"/>
          </p:cNvSpPr>
          <p:nvPr>
            <p:ph type="body" sz="quarter" idx="18"/>
          </p:nvPr>
        </p:nvSpPr>
        <p:spPr>
          <a:xfrm>
            <a:off x="8107680" y="1524000"/>
            <a:ext cx="3474720" cy="762000"/>
          </a:xfrm>
          <a:solidFill>
            <a:schemeClr val="bg1">
              <a:lumMod val="50000"/>
            </a:schemeClr>
          </a:solidFill>
          <a:ln w="19050">
            <a:solidFill>
              <a:schemeClr val="bg1">
                <a:lumMod val="50000"/>
              </a:schemeClr>
            </a:solidFill>
            <a:miter lim="800000"/>
          </a:ln>
        </p:spPr>
        <p:txBody>
          <a:bodyPr lIns="91440" tIns="91440" rIns="91440" bIns="91440" anchor="ctr"/>
          <a:lstStyle>
            <a:lvl1pPr marL="0" indent="0" algn="ctr">
              <a:spcBef>
                <a:spcPts val="0"/>
              </a:spcBef>
              <a:buNone/>
              <a:defRPr sz="2000" b="1">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Tree>
    <p:extLst>
      <p:ext uri="{BB962C8B-B14F-4D97-AF65-F5344CB8AC3E}">
        <p14:creationId xmlns:p14="http://schemas.microsoft.com/office/powerpoint/2010/main" val="804810732"/>
      </p:ext>
    </p:extLst>
  </p:cSld>
  <p:clrMapOvr>
    <a:masterClrMapping/>
  </p:clrMapOvr>
  <p:timing>
    <p:tnLst>
      <p:par>
        <p:cTn id="1" dur="indefinite" restart="never" nodeType="tmRoot"/>
      </p:par>
    </p:tnLst>
  </p:timing>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9AE316-D260-4BDE-88B9-20773EC4FEB1}" type="datetime1">
              <a:rPr lang="en-US" smtClean="0"/>
              <a:t>7/19/2019</a:t>
            </a:fld>
            <a:endParaRPr lang="en-US"/>
          </a:p>
        </p:txBody>
      </p:sp>
      <p:sp>
        <p:nvSpPr>
          <p:cNvPr id="8" name="Footer Placeholder 7"/>
          <p:cNvSpPr>
            <a:spLocks noGrp="1"/>
          </p:cNvSpPr>
          <p:nvPr>
            <p:ph type="ftr" sz="quarter" idx="11"/>
          </p:nvPr>
        </p:nvSpPr>
        <p:spPr/>
        <p:txBody>
          <a:bodyPr/>
          <a:lstStyle/>
          <a:p>
            <a:r>
              <a:rPr lang="en-US" smtClean="0"/>
              <a:t>Author’s Last Name, Conference Name, Year, Presentation #</a:t>
            </a:r>
            <a:endParaRPr lang="en-US" dirty="0"/>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089092383"/>
      </p:ext>
    </p:extLst>
  </p:cSld>
  <p:clrMapOvr>
    <a:masterClrMapping/>
  </p:clrMapOvr>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66436"/>
            <a:ext cx="10972800" cy="676564"/>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10193251" y="6537326"/>
            <a:ext cx="812800" cy="168275"/>
          </a:xfrm>
        </p:spPr>
        <p:txBody>
          <a:bodyPr/>
          <a:lstStyle/>
          <a:p>
            <a:fld id="{23608FE0-1878-4473-BC7A-8428856A701C}" type="datetime1">
              <a:rPr lang="en-US" smtClean="0"/>
              <a:t>7/19/2019</a:t>
            </a:fld>
            <a:endParaRPr lang="en-US"/>
          </a:p>
        </p:txBody>
      </p:sp>
      <p:sp>
        <p:nvSpPr>
          <p:cNvPr id="8" name="Footer Placeholder 7"/>
          <p:cNvSpPr>
            <a:spLocks noGrp="1"/>
          </p:cNvSpPr>
          <p:nvPr>
            <p:ph type="ftr" sz="quarter" idx="11"/>
          </p:nvPr>
        </p:nvSpPr>
        <p:spPr>
          <a:xfrm>
            <a:off x="609600" y="6537325"/>
            <a:ext cx="4064000" cy="164592"/>
          </a:xfrm>
        </p:spPr>
        <p:txBody>
          <a:bodyPr/>
          <a:lstStyle>
            <a:lvl1pPr algn="l">
              <a:defRPr/>
            </a:lvl1pPr>
          </a:lstStyle>
          <a:p>
            <a:r>
              <a:rPr lang="en-US" smtClean="0"/>
              <a:t>Author’s Last Name, Conference Name, Year, Presentation #</a:t>
            </a:r>
            <a:endParaRPr lang="en-US" dirty="0"/>
          </a:p>
        </p:txBody>
      </p:sp>
      <p:sp>
        <p:nvSpPr>
          <p:cNvPr id="9" name="Slide Number Placeholder 8"/>
          <p:cNvSpPr>
            <a:spLocks noGrp="1"/>
          </p:cNvSpPr>
          <p:nvPr>
            <p:ph type="sldNum" sz="quarter" idx="12"/>
          </p:nvPr>
        </p:nvSpPr>
        <p:spPr>
          <a:xfrm>
            <a:off x="11252200" y="6537326"/>
            <a:ext cx="330200" cy="168275"/>
          </a:xfrm>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1339985269"/>
      </p:ext>
    </p:extLst>
  </p:cSld>
  <p:clrMapOvr>
    <a:masterClrMapping/>
  </p:clrMapOvr>
  <p:timing>
    <p:tnLst>
      <p:par>
        <p:cTn id="1" dur="indefinite" restart="never" nodeType="tmRoot"/>
      </p:par>
    </p:tnLst>
  </p:timing>
  <p:hf hdr="0" dt="0"/>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5" name="Group 4"/>
          <p:cNvGrpSpPr/>
          <p:nvPr/>
        </p:nvGrpSpPr>
        <p:grpSpPr>
          <a:xfrm>
            <a:off x="10518849" y="0"/>
            <a:ext cx="103145" cy="6172200"/>
            <a:chOff x="7889136" y="0"/>
            <a:chExt cx="77359" cy="6172200"/>
          </a:xfrm>
        </p:grpSpPr>
        <p:sp>
          <p:nvSpPr>
            <p:cNvPr id="11" name="Rectangle 10"/>
            <p:cNvSpPr/>
            <p:nvPr/>
          </p:nvSpPr>
          <p:spPr>
            <a:xfrm rot="5400000">
              <a:off x="4835040" y="3054097"/>
              <a:ext cx="6172199" cy="64007"/>
            </a:xfrm>
            <a:prstGeom prst="rect">
              <a:avLst/>
            </a:prstGeom>
            <a:solidFill>
              <a:srgbClr val="969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rot="5400000">
              <a:off x="7692545" y="196597"/>
              <a:ext cx="457200" cy="64007"/>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3" name="Straight Connector 12"/>
            <p:cNvCxnSpPr/>
            <p:nvPr/>
          </p:nvCxnSpPr>
          <p:spPr>
            <a:xfrm rot="5400000">
              <a:off x="7927818" y="418523"/>
              <a:ext cx="0" cy="77354"/>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rot="5400000">
              <a:off x="7699218" y="189923"/>
              <a:ext cx="457200" cy="77354"/>
              <a:chOff x="0" y="139700"/>
              <a:chExt cx="457200" cy="77354"/>
            </a:xfrm>
          </p:grpSpPr>
          <p:sp>
            <p:nvSpPr>
              <p:cNvPr id="15" name="Rectangle 14"/>
              <p:cNvSpPr/>
              <p:nvPr/>
            </p:nvSpPr>
            <p:spPr>
              <a:xfrm>
                <a:off x="0" y="153047"/>
                <a:ext cx="457200" cy="64007"/>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6" name="Straight Connector 15"/>
              <p:cNvCxnSpPr/>
              <p:nvPr/>
            </p:nvCxnSpPr>
            <p:spPr>
              <a:xfrm>
                <a:off x="457200" y="139700"/>
                <a:ext cx="0" cy="77354"/>
              </a:xfrm>
              <a:prstGeom prst="line">
                <a:avLst/>
              </a:prstGeom>
              <a:ln w="28575">
                <a:solidFill>
                  <a:schemeClr val="bg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Vertical Title 1"/>
          <p:cNvSpPr>
            <a:spLocks noGrp="1"/>
          </p:cNvSpPr>
          <p:nvPr>
            <p:ph type="title" orient="vert"/>
          </p:nvPr>
        </p:nvSpPr>
        <p:spPr>
          <a:xfrm>
            <a:off x="10668000" y="457201"/>
            <a:ext cx="914400" cy="57149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1"/>
            <a:ext cx="9550400" cy="57149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92F88C-E557-4E28-AF44-DBD14F4C6F01}" type="datetime1">
              <a:rPr lang="en-US" smtClean="0"/>
              <a:t>7/19/2019</a:t>
            </a:fld>
            <a:endParaRPr lang="en-US"/>
          </a:p>
        </p:txBody>
      </p:sp>
      <p:sp>
        <p:nvSpPr>
          <p:cNvPr id="8" name="Footer Placeholder 7"/>
          <p:cNvSpPr>
            <a:spLocks noGrp="1"/>
          </p:cNvSpPr>
          <p:nvPr>
            <p:ph type="ftr" sz="quarter" idx="11"/>
          </p:nvPr>
        </p:nvSpPr>
        <p:spPr/>
        <p:txBody>
          <a:bodyPr/>
          <a:lstStyle/>
          <a:p>
            <a:r>
              <a:rPr lang="en-US" smtClean="0"/>
              <a:t>Author’s Last Name, Conference Name, Year, Presentation #</a:t>
            </a:r>
            <a:endParaRPr lang="en-US" dirty="0"/>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863101912"/>
      </p:ext>
    </p:extLst>
  </p:cSld>
  <p:clrMapOvr>
    <a:masterClrMapping/>
  </p:clrMapOvr>
  <p:timing>
    <p:tnLst>
      <p:par>
        <p:cTn id="1" dur="indefinite" restart="never" nodeType="tmRoot"/>
      </p:par>
    </p:tnLst>
  </p:timing>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609600" y="154546"/>
            <a:ext cx="10972800" cy="302654"/>
          </a:xfrm>
        </p:spPr>
        <p:txBody>
          <a:bodyPr anchor="b"/>
          <a:lstStyle>
            <a:lvl1pPr marL="0" indent="0">
              <a:spcBef>
                <a:spcPts val="0"/>
              </a:spcBef>
              <a:buNone/>
              <a:defRPr sz="1600">
                <a:solidFill>
                  <a:schemeClr val="tx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09600" y="1828800"/>
            <a:ext cx="109728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8"/>
          <p:cNvSpPr>
            <a:spLocks noGrp="1"/>
          </p:cNvSpPr>
          <p:nvPr>
            <p:ph type="body" sz="quarter" idx="13" hasCustomPrompt="1"/>
          </p:nvPr>
        </p:nvSpPr>
        <p:spPr>
          <a:xfrm>
            <a:off x="609600" y="1371600"/>
            <a:ext cx="10972800" cy="304800"/>
          </a:xfrm>
        </p:spPr>
        <p:txBody>
          <a:bodyPr/>
          <a:lstStyle>
            <a:lvl1pPr marL="0" indent="0">
              <a:lnSpc>
                <a:spcPct val="90000"/>
              </a:lnSpc>
              <a:spcBef>
                <a:spcPts val="0"/>
              </a:spcBef>
              <a:buNone/>
              <a:defRPr sz="2000">
                <a:solidFill>
                  <a:schemeClr val="tx1"/>
                </a:solidFill>
              </a:defRPr>
            </a:lvl1pPr>
            <a:lvl2pPr marL="0" indent="0">
              <a:lnSpc>
                <a:spcPct val="90000"/>
              </a:lnSpc>
              <a:spcBef>
                <a:spcPts val="0"/>
              </a:spcBef>
              <a:buNone/>
              <a:defRPr sz="2000">
                <a:solidFill>
                  <a:schemeClr val="accent4"/>
                </a:solidFill>
              </a:defRPr>
            </a:lvl2pPr>
            <a:lvl3pPr marL="0" indent="0">
              <a:lnSpc>
                <a:spcPct val="90000"/>
              </a:lnSpc>
              <a:spcBef>
                <a:spcPts val="0"/>
              </a:spcBef>
              <a:buNone/>
              <a:defRPr sz="2000">
                <a:solidFill>
                  <a:schemeClr val="accent4"/>
                </a:solidFill>
              </a:defRPr>
            </a:lvl3pPr>
            <a:lvl4pPr marL="0" indent="0">
              <a:lnSpc>
                <a:spcPct val="90000"/>
              </a:lnSpc>
              <a:spcBef>
                <a:spcPts val="0"/>
              </a:spcBef>
              <a:buNone/>
              <a:defRPr sz="2000">
                <a:solidFill>
                  <a:schemeClr val="accent4"/>
                </a:solidFill>
              </a:defRPr>
            </a:lvl4pPr>
            <a:lvl5pPr marL="0" indent="0">
              <a:lnSpc>
                <a:spcPct val="90000"/>
              </a:lnSpc>
              <a:spcBef>
                <a:spcPts val="0"/>
              </a:spcBef>
              <a:buNone/>
              <a:defRPr sz="2000">
                <a:solidFill>
                  <a:schemeClr val="accent4"/>
                </a:solidFill>
              </a:defRPr>
            </a:lvl5pPr>
            <a:lvl6pPr marL="0" indent="0">
              <a:lnSpc>
                <a:spcPct val="90000"/>
              </a:lnSpc>
              <a:spcBef>
                <a:spcPts val="0"/>
              </a:spcBef>
              <a:buNone/>
              <a:defRPr sz="2000">
                <a:solidFill>
                  <a:schemeClr val="accent4"/>
                </a:solidFill>
              </a:defRPr>
            </a:lvl6pPr>
            <a:lvl7pPr marL="0" indent="0">
              <a:lnSpc>
                <a:spcPct val="90000"/>
              </a:lnSpc>
              <a:spcBef>
                <a:spcPts val="0"/>
              </a:spcBef>
              <a:buNone/>
              <a:defRPr sz="2000">
                <a:solidFill>
                  <a:schemeClr val="accent4"/>
                </a:solidFill>
              </a:defRPr>
            </a:lvl7pPr>
            <a:lvl8pPr marL="0" indent="0">
              <a:lnSpc>
                <a:spcPct val="90000"/>
              </a:lnSpc>
              <a:spcBef>
                <a:spcPts val="0"/>
              </a:spcBef>
              <a:buNone/>
              <a:defRPr sz="2000">
                <a:solidFill>
                  <a:schemeClr val="accent4"/>
                </a:solidFill>
              </a:defRPr>
            </a:lvl8pPr>
            <a:lvl9pPr marL="0" indent="0">
              <a:lnSpc>
                <a:spcPct val="90000"/>
              </a:lnSpc>
              <a:spcBef>
                <a:spcPts val="0"/>
              </a:spcBef>
              <a:buNone/>
              <a:defRPr sz="2000">
                <a:solidFill>
                  <a:schemeClr val="accent4"/>
                </a:solidFill>
              </a:defRPr>
            </a:lvl9pPr>
          </a:lstStyle>
          <a:p>
            <a:pPr lvl="0"/>
            <a:r>
              <a:rPr lang="en-US" dirty="0" smtClean="0"/>
              <a:t>Click to add subtitle</a:t>
            </a:r>
          </a:p>
        </p:txBody>
      </p:sp>
      <p:sp>
        <p:nvSpPr>
          <p:cNvPr id="7" name="Date Placeholder 6"/>
          <p:cNvSpPr>
            <a:spLocks noGrp="1"/>
          </p:cNvSpPr>
          <p:nvPr>
            <p:ph type="dt" sz="half" idx="14"/>
          </p:nvPr>
        </p:nvSpPr>
        <p:spPr/>
        <p:txBody>
          <a:bodyPr/>
          <a:lstStyle/>
          <a:p>
            <a:fld id="{E288561F-BBCB-41E7-B316-FB32C8044A95}" type="datetime1">
              <a:rPr lang="en-US" smtClean="0"/>
              <a:t>7/19/2019</a:t>
            </a:fld>
            <a:endParaRPr lang="en-US"/>
          </a:p>
        </p:txBody>
      </p:sp>
      <p:sp>
        <p:nvSpPr>
          <p:cNvPr id="8" name="Footer Placeholder 7"/>
          <p:cNvSpPr>
            <a:spLocks noGrp="1"/>
          </p:cNvSpPr>
          <p:nvPr>
            <p:ph type="ftr" sz="quarter" idx="15"/>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033137923"/>
      </p:ext>
    </p:extLst>
  </p:cSld>
  <p:clrMapOvr>
    <a:masterClrMapping/>
  </p:clrMapOvr>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udy Nam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63BC98-87B0-4CBB-BA11-94DE24705C0C}" type="datetime1">
              <a:rPr lang="en-US" smtClean="0"/>
              <a:t>7/19/2019</a:t>
            </a:fld>
            <a:endParaRPr lang="en-US"/>
          </a:p>
        </p:txBody>
      </p:sp>
      <p:sp>
        <p:nvSpPr>
          <p:cNvPr id="8" name="Footer Placeholder 7"/>
          <p:cNvSpPr>
            <a:spLocks noGrp="1"/>
          </p:cNvSpPr>
          <p:nvPr>
            <p:ph type="ftr" sz="quarter" idx="11"/>
          </p:nvPr>
        </p:nvSpPr>
        <p:spPr/>
        <p:txBody>
          <a:bodyPr/>
          <a:lstStyle/>
          <a:p>
            <a:r>
              <a:rPr lang="en-US" smtClean="0"/>
              <a:t>Author’s Last Name, Conference Name, Year, Presentation #</a:t>
            </a:r>
            <a:endParaRPr lang="en-US" dirty="0"/>
          </a:p>
        </p:txBody>
      </p:sp>
      <p:sp>
        <p:nvSpPr>
          <p:cNvPr id="9" name="Slide Number Placeholder 8"/>
          <p:cNvSpPr>
            <a:spLocks noGrp="1"/>
          </p:cNvSpPr>
          <p:nvPr>
            <p:ph type="sldNum" sz="quarter" idx="12"/>
          </p:nvPr>
        </p:nvSpPr>
        <p:spPr/>
        <p:txBody>
          <a:bodyPr/>
          <a:lstStyle/>
          <a:p>
            <a:fld id="{94BD5F9E-BC76-487B-A2BC-019AD28A14BF}" type="slidenum">
              <a:rPr lang="en-US" smtClean="0"/>
              <a:pPr/>
              <a:t>‹#›</a:t>
            </a:fld>
            <a:endParaRPr lang="en-US"/>
          </a:p>
        </p:txBody>
      </p:sp>
      <p:sp>
        <p:nvSpPr>
          <p:cNvPr id="10" name="Text Placeholder 4"/>
          <p:cNvSpPr>
            <a:spLocks noGrp="1"/>
          </p:cNvSpPr>
          <p:nvPr>
            <p:ph type="body" sz="quarter" idx="13"/>
          </p:nvPr>
        </p:nvSpPr>
        <p:spPr>
          <a:xfrm>
            <a:off x="609600" y="154546"/>
            <a:ext cx="10972800" cy="302654"/>
          </a:xfrm>
        </p:spPr>
        <p:txBody>
          <a:bodyPr anchor="b"/>
          <a:lstStyle>
            <a:lvl1pPr marL="0" indent="0">
              <a:spcBef>
                <a:spcPts val="0"/>
              </a:spcBef>
              <a:buNone/>
              <a:defRPr sz="1600">
                <a:solidFill>
                  <a:schemeClr val="tx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Tree>
    <p:extLst>
      <p:ext uri="{BB962C8B-B14F-4D97-AF65-F5344CB8AC3E}">
        <p14:creationId xmlns:p14="http://schemas.microsoft.com/office/powerpoint/2010/main" val="2471930606"/>
      </p:ext>
    </p:extLst>
  </p:cSld>
  <p:clrMapOvr>
    <a:masterClrMapping/>
  </p:clrMapOvr>
  <p:timing>
    <p:tnLst>
      <p:par>
        <p:cTn id="1" dur="indefinite" restart="never" nodeType="tmRoot"/>
      </p:par>
    </p:tnLst>
  </p:timing>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09600" y="1828800"/>
            <a:ext cx="109728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8"/>
          <p:cNvSpPr>
            <a:spLocks noGrp="1"/>
          </p:cNvSpPr>
          <p:nvPr>
            <p:ph type="body" sz="quarter" idx="13" hasCustomPrompt="1"/>
          </p:nvPr>
        </p:nvSpPr>
        <p:spPr>
          <a:xfrm>
            <a:off x="609600" y="1371600"/>
            <a:ext cx="10972800" cy="304800"/>
          </a:xfrm>
        </p:spPr>
        <p:txBody>
          <a:bodyPr/>
          <a:lstStyle>
            <a:lvl1pPr marL="0" indent="0">
              <a:lnSpc>
                <a:spcPct val="90000"/>
              </a:lnSpc>
              <a:spcBef>
                <a:spcPts val="0"/>
              </a:spcBef>
              <a:buNone/>
              <a:defRPr sz="2000">
                <a:solidFill>
                  <a:schemeClr val="tx1"/>
                </a:solidFill>
              </a:defRPr>
            </a:lvl1pPr>
            <a:lvl2pPr marL="0" indent="0">
              <a:lnSpc>
                <a:spcPct val="90000"/>
              </a:lnSpc>
              <a:spcBef>
                <a:spcPts val="0"/>
              </a:spcBef>
              <a:buNone/>
              <a:defRPr sz="2000">
                <a:solidFill>
                  <a:schemeClr val="accent4"/>
                </a:solidFill>
              </a:defRPr>
            </a:lvl2pPr>
            <a:lvl3pPr marL="0" indent="0">
              <a:lnSpc>
                <a:spcPct val="90000"/>
              </a:lnSpc>
              <a:spcBef>
                <a:spcPts val="0"/>
              </a:spcBef>
              <a:buNone/>
              <a:defRPr sz="2000">
                <a:solidFill>
                  <a:schemeClr val="accent4"/>
                </a:solidFill>
              </a:defRPr>
            </a:lvl3pPr>
            <a:lvl4pPr marL="0" indent="0">
              <a:lnSpc>
                <a:spcPct val="90000"/>
              </a:lnSpc>
              <a:spcBef>
                <a:spcPts val="0"/>
              </a:spcBef>
              <a:buNone/>
              <a:defRPr sz="2000">
                <a:solidFill>
                  <a:schemeClr val="accent4"/>
                </a:solidFill>
              </a:defRPr>
            </a:lvl4pPr>
            <a:lvl5pPr marL="0" indent="0">
              <a:lnSpc>
                <a:spcPct val="90000"/>
              </a:lnSpc>
              <a:spcBef>
                <a:spcPts val="0"/>
              </a:spcBef>
              <a:buNone/>
              <a:defRPr sz="2000">
                <a:solidFill>
                  <a:schemeClr val="accent4"/>
                </a:solidFill>
              </a:defRPr>
            </a:lvl5pPr>
            <a:lvl6pPr marL="0" indent="0">
              <a:lnSpc>
                <a:spcPct val="90000"/>
              </a:lnSpc>
              <a:spcBef>
                <a:spcPts val="0"/>
              </a:spcBef>
              <a:buNone/>
              <a:defRPr sz="2000">
                <a:solidFill>
                  <a:schemeClr val="accent4"/>
                </a:solidFill>
              </a:defRPr>
            </a:lvl6pPr>
            <a:lvl7pPr marL="0" indent="0">
              <a:lnSpc>
                <a:spcPct val="90000"/>
              </a:lnSpc>
              <a:spcBef>
                <a:spcPts val="0"/>
              </a:spcBef>
              <a:buNone/>
              <a:defRPr sz="2000">
                <a:solidFill>
                  <a:schemeClr val="accent4"/>
                </a:solidFill>
              </a:defRPr>
            </a:lvl7pPr>
            <a:lvl8pPr marL="0" indent="0">
              <a:lnSpc>
                <a:spcPct val="90000"/>
              </a:lnSpc>
              <a:spcBef>
                <a:spcPts val="0"/>
              </a:spcBef>
              <a:buNone/>
              <a:defRPr sz="2000">
                <a:solidFill>
                  <a:schemeClr val="accent4"/>
                </a:solidFill>
              </a:defRPr>
            </a:lvl8pPr>
            <a:lvl9pPr marL="0" indent="0">
              <a:lnSpc>
                <a:spcPct val="90000"/>
              </a:lnSpc>
              <a:spcBef>
                <a:spcPts val="0"/>
              </a:spcBef>
              <a:buNone/>
              <a:defRPr sz="2000">
                <a:solidFill>
                  <a:schemeClr val="accent4"/>
                </a:solidFill>
              </a:defRPr>
            </a:lvl9pPr>
          </a:lstStyle>
          <a:p>
            <a:pPr lvl="0"/>
            <a:r>
              <a:rPr lang="en-US" dirty="0" smtClean="0"/>
              <a:t>Click to add subtitle</a:t>
            </a:r>
          </a:p>
        </p:txBody>
      </p:sp>
      <p:sp>
        <p:nvSpPr>
          <p:cNvPr id="7" name="Date Placeholder 6"/>
          <p:cNvSpPr>
            <a:spLocks noGrp="1"/>
          </p:cNvSpPr>
          <p:nvPr>
            <p:ph type="dt" sz="half" idx="14"/>
          </p:nvPr>
        </p:nvSpPr>
        <p:spPr/>
        <p:txBody>
          <a:bodyPr/>
          <a:lstStyle/>
          <a:p>
            <a:fld id="{E8FE62AC-C72D-43DF-9B97-4A42A6E3CBBA}" type="datetime1">
              <a:rPr lang="en-US" smtClean="0"/>
              <a:t>7/19/2019</a:t>
            </a:fld>
            <a:endParaRPr lang="en-US"/>
          </a:p>
        </p:txBody>
      </p:sp>
      <p:sp>
        <p:nvSpPr>
          <p:cNvPr id="8" name="Footer Placeholder 7"/>
          <p:cNvSpPr>
            <a:spLocks noGrp="1"/>
          </p:cNvSpPr>
          <p:nvPr>
            <p:ph type="ftr" sz="quarter" idx="15"/>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615041626"/>
      </p:ext>
    </p:extLst>
  </p:cSld>
  <p:clrMapOvr>
    <a:masterClrMapping/>
  </p:clrMapOvr>
  <p:timing>
    <p:tnLst>
      <p:par>
        <p:cTn id="1" dur="indefinite" restart="never" nodeType="tmRoot"/>
      </p:par>
    </p:tnLst>
  </p:timing>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tudy Name, Title, Subtitle and Content">
    <p:spTree>
      <p:nvGrpSpPr>
        <p:cNvPr id="1" name=""/>
        <p:cNvGrpSpPr/>
        <p:nvPr/>
      </p:nvGrpSpPr>
      <p:grpSpPr>
        <a:xfrm>
          <a:off x="0" y="0"/>
          <a:ext cx="0" cy="0"/>
          <a:chOff x="0" y="0"/>
          <a:chExt cx="0" cy="0"/>
        </a:xfrm>
      </p:grpSpPr>
      <p:sp>
        <p:nvSpPr>
          <p:cNvPr id="12" name="Text Placeholder 4"/>
          <p:cNvSpPr>
            <a:spLocks noGrp="1"/>
          </p:cNvSpPr>
          <p:nvPr>
            <p:ph type="body" sz="quarter" idx="17"/>
          </p:nvPr>
        </p:nvSpPr>
        <p:spPr>
          <a:xfrm>
            <a:off x="609600" y="154546"/>
            <a:ext cx="10972800" cy="302654"/>
          </a:xfrm>
        </p:spPr>
        <p:txBody>
          <a:bodyPr anchor="b"/>
          <a:lstStyle>
            <a:lvl1pPr marL="0" indent="0">
              <a:spcBef>
                <a:spcPts val="0"/>
              </a:spcBef>
              <a:buNone/>
              <a:defRPr sz="1600">
                <a:solidFill>
                  <a:schemeClr val="tx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609600" y="1828800"/>
            <a:ext cx="109728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8"/>
          <p:cNvSpPr>
            <a:spLocks noGrp="1"/>
          </p:cNvSpPr>
          <p:nvPr>
            <p:ph type="body" sz="quarter" idx="13" hasCustomPrompt="1"/>
          </p:nvPr>
        </p:nvSpPr>
        <p:spPr>
          <a:xfrm>
            <a:off x="609600" y="1371600"/>
            <a:ext cx="10972800" cy="304800"/>
          </a:xfrm>
        </p:spPr>
        <p:txBody>
          <a:bodyPr/>
          <a:lstStyle>
            <a:lvl1pPr marL="0" indent="0">
              <a:lnSpc>
                <a:spcPct val="90000"/>
              </a:lnSpc>
              <a:spcBef>
                <a:spcPts val="0"/>
              </a:spcBef>
              <a:buNone/>
              <a:defRPr sz="2000">
                <a:solidFill>
                  <a:schemeClr val="tx1"/>
                </a:solidFill>
              </a:defRPr>
            </a:lvl1pPr>
            <a:lvl2pPr marL="0" indent="0">
              <a:lnSpc>
                <a:spcPct val="90000"/>
              </a:lnSpc>
              <a:spcBef>
                <a:spcPts val="0"/>
              </a:spcBef>
              <a:buNone/>
              <a:defRPr sz="2000">
                <a:solidFill>
                  <a:schemeClr val="accent4"/>
                </a:solidFill>
              </a:defRPr>
            </a:lvl2pPr>
            <a:lvl3pPr marL="0" indent="0">
              <a:lnSpc>
                <a:spcPct val="90000"/>
              </a:lnSpc>
              <a:spcBef>
                <a:spcPts val="0"/>
              </a:spcBef>
              <a:buNone/>
              <a:defRPr sz="2000">
                <a:solidFill>
                  <a:schemeClr val="accent4"/>
                </a:solidFill>
              </a:defRPr>
            </a:lvl3pPr>
            <a:lvl4pPr marL="0" indent="0">
              <a:lnSpc>
                <a:spcPct val="90000"/>
              </a:lnSpc>
              <a:spcBef>
                <a:spcPts val="0"/>
              </a:spcBef>
              <a:buNone/>
              <a:defRPr sz="2000">
                <a:solidFill>
                  <a:schemeClr val="accent4"/>
                </a:solidFill>
              </a:defRPr>
            </a:lvl4pPr>
            <a:lvl5pPr marL="0" indent="0">
              <a:lnSpc>
                <a:spcPct val="90000"/>
              </a:lnSpc>
              <a:spcBef>
                <a:spcPts val="0"/>
              </a:spcBef>
              <a:buNone/>
              <a:defRPr sz="2000">
                <a:solidFill>
                  <a:schemeClr val="accent4"/>
                </a:solidFill>
              </a:defRPr>
            </a:lvl5pPr>
            <a:lvl6pPr marL="0" indent="0">
              <a:lnSpc>
                <a:spcPct val="90000"/>
              </a:lnSpc>
              <a:spcBef>
                <a:spcPts val="0"/>
              </a:spcBef>
              <a:buNone/>
              <a:defRPr sz="2000">
                <a:solidFill>
                  <a:schemeClr val="accent4"/>
                </a:solidFill>
              </a:defRPr>
            </a:lvl6pPr>
            <a:lvl7pPr marL="0" indent="0">
              <a:lnSpc>
                <a:spcPct val="90000"/>
              </a:lnSpc>
              <a:spcBef>
                <a:spcPts val="0"/>
              </a:spcBef>
              <a:buNone/>
              <a:defRPr sz="2000">
                <a:solidFill>
                  <a:schemeClr val="accent4"/>
                </a:solidFill>
              </a:defRPr>
            </a:lvl7pPr>
            <a:lvl8pPr marL="0" indent="0">
              <a:lnSpc>
                <a:spcPct val="90000"/>
              </a:lnSpc>
              <a:spcBef>
                <a:spcPts val="0"/>
              </a:spcBef>
              <a:buNone/>
              <a:defRPr sz="2000">
                <a:solidFill>
                  <a:schemeClr val="accent4"/>
                </a:solidFill>
              </a:defRPr>
            </a:lvl8pPr>
            <a:lvl9pPr marL="0" indent="0">
              <a:lnSpc>
                <a:spcPct val="90000"/>
              </a:lnSpc>
              <a:spcBef>
                <a:spcPts val="0"/>
              </a:spcBef>
              <a:buNone/>
              <a:defRPr sz="2000">
                <a:solidFill>
                  <a:schemeClr val="accent4"/>
                </a:solidFill>
              </a:defRPr>
            </a:lvl9pPr>
          </a:lstStyle>
          <a:p>
            <a:pPr lvl="0"/>
            <a:r>
              <a:rPr lang="en-US" dirty="0" smtClean="0"/>
              <a:t>Click to add subtitle</a:t>
            </a:r>
          </a:p>
        </p:txBody>
      </p:sp>
      <p:sp>
        <p:nvSpPr>
          <p:cNvPr id="7" name="Date Placeholder 6"/>
          <p:cNvSpPr>
            <a:spLocks noGrp="1"/>
          </p:cNvSpPr>
          <p:nvPr>
            <p:ph type="dt" sz="half" idx="14"/>
          </p:nvPr>
        </p:nvSpPr>
        <p:spPr/>
        <p:txBody>
          <a:bodyPr/>
          <a:lstStyle/>
          <a:p>
            <a:fld id="{E288561F-BBCB-41E7-B316-FB32C8044A95}" type="datetime1">
              <a:rPr lang="en-US" smtClean="0"/>
              <a:t>7/19/2019</a:t>
            </a:fld>
            <a:endParaRPr lang="en-US"/>
          </a:p>
        </p:txBody>
      </p:sp>
      <p:sp>
        <p:nvSpPr>
          <p:cNvPr id="8" name="Footer Placeholder 7"/>
          <p:cNvSpPr>
            <a:spLocks noGrp="1"/>
          </p:cNvSpPr>
          <p:nvPr>
            <p:ph type="ftr" sz="quarter" idx="15"/>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6"/>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3033137923"/>
      </p:ext>
    </p:extLst>
  </p:cSld>
  <p:clrMapOvr>
    <a:masterClrMapping/>
  </p:clrMapOvr>
  <p:timing>
    <p:tnLst>
      <p:par>
        <p:cTn id="1" dur="indefinite" restart="never" nodeType="tmRoot"/>
      </p:par>
    </p:tnLst>
  </p:timing>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flipH="1">
            <a:off x="0" y="3877574"/>
            <a:ext cx="12192000" cy="29804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flipH="1">
            <a:off x="1727200" y="3801374"/>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p:nvSpPr>
        <p:spPr>
          <a:xfrm flipH="1">
            <a:off x="-4" y="3801374"/>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715693" y="2057400"/>
            <a:ext cx="8749108" cy="1371600"/>
          </a:xfrm>
        </p:spPr>
        <p:txBody>
          <a:bodyPr anchor="b"/>
          <a:lstStyle>
            <a:lvl1pPr algn="l">
              <a:defRPr sz="3200" b="0" cap="none" baseline="0">
                <a:solidFill>
                  <a:schemeClr val="bg2">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708151" y="4106174"/>
            <a:ext cx="8756648" cy="990600"/>
          </a:xfrm>
        </p:spPr>
        <p:txBody>
          <a:bodyPr anchor="t"/>
          <a:lstStyle>
            <a:lvl1pPr marL="0" indent="0">
              <a:spcBef>
                <a:spcPts val="0"/>
              </a:spcBef>
              <a:buNone/>
              <a:defRPr sz="2000">
                <a:solidFill>
                  <a:schemeClr val="tx1"/>
                </a:solidFill>
              </a:defRPr>
            </a:lvl1pPr>
            <a:lvl2pPr marL="0" indent="0">
              <a:buNone/>
              <a:defRPr sz="2000">
                <a:solidFill>
                  <a:schemeClr val="accent4"/>
                </a:solidFill>
              </a:defRPr>
            </a:lvl2pPr>
            <a:lvl3pPr marL="0" indent="0">
              <a:buNone/>
              <a:defRPr sz="2000">
                <a:solidFill>
                  <a:schemeClr val="accent4"/>
                </a:solidFill>
              </a:defRPr>
            </a:lvl3pPr>
            <a:lvl4pPr marL="0" indent="0">
              <a:buNone/>
              <a:defRPr sz="2000">
                <a:solidFill>
                  <a:schemeClr val="accent4"/>
                </a:solidFill>
              </a:defRPr>
            </a:lvl4pPr>
            <a:lvl5pPr marL="0" indent="0">
              <a:buNone/>
              <a:defRPr sz="2000">
                <a:solidFill>
                  <a:schemeClr val="accent4"/>
                </a:solidFill>
              </a:defRPr>
            </a:lvl5pPr>
            <a:lvl6pPr marL="0" indent="0">
              <a:buNone/>
              <a:defRPr sz="2000">
                <a:solidFill>
                  <a:schemeClr val="accent4"/>
                </a:solidFill>
              </a:defRPr>
            </a:lvl6pPr>
            <a:lvl7pPr marL="0" indent="0">
              <a:buNone/>
              <a:defRPr sz="2000">
                <a:solidFill>
                  <a:schemeClr val="accent4"/>
                </a:solidFill>
              </a:defRPr>
            </a:lvl7pPr>
            <a:lvl8pPr marL="0" indent="0">
              <a:buNone/>
              <a:defRPr sz="2000">
                <a:solidFill>
                  <a:schemeClr val="accent4"/>
                </a:solidFill>
              </a:defRPr>
            </a:lvl8pPr>
            <a:lvl9pPr marL="0" indent="0">
              <a:buNone/>
              <a:defRPr sz="2000">
                <a:solidFill>
                  <a:schemeClr val="accent4"/>
                </a:solidFill>
              </a:defRPr>
            </a:lvl9pPr>
          </a:lstStyle>
          <a:p>
            <a:pPr lvl="0"/>
            <a:r>
              <a:rPr lang="en-US" smtClean="0"/>
              <a:t>Click to edit Master text styles</a:t>
            </a:r>
          </a:p>
        </p:txBody>
      </p:sp>
      <p:sp>
        <p:nvSpPr>
          <p:cNvPr id="7" name="Rectangle 6"/>
          <p:cNvSpPr/>
          <p:nvPr userDrawn="1"/>
        </p:nvSpPr>
        <p:spPr>
          <a:xfrm flipH="1">
            <a:off x="0" y="3877574"/>
            <a:ext cx="12192000" cy="29804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flipH="1">
            <a:off x="1727200" y="3801374"/>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flipH="1">
            <a:off x="-4" y="3801374"/>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89196574"/>
      </p:ext>
    </p:extLst>
  </p:cSld>
  <p:clrMapOvr>
    <a:masterClrMapping/>
  </p:clrMapOvr>
  <p:timing>
    <p:tnLst>
      <p:par>
        <p:cTn id="1" dur="indefinite" restart="never" nodeType="tmRoot"/>
      </p:par>
    </p:tnLst>
  </p:timing>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Section Header with #">
    <p:spTree>
      <p:nvGrpSpPr>
        <p:cNvPr id="1" name=""/>
        <p:cNvGrpSpPr/>
        <p:nvPr/>
      </p:nvGrpSpPr>
      <p:grpSpPr>
        <a:xfrm>
          <a:off x="0" y="0"/>
          <a:ext cx="0" cy="0"/>
          <a:chOff x="0" y="0"/>
          <a:chExt cx="0" cy="0"/>
        </a:xfrm>
      </p:grpSpPr>
      <p:sp>
        <p:nvSpPr>
          <p:cNvPr id="19" name="Rectangle 18"/>
          <p:cNvSpPr/>
          <p:nvPr/>
        </p:nvSpPr>
        <p:spPr>
          <a:xfrm flipH="1">
            <a:off x="0" y="3877574"/>
            <a:ext cx="12192000" cy="29804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flipH="1">
            <a:off x="1727200" y="3801374"/>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1715693" y="2514600"/>
            <a:ext cx="8749108" cy="914400"/>
          </a:xfrm>
        </p:spPr>
        <p:txBody>
          <a:bodyPr anchor="b"/>
          <a:lstStyle>
            <a:lvl1pPr algn="l">
              <a:defRPr sz="3200" b="0" cap="none" baseline="0">
                <a:solidFill>
                  <a:schemeClr val="bg2">
                    <a:lumMod val="50000"/>
                  </a:schemeClr>
                </a:solidFill>
              </a:defRPr>
            </a:lvl1p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1708151" y="4106174"/>
            <a:ext cx="8756648" cy="990600"/>
          </a:xfrm>
        </p:spPr>
        <p:txBody>
          <a:bodyPr anchor="t"/>
          <a:lstStyle>
            <a:lvl1pPr marL="0" indent="0">
              <a:spcBef>
                <a:spcPts val="0"/>
              </a:spcBef>
              <a:buNone/>
              <a:defRPr sz="2000">
                <a:solidFill>
                  <a:schemeClr val="tx1"/>
                </a:solidFill>
              </a:defRPr>
            </a:lvl1pPr>
            <a:lvl2pPr marL="0" indent="0">
              <a:buNone/>
              <a:defRPr sz="2000">
                <a:solidFill>
                  <a:schemeClr val="accent4"/>
                </a:solidFill>
              </a:defRPr>
            </a:lvl2pPr>
            <a:lvl3pPr marL="0" indent="0">
              <a:buNone/>
              <a:defRPr sz="2000">
                <a:solidFill>
                  <a:schemeClr val="accent4"/>
                </a:solidFill>
              </a:defRPr>
            </a:lvl3pPr>
            <a:lvl4pPr marL="0" indent="0">
              <a:buNone/>
              <a:defRPr sz="2000">
                <a:solidFill>
                  <a:schemeClr val="accent4"/>
                </a:solidFill>
              </a:defRPr>
            </a:lvl4pPr>
            <a:lvl5pPr marL="0" indent="0">
              <a:buNone/>
              <a:defRPr sz="2000">
                <a:solidFill>
                  <a:schemeClr val="accent4"/>
                </a:solidFill>
              </a:defRPr>
            </a:lvl5pPr>
            <a:lvl6pPr marL="0" indent="0">
              <a:buNone/>
              <a:defRPr sz="2000">
                <a:solidFill>
                  <a:schemeClr val="accent4"/>
                </a:solidFill>
              </a:defRPr>
            </a:lvl6pPr>
            <a:lvl7pPr marL="0" indent="0">
              <a:buNone/>
              <a:defRPr sz="2000">
                <a:solidFill>
                  <a:schemeClr val="accent4"/>
                </a:solidFill>
              </a:defRPr>
            </a:lvl7pPr>
            <a:lvl8pPr marL="0" indent="0">
              <a:buNone/>
              <a:defRPr sz="2000">
                <a:solidFill>
                  <a:schemeClr val="accent4"/>
                </a:solidFill>
              </a:defRPr>
            </a:lvl8pPr>
            <a:lvl9pPr marL="0" indent="0">
              <a:buNone/>
              <a:defRPr sz="2000">
                <a:solidFill>
                  <a:schemeClr val="accent4"/>
                </a:solidFill>
              </a:defRPr>
            </a:lvl9pPr>
          </a:lstStyle>
          <a:p>
            <a:pPr lvl="0"/>
            <a:r>
              <a:rPr lang="en-US" smtClean="0"/>
              <a:t>Click to edit Master text styles</a:t>
            </a:r>
          </a:p>
        </p:txBody>
      </p:sp>
      <p:sp>
        <p:nvSpPr>
          <p:cNvPr id="9" name="Text Placeholder 4"/>
          <p:cNvSpPr>
            <a:spLocks noGrp="1"/>
          </p:cNvSpPr>
          <p:nvPr>
            <p:ph type="body" sz="quarter" idx="11"/>
          </p:nvPr>
        </p:nvSpPr>
        <p:spPr>
          <a:xfrm>
            <a:off x="1727200" y="1752600"/>
            <a:ext cx="8737600" cy="685800"/>
          </a:xfrm>
        </p:spPr>
        <p:txBody>
          <a:bodyPr anchor="b"/>
          <a:lstStyle>
            <a:lvl1pPr marL="0" indent="0">
              <a:spcBef>
                <a:spcPts val="0"/>
              </a:spcBef>
              <a:buNone/>
              <a:defRPr sz="1800">
                <a:solidFill>
                  <a:schemeClr val="tx2"/>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smtClean="0"/>
              <a:t>Click to edit Master text styles</a:t>
            </a:r>
          </a:p>
        </p:txBody>
      </p:sp>
      <p:sp>
        <p:nvSpPr>
          <p:cNvPr id="12" name="Rectangle 11"/>
          <p:cNvSpPr/>
          <p:nvPr/>
        </p:nvSpPr>
        <p:spPr>
          <a:xfrm flipH="1">
            <a:off x="-4" y="3801374"/>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flipH="1">
            <a:off x="0" y="3877574"/>
            <a:ext cx="12192000" cy="29804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flipH="1">
            <a:off x="1727200" y="3801374"/>
            <a:ext cx="10464800" cy="762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flipH="1">
            <a:off x="-4" y="3801374"/>
            <a:ext cx="1682751"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447110"/>
      </p:ext>
    </p:extLst>
  </p:cSld>
  <p:clrMapOvr>
    <a:masterClrMapping/>
  </p:clrMapOvr>
  <p:timing>
    <p:tnLst>
      <p:par>
        <p:cTn id="1" dur="indefinite" restart="never" nodeType="tmRoot"/>
      </p:par>
    </p:tnLst>
  </p:timing>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5242560" cy="46482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9840" y="1524000"/>
            <a:ext cx="5242560" cy="46482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DFCBE1F0-5A5D-490C-9707-BE54EDD31F7B}"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Tree>
    <p:extLst>
      <p:ext uri="{BB962C8B-B14F-4D97-AF65-F5344CB8AC3E}">
        <p14:creationId xmlns:p14="http://schemas.microsoft.com/office/powerpoint/2010/main" val="2056268579"/>
      </p:ext>
    </p:extLst>
  </p:cSld>
  <p:clrMapOvr>
    <a:masterClrMapping/>
  </p:clrMapOvr>
  <p:timing>
    <p:tnLst>
      <p:par>
        <p:cTn id="1" dur="indefinite" restart="never" nodeType="tmRoot"/>
      </p:par>
    </p:tnLst>
  </p:timing>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474720" cy="4648200"/>
          </a:xfrm>
          <a:ln w="19050">
            <a:noFill/>
            <a:miter lim="800000"/>
          </a:ln>
        </p:spPr>
        <p:txBody>
          <a:bodyPr lIns="0" tIns="0" rIns="0" bIns="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Date Placeholder 7"/>
          <p:cNvSpPr>
            <a:spLocks noGrp="1"/>
          </p:cNvSpPr>
          <p:nvPr>
            <p:ph type="dt" sz="half" idx="10"/>
          </p:nvPr>
        </p:nvSpPr>
        <p:spPr/>
        <p:txBody>
          <a:bodyPr/>
          <a:lstStyle/>
          <a:p>
            <a:fld id="{64FD2F21-1541-48F3-BC99-D55C1170E3E0}" type="datetime1">
              <a:rPr lang="en-US" smtClean="0"/>
              <a:t>7/19/2019</a:t>
            </a:fld>
            <a:endParaRPr lang="en-US"/>
          </a:p>
        </p:txBody>
      </p:sp>
      <p:sp>
        <p:nvSpPr>
          <p:cNvPr id="9" name="Footer Placeholder 8"/>
          <p:cNvSpPr>
            <a:spLocks noGrp="1"/>
          </p:cNvSpPr>
          <p:nvPr>
            <p:ph type="ftr" sz="quarter" idx="11"/>
          </p:nvPr>
        </p:nvSpPr>
        <p:spPr/>
        <p:txBody>
          <a:bodyPr/>
          <a:lstStyle/>
          <a:p>
            <a:r>
              <a:rPr lang="en-US" smtClean="0"/>
              <a:t>Author’s Last Name, Conference Name, Year, Presentation #</a:t>
            </a:r>
            <a:endParaRPr lang="en-US" dirty="0"/>
          </a:p>
        </p:txBody>
      </p:sp>
      <p:sp>
        <p:nvSpPr>
          <p:cNvPr id="10" name="Slide Number Placeholder 9"/>
          <p:cNvSpPr>
            <a:spLocks noGrp="1"/>
          </p:cNvSpPr>
          <p:nvPr>
            <p:ph type="sldNum" sz="quarter" idx="12"/>
          </p:nvPr>
        </p:nvSpPr>
        <p:spPr/>
        <p:txBody>
          <a:bodyPr/>
          <a:lstStyle/>
          <a:p>
            <a:fld id="{94BD5F9E-BC76-487B-A2BC-019AD28A14BF}" type="slidenum">
              <a:rPr lang="en-US" smtClean="0"/>
              <a:pPr/>
              <a:t>‹#›</a:t>
            </a:fld>
            <a:endParaRPr lang="en-US"/>
          </a:p>
        </p:txBody>
      </p:sp>
      <p:sp>
        <p:nvSpPr>
          <p:cNvPr id="16" name="Content Placeholder 2"/>
          <p:cNvSpPr>
            <a:spLocks noGrp="1"/>
          </p:cNvSpPr>
          <p:nvPr>
            <p:ph sz="half" idx="15"/>
          </p:nvPr>
        </p:nvSpPr>
        <p:spPr>
          <a:xfrm>
            <a:off x="4358640" y="1524000"/>
            <a:ext cx="3474720" cy="4648200"/>
          </a:xfrm>
          <a:ln w="19050">
            <a:noFill/>
            <a:miter lim="800000"/>
          </a:ln>
        </p:spPr>
        <p:txBody>
          <a:bodyPr lIns="0" tIns="0" rIns="0" bIns="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Content Placeholder 2"/>
          <p:cNvSpPr>
            <a:spLocks noGrp="1"/>
          </p:cNvSpPr>
          <p:nvPr>
            <p:ph sz="half" idx="17"/>
          </p:nvPr>
        </p:nvSpPr>
        <p:spPr>
          <a:xfrm>
            <a:off x="8107680" y="1524000"/>
            <a:ext cx="3474720" cy="4648200"/>
          </a:xfrm>
          <a:ln w="19050">
            <a:noFill/>
            <a:miter lim="800000"/>
          </a:ln>
        </p:spPr>
        <p:txBody>
          <a:bodyPr lIns="0" tIns="0" rIns="0" bIns="0"/>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456912346"/>
      </p:ext>
    </p:extLst>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tangle 15"/>
          <p:cNvSpPr/>
          <p:nvPr/>
        </p:nvSpPr>
        <p:spPr>
          <a:xfrm>
            <a:off x="628651" y="1202528"/>
            <a:ext cx="11563349" cy="64007"/>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 y="1202528"/>
            <a:ext cx="590551" cy="6400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466436"/>
            <a:ext cx="10972800" cy="676564"/>
          </a:xfrm>
          <a:prstGeom prst="rect">
            <a:avLst/>
          </a:prstGeom>
        </p:spPr>
        <p:txBody>
          <a:bodyPr vert="horz" lIns="0" tIns="0" rIns="0" bIns="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10972800" cy="46482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5" name="Date Placeholder 3"/>
          <p:cNvSpPr>
            <a:spLocks noGrp="1"/>
          </p:cNvSpPr>
          <p:nvPr>
            <p:ph type="dt" sz="half" idx="2"/>
          </p:nvPr>
        </p:nvSpPr>
        <p:spPr>
          <a:xfrm>
            <a:off x="10193251" y="6537326"/>
            <a:ext cx="812800" cy="168275"/>
          </a:xfrm>
          <a:prstGeom prst="rect">
            <a:avLst/>
          </a:prstGeom>
        </p:spPr>
        <p:txBody>
          <a:bodyPr vert="horz" lIns="0" tIns="0" rIns="0" bIns="0" rtlCol="0" anchor="b"/>
          <a:lstStyle>
            <a:lvl1pPr algn="r">
              <a:defRPr sz="800">
                <a:solidFill>
                  <a:schemeClr val="tx1"/>
                </a:solidFill>
              </a:defRPr>
            </a:lvl1pPr>
          </a:lstStyle>
          <a:p>
            <a:fld id="{D84677D7-CD19-497B-A166-E031555359A4}" type="datetime1">
              <a:rPr lang="en-US" smtClean="0"/>
              <a:t>7/19/2019</a:t>
            </a:fld>
            <a:endParaRPr lang="en-US" dirty="0"/>
          </a:p>
        </p:txBody>
      </p:sp>
      <p:sp>
        <p:nvSpPr>
          <p:cNvPr id="26" name="Footer Placeholder 4"/>
          <p:cNvSpPr>
            <a:spLocks noGrp="1"/>
          </p:cNvSpPr>
          <p:nvPr>
            <p:ph type="ftr" sz="quarter" idx="3"/>
          </p:nvPr>
        </p:nvSpPr>
        <p:spPr>
          <a:xfrm>
            <a:off x="609600" y="6537325"/>
            <a:ext cx="4064000" cy="164592"/>
          </a:xfrm>
          <a:prstGeom prst="rect">
            <a:avLst/>
          </a:prstGeom>
        </p:spPr>
        <p:txBody>
          <a:bodyPr vert="horz" lIns="0" tIns="0" rIns="0" bIns="0" rtlCol="0" anchor="b"/>
          <a:lstStyle>
            <a:lvl1pPr algn="l">
              <a:defRPr sz="800">
                <a:solidFill>
                  <a:schemeClr val="tx1"/>
                </a:solidFill>
              </a:defRPr>
            </a:lvl1pPr>
          </a:lstStyle>
          <a:p>
            <a:r>
              <a:rPr lang="en-US" smtClean="0"/>
              <a:t>Author’s Last Name, Conference Name, Year, Presentation #</a:t>
            </a:r>
            <a:endParaRPr lang="en-US" dirty="0"/>
          </a:p>
        </p:txBody>
      </p:sp>
      <p:sp>
        <p:nvSpPr>
          <p:cNvPr id="27" name="Slide Number Placeholder 5"/>
          <p:cNvSpPr>
            <a:spLocks noGrp="1"/>
          </p:cNvSpPr>
          <p:nvPr>
            <p:ph type="sldNum" sz="quarter" idx="4"/>
          </p:nvPr>
        </p:nvSpPr>
        <p:spPr>
          <a:xfrm>
            <a:off x="11252200" y="6537326"/>
            <a:ext cx="330200" cy="168275"/>
          </a:xfrm>
          <a:prstGeom prst="rect">
            <a:avLst/>
          </a:prstGeom>
        </p:spPr>
        <p:txBody>
          <a:bodyPr vert="horz" lIns="0" tIns="0" rIns="0" bIns="0" rtlCol="0" anchor="b"/>
          <a:lstStyle>
            <a:lvl1pPr algn="r">
              <a:defRPr sz="800">
                <a:solidFill>
                  <a:schemeClr val="tx1"/>
                </a:solidFill>
              </a:defRPr>
            </a:lvl1pPr>
          </a:lstStyle>
          <a:p>
            <a:fld id="{94BD5F9E-BC76-487B-A2BC-019AD28A14BF}" type="slidenum">
              <a:rPr lang="en-US" smtClean="0"/>
              <a:pPr/>
              <a:t>‹#›</a:t>
            </a:fld>
            <a:endParaRPr lang="en-US" dirty="0"/>
          </a:p>
        </p:txBody>
      </p:sp>
    </p:spTree>
    <p:extLst>
      <p:ext uri="{BB962C8B-B14F-4D97-AF65-F5344CB8AC3E}">
        <p14:creationId xmlns:p14="http://schemas.microsoft.com/office/powerpoint/2010/main" val="284178273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 id="2147483765" r:id="rId18"/>
    <p:sldLayoutId id="2147483766" r:id="rId19"/>
    <p:sldLayoutId id="2147483767" r:id="rId20"/>
    <p:sldLayoutId id="2147483731" r:id="rId2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400" b="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200"/>
        </a:spcBef>
        <a:buClr>
          <a:schemeClr val="bg2">
            <a:lumMod val="75000"/>
          </a:schemeClr>
        </a:buClr>
        <a:buSzPct val="90000"/>
        <a:buFont typeface="Wingdings" panose="05000000000000000000" pitchFamily="2" charset="2"/>
        <a:buChar char="§"/>
        <a:defRPr sz="2000" kern="1200">
          <a:solidFill>
            <a:schemeClr val="tx1"/>
          </a:solidFill>
          <a:latin typeface="+mn-lt"/>
          <a:ea typeface="+mn-ea"/>
          <a:cs typeface="+mn-cs"/>
        </a:defRPr>
      </a:lvl1pPr>
      <a:lvl2pPr marL="502920" indent="-228600" algn="l" defTabSz="914400" rtl="0" eaLnBrk="1" latinLnBrk="0" hangingPunct="1">
        <a:lnSpc>
          <a:spcPct val="90000"/>
        </a:lnSpc>
        <a:spcBef>
          <a:spcPts val="800"/>
        </a:spcBef>
        <a:buClr>
          <a:schemeClr val="bg2">
            <a:lumMod val="75000"/>
          </a:schemeClr>
        </a:buClr>
        <a:buSzPct val="90000"/>
        <a:buFont typeface="Arial" panose="020B0604020202020204" pitchFamily="34" charset="0"/>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600" kern="1200">
          <a:solidFill>
            <a:schemeClr val="tx1"/>
          </a:solidFill>
          <a:latin typeface="+mn-lt"/>
          <a:ea typeface="+mn-ea"/>
          <a:cs typeface="+mn-cs"/>
        </a:defRPr>
      </a:lvl3pPr>
      <a:lvl4pPr marL="9601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4pPr>
      <a:lvl5pPr marL="11887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5pPr>
      <a:lvl6pPr marL="14173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6pPr>
      <a:lvl7pPr marL="16459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7pPr>
      <a:lvl8pPr marL="1874520" indent="-182880" algn="l" defTabSz="914400" rtl="0" eaLnBrk="1" latinLnBrk="0" hangingPunct="1">
        <a:lnSpc>
          <a:spcPct val="90000"/>
        </a:lnSpc>
        <a:spcBef>
          <a:spcPts val="600"/>
        </a:spcBef>
        <a:buClr>
          <a:schemeClr val="bg2">
            <a:lumMod val="75000"/>
          </a:schemeClr>
        </a:buClr>
        <a:buSzPct val="90000"/>
        <a:buFont typeface="Arial" panose="020B0604020202020204" pitchFamily="34" charset="0"/>
        <a:buChar char="–"/>
        <a:defRPr sz="1400" kern="1200">
          <a:solidFill>
            <a:schemeClr val="tx1"/>
          </a:solidFill>
          <a:latin typeface="+mn-lt"/>
          <a:ea typeface="+mn-ea"/>
          <a:cs typeface="+mn-cs"/>
        </a:defRPr>
      </a:lvl8pPr>
      <a:lvl9pPr marL="2103120" indent="-182880" algn="l" defTabSz="914400" rtl="0" eaLnBrk="1" latinLnBrk="0" hangingPunct="1">
        <a:lnSpc>
          <a:spcPct val="90000"/>
        </a:lnSpc>
        <a:spcBef>
          <a:spcPts val="600"/>
        </a:spcBef>
        <a:buClr>
          <a:schemeClr val="bg2">
            <a:lumMod val="75000"/>
          </a:schemeClr>
        </a:buClr>
        <a:buSzPct val="90000"/>
        <a:buFont typeface="Wingdings" panose="05000000000000000000"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Keeping the Pressure on Archived NRTI Resistance: </a:t>
            </a:r>
            <a:r>
              <a:rPr lang="en-US" dirty="0" smtClean="0"/>
              <a:t>Switching </a:t>
            </a:r>
            <a:r>
              <a:rPr lang="en-US" dirty="0"/>
              <a:t>to </a:t>
            </a:r>
            <a:r>
              <a:rPr lang="en-US" dirty="0" err="1"/>
              <a:t>Bictegravir</a:t>
            </a:r>
            <a:r>
              <a:rPr lang="en-US" dirty="0"/>
              <a:t>/</a:t>
            </a:r>
            <a:r>
              <a:rPr lang="en-US" dirty="0" err="1"/>
              <a:t>Emtricitabine</a:t>
            </a:r>
            <a:r>
              <a:rPr lang="en-US" dirty="0"/>
              <a:t>/</a:t>
            </a:r>
            <a:r>
              <a:rPr lang="en-US" dirty="0" err="1"/>
              <a:t>Tenofovir</a:t>
            </a:r>
            <a:r>
              <a:rPr lang="en-US" dirty="0"/>
              <a:t> </a:t>
            </a:r>
            <a:r>
              <a:rPr lang="en-US" dirty="0" err="1"/>
              <a:t>Alafenamide</a:t>
            </a:r>
            <a:r>
              <a:rPr lang="en-US" dirty="0"/>
              <a:t> (B/F/TAF) </a:t>
            </a:r>
            <a:r>
              <a:rPr lang="en-US" dirty="0" smtClean="0"/>
              <a:t>Triple </a:t>
            </a:r>
            <a:r>
              <a:rPr lang="en-US" dirty="0"/>
              <a:t>Therapy in Study 4030</a:t>
            </a:r>
          </a:p>
        </p:txBody>
      </p:sp>
      <p:sp>
        <p:nvSpPr>
          <p:cNvPr id="3" name="Subtitle 2"/>
          <p:cNvSpPr>
            <a:spLocks noGrp="1"/>
          </p:cNvSpPr>
          <p:nvPr>
            <p:ph type="subTitle" idx="1"/>
          </p:nvPr>
        </p:nvSpPr>
        <p:spPr/>
        <p:txBody>
          <a:bodyPr/>
          <a:lstStyle/>
          <a:p>
            <a:r>
              <a:rPr lang="en-US" dirty="0"/>
              <a:t>Rima Acosta, Madeleine </a:t>
            </a:r>
            <a:r>
              <a:rPr lang="en-US" dirty="0" err="1"/>
              <a:t>Willkom</a:t>
            </a:r>
            <a:r>
              <a:rPr lang="en-US" dirty="0"/>
              <a:t>, Kristen </a:t>
            </a:r>
            <a:r>
              <a:rPr lang="en-US" dirty="0" err="1"/>
              <a:t>Andreatta</a:t>
            </a:r>
            <a:r>
              <a:rPr lang="en-US" dirty="0"/>
              <a:t>, Hui Liu, Ross Martin, </a:t>
            </a:r>
            <a:r>
              <a:rPr lang="en-US" dirty="0" smtClean="0"/>
              <a:t/>
            </a:r>
            <a:br>
              <a:rPr lang="en-US" dirty="0" smtClean="0"/>
            </a:br>
            <a:r>
              <a:rPr lang="en-US" dirty="0" err="1" smtClean="0"/>
              <a:t>Aiyappa</a:t>
            </a:r>
            <a:r>
              <a:rPr lang="en-US" dirty="0" smtClean="0"/>
              <a:t> </a:t>
            </a:r>
            <a:r>
              <a:rPr lang="en-US" dirty="0" err="1"/>
              <a:t>Parvangada</a:t>
            </a:r>
            <a:r>
              <a:rPr lang="en-US" dirty="0"/>
              <a:t>, Hal Martin, Sean Collins, and Kirsten L. White</a:t>
            </a:r>
            <a:br>
              <a:rPr lang="en-US" dirty="0"/>
            </a:br>
            <a:endParaRPr lang="en-US" dirty="0"/>
          </a:p>
          <a:p>
            <a:r>
              <a:rPr lang="en-US" sz="1600" dirty="0"/>
              <a:t>Gilead Sciences, Inc., Foster City, CA, </a:t>
            </a:r>
            <a:r>
              <a:rPr lang="en-US" sz="1600" dirty="0" smtClean="0"/>
              <a:t>USA</a:t>
            </a:r>
          </a:p>
          <a:p>
            <a:pPr>
              <a:lnSpc>
                <a:spcPct val="100000"/>
              </a:lnSpc>
            </a:pPr>
            <a:endParaRPr lang="en-US" sz="1400" dirty="0" smtClean="0"/>
          </a:p>
          <a:p>
            <a:pPr>
              <a:lnSpc>
                <a:spcPct val="100000"/>
              </a:lnSpc>
            </a:pPr>
            <a:endParaRPr lang="en-US" sz="1400" dirty="0"/>
          </a:p>
          <a:p>
            <a:pPr>
              <a:lnSpc>
                <a:spcPct val="100000"/>
              </a:lnSpc>
            </a:pPr>
            <a:r>
              <a:rPr lang="en-US" sz="1200" dirty="0" smtClean="0"/>
              <a:t>Presented at: </a:t>
            </a:r>
            <a:r>
              <a:rPr lang="en-US" altLang="en-US" sz="1200" dirty="0" smtClean="0"/>
              <a:t>The </a:t>
            </a:r>
            <a:r>
              <a:rPr lang="en-US" altLang="en-US" sz="1200" dirty="0"/>
              <a:t>10</a:t>
            </a:r>
            <a:r>
              <a:rPr lang="en-US" altLang="en-US" sz="1200" baseline="30000" dirty="0"/>
              <a:t>th</a:t>
            </a:r>
            <a:r>
              <a:rPr lang="en-US" altLang="en-US" sz="1200" dirty="0"/>
              <a:t> IAS Conference on HIV Science (IAS 2019)</a:t>
            </a:r>
          </a:p>
          <a:p>
            <a:pPr>
              <a:lnSpc>
                <a:spcPct val="100000"/>
              </a:lnSpc>
            </a:pPr>
            <a:r>
              <a:rPr lang="en-US" altLang="en-US" sz="1200" dirty="0"/>
              <a:t>July 21-24, </a:t>
            </a:r>
            <a:r>
              <a:rPr lang="en-US" altLang="en-US" sz="1200" dirty="0" smtClean="0"/>
              <a:t>2019, Mexico </a:t>
            </a:r>
            <a:r>
              <a:rPr lang="en-US" altLang="en-US" sz="1200" dirty="0"/>
              <a:t>City, </a:t>
            </a:r>
            <a:r>
              <a:rPr lang="en-US" altLang="en-US" sz="1200" dirty="0" smtClean="0"/>
              <a:t>Mexico</a:t>
            </a:r>
          </a:p>
          <a:p>
            <a:pPr>
              <a:lnSpc>
                <a:spcPct val="100000"/>
              </a:lnSpc>
            </a:pPr>
            <a:r>
              <a:rPr lang="en-US" sz="1200" dirty="0" smtClean="0"/>
              <a:t>Poster: MOPEB241</a:t>
            </a:r>
            <a:endParaRPr lang="en-US" altLang="en-US" sz="1200" dirty="0"/>
          </a:p>
          <a:p>
            <a:endParaRPr lang="en-US" sz="1400" dirty="0"/>
          </a:p>
          <a:p>
            <a:endParaRPr lang="en-US" dirty="0"/>
          </a:p>
        </p:txBody>
      </p:sp>
    </p:spTree>
    <p:custDataLst>
      <p:tags r:id="rId1"/>
    </p:custDataLst>
    <p:extLst>
      <p:ext uri="{BB962C8B-B14F-4D97-AF65-F5344CB8AC3E}">
        <p14:creationId xmlns:p14="http://schemas.microsoft.com/office/powerpoint/2010/main" val="1151380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2. </a:t>
            </a:r>
            <a:r>
              <a:rPr lang="en-US" dirty="0" err="1" smtClean="0"/>
              <a:t>Virologic</a:t>
            </a:r>
            <a:r>
              <a:rPr lang="en-US" dirty="0" smtClean="0"/>
              <a:t> Outcome by FDA Snapshot at Week 48 (Overall Population)</a:t>
            </a:r>
            <a:endParaRPr lang="en-US" dirty="0"/>
          </a:p>
        </p:txBody>
      </p:sp>
      <p:sp>
        <p:nvSpPr>
          <p:cNvPr id="12" name="Content Placeholder 11"/>
          <p:cNvSpPr>
            <a:spLocks noGrp="1"/>
          </p:cNvSpPr>
          <p:nvPr>
            <p:ph idx="1"/>
          </p:nvPr>
        </p:nvSpPr>
        <p:spPr>
          <a:xfrm>
            <a:off x="609600" y="5620250"/>
            <a:ext cx="10972800" cy="717477"/>
          </a:xfrm>
        </p:spPr>
        <p:txBody>
          <a:bodyPr/>
          <a:lstStyle/>
          <a:p>
            <a:r>
              <a:rPr lang="en-US" sz="1800" dirty="0"/>
              <a:t>Switching to B/F/TAF was non-inferior to remaining on DTG + F/TAF</a:t>
            </a:r>
          </a:p>
          <a:p>
            <a:r>
              <a:rPr lang="en-US" sz="1800" dirty="0"/>
              <a:t>No participant with pre-existing NRTI resistance had HIV-1 RNA ≥ 50 c/mL at Week 48 or last </a:t>
            </a:r>
            <a:r>
              <a:rPr lang="en-US" sz="1800" dirty="0" smtClean="0"/>
              <a:t>visit</a:t>
            </a:r>
            <a:endParaRPr lang="en-US" sz="1800"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10</a:t>
            </a:fld>
            <a:endParaRPr lang="en-US"/>
          </a:p>
        </p:txBody>
      </p:sp>
      <p:grpSp>
        <p:nvGrpSpPr>
          <p:cNvPr id="38" name="Group 37"/>
          <p:cNvGrpSpPr/>
          <p:nvPr/>
        </p:nvGrpSpPr>
        <p:grpSpPr>
          <a:xfrm>
            <a:off x="774077" y="1530114"/>
            <a:ext cx="9932009" cy="3703022"/>
            <a:chOff x="724201" y="2469178"/>
            <a:chExt cx="9932009" cy="3703022"/>
          </a:xfrm>
        </p:grpSpPr>
        <p:grpSp>
          <p:nvGrpSpPr>
            <p:cNvPr id="13" name="Group 12"/>
            <p:cNvGrpSpPr/>
            <p:nvPr/>
          </p:nvGrpSpPr>
          <p:grpSpPr>
            <a:xfrm>
              <a:off x="1022225" y="3168856"/>
              <a:ext cx="4448450" cy="3003344"/>
              <a:chOff x="1491223" y="2153600"/>
              <a:chExt cx="4435475" cy="3619027"/>
            </a:xfrm>
          </p:grpSpPr>
          <p:graphicFrame>
            <p:nvGraphicFramePr>
              <p:cNvPr id="14" name="Chart 10"/>
              <p:cNvGraphicFramePr>
                <a:graphicFrameLocks/>
              </p:cNvGraphicFramePr>
              <p:nvPr>
                <p:extLst>
                  <p:ext uri="{D42A27DB-BD31-4B8C-83A1-F6EECF244321}">
                    <p14:modId xmlns:p14="http://schemas.microsoft.com/office/powerpoint/2010/main" val="3541736633"/>
                  </p:ext>
                </p:extLst>
              </p:nvPr>
            </p:nvGraphicFramePr>
            <p:xfrm>
              <a:off x="1491223" y="2153600"/>
              <a:ext cx="4435475" cy="2728912"/>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9"/>
              <p:cNvSpPr txBox="1">
                <a:spLocks noChangeArrowheads="1"/>
              </p:cNvSpPr>
              <p:nvPr/>
            </p:nvSpPr>
            <p:spPr bwMode="auto">
              <a:xfrm>
                <a:off x="3332872" y="4715166"/>
                <a:ext cx="1082789" cy="56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dirty="0">
                    <a:solidFill>
                      <a:srgbClr val="000000"/>
                    </a:solidFill>
                  </a:rPr>
                  <a:t>HIV-1 RNA</a:t>
                </a:r>
                <a:br>
                  <a:rPr lang="en-US" altLang="en-US" sz="1400" dirty="0">
                    <a:solidFill>
                      <a:srgbClr val="000000"/>
                    </a:solidFill>
                  </a:rPr>
                </a:br>
                <a:r>
                  <a:rPr lang="en-US" altLang="en-US" sz="1400" dirty="0" smtClean="0">
                    <a:solidFill>
                      <a:srgbClr val="000000"/>
                    </a:solidFill>
                  </a:rPr>
                  <a:t>&lt; 50 </a:t>
                </a:r>
                <a:r>
                  <a:rPr lang="en-US" altLang="en-US" sz="1400" dirty="0">
                    <a:solidFill>
                      <a:srgbClr val="000000"/>
                    </a:solidFill>
                  </a:rPr>
                  <a:t>c/mL</a:t>
                </a:r>
                <a:endParaRPr lang="en-US" altLang="en-US" sz="1400" baseline="30000" dirty="0">
                  <a:solidFill>
                    <a:srgbClr val="000000"/>
                  </a:solidFill>
                </a:endParaRPr>
              </a:p>
            </p:txBody>
          </p:sp>
          <p:sp>
            <p:nvSpPr>
              <p:cNvPr id="16" name="TextBox 20"/>
              <p:cNvSpPr txBox="1">
                <a:spLocks noChangeArrowheads="1"/>
              </p:cNvSpPr>
              <p:nvPr/>
            </p:nvSpPr>
            <p:spPr bwMode="auto">
              <a:xfrm>
                <a:off x="1950124" y="4715166"/>
                <a:ext cx="1098290" cy="562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dirty="0">
                    <a:solidFill>
                      <a:srgbClr val="000000"/>
                    </a:solidFill>
                  </a:rPr>
                  <a:t>HIV-1 RNA</a:t>
                </a:r>
                <a:br>
                  <a:rPr lang="en-US" altLang="en-US" sz="1400" dirty="0">
                    <a:solidFill>
                      <a:srgbClr val="000000"/>
                    </a:solidFill>
                  </a:rPr>
                </a:br>
                <a:r>
                  <a:rPr lang="en-US" altLang="en-US" sz="1400" dirty="0" smtClean="0">
                    <a:solidFill>
                      <a:srgbClr val="000000"/>
                    </a:solidFill>
                  </a:rPr>
                  <a:t>≥ 50 </a:t>
                </a:r>
                <a:r>
                  <a:rPr lang="en-US" altLang="en-US" sz="1400" dirty="0">
                    <a:solidFill>
                      <a:srgbClr val="000000"/>
                    </a:solidFill>
                  </a:rPr>
                  <a:t>c/mL</a:t>
                </a:r>
                <a:endParaRPr lang="en-US" altLang="en-US" sz="1400" baseline="30000" dirty="0">
                  <a:solidFill>
                    <a:srgbClr val="000000"/>
                  </a:solidFill>
                </a:endParaRPr>
              </a:p>
            </p:txBody>
          </p:sp>
          <p:sp>
            <p:nvSpPr>
              <p:cNvPr id="17" name="TextBox 21"/>
              <p:cNvSpPr txBox="1">
                <a:spLocks noChangeArrowheads="1"/>
              </p:cNvSpPr>
              <p:nvPr/>
            </p:nvSpPr>
            <p:spPr bwMode="auto">
              <a:xfrm>
                <a:off x="4695395" y="4715166"/>
                <a:ext cx="1101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dirty="0">
                    <a:solidFill>
                      <a:srgbClr val="000000"/>
                    </a:solidFill>
                  </a:rPr>
                  <a:t>No Virologic</a:t>
                </a:r>
              </a:p>
              <a:p>
                <a:pPr algn="ctr" eaLnBrk="1" hangingPunct="1">
                  <a:lnSpc>
                    <a:spcPct val="100000"/>
                  </a:lnSpc>
                  <a:spcBef>
                    <a:spcPct val="0"/>
                  </a:spcBef>
                  <a:buClrTx/>
                  <a:buSzTx/>
                  <a:buFontTx/>
                  <a:buNone/>
                </a:pPr>
                <a:r>
                  <a:rPr lang="en-US" altLang="en-US" sz="1400" dirty="0">
                    <a:solidFill>
                      <a:srgbClr val="000000"/>
                    </a:solidFill>
                  </a:rPr>
                  <a:t>Data</a:t>
                </a:r>
                <a:endParaRPr lang="en-US" altLang="en-US" sz="1400" baseline="30000" dirty="0">
                  <a:solidFill>
                    <a:srgbClr val="000000"/>
                  </a:solidFill>
                </a:endParaRPr>
              </a:p>
            </p:txBody>
          </p:sp>
          <p:sp>
            <p:nvSpPr>
              <p:cNvPr id="18" name="TextBox 22"/>
              <p:cNvSpPr txBox="1">
                <a:spLocks noChangeArrowheads="1"/>
              </p:cNvSpPr>
              <p:nvPr/>
            </p:nvSpPr>
            <p:spPr bwMode="auto">
              <a:xfrm>
                <a:off x="2040770" y="5288325"/>
                <a:ext cx="379413"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solidFill>
                      <a:srgbClr val="00C0A0"/>
                    </a:solidFill>
                  </a:rPr>
                  <a:t> 1 </a:t>
                </a:r>
              </a:p>
              <a:p>
                <a:pPr algn="ctr" eaLnBrk="1" hangingPunct="1">
                  <a:lnSpc>
                    <a:spcPct val="100000"/>
                  </a:lnSpc>
                  <a:spcBef>
                    <a:spcPct val="0"/>
                  </a:spcBef>
                  <a:buClrTx/>
                  <a:buSzTx/>
                  <a:buFontTx/>
                  <a:buNone/>
                </a:pPr>
                <a:r>
                  <a:rPr lang="en-US" altLang="en-US" sz="1400" b="1" dirty="0">
                    <a:solidFill>
                      <a:srgbClr val="00C0A0"/>
                    </a:solidFill>
                  </a:rPr>
                  <a:t>284</a:t>
                </a:r>
              </a:p>
            </p:txBody>
          </p:sp>
          <p:sp>
            <p:nvSpPr>
              <p:cNvPr id="19" name="TextBox 23"/>
              <p:cNvSpPr txBox="1">
                <a:spLocks noChangeArrowheads="1"/>
              </p:cNvSpPr>
              <p:nvPr/>
            </p:nvSpPr>
            <p:spPr bwMode="auto">
              <a:xfrm>
                <a:off x="2588800" y="5286739"/>
                <a:ext cx="377825"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t> 3 </a:t>
                </a:r>
              </a:p>
              <a:p>
                <a:pPr algn="ctr" eaLnBrk="1" hangingPunct="1">
                  <a:lnSpc>
                    <a:spcPct val="100000"/>
                  </a:lnSpc>
                  <a:spcBef>
                    <a:spcPct val="0"/>
                  </a:spcBef>
                  <a:buClrTx/>
                  <a:buSzTx/>
                  <a:buFontTx/>
                  <a:buNone/>
                </a:pPr>
                <a:r>
                  <a:rPr lang="en-US" altLang="en-US" sz="1400" b="1" dirty="0"/>
                  <a:t>281</a:t>
                </a:r>
              </a:p>
            </p:txBody>
          </p:sp>
          <p:sp>
            <p:nvSpPr>
              <p:cNvPr id="20" name="TextBox 24"/>
              <p:cNvSpPr txBox="1">
                <a:spLocks noChangeArrowheads="1"/>
              </p:cNvSpPr>
              <p:nvPr/>
            </p:nvSpPr>
            <p:spPr bwMode="auto">
              <a:xfrm>
                <a:off x="3411926" y="5286739"/>
                <a:ext cx="379413"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solidFill>
                      <a:srgbClr val="00C0A0"/>
                    </a:solidFill>
                  </a:rPr>
                  <a:t>265</a:t>
                </a:r>
              </a:p>
              <a:p>
                <a:pPr algn="ctr" eaLnBrk="1" hangingPunct="1">
                  <a:lnSpc>
                    <a:spcPct val="100000"/>
                  </a:lnSpc>
                  <a:spcBef>
                    <a:spcPct val="0"/>
                  </a:spcBef>
                  <a:buClrTx/>
                  <a:buSzTx/>
                  <a:buFontTx/>
                  <a:buNone/>
                </a:pPr>
                <a:r>
                  <a:rPr lang="en-US" altLang="en-US" sz="1400" b="1" dirty="0">
                    <a:solidFill>
                      <a:srgbClr val="00C0A0"/>
                    </a:solidFill>
                  </a:rPr>
                  <a:t>284</a:t>
                </a:r>
              </a:p>
            </p:txBody>
          </p:sp>
          <p:sp>
            <p:nvSpPr>
              <p:cNvPr id="21" name="TextBox 25"/>
              <p:cNvSpPr txBox="1">
                <a:spLocks noChangeArrowheads="1"/>
              </p:cNvSpPr>
              <p:nvPr/>
            </p:nvSpPr>
            <p:spPr bwMode="auto">
              <a:xfrm>
                <a:off x="3961120" y="5286739"/>
                <a:ext cx="377825"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solidFill>
                      <a:srgbClr val="000000"/>
                    </a:solidFill>
                  </a:rPr>
                  <a:t>256</a:t>
                </a:r>
              </a:p>
              <a:p>
                <a:pPr algn="ctr" eaLnBrk="1" hangingPunct="1">
                  <a:lnSpc>
                    <a:spcPct val="100000"/>
                  </a:lnSpc>
                  <a:spcBef>
                    <a:spcPct val="0"/>
                  </a:spcBef>
                  <a:buClrTx/>
                  <a:buSzTx/>
                  <a:buFontTx/>
                  <a:buNone/>
                </a:pPr>
                <a:r>
                  <a:rPr lang="en-US" altLang="en-US" sz="1400" b="1" dirty="0">
                    <a:solidFill>
                      <a:srgbClr val="000000"/>
                    </a:solidFill>
                  </a:rPr>
                  <a:t>281</a:t>
                </a:r>
              </a:p>
            </p:txBody>
          </p:sp>
          <p:sp>
            <p:nvSpPr>
              <p:cNvPr id="22" name="TextBox 26"/>
              <p:cNvSpPr txBox="1">
                <a:spLocks noChangeArrowheads="1"/>
              </p:cNvSpPr>
              <p:nvPr/>
            </p:nvSpPr>
            <p:spPr bwMode="auto">
              <a:xfrm>
                <a:off x="5323493" y="5286739"/>
                <a:ext cx="379412"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t> 22 </a:t>
                </a:r>
              </a:p>
              <a:p>
                <a:pPr algn="ctr" eaLnBrk="1" hangingPunct="1">
                  <a:lnSpc>
                    <a:spcPct val="100000"/>
                  </a:lnSpc>
                  <a:spcBef>
                    <a:spcPct val="0"/>
                  </a:spcBef>
                  <a:buClrTx/>
                  <a:buSzTx/>
                  <a:buFontTx/>
                  <a:buNone/>
                </a:pPr>
                <a:r>
                  <a:rPr lang="en-US" altLang="en-US" sz="1400" b="1" dirty="0"/>
                  <a:t>281</a:t>
                </a:r>
              </a:p>
            </p:txBody>
          </p:sp>
          <p:sp>
            <p:nvSpPr>
              <p:cNvPr id="23" name="TextBox 27"/>
              <p:cNvSpPr txBox="1">
                <a:spLocks noChangeArrowheads="1"/>
              </p:cNvSpPr>
              <p:nvPr/>
            </p:nvSpPr>
            <p:spPr bwMode="auto">
              <a:xfrm>
                <a:off x="4773129" y="5286739"/>
                <a:ext cx="377825" cy="484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0"/>
                  </a:spcBef>
                  <a:buClrTx/>
                  <a:buSzTx/>
                  <a:buFontTx/>
                  <a:buNone/>
                </a:pPr>
                <a:r>
                  <a:rPr lang="en-US" altLang="en-US" sz="1400" b="1" u="sng" dirty="0">
                    <a:solidFill>
                      <a:srgbClr val="00C0A0"/>
                    </a:solidFill>
                  </a:rPr>
                  <a:t> 18 </a:t>
                </a:r>
              </a:p>
              <a:p>
                <a:pPr algn="ctr" eaLnBrk="1" hangingPunct="1">
                  <a:lnSpc>
                    <a:spcPct val="100000"/>
                  </a:lnSpc>
                  <a:spcBef>
                    <a:spcPct val="0"/>
                  </a:spcBef>
                  <a:buClrTx/>
                  <a:buSzTx/>
                  <a:buFontTx/>
                  <a:buNone/>
                </a:pPr>
                <a:r>
                  <a:rPr lang="en-US" altLang="en-US" sz="1400" b="1" dirty="0">
                    <a:solidFill>
                      <a:srgbClr val="00C0A0"/>
                    </a:solidFill>
                  </a:rPr>
                  <a:t>284</a:t>
                </a:r>
              </a:p>
            </p:txBody>
          </p:sp>
        </p:grpSp>
        <p:sp>
          <p:nvSpPr>
            <p:cNvPr id="24" name="Rectangle 6"/>
            <p:cNvSpPr>
              <a:spLocks noChangeArrowheads="1"/>
            </p:cNvSpPr>
            <p:nvPr/>
          </p:nvSpPr>
          <p:spPr bwMode="auto">
            <a:xfrm>
              <a:off x="6408600" y="2469178"/>
              <a:ext cx="4113652"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742950" indent="-28575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1143000" indent="-228600"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1600200" indent="-228600"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2057400" indent="-228600"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2514600" indent="-228600"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971800" indent="-228600"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3429000" indent="-228600"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886200" indent="-228600"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spcBef>
                  <a:spcPct val="0"/>
                </a:spcBef>
                <a:buClrTx/>
                <a:buSzTx/>
                <a:buFont typeface="Wingdings" pitchFamily="2" charset="2"/>
                <a:buNone/>
                <a:defRPr/>
              </a:pPr>
              <a:r>
                <a:rPr lang="en-GB" altLang="en-US" sz="1600" b="1" kern="0" dirty="0">
                  <a:solidFill>
                    <a:srgbClr val="000000"/>
                  </a:solidFill>
                  <a:ea typeface="MS PGothic" pitchFamily="34" charset="-128"/>
                </a:rPr>
                <a:t>  Treatment </a:t>
              </a:r>
              <a:r>
                <a:rPr lang="en-US" altLang="en-US" sz="1600" b="1" kern="0" dirty="0">
                  <a:solidFill>
                    <a:srgbClr val="000000"/>
                  </a:solidFill>
                  <a:ea typeface="MS PGothic" pitchFamily="34" charset="-128"/>
                </a:rPr>
                <a:t>Difference in % </a:t>
              </a:r>
              <a:r>
                <a:rPr lang="en-US" altLang="en-US" sz="1600" b="1" kern="0" dirty="0" smtClean="0">
                  <a:solidFill>
                    <a:srgbClr val="000000"/>
                  </a:solidFill>
                  <a:ea typeface="MS PGothic" pitchFamily="34" charset="-128"/>
                </a:rPr>
                <a:t>with </a:t>
              </a:r>
              <a:r>
                <a:rPr lang="en-US" altLang="en-US" sz="1600" b="1" kern="0" dirty="0">
                  <a:solidFill>
                    <a:srgbClr val="000000"/>
                  </a:solidFill>
                  <a:ea typeface="MS PGothic" pitchFamily="34" charset="-128"/>
                </a:rPr>
                <a:t>RNA </a:t>
              </a:r>
              <a:r>
                <a:rPr lang="en-US" altLang="en-US" sz="1600" b="1" kern="0" dirty="0" smtClean="0">
                  <a:solidFill>
                    <a:srgbClr val="000000"/>
                  </a:solidFill>
                  <a:ea typeface="MS PGothic" pitchFamily="34" charset="-128"/>
                </a:rPr>
                <a:t>≥ 50 </a:t>
              </a:r>
              <a:r>
                <a:rPr lang="en-US" altLang="en-US" sz="1600" b="1" kern="0" dirty="0">
                  <a:solidFill>
                    <a:srgbClr val="000000"/>
                  </a:solidFill>
                  <a:ea typeface="MS PGothic" pitchFamily="34" charset="-128"/>
                </a:rPr>
                <a:t>c/mL,  (95.00</a:t>
              </a:r>
              <a:r>
                <a:rPr lang="en-US" altLang="en-US" sz="1600" b="1" kern="0" dirty="0">
                  <a:ea typeface="MS PGothic" pitchFamily="34" charset="-128"/>
                </a:rPr>
                <a:t>1</a:t>
              </a:r>
              <a:r>
                <a:rPr lang="en-US" altLang="en-US" sz="1600" b="1" kern="0" dirty="0">
                  <a:solidFill>
                    <a:srgbClr val="000000"/>
                  </a:solidFill>
                  <a:ea typeface="MS PGothic" pitchFamily="34" charset="-128"/>
                </a:rPr>
                <a:t>% CI)</a:t>
              </a:r>
            </a:p>
          </p:txBody>
        </p:sp>
        <p:graphicFrame>
          <p:nvGraphicFramePr>
            <p:cNvPr id="25" name="Chart 23"/>
            <p:cNvGraphicFramePr>
              <a:graphicFrameLocks/>
            </p:cNvGraphicFramePr>
            <p:nvPr>
              <p:extLst>
                <p:ext uri="{D42A27DB-BD31-4B8C-83A1-F6EECF244321}">
                  <p14:modId xmlns:p14="http://schemas.microsoft.com/office/powerpoint/2010/main" val="1585875278"/>
                </p:ext>
              </p:extLst>
            </p:nvPr>
          </p:nvGraphicFramePr>
          <p:xfrm>
            <a:off x="6621812" y="3614228"/>
            <a:ext cx="4034398" cy="2327004"/>
          </p:xfrm>
          <a:graphic>
            <a:graphicData uri="http://schemas.openxmlformats.org/drawingml/2006/chart">
              <c:chart xmlns:c="http://schemas.openxmlformats.org/drawingml/2006/chart" xmlns:r="http://schemas.openxmlformats.org/officeDocument/2006/relationships" r:id="rId4"/>
            </a:graphicData>
          </a:graphic>
        </p:graphicFrame>
        <p:sp>
          <p:nvSpPr>
            <p:cNvPr id="26" name="TextBox 25"/>
            <p:cNvSpPr txBox="1"/>
            <p:nvPr/>
          </p:nvSpPr>
          <p:spPr>
            <a:xfrm>
              <a:off x="10004013" y="5780587"/>
              <a:ext cx="457200" cy="252413"/>
            </a:xfrm>
            <a:prstGeom prst="rect">
              <a:avLst/>
            </a:prstGeom>
            <a:noFill/>
          </p:spPr>
          <p:txBody>
            <a:bodyPr lIns="0" tIns="0" rIns="0" bIns="0" anchor="ctr"/>
            <a:lstStyle/>
            <a:p>
              <a:pPr algn="ctr" defTabSz="513624" eaLnBrk="0" hangingPunct="0">
                <a:lnSpc>
                  <a:spcPct val="90000"/>
                </a:lnSpc>
                <a:defRPr/>
              </a:pPr>
              <a:r>
                <a:rPr lang="en-US" sz="1200" b="1" kern="0" dirty="0">
                  <a:solidFill>
                    <a:prstClr val="black"/>
                  </a:solidFill>
                  <a:cs typeface="Arial" pitchFamily="34" charset="0"/>
                </a:rPr>
                <a:t>4%</a:t>
              </a:r>
            </a:p>
          </p:txBody>
        </p:sp>
        <p:sp>
          <p:nvSpPr>
            <p:cNvPr id="27" name="TextBox 26"/>
            <p:cNvSpPr txBox="1"/>
            <p:nvPr/>
          </p:nvSpPr>
          <p:spPr>
            <a:xfrm>
              <a:off x="8363082" y="5780587"/>
              <a:ext cx="379412" cy="252413"/>
            </a:xfrm>
            <a:prstGeom prst="rect">
              <a:avLst/>
            </a:prstGeom>
            <a:noFill/>
          </p:spPr>
          <p:txBody>
            <a:bodyPr lIns="0" tIns="0" rIns="0" bIns="0" anchor="ctr"/>
            <a:lstStyle/>
            <a:p>
              <a:pPr algn="ctr" defTabSz="513624" eaLnBrk="0" hangingPunct="0">
                <a:lnSpc>
                  <a:spcPct val="90000"/>
                </a:lnSpc>
                <a:defRPr/>
              </a:pPr>
              <a:r>
                <a:rPr lang="en-US" sz="1400" b="1" kern="0" dirty="0">
                  <a:solidFill>
                    <a:prstClr val="black"/>
                  </a:solidFill>
                  <a:cs typeface="Arial" pitchFamily="34" charset="0"/>
                </a:rPr>
                <a:t>0</a:t>
              </a:r>
            </a:p>
          </p:txBody>
        </p:sp>
        <p:cxnSp>
          <p:nvCxnSpPr>
            <p:cNvPr id="28" name="Straight Connector 24"/>
            <p:cNvCxnSpPr>
              <a:cxnSpLocks noChangeShapeType="1"/>
            </p:cNvCxnSpPr>
            <p:nvPr/>
          </p:nvCxnSpPr>
          <p:spPr bwMode="auto">
            <a:xfrm flipV="1">
              <a:off x="10223088" y="3432251"/>
              <a:ext cx="0" cy="22860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29" name="AutoShape 106"/>
            <p:cNvSpPr>
              <a:spLocks noChangeArrowheads="1"/>
            </p:cNvSpPr>
            <p:nvPr/>
          </p:nvSpPr>
          <p:spPr bwMode="auto">
            <a:xfrm flipH="1">
              <a:off x="6863930" y="3161975"/>
              <a:ext cx="1690622" cy="559579"/>
            </a:xfrm>
            <a:prstGeom prst="rightArrow">
              <a:avLst>
                <a:gd name="adj1" fmla="val 74951"/>
                <a:gd name="adj2" fmla="val 73291"/>
              </a:avLst>
            </a:prstGeom>
            <a:solidFill>
              <a:srgbClr val="00C0A0"/>
            </a:solidFill>
            <a:ln w="9525">
              <a:solidFill>
                <a:srgbClr val="00C0A0"/>
              </a:solidFill>
              <a:miter lim="800000"/>
              <a:headEnd/>
              <a:tailEnd/>
            </a:ln>
          </p:spPr>
          <p:txBody>
            <a:bodyPr wrap="none" anchor="ctr"/>
            <a:lstStyle/>
            <a:p>
              <a:pPr algn="ctr">
                <a:defRPr/>
              </a:pPr>
              <a:r>
                <a:rPr lang="en-US" sz="1200" b="1" kern="0" dirty="0">
                  <a:solidFill>
                    <a:prstClr val="white"/>
                  </a:solidFill>
                  <a:ea typeface="MS PGothic"/>
                </a:rPr>
                <a:t>Favors</a:t>
              </a:r>
            </a:p>
            <a:p>
              <a:pPr algn="ctr">
                <a:defRPr/>
              </a:pPr>
              <a:r>
                <a:rPr lang="en-US" sz="1200" b="1" kern="0" dirty="0">
                  <a:solidFill>
                    <a:prstClr val="white"/>
                  </a:solidFill>
                  <a:ea typeface="MS PGothic"/>
                </a:rPr>
                <a:t> B/F/TAF</a:t>
              </a:r>
            </a:p>
          </p:txBody>
        </p:sp>
        <p:sp>
          <p:nvSpPr>
            <p:cNvPr id="30" name="AutoShape 106"/>
            <p:cNvSpPr>
              <a:spLocks noChangeArrowheads="1"/>
            </p:cNvSpPr>
            <p:nvPr/>
          </p:nvSpPr>
          <p:spPr bwMode="auto">
            <a:xfrm>
              <a:off x="8559083" y="3161975"/>
              <a:ext cx="1691640" cy="561045"/>
            </a:xfrm>
            <a:prstGeom prst="rightArrow">
              <a:avLst>
                <a:gd name="adj1" fmla="val 74951"/>
                <a:gd name="adj2" fmla="val 75964"/>
              </a:avLst>
            </a:prstGeom>
            <a:solidFill>
              <a:schemeClr val="tx1"/>
            </a:solidFill>
            <a:ln w="9525">
              <a:solidFill>
                <a:schemeClr val="tx1"/>
              </a:solidFill>
              <a:miter lim="800000"/>
              <a:headEnd/>
              <a:tailEnd/>
            </a:ln>
          </p:spPr>
          <p:txBody>
            <a:bodyPr wrap="none" anchor="ctr"/>
            <a:lstStyle/>
            <a:p>
              <a:pPr algn="ctr">
                <a:defRPr/>
              </a:pPr>
              <a:r>
                <a:rPr lang="en-US" sz="1200" b="1" kern="0" dirty="0">
                  <a:solidFill>
                    <a:prstClr val="white"/>
                  </a:solidFill>
                  <a:ea typeface="MS PGothic"/>
                </a:rPr>
                <a:t> Favors  </a:t>
              </a:r>
            </a:p>
            <a:p>
              <a:pPr algn="ctr">
                <a:defRPr/>
              </a:pPr>
              <a:r>
                <a:rPr lang="en-US" sz="1200" b="1" kern="0" dirty="0">
                  <a:solidFill>
                    <a:prstClr val="white"/>
                  </a:solidFill>
                  <a:ea typeface="MS PGothic"/>
                </a:rPr>
                <a:t> DTG + F/TAF</a:t>
              </a:r>
            </a:p>
          </p:txBody>
        </p:sp>
        <p:grpSp>
          <p:nvGrpSpPr>
            <p:cNvPr id="31" name="Group 30"/>
            <p:cNvGrpSpPr/>
            <p:nvPr/>
          </p:nvGrpSpPr>
          <p:grpSpPr>
            <a:xfrm>
              <a:off x="4214012" y="3301621"/>
              <a:ext cx="1884439" cy="492990"/>
              <a:chOff x="5070997" y="2067629"/>
              <a:chExt cx="1884439" cy="492990"/>
            </a:xfrm>
          </p:grpSpPr>
          <p:sp>
            <p:nvSpPr>
              <p:cNvPr id="32" name="Rectangle 31"/>
              <p:cNvSpPr/>
              <p:nvPr/>
            </p:nvSpPr>
            <p:spPr bwMode="auto">
              <a:xfrm>
                <a:off x="5071329" y="2367817"/>
                <a:ext cx="137526" cy="138228"/>
              </a:xfrm>
              <a:prstGeom prst="rect">
                <a:avLst/>
              </a:prstGeom>
              <a:solidFill>
                <a:schemeClr val="tx1"/>
              </a:solidFill>
              <a:ln w="25400" cap="flat" cmpd="sng" algn="ctr">
                <a:noFill/>
                <a:prstDash val="solid"/>
              </a:ln>
              <a:effectLst/>
            </p:spPr>
            <p:txBody>
              <a:bodyPr anchor="ctr"/>
              <a:lstStyle/>
              <a:p>
                <a:pPr algn="ctr">
                  <a:defRPr/>
                </a:pPr>
                <a:endParaRPr lang="en-US" kern="0" dirty="0">
                  <a:solidFill>
                    <a:prstClr val="white"/>
                  </a:solidFill>
                </a:endParaRPr>
              </a:p>
            </p:txBody>
          </p:sp>
          <p:sp>
            <p:nvSpPr>
              <p:cNvPr id="33" name="TextBox 30"/>
              <p:cNvSpPr txBox="1">
                <a:spLocks noChangeArrowheads="1"/>
              </p:cNvSpPr>
              <p:nvPr/>
            </p:nvSpPr>
            <p:spPr bwMode="auto">
              <a:xfrm>
                <a:off x="5250678" y="2299009"/>
                <a:ext cx="170475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eaLnBrk="1" hangingPunct="1">
                  <a:lnSpc>
                    <a:spcPct val="100000"/>
                  </a:lnSpc>
                  <a:spcBef>
                    <a:spcPct val="0"/>
                  </a:spcBef>
                  <a:buClrTx/>
                  <a:buSzTx/>
                  <a:buFontTx/>
                  <a:buNone/>
                </a:pPr>
                <a:r>
                  <a:rPr lang="en-US" altLang="en-US" sz="1100" dirty="0">
                    <a:solidFill>
                      <a:srgbClr val="000000"/>
                    </a:solidFill>
                  </a:rPr>
                  <a:t>DTG+ F/TAF (n=281)</a:t>
                </a:r>
                <a:endParaRPr lang="en-US" altLang="en-US" sz="1100" baseline="30000" dirty="0">
                  <a:solidFill>
                    <a:srgbClr val="000000"/>
                  </a:solidFill>
                </a:endParaRPr>
              </a:p>
            </p:txBody>
          </p:sp>
          <p:sp>
            <p:nvSpPr>
              <p:cNvPr id="34" name="Rectangle 33"/>
              <p:cNvSpPr/>
              <p:nvPr/>
            </p:nvSpPr>
            <p:spPr bwMode="auto">
              <a:xfrm>
                <a:off x="5070997" y="2137441"/>
                <a:ext cx="136602" cy="136602"/>
              </a:xfrm>
              <a:prstGeom prst="rect">
                <a:avLst/>
              </a:prstGeom>
              <a:solidFill>
                <a:srgbClr val="00C0A0"/>
              </a:solidFill>
              <a:ln w="25400" cap="flat" cmpd="sng" algn="ctr">
                <a:noFill/>
                <a:prstDash val="solid"/>
              </a:ln>
              <a:effectLst/>
            </p:spPr>
            <p:txBody>
              <a:bodyPr anchor="ctr"/>
              <a:lstStyle/>
              <a:p>
                <a:pPr algn="ctr">
                  <a:defRPr/>
                </a:pPr>
                <a:endParaRPr lang="en-US" kern="0" dirty="0">
                  <a:solidFill>
                    <a:prstClr val="white"/>
                  </a:solidFill>
                </a:endParaRPr>
              </a:p>
            </p:txBody>
          </p:sp>
          <p:sp>
            <p:nvSpPr>
              <p:cNvPr id="35" name="TextBox 5"/>
              <p:cNvSpPr txBox="1">
                <a:spLocks noChangeArrowheads="1"/>
              </p:cNvSpPr>
              <p:nvPr/>
            </p:nvSpPr>
            <p:spPr bwMode="auto">
              <a:xfrm>
                <a:off x="5264521" y="2067629"/>
                <a:ext cx="15845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eaLnBrk="1" hangingPunct="1">
                  <a:lnSpc>
                    <a:spcPct val="100000"/>
                  </a:lnSpc>
                  <a:spcBef>
                    <a:spcPct val="0"/>
                  </a:spcBef>
                  <a:buClrTx/>
                  <a:buSzTx/>
                  <a:buFontTx/>
                  <a:buNone/>
                </a:pPr>
                <a:r>
                  <a:rPr lang="en-US" altLang="en-US" sz="1100" dirty="0">
                    <a:solidFill>
                      <a:srgbClr val="000000"/>
                    </a:solidFill>
                  </a:rPr>
                  <a:t>B/F/TAF (n=284)</a:t>
                </a:r>
                <a:endParaRPr lang="en-US" altLang="en-US" sz="1100" baseline="30000" dirty="0">
                  <a:solidFill>
                    <a:srgbClr val="000000"/>
                  </a:solidFill>
                </a:endParaRPr>
              </a:p>
            </p:txBody>
          </p:sp>
        </p:grpSp>
        <p:sp>
          <p:nvSpPr>
            <p:cNvPr id="36" name="Rectangle 6"/>
            <p:cNvSpPr>
              <a:spLocks noChangeArrowheads="1"/>
            </p:cNvSpPr>
            <p:nvPr/>
          </p:nvSpPr>
          <p:spPr bwMode="auto">
            <a:xfrm>
              <a:off x="1242212" y="2469178"/>
              <a:ext cx="4419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a:lnSpc>
                  <a:spcPct val="100000"/>
                </a:lnSpc>
                <a:spcBef>
                  <a:spcPct val="0"/>
                </a:spcBef>
                <a:buClrTx/>
                <a:buSzTx/>
                <a:buFontTx/>
                <a:buNone/>
              </a:pPr>
              <a:r>
                <a:rPr lang="en-GB" altLang="en-US" sz="1600" b="1" dirty="0">
                  <a:solidFill>
                    <a:srgbClr val="000000"/>
                  </a:solidFill>
                  <a:ea typeface="MS PGothic" pitchFamily="34" charset="-128"/>
                </a:rPr>
                <a:t>  Virologic Outcome </a:t>
              </a:r>
            </a:p>
          </p:txBody>
        </p:sp>
        <p:sp>
          <p:nvSpPr>
            <p:cNvPr id="37" name="TextBox 37"/>
            <p:cNvSpPr txBox="1">
              <a:spLocks noChangeArrowheads="1"/>
            </p:cNvSpPr>
            <p:nvPr/>
          </p:nvSpPr>
          <p:spPr bwMode="auto">
            <a:xfrm rot="16200000">
              <a:off x="-402358" y="3982010"/>
              <a:ext cx="24685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50000"/>
                </a:spcBef>
                <a:buClrTx/>
                <a:buSzTx/>
                <a:buFont typeface="Times" pitchFamily="18" charset="0"/>
                <a:buNone/>
              </a:pPr>
              <a:r>
                <a:rPr lang="en-US" altLang="en-US" sz="1400" b="1" dirty="0">
                  <a:solidFill>
                    <a:srgbClr val="000000"/>
                  </a:solidFill>
                  <a:ea typeface="MS PGothic" pitchFamily="34" charset="-128"/>
                </a:rPr>
                <a:t>Participants, % </a:t>
              </a:r>
            </a:p>
          </p:txBody>
        </p:sp>
      </p:grpSp>
    </p:spTree>
    <p:extLst>
      <p:ext uri="{BB962C8B-B14F-4D97-AF65-F5344CB8AC3E}">
        <p14:creationId xmlns:p14="http://schemas.microsoft.com/office/powerpoint/2010/main" val="2989771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4. Frequency of Baseline NRTI Resistance-Associated Substitutions</a:t>
            </a:r>
            <a:endParaRPr lang="en-US"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11</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271344"/>
            <a:ext cx="9494437" cy="276999"/>
          </a:xfrm>
          <a:prstGeom prst="rect">
            <a:avLst/>
          </a:prstGeom>
        </p:spPr>
        <p:txBody>
          <a:bodyPr wrap="square" lIns="0" tIns="0" rIns="0" bIns="0" anchor="b">
            <a:spAutoFit/>
          </a:bodyPr>
          <a:lstStyle/>
          <a:p>
            <a:r>
              <a:rPr lang="en-US" sz="900" dirty="0"/>
              <a:t>a.  Substitutions were detected by historical genotype, </a:t>
            </a:r>
            <a:r>
              <a:rPr lang="en-US" sz="900" dirty="0" err="1"/>
              <a:t>proviral</a:t>
            </a:r>
            <a:r>
              <a:rPr lang="en-US" sz="900" dirty="0"/>
              <a:t> DNA Archive genotype, or both.</a:t>
            </a:r>
          </a:p>
          <a:p>
            <a:r>
              <a:rPr lang="en-US" sz="900" dirty="0"/>
              <a:t>b.  Of the 81 participants with M184V/I, 71 had M184V alone; 6 had M184I alone; and 4 had both M184V and I.</a:t>
            </a:r>
          </a:p>
        </p:txBody>
      </p:sp>
      <p:graphicFrame>
        <p:nvGraphicFramePr>
          <p:cNvPr id="39" name="Table 38">
            <a:extLst>
              <a:ext uri="{FF2B5EF4-FFF2-40B4-BE49-F238E27FC236}">
                <a16:creationId xmlns:a16="http://schemas.microsoft.com/office/drawing/2014/main" id="{4291AEBF-9000-4DA9-ACAA-859B582F4FD5}"/>
              </a:ext>
            </a:extLst>
          </p:cNvPr>
          <p:cNvGraphicFramePr>
            <a:graphicFrameLocks noGrp="1"/>
          </p:cNvGraphicFramePr>
          <p:nvPr>
            <p:extLst>
              <p:ext uri="{D42A27DB-BD31-4B8C-83A1-F6EECF244321}">
                <p14:modId xmlns:p14="http://schemas.microsoft.com/office/powerpoint/2010/main" val="1148770164"/>
              </p:ext>
            </p:extLst>
          </p:nvPr>
        </p:nvGraphicFramePr>
        <p:xfrm>
          <a:off x="609599" y="1523992"/>
          <a:ext cx="10972801" cy="4593773"/>
        </p:xfrm>
        <a:graphic>
          <a:graphicData uri="http://schemas.openxmlformats.org/drawingml/2006/table">
            <a:tbl>
              <a:tblPr firstRow="1" bandRow="1">
                <a:tableStyleId>{6E25E649-3F16-4E02-A733-19D2CDBF48F0}</a:tableStyleId>
              </a:tblPr>
              <a:tblGrid>
                <a:gridCol w="4384456">
                  <a:extLst>
                    <a:ext uri="{9D8B030D-6E8A-4147-A177-3AD203B41FA5}">
                      <a16:colId xmlns:a16="http://schemas.microsoft.com/office/drawing/2014/main" val="20001"/>
                    </a:ext>
                  </a:extLst>
                </a:gridCol>
                <a:gridCol w="2146341">
                  <a:extLst>
                    <a:ext uri="{9D8B030D-6E8A-4147-A177-3AD203B41FA5}">
                      <a16:colId xmlns:a16="http://schemas.microsoft.com/office/drawing/2014/main" val="20003"/>
                    </a:ext>
                  </a:extLst>
                </a:gridCol>
                <a:gridCol w="2221002">
                  <a:extLst>
                    <a:ext uri="{9D8B030D-6E8A-4147-A177-3AD203B41FA5}">
                      <a16:colId xmlns:a16="http://schemas.microsoft.com/office/drawing/2014/main" val="20004"/>
                    </a:ext>
                  </a:extLst>
                </a:gridCol>
                <a:gridCol w="2221002">
                  <a:extLst>
                    <a:ext uri="{9D8B030D-6E8A-4147-A177-3AD203B41FA5}">
                      <a16:colId xmlns:a16="http://schemas.microsoft.com/office/drawing/2014/main" val="20005"/>
                    </a:ext>
                  </a:extLst>
                </a:gridCol>
              </a:tblGrid>
              <a:tr h="259428">
                <a:tc rowSpan="2">
                  <a:txBody>
                    <a:bodyPr/>
                    <a:lstStyle/>
                    <a:p>
                      <a:pPr algn="l"/>
                      <a:r>
                        <a:rPr lang="en-US" sz="1400" dirty="0" smtClean="0">
                          <a:solidFill>
                            <a:schemeClr val="tx1"/>
                          </a:solidFill>
                        </a:rPr>
                        <a:t>Resistance</a:t>
                      </a:r>
                      <a:r>
                        <a:rPr lang="en-US" sz="1400" baseline="0" dirty="0" smtClean="0">
                          <a:solidFill>
                            <a:schemeClr val="tx1"/>
                          </a:solidFill>
                        </a:rPr>
                        <a:t> Category</a:t>
                      </a:r>
                      <a:endParaRPr lang="en-US" sz="1400" b="1" dirty="0">
                        <a:solidFill>
                          <a:schemeClr val="tx1"/>
                        </a:solidFill>
                        <a:latin typeface="+mn-lt"/>
                      </a:endParaRPr>
                    </a:p>
                  </a:txBody>
                  <a:tcPr marT="18288" marB="18288" anchor="b">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1400" dirty="0" smtClean="0">
                          <a:solidFill>
                            <a:schemeClr val="tx1"/>
                          </a:solidFill>
                        </a:rPr>
                        <a:t>Number of Participants, n (%)</a:t>
                      </a:r>
                      <a:endParaRPr lang="en-US" sz="1400" b="1" dirty="0">
                        <a:solidFill>
                          <a:schemeClr val="tx1"/>
                        </a:solidFill>
                        <a:latin typeface="+mn-lt"/>
                      </a:endParaRPr>
                    </a:p>
                  </a:txBody>
                  <a:tcPr marT="18288" marB="18288" anchor="b">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endParaRPr kumimoji="0" lang="en-US" sz="1400" b="1" i="0" u="none" strike="noStrike" cap="none" normalizeH="0" baseline="0" dirty="0">
                        <a:ln>
                          <a:noFill/>
                        </a:ln>
                        <a:solidFill>
                          <a:schemeClr val="bg1"/>
                        </a:solidFill>
                        <a:effectLst/>
                        <a:latin typeface="+mn-lt"/>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C0A0"/>
                    </a:solidFill>
                  </a:tcPr>
                </a:tc>
                <a:tc hMerge="1">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endParaRPr kumimoji="0" lang="en-US" sz="1400" b="1" i="0" u="none" strike="noStrike" kern="1200" cap="none" spc="0" normalizeH="0" baseline="0" noProof="0" dirty="0">
                        <a:ln>
                          <a:noFill/>
                        </a:ln>
                        <a:solidFill>
                          <a:prstClr val="white"/>
                        </a:solidFill>
                        <a:effectLst/>
                        <a:uLnTx/>
                        <a:uFillTx/>
                        <a:latin typeface="+mn-lt"/>
                        <a:ea typeface="+mn-ea"/>
                        <a:cs typeface="+mn-cs"/>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4"/>
                  </a:ext>
                </a:extLst>
              </a:tr>
              <a:tr h="702353">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a:endParaRPr lang="en-US" sz="1400" b="1" dirty="0">
                        <a:solidFill>
                          <a:schemeClr val="tx1"/>
                        </a:solidFill>
                        <a:latin typeface="+mn-lt"/>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baseline="0" dirty="0" smtClean="0"/>
                        <a:t>Historical or </a:t>
                      </a:r>
                      <a:r>
                        <a:rPr lang="en-US" sz="1400" b="1" baseline="0" dirty="0" err="1" smtClean="0"/>
                        <a:t>Proviral</a:t>
                      </a:r>
                      <a:r>
                        <a:rPr lang="en-US" sz="1400" b="1" baseline="0" dirty="0" smtClean="0"/>
                        <a:t> </a:t>
                      </a:r>
                      <a:r>
                        <a:rPr lang="en-US" sz="1400" b="1" baseline="0" dirty="0" err="1" smtClean="0"/>
                        <a:t>DNA</a:t>
                      </a:r>
                      <a:r>
                        <a:rPr lang="en-US" sz="1400" b="1" baseline="30000" dirty="0" err="1" smtClean="0"/>
                        <a:t>a</a:t>
                      </a:r>
                      <a:endParaRPr lang="en-US" sz="1400" b="1" baseline="30000" dirty="0"/>
                    </a:p>
                    <a:p>
                      <a:pPr algn="ctr"/>
                      <a:r>
                        <a:rPr lang="en-US" sz="1400" b="1" baseline="0" dirty="0"/>
                        <a:t>N=565</a:t>
                      </a:r>
                      <a:endParaRPr lang="en-US" sz="1400" b="1" dirty="0">
                        <a:solidFill>
                          <a:schemeClr val="tx1"/>
                        </a:solidFill>
                        <a:latin typeface="+mn-lt"/>
                      </a:endParaRPr>
                    </a:p>
                  </a:txBody>
                  <a:tcPr marT="18288" marB="1828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u="none" strike="noStrike" cap="none" normalizeH="0" baseline="0" dirty="0">
                          <a:ln>
                            <a:noFill/>
                          </a:ln>
                          <a:solidFill>
                            <a:schemeClr val="bg1"/>
                          </a:solidFill>
                          <a:effectLst/>
                        </a:rPr>
                        <a:t>B/F/TAF</a:t>
                      </a: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u="none" strike="noStrike" cap="none" normalizeH="0" baseline="0" dirty="0">
                          <a:ln>
                            <a:noFill/>
                          </a:ln>
                          <a:solidFill>
                            <a:schemeClr val="bg1"/>
                          </a:solidFill>
                          <a:effectLst/>
                        </a:rPr>
                        <a:t>n=284</a:t>
                      </a:r>
                      <a:endParaRPr kumimoji="0" lang="en-US" sz="1400" b="1" i="0" u="none" strike="noStrike" cap="none" normalizeH="0" baseline="0" dirty="0">
                        <a:ln>
                          <a:noFill/>
                        </a:ln>
                        <a:solidFill>
                          <a:schemeClr val="bg1"/>
                        </a:solidFill>
                        <a:effectLst/>
                        <a:latin typeface="+mn-lt"/>
                      </a:endParaRPr>
                    </a:p>
                  </a:txBody>
                  <a:tcPr marL="135484" marR="135484" marT="18288" marB="18288" anchor="b" horzOverflow="overflow">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0A0"/>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u="none" strike="noStrike" kern="1200" cap="none" spc="0" normalizeH="0" baseline="0" noProof="0" dirty="0">
                          <a:ln>
                            <a:noFill/>
                          </a:ln>
                          <a:solidFill>
                            <a:schemeClr val="bg1"/>
                          </a:solidFill>
                          <a:effectLst/>
                          <a:uLnTx/>
                          <a:uFillTx/>
                        </a:rPr>
                        <a:t>DTG + F/TAF</a:t>
                      </a: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u="none" strike="noStrike" kern="1200" cap="none" spc="0" normalizeH="0" baseline="0" noProof="0" dirty="0">
                          <a:ln>
                            <a:noFill/>
                          </a:ln>
                          <a:solidFill>
                            <a:schemeClr val="bg1"/>
                          </a:solidFill>
                          <a:effectLst/>
                          <a:uLnTx/>
                          <a:uFillTx/>
                        </a:rPr>
                        <a:t>n=281</a:t>
                      </a:r>
                      <a:endParaRPr kumimoji="0" lang="en-US" sz="1400" b="1" i="0" u="none" strike="noStrike" kern="1200" cap="none" spc="0" normalizeH="0" baseline="0" noProof="0" dirty="0">
                        <a:ln>
                          <a:noFill/>
                        </a:ln>
                        <a:solidFill>
                          <a:schemeClr val="bg1"/>
                        </a:solidFill>
                        <a:effectLst/>
                        <a:uLnTx/>
                        <a:uFillTx/>
                        <a:latin typeface="+mn-lt"/>
                        <a:ea typeface="+mn-ea"/>
                        <a:cs typeface="+mn-cs"/>
                      </a:endParaRPr>
                    </a:p>
                  </a:txBody>
                  <a:tcPr marL="135484" marR="135484" marT="18288" marB="18288" anchor="b" horzOverflow="overflow">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5942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b="1" i="1" dirty="0" smtClean="0">
                          <a:solidFill>
                            <a:schemeClr val="bg1"/>
                          </a:solidFill>
                        </a:rPr>
                        <a:t>Participants with PR-RT Data</a:t>
                      </a:r>
                      <a:endParaRPr lang="en-US" sz="1400" b="1" i="1" dirty="0">
                        <a:solidFill>
                          <a:schemeClr val="bg1"/>
                        </a:solidFill>
                        <a:latin typeface="+mn-lt"/>
                      </a:endParaRPr>
                    </a:p>
                  </a:txBody>
                  <a:tcPr marT="18288" marB="1828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b"/>
                      <a:r>
                        <a:rPr lang="en-US" sz="1400" b="1" u="none" strike="noStrike" dirty="0">
                          <a:solidFill>
                            <a:schemeClr val="bg1"/>
                          </a:solidFill>
                          <a:effectLst/>
                        </a:rPr>
                        <a:t>470 (83%)</a:t>
                      </a:r>
                      <a:endParaRPr lang="en-US" sz="1400" b="1" i="0" u="none" strike="noStrike" dirty="0">
                        <a:solidFill>
                          <a:schemeClr val="bg1"/>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b"/>
                      <a:r>
                        <a:rPr lang="en-US" sz="1400" b="1" u="none" strike="noStrike" dirty="0">
                          <a:solidFill>
                            <a:schemeClr val="bg1"/>
                          </a:solidFill>
                          <a:effectLst/>
                        </a:rPr>
                        <a:t>238 (84%)</a:t>
                      </a:r>
                      <a:endParaRPr lang="en-US" sz="1400" b="1" i="0" u="none" strike="noStrike" dirty="0">
                        <a:solidFill>
                          <a:schemeClr val="bg1"/>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algn="ctr" fontAlgn="b"/>
                      <a:r>
                        <a:rPr lang="en-US" sz="1400" b="1" u="none" strike="noStrike" dirty="0">
                          <a:solidFill>
                            <a:schemeClr val="bg1"/>
                          </a:solidFill>
                          <a:effectLst/>
                        </a:rPr>
                        <a:t>232 (83%)</a:t>
                      </a:r>
                      <a:endParaRPr lang="en-US" sz="1400" b="1" i="0" u="none" strike="noStrike" dirty="0">
                        <a:solidFill>
                          <a:schemeClr val="bg1"/>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extLst>
                  <a:ext uri="{0D108BD9-81ED-4DB2-BD59-A6C34878D82A}">
                    <a16:rowId xmlns:a16="http://schemas.microsoft.com/office/drawing/2014/main" val="10001"/>
                  </a:ext>
                </a:extLst>
              </a:tr>
              <a:tr h="25942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b="1" dirty="0" smtClean="0"/>
                        <a:t>Primary</a:t>
                      </a:r>
                      <a:r>
                        <a:rPr lang="en-US" sz="1400" b="1" baseline="0" dirty="0" smtClean="0"/>
                        <a:t> NRTI-R</a:t>
                      </a:r>
                      <a:endParaRPr lang="en-US" sz="1400" b="1" dirty="0">
                        <a:latin typeface="+mn-lt"/>
                      </a:endParaRPr>
                    </a:p>
                  </a:txBody>
                  <a:tcPr marL="182880" marT="18288" marB="18288" anchor="ctr">
                    <a:lnT w="12700" cap="flat" cmpd="sng" algn="ctr">
                      <a:solidFill>
                        <a:schemeClr val="tx1"/>
                      </a:solidFill>
                      <a:prstDash val="solid"/>
                      <a:round/>
                      <a:headEnd type="none" w="med" len="med"/>
                      <a:tailEnd type="none" w="med" len="med"/>
                    </a:lnT>
                    <a:solidFill>
                      <a:srgbClr val="E7E7E7"/>
                    </a:solidFill>
                  </a:tcPr>
                </a:tc>
                <a:tc>
                  <a:txBody>
                    <a:bodyPr/>
                    <a:lstStyle/>
                    <a:p>
                      <a:pPr algn="ctr" fontAlgn="b"/>
                      <a:r>
                        <a:rPr lang="en-US" sz="1400" u="none" strike="noStrike" dirty="0" smtClean="0">
                          <a:effectLst/>
                        </a:rPr>
                        <a:t>118/470 </a:t>
                      </a:r>
                      <a:r>
                        <a:rPr lang="en-US" sz="1400" u="none" strike="noStrike" dirty="0">
                          <a:effectLst/>
                        </a:rPr>
                        <a:t>(25%)</a:t>
                      </a:r>
                      <a:endParaRPr lang="en-US" sz="1400" b="0" i="0" u="none" strike="noStrike" dirty="0">
                        <a:solidFill>
                          <a:srgbClr val="000000"/>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smtClean="0">
                          <a:effectLst/>
                        </a:rPr>
                        <a:t>63/238 </a:t>
                      </a:r>
                      <a:r>
                        <a:rPr lang="en-US" sz="1400" u="none" strike="noStrike" dirty="0">
                          <a:effectLst/>
                        </a:rPr>
                        <a:t>(26%)</a:t>
                      </a:r>
                      <a:endParaRPr lang="en-US" sz="1400" b="0" i="0" u="none" strike="noStrike" dirty="0">
                        <a:solidFill>
                          <a:srgbClr val="000000"/>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smtClean="0">
                          <a:effectLst/>
                        </a:rPr>
                        <a:t>55/232 </a:t>
                      </a:r>
                      <a:r>
                        <a:rPr lang="en-US" sz="1400" u="none" strike="noStrike" dirty="0">
                          <a:effectLst/>
                        </a:rPr>
                        <a:t>(24%)</a:t>
                      </a:r>
                      <a:endParaRPr lang="en-US" sz="1400" b="0" i="0" u="none" strike="noStrike" dirty="0">
                        <a:solidFill>
                          <a:srgbClr val="000000"/>
                        </a:solidFill>
                        <a:effectLst/>
                        <a:latin typeface="Arial"/>
                      </a:endParaRPr>
                    </a:p>
                  </a:txBody>
                  <a:tcPr marL="9525" marR="9525" marT="18288" marB="18288"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25942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dirty="0" smtClean="0"/>
                        <a:t>M184V/</a:t>
                      </a:r>
                      <a:r>
                        <a:rPr lang="en-US" sz="1400" dirty="0" err="1" smtClean="0"/>
                        <a:t>I</a:t>
                      </a:r>
                      <a:r>
                        <a:rPr lang="en-US" sz="1400" baseline="30000" dirty="0" err="1" smtClean="0"/>
                        <a:t>b</a:t>
                      </a:r>
                      <a:endParaRPr lang="en-US" sz="1400" baseline="30000" dirty="0">
                        <a:latin typeface="+mn-lt"/>
                      </a:endParaRPr>
                    </a:p>
                  </a:txBody>
                  <a:tcPr marL="365760" marT="18288" marB="18288" anchor="ctr"/>
                </a:tc>
                <a:tc>
                  <a:txBody>
                    <a:bodyPr/>
                    <a:lstStyle/>
                    <a:p>
                      <a:pPr algn="ctr" fontAlgn="b"/>
                      <a:r>
                        <a:rPr lang="en-US" sz="1400" u="none" strike="noStrike" dirty="0">
                          <a:effectLst/>
                        </a:rPr>
                        <a:t>81 (17%)</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47 (20%)</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34 (15%)</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03"/>
                  </a:ext>
                </a:extLst>
              </a:tr>
              <a:tr h="259428">
                <a:tc>
                  <a:txBody>
                    <a:bodyPr/>
                    <a:lstStyle/>
                    <a:p>
                      <a:r>
                        <a:rPr lang="en-US" sz="1400" dirty="0" smtClean="0"/>
                        <a:t>By Historical Genotype</a:t>
                      </a:r>
                      <a:endParaRPr lang="en-US" sz="1400" dirty="0">
                        <a:latin typeface="+mn-lt"/>
                      </a:endParaRPr>
                    </a:p>
                  </a:txBody>
                  <a:tcPr marL="548640" marT="18288" marB="18288" anchor="ctr"/>
                </a:tc>
                <a:tc>
                  <a:txBody>
                    <a:bodyPr/>
                    <a:lstStyle/>
                    <a:p>
                      <a:pPr algn="ctr" fontAlgn="b"/>
                      <a:r>
                        <a:rPr lang="en-US" sz="1400" u="none" strike="noStrike" dirty="0">
                          <a:effectLst/>
                        </a:rPr>
                        <a:t>41 (9%)</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22 (9%)</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a:effectLst/>
                        </a:rPr>
                        <a:t>19 (8%)</a:t>
                      </a:r>
                      <a:endParaRPr lang="en-US" sz="1400" b="0" i="0" u="none" strike="noStrike">
                        <a:solidFill>
                          <a:srgbClr val="000000"/>
                        </a:solidFill>
                        <a:effectLst/>
                        <a:latin typeface="Arial"/>
                      </a:endParaRPr>
                    </a:p>
                  </a:txBody>
                  <a:tcPr marL="9525" marR="9525" marT="18288" marB="18288" anchor="ctr"/>
                </a:tc>
                <a:extLst>
                  <a:ext uri="{0D108BD9-81ED-4DB2-BD59-A6C34878D82A}">
                    <a16:rowId xmlns:a16="http://schemas.microsoft.com/office/drawing/2014/main" val="10005"/>
                  </a:ext>
                </a:extLst>
              </a:tr>
              <a:tr h="259428">
                <a:tc>
                  <a:txBody>
                    <a:bodyPr/>
                    <a:lstStyle/>
                    <a:p>
                      <a:r>
                        <a:rPr lang="en-US" sz="1400" dirty="0" smtClean="0"/>
                        <a:t>By </a:t>
                      </a:r>
                      <a:r>
                        <a:rPr lang="en-US" sz="1400" dirty="0" err="1" smtClean="0"/>
                        <a:t>Proviral</a:t>
                      </a:r>
                      <a:r>
                        <a:rPr lang="en-US" sz="1400" dirty="0" smtClean="0"/>
                        <a:t> DNA</a:t>
                      </a:r>
                      <a:endParaRPr lang="en-US" sz="1400" dirty="0">
                        <a:latin typeface="+mn-lt"/>
                      </a:endParaRPr>
                    </a:p>
                  </a:txBody>
                  <a:tcPr marL="548640" marT="18288" marB="18288" anchor="ctr"/>
                </a:tc>
                <a:tc>
                  <a:txBody>
                    <a:bodyPr/>
                    <a:lstStyle/>
                    <a:p>
                      <a:pPr algn="ctr" fontAlgn="b"/>
                      <a:r>
                        <a:rPr lang="en-US" sz="1400" u="none" strike="noStrike" dirty="0">
                          <a:effectLst/>
                        </a:rPr>
                        <a:t>57 (12%)</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35 (15%)</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22 (9%)</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06"/>
                  </a:ext>
                </a:extLst>
              </a:tr>
              <a:tr h="259428">
                <a:tc>
                  <a:txBody>
                    <a:bodyPr/>
                    <a:lstStyle/>
                    <a:p>
                      <a:r>
                        <a:rPr lang="en-US" sz="1400" dirty="0" smtClean="0"/>
                        <a:t>K65R</a:t>
                      </a:r>
                      <a:endParaRPr lang="en-US" sz="1400" dirty="0">
                        <a:latin typeface="+mn-lt"/>
                      </a:endParaRPr>
                    </a:p>
                  </a:txBody>
                  <a:tcPr marL="365760" marT="18288" marB="18288" anchor="ctr"/>
                </a:tc>
                <a:tc>
                  <a:txBody>
                    <a:bodyPr/>
                    <a:lstStyle/>
                    <a:p>
                      <a:pPr algn="ctr" fontAlgn="b"/>
                      <a:r>
                        <a:rPr lang="en-US" sz="1400" u="none" strike="noStrike" dirty="0">
                          <a:effectLst/>
                        </a:rPr>
                        <a:t>5 (1%)</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 (1%)</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a:effectLst/>
                        </a:rPr>
                        <a:t>2 (1%)</a:t>
                      </a:r>
                      <a:endParaRPr lang="en-US" sz="1400" b="0" i="0" u="none" strike="noStrike">
                        <a:solidFill>
                          <a:srgbClr val="000000"/>
                        </a:solidFill>
                        <a:effectLst/>
                        <a:latin typeface="Arial"/>
                      </a:endParaRPr>
                    </a:p>
                  </a:txBody>
                  <a:tcPr marL="9525" marR="9525" marT="18288" marB="18288" anchor="ctr"/>
                </a:tc>
                <a:extLst>
                  <a:ext uri="{0D108BD9-81ED-4DB2-BD59-A6C34878D82A}">
                    <a16:rowId xmlns:a16="http://schemas.microsoft.com/office/drawing/2014/main" val="10007"/>
                  </a:ext>
                </a:extLst>
              </a:tr>
              <a:tr h="259428">
                <a:tc>
                  <a:txBody>
                    <a:bodyPr/>
                    <a:lstStyle/>
                    <a:p>
                      <a:r>
                        <a:rPr lang="en-US" sz="1400" dirty="0" smtClean="0"/>
                        <a:t>T69D</a:t>
                      </a:r>
                      <a:endParaRPr lang="en-US" sz="1400" dirty="0">
                        <a:latin typeface="+mn-lt"/>
                      </a:endParaRPr>
                    </a:p>
                  </a:txBody>
                  <a:tcPr marL="365760" marT="18288" marB="18288" anchor="ctr"/>
                </a:tc>
                <a:tc>
                  <a:txBody>
                    <a:bodyPr/>
                    <a:lstStyle/>
                    <a:p>
                      <a:pPr algn="ctr" fontAlgn="b"/>
                      <a:r>
                        <a:rPr lang="en-US" sz="1400" u="none" strike="noStrike">
                          <a:effectLst/>
                        </a:rPr>
                        <a:t>7 (1%)</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4 (2%)</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a:effectLst/>
                        </a:rPr>
                        <a:t>3 (1%)</a:t>
                      </a:r>
                      <a:endParaRPr lang="en-US" sz="1400" b="0" i="0" u="none" strike="noStrike">
                        <a:solidFill>
                          <a:srgbClr val="000000"/>
                        </a:solidFill>
                        <a:effectLst/>
                        <a:latin typeface="Arial"/>
                      </a:endParaRPr>
                    </a:p>
                  </a:txBody>
                  <a:tcPr marL="9525" marR="9525" marT="18288" marB="18288" anchor="ctr"/>
                </a:tc>
                <a:extLst>
                  <a:ext uri="{0D108BD9-81ED-4DB2-BD59-A6C34878D82A}">
                    <a16:rowId xmlns:a16="http://schemas.microsoft.com/office/drawing/2014/main" val="10008"/>
                  </a:ext>
                </a:extLst>
              </a:tr>
              <a:tr h="259428">
                <a:tc>
                  <a:txBody>
                    <a:bodyPr/>
                    <a:lstStyle/>
                    <a:p>
                      <a:r>
                        <a:rPr lang="en-US" sz="1400" dirty="0" smtClean="0"/>
                        <a:t>K70E</a:t>
                      </a:r>
                      <a:endParaRPr lang="en-US" sz="1400" dirty="0">
                        <a:latin typeface="+mn-lt"/>
                      </a:endParaRPr>
                    </a:p>
                  </a:txBody>
                  <a:tcPr marL="365760" marT="18288" marB="18288" anchor="ctr"/>
                </a:tc>
                <a:tc>
                  <a:txBody>
                    <a:bodyPr/>
                    <a:lstStyle/>
                    <a:p>
                      <a:pPr algn="ctr" fontAlgn="b"/>
                      <a:r>
                        <a:rPr lang="en-US" sz="1400" u="none" strike="noStrike">
                          <a:effectLst/>
                        </a:rPr>
                        <a:t>4 (1%)</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 (1%)</a:t>
                      </a:r>
                      <a:endParaRPr lang="en-US" sz="1400" b="0" i="0" u="none" strike="noStrike" dirty="0">
                        <a:solidFill>
                          <a:srgbClr val="000000"/>
                        </a:solidFill>
                        <a:effectLst/>
                        <a:latin typeface="Arial"/>
                      </a:endParaRPr>
                    </a:p>
                  </a:txBody>
                  <a:tcPr marL="9525" marR="9525" marT="18288" marB="18288" anchor="ctr"/>
                </a:tc>
                <a:tc>
                  <a:txBody>
                    <a:bodyPr/>
                    <a:lstStyle/>
                    <a:p>
                      <a:pPr algn="ctr" fontAlgn="b"/>
                      <a:r>
                        <a:rPr lang="en-US" sz="1400" u="none" strike="noStrike">
                          <a:effectLst/>
                        </a:rPr>
                        <a:t>1 (0.4%)</a:t>
                      </a:r>
                      <a:endParaRPr lang="en-US" sz="1400" b="0" i="0" u="none" strike="noStrike">
                        <a:solidFill>
                          <a:srgbClr val="000000"/>
                        </a:solidFill>
                        <a:effectLst/>
                        <a:latin typeface="Arial"/>
                      </a:endParaRPr>
                    </a:p>
                  </a:txBody>
                  <a:tcPr marL="9525" marR="9525" marT="18288" marB="18288" anchor="ctr"/>
                </a:tc>
                <a:extLst>
                  <a:ext uri="{0D108BD9-81ED-4DB2-BD59-A6C34878D82A}">
                    <a16:rowId xmlns:a16="http://schemas.microsoft.com/office/drawing/2014/main" val="10009"/>
                  </a:ext>
                </a:extLst>
              </a:tr>
              <a:tr h="259428">
                <a:tc>
                  <a:txBody>
                    <a:bodyPr/>
                    <a:lstStyle/>
                    <a:p>
                      <a:r>
                        <a:rPr lang="en-US" sz="1400" dirty="0" smtClean="0"/>
                        <a:t>L74V/I</a:t>
                      </a:r>
                      <a:endParaRPr lang="en-US" sz="1400" dirty="0">
                        <a:latin typeface="+mn-lt"/>
                      </a:endParaRPr>
                    </a:p>
                  </a:txBody>
                  <a:tcPr marL="365760" marT="18288" marB="18288" anchor="ctr"/>
                </a:tc>
                <a:tc>
                  <a:txBody>
                    <a:bodyPr/>
                    <a:lstStyle/>
                    <a:p>
                      <a:pPr algn="ctr" fontAlgn="b"/>
                      <a:r>
                        <a:rPr lang="en-US" sz="1400" u="none" strike="noStrike">
                          <a:effectLst/>
                        </a:rPr>
                        <a:t>10 (2%)</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a:effectLst/>
                        </a:rPr>
                        <a:t>7 (3%)</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 (1%)</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10"/>
                  </a:ext>
                </a:extLst>
              </a:tr>
              <a:tr h="259428">
                <a:tc>
                  <a:txBody>
                    <a:bodyPr/>
                    <a:lstStyle/>
                    <a:p>
                      <a:r>
                        <a:rPr lang="en-US" sz="1400" dirty="0" smtClean="0"/>
                        <a:t>Y115F</a:t>
                      </a:r>
                      <a:endParaRPr lang="en-US" sz="1400" dirty="0">
                        <a:latin typeface="+mn-lt"/>
                      </a:endParaRPr>
                    </a:p>
                  </a:txBody>
                  <a:tcPr marL="365760" marT="18288" marB="18288" anchor="ctr"/>
                </a:tc>
                <a:tc>
                  <a:txBody>
                    <a:bodyPr/>
                    <a:lstStyle/>
                    <a:p>
                      <a:pPr algn="ctr" fontAlgn="b"/>
                      <a:r>
                        <a:rPr lang="en-US" sz="1400" u="none" strike="noStrike">
                          <a:effectLst/>
                        </a:rPr>
                        <a:t>2 (0.4%)</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a:effectLst/>
                        </a:rPr>
                        <a:t>2 (1%)</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smtClean="0">
                          <a:effectLst/>
                        </a:rPr>
                        <a:t>0</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11"/>
                  </a:ext>
                </a:extLst>
              </a:tr>
              <a:tr h="259428">
                <a:tc>
                  <a:txBody>
                    <a:bodyPr/>
                    <a:lstStyle/>
                    <a:p>
                      <a:r>
                        <a:rPr lang="en-US" sz="1400" dirty="0" smtClean="0"/>
                        <a:t>Q151M</a:t>
                      </a:r>
                      <a:endParaRPr lang="en-US" sz="1400" dirty="0">
                        <a:latin typeface="+mn-lt"/>
                      </a:endParaRPr>
                    </a:p>
                  </a:txBody>
                  <a:tcPr marL="365760" marT="18288" marB="18288" anchor="ctr"/>
                </a:tc>
                <a:tc>
                  <a:txBody>
                    <a:bodyPr/>
                    <a:lstStyle/>
                    <a:p>
                      <a:pPr algn="ctr" fontAlgn="b"/>
                      <a:r>
                        <a:rPr lang="en-US" sz="1400" u="none" strike="noStrike">
                          <a:effectLst/>
                        </a:rPr>
                        <a:t>2 (0.4%)</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a:effectLst/>
                        </a:rPr>
                        <a:t>1 (0.4%)</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1 (0.4%)</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12"/>
                  </a:ext>
                </a:extLst>
              </a:tr>
              <a:tr h="259428">
                <a:tc>
                  <a:txBody>
                    <a:bodyPr/>
                    <a:lstStyle/>
                    <a:p>
                      <a:r>
                        <a:rPr lang="en-US" sz="1400" dirty="0" smtClean="0"/>
                        <a:t>Any TAMs</a:t>
                      </a:r>
                      <a:endParaRPr lang="en-US" sz="1400" dirty="0">
                        <a:latin typeface="+mn-lt"/>
                      </a:endParaRPr>
                    </a:p>
                  </a:txBody>
                  <a:tcPr marL="365760" marT="18288" marB="18288" anchor="ctr"/>
                </a:tc>
                <a:tc>
                  <a:txBody>
                    <a:bodyPr/>
                    <a:lstStyle/>
                    <a:p>
                      <a:pPr algn="ctr" fontAlgn="b"/>
                      <a:r>
                        <a:rPr lang="en-US" sz="1400" u="none" strike="noStrike">
                          <a:effectLst/>
                        </a:rPr>
                        <a:t>65 (14%)</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a:effectLst/>
                        </a:rPr>
                        <a:t>32 (13%)</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33 (14%)</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13"/>
                  </a:ext>
                </a:extLst>
              </a:tr>
              <a:tr h="259428">
                <a:tc>
                  <a:txBody>
                    <a:bodyPr/>
                    <a:lstStyle/>
                    <a:p>
                      <a:r>
                        <a:rPr lang="en-US" sz="1400" dirty="0" smtClean="0"/>
                        <a:t>1-2 TAMs</a:t>
                      </a:r>
                      <a:endParaRPr lang="en-US" sz="1400" dirty="0">
                        <a:latin typeface="+mn-lt"/>
                      </a:endParaRPr>
                    </a:p>
                  </a:txBody>
                  <a:tcPr marL="548640" marT="18288" marB="18288" anchor="ctr"/>
                </a:tc>
                <a:tc>
                  <a:txBody>
                    <a:bodyPr/>
                    <a:lstStyle/>
                    <a:p>
                      <a:pPr algn="ctr" fontAlgn="b"/>
                      <a:r>
                        <a:rPr lang="en-US" sz="1400" u="none" strike="noStrike">
                          <a:effectLst/>
                        </a:rPr>
                        <a:t>32 (7%)</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a:effectLst/>
                        </a:rPr>
                        <a:t>16 (7%)</a:t>
                      </a:r>
                      <a:endParaRPr lang="en-US" sz="1400" b="0" i="0" u="none" strike="noStrike">
                        <a:solidFill>
                          <a:srgbClr val="000000"/>
                        </a:solidFill>
                        <a:effectLst/>
                        <a:latin typeface="Arial"/>
                      </a:endParaRPr>
                    </a:p>
                  </a:txBody>
                  <a:tcPr marL="9525" marR="9525" marT="18288" marB="18288" anchor="ctr"/>
                </a:tc>
                <a:tc>
                  <a:txBody>
                    <a:bodyPr/>
                    <a:lstStyle/>
                    <a:p>
                      <a:pPr algn="ctr" fontAlgn="b"/>
                      <a:r>
                        <a:rPr lang="en-US" sz="1400" u="none" strike="noStrike" dirty="0">
                          <a:effectLst/>
                        </a:rPr>
                        <a:t>16 (7%)</a:t>
                      </a:r>
                      <a:endParaRPr lang="en-US" sz="1400" b="0" i="0" u="none" strike="noStrike" dirty="0">
                        <a:solidFill>
                          <a:srgbClr val="000000"/>
                        </a:solidFill>
                        <a:effectLst/>
                        <a:latin typeface="Arial"/>
                      </a:endParaRPr>
                    </a:p>
                  </a:txBody>
                  <a:tcPr marL="9525" marR="9525" marT="18288" marB="18288" anchor="ctr"/>
                </a:tc>
                <a:extLst>
                  <a:ext uri="{0D108BD9-81ED-4DB2-BD59-A6C34878D82A}">
                    <a16:rowId xmlns:a16="http://schemas.microsoft.com/office/drawing/2014/main" val="10014"/>
                  </a:ext>
                </a:extLst>
              </a:tr>
              <a:tr h="259428">
                <a:tc>
                  <a:txBody>
                    <a:bodyPr/>
                    <a:lstStyle/>
                    <a:p>
                      <a:r>
                        <a:rPr lang="en-US" sz="1400" dirty="0" smtClean="0"/>
                        <a:t>≥ 3 TAMs</a:t>
                      </a:r>
                      <a:endParaRPr lang="en-US" sz="1400" dirty="0">
                        <a:latin typeface="+mn-lt"/>
                      </a:endParaRPr>
                    </a:p>
                  </a:txBody>
                  <a:tcPr marL="548640" marT="18288" marB="18288" anchor="ctr">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33 (7%)</a:t>
                      </a:r>
                      <a:endParaRPr lang="en-US" sz="1400" b="0" i="0" u="none" strike="noStrike">
                        <a:solidFill>
                          <a:srgbClr val="000000"/>
                        </a:solidFill>
                        <a:effectLst/>
                        <a:latin typeface="Arial"/>
                      </a:endParaRPr>
                    </a:p>
                  </a:txBody>
                  <a:tcPr marL="9525" marR="9525" marT="18288" marB="18288" anchor="ctr">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rPr>
                        <a:t>16 (7%)</a:t>
                      </a:r>
                      <a:endParaRPr lang="en-US" sz="1400" b="0" i="0" u="none" strike="noStrike" dirty="0">
                        <a:solidFill>
                          <a:srgbClr val="000000"/>
                        </a:solidFill>
                        <a:effectLst/>
                        <a:latin typeface="Arial"/>
                      </a:endParaRPr>
                    </a:p>
                  </a:txBody>
                  <a:tcPr marL="9525" marR="9525" marT="18288" marB="18288" anchor="ctr">
                    <a:lnB w="12700" cap="flat" cmpd="sng" algn="ctr">
                      <a:solidFill>
                        <a:schemeClr val="tx1"/>
                      </a:solidFill>
                      <a:prstDash val="solid"/>
                      <a:round/>
                      <a:headEnd type="none" w="med" len="med"/>
                      <a:tailEnd type="none" w="med" len="med"/>
                    </a:lnB>
                  </a:tcPr>
                </a:tc>
                <a:tc>
                  <a:txBody>
                    <a:bodyPr/>
                    <a:lstStyle/>
                    <a:p>
                      <a:pPr algn="ctr" fontAlgn="b"/>
                      <a:r>
                        <a:rPr lang="en-US" sz="1400" u="none" strike="noStrike" dirty="0">
                          <a:effectLst/>
                        </a:rPr>
                        <a:t>17 (7%)</a:t>
                      </a:r>
                      <a:endParaRPr lang="en-US" sz="1400" b="0" i="0" u="none" strike="noStrike" dirty="0">
                        <a:solidFill>
                          <a:srgbClr val="000000"/>
                        </a:solidFill>
                        <a:effectLst/>
                        <a:latin typeface="Arial"/>
                      </a:endParaRPr>
                    </a:p>
                  </a:txBody>
                  <a:tcPr marL="9525" marR="9525" marT="18288" marB="18288"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401550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5. Frequency of Other Resistance-Associated Substitutions</a:t>
            </a:r>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12</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221466"/>
            <a:ext cx="9494437" cy="276999"/>
          </a:xfrm>
          <a:prstGeom prst="rect">
            <a:avLst/>
          </a:prstGeom>
        </p:spPr>
        <p:txBody>
          <a:bodyPr wrap="square" lIns="0" tIns="0" rIns="0" bIns="0" anchor="b">
            <a:spAutoFit/>
          </a:bodyPr>
          <a:lstStyle/>
          <a:p>
            <a:r>
              <a:rPr lang="en-US" sz="900" dirty="0"/>
              <a:t>a.  Substitutions were detected by historical genotype, </a:t>
            </a:r>
            <a:r>
              <a:rPr lang="en-US" sz="900" dirty="0" err="1"/>
              <a:t>proviral</a:t>
            </a:r>
            <a:r>
              <a:rPr lang="en-US" sz="900" dirty="0"/>
              <a:t> DNA Archive genotype, or both.</a:t>
            </a:r>
          </a:p>
          <a:p>
            <a:r>
              <a:rPr lang="en-US" sz="900" dirty="0"/>
              <a:t>b.  </a:t>
            </a:r>
            <a:r>
              <a:rPr lang="en-US" sz="900" dirty="0" err="1"/>
              <a:t>Rilpivirine</a:t>
            </a:r>
            <a:r>
              <a:rPr lang="en-US" sz="900" dirty="0"/>
              <a:t> resistance substitutions (RPV-R) are L100I, K101E/P, E138A/G/K/Q/R, V179L, Y181C/I/V, Y188L, H221Y, F227C, and M230I/L in </a:t>
            </a:r>
            <a:r>
              <a:rPr lang="en-US" sz="900" dirty="0" smtClean="0"/>
              <a:t>RT.</a:t>
            </a:r>
          </a:p>
        </p:txBody>
      </p:sp>
      <p:graphicFrame>
        <p:nvGraphicFramePr>
          <p:cNvPr id="7" name="Table 6">
            <a:extLst>
              <a:ext uri="{FF2B5EF4-FFF2-40B4-BE49-F238E27FC236}">
                <a16:creationId xmlns:a16="http://schemas.microsoft.com/office/drawing/2014/main" id="{4291AEBF-9000-4DA9-ACAA-859B582F4FD5}"/>
              </a:ext>
            </a:extLst>
          </p:cNvPr>
          <p:cNvGraphicFramePr>
            <a:graphicFrameLocks noGrp="1"/>
          </p:cNvGraphicFramePr>
          <p:nvPr>
            <p:extLst>
              <p:ext uri="{D42A27DB-BD31-4B8C-83A1-F6EECF244321}">
                <p14:modId xmlns:p14="http://schemas.microsoft.com/office/powerpoint/2010/main" val="3744663534"/>
              </p:ext>
            </p:extLst>
          </p:nvPr>
        </p:nvGraphicFramePr>
        <p:xfrm>
          <a:off x="614364" y="1432182"/>
          <a:ext cx="10968036" cy="4661649"/>
        </p:xfrm>
        <a:graphic>
          <a:graphicData uri="http://schemas.openxmlformats.org/drawingml/2006/table">
            <a:tbl>
              <a:tblPr firstRow="1" bandRow="1">
                <a:effectLst/>
              </a:tblPr>
              <a:tblGrid>
                <a:gridCol w="4382552">
                  <a:extLst>
                    <a:ext uri="{9D8B030D-6E8A-4147-A177-3AD203B41FA5}">
                      <a16:colId xmlns:a16="http://schemas.microsoft.com/office/drawing/2014/main" val="20001"/>
                    </a:ext>
                  </a:extLst>
                </a:gridCol>
                <a:gridCol w="2145410">
                  <a:extLst>
                    <a:ext uri="{9D8B030D-6E8A-4147-A177-3AD203B41FA5}">
                      <a16:colId xmlns:a16="http://schemas.microsoft.com/office/drawing/2014/main" val="20003"/>
                    </a:ext>
                  </a:extLst>
                </a:gridCol>
                <a:gridCol w="2220037">
                  <a:extLst>
                    <a:ext uri="{9D8B030D-6E8A-4147-A177-3AD203B41FA5}">
                      <a16:colId xmlns:a16="http://schemas.microsoft.com/office/drawing/2014/main" val="20004"/>
                    </a:ext>
                  </a:extLst>
                </a:gridCol>
                <a:gridCol w="2220037">
                  <a:extLst>
                    <a:ext uri="{9D8B030D-6E8A-4147-A177-3AD203B41FA5}">
                      <a16:colId xmlns:a16="http://schemas.microsoft.com/office/drawing/2014/main" val="20005"/>
                    </a:ext>
                  </a:extLst>
                </a:gridCol>
              </a:tblGrid>
              <a:tr h="219583">
                <a:tc rowSpan="2">
                  <a:txBody>
                    <a:bodyPr/>
                    <a:lstStyle/>
                    <a:p>
                      <a:pPr algn="l"/>
                      <a:r>
                        <a:rPr lang="en-US" sz="1200" b="1" dirty="0" smtClean="0">
                          <a:solidFill>
                            <a:schemeClr val="tx1"/>
                          </a:solidFill>
                          <a:latin typeface="+mn-lt"/>
                        </a:rPr>
                        <a:t>Resistance</a:t>
                      </a:r>
                      <a:r>
                        <a:rPr lang="en-US" sz="1200" b="1" baseline="0" dirty="0" smtClean="0">
                          <a:solidFill>
                            <a:schemeClr val="tx1"/>
                          </a:solidFill>
                          <a:latin typeface="+mn-lt"/>
                        </a:rPr>
                        <a:t> Category</a:t>
                      </a:r>
                      <a:endParaRPr lang="en-US" sz="1200" b="1" dirty="0">
                        <a:solidFill>
                          <a:schemeClr val="tx1"/>
                        </a:solidFill>
                        <a:latin typeface="+mn-lt"/>
                      </a:endParaRPr>
                    </a:p>
                  </a:txBody>
                  <a:tcPr marT="18288" marB="18288"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200" b="1" dirty="0" smtClean="0">
                          <a:solidFill>
                            <a:schemeClr val="tx1"/>
                          </a:solidFill>
                          <a:latin typeface="+mn-lt"/>
                        </a:rPr>
                        <a:t>Number of Participants, n (%)</a:t>
                      </a:r>
                      <a:endParaRPr lang="en-US" sz="1200" b="1" dirty="0">
                        <a:solidFill>
                          <a:schemeClr val="tx1"/>
                        </a:solidFill>
                        <a:latin typeface="+mn-lt"/>
                      </a:endParaRPr>
                    </a:p>
                  </a:txBody>
                  <a:tcPr marT="18288" marB="18288"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endParaRPr kumimoji="0" lang="en-US" sz="1400" b="1" i="0" u="none" strike="noStrike" cap="none" normalizeH="0" baseline="0" dirty="0">
                        <a:ln>
                          <a:noFill/>
                        </a:ln>
                        <a:solidFill>
                          <a:schemeClr val="bg1"/>
                        </a:solidFill>
                        <a:effectLst/>
                        <a:latin typeface="+mn-lt"/>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C0A0"/>
                    </a:solidFill>
                  </a:tcPr>
                </a:tc>
                <a:tc hMerge="1">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endParaRPr kumimoji="0" lang="en-US" sz="1400" b="1" i="0" u="none" strike="noStrike" kern="1200" cap="none" spc="0" normalizeH="0" baseline="0" noProof="0" dirty="0">
                        <a:ln>
                          <a:noFill/>
                        </a:ln>
                        <a:solidFill>
                          <a:prstClr val="white"/>
                        </a:solidFill>
                        <a:effectLst/>
                        <a:uLnTx/>
                        <a:uFillTx/>
                        <a:latin typeface="+mn-lt"/>
                        <a:ea typeface="+mn-ea"/>
                        <a:cs typeface="+mn-cs"/>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4"/>
                  </a:ext>
                </a:extLst>
              </a:tr>
              <a:tr h="491858">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a:endParaRPr lang="en-US" sz="1400" b="1" dirty="0">
                        <a:solidFill>
                          <a:schemeClr val="tx1"/>
                        </a:solidFill>
                        <a:latin typeface="+mn-lt"/>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b="1" baseline="0" dirty="0" smtClean="0">
                          <a:solidFill>
                            <a:schemeClr val="tx1"/>
                          </a:solidFill>
                          <a:latin typeface="+mn-lt"/>
                        </a:rPr>
                        <a:t>Historical or </a:t>
                      </a:r>
                      <a:r>
                        <a:rPr lang="en-US" sz="1200" b="1" baseline="0" dirty="0" err="1" smtClean="0">
                          <a:solidFill>
                            <a:schemeClr val="tx1"/>
                          </a:solidFill>
                          <a:latin typeface="+mn-lt"/>
                        </a:rPr>
                        <a:t>Proviral</a:t>
                      </a:r>
                      <a:r>
                        <a:rPr lang="en-US" sz="1200" b="1" baseline="0" dirty="0" smtClean="0">
                          <a:solidFill>
                            <a:schemeClr val="tx1"/>
                          </a:solidFill>
                          <a:latin typeface="+mn-lt"/>
                        </a:rPr>
                        <a:t> </a:t>
                      </a:r>
                      <a:r>
                        <a:rPr lang="en-US" sz="1200" b="1" baseline="0" dirty="0" err="1" smtClean="0">
                          <a:solidFill>
                            <a:schemeClr val="tx1"/>
                          </a:solidFill>
                          <a:latin typeface="+mn-lt"/>
                        </a:rPr>
                        <a:t>DNA</a:t>
                      </a:r>
                      <a:r>
                        <a:rPr lang="en-US" sz="1200" b="1" baseline="30000" dirty="0" err="1" smtClean="0">
                          <a:solidFill>
                            <a:schemeClr val="tx1"/>
                          </a:solidFill>
                          <a:latin typeface="+mn-lt"/>
                        </a:rPr>
                        <a:t>a</a:t>
                      </a:r>
                      <a:endParaRPr lang="en-US" sz="1200" b="1" baseline="30000" dirty="0">
                        <a:solidFill>
                          <a:schemeClr val="tx1"/>
                        </a:solidFill>
                        <a:latin typeface="+mn-lt"/>
                      </a:endParaRPr>
                    </a:p>
                    <a:p>
                      <a:pPr algn="ctr"/>
                      <a:r>
                        <a:rPr lang="en-US" sz="1200" b="1" baseline="0" dirty="0">
                          <a:solidFill>
                            <a:schemeClr val="tx1"/>
                          </a:solidFill>
                          <a:latin typeface="+mn-lt"/>
                        </a:rPr>
                        <a:t>N=565</a:t>
                      </a:r>
                      <a:endParaRPr lang="en-US" sz="1200" b="1" dirty="0">
                        <a:solidFill>
                          <a:schemeClr val="tx1"/>
                        </a:solidFill>
                        <a:latin typeface="+mn-lt"/>
                      </a:endParaRPr>
                    </a:p>
                  </a:txBody>
                  <a:tcPr marT="18288" marB="1828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200" b="1" i="0" u="none" strike="noStrike" cap="none" normalizeH="0" baseline="0" dirty="0">
                          <a:ln>
                            <a:noFill/>
                          </a:ln>
                          <a:solidFill>
                            <a:schemeClr val="bg1"/>
                          </a:solidFill>
                          <a:effectLst/>
                          <a:latin typeface="+mn-lt"/>
                        </a:rPr>
                        <a:t>B/F/TAF</a:t>
                      </a: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200" b="1" i="0" u="none" strike="noStrike" cap="none" normalizeH="0" baseline="0" dirty="0">
                          <a:ln>
                            <a:noFill/>
                          </a:ln>
                          <a:solidFill>
                            <a:schemeClr val="bg1"/>
                          </a:solidFill>
                          <a:effectLst/>
                          <a:latin typeface="+mn-lt"/>
                        </a:rPr>
                        <a:t>n=284</a:t>
                      </a:r>
                    </a:p>
                  </a:txBody>
                  <a:tcPr marL="135484" marR="135484" marT="18288" marB="18288"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C0A0"/>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DTG + F/TAF</a:t>
                      </a: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200" b="1" i="0" u="none" strike="noStrike" kern="1200" cap="none" spc="0" normalizeH="0" baseline="0" noProof="0" dirty="0">
                          <a:ln>
                            <a:noFill/>
                          </a:ln>
                          <a:solidFill>
                            <a:prstClr val="white"/>
                          </a:solidFill>
                          <a:effectLst/>
                          <a:uLnTx/>
                          <a:uFillTx/>
                          <a:latin typeface="+mn-lt"/>
                          <a:ea typeface="+mn-ea"/>
                          <a:cs typeface="+mn-cs"/>
                        </a:rPr>
                        <a:t>n=281</a:t>
                      </a:r>
                    </a:p>
                  </a:txBody>
                  <a:tcPr marL="135484" marR="135484" marT="18288" marB="18288"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2143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200" b="1" i="1" dirty="0" smtClean="0">
                          <a:solidFill>
                            <a:schemeClr val="bg1"/>
                          </a:solidFill>
                          <a:latin typeface="+mn-lt"/>
                        </a:rPr>
                        <a:t>Participants with PR-RT Data</a:t>
                      </a:r>
                      <a:endParaRPr lang="en-US" sz="1200" b="1" i="1" dirty="0">
                        <a:solidFill>
                          <a:schemeClr val="bg1"/>
                        </a:solidFill>
                        <a:latin typeface="+mn-lt"/>
                      </a:endParaRPr>
                    </a:p>
                  </a:txBody>
                  <a:tcPr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dirty="0">
                          <a:solidFill>
                            <a:schemeClr val="bg1"/>
                          </a:solidFill>
                          <a:effectLst/>
                          <a:latin typeface="Arial"/>
                        </a:rPr>
                        <a:t>470 (83%)</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dirty="0">
                          <a:solidFill>
                            <a:schemeClr val="bg1"/>
                          </a:solidFill>
                          <a:effectLst/>
                          <a:latin typeface="Arial"/>
                        </a:rPr>
                        <a:t>238 (84%)</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dirty="0">
                          <a:solidFill>
                            <a:schemeClr val="bg1"/>
                          </a:solidFill>
                          <a:effectLst/>
                          <a:latin typeface="Arial"/>
                        </a:rPr>
                        <a:t>232 (83%)</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01"/>
                  </a:ext>
                </a:extLst>
              </a:tr>
              <a:tr h="2143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200" b="1" dirty="0" smtClean="0">
                          <a:latin typeface="+mn-lt"/>
                        </a:rPr>
                        <a:t>Primary</a:t>
                      </a:r>
                      <a:r>
                        <a:rPr lang="en-US" sz="1200" b="1" baseline="0" dirty="0" smtClean="0">
                          <a:latin typeface="+mn-lt"/>
                        </a:rPr>
                        <a:t> NNRTI-R</a:t>
                      </a:r>
                      <a:endParaRPr lang="en-US" sz="1200" b="1" dirty="0">
                        <a:latin typeface="+mn-lt"/>
                      </a:endParaRPr>
                    </a:p>
                  </a:txBody>
                  <a:tcPr marL="18288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118/470 </a:t>
                      </a:r>
                      <a:r>
                        <a:rPr lang="en-US" sz="1200" b="0" i="0" u="none" strike="noStrike" dirty="0">
                          <a:solidFill>
                            <a:srgbClr val="000000"/>
                          </a:solidFill>
                          <a:effectLst/>
                          <a:latin typeface="Arial"/>
                        </a:rPr>
                        <a:t>(25%)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61/238 </a:t>
                      </a:r>
                      <a:r>
                        <a:rPr lang="en-US" sz="1200" b="0" i="0" u="none" strike="noStrike" dirty="0">
                          <a:solidFill>
                            <a:srgbClr val="000000"/>
                          </a:solidFill>
                          <a:effectLst/>
                          <a:latin typeface="Arial"/>
                        </a:rPr>
                        <a:t>(26%)</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57/232 </a:t>
                      </a:r>
                      <a:r>
                        <a:rPr lang="en-US" sz="1200" b="0" i="0" u="none" strike="noStrike" dirty="0">
                          <a:solidFill>
                            <a:srgbClr val="000000"/>
                          </a:solidFill>
                          <a:effectLst/>
                          <a:latin typeface="Arial"/>
                        </a:rPr>
                        <a:t>(25%)</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2"/>
                  </a:ext>
                </a:extLst>
              </a:tr>
              <a:tr h="214355">
                <a:tc>
                  <a:txBody>
                    <a:bodyPr/>
                    <a:lstStyle/>
                    <a:p>
                      <a:r>
                        <a:rPr lang="en-US" sz="1200" dirty="0" smtClean="0">
                          <a:latin typeface="+mn-lt"/>
                        </a:rPr>
                        <a:t>RPV-</a:t>
                      </a:r>
                      <a:r>
                        <a:rPr lang="en-US" sz="1200" dirty="0" err="1" smtClean="0">
                          <a:latin typeface="+mn-lt"/>
                        </a:rPr>
                        <a:t>R</a:t>
                      </a:r>
                      <a:r>
                        <a:rPr lang="en-US" sz="1200" baseline="30000" dirty="0" err="1" smtClean="0">
                          <a:latin typeface="+mn-lt"/>
                        </a:rPr>
                        <a:t>b</a:t>
                      </a:r>
                      <a:endParaRPr lang="en-US" sz="1200" baseline="300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52 (11%)</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22 (9%)</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30 (13%)</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143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200" dirty="0" smtClean="0">
                          <a:latin typeface="+mn-lt"/>
                        </a:rPr>
                        <a:t>K103N/S</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65 (14%)</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37 (16%)</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28 (12%)</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3"/>
                  </a:ext>
                </a:extLst>
              </a:tr>
              <a:tr h="214355">
                <a:tc>
                  <a:txBody>
                    <a:bodyPr/>
                    <a:lstStyle/>
                    <a:p>
                      <a:r>
                        <a:rPr lang="en-US" sz="1200" dirty="0" smtClean="0">
                          <a:latin typeface="+mn-lt"/>
                        </a:rPr>
                        <a:t>E138A/G/K/Q/R</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17 (4%)</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5 (2%)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12 (5%)</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14355">
                <a:tc>
                  <a:txBody>
                    <a:bodyPr/>
                    <a:lstStyle/>
                    <a:p>
                      <a:r>
                        <a:rPr lang="en-US" sz="1200" dirty="0" smtClean="0">
                          <a:latin typeface="+mn-lt"/>
                        </a:rPr>
                        <a:t>Y181C</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15 (3%)</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10 (4%)</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5 (2%)</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7"/>
                  </a:ext>
                </a:extLst>
              </a:tr>
              <a:tr h="214355">
                <a:tc>
                  <a:txBody>
                    <a:bodyPr/>
                    <a:lstStyle/>
                    <a:p>
                      <a:r>
                        <a:rPr lang="en-US" sz="1200" b="1" dirty="0" smtClean="0">
                          <a:latin typeface="+mn-lt"/>
                        </a:rPr>
                        <a:t>Primary</a:t>
                      </a:r>
                      <a:r>
                        <a:rPr lang="en-US" sz="1200" b="1" baseline="0" dirty="0" smtClean="0">
                          <a:latin typeface="+mn-lt"/>
                        </a:rPr>
                        <a:t> PI-R</a:t>
                      </a:r>
                      <a:endParaRPr lang="en-US" sz="1200" b="1" dirty="0">
                        <a:latin typeface="+mn-lt"/>
                      </a:endParaRPr>
                    </a:p>
                  </a:txBody>
                  <a:tcPr marL="18288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smtClean="0">
                          <a:solidFill>
                            <a:srgbClr val="000000"/>
                          </a:solidFill>
                          <a:effectLst/>
                          <a:latin typeface="Arial"/>
                        </a:rPr>
                        <a:t>38/470 </a:t>
                      </a:r>
                      <a:r>
                        <a:rPr lang="en-US" sz="1200" b="0" i="0" u="none" strike="noStrike" dirty="0">
                          <a:solidFill>
                            <a:srgbClr val="000000"/>
                          </a:solidFill>
                          <a:effectLst/>
                          <a:latin typeface="Arial"/>
                        </a:rPr>
                        <a:t>(8%)</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smtClean="0">
                          <a:solidFill>
                            <a:srgbClr val="000000"/>
                          </a:solidFill>
                          <a:effectLst/>
                          <a:latin typeface="Arial"/>
                        </a:rPr>
                        <a:t>15/238 </a:t>
                      </a:r>
                      <a:r>
                        <a:rPr lang="en-US" sz="1200" b="0" i="0" u="none" strike="noStrike" dirty="0">
                          <a:solidFill>
                            <a:srgbClr val="000000"/>
                          </a:solidFill>
                          <a:effectLst/>
                          <a:latin typeface="Arial"/>
                        </a:rPr>
                        <a:t>(6%)</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smtClean="0">
                          <a:solidFill>
                            <a:srgbClr val="000000"/>
                          </a:solidFill>
                          <a:effectLst/>
                          <a:latin typeface="Arial"/>
                        </a:rPr>
                        <a:t>23/232 </a:t>
                      </a:r>
                      <a:r>
                        <a:rPr lang="en-US" sz="1200" b="0" i="0" u="none" strike="noStrike" dirty="0">
                          <a:solidFill>
                            <a:srgbClr val="000000"/>
                          </a:solidFill>
                          <a:effectLst/>
                          <a:latin typeface="Arial"/>
                        </a:rPr>
                        <a:t>(10%)</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14355">
                <a:tc>
                  <a:txBody>
                    <a:bodyPr/>
                    <a:lstStyle/>
                    <a:p>
                      <a:r>
                        <a:rPr lang="en-US" sz="1200" dirty="0" smtClean="0">
                          <a:latin typeface="+mn-lt"/>
                        </a:rPr>
                        <a:t>M46I/L</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15 (3%)</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5 (2%)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10 (4%)</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9"/>
                  </a:ext>
                </a:extLst>
              </a:tr>
              <a:tr h="214355">
                <a:tc>
                  <a:txBody>
                    <a:bodyPr/>
                    <a:lstStyle/>
                    <a:p>
                      <a:r>
                        <a:rPr lang="en-US" sz="1200" dirty="0" smtClean="0">
                          <a:latin typeface="+mn-lt"/>
                        </a:rPr>
                        <a:t>Q58E</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4 (1%)</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smtClean="0">
                          <a:solidFill>
                            <a:srgbClr val="000000"/>
                          </a:solidFill>
                          <a:effectLst/>
                          <a:latin typeface="Arial"/>
                        </a:rPr>
                        <a:t>0</a:t>
                      </a:r>
                      <a:endParaRPr lang="en-US" sz="1200" b="0" i="0" u="none" strike="noStrike" dirty="0">
                        <a:solidFill>
                          <a:srgbClr val="000000"/>
                        </a:solidFill>
                        <a:effectLst/>
                        <a:latin typeface="Arial"/>
                      </a:endParaRP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4 (2%)</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14355">
                <a:tc>
                  <a:txBody>
                    <a:bodyPr/>
                    <a:lstStyle/>
                    <a:p>
                      <a:r>
                        <a:rPr lang="en-US" sz="1200" dirty="0" smtClean="0">
                          <a:latin typeface="+mn-lt"/>
                        </a:rPr>
                        <a:t>L90M</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8 (2%)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4 (2%)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4 (2%)</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11"/>
                  </a:ext>
                </a:extLst>
              </a:tr>
              <a:tr h="214355">
                <a:tc>
                  <a:txBody>
                    <a:bodyPr/>
                    <a:lstStyle/>
                    <a:p>
                      <a:r>
                        <a:rPr lang="en-US" sz="1200" b="1" i="1" dirty="0" smtClean="0">
                          <a:solidFill>
                            <a:schemeClr val="bg1"/>
                          </a:solidFill>
                          <a:latin typeface="+mn-lt"/>
                        </a:rPr>
                        <a:t>Participants with IN Data</a:t>
                      </a:r>
                    </a:p>
                  </a:txBody>
                  <a:tcPr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a:solidFill>
                            <a:schemeClr val="bg1"/>
                          </a:solidFill>
                          <a:effectLst/>
                          <a:latin typeface="Arial"/>
                        </a:rPr>
                        <a:t>413 (73%)</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a:solidFill>
                            <a:schemeClr val="bg1"/>
                          </a:solidFill>
                          <a:effectLst/>
                          <a:latin typeface="Arial"/>
                        </a:rPr>
                        <a:t>213 (75%)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b"/>
                      <a:r>
                        <a:rPr lang="en-US" sz="1200" b="1" i="0" u="none" strike="noStrike" dirty="0">
                          <a:solidFill>
                            <a:schemeClr val="bg1"/>
                          </a:solidFill>
                          <a:effectLst/>
                          <a:latin typeface="Arial"/>
                        </a:rPr>
                        <a:t>200 (71%)</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12"/>
                  </a:ext>
                </a:extLst>
              </a:tr>
              <a:tr h="214355">
                <a:tc>
                  <a:txBody>
                    <a:bodyPr/>
                    <a:lstStyle/>
                    <a:p>
                      <a:r>
                        <a:rPr lang="en-US" sz="1200" b="1" dirty="0" smtClean="0">
                          <a:latin typeface="+mn-lt"/>
                        </a:rPr>
                        <a:t>Primary</a:t>
                      </a:r>
                      <a:r>
                        <a:rPr lang="en-US" sz="1200" b="1" baseline="0" dirty="0" smtClean="0">
                          <a:latin typeface="+mn-lt"/>
                        </a:rPr>
                        <a:t> INSTI-R</a:t>
                      </a:r>
                      <a:endParaRPr lang="en-US" sz="1200" b="1" dirty="0">
                        <a:latin typeface="+mn-lt"/>
                      </a:endParaRPr>
                    </a:p>
                  </a:txBody>
                  <a:tcPr marL="18288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20/413 </a:t>
                      </a:r>
                      <a:r>
                        <a:rPr lang="en-US" sz="1200" b="0" i="0" u="none" strike="noStrike" dirty="0">
                          <a:solidFill>
                            <a:srgbClr val="000000"/>
                          </a:solidFill>
                          <a:effectLst/>
                          <a:latin typeface="Arial"/>
                        </a:rPr>
                        <a:t>(5%)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15/213 </a:t>
                      </a:r>
                      <a:r>
                        <a:rPr lang="en-US" sz="1200" b="0" i="0" u="none" strike="noStrike" dirty="0">
                          <a:solidFill>
                            <a:srgbClr val="000000"/>
                          </a:solidFill>
                          <a:effectLst/>
                          <a:latin typeface="Arial"/>
                        </a:rPr>
                        <a:t>(7%)</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5/200 </a:t>
                      </a:r>
                      <a:r>
                        <a:rPr lang="en-US" sz="1200" b="0" i="0" u="none" strike="noStrike" dirty="0">
                          <a:solidFill>
                            <a:srgbClr val="000000"/>
                          </a:solidFill>
                          <a:effectLst/>
                          <a:latin typeface="Arial"/>
                        </a:rPr>
                        <a:t>(3%)</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13"/>
                  </a:ext>
                </a:extLst>
              </a:tr>
              <a:tr h="214355">
                <a:tc>
                  <a:txBody>
                    <a:bodyPr/>
                    <a:lstStyle/>
                    <a:p>
                      <a:r>
                        <a:rPr lang="en-US" sz="1200" dirty="0" smtClean="0">
                          <a:latin typeface="+mn-lt"/>
                        </a:rPr>
                        <a:t>T97A</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12 (3%)</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8 (4%)</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4 (2%)</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214355">
                <a:tc>
                  <a:txBody>
                    <a:bodyPr/>
                    <a:lstStyle/>
                    <a:p>
                      <a:r>
                        <a:rPr lang="en-US" sz="1200" dirty="0" smtClean="0">
                          <a:latin typeface="+mn-lt"/>
                        </a:rPr>
                        <a:t>Y143H</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2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2 (1%)</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0</a:t>
                      </a:r>
                      <a:endParaRPr lang="en-US" sz="1200" b="0" i="0" u="none" strike="noStrike" dirty="0">
                        <a:solidFill>
                          <a:srgbClr val="000000"/>
                        </a:solidFill>
                        <a:effectLst/>
                        <a:latin typeface="Arial"/>
                      </a:endParaRP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15"/>
                  </a:ext>
                </a:extLst>
              </a:tr>
              <a:tr h="214355">
                <a:tc>
                  <a:txBody>
                    <a:bodyPr/>
                    <a:lstStyle/>
                    <a:p>
                      <a:r>
                        <a:rPr lang="en-US" sz="1200" dirty="0" smtClean="0">
                          <a:latin typeface="+mn-lt"/>
                        </a:rPr>
                        <a:t>S147G</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 (0.2%)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smtClean="0">
                          <a:solidFill>
                            <a:srgbClr val="000000"/>
                          </a:solidFill>
                          <a:effectLst/>
                          <a:latin typeface="Arial"/>
                        </a:rPr>
                        <a:t>0</a:t>
                      </a:r>
                      <a:endParaRPr lang="en-US" sz="1200" b="0" i="0" u="none" strike="noStrike" dirty="0">
                        <a:solidFill>
                          <a:srgbClr val="000000"/>
                        </a:solidFill>
                        <a:effectLst/>
                        <a:latin typeface="Arial"/>
                      </a:endParaRP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214355">
                <a:tc>
                  <a:txBody>
                    <a:bodyPr/>
                    <a:lstStyle/>
                    <a:p>
                      <a:r>
                        <a:rPr lang="en-US" sz="1200" dirty="0" smtClean="0">
                          <a:latin typeface="+mn-lt"/>
                        </a:rPr>
                        <a:t>Q148H</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 (0.2%)</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1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0</a:t>
                      </a:r>
                      <a:endParaRPr lang="en-US" sz="1200" b="0" i="0" u="none" strike="noStrike" dirty="0">
                        <a:solidFill>
                          <a:srgbClr val="000000"/>
                        </a:solidFill>
                        <a:effectLst/>
                        <a:latin typeface="Arial"/>
                      </a:endParaRP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17"/>
                  </a:ext>
                </a:extLst>
              </a:tr>
              <a:tr h="214355">
                <a:tc>
                  <a:txBody>
                    <a:bodyPr/>
                    <a:lstStyle/>
                    <a:p>
                      <a:r>
                        <a:rPr lang="en-US" sz="1200" dirty="0" smtClean="0">
                          <a:latin typeface="+mn-lt"/>
                        </a:rPr>
                        <a:t>N155H/S</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2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Arial"/>
                        </a:rPr>
                        <a:t>1 (1%)</a:t>
                      </a: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8"/>
                  </a:ext>
                </a:extLst>
              </a:tr>
              <a:tr h="214355">
                <a:tc>
                  <a:txBody>
                    <a:bodyPr/>
                    <a:lstStyle/>
                    <a:p>
                      <a:r>
                        <a:rPr lang="en-US" sz="1200" dirty="0" smtClean="0">
                          <a:latin typeface="+mn-lt"/>
                        </a:rPr>
                        <a:t>R263K</a:t>
                      </a:r>
                      <a:endParaRPr lang="en-US" sz="1200" dirty="0">
                        <a:latin typeface="+mn-lt"/>
                      </a:endParaRPr>
                    </a:p>
                  </a:txBody>
                  <a:tcPr marL="365760"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2 (0.5%)</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a:solidFill>
                            <a:srgbClr val="000000"/>
                          </a:solidFill>
                          <a:effectLst/>
                          <a:latin typeface="Arial"/>
                        </a:rPr>
                        <a:t>2 (1%)</a:t>
                      </a:r>
                    </a:p>
                  </a:txBody>
                  <a:tcPr marL="9525" marR="9525" marT="18288" marB="1828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200" b="0" i="0" u="none" strike="noStrike" dirty="0" smtClean="0">
                          <a:solidFill>
                            <a:srgbClr val="000000"/>
                          </a:solidFill>
                          <a:effectLst/>
                          <a:latin typeface="Arial"/>
                        </a:rPr>
                        <a:t>0</a:t>
                      </a:r>
                      <a:endParaRPr lang="en-US" sz="1200" b="0" i="0" u="none" strike="noStrike" dirty="0">
                        <a:solidFill>
                          <a:srgbClr val="000000"/>
                        </a:solidFill>
                        <a:effectLst/>
                        <a:latin typeface="Arial"/>
                      </a:endParaRPr>
                    </a:p>
                  </a:txBody>
                  <a:tcPr marL="9525" marR="9525" marT="18288" marB="18288"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263910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Table 6. Week 48 Virologic Outcome by FDA Snapshot, NRTI Resistance Categories</a:t>
            </a:r>
            <a:endParaRPr lang="en-US" dirty="0"/>
          </a:p>
        </p:txBody>
      </p:sp>
      <p:sp>
        <p:nvSpPr>
          <p:cNvPr id="9" name="Content Placeholder 8"/>
          <p:cNvSpPr>
            <a:spLocks noGrp="1"/>
          </p:cNvSpPr>
          <p:nvPr>
            <p:ph idx="1"/>
          </p:nvPr>
        </p:nvSpPr>
        <p:spPr>
          <a:xfrm>
            <a:off x="609600" y="5181600"/>
            <a:ext cx="10972800" cy="990600"/>
          </a:xfrm>
        </p:spPr>
        <p:txBody>
          <a:bodyPr/>
          <a:lstStyle/>
          <a:p>
            <a:r>
              <a:rPr lang="en-US" dirty="0"/>
              <a:t>No participant from either treatment arm with known or suspected NRTI resistance had HIV-1 RNA ≥ 50 copies/mL at Week 48 or last visit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13</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261348"/>
            <a:ext cx="10832262" cy="276999"/>
          </a:xfrm>
          <a:prstGeom prst="rect">
            <a:avLst/>
          </a:prstGeom>
        </p:spPr>
        <p:txBody>
          <a:bodyPr wrap="square" lIns="0" tIns="0" rIns="0" bIns="0" anchor="b">
            <a:spAutoFit/>
          </a:bodyPr>
          <a:lstStyle/>
          <a:p>
            <a:pPr marL="228600" indent="-228600">
              <a:buFontTx/>
              <a:buAutoNum type="alphaLcPeriod"/>
            </a:pPr>
            <a:r>
              <a:rPr lang="en-US" sz="900" dirty="0"/>
              <a:t>Includes K65R/E/N, or 3 or more thymidine analogue mutations (TAMs) that include M41L or L210W, or T69 insertions.</a:t>
            </a:r>
          </a:p>
          <a:p>
            <a:pPr marL="228600" indent="-228600">
              <a:buAutoNum type="alphaLcPeriod"/>
            </a:pPr>
            <a:r>
              <a:rPr lang="en-US" sz="900" dirty="0"/>
              <a:t>All participants with known or suspected NRTI resistance who did not have HIV-1 RNA &lt; 50 c/mL at Week 48 had missing data in the Week 48 window and were </a:t>
            </a:r>
            <a:r>
              <a:rPr lang="en-US" sz="900" dirty="0" err="1" smtClean="0"/>
              <a:t>virologically</a:t>
            </a:r>
            <a:r>
              <a:rPr lang="en-US" sz="900" dirty="0" smtClean="0"/>
              <a:t> suppressed </a:t>
            </a:r>
            <a:r>
              <a:rPr lang="en-US" sz="900" dirty="0"/>
              <a:t>at their last visits.</a:t>
            </a:r>
          </a:p>
        </p:txBody>
      </p:sp>
      <p:graphicFrame>
        <p:nvGraphicFramePr>
          <p:cNvPr id="11" name="Table 10">
            <a:extLst>
              <a:ext uri="{FF2B5EF4-FFF2-40B4-BE49-F238E27FC236}">
                <a16:creationId xmlns:a16="http://schemas.microsoft.com/office/drawing/2014/main" id="{4291AEBF-9000-4DA9-ACAA-859B582F4FD5}"/>
              </a:ext>
            </a:extLst>
          </p:cNvPr>
          <p:cNvGraphicFramePr>
            <a:graphicFrameLocks noGrp="1"/>
          </p:cNvGraphicFramePr>
          <p:nvPr>
            <p:extLst>
              <p:ext uri="{D42A27DB-BD31-4B8C-83A1-F6EECF244321}">
                <p14:modId xmlns:p14="http://schemas.microsoft.com/office/powerpoint/2010/main" val="2107671101"/>
              </p:ext>
            </p:extLst>
          </p:nvPr>
        </p:nvGraphicFramePr>
        <p:xfrm>
          <a:off x="609600" y="1763041"/>
          <a:ext cx="10972800" cy="2883773"/>
        </p:xfrm>
        <a:graphic>
          <a:graphicData uri="http://schemas.openxmlformats.org/drawingml/2006/table">
            <a:tbl>
              <a:tblPr firstRow="1" bandRow="1">
                <a:effectLst/>
              </a:tblPr>
              <a:tblGrid>
                <a:gridCol w="4237020">
                  <a:extLst>
                    <a:ext uri="{9D8B030D-6E8A-4147-A177-3AD203B41FA5}">
                      <a16:colId xmlns:a16="http://schemas.microsoft.com/office/drawing/2014/main" val="20001"/>
                    </a:ext>
                  </a:extLst>
                </a:gridCol>
                <a:gridCol w="1807868">
                  <a:extLst>
                    <a:ext uri="{9D8B030D-6E8A-4147-A177-3AD203B41FA5}">
                      <a16:colId xmlns:a16="http://schemas.microsoft.com/office/drawing/2014/main" val="20004"/>
                    </a:ext>
                  </a:extLst>
                </a:gridCol>
                <a:gridCol w="1807868">
                  <a:extLst>
                    <a:ext uri="{9D8B030D-6E8A-4147-A177-3AD203B41FA5}">
                      <a16:colId xmlns:a16="http://schemas.microsoft.com/office/drawing/2014/main" val="20005"/>
                    </a:ext>
                  </a:extLst>
                </a:gridCol>
                <a:gridCol w="3120044">
                  <a:extLst>
                    <a:ext uri="{9D8B030D-6E8A-4147-A177-3AD203B41FA5}">
                      <a16:colId xmlns:a16="http://schemas.microsoft.com/office/drawing/2014/main" val="20003"/>
                    </a:ext>
                  </a:extLst>
                </a:gridCol>
              </a:tblGrid>
              <a:tr h="486780">
                <a:tc rowSpan="2">
                  <a:txBody>
                    <a:bodyPr/>
                    <a:lstStyle/>
                    <a:p>
                      <a:pPr algn="l"/>
                      <a:r>
                        <a:rPr lang="en-US" sz="1400" b="1" dirty="0" smtClean="0">
                          <a:solidFill>
                            <a:schemeClr val="tx1"/>
                          </a:solidFill>
                          <a:latin typeface="+mn-lt"/>
                        </a:rPr>
                        <a:t>HIV-1 RNA</a:t>
                      </a:r>
                      <a:r>
                        <a:rPr lang="en-US" sz="1400" b="1" baseline="0" dirty="0" smtClean="0">
                          <a:solidFill>
                            <a:schemeClr val="tx1"/>
                          </a:solidFill>
                          <a:latin typeface="+mn-lt"/>
                        </a:rPr>
                        <a:t> &lt; 50 c/mL at Week 48 by Snapshot</a:t>
                      </a:r>
                      <a:endParaRPr lang="en-US" sz="14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400" b="1" dirty="0" smtClean="0">
                          <a:solidFill>
                            <a:schemeClr val="tx1"/>
                          </a:solidFill>
                          <a:latin typeface="+mn-lt"/>
                        </a:rPr>
                        <a:t>Number of Participants, n (%)</a:t>
                      </a:r>
                      <a:endParaRPr lang="en-US" sz="14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endParaRPr kumimoji="0" lang="en-US" sz="1400" b="1" i="0" u="none" strike="noStrike" kern="1200" cap="none" spc="0" normalizeH="0" baseline="0" noProof="0" dirty="0">
                        <a:ln>
                          <a:noFill/>
                        </a:ln>
                        <a:solidFill>
                          <a:prstClr val="white"/>
                        </a:solidFill>
                        <a:effectLst/>
                        <a:uLnTx/>
                        <a:uFillTx/>
                        <a:latin typeface="+mn-lt"/>
                        <a:ea typeface="+mn-ea"/>
                        <a:cs typeface="+mn-cs"/>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pPr algn="ctr"/>
                      <a:endParaRPr lang="en-US" sz="1400" b="1" dirty="0">
                        <a:solidFill>
                          <a:schemeClr val="tx1"/>
                        </a:solidFill>
                        <a:latin typeface="+mn-lt"/>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92641">
                <a:tc v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a:endParaRPr lang="en-US" sz="1400" b="1" dirty="0">
                        <a:solidFill>
                          <a:schemeClr val="tx1"/>
                        </a:solidFill>
                        <a:latin typeface="+mn-lt"/>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i="0" u="none" strike="noStrike" cap="none" normalizeH="0" baseline="0" dirty="0">
                          <a:ln>
                            <a:noFill/>
                          </a:ln>
                          <a:solidFill>
                            <a:schemeClr val="bg1"/>
                          </a:solidFill>
                          <a:effectLst/>
                          <a:latin typeface="+mn-lt"/>
                        </a:rPr>
                        <a:t>B/F/TAF</a:t>
                      </a: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i="0" u="none" strike="noStrike" cap="none" normalizeH="0" baseline="0" dirty="0">
                          <a:ln>
                            <a:noFill/>
                          </a:ln>
                          <a:solidFill>
                            <a:schemeClr val="bg1"/>
                          </a:solidFill>
                          <a:effectLst/>
                          <a:latin typeface="+mn-lt"/>
                        </a:rPr>
                        <a:t>n=284</a:t>
                      </a: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C0A0"/>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DTG + F/TAF</a:t>
                      </a: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n=281</a:t>
                      </a: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i="0" u="none" strike="noStrike" kern="1200" cap="none" spc="0" normalizeH="0" baseline="0" noProof="0" dirty="0" smtClean="0">
                          <a:ln>
                            <a:noFill/>
                          </a:ln>
                          <a:solidFill>
                            <a:schemeClr val="tx1"/>
                          </a:solidFill>
                          <a:effectLst/>
                          <a:uLnTx/>
                          <a:uFillTx/>
                          <a:latin typeface="+mn-lt"/>
                          <a:ea typeface="+mn-ea"/>
                          <a:cs typeface="+mn-cs"/>
                        </a:rPr>
                        <a:t>Treatment Difference % (95% CI)</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42977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b="1" i="0" dirty="0" smtClean="0">
                          <a:latin typeface="+mn-lt"/>
                        </a:rPr>
                        <a:t>Overall</a:t>
                      </a:r>
                      <a:endParaRPr lang="en-US" sz="1400" b="1" i="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265 (93%)</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256 (91%)</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2.2%</a:t>
                      </a:r>
                      <a:r>
                        <a:rPr lang="en-US" sz="1400" b="0" i="0" u="none" strike="noStrike" baseline="0" dirty="0" smtClean="0">
                          <a:solidFill>
                            <a:srgbClr val="000000"/>
                          </a:solidFill>
                          <a:effectLst/>
                          <a:latin typeface="Arial"/>
                        </a:rPr>
                        <a:t> (-2.3% to 6.8%)</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1"/>
                  </a:ext>
                </a:extLst>
              </a:tr>
              <a:tr h="41502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b="1" dirty="0" smtClean="0">
                          <a:latin typeface="+mn-lt"/>
                        </a:rPr>
                        <a:t>1: K65R/E/N</a:t>
                      </a:r>
                      <a:r>
                        <a:rPr lang="en-US" sz="1400" b="1" baseline="0" dirty="0" smtClean="0">
                          <a:latin typeface="+mn-lt"/>
                        </a:rPr>
                        <a:t> or ≥ 3 </a:t>
                      </a:r>
                      <a:r>
                        <a:rPr lang="en-US" sz="1400" b="1" baseline="0" dirty="0" err="1" smtClean="0">
                          <a:latin typeface="+mn-lt"/>
                        </a:rPr>
                        <a:t>TAMs</a:t>
                      </a:r>
                      <a:r>
                        <a:rPr lang="en-US" sz="1400" b="1" baseline="30000" dirty="0" err="1" smtClean="0">
                          <a:latin typeface="+mn-lt"/>
                        </a:rPr>
                        <a:t>a</a:t>
                      </a:r>
                      <a:endParaRPr lang="en-US" sz="1400" b="1" baseline="30000" dirty="0">
                        <a:latin typeface="+mn-lt"/>
                      </a:endParaRPr>
                    </a:p>
                  </a:txBody>
                  <a:tcPr marL="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15/16 (94%)</a:t>
                      </a:r>
                      <a:r>
                        <a:rPr lang="en-US" sz="1400" b="0" i="0" u="none" strike="noStrike" baseline="30000" dirty="0" smtClean="0">
                          <a:solidFill>
                            <a:srgbClr val="000000"/>
                          </a:solidFill>
                          <a:effectLst/>
                          <a:latin typeface="Arial"/>
                        </a:rPr>
                        <a:t>b</a:t>
                      </a:r>
                      <a:endParaRPr lang="en-US" sz="1400" b="0" i="0" u="none" strike="noStrike" baseline="30000"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14/14 (100%)</a:t>
                      </a:r>
                      <a:r>
                        <a:rPr lang="en-US" sz="1400" b="0" i="0" u="none" strike="noStrike" baseline="30000" dirty="0" smtClean="0">
                          <a:solidFill>
                            <a:srgbClr val="000000"/>
                          </a:solidFill>
                          <a:effectLst/>
                          <a:latin typeface="Arial"/>
                        </a:rPr>
                        <a:t>b</a:t>
                      </a:r>
                      <a:endParaRPr lang="en-US" sz="1400" b="0" i="0" u="none" strike="noStrike" baseline="30000"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-6.3% (-30.7%</a:t>
                      </a:r>
                      <a:r>
                        <a:rPr lang="en-US" sz="1400" b="0" i="0" u="none" strike="noStrike" baseline="0" dirty="0" smtClean="0">
                          <a:solidFill>
                            <a:srgbClr val="000000"/>
                          </a:solidFill>
                          <a:effectLst/>
                          <a:latin typeface="Arial"/>
                        </a:rPr>
                        <a:t> to </a:t>
                      </a:r>
                      <a:r>
                        <a:rPr lang="en-US" sz="1400" b="0" i="0" u="none" strike="noStrike" dirty="0" smtClean="0">
                          <a:solidFill>
                            <a:srgbClr val="000000"/>
                          </a:solidFill>
                          <a:effectLst/>
                          <a:latin typeface="Arial"/>
                        </a:rPr>
                        <a:t>19.4%)</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775">
                <a:tc>
                  <a:txBody>
                    <a:bodyPr/>
                    <a:lstStyle/>
                    <a:p>
                      <a:r>
                        <a:rPr lang="en-US" sz="1400" b="1" dirty="0" smtClean="0">
                          <a:latin typeface="+mn-lt"/>
                        </a:rPr>
                        <a:t>2: Other NRTI Resistance</a:t>
                      </a:r>
                      <a:endParaRPr lang="en-US" sz="1400" b="1" dirty="0">
                        <a:latin typeface="+mn-lt"/>
                      </a:endParaRPr>
                    </a:p>
                  </a:txBody>
                  <a:tcPr marL="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51/55 (93%)</a:t>
                      </a:r>
                      <a:r>
                        <a:rPr lang="en-US" sz="1400" b="0" i="0" u="none" strike="noStrike" baseline="30000" dirty="0" smtClean="0">
                          <a:solidFill>
                            <a:srgbClr val="000000"/>
                          </a:solidFill>
                          <a:effectLst/>
                          <a:latin typeface="Arial"/>
                        </a:rPr>
                        <a:t>b</a:t>
                      </a:r>
                      <a:endParaRPr lang="en-US" sz="1400" b="0" i="0" u="none" strike="noStrike" baseline="30000"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51/53 (96%)</a:t>
                      </a:r>
                      <a:r>
                        <a:rPr lang="en-US" sz="1400" b="0" i="0" u="none" strike="noStrike" baseline="30000" dirty="0" smtClean="0">
                          <a:solidFill>
                            <a:srgbClr val="000000"/>
                          </a:solidFill>
                          <a:effectLst/>
                          <a:latin typeface="Arial"/>
                        </a:rPr>
                        <a:t>b</a:t>
                      </a:r>
                      <a:endParaRPr lang="en-US" sz="1400" b="0" i="0" u="none" strike="noStrike" baseline="30000"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tc>
                  <a:txBody>
                    <a:bodyPr/>
                    <a:lstStyle/>
                    <a:p>
                      <a:pPr algn="ctr" fontAlgn="b"/>
                      <a:r>
                        <a:rPr lang="en-US" sz="1400" b="0" i="0" u="none" strike="noStrike" dirty="0" smtClean="0">
                          <a:solidFill>
                            <a:srgbClr val="000000"/>
                          </a:solidFill>
                          <a:effectLst/>
                          <a:latin typeface="Arial"/>
                        </a:rPr>
                        <a:t>-3.5% (-14.2%</a:t>
                      </a:r>
                      <a:r>
                        <a:rPr lang="en-US" sz="1400" b="0" i="0" u="none" strike="noStrike" baseline="0" dirty="0" smtClean="0">
                          <a:solidFill>
                            <a:srgbClr val="000000"/>
                          </a:solidFill>
                          <a:effectLst/>
                          <a:latin typeface="Arial"/>
                        </a:rPr>
                        <a:t> to </a:t>
                      </a:r>
                      <a:r>
                        <a:rPr lang="en-US" sz="1400" b="0" i="0" u="none" strike="noStrike" dirty="0" smtClean="0">
                          <a:solidFill>
                            <a:srgbClr val="000000"/>
                          </a:solidFill>
                          <a:effectLst/>
                          <a:latin typeface="Arial"/>
                        </a:rPr>
                        <a:t>6.9%)</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7E7E7"/>
                    </a:solidFill>
                  </a:tcPr>
                </a:tc>
                <a:extLst>
                  <a:ext uri="{0D108BD9-81ED-4DB2-BD59-A6C34878D82A}">
                    <a16:rowId xmlns:a16="http://schemas.microsoft.com/office/drawing/2014/main" val="10005"/>
                  </a:ext>
                </a:extLst>
              </a:tr>
              <a:tr h="42977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b="1" dirty="0" smtClean="0">
                          <a:latin typeface="+mn-lt"/>
                        </a:rPr>
                        <a:t>3: No NRTI Mutation</a:t>
                      </a:r>
                      <a:endParaRPr lang="en-US" sz="1400" b="1" dirty="0">
                        <a:latin typeface="+mn-lt"/>
                      </a:endParaRPr>
                    </a:p>
                  </a:txBody>
                  <a:tcPr marL="27432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199/213 (93%)</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191/214 (89%)</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b="0" i="0" u="none" strike="noStrike" dirty="0" smtClean="0">
                          <a:solidFill>
                            <a:srgbClr val="000000"/>
                          </a:solidFill>
                          <a:effectLst/>
                          <a:latin typeface="Arial"/>
                        </a:rPr>
                        <a:t>4.2% (-1.3%</a:t>
                      </a:r>
                      <a:r>
                        <a:rPr lang="en-US" sz="1400" b="0" i="0" u="none" strike="noStrike" baseline="0" dirty="0" smtClean="0">
                          <a:solidFill>
                            <a:srgbClr val="000000"/>
                          </a:solidFill>
                          <a:effectLst/>
                          <a:latin typeface="Arial"/>
                        </a:rPr>
                        <a:t> to </a:t>
                      </a:r>
                      <a:r>
                        <a:rPr lang="en-US" sz="1400" b="0" i="0" u="none" strike="noStrike" dirty="0" smtClean="0">
                          <a:solidFill>
                            <a:srgbClr val="000000"/>
                          </a:solidFill>
                          <a:effectLst/>
                          <a:latin typeface="Arial"/>
                        </a:rPr>
                        <a:t>9.9%)</a:t>
                      </a:r>
                      <a:endParaRPr lang="en-US" sz="1400" b="0" i="0" u="none" strike="noStrike" dirty="0">
                        <a:solidFill>
                          <a:srgbClr val="000000"/>
                        </a:solidFill>
                        <a:effectLst/>
                        <a:latin typeface="Arial"/>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46864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3. Week 48 </a:t>
            </a:r>
            <a:r>
              <a:rPr lang="en-US" dirty="0" err="1"/>
              <a:t>Virologic</a:t>
            </a:r>
            <a:r>
              <a:rPr lang="en-US" dirty="0"/>
              <a:t> Outcome by the LOCF Method, NRTI Resistance Categories</a:t>
            </a:r>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14</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221466"/>
            <a:ext cx="9494437" cy="276999"/>
          </a:xfrm>
          <a:prstGeom prst="rect">
            <a:avLst/>
          </a:prstGeom>
        </p:spPr>
        <p:txBody>
          <a:bodyPr wrap="square" lIns="0" tIns="0" rIns="0" bIns="0" anchor="b">
            <a:spAutoFit/>
          </a:bodyPr>
          <a:lstStyle/>
          <a:p>
            <a:r>
              <a:rPr lang="en-US" sz="900" dirty="0" smtClean="0"/>
              <a:t>a.  The </a:t>
            </a:r>
            <a:r>
              <a:rPr lang="en-US" sz="900" dirty="0"/>
              <a:t>LOCF outcome analysis did not include 3 participants (1 B/F/TAF; 2 DTG + F/TAF) who had no </a:t>
            </a:r>
            <a:r>
              <a:rPr lang="en-US" sz="900" dirty="0" smtClean="0"/>
              <a:t>on-treatment post-baseline </a:t>
            </a:r>
            <a:r>
              <a:rPr lang="en-US" sz="900" dirty="0"/>
              <a:t>data.</a:t>
            </a:r>
          </a:p>
          <a:p>
            <a:r>
              <a:rPr lang="en-US" sz="900" dirty="0"/>
              <a:t>b.  Includes K65R/E/N, or 3 or more TAMs that include M41L or L210W, or T69 insertions. </a:t>
            </a:r>
          </a:p>
        </p:txBody>
      </p:sp>
      <p:grpSp>
        <p:nvGrpSpPr>
          <p:cNvPr id="6" name="Group 5"/>
          <p:cNvGrpSpPr/>
          <p:nvPr/>
        </p:nvGrpSpPr>
        <p:grpSpPr>
          <a:xfrm>
            <a:off x="689956" y="1514814"/>
            <a:ext cx="10892444" cy="4443227"/>
            <a:chOff x="2072064" y="1564688"/>
            <a:chExt cx="8321616" cy="4443227"/>
          </a:xfrm>
        </p:grpSpPr>
        <p:sp>
          <p:nvSpPr>
            <p:cNvPr id="10" name="Rectangle 9"/>
            <p:cNvSpPr/>
            <p:nvPr/>
          </p:nvSpPr>
          <p:spPr>
            <a:xfrm>
              <a:off x="8561809" y="2094795"/>
              <a:ext cx="1831871" cy="3862541"/>
            </a:xfrm>
            <a:prstGeom prst="rect">
              <a:avLst/>
            </a:prstGeom>
            <a:solidFill>
              <a:sysClr val="window" lastClr="FFFFFF">
                <a:lumMod val="9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9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Arial"/>
                <a:ea typeface="+mn-ea"/>
                <a:cs typeface="+mn-cs"/>
              </a:endParaRPr>
            </a:p>
          </p:txBody>
        </p:sp>
        <p:sp>
          <p:nvSpPr>
            <p:cNvPr id="12" name="Rectangle 11"/>
            <p:cNvSpPr/>
            <p:nvPr/>
          </p:nvSpPr>
          <p:spPr>
            <a:xfrm>
              <a:off x="4297679" y="2094795"/>
              <a:ext cx="4264130" cy="386254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9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Arial"/>
                <a:ea typeface="+mn-ea"/>
                <a:cs typeface="+mn-cs"/>
              </a:endParaRPr>
            </a:p>
          </p:txBody>
        </p:sp>
        <p:sp>
          <p:nvSpPr>
            <p:cNvPr id="13" name="Rectangle 12"/>
            <p:cNvSpPr/>
            <p:nvPr/>
          </p:nvSpPr>
          <p:spPr>
            <a:xfrm>
              <a:off x="2072064" y="2094794"/>
              <a:ext cx="2225616" cy="3862128"/>
            </a:xfrm>
            <a:prstGeom prst="rect">
              <a:avLst/>
            </a:prstGeom>
            <a:solidFill>
              <a:sysClr val="window" lastClr="FFFFFF">
                <a:lumMod val="9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9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Arial"/>
                <a:ea typeface="+mn-ea"/>
                <a:cs typeface="+mn-cs"/>
              </a:endParaRPr>
            </a:p>
          </p:txBody>
        </p:sp>
        <p:grpSp>
          <p:nvGrpSpPr>
            <p:cNvPr id="14" name="Group 13"/>
            <p:cNvGrpSpPr/>
            <p:nvPr/>
          </p:nvGrpSpPr>
          <p:grpSpPr>
            <a:xfrm>
              <a:off x="2316480" y="2086420"/>
              <a:ext cx="7730104" cy="3458132"/>
              <a:chOff x="1491223" y="2153600"/>
              <a:chExt cx="4435475" cy="3018228"/>
            </a:xfrm>
          </p:grpSpPr>
          <p:graphicFrame>
            <p:nvGraphicFramePr>
              <p:cNvPr id="15" name="Chart 10"/>
              <p:cNvGraphicFramePr>
                <a:graphicFrameLocks/>
              </p:cNvGraphicFramePr>
              <p:nvPr>
                <p:extLst>
                  <p:ext uri="{D42A27DB-BD31-4B8C-83A1-F6EECF244321}">
                    <p14:modId xmlns:p14="http://schemas.microsoft.com/office/powerpoint/2010/main" val="1733122454"/>
                  </p:ext>
                </p:extLst>
              </p:nvPr>
            </p:nvGraphicFramePr>
            <p:xfrm>
              <a:off x="1491223" y="2153600"/>
              <a:ext cx="4435475" cy="2728912"/>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9"/>
              <p:cNvSpPr txBox="1">
                <a:spLocks noChangeArrowheads="1"/>
              </p:cNvSpPr>
              <p:nvPr/>
            </p:nvSpPr>
            <p:spPr bwMode="auto">
              <a:xfrm>
                <a:off x="4410475" y="4715166"/>
                <a:ext cx="534852" cy="45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No </a:t>
                </a:r>
                <a:r>
                  <a:rPr kumimoji="0" lang="en-US" altLang="en-US" sz="1400" b="0" i="0" u="none" strike="noStrike" kern="0" cap="none" spc="0" normalizeH="0" baseline="0" noProof="0" dirty="0">
                    <a:ln>
                      <a:noFill/>
                    </a:ln>
                    <a:solidFill>
                      <a:srgbClr val="000000"/>
                    </a:solidFill>
                    <a:effectLst/>
                    <a:uLnTx/>
                    <a:uFillTx/>
                    <a:latin typeface="Arial" charset="0"/>
                  </a:rPr>
                  <a:t>NRTI resistance</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17" name="TextBox 20"/>
              <p:cNvSpPr txBox="1">
                <a:spLocks noChangeArrowheads="1"/>
              </p:cNvSpPr>
              <p:nvPr/>
            </p:nvSpPr>
            <p:spPr bwMode="auto">
              <a:xfrm>
                <a:off x="1900012" y="4734950"/>
                <a:ext cx="559342" cy="2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latin typeface="Arial" charset="0"/>
                  </a:rPr>
                  <a:t>Overall</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18" name="TextBox 21"/>
              <p:cNvSpPr txBox="1">
                <a:spLocks noChangeArrowheads="1"/>
              </p:cNvSpPr>
              <p:nvPr/>
            </p:nvSpPr>
            <p:spPr bwMode="auto">
              <a:xfrm>
                <a:off x="5161900" y="4715166"/>
                <a:ext cx="701621" cy="2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M184V/I</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grpSp>
        <p:sp>
          <p:nvSpPr>
            <p:cNvPr id="20" name="TextBox 37"/>
            <p:cNvSpPr txBox="1">
              <a:spLocks noChangeArrowheads="1"/>
            </p:cNvSpPr>
            <p:nvPr/>
          </p:nvSpPr>
          <p:spPr bwMode="auto">
            <a:xfrm rot="16200000">
              <a:off x="974248" y="3529220"/>
              <a:ext cx="24685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50000"/>
                </a:spcBef>
                <a:buClrTx/>
                <a:buSzTx/>
                <a:buFont typeface="Times" pitchFamily="18" charset="0"/>
                <a:buNone/>
              </a:pPr>
              <a:r>
                <a:rPr lang="en-US" altLang="en-US" sz="1400" dirty="0">
                  <a:solidFill>
                    <a:srgbClr val="000000"/>
                  </a:solidFill>
                  <a:ea typeface="MS PGothic" pitchFamily="34" charset="-128"/>
                </a:rPr>
                <a:t>Participants, % </a:t>
              </a:r>
            </a:p>
          </p:txBody>
        </p:sp>
        <p:sp>
          <p:nvSpPr>
            <p:cNvPr id="21" name="TextBox 22"/>
            <p:cNvSpPr txBox="1">
              <a:spLocks noChangeArrowheads="1"/>
            </p:cNvSpPr>
            <p:nvPr/>
          </p:nvSpPr>
          <p:spPr bwMode="auto">
            <a:xfrm>
              <a:off x="4380105" y="5478937"/>
              <a:ext cx="5838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16</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16</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22" name="TextBox 23"/>
            <p:cNvSpPr txBox="1">
              <a:spLocks noChangeArrowheads="1"/>
            </p:cNvSpPr>
            <p:nvPr/>
          </p:nvSpPr>
          <p:spPr bwMode="auto">
            <a:xfrm>
              <a:off x="4949448" y="5477224"/>
              <a:ext cx="567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14</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14</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23" name="TextBox 22"/>
            <p:cNvSpPr txBox="1">
              <a:spLocks noChangeArrowheads="1"/>
            </p:cNvSpPr>
            <p:nvPr/>
          </p:nvSpPr>
          <p:spPr bwMode="auto">
            <a:xfrm>
              <a:off x="5849680" y="5476069"/>
              <a:ext cx="5742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55</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55</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24" name="TextBox 23"/>
            <p:cNvSpPr txBox="1">
              <a:spLocks noChangeArrowheads="1"/>
            </p:cNvSpPr>
            <p:nvPr/>
          </p:nvSpPr>
          <p:spPr bwMode="auto">
            <a:xfrm>
              <a:off x="6423924" y="5474356"/>
              <a:ext cx="590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53</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53</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25" name="TextBox 22"/>
            <p:cNvSpPr txBox="1">
              <a:spLocks noChangeArrowheads="1"/>
            </p:cNvSpPr>
            <p:nvPr/>
          </p:nvSpPr>
          <p:spPr bwMode="auto">
            <a:xfrm>
              <a:off x="7240385" y="5473201"/>
              <a:ext cx="6953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211</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212</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26" name="TextBox 23"/>
            <p:cNvSpPr txBox="1">
              <a:spLocks noChangeArrowheads="1"/>
            </p:cNvSpPr>
            <p:nvPr/>
          </p:nvSpPr>
          <p:spPr bwMode="auto">
            <a:xfrm>
              <a:off x="7796227" y="5471488"/>
              <a:ext cx="6924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209</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212</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27" name="TextBox 20"/>
            <p:cNvSpPr txBox="1">
              <a:spLocks noChangeArrowheads="1"/>
            </p:cNvSpPr>
            <p:nvPr/>
          </p:nvSpPr>
          <p:spPr bwMode="auto">
            <a:xfrm>
              <a:off x="4387071" y="5030584"/>
              <a:ext cx="11386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K65R </a:t>
              </a:r>
              <a:r>
                <a:rPr kumimoji="0" lang="en-US" altLang="en-US" sz="1400" b="0" i="0" u="none" strike="noStrike" kern="0" cap="none" spc="0" normalizeH="0" baseline="0" noProof="0" dirty="0">
                  <a:ln>
                    <a:noFill/>
                  </a:ln>
                  <a:solidFill>
                    <a:srgbClr val="000000"/>
                  </a:solidFill>
                  <a:effectLst/>
                  <a:uLnTx/>
                  <a:uFillTx/>
                  <a:latin typeface="Arial" charset="0"/>
                </a:rPr>
                <a:t>or ≥ 3 </a:t>
              </a:r>
              <a:r>
                <a:rPr kumimoji="0" lang="en-US" altLang="en-US" sz="1400" b="0" i="0" u="none" strike="noStrike" kern="0" cap="none" spc="0" normalizeH="0" baseline="0" noProof="0" dirty="0" err="1">
                  <a:ln>
                    <a:noFill/>
                  </a:ln>
                  <a:solidFill>
                    <a:srgbClr val="000000"/>
                  </a:solidFill>
                  <a:effectLst/>
                  <a:uLnTx/>
                  <a:uFillTx/>
                  <a:latin typeface="Arial" charset="0"/>
                </a:rPr>
                <a:t>TAMs</a:t>
              </a:r>
              <a:r>
                <a:rPr kumimoji="0" lang="en-US" altLang="en-US" sz="1400" b="0" i="0" u="none" strike="noStrike" kern="0" cap="none" spc="0" normalizeH="0" baseline="30000" noProof="0" dirty="0" err="1">
                  <a:ln>
                    <a:noFill/>
                  </a:ln>
                  <a:solidFill>
                    <a:srgbClr val="000000"/>
                  </a:solidFill>
                  <a:effectLst/>
                  <a:uLnTx/>
                  <a:uFillTx/>
                  <a:latin typeface="Arial" charset="0"/>
                </a:rPr>
                <a:t>b</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28" name="TextBox 20"/>
            <p:cNvSpPr txBox="1">
              <a:spLocks noChangeArrowheads="1"/>
            </p:cNvSpPr>
            <p:nvPr/>
          </p:nvSpPr>
          <p:spPr bwMode="auto">
            <a:xfrm>
              <a:off x="5930808" y="5036342"/>
              <a:ext cx="9806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Other NRTI resistance</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29" name="TextBox 22"/>
            <p:cNvSpPr txBox="1">
              <a:spLocks noChangeArrowheads="1"/>
            </p:cNvSpPr>
            <p:nvPr/>
          </p:nvSpPr>
          <p:spPr bwMode="auto">
            <a:xfrm>
              <a:off x="8694348" y="5476091"/>
              <a:ext cx="6953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47</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a:ln>
                    <a:noFill/>
                  </a:ln>
                  <a:solidFill>
                    <a:srgbClr val="00C0A0"/>
                  </a:solidFill>
                  <a:effectLst/>
                  <a:uLnTx/>
                  <a:uFillTx/>
                  <a:latin typeface="Arial" charset="0"/>
                </a:rPr>
                <a:t>47</a:t>
              </a:r>
            </a:p>
          </p:txBody>
        </p:sp>
        <p:sp>
          <p:nvSpPr>
            <p:cNvPr id="30" name="TextBox 23"/>
            <p:cNvSpPr txBox="1">
              <a:spLocks noChangeArrowheads="1"/>
            </p:cNvSpPr>
            <p:nvPr/>
          </p:nvSpPr>
          <p:spPr bwMode="auto">
            <a:xfrm>
              <a:off x="9250190" y="5474378"/>
              <a:ext cx="6924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34</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a:ln>
                    <a:noFill/>
                  </a:ln>
                  <a:solidFill>
                    <a:prstClr val="black"/>
                  </a:solidFill>
                  <a:effectLst/>
                  <a:uLnTx/>
                  <a:uFillTx/>
                  <a:latin typeface="Arial" charset="0"/>
                </a:rPr>
                <a:t>34</a:t>
              </a:r>
            </a:p>
          </p:txBody>
        </p:sp>
        <p:sp>
          <p:nvSpPr>
            <p:cNvPr id="31" name="TextBox 22"/>
            <p:cNvSpPr txBox="1">
              <a:spLocks noChangeArrowheads="1"/>
            </p:cNvSpPr>
            <p:nvPr/>
          </p:nvSpPr>
          <p:spPr bwMode="auto">
            <a:xfrm>
              <a:off x="2932305" y="5484695"/>
              <a:ext cx="5838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282</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283</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32" name="TextBox 23"/>
            <p:cNvSpPr txBox="1">
              <a:spLocks noChangeArrowheads="1"/>
            </p:cNvSpPr>
            <p:nvPr/>
          </p:nvSpPr>
          <p:spPr bwMode="auto">
            <a:xfrm>
              <a:off x="3501648" y="5482982"/>
              <a:ext cx="567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276</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279</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grpSp>
          <p:nvGrpSpPr>
            <p:cNvPr id="33" name="Group 32"/>
            <p:cNvGrpSpPr/>
            <p:nvPr/>
          </p:nvGrpSpPr>
          <p:grpSpPr>
            <a:xfrm>
              <a:off x="8107680" y="1564688"/>
              <a:ext cx="1884439" cy="508379"/>
              <a:chOff x="5070997" y="2067629"/>
              <a:chExt cx="1884439" cy="508379"/>
            </a:xfrm>
          </p:grpSpPr>
          <p:sp>
            <p:nvSpPr>
              <p:cNvPr id="34" name="Rectangle 33"/>
              <p:cNvSpPr/>
              <p:nvPr/>
            </p:nvSpPr>
            <p:spPr bwMode="auto">
              <a:xfrm>
                <a:off x="5071329" y="2367817"/>
                <a:ext cx="137526" cy="138228"/>
              </a:xfrm>
              <a:prstGeom prst="rect">
                <a:avLst/>
              </a:prstGeom>
              <a:solidFill>
                <a:sysClr val="windowText" lastClr="00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endParaRPr>
              </a:p>
            </p:txBody>
          </p:sp>
          <p:sp>
            <p:nvSpPr>
              <p:cNvPr id="35" name="TextBox 30"/>
              <p:cNvSpPr txBox="1">
                <a:spLocks noChangeArrowheads="1"/>
              </p:cNvSpPr>
              <p:nvPr/>
            </p:nvSpPr>
            <p:spPr bwMode="auto">
              <a:xfrm>
                <a:off x="5250678" y="2299009"/>
                <a:ext cx="17047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Arial" charset="0"/>
                  </a:rPr>
                  <a:t>DTG+ F/TAF (n=281)</a:t>
                </a:r>
                <a:endParaRPr kumimoji="0" lang="en-US" altLang="en-US" sz="1200" b="0" i="0" u="none" strike="noStrike" kern="0" cap="none" spc="0" normalizeH="0" baseline="30000" noProof="0" dirty="0">
                  <a:ln>
                    <a:noFill/>
                  </a:ln>
                  <a:solidFill>
                    <a:srgbClr val="000000"/>
                  </a:solidFill>
                  <a:effectLst/>
                  <a:uLnTx/>
                  <a:uFillTx/>
                  <a:latin typeface="Arial" charset="0"/>
                </a:endParaRPr>
              </a:p>
            </p:txBody>
          </p:sp>
          <p:sp>
            <p:nvSpPr>
              <p:cNvPr id="36" name="Rectangle 35"/>
              <p:cNvSpPr/>
              <p:nvPr/>
            </p:nvSpPr>
            <p:spPr bwMode="auto">
              <a:xfrm>
                <a:off x="5070997" y="2137441"/>
                <a:ext cx="136602" cy="136602"/>
              </a:xfrm>
              <a:prstGeom prst="rect">
                <a:avLst/>
              </a:prstGeom>
              <a:solidFill>
                <a:srgbClr val="00C0A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endParaRPr>
              </a:p>
            </p:txBody>
          </p:sp>
          <p:sp>
            <p:nvSpPr>
              <p:cNvPr id="37" name="TextBox 5"/>
              <p:cNvSpPr txBox="1">
                <a:spLocks noChangeArrowheads="1"/>
              </p:cNvSpPr>
              <p:nvPr/>
            </p:nvSpPr>
            <p:spPr bwMode="auto">
              <a:xfrm>
                <a:off x="5264521" y="2067629"/>
                <a:ext cx="158455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Arial" charset="0"/>
                  </a:rPr>
                  <a:t>B/F/TAF (n=284)</a:t>
                </a:r>
                <a:endParaRPr kumimoji="0" lang="en-US" altLang="en-US" sz="1200" b="0" i="0" u="none" strike="noStrike" kern="0" cap="none" spc="0" normalizeH="0" baseline="30000" noProof="0" dirty="0">
                  <a:ln>
                    <a:noFill/>
                  </a:ln>
                  <a:solidFill>
                    <a:srgbClr val="000000"/>
                  </a:solidFill>
                  <a:effectLst/>
                  <a:uLnTx/>
                  <a:uFillTx/>
                  <a:latin typeface="Arial" charset="0"/>
                </a:endParaRPr>
              </a:p>
            </p:txBody>
          </p:sp>
        </p:grpSp>
      </p:grpSp>
      <p:sp>
        <p:nvSpPr>
          <p:cNvPr id="39" name="Rectangle 6"/>
          <p:cNvSpPr>
            <a:spLocks noChangeArrowheads="1"/>
          </p:cNvSpPr>
          <p:nvPr/>
        </p:nvSpPr>
        <p:spPr bwMode="auto">
          <a:xfrm>
            <a:off x="534192" y="1357988"/>
            <a:ext cx="75464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nSpc>
                <a:spcPct val="100000"/>
              </a:lnSpc>
              <a:spcBef>
                <a:spcPct val="0"/>
              </a:spcBef>
              <a:buClrTx/>
              <a:buSzTx/>
              <a:buFontTx/>
              <a:buNone/>
            </a:pPr>
            <a:r>
              <a:rPr lang="en-GB" altLang="en-US" sz="1800" b="1" dirty="0" err="1" smtClean="0">
                <a:solidFill>
                  <a:srgbClr val="000000"/>
                </a:solidFill>
                <a:ea typeface="MS PGothic" pitchFamily="34" charset="-128"/>
              </a:rPr>
              <a:t>Virologic</a:t>
            </a:r>
            <a:r>
              <a:rPr lang="en-GB" altLang="en-US" sz="1800" b="1" dirty="0" smtClean="0">
                <a:solidFill>
                  <a:srgbClr val="000000"/>
                </a:solidFill>
                <a:ea typeface="MS PGothic" pitchFamily="34" charset="-128"/>
              </a:rPr>
              <a:t> </a:t>
            </a:r>
            <a:r>
              <a:rPr lang="en-GB" altLang="en-US" sz="1800" b="1" dirty="0">
                <a:solidFill>
                  <a:srgbClr val="000000"/>
                </a:solidFill>
                <a:ea typeface="MS PGothic" pitchFamily="34" charset="-128"/>
              </a:rPr>
              <a:t>Outcome HIV-1 RNA </a:t>
            </a:r>
            <a:r>
              <a:rPr lang="en-GB" altLang="en-US" sz="1800" b="1" dirty="0" smtClean="0">
                <a:solidFill>
                  <a:srgbClr val="000000"/>
                </a:solidFill>
                <a:ea typeface="MS PGothic" pitchFamily="34" charset="-128"/>
              </a:rPr>
              <a:t>&lt; 50 </a:t>
            </a:r>
            <a:r>
              <a:rPr lang="en-GB" altLang="en-US" sz="1800" b="1" dirty="0">
                <a:solidFill>
                  <a:srgbClr val="000000"/>
                </a:solidFill>
                <a:ea typeface="MS PGothic" pitchFamily="34" charset="-128"/>
              </a:rPr>
              <a:t>c/mL by </a:t>
            </a:r>
            <a:r>
              <a:rPr lang="en-GB" altLang="en-US" sz="1800" b="1" dirty="0" err="1" smtClean="0">
                <a:solidFill>
                  <a:srgbClr val="000000"/>
                </a:solidFill>
                <a:ea typeface="MS PGothic" pitchFamily="34" charset="-128"/>
              </a:rPr>
              <a:t>LOCF</a:t>
            </a:r>
            <a:r>
              <a:rPr lang="en-GB" altLang="en-US" sz="1800" b="1" baseline="30000" dirty="0" err="1" smtClean="0">
                <a:solidFill>
                  <a:srgbClr val="000000"/>
                </a:solidFill>
                <a:ea typeface="MS PGothic" pitchFamily="34" charset="-128"/>
              </a:rPr>
              <a:t>a</a:t>
            </a:r>
            <a:endParaRPr lang="en-GB" altLang="en-US" sz="1800" b="1" baseline="30000" dirty="0">
              <a:solidFill>
                <a:srgbClr val="000000"/>
              </a:solidFill>
              <a:ea typeface="MS PGothic" pitchFamily="34" charset="-128"/>
            </a:endParaRPr>
          </a:p>
        </p:txBody>
      </p:sp>
    </p:spTree>
    <p:extLst>
      <p:ext uri="{BB962C8B-B14F-4D97-AF65-F5344CB8AC3E}">
        <p14:creationId xmlns:p14="http://schemas.microsoft.com/office/powerpoint/2010/main" val="2750534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4. Week 48 </a:t>
            </a:r>
            <a:r>
              <a:rPr lang="en-US" dirty="0" err="1"/>
              <a:t>Virologic</a:t>
            </a:r>
            <a:r>
              <a:rPr lang="en-US" dirty="0"/>
              <a:t> Outcome by the LOCF Method, Genotypic Resistance</a:t>
            </a:r>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15</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373815"/>
            <a:ext cx="9494437" cy="124650"/>
          </a:xfrm>
          <a:prstGeom prst="rect">
            <a:avLst/>
          </a:prstGeom>
        </p:spPr>
        <p:txBody>
          <a:bodyPr wrap="square" lIns="0" tIns="0" rIns="0" bIns="0" anchor="b">
            <a:spAutoFit/>
          </a:bodyPr>
          <a:lstStyle/>
          <a:p>
            <a:pPr marL="228600" indent="-228600">
              <a:lnSpc>
                <a:spcPct val="90000"/>
              </a:lnSpc>
              <a:buAutoNum type="alphaLcPeriod"/>
            </a:pPr>
            <a:r>
              <a:rPr lang="en-US" sz="900" dirty="0" smtClean="0"/>
              <a:t>The </a:t>
            </a:r>
            <a:r>
              <a:rPr lang="en-US" sz="900" dirty="0"/>
              <a:t>LOCF outcome analysis did not include 3 participants (1 B/F/TAF; 2 DTG + F/TAF) who had no on-treatment post-baseline data.</a:t>
            </a:r>
          </a:p>
        </p:txBody>
      </p:sp>
      <p:grpSp>
        <p:nvGrpSpPr>
          <p:cNvPr id="7" name="Group 6"/>
          <p:cNvGrpSpPr/>
          <p:nvPr/>
        </p:nvGrpSpPr>
        <p:grpSpPr>
          <a:xfrm>
            <a:off x="2421774" y="1948935"/>
            <a:ext cx="9160626" cy="4203410"/>
            <a:chOff x="2836835" y="1965915"/>
            <a:chExt cx="8169216" cy="3748495"/>
          </a:xfrm>
        </p:grpSpPr>
        <p:sp>
          <p:nvSpPr>
            <p:cNvPr id="62" name="Rectangle 61"/>
            <p:cNvSpPr/>
            <p:nvPr/>
          </p:nvSpPr>
          <p:spPr>
            <a:xfrm>
              <a:off x="2836835" y="1974289"/>
              <a:ext cx="6492816" cy="3726914"/>
            </a:xfrm>
            <a:prstGeom prst="rect">
              <a:avLst/>
            </a:prstGeom>
            <a:solidFill>
              <a:sysClr val="window" lastClr="FFFFFF">
                <a:lumMod val="9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9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latin typeface="Arial"/>
                <a:ea typeface="+mn-ea"/>
                <a:cs typeface="+mn-cs"/>
              </a:endParaRPr>
            </a:p>
          </p:txBody>
        </p:sp>
        <p:grpSp>
          <p:nvGrpSpPr>
            <p:cNvPr id="63" name="Group 62"/>
            <p:cNvGrpSpPr/>
            <p:nvPr/>
          </p:nvGrpSpPr>
          <p:grpSpPr>
            <a:xfrm>
              <a:off x="3081251" y="1965915"/>
              <a:ext cx="7730104" cy="3265357"/>
              <a:chOff x="1491223" y="2153600"/>
              <a:chExt cx="4435475" cy="2849975"/>
            </a:xfrm>
          </p:grpSpPr>
          <p:graphicFrame>
            <p:nvGraphicFramePr>
              <p:cNvPr id="64" name="Chart 10"/>
              <p:cNvGraphicFramePr>
                <a:graphicFrameLocks/>
              </p:cNvGraphicFramePr>
              <p:nvPr>
                <p:extLst>
                  <p:ext uri="{D42A27DB-BD31-4B8C-83A1-F6EECF244321}">
                    <p14:modId xmlns:p14="http://schemas.microsoft.com/office/powerpoint/2010/main" val="488444226"/>
                  </p:ext>
                </p:extLst>
              </p:nvPr>
            </p:nvGraphicFramePr>
            <p:xfrm>
              <a:off x="1491223" y="2153600"/>
              <a:ext cx="4435475" cy="2728912"/>
            </p:xfrm>
            <a:graphic>
              <a:graphicData uri="http://schemas.openxmlformats.org/drawingml/2006/chart">
                <c:chart xmlns:c="http://schemas.openxmlformats.org/drawingml/2006/chart" xmlns:r="http://schemas.openxmlformats.org/officeDocument/2006/relationships" r:id="rId3"/>
              </a:graphicData>
            </a:graphic>
          </p:graphicFrame>
          <p:sp>
            <p:nvSpPr>
              <p:cNvPr id="65" name="TextBox 19"/>
              <p:cNvSpPr txBox="1">
                <a:spLocks noChangeArrowheads="1"/>
              </p:cNvSpPr>
              <p:nvPr/>
            </p:nvSpPr>
            <p:spPr bwMode="auto">
              <a:xfrm>
                <a:off x="4410475" y="4715166"/>
                <a:ext cx="534852" cy="2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INSTI-R</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66" name="TextBox 20"/>
              <p:cNvSpPr txBox="1">
                <a:spLocks noChangeArrowheads="1"/>
              </p:cNvSpPr>
              <p:nvPr/>
            </p:nvSpPr>
            <p:spPr bwMode="auto">
              <a:xfrm>
                <a:off x="1900012" y="4734950"/>
                <a:ext cx="559342" cy="2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NRTI-R</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grpSp>
        <p:sp>
          <p:nvSpPr>
            <p:cNvPr id="67" name="TextBox 37"/>
            <p:cNvSpPr txBox="1">
              <a:spLocks noChangeArrowheads="1"/>
            </p:cNvSpPr>
            <p:nvPr/>
          </p:nvSpPr>
          <p:spPr bwMode="auto">
            <a:xfrm rot="16200000">
              <a:off x="1739019" y="3408715"/>
              <a:ext cx="24685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algn="ctr" eaLnBrk="1" hangingPunct="1">
                <a:lnSpc>
                  <a:spcPct val="100000"/>
                </a:lnSpc>
                <a:spcBef>
                  <a:spcPct val="50000"/>
                </a:spcBef>
                <a:buClrTx/>
                <a:buSzTx/>
                <a:buFont typeface="Times" pitchFamily="18" charset="0"/>
                <a:buNone/>
              </a:pPr>
              <a:r>
                <a:rPr lang="en-US" altLang="en-US" sz="1400" dirty="0">
                  <a:solidFill>
                    <a:srgbClr val="000000"/>
                  </a:solidFill>
                  <a:ea typeface="MS PGothic" pitchFamily="34" charset="-128"/>
                </a:rPr>
                <a:t>Participants, % </a:t>
              </a:r>
            </a:p>
          </p:txBody>
        </p:sp>
        <p:sp>
          <p:nvSpPr>
            <p:cNvPr id="68" name="TextBox 22"/>
            <p:cNvSpPr txBox="1">
              <a:spLocks noChangeArrowheads="1"/>
            </p:cNvSpPr>
            <p:nvPr/>
          </p:nvSpPr>
          <p:spPr bwMode="auto">
            <a:xfrm>
              <a:off x="5144876" y="5185432"/>
              <a:ext cx="5838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smtClean="0">
                  <a:ln>
                    <a:noFill/>
                  </a:ln>
                  <a:solidFill>
                    <a:srgbClr val="00C0A0"/>
                  </a:solidFill>
                  <a:effectLst/>
                  <a:uLnTx/>
                  <a:uFillTx/>
                  <a:latin typeface="Arial" charset="0"/>
                </a:rPr>
                <a:t>  60</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61</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69" name="TextBox 23"/>
            <p:cNvSpPr txBox="1">
              <a:spLocks noChangeArrowheads="1"/>
            </p:cNvSpPr>
            <p:nvPr/>
          </p:nvSpPr>
          <p:spPr bwMode="auto">
            <a:xfrm>
              <a:off x="5714219" y="5183719"/>
              <a:ext cx="567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57</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57</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70" name="TextBox 22"/>
            <p:cNvSpPr txBox="1">
              <a:spLocks noChangeArrowheads="1"/>
            </p:cNvSpPr>
            <p:nvPr/>
          </p:nvSpPr>
          <p:spPr bwMode="auto">
            <a:xfrm>
              <a:off x="6614451" y="5182564"/>
              <a:ext cx="5742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15</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15</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71" name="TextBox 23"/>
            <p:cNvSpPr txBox="1">
              <a:spLocks noChangeArrowheads="1"/>
            </p:cNvSpPr>
            <p:nvPr/>
          </p:nvSpPr>
          <p:spPr bwMode="auto">
            <a:xfrm>
              <a:off x="7188695" y="5180851"/>
              <a:ext cx="590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23</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23</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72" name="TextBox 22"/>
            <p:cNvSpPr txBox="1">
              <a:spLocks noChangeArrowheads="1"/>
            </p:cNvSpPr>
            <p:nvPr/>
          </p:nvSpPr>
          <p:spPr bwMode="auto">
            <a:xfrm>
              <a:off x="8005156" y="5179696"/>
              <a:ext cx="6953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15</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15</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73" name="TextBox 23"/>
            <p:cNvSpPr txBox="1">
              <a:spLocks noChangeArrowheads="1"/>
            </p:cNvSpPr>
            <p:nvPr/>
          </p:nvSpPr>
          <p:spPr bwMode="auto">
            <a:xfrm>
              <a:off x="8560998" y="5177983"/>
              <a:ext cx="6924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5</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5</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74" name="TextBox 20"/>
            <p:cNvSpPr txBox="1">
              <a:spLocks noChangeArrowheads="1"/>
            </p:cNvSpPr>
            <p:nvPr/>
          </p:nvSpPr>
          <p:spPr bwMode="auto">
            <a:xfrm>
              <a:off x="5151842" y="4910079"/>
              <a:ext cx="11386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NNRTI-R</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75" name="TextBox 20"/>
            <p:cNvSpPr txBox="1">
              <a:spLocks noChangeArrowheads="1"/>
            </p:cNvSpPr>
            <p:nvPr/>
          </p:nvSpPr>
          <p:spPr bwMode="auto">
            <a:xfrm>
              <a:off x="6695579" y="4915837"/>
              <a:ext cx="9806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0" i="0" u="none" strike="noStrike" kern="0" cap="none" spc="0" normalizeH="0" baseline="0" noProof="0" dirty="0" smtClean="0">
                  <a:ln>
                    <a:noFill/>
                  </a:ln>
                  <a:solidFill>
                    <a:srgbClr val="000000"/>
                  </a:solidFill>
                  <a:effectLst/>
                  <a:uLnTx/>
                  <a:uFillTx/>
                  <a:latin typeface="Arial" charset="0"/>
                </a:rPr>
                <a:t>PI-R</a:t>
              </a:r>
              <a:endParaRPr kumimoji="0" lang="en-US" altLang="en-US" sz="1400" b="0" i="0" u="none" strike="noStrike" kern="0" cap="none" spc="0" normalizeH="0" baseline="30000" noProof="0" dirty="0">
                <a:ln>
                  <a:noFill/>
                </a:ln>
                <a:solidFill>
                  <a:srgbClr val="000000"/>
                </a:solidFill>
                <a:effectLst/>
                <a:uLnTx/>
                <a:uFillTx/>
                <a:latin typeface="Arial" charset="0"/>
              </a:endParaRPr>
            </a:p>
          </p:txBody>
        </p:sp>
        <p:sp>
          <p:nvSpPr>
            <p:cNvPr id="76" name="TextBox 22"/>
            <p:cNvSpPr txBox="1">
              <a:spLocks noChangeArrowheads="1"/>
            </p:cNvSpPr>
            <p:nvPr/>
          </p:nvSpPr>
          <p:spPr bwMode="auto">
            <a:xfrm>
              <a:off x="3697076" y="5191190"/>
              <a:ext cx="5838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srgbClr val="00C0A0"/>
                  </a:solidFill>
                  <a:effectLst/>
                  <a:uLnTx/>
                  <a:uFillTx/>
                  <a:latin typeface="Arial" charset="0"/>
                </a:rPr>
                <a:t> </a:t>
              </a:r>
              <a:r>
                <a:rPr kumimoji="0" lang="en-US" altLang="en-US" sz="1400" b="1" i="0" u="sng" strike="noStrike" kern="0" cap="none" spc="0" normalizeH="0" baseline="0" noProof="0" dirty="0" smtClean="0">
                  <a:ln>
                    <a:noFill/>
                  </a:ln>
                  <a:solidFill>
                    <a:srgbClr val="00C0A0"/>
                  </a:solidFill>
                  <a:effectLst/>
                  <a:uLnTx/>
                  <a:uFillTx/>
                  <a:latin typeface="Arial" charset="0"/>
                </a:rPr>
                <a:t>63</a:t>
              </a:r>
              <a:r>
                <a:rPr kumimoji="0" lang="en-US" altLang="en-US" sz="1400" b="1" i="0" u="sng" strike="noStrike" kern="0" cap="none" spc="0" normalizeH="0" baseline="0" noProof="0" dirty="0">
                  <a:ln>
                    <a:noFill/>
                  </a:ln>
                  <a:solidFill>
                    <a:srgbClr val="00C0A0"/>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srgbClr val="00C0A0"/>
                  </a:solidFill>
                  <a:effectLst/>
                  <a:uLnTx/>
                  <a:uFillTx/>
                  <a:latin typeface="Arial" charset="0"/>
                </a:rPr>
                <a:t>63</a:t>
              </a:r>
              <a:endParaRPr kumimoji="0" lang="en-US" altLang="en-US" sz="1400" b="1" i="0" u="none" strike="noStrike" kern="0" cap="none" spc="0" normalizeH="0" baseline="0" noProof="0" dirty="0">
                <a:ln>
                  <a:noFill/>
                </a:ln>
                <a:solidFill>
                  <a:srgbClr val="00C0A0"/>
                </a:solidFill>
                <a:effectLst/>
                <a:uLnTx/>
                <a:uFillTx/>
                <a:latin typeface="Arial" charset="0"/>
              </a:endParaRPr>
            </a:p>
          </p:txBody>
        </p:sp>
        <p:sp>
          <p:nvSpPr>
            <p:cNvPr id="77" name="TextBox 23"/>
            <p:cNvSpPr txBox="1">
              <a:spLocks noChangeArrowheads="1"/>
            </p:cNvSpPr>
            <p:nvPr/>
          </p:nvSpPr>
          <p:spPr bwMode="auto">
            <a:xfrm>
              <a:off x="4266419" y="5189477"/>
              <a:ext cx="5674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sng" strike="noStrike" kern="0" cap="none" spc="0" normalizeH="0" baseline="0" noProof="0" dirty="0">
                  <a:ln>
                    <a:noFill/>
                  </a:ln>
                  <a:solidFill>
                    <a:prstClr val="black"/>
                  </a:solidFill>
                  <a:effectLst/>
                  <a:uLnTx/>
                  <a:uFillTx/>
                  <a:latin typeface="Arial" charset="0"/>
                </a:rPr>
                <a:t> </a:t>
              </a:r>
              <a:r>
                <a:rPr kumimoji="0" lang="en-US" altLang="en-US" sz="1400" b="1" i="0" u="sng" strike="noStrike" kern="0" cap="none" spc="0" normalizeH="0" baseline="0" noProof="0" dirty="0" smtClean="0">
                  <a:ln>
                    <a:noFill/>
                  </a:ln>
                  <a:solidFill>
                    <a:prstClr val="black"/>
                  </a:solidFill>
                  <a:effectLst/>
                  <a:uLnTx/>
                  <a:uFillTx/>
                  <a:latin typeface="Arial" charset="0"/>
                </a:rPr>
                <a:t>55</a:t>
              </a:r>
              <a:r>
                <a:rPr kumimoji="0" lang="en-US" altLang="en-US" sz="1400" b="1" i="0" u="sng" strike="noStrike" kern="0" cap="none" spc="0" normalizeH="0" baseline="0" noProof="0" dirty="0">
                  <a:ln>
                    <a:noFill/>
                  </a:ln>
                  <a:solidFill>
                    <a:prstClr val="black"/>
                  </a:solidFill>
                  <a:effectLst/>
                  <a:uLnTx/>
                  <a:uFillTx/>
                  <a:latin typeface="Arial" charset="0"/>
                </a:rPr>
                <a:t> </a:t>
              </a:r>
            </a:p>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en-US" sz="1400" b="1" i="0" u="none" strike="noStrike" kern="0" cap="none" spc="0" normalizeH="0" baseline="0" noProof="0" dirty="0" smtClean="0">
                  <a:ln>
                    <a:noFill/>
                  </a:ln>
                  <a:solidFill>
                    <a:prstClr val="black"/>
                  </a:solidFill>
                  <a:effectLst/>
                  <a:uLnTx/>
                  <a:uFillTx/>
                  <a:latin typeface="Arial" charset="0"/>
                </a:rPr>
                <a:t>55</a:t>
              </a:r>
              <a:endParaRPr kumimoji="0" lang="en-US" altLang="en-US" sz="1400" b="1" i="0" u="none" strike="noStrike" kern="0" cap="none" spc="0" normalizeH="0" baseline="0" noProof="0" dirty="0">
                <a:ln>
                  <a:noFill/>
                </a:ln>
                <a:solidFill>
                  <a:prstClr val="black"/>
                </a:solidFill>
                <a:effectLst/>
                <a:uLnTx/>
                <a:uFillTx/>
                <a:latin typeface="Arial" charset="0"/>
              </a:endParaRPr>
            </a:p>
          </p:txBody>
        </p:sp>
        <p:sp>
          <p:nvSpPr>
            <p:cNvPr id="78" name="Rectangle 77"/>
            <p:cNvSpPr/>
            <p:nvPr/>
          </p:nvSpPr>
          <p:spPr>
            <a:xfrm>
              <a:off x="9329651" y="4644583"/>
              <a:ext cx="1676400" cy="685800"/>
            </a:xfrm>
            <a:prstGeom prst="rect">
              <a:avLst/>
            </a:prstGeom>
            <a:solidFill>
              <a:sysClr val="window" lastClr="FFFFFF"/>
            </a:solid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Arial"/>
                <a:ea typeface="+mn-ea"/>
                <a:cs typeface="+mn-cs"/>
              </a:endParaRPr>
            </a:p>
          </p:txBody>
        </p:sp>
      </p:grpSp>
      <p:sp>
        <p:nvSpPr>
          <p:cNvPr id="8" name="TextBox 7"/>
          <p:cNvSpPr txBox="1"/>
          <p:nvPr/>
        </p:nvSpPr>
        <p:spPr>
          <a:xfrm>
            <a:off x="560352" y="1438069"/>
            <a:ext cx="5802284" cy="249299"/>
          </a:xfrm>
          <a:prstGeom prst="rect">
            <a:avLst/>
          </a:prstGeom>
          <a:noFill/>
        </p:spPr>
        <p:txBody>
          <a:bodyPr wrap="square" lIns="0" tIns="0" rIns="0" bIns="0" rtlCol="0">
            <a:spAutoFit/>
          </a:bodyPr>
          <a:lstStyle/>
          <a:p>
            <a:pPr>
              <a:lnSpc>
                <a:spcPct val="90000"/>
              </a:lnSpc>
            </a:pPr>
            <a:r>
              <a:rPr lang="en-GB" altLang="en-US" b="1" dirty="0">
                <a:solidFill>
                  <a:srgbClr val="000000"/>
                </a:solidFill>
                <a:ea typeface="MS PGothic" pitchFamily="34" charset="-128"/>
              </a:rPr>
              <a:t> </a:t>
            </a:r>
            <a:r>
              <a:rPr lang="en-GB" altLang="en-US" b="1" dirty="0" err="1">
                <a:solidFill>
                  <a:srgbClr val="000000"/>
                </a:solidFill>
                <a:ea typeface="MS PGothic" pitchFamily="34" charset="-128"/>
              </a:rPr>
              <a:t>Virologic</a:t>
            </a:r>
            <a:r>
              <a:rPr lang="en-GB" altLang="en-US" b="1" dirty="0">
                <a:solidFill>
                  <a:srgbClr val="000000"/>
                </a:solidFill>
                <a:ea typeface="MS PGothic" pitchFamily="34" charset="-128"/>
              </a:rPr>
              <a:t> Outcome HIV-1 RNA &lt; 50 c/mL by </a:t>
            </a:r>
            <a:r>
              <a:rPr lang="en-GB" altLang="en-US" b="1" dirty="0" err="1">
                <a:solidFill>
                  <a:srgbClr val="000000"/>
                </a:solidFill>
                <a:ea typeface="MS PGothic" pitchFamily="34" charset="-128"/>
              </a:rPr>
              <a:t>LOCF</a:t>
            </a:r>
            <a:r>
              <a:rPr lang="en-GB" altLang="en-US" b="1" baseline="30000" dirty="0" err="1">
                <a:solidFill>
                  <a:srgbClr val="000000"/>
                </a:solidFill>
                <a:ea typeface="MS PGothic" pitchFamily="34" charset="-128"/>
              </a:rPr>
              <a:t>a</a:t>
            </a:r>
            <a:endParaRPr lang="en-US" dirty="0" smtClean="0"/>
          </a:p>
        </p:txBody>
      </p:sp>
      <p:grpSp>
        <p:nvGrpSpPr>
          <p:cNvPr id="79" name="Group 78"/>
          <p:cNvGrpSpPr/>
          <p:nvPr/>
        </p:nvGrpSpPr>
        <p:grpSpPr>
          <a:xfrm>
            <a:off x="9853216" y="1503896"/>
            <a:ext cx="1884439" cy="508379"/>
            <a:chOff x="5070997" y="2067629"/>
            <a:chExt cx="1884439" cy="508379"/>
          </a:xfrm>
        </p:grpSpPr>
        <p:sp>
          <p:nvSpPr>
            <p:cNvPr id="80" name="Rectangle 79"/>
            <p:cNvSpPr/>
            <p:nvPr/>
          </p:nvSpPr>
          <p:spPr bwMode="auto">
            <a:xfrm>
              <a:off x="5071329" y="2367817"/>
              <a:ext cx="137526" cy="138228"/>
            </a:xfrm>
            <a:prstGeom prst="rect">
              <a:avLst/>
            </a:prstGeom>
            <a:solidFill>
              <a:sysClr val="windowText" lastClr="00000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endParaRPr>
            </a:p>
          </p:txBody>
        </p:sp>
        <p:sp>
          <p:nvSpPr>
            <p:cNvPr id="81" name="TextBox 30"/>
            <p:cNvSpPr txBox="1">
              <a:spLocks noChangeArrowheads="1"/>
            </p:cNvSpPr>
            <p:nvPr/>
          </p:nvSpPr>
          <p:spPr bwMode="auto">
            <a:xfrm>
              <a:off x="5250678" y="2299009"/>
              <a:ext cx="17047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Arial" charset="0"/>
                </a:rPr>
                <a:t>DTG+ F/TAF (n=281)</a:t>
              </a:r>
              <a:endParaRPr kumimoji="0" lang="en-US" altLang="en-US" sz="1200" b="0" i="0" u="none" strike="noStrike" kern="0" cap="none" spc="0" normalizeH="0" baseline="30000" noProof="0" dirty="0">
                <a:ln>
                  <a:noFill/>
                </a:ln>
                <a:solidFill>
                  <a:srgbClr val="000000"/>
                </a:solidFill>
                <a:effectLst/>
                <a:uLnTx/>
                <a:uFillTx/>
                <a:latin typeface="Arial" charset="0"/>
              </a:endParaRPr>
            </a:p>
          </p:txBody>
        </p:sp>
        <p:sp>
          <p:nvSpPr>
            <p:cNvPr id="82" name="Rectangle 81"/>
            <p:cNvSpPr/>
            <p:nvPr/>
          </p:nvSpPr>
          <p:spPr bwMode="auto">
            <a:xfrm>
              <a:off x="5070997" y="2137441"/>
              <a:ext cx="136602" cy="136602"/>
            </a:xfrm>
            <a:prstGeom prst="rect">
              <a:avLst/>
            </a:prstGeom>
            <a:solidFill>
              <a:srgbClr val="00C0A0"/>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endParaRPr>
            </a:p>
          </p:txBody>
        </p:sp>
        <p:sp>
          <p:nvSpPr>
            <p:cNvPr id="83" name="TextBox 5"/>
            <p:cNvSpPr txBox="1">
              <a:spLocks noChangeArrowheads="1"/>
            </p:cNvSpPr>
            <p:nvPr/>
          </p:nvSpPr>
          <p:spPr bwMode="auto">
            <a:xfrm>
              <a:off x="5264521" y="2067629"/>
              <a:ext cx="158455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lnSpc>
                  <a:spcPct val="90000"/>
                </a:lnSpc>
                <a:spcBef>
                  <a:spcPts val="1200"/>
                </a:spcBef>
                <a:buClr>
                  <a:srgbClr val="A9A9A9"/>
                </a:buClr>
                <a:buSzPct val="90000"/>
                <a:buFont typeface="Wingdings" pitchFamily="2" charset="2"/>
                <a:buChar char="§"/>
                <a:defRPr sz="2000">
                  <a:solidFill>
                    <a:schemeClr val="tx1"/>
                  </a:solidFill>
                  <a:latin typeface="Arial" charset="0"/>
                </a:defRPr>
              </a:lvl1pPr>
              <a:lvl2pPr marL="501650" indent="-228600" eaLnBrk="0" hangingPunct="0">
                <a:lnSpc>
                  <a:spcPct val="90000"/>
                </a:lnSpc>
                <a:spcBef>
                  <a:spcPts val="800"/>
                </a:spcBef>
                <a:buClr>
                  <a:srgbClr val="A9A9A9"/>
                </a:buClr>
                <a:buSzPct val="90000"/>
                <a:buFont typeface="Arial" charset="0"/>
                <a:buChar char="–"/>
                <a:defRPr>
                  <a:solidFill>
                    <a:schemeClr val="tx1"/>
                  </a:solidFill>
                  <a:latin typeface="Arial" charset="0"/>
                </a:defRPr>
              </a:lvl2pPr>
              <a:lvl3pPr marL="730250" indent="-182563" eaLnBrk="0" hangingPunct="0">
                <a:lnSpc>
                  <a:spcPct val="90000"/>
                </a:lnSpc>
                <a:spcBef>
                  <a:spcPts val="600"/>
                </a:spcBef>
                <a:buClr>
                  <a:srgbClr val="A9A9A9"/>
                </a:buClr>
                <a:buSzPct val="90000"/>
                <a:buFont typeface="Wingdings" pitchFamily="2" charset="2"/>
                <a:buChar char="§"/>
                <a:defRPr sz="1600">
                  <a:solidFill>
                    <a:schemeClr val="tx1"/>
                  </a:solidFill>
                  <a:latin typeface="Arial" charset="0"/>
                </a:defRPr>
              </a:lvl3pPr>
              <a:lvl4pPr marL="958850" indent="-182563" eaLnBrk="0" hangingPunct="0">
                <a:lnSpc>
                  <a:spcPct val="90000"/>
                </a:lnSpc>
                <a:spcBef>
                  <a:spcPts val="600"/>
                </a:spcBef>
                <a:buClr>
                  <a:srgbClr val="A9A9A9"/>
                </a:buClr>
                <a:buSzPct val="90000"/>
                <a:buFont typeface="Arial" charset="0"/>
                <a:buChar char="–"/>
                <a:defRPr sz="1400">
                  <a:solidFill>
                    <a:schemeClr val="tx1"/>
                  </a:solidFill>
                  <a:latin typeface="Arial" charset="0"/>
                </a:defRPr>
              </a:lvl4pPr>
              <a:lvl5pPr marL="1187450" indent="-182563" eaLnBrk="0" hangingPunct="0">
                <a:lnSpc>
                  <a:spcPct val="90000"/>
                </a:lnSpc>
                <a:spcBef>
                  <a:spcPts val="600"/>
                </a:spcBef>
                <a:buClr>
                  <a:srgbClr val="A9A9A9"/>
                </a:buClr>
                <a:buSzPct val="90000"/>
                <a:buFont typeface="Wingdings" pitchFamily="2" charset="2"/>
                <a:buChar char="§"/>
                <a:defRPr sz="1400">
                  <a:solidFill>
                    <a:schemeClr val="tx1"/>
                  </a:solidFill>
                  <a:latin typeface="Arial" charset="0"/>
                </a:defRPr>
              </a:lvl5pPr>
              <a:lvl6pPr marL="16446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6pPr>
              <a:lvl7pPr marL="21018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7pPr>
              <a:lvl8pPr marL="25590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8pPr>
              <a:lvl9pPr marL="3016250" indent="-182563" eaLnBrk="0" fontAlgn="base" hangingPunct="0">
                <a:lnSpc>
                  <a:spcPct val="90000"/>
                </a:lnSpc>
                <a:spcBef>
                  <a:spcPts val="600"/>
                </a:spcBef>
                <a:spcAft>
                  <a:spcPct val="0"/>
                </a:spcAft>
                <a:buClr>
                  <a:srgbClr val="A9A9A9"/>
                </a:buClr>
                <a:buSzPct val="90000"/>
                <a:buFont typeface="Wingdings" pitchFamily="2" charset="2"/>
                <a:buChar char="§"/>
                <a:defRPr sz="14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Arial" charset="0"/>
                </a:rPr>
                <a:t>B/F/TAF (n=284)</a:t>
              </a:r>
              <a:endParaRPr kumimoji="0" lang="en-US" altLang="en-US" sz="1200" b="0" i="0" u="none" strike="noStrike" kern="0" cap="none" spc="0" normalizeH="0" baseline="30000" noProof="0" dirty="0">
                <a:ln>
                  <a:noFill/>
                </a:ln>
                <a:solidFill>
                  <a:srgbClr val="000000"/>
                </a:solidFill>
                <a:effectLst/>
                <a:uLnTx/>
                <a:uFillTx/>
                <a:latin typeface="Arial" charset="0"/>
              </a:endParaRPr>
            </a:p>
          </p:txBody>
        </p:sp>
      </p:grpSp>
    </p:spTree>
    <p:extLst>
      <p:ext uri="{BB962C8B-B14F-4D97-AF65-F5344CB8AC3E}">
        <p14:creationId xmlns:p14="http://schemas.microsoft.com/office/powerpoint/2010/main" val="3879378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Table 7. Week 48 Resistance Analysis of Virologic Failures</a:t>
            </a:r>
            <a:endParaRPr lang="en-US" dirty="0"/>
          </a:p>
        </p:txBody>
      </p:sp>
      <p:sp>
        <p:nvSpPr>
          <p:cNvPr id="10" name="Content Placeholder 9"/>
          <p:cNvSpPr>
            <a:spLocks noGrp="1"/>
          </p:cNvSpPr>
          <p:nvPr>
            <p:ph idx="1"/>
          </p:nvPr>
        </p:nvSpPr>
        <p:spPr>
          <a:xfrm>
            <a:off x="609600" y="4638502"/>
            <a:ext cx="10972800" cy="1533698"/>
          </a:xfrm>
        </p:spPr>
        <p:txBody>
          <a:bodyPr/>
          <a:lstStyle/>
          <a:p>
            <a:r>
              <a:rPr lang="en-US" b="1" dirty="0"/>
              <a:t>No participant developed treatment-emergent resistance through Week 48</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16</a:t>
            </a:fld>
            <a:endParaRPr lang="en-US"/>
          </a:p>
        </p:txBody>
      </p:sp>
      <p:sp>
        <p:nvSpPr>
          <p:cNvPr id="38" name="Rectangle 37">
            <a:extLst>
              <a:ext uri="{FF2B5EF4-FFF2-40B4-BE49-F238E27FC236}">
                <a16:creationId xmlns:a16="http://schemas.microsoft.com/office/drawing/2014/main" id="{3A289627-C4D9-4C4D-9AD2-F98F9C295A36}"/>
              </a:ext>
            </a:extLst>
          </p:cNvPr>
          <p:cNvSpPr/>
          <p:nvPr/>
        </p:nvSpPr>
        <p:spPr>
          <a:xfrm>
            <a:off x="614363" y="6373815"/>
            <a:ext cx="9494437" cy="124650"/>
          </a:xfrm>
          <a:prstGeom prst="rect">
            <a:avLst/>
          </a:prstGeom>
        </p:spPr>
        <p:txBody>
          <a:bodyPr wrap="square" lIns="0" tIns="0" rIns="0" bIns="0" anchor="b">
            <a:spAutoFit/>
          </a:bodyPr>
          <a:lstStyle/>
          <a:p>
            <a:pPr marL="228600" indent="-228600">
              <a:lnSpc>
                <a:spcPct val="90000"/>
              </a:lnSpc>
              <a:buAutoNum type="alphaLcPeriod"/>
            </a:pPr>
            <a:r>
              <a:rPr lang="en-US" sz="900" dirty="0" smtClean="0"/>
              <a:t>The </a:t>
            </a:r>
            <a:r>
              <a:rPr lang="en-US" sz="900" dirty="0"/>
              <a:t>LOCF outcome analysis did not include 3 participants (1 B/F/TAF; 2 DTG + F/TAF) who had no on-treatment post-baseline data.</a:t>
            </a:r>
          </a:p>
        </p:txBody>
      </p:sp>
      <p:graphicFrame>
        <p:nvGraphicFramePr>
          <p:cNvPr id="30" name="Content Placeholder 3"/>
          <p:cNvGraphicFramePr>
            <a:graphicFrameLocks/>
          </p:cNvGraphicFramePr>
          <p:nvPr>
            <p:extLst>
              <p:ext uri="{D42A27DB-BD31-4B8C-83A1-F6EECF244321}">
                <p14:modId xmlns:p14="http://schemas.microsoft.com/office/powerpoint/2010/main" val="553908891"/>
              </p:ext>
            </p:extLst>
          </p:nvPr>
        </p:nvGraphicFramePr>
        <p:xfrm>
          <a:off x="1841269" y="1524000"/>
          <a:ext cx="8138160" cy="1491728"/>
        </p:xfrm>
        <a:graphic>
          <a:graphicData uri="http://schemas.openxmlformats.org/drawingml/2006/table">
            <a:tbl>
              <a:tblPr firstRow="1" bandRow="1">
                <a:effectLst/>
                <a:tableStyleId>{5C22544A-7EE6-4342-B048-85BDC9FD1C3A}</a:tableStyleId>
              </a:tblPr>
              <a:tblGrid>
                <a:gridCol w="4069080">
                  <a:extLst>
                    <a:ext uri="{9D8B030D-6E8A-4147-A177-3AD203B41FA5}">
                      <a16:colId xmlns:a16="http://schemas.microsoft.com/office/drawing/2014/main" val="20000"/>
                    </a:ext>
                  </a:extLst>
                </a:gridCol>
                <a:gridCol w="2034540">
                  <a:extLst>
                    <a:ext uri="{9D8B030D-6E8A-4147-A177-3AD203B41FA5}">
                      <a16:colId xmlns:a16="http://schemas.microsoft.com/office/drawing/2014/main" val="443011625"/>
                    </a:ext>
                  </a:extLst>
                </a:gridCol>
                <a:gridCol w="2034540">
                  <a:extLst>
                    <a:ext uri="{9D8B030D-6E8A-4147-A177-3AD203B41FA5}">
                      <a16:colId xmlns:a16="http://schemas.microsoft.com/office/drawing/2014/main" val="20002"/>
                    </a:ext>
                  </a:extLst>
                </a:gridCol>
              </a:tblGrid>
              <a:tr h="596153">
                <a:tc>
                  <a:txBody>
                    <a:bodyPr/>
                    <a:lstStyle/>
                    <a:p>
                      <a:endParaRPr lang="en-US" sz="1800" dirty="0"/>
                    </a:p>
                  </a:txBody>
                  <a:tcPr marL="101613" marR="101613">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b="1" i="0" u="none" strike="noStrike" cap="none" normalizeH="0" baseline="0" dirty="0">
                          <a:ln>
                            <a:noFill/>
                          </a:ln>
                          <a:solidFill>
                            <a:schemeClr val="bg1"/>
                          </a:solidFill>
                          <a:effectLst/>
                          <a:latin typeface="Arial" charset="0"/>
                        </a:rPr>
                        <a:t>B/F/TAF</a:t>
                      </a: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b="1" i="0" u="none" strike="noStrike" cap="none" normalizeH="0" baseline="0" dirty="0">
                          <a:ln>
                            <a:noFill/>
                          </a:ln>
                          <a:solidFill>
                            <a:schemeClr val="bg1"/>
                          </a:solidFill>
                          <a:effectLst/>
                          <a:latin typeface="Arial" charset="0"/>
                        </a:rPr>
                        <a:t>n=284</a:t>
                      </a:r>
                    </a:p>
                  </a:txBody>
                  <a:tcPr marL="135484" marR="135484" anchor="ctr" horzOverflow="overflow">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0A0"/>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800" b="1" i="0" u="none" strike="noStrike" kern="1200" cap="none" spc="0" normalizeH="0" baseline="0" noProof="0" dirty="0">
                          <a:ln>
                            <a:noFill/>
                          </a:ln>
                          <a:solidFill>
                            <a:prstClr val="white"/>
                          </a:solidFill>
                          <a:effectLst/>
                          <a:uLnTx/>
                          <a:uFillTx/>
                          <a:latin typeface="Arial" charset="0"/>
                          <a:ea typeface="+mn-ea"/>
                          <a:cs typeface="+mn-cs"/>
                        </a:rPr>
                        <a:t>DTG + F/TAF</a:t>
                      </a: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800" b="1" i="0" u="none" strike="noStrike" kern="1200" cap="none" spc="0" normalizeH="0" baseline="0" noProof="0" dirty="0">
                          <a:ln>
                            <a:noFill/>
                          </a:ln>
                          <a:solidFill>
                            <a:prstClr val="white"/>
                          </a:solidFill>
                          <a:effectLst/>
                          <a:uLnTx/>
                          <a:uFillTx/>
                          <a:latin typeface="Arial" charset="0"/>
                          <a:ea typeface="+mn-ea"/>
                          <a:cs typeface="+mn-cs"/>
                        </a:rPr>
                        <a:t>n=281</a:t>
                      </a:r>
                    </a:p>
                  </a:txBody>
                  <a:tcPr marL="135484" marR="135484" anchor="ctr" horzOverflow="overflow">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42582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Resistance analysis population</a:t>
                      </a:r>
                    </a:p>
                  </a:txBody>
                  <a:tcPr marL="135484" marR="135484"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0</a:t>
                      </a:r>
                    </a:p>
                  </a:txBody>
                  <a:tcPr marL="135484" marR="13548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b="0" i="0" u="none" strike="noStrike" cap="none" normalizeH="0" baseline="0" dirty="0">
                          <a:ln>
                            <a:noFill/>
                          </a:ln>
                          <a:solidFill>
                            <a:schemeClr val="tx1"/>
                          </a:solidFill>
                          <a:effectLst/>
                          <a:latin typeface="Arial" charset="0"/>
                        </a:rPr>
                        <a:t>3</a:t>
                      </a:r>
                    </a:p>
                  </a:txBody>
                  <a:tcPr marL="135484" marR="135484"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7E7E7"/>
                    </a:solidFill>
                  </a:tcPr>
                </a:tc>
                <a:extLst>
                  <a:ext uri="{0D108BD9-81ED-4DB2-BD59-A6C34878D82A}">
                    <a16:rowId xmlns:a16="http://schemas.microsoft.com/office/drawing/2014/main" val="10001"/>
                  </a:ext>
                </a:extLst>
              </a:tr>
              <a:tr h="42582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800" b="1" i="0" u="none" strike="noStrike" cap="none" normalizeH="0" baseline="0" dirty="0">
                          <a:ln>
                            <a:noFill/>
                          </a:ln>
                          <a:solidFill>
                            <a:schemeClr val="tx1"/>
                          </a:solidFill>
                          <a:effectLst/>
                          <a:latin typeface="Arial" charset="0"/>
                        </a:rPr>
                        <a:t>Emergent resistance</a:t>
                      </a:r>
                    </a:p>
                  </a:txBody>
                  <a:tcPr marL="135484" marR="135484"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800" b="1" i="0" u="none" strike="noStrike" cap="none" normalizeH="0" baseline="0" dirty="0">
                          <a:ln>
                            <a:noFill/>
                          </a:ln>
                          <a:solidFill>
                            <a:schemeClr val="tx1"/>
                          </a:solidFill>
                          <a:effectLst/>
                          <a:latin typeface="Arial" charset="0"/>
                        </a:rPr>
                        <a:t>0</a:t>
                      </a:r>
                    </a:p>
                  </a:txBody>
                  <a:tcPr marL="135484" marR="13548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800" b="1" i="0" u="none" strike="noStrike" cap="none" normalizeH="0" baseline="0" dirty="0">
                          <a:ln>
                            <a:noFill/>
                          </a:ln>
                          <a:solidFill>
                            <a:schemeClr val="tx1"/>
                          </a:solidFill>
                          <a:effectLst/>
                          <a:latin typeface="Arial" charset="0"/>
                        </a:rPr>
                        <a:t>0</a:t>
                      </a:r>
                    </a:p>
                  </a:txBody>
                  <a:tcPr marL="135484" marR="135484"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5" name="TextBox 34"/>
          <p:cNvSpPr txBox="1"/>
          <p:nvPr/>
        </p:nvSpPr>
        <p:spPr>
          <a:xfrm>
            <a:off x="1841269" y="3217343"/>
            <a:ext cx="8138160" cy="685800"/>
          </a:xfrm>
          <a:prstGeom prst="rect">
            <a:avLst/>
          </a:prstGeom>
          <a:noFill/>
        </p:spPr>
        <p:txBody>
          <a:bodyPr wrap="square" lIns="0" tIns="0" rIns="0" bIns="0" rtlCol="0">
            <a:noAutofit/>
          </a:bodyPr>
          <a:lstStyle/>
          <a:p>
            <a:pPr marL="0" marR="0" lvl="0" indent="0" defTabSz="914400" eaLnBrk="0" fontAlgn="base" latinLnBrk="0" hangingPunct="0">
              <a:lnSpc>
                <a:spcPct val="9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rPr>
              <a:t>Resistance analysis population included any participant with a confirmed viral rebound of HIV-1 RNA ≥ 50 c/mL, with the confirmatory HIV-1 RNA ≥ 200 c/mL through Week 48, or without confirmation if at the last visit, who did not </a:t>
            </a:r>
            <a:r>
              <a:rPr kumimoji="0" lang="en-US" sz="1400" b="0" i="0" u="none" strike="noStrike" kern="0" cap="none" spc="0" normalizeH="0" baseline="0" noProof="0" dirty="0" err="1" smtClean="0">
                <a:ln>
                  <a:noFill/>
                </a:ln>
                <a:solidFill>
                  <a:prstClr val="black"/>
                </a:solidFill>
                <a:effectLst/>
                <a:uLnTx/>
                <a:uFillTx/>
              </a:rPr>
              <a:t>resuppress</a:t>
            </a:r>
            <a:r>
              <a:rPr kumimoji="0" lang="en-US" sz="1400" b="0" i="0" u="none" strike="noStrike" kern="0" cap="none" spc="0" normalizeH="0" baseline="0" noProof="0" dirty="0" smtClean="0">
                <a:ln>
                  <a:noFill/>
                </a:ln>
                <a:solidFill>
                  <a:prstClr val="black"/>
                </a:solidFill>
                <a:effectLst/>
                <a:uLnTx/>
                <a:uFillTx/>
              </a:rPr>
              <a:t> while on study drug.</a:t>
            </a:r>
          </a:p>
          <a:p>
            <a:pPr marL="0" marR="0" lvl="0" indent="0" defTabSz="914400" eaLnBrk="0" fontAlgn="base" latinLnBrk="0" hangingPunct="0">
              <a:lnSpc>
                <a:spcPct val="90000"/>
              </a:lnSpc>
              <a:spcBef>
                <a:spcPct val="0"/>
              </a:spcBef>
              <a:spcAft>
                <a:spcPct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1437209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Table 8. Predictors of Pre-Existing NRTI Resistance or M184V/I by Multivariate Logistic Regression Model</a:t>
            </a:r>
            <a:endParaRPr lang="en-US" dirty="0"/>
          </a:p>
        </p:txBody>
      </p:sp>
      <p:sp>
        <p:nvSpPr>
          <p:cNvPr id="10" name="Content Placeholder 9"/>
          <p:cNvSpPr>
            <a:spLocks noGrp="1"/>
          </p:cNvSpPr>
          <p:nvPr>
            <p:ph idx="1"/>
          </p:nvPr>
        </p:nvSpPr>
        <p:spPr>
          <a:xfrm>
            <a:off x="609600" y="4297680"/>
            <a:ext cx="10972800" cy="2107276"/>
          </a:xfrm>
        </p:spPr>
        <p:txBody>
          <a:bodyPr/>
          <a:lstStyle/>
          <a:p>
            <a:r>
              <a:rPr lang="en-US" sz="1800" dirty="0"/>
              <a:t>Independent predictors of NRTI mutations and of M184V/I include a longer time since starting ART, a prior-PI containing regimen, Black race, and PI or NNRTI resistance </a:t>
            </a:r>
          </a:p>
          <a:p>
            <a:r>
              <a:rPr lang="en-US" sz="1800" dirty="0"/>
              <a:t>M184V/I was present in:</a:t>
            </a:r>
          </a:p>
          <a:p>
            <a:pPr lvl="1"/>
            <a:r>
              <a:rPr lang="en-US" sz="1600" dirty="0"/>
              <a:t>42% (16/38) of participants with PI resistance, vs 15% (65/432) of participants without PI resistance</a:t>
            </a:r>
          </a:p>
          <a:p>
            <a:pPr lvl="1"/>
            <a:r>
              <a:rPr lang="en-US" sz="1600" dirty="0"/>
              <a:t>35% (41/118) of participants with NNRTI resistance, vs 11% (40/352) of participants without NNRTI resistance</a:t>
            </a:r>
            <a:endParaRPr lang="en-US" sz="1600"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17</a:t>
            </a:fld>
            <a:endParaRPr lang="en-US"/>
          </a:p>
        </p:txBody>
      </p:sp>
      <p:graphicFrame>
        <p:nvGraphicFramePr>
          <p:cNvPr id="13" name="Content Placeholder 3">
            <a:extLst>
              <a:ext uri="{FF2B5EF4-FFF2-40B4-BE49-F238E27FC236}">
                <a16:creationId xmlns:a16="http://schemas.microsoft.com/office/drawing/2014/main" id="{0EDFE3F6-D2D6-497A-944E-6406309BF823}"/>
              </a:ext>
            </a:extLst>
          </p:cNvPr>
          <p:cNvGraphicFramePr>
            <a:graphicFrameLocks/>
          </p:cNvGraphicFramePr>
          <p:nvPr>
            <p:extLst>
              <p:ext uri="{D42A27DB-BD31-4B8C-83A1-F6EECF244321}">
                <p14:modId xmlns:p14="http://schemas.microsoft.com/office/powerpoint/2010/main" val="4151631610"/>
              </p:ext>
            </p:extLst>
          </p:nvPr>
        </p:nvGraphicFramePr>
        <p:xfrm>
          <a:off x="614363" y="1524000"/>
          <a:ext cx="10968037" cy="2641311"/>
        </p:xfrm>
        <a:graphic>
          <a:graphicData uri="http://schemas.openxmlformats.org/drawingml/2006/table">
            <a:tbl>
              <a:tblPr firstRow="1" bandRow="1">
                <a:tableStyleId>{6E25E649-3F16-4E02-A733-19D2CDBF48F0}</a:tableStyleId>
              </a:tblPr>
              <a:tblGrid>
                <a:gridCol w="3708257">
                  <a:extLst>
                    <a:ext uri="{9D8B030D-6E8A-4147-A177-3AD203B41FA5}">
                      <a16:colId xmlns:a16="http://schemas.microsoft.com/office/drawing/2014/main" val="20000"/>
                    </a:ext>
                  </a:extLst>
                </a:gridCol>
                <a:gridCol w="1814945">
                  <a:extLst>
                    <a:ext uri="{9D8B030D-6E8A-4147-A177-3AD203B41FA5}">
                      <a16:colId xmlns:a16="http://schemas.microsoft.com/office/drawing/2014/main" val="443011625"/>
                    </a:ext>
                  </a:extLst>
                </a:gridCol>
                <a:gridCol w="1814945">
                  <a:extLst>
                    <a:ext uri="{9D8B030D-6E8A-4147-A177-3AD203B41FA5}">
                      <a16:colId xmlns:a16="http://schemas.microsoft.com/office/drawing/2014/main" val="20003"/>
                    </a:ext>
                  </a:extLst>
                </a:gridCol>
                <a:gridCol w="1814945">
                  <a:extLst>
                    <a:ext uri="{9D8B030D-6E8A-4147-A177-3AD203B41FA5}">
                      <a16:colId xmlns:a16="http://schemas.microsoft.com/office/drawing/2014/main" val="20002"/>
                    </a:ext>
                  </a:extLst>
                </a:gridCol>
                <a:gridCol w="1814945">
                  <a:extLst>
                    <a:ext uri="{9D8B030D-6E8A-4147-A177-3AD203B41FA5}">
                      <a16:colId xmlns:a16="http://schemas.microsoft.com/office/drawing/2014/main" val="20004"/>
                    </a:ext>
                  </a:extLst>
                </a:gridCol>
              </a:tblGrid>
              <a:tr h="400691">
                <a:tc>
                  <a:txBody>
                    <a:bodyPr/>
                    <a:lstStyle/>
                    <a:p>
                      <a:pPr algn="l"/>
                      <a:endParaRPr lang="en-US" sz="1800" dirty="0">
                        <a:solidFill>
                          <a:schemeClr val="tx1"/>
                        </a:solidFill>
                      </a:endParaRPr>
                    </a:p>
                  </a:txBody>
                  <a:tcPr marL="101613" marR="101613" anchor="b">
                    <a:lnB w="12700" cap="flat" cmpd="sng" algn="ctr">
                      <a:noFill/>
                      <a:prstDash val="solid"/>
                      <a:round/>
                      <a:headEnd type="none" w="med" len="med"/>
                      <a:tailEnd type="none" w="med" len="med"/>
                    </a:lnB>
                    <a:noFill/>
                  </a:tcPr>
                </a:tc>
                <a:tc gridSpan="2">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800" u="none" strike="noStrike" cap="none" normalizeH="0" baseline="0" dirty="0">
                          <a:ln>
                            <a:noFill/>
                          </a:ln>
                          <a:effectLst/>
                        </a:rPr>
                        <a:t>Any NRTI Mutation Present</a:t>
                      </a:r>
                      <a:endParaRPr kumimoji="0" lang="en-US" sz="1800" b="1" i="0" u="none" strike="noStrike" cap="none" normalizeH="0" baseline="0" dirty="0">
                        <a:ln>
                          <a:noFill/>
                        </a:ln>
                        <a:solidFill>
                          <a:schemeClr val="tx1"/>
                        </a:solidFill>
                        <a:effectLst/>
                        <a:latin typeface="Arial" charset="0"/>
                      </a:endParaRPr>
                    </a:p>
                  </a:txBody>
                  <a:tcPr marL="135484" marR="135484" anchor="ctr" horzOverflow="overflow">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endParaRPr kumimoji="0" lang="en-US" sz="1800" b="1" i="0" u="none" strike="noStrike" kern="1200" cap="none" spc="0" normalizeH="0" baseline="0" noProof="0" dirty="0">
                        <a:ln>
                          <a:noFill/>
                        </a:ln>
                        <a:solidFill>
                          <a:schemeClr val="tx1"/>
                        </a:solidFill>
                        <a:effectLst/>
                        <a:uLnTx/>
                        <a:uFillTx/>
                        <a:latin typeface="Arial" charset="0"/>
                        <a:ea typeface="+mn-ea"/>
                        <a:cs typeface="+mn-cs"/>
                      </a:endParaRPr>
                    </a:p>
                  </a:txBody>
                  <a:tcPr marL="135484" marR="135484" anchor="ctr" horzOverflow="overflow">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tc gridSpan="2">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800" u="none" strike="noStrike" kern="1200" cap="none" spc="0" normalizeH="0" baseline="0" noProof="0" dirty="0">
                          <a:ln>
                            <a:noFill/>
                          </a:ln>
                          <a:effectLst/>
                          <a:uLnTx/>
                          <a:uFillTx/>
                        </a:rPr>
                        <a:t>M184V/I Present</a:t>
                      </a:r>
                      <a:endParaRPr kumimoji="0" lang="en-US" sz="1800" b="1" i="0" u="none" strike="noStrike" kern="1200" cap="none" spc="0" normalizeH="0" baseline="0" noProof="0" dirty="0">
                        <a:ln>
                          <a:noFill/>
                        </a:ln>
                        <a:solidFill>
                          <a:schemeClr val="tx1"/>
                        </a:solidFill>
                        <a:effectLst/>
                        <a:uLnTx/>
                        <a:uFillTx/>
                        <a:latin typeface="Arial" charset="0"/>
                        <a:ea typeface="+mn-ea"/>
                        <a:cs typeface="+mn-cs"/>
                      </a:endParaRPr>
                    </a:p>
                  </a:txBody>
                  <a:tcPr marL="135484" marR="135484" anchor="ctr" horzOverflow="overflow">
                    <a:lnL w="12700" cap="flat" cmpd="sng" algn="ctr">
                      <a:solidFill>
                        <a:schemeClr val="bg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endParaRPr kumimoji="0" lang="en-US" sz="1800" b="1" i="0" u="none" strike="noStrike" kern="1200" cap="none" spc="0" normalizeH="0" baseline="0" noProof="0" dirty="0">
                        <a:ln>
                          <a:noFill/>
                        </a:ln>
                        <a:solidFill>
                          <a:schemeClr val="tx1"/>
                        </a:solidFill>
                        <a:effectLst/>
                        <a:uLnTx/>
                        <a:uFillTx/>
                        <a:latin typeface="Arial" charset="0"/>
                        <a:ea typeface="+mn-ea"/>
                        <a:cs typeface="+mn-cs"/>
                      </a:endParaRPr>
                    </a:p>
                  </a:txBody>
                  <a:tcPr marL="135484" marR="135484" anchor="ctr" horzOverflow="overflow">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0000"/>
                  </a:ext>
                </a:extLst>
              </a:tr>
              <a:tr h="367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marL="101613" marR="101613"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b="1" u="none" strike="noStrike" cap="none" normalizeH="0" baseline="0" dirty="0">
                          <a:ln>
                            <a:noFill/>
                          </a:ln>
                          <a:solidFill>
                            <a:schemeClr val="bg1"/>
                          </a:solidFill>
                          <a:effectLst/>
                        </a:rPr>
                        <a:t>OR (95% CI)</a:t>
                      </a:r>
                      <a:endParaRPr kumimoji="0" lang="en-US" sz="1600" b="1" i="0" u="none" strike="noStrike" cap="none" normalizeH="0" baseline="0" dirty="0">
                        <a:ln>
                          <a:noFill/>
                        </a:ln>
                        <a:solidFill>
                          <a:schemeClr val="bg1"/>
                        </a:solidFill>
                        <a:effectLst/>
                        <a:latin typeface="Arial" charset="0"/>
                      </a:endParaRPr>
                    </a:p>
                  </a:txBody>
                  <a:tcPr marL="135484" marR="135484" anchor="ctr" horzOverflow="overflow">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600" u="none" strike="noStrike" kern="1200" cap="none" spc="0" normalizeH="0" baseline="0" noProof="0" dirty="0" smtClean="0">
                          <a:ln>
                            <a:noFill/>
                          </a:ln>
                          <a:effectLst/>
                          <a:uLnTx/>
                          <a:uFillTx/>
                        </a:rPr>
                        <a:t>p-value</a:t>
                      </a:r>
                      <a:endParaRPr kumimoji="0" lang="en-US" sz="1600" b="0" i="0" u="none" strike="noStrike" kern="1200" cap="none" spc="0" normalizeH="0" baseline="0" noProof="0" dirty="0">
                        <a:ln>
                          <a:noFill/>
                        </a:ln>
                        <a:solidFill>
                          <a:schemeClr val="tx1"/>
                        </a:solidFill>
                        <a:effectLst/>
                        <a:uLnTx/>
                        <a:uFillTx/>
                        <a:latin typeface="Arial" charset="0"/>
                        <a:ea typeface="+mn-ea"/>
                        <a:cs typeface="+mn-cs"/>
                      </a:endParaRPr>
                    </a:p>
                  </a:txBody>
                  <a:tcPr marL="135484" marR="135484" anchor="ctr" horzOverflow="overflow">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600" b="1" u="none" strike="noStrike" kern="1200" cap="none" spc="0" normalizeH="0" baseline="0" noProof="0" dirty="0">
                          <a:ln>
                            <a:noFill/>
                          </a:ln>
                          <a:solidFill>
                            <a:schemeClr val="bg1"/>
                          </a:solidFill>
                          <a:effectLst/>
                          <a:uLnTx/>
                          <a:uFillTx/>
                        </a:rPr>
                        <a:t>OR (95% CI)</a:t>
                      </a:r>
                      <a:endParaRPr kumimoji="0" lang="en-US" sz="1600" b="1" i="0" u="none" strike="noStrike" kern="1200" cap="none" spc="0" normalizeH="0" baseline="0" noProof="0" dirty="0">
                        <a:ln>
                          <a:noFill/>
                        </a:ln>
                        <a:solidFill>
                          <a:schemeClr val="bg1"/>
                        </a:solidFill>
                        <a:effectLst/>
                        <a:uLnTx/>
                        <a:uFillTx/>
                        <a:latin typeface="Arial" charset="0"/>
                        <a:ea typeface="+mn-ea"/>
                        <a:cs typeface="+mn-cs"/>
                      </a:endParaRPr>
                    </a:p>
                  </a:txBody>
                  <a:tcPr marL="135484" marR="135484" anchor="ctr" horzOverflow="overflow">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50000"/>
                      </a:schemeClr>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600" u="none" strike="noStrike" kern="1200" cap="none" spc="0" normalizeH="0" baseline="0" noProof="0" dirty="0" smtClean="0">
                          <a:ln>
                            <a:noFill/>
                          </a:ln>
                          <a:effectLst/>
                          <a:uLnTx/>
                          <a:uFillTx/>
                        </a:rPr>
                        <a:t>p-value</a:t>
                      </a:r>
                      <a:endParaRPr kumimoji="0" lang="en-US" sz="1600" b="0" i="0" u="none" strike="noStrike" kern="1200" cap="none" spc="0" normalizeH="0" baseline="0" noProof="0" dirty="0">
                        <a:ln>
                          <a:noFill/>
                        </a:ln>
                        <a:solidFill>
                          <a:schemeClr val="tx1"/>
                        </a:solidFill>
                        <a:effectLst/>
                        <a:uLnTx/>
                        <a:uFillTx/>
                        <a:latin typeface="Arial" charset="0"/>
                        <a:ea typeface="+mn-ea"/>
                        <a:cs typeface="+mn-cs"/>
                      </a:endParaRPr>
                    </a:p>
                  </a:txBody>
                  <a:tcPr marL="135484" marR="135484" anchor="ctr" horzOverflow="overflow">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673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b="0" i="0" u="none" strike="noStrike" cap="none" normalizeH="0" baseline="0" dirty="0">
                          <a:ln>
                            <a:noFill/>
                          </a:ln>
                          <a:solidFill>
                            <a:schemeClr val="tx1"/>
                          </a:solidFill>
                          <a:effectLst/>
                          <a:latin typeface="Arial" charset="0"/>
                        </a:rPr>
                        <a:t>Time since ART start (per year)</a:t>
                      </a:r>
                    </a:p>
                  </a:txBody>
                  <a:tcPr marL="135484" marR="135484"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b="0" i="0" u="none" strike="noStrike" cap="none" normalizeH="0" baseline="0" dirty="0">
                          <a:ln>
                            <a:noFill/>
                          </a:ln>
                          <a:solidFill>
                            <a:schemeClr val="tx1"/>
                          </a:solidFill>
                          <a:effectLst/>
                          <a:latin typeface="Arial" charset="0"/>
                        </a:rPr>
                        <a:t>1.1 (1.1, 1.2)</a:t>
                      </a:r>
                    </a:p>
                  </a:txBody>
                  <a:tcPr marL="135484" marR="135484"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defRPr/>
                      </a:pPr>
                      <a:r>
                        <a:rPr kumimoji="0" lang="en-US" sz="1600" b="0" i="0" u="none" strike="noStrike" cap="none" normalizeH="0" baseline="0" dirty="0" smtClean="0">
                          <a:ln>
                            <a:noFill/>
                          </a:ln>
                          <a:solidFill>
                            <a:schemeClr val="tx1"/>
                          </a:solidFill>
                          <a:effectLst/>
                          <a:latin typeface="Arial" charset="0"/>
                        </a:rPr>
                        <a:t>&lt; 0.0001</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b="0" i="0" u="none" strike="noStrike" cap="none" normalizeH="0" baseline="0" dirty="0">
                          <a:ln>
                            <a:noFill/>
                          </a:ln>
                          <a:solidFill>
                            <a:schemeClr val="tx1"/>
                          </a:solidFill>
                          <a:effectLst/>
                          <a:latin typeface="Arial" charset="0"/>
                        </a:rPr>
                        <a:t>1.1 (1.1, 1.1)</a:t>
                      </a:r>
                    </a:p>
                  </a:txBody>
                  <a:tcPr marL="135484" marR="135484"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b="0" i="0" u="none" strike="noStrike" cap="none" normalizeH="0" baseline="0" dirty="0" smtClean="0">
                          <a:ln>
                            <a:noFill/>
                          </a:ln>
                          <a:solidFill>
                            <a:schemeClr val="tx1"/>
                          </a:solidFill>
                          <a:effectLst/>
                          <a:latin typeface="Arial" charset="0"/>
                        </a:rPr>
                        <a:t>&lt; 0.0001</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40412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600" b="0" i="0" u="none" strike="noStrike" cap="none" normalizeH="0" baseline="0" dirty="0" smtClean="0">
                          <a:ln>
                            <a:noFill/>
                          </a:ln>
                          <a:solidFill>
                            <a:schemeClr val="tx1"/>
                          </a:solidFill>
                          <a:effectLst/>
                          <a:latin typeface="Arial" charset="0"/>
                        </a:rPr>
                        <a:t>Prior PI-containing regimen</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2.0 </a:t>
                      </a:r>
                      <a:r>
                        <a:rPr kumimoji="0" lang="en-US" sz="1600" b="0" i="0" u="none" strike="noStrike" cap="none" normalizeH="0" baseline="0" dirty="0">
                          <a:ln>
                            <a:noFill/>
                          </a:ln>
                          <a:solidFill>
                            <a:schemeClr val="tx1"/>
                          </a:solidFill>
                          <a:effectLst/>
                          <a:latin typeface="Arial" charset="0"/>
                        </a:rPr>
                        <a:t>(</a:t>
                      </a:r>
                      <a:r>
                        <a:rPr kumimoji="0" lang="en-US" sz="1600" b="0" i="0" u="none" strike="noStrike" cap="none" normalizeH="0" baseline="0" dirty="0" smtClean="0">
                          <a:ln>
                            <a:noFill/>
                          </a:ln>
                          <a:solidFill>
                            <a:schemeClr val="tx1"/>
                          </a:solidFill>
                          <a:effectLst/>
                          <a:latin typeface="Arial" charset="0"/>
                        </a:rPr>
                        <a:t>1.2, </a:t>
                      </a:r>
                      <a:r>
                        <a:rPr kumimoji="0" lang="en-US" sz="1600" b="0" i="0" u="none" strike="noStrike" cap="none" normalizeH="0" baseline="0" dirty="0">
                          <a:ln>
                            <a:noFill/>
                          </a:ln>
                          <a:solidFill>
                            <a:schemeClr val="tx1"/>
                          </a:solidFill>
                          <a:effectLst/>
                          <a:latin typeface="Arial" charset="0"/>
                        </a:rPr>
                        <a:t>3</a:t>
                      </a:r>
                      <a:r>
                        <a:rPr kumimoji="0" lang="en-US" sz="1600" b="0" i="0" u="none" strike="noStrike" cap="none" normalizeH="0" baseline="0" dirty="0" smtClean="0">
                          <a:ln>
                            <a:noFill/>
                          </a:ln>
                          <a:solidFill>
                            <a:schemeClr val="tx1"/>
                          </a:solidFill>
                          <a:effectLst/>
                          <a:latin typeface="Arial" charset="0"/>
                        </a:rPr>
                        <a:t>.5</a:t>
                      </a:r>
                      <a:r>
                        <a:rPr kumimoji="0" lang="en-US" sz="1600" b="0" i="0" u="none" strike="noStrike" cap="none" normalizeH="0" baseline="0" dirty="0">
                          <a:ln>
                            <a:noFill/>
                          </a:ln>
                          <a:solidFill>
                            <a:schemeClr val="tx1"/>
                          </a:solidFill>
                          <a:effectLst/>
                          <a:latin typeface="Arial" charset="0"/>
                        </a:rPr>
                        <a:t>)</a:t>
                      </a: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0.0116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2.2 </a:t>
                      </a:r>
                      <a:r>
                        <a:rPr kumimoji="0" lang="en-US" sz="1600" b="0" i="0" u="none" strike="noStrike" cap="none" normalizeH="0" baseline="0" dirty="0">
                          <a:ln>
                            <a:noFill/>
                          </a:ln>
                          <a:solidFill>
                            <a:schemeClr val="tx1"/>
                          </a:solidFill>
                          <a:effectLst/>
                          <a:latin typeface="Arial" charset="0"/>
                        </a:rPr>
                        <a:t>(1.1, </a:t>
                      </a:r>
                      <a:r>
                        <a:rPr kumimoji="0" lang="en-US" sz="1600" b="0" i="0" u="none" strike="noStrike" cap="none" normalizeH="0" baseline="0" dirty="0" smtClean="0">
                          <a:ln>
                            <a:noFill/>
                          </a:ln>
                          <a:solidFill>
                            <a:schemeClr val="tx1"/>
                          </a:solidFill>
                          <a:effectLst/>
                          <a:latin typeface="Arial" charset="0"/>
                        </a:rPr>
                        <a:t>4.2)</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0.0189</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2"/>
                  </a:ext>
                </a:extLst>
              </a:tr>
              <a:tr h="367300">
                <a:tc>
                  <a:txBody>
                    <a:body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defRPr/>
                      </a:pPr>
                      <a:r>
                        <a:rPr kumimoji="0" lang="en-US" sz="1600" b="0" i="0" u="none" strike="noStrike" cap="none" normalizeH="0" baseline="0" dirty="0">
                          <a:ln>
                            <a:noFill/>
                          </a:ln>
                          <a:solidFill>
                            <a:schemeClr val="tx1"/>
                          </a:solidFill>
                          <a:effectLst/>
                          <a:latin typeface="Arial" charset="0"/>
                        </a:rPr>
                        <a:t>Black race (vs non-Black)</a:t>
                      </a: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2.1 </a:t>
                      </a:r>
                      <a:r>
                        <a:rPr kumimoji="0" lang="en-US" sz="1600" b="0" i="0" u="none" strike="noStrike" cap="none" normalizeH="0" baseline="0" dirty="0">
                          <a:ln>
                            <a:noFill/>
                          </a:ln>
                          <a:solidFill>
                            <a:schemeClr val="tx1"/>
                          </a:solidFill>
                          <a:effectLst/>
                          <a:latin typeface="Arial" charset="0"/>
                        </a:rPr>
                        <a:t>(</a:t>
                      </a:r>
                      <a:r>
                        <a:rPr kumimoji="0" lang="en-US" sz="1600" b="0" i="0" u="none" strike="noStrike" cap="none" normalizeH="0" baseline="0" dirty="0" smtClean="0">
                          <a:ln>
                            <a:noFill/>
                          </a:ln>
                          <a:solidFill>
                            <a:schemeClr val="tx1"/>
                          </a:solidFill>
                          <a:effectLst/>
                          <a:latin typeface="Arial" charset="0"/>
                        </a:rPr>
                        <a:t>1.2, 3.6)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0.0106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2.5 </a:t>
                      </a:r>
                      <a:r>
                        <a:rPr kumimoji="0" lang="en-US" sz="1600" b="0" i="0" u="none" strike="noStrike" cap="none" normalizeH="0" baseline="0" dirty="0">
                          <a:ln>
                            <a:noFill/>
                          </a:ln>
                          <a:solidFill>
                            <a:schemeClr val="tx1"/>
                          </a:solidFill>
                          <a:effectLst/>
                          <a:latin typeface="Arial" charset="0"/>
                        </a:rPr>
                        <a:t>(</a:t>
                      </a:r>
                      <a:r>
                        <a:rPr kumimoji="0" lang="en-US" sz="1600" b="0" i="0" u="none" strike="noStrike" cap="none" normalizeH="0" baseline="0" dirty="0" smtClean="0">
                          <a:ln>
                            <a:noFill/>
                          </a:ln>
                          <a:solidFill>
                            <a:schemeClr val="tx1"/>
                          </a:solidFill>
                          <a:effectLst/>
                          <a:latin typeface="Arial" charset="0"/>
                        </a:rPr>
                        <a:t>1.4, 4.6)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0.0026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10"/>
                  </a:ext>
                </a:extLst>
              </a:tr>
              <a:tr h="3673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a:ln>
                            <a:noFill/>
                          </a:ln>
                          <a:solidFill>
                            <a:schemeClr val="tx1"/>
                          </a:solidFill>
                          <a:effectLst/>
                          <a:latin typeface="Arial" charset="0"/>
                        </a:rPr>
                        <a:t>History of PI resistance</a:t>
                      </a: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3.0 </a:t>
                      </a:r>
                      <a:r>
                        <a:rPr kumimoji="0" lang="en-US" sz="1600" b="0" i="0" u="none" strike="noStrike" cap="none" normalizeH="0" baseline="0" dirty="0">
                          <a:ln>
                            <a:noFill/>
                          </a:ln>
                          <a:solidFill>
                            <a:schemeClr val="tx1"/>
                          </a:solidFill>
                          <a:effectLst/>
                          <a:latin typeface="Arial" charset="0"/>
                        </a:rPr>
                        <a:t>(1.3, </a:t>
                      </a:r>
                      <a:r>
                        <a:rPr kumimoji="0" lang="en-US" sz="1600" b="0" i="0" u="none" strike="noStrike" cap="none" normalizeH="0" baseline="0" dirty="0" smtClean="0">
                          <a:ln>
                            <a:noFill/>
                          </a:ln>
                          <a:solidFill>
                            <a:schemeClr val="tx1"/>
                          </a:solidFill>
                          <a:effectLst/>
                          <a:latin typeface="Arial" charset="0"/>
                        </a:rPr>
                        <a:t>6.9)</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0.0123</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2.6 </a:t>
                      </a:r>
                      <a:r>
                        <a:rPr kumimoji="0" lang="en-US" sz="1600" b="0" i="0" u="none" strike="noStrike" cap="none" normalizeH="0" baseline="0" dirty="0">
                          <a:ln>
                            <a:noFill/>
                          </a:ln>
                          <a:solidFill>
                            <a:schemeClr val="tx1"/>
                          </a:solidFill>
                          <a:effectLst/>
                          <a:latin typeface="Arial" charset="0"/>
                        </a:rPr>
                        <a:t>(</a:t>
                      </a:r>
                      <a:r>
                        <a:rPr kumimoji="0" lang="en-US" sz="1600" b="0" i="0" u="none" strike="noStrike" cap="none" normalizeH="0" baseline="0" dirty="0" smtClean="0">
                          <a:ln>
                            <a:noFill/>
                          </a:ln>
                          <a:solidFill>
                            <a:schemeClr val="tx1"/>
                          </a:solidFill>
                          <a:effectLst/>
                          <a:latin typeface="Arial" charset="0"/>
                        </a:rPr>
                        <a:t>1.1, 6.0)</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b="0" i="0" u="none" strike="noStrike" cap="none" normalizeH="0" baseline="0" dirty="0" smtClean="0">
                          <a:ln>
                            <a:noFill/>
                          </a:ln>
                          <a:solidFill>
                            <a:schemeClr val="tx1"/>
                          </a:solidFill>
                          <a:effectLst/>
                          <a:latin typeface="Arial" charset="0"/>
                        </a:rPr>
                        <a:t>0.0295</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6"/>
                  </a:ext>
                </a:extLst>
              </a:tr>
              <a:tr h="3673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a:ln>
                            <a:noFill/>
                          </a:ln>
                          <a:solidFill>
                            <a:schemeClr val="tx1"/>
                          </a:solidFill>
                          <a:effectLst/>
                          <a:latin typeface="Arial" charset="0"/>
                        </a:rPr>
                        <a:t>History of NNRTI resistance</a:t>
                      </a: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a:ln>
                            <a:noFill/>
                          </a:ln>
                          <a:solidFill>
                            <a:schemeClr val="tx1"/>
                          </a:solidFill>
                          <a:effectLst/>
                          <a:latin typeface="Arial" charset="0"/>
                        </a:rPr>
                        <a:t>2.4 (1.4, 4.0)</a:t>
                      </a: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0.0014</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a:ln>
                            <a:noFill/>
                          </a:ln>
                          <a:solidFill>
                            <a:schemeClr val="tx1"/>
                          </a:solidFill>
                          <a:effectLst/>
                          <a:latin typeface="Arial" charset="0"/>
                        </a:rPr>
                        <a:t>2.7 (1.5, </a:t>
                      </a:r>
                      <a:r>
                        <a:rPr kumimoji="0" lang="en-US" sz="1600" b="0" i="0" u="none" strike="noStrike" cap="none" normalizeH="0" baseline="0" dirty="0" smtClean="0">
                          <a:ln>
                            <a:noFill/>
                          </a:ln>
                          <a:solidFill>
                            <a:schemeClr val="tx1"/>
                          </a:solidFill>
                          <a:effectLst/>
                          <a:latin typeface="Arial" charset="0"/>
                        </a:rPr>
                        <a:t>4.7)</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b="0" i="0" u="none" strike="noStrike" cap="none" normalizeH="0" baseline="0" dirty="0" smtClean="0">
                          <a:ln>
                            <a:noFill/>
                          </a:ln>
                          <a:solidFill>
                            <a:schemeClr val="tx1"/>
                          </a:solidFill>
                          <a:effectLst/>
                          <a:latin typeface="Arial" charset="0"/>
                        </a:rPr>
                        <a:t>0.0007</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79370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10" name="Content Placeholder 9"/>
          <p:cNvSpPr>
            <a:spLocks noGrp="1"/>
          </p:cNvSpPr>
          <p:nvPr>
            <p:ph idx="1"/>
          </p:nvPr>
        </p:nvSpPr>
        <p:spPr/>
        <p:txBody>
          <a:bodyPr>
            <a:normAutofit fontScale="92500" lnSpcReduction="20000"/>
          </a:bodyPr>
          <a:lstStyle/>
          <a:p>
            <a:r>
              <a:rPr lang="en-US" sz="2100" dirty="0"/>
              <a:t>Study 4030 was the first study of B/F/TAF to prospectively allow NRTI, NNRTI, and PI resistance</a:t>
            </a:r>
          </a:p>
          <a:p>
            <a:pPr lvl="1"/>
            <a:r>
              <a:rPr lang="en-US" dirty="0"/>
              <a:t>At Week 48, there were high rates of </a:t>
            </a:r>
            <a:r>
              <a:rPr lang="en-US" dirty="0" err="1"/>
              <a:t>virologic</a:t>
            </a:r>
            <a:r>
              <a:rPr lang="en-US" dirty="0"/>
              <a:t> suppression regardless of pre-existing NRTI resistance (93.3% B/F/TAF vs. 91.1% DTG + F/TAF)</a:t>
            </a:r>
          </a:p>
          <a:p>
            <a:r>
              <a:rPr lang="en-US" sz="2100" dirty="0"/>
              <a:t>High levels of NRTI resistance were present in the </a:t>
            </a:r>
            <a:r>
              <a:rPr lang="en-US" sz="2100" dirty="0" err="1"/>
              <a:t>virologically</a:t>
            </a:r>
            <a:r>
              <a:rPr lang="en-US" sz="2100" dirty="0"/>
              <a:t> suppressed participants enrolled in the study</a:t>
            </a:r>
          </a:p>
          <a:p>
            <a:pPr lvl="1"/>
            <a:r>
              <a:rPr lang="en-US" dirty="0"/>
              <a:t>14% had known or suspected NRTI resistance at screening, which increased to 24% using historical</a:t>
            </a:r>
            <a:r>
              <a:rPr lang="en-US" dirty="0">
                <a:solidFill>
                  <a:srgbClr val="FF0000"/>
                </a:solidFill>
              </a:rPr>
              <a:t> </a:t>
            </a:r>
            <a:r>
              <a:rPr lang="en-US" dirty="0"/>
              <a:t>data and additional baseline </a:t>
            </a:r>
            <a:r>
              <a:rPr lang="en-US" dirty="0" err="1"/>
              <a:t>proviral</a:t>
            </a:r>
            <a:r>
              <a:rPr lang="en-US" dirty="0"/>
              <a:t> HIV-1 DNA genotyping</a:t>
            </a:r>
          </a:p>
          <a:p>
            <a:pPr lvl="1"/>
            <a:r>
              <a:rPr lang="en-US" dirty="0"/>
              <a:t>M184V/I was present in 81 participants, who all had HIV-1 RNA &lt; 50 c/mL at Week 48 or last visit</a:t>
            </a:r>
          </a:p>
          <a:p>
            <a:pPr lvl="1"/>
            <a:r>
              <a:rPr lang="en-US" dirty="0"/>
              <a:t>Similar efficacy was shown in studies 1844 and 1878, where a high rate of </a:t>
            </a:r>
            <a:r>
              <a:rPr lang="en-US" dirty="0" err="1"/>
              <a:t>virologic</a:t>
            </a:r>
            <a:r>
              <a:rPr lang="en-US" dirty="0"/>
              <a:t> suppression was maintained in participants with M184V/I taking B/F/TAF (52/54, 96%)</a:t>
            </a:r>
            <a:r>
              <a:rPr lang="en-US" baseline="30000" dirty="0"/>
              <a:t>15</a:t>
            </a:r>
          </a:p>
          <a:p>
            <a:r>
              <a:rPr lang="en-US" sz="2100" dirty="0"/>
              <a:t>No participant with pre-existing NRTI resistance had HIV-1 RNA ≥ 50 c/mL at Week 48 or last visit</a:t>
            </a:r>
          </a:p>
          <a:p>
            <a:r>
              <a:rPr lang="en-US" sz="2100" dirty="0"/>
              <a:t>No treatment emergent resistance was observed in either arm</a:t>
            </a:r>
          </a:p>
          <a:p>
            <a:r>
              <a:rPr lang="en-US" sz="2100" dirty="0"/>
              <a:t>Presence of NRTI resistance at baseline, </a:t>
            </a:r>
            <a:r>
              <a:rPr lang="en-US" altLang="en-US" sz="2100" dirty="0"/>
              <a:t>including M184V/I, </a:t>
            </a:r>
            <a:r>
              <a:rPr lang="en-US" sz="2100" dirty="0"/>
              <a:t>was associated with a longer duration of ART, a prior PI-containing regimen, black race, and baseline PI or NNRTI resistance</a:t>
            </a:r>
          </a:p>
          <a:p>
            <a:r>
              <a:rPr lang="en-US" sz="2100" dirty="0"/>
              <a:t>A triple therapy regimen of B/F/TAF or DTG + F/TAF may be an effective treatment option for </a:t>
            </a:r>
            <a:r>
              <a:rPr lang="en-US" sz="2100" dirty="0" err="1"/>
              <a:t>virologically</a:t>
            </a:r>
            <a:r>
              <a:rPr lang="en-US" sz="2100" dirty="0"/>
              <a:t> suppressed patients with or without evidence of pre-existing NRTI resistance including M184V/I</a:t>
            </a:r>
          </a:p>
          <a:p>
            <a:pPr marL="0" indent="0">
              <a:buNone/>
            </a:pPr>
            <a:endParaRPr lang="en-US" sz="2400" dirty="0"/>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18</a:t>
            </a:fld>
            <a:endParaRPr lang="en-US"/>
          </a:p>
        </p:txBody>
      </p:sp>
    </p:spTree>
    <p:extLst>
      <p:ext uri="{BB962C8B-B14F-4D97-AF65-F5344CB8AC3E}">
        <p14:creationId xmlns:p14="http://schemas.microsoft.com/office/powerpoint/2010/main" val="4261105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10" name="Content Placeholder 9"/>
          <p:cNvSpPr>
            <a:spLocks noGrp="1"/>
          </p:cNvSpPr>
          <p:nvPr>
            <p:ph idx="1"/>
          </p:nvPr>
        </p:nvSpPr>
        <p:spPr/>
        <p:txBody>
          <a:bodyPr/>
          <a:lstStyle/>
          <a:p>
            <a:pPr marL="342900" indent="-342900">
              <a:lnSpc>
                <a:spcPct val="100000"/>
              </a:lnSpc>
              <a:spcBef>
                <a:spcPts val="0"/>
              </a:spcBef>
              <a:buClrTx/>
              <a:buFont typeface="+mj-lt"/>
              <a:buAutoNum type="arabicPeriod"/>
            </a:pPr>
            <a:r>
              <a:rPr lang="en-US" sz="1600" dirty="0"/>
              <a:t>BIKTARVY</a:t>
            </a:r>
            <a:r>
              <a:rPr lang="en-US" sz="1600" baseline="30000" dirty="0"/>
              <a:t>®</a:t>
            </a:r>
            <a:r>
              <a:rPr lang="en-US" sz="1600" dirty="0"/>
              <a:t> (</a:t>
            </a:r>
            <a:r>
              <a:rPr lang="en-US" sz="1600" dirty="0" err="1"/>
              <a:t>bictegravir</a:t>
            </a:r>
            <a:r>
              <a:rPr lang="en-US" sz="1600" dirty="0"/>
              <a:t>, </a:t>
            </a:r>
            <a:r>
              <a:rPr lang="en-US" sz="1600" dirty="0" err="1"/>
              <a:t>emtricitabine</a:t>
            </a:r>
            <a:r>
              <a:rPr lang="en-US" sz="1600" dirty="0"/>
              <a:t>, and </a:t>
            </a:r>
            <a:r>
              <a:rPr lang="en-US" sz="1600" dirty="0" err="1"/>
              <a:t>tenofovir</a:t>
            </a:r>
            <a:r>
              <a:rPr lang="en-US" sz="1600" dirty="0"/>
              <a:t> </a:t>
            </a:r>
            <a:r>
              <a:rPr lang="en-US" sz="1600" dirty="0" err="1"/>
              <a:t>alafenamide</a:t>
            </a:r>
            <a:r>
              <a:rPr lang="en-US" sz="1600" dirty="0"/>
              <a:t>) Tablets for Oral Use Prescribing Information. Gilead Sciences, Initial US Approval 2018.</a:t>
            </a:r>
          </a:p>
          <a:p>
            <a:pPr marL="342900" indent="-342900">
              <a:lnSpc>
                <a:spcPct val="100000"/>
              </a:lnSpc>
              <a:spcBef>
                <a:spcPts val="0"/>
              </a:spcBef>
              <a:buClrTx/>
              <a:buFont typeface="+mj-lt"/>
              <a:buAutoNum type="arabicPeriod"/>
            </a:pPr>
            <a:r>
              <a:rPr lang="en-US" sz="1600" dirty="0" err="1"/>
              <a:t>Biktarvy</a:t>
            </a:r>
            <a:r>
              <a:rPr lang="en-US" sz="1600" dirty="0"/>
              <a:t>: EPAR – Product Information. European Medicines Association, 2018.</a:t>
            </a:r>
          </a:p>
          <a:p>
            <a:pPr marL="342900" indent="-342900">
              <a:lnSpc>
                <a:spcPct val="100000"/>
              </a:lnSpc>
              <a:spcBef>
                <a:spcPts val="0"/>
              </a:spcBef>
              <a:buClrTx/>
              <a:buFont typeface="+mj-lt"/>
              <a:buAutoNum type="arabicPeriod"/>
            </a:pPr>
            <a:r>
              <a:rPr lang="en-US" sz="1600" dirty="0"/>
              <a:t>Gallant J, et al., </a:t>
            </a:r>
            <a:r>
              <a:rPr lang="en-US" sz="1600" i="1" dirty="0"/>
              <a:t>The Lancet </a:t>
            </a:r>
            <a:r>
              <a:rPr lang="en-US" sz="1600" dirty="0"/>
              <a:t>(2017) 390(10107): 2063-2072.</a:t>
            </a:r>
          </a:p>
          <a:p>
            <a:pPr marL="342900" indent="-342900">
              <a:lnSpc>
                <a:spcPct val="100000"/>
              </a:lnSpc>
              <a:spcBef>
                <a:spcPts val="0"/>
              </a:spcBef>
              <a:buClrTx/>
              <a:buFont typeface="+mj-lt"/>
              <a:buAutoNum type="arabicPeriod"/>
            </a:pPr>
            <a:r>
              <a:rPr lang="fr-FR" sz="1600" dirty="0"/>
              <a:t>Sax PE, et al., </a:t>
            </a:r>
            <a:r>
              <a:rPr lang="fr-FR" sz="1600" i="1" dirty="0"/>
              <a:t>The Lancet</a:t>
            </a:r>
            <a:r>
              <a:rPr lang="fr-FR" sz="1600" dirty="0"/>
              <a:t> (2017) 390(10107): 2073-2082.</a:t>
            </a:r>
          </a:p>
          <a:p>
            <a:pPr marL="342900" indent="-342900">
              <a:lnSpc>
                <a:spcPct val="100000"/>
              </a:lnSpc>
              <a:spcBef>
                <a:spcPts val="0"/>
              </a:spcBef>
              <a:buClrTx/>
              <a:buFont typeface="+mj-lt"/>
              <a:buAutoNum type="arabicPeriod"/>
            </a:pPr>
            <a:r>
              <a:rPr lang="it-IT" sz="1600" dirty="0"/>
              <a:t>Wohl D, et al., </a:t>
            </a:r>
            <a:r>
              <a:rPr lang="it-IT" sz="1600" i="1" dirty="0"/>
              <a:t>The Lancet HIV</a:t>
            </a:r>
            <a:r>
              <a:rPr lang="it-IT" sz="1600" dirty="0"/>
              <a:t> (2019) 6(6): e355-e363.</a:t>
            </a:r>
          </a:p>
          <a:p>
            <a:pPr marL="342900" indent="-342900">
              <a:lnSpc>
                <a:spcPct val="100000"/>
              </a:lnSpc>
              <a:spcBef>
                <a:spcPts val="0"/>
              </a:spcBef>
              <a:buClrTx/>
              <a:buFont typeface="+mj-lt"/>
              <a:buAutoNum type="arabicPeriod"/>
            </a:pPr>
            <a:r>
              <a:rPr lang="it-IT" sz="1600" dirty="0"/>
              <a:t>Stellbrink HJ, et al., </a:t>
            </a:r>
            <a:r>
              <a:rPr lang="it-IT" sz="1600" i="1" dirty="0"/>
              <a:t>The Lancet HIV</a:t>
            </a:r>
            <a:r>
              <a:rPr lang="it-IT" sz="1600" dirty="0"/>
              <a:t> (2019) 6(6): e364-e372.</a:t>
            </a:r>
          </a:p>
          <a:p>
            <a:pPr marL="342900" indent="-342900">
              <a:lnSpc>
                <a:spcPct val="100000"/>
              </a:lnSpc>
              <a:spcBef>
                <a:spcPts val="0"/>
              </a:spcBef>
              <a:buClrTx/>
              <a:buFont typeface="+mj-lt"/>
              <a:buAutoNum type="arabicPeriod"/>
            </a:pPr>
            <a:r>
              <a:rPr lang="it-IT" sz="1600" dirty="0"/>
              <a:t>Daar ES, et al., </a:t>
            </a:r>
            <a:r>
              <a:rPr lang="it-IT" sz="1600" i="1" dirty="0"/>
              <a:t>The Lancet HIV </a:t>
            </a:r>
            <a:r>
              <a:rPr lang="it-IT" sz="1600" dirty="0"/>
              <a:t>(2018) 5(7): e347-e356. </a:t>
            </a:r>
          </a:p>
          <a:p>
            <a:pPr marL="342900" indent="-342900">
              <a:lnSpc>
                <a:spcPct val="100000"/>
              </a:lnSpc>
              <a:spcBef>
                <a:spcPts val="0"/>
              </a:spcBef>
              <a:buClrTx/>
              <a:buFont typeface="+mj-lt"/>
              <a:buAutoNum type="arabicPeriod"/>
            </a:pPr>
            <a:r>
              <a:rPr lang="it-IT" sz="1600" dirty="0"/>
              <a:t>Molina JM, et al., </a:t>
            </a:r>
            <a:r>
              <a:rPr lang="it-IT" sz="1600" i="1" dirty="0"/>
              <a:t>The Lancet HIV </a:t>
            </a:r>
            <a:r>
              <a:rPr lang="it-IT" sz="1600" dirty="0"/>
              <a:t>(2018) 5(7): e357-e365.</a:t>
            </a:r>
          </a:p>
          <a:p>
            <a:pPr marL="342900" indent="-342900">
              <a:lnSpc>
                <a:spcPct val="100000"/>
              </a:lnSpc>
              <a:spcBef>
                <a:spcPts val="0"/>
              </a:spcBef>
              <a:buClrTx/>
              <a:buFont typeface="+mj-lt"/>
              <a:buAutoNum type="arabicPeriod"/>
            </a:pPr>
            <a:r>
              <a:rPr lang="en-US" sz="1600" dirty="0" err="1"/>
              <a:t>Kityo</a:t>
            </a:r>
            <a:r>
              <a:rPr lang="en-US" sz="1600" dirty="0"/>
              <a:t> C, et al., CROI (2018) Presentation #500.</a:t>
            </a:r>
          </a:p>
          <a:p>
            <a:pPr marL="342900" indent="-342900">
              <a:lnSpc>
                <a:spcPct val="100000"/>
              </a:lnSpc>
              <a:spcBef>
                <a:spcPts val="0"/>
              </a:spcBef>
              <a:buClrTx/>
              <a:buFont typeface="+mj-lt"/>
              <a:buAutoNum type="arabicPeriod"/>
            </a:pPr>
            <a:r>
              <a:rPr lang="fr-FR" sz="1600" dirty="0"/>
              <a:t>Sax PE, et al., IAS (2019) </a:t>
            </a:r>
            <a:r>
              <a:rPr lang="fr-FR" sz="1600" dirty="0" err="1"/>
              <a:t>Presentation</a:t>
            </a:r>
            <a:r>
              <a:rPr lang="fr-FR" sz="1600" dirty="0"/>
              <a:t> #MOAB0105.</a:t>
            </a:r>
          </a:p>
          <a:p>
            <a:pPr marL="342900" indent="-342900">
              <a:lnSpc>
                <a:spcPct val="100000"/>
              </a:lnSpc>
              <a:spcBef>
                <a:spcPts val="0"/>
              </a:spcBef>
              <a:buClrTx/>
              <a:buFont typeface="+mj-lt"/>
              <a:buAutoNum type="arabicPeriod"/>
            </a:pPr>
            <a:r>
              <a:rPr lang="fr-FR" sz="1600" dirty="0"/>
              <a:t>Gaur AH, et al., CROI (2019) </a:t>
            </a:r>
            <a:r>
              <a:rPr lang="fr-FR" sz="1600" dirty="0" err="1"/>
              <a:t>Presentation</a:t>
            </a:r>
            <a:r>
              <a:rPr lang="fr-FR" sz="1600" dirty="0"/>
              <a:t> #2571.</a:t>
            </a:r>
          </a:p>
          <a:p>
            <a:pPr marL="342900" indent="-342900">
              <a:lnSpc>
                <a:spcPct val="100000"/>
              </a:lnSpc>
              <a:spcBef>
                <a:spcPts val="0"/>
              </a:spcBef>
              <a:buClrTx/>
              <a:buFont typeface="+mj-lt"/>
              <a:buAutoNum type="arabicPeriod"/>
            </a:pPr>
            <a:r>
              <a:rPr lang="en-US" sz="1600" dirty="0"/>
              <a:t>Perez-Valero I, et al., IAS (2018) Presentation #TUAB0104.</a:t>
            </a:r>
          </a:p>
          <a:p>
            <a:pPr marL="342900" indent="-342900">
              <a:lnSpc>
                <a:spcPct val="100000"/>
              </a:lnSpc>
              <a:spcBef>
                <a:spcPts val="0"/>
              </a:spcBef>
              <a:buClrTx/>
              <a:buFont typeface="+mj-lt"/>
              <a:buAutoNum type="arabicPeriod"/>
            </a:pPr>
            <a:r>
              <a:rPr lang="en-US" sz="1600" dirty="0" err="1"/>
              <a:t>Andreatta</a:t>
            </a:r>
            <a:r>
              <a:rPr lang="en-US" sz="1600" dirty="0"/>
              <a:t> K, et al., HIV Glasgow (2018) Presentation #P298.</a:t>
            </a:r>
          </a:p>
          <a:p>
            <a:pPr marL="342900" indent="-342900">
              <a:lnSpc>
                <a:spcPct val="100000"/>
              </a:lnSpc>
              <a:spcBef>
                <a:spcPts val="0"/>
              </a:spcBef>
              <a:buClrTx/>
              <a:buFont typeface="+mj-lt"/>
              <a:buAutoNum type="arabicPeriod"/>
            </a:pPr>
            <a:r>
              <a:rPr lang="en-US" sz="1600" dirty="0" err="1"/>
              <a:t>Thielen</a:t>
            </a:r>
            <a:r>
              <a:rPr lang="en-US" sz="1600" dirty="0"/>
              <a:t> A, European Meeting on HIV &amp; Hepatitis (2018) Presentation #5.</a:t>
            </a:r>
          </a:p>
          <a:p>
            <a:pPr marL="342900" indent="-342900">
              <a:lnSpc>
                <a:spcPct val="100000"/>
              </a:lnSpc>
              <a:spcBef>
                <a:spcPts val="0"/>
              </a:spcBef>
              <a:buClrTx/>
              <a:buFont typeface="+mj-lt"/>
              <a:buAutoNum type="arabicPeriod"/>
            </a:pPr>
            <a:r>
              <a:rPr lang="en-US" sz="1600" dirty="0" err="1"/>
              <a:t>Andreatta</a:t>
            </a:r>
            <a:r>
              <a:rPr lang="en-US" sz="1600" dirty="0"/>
              <a:t> K, et al., European Meeting on HIV &amp; Hepatitis (2019) Presentation #24, and data on file.</a:t>
            </a:r>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19</a:t>
            </a:fld>
            <a:endParaRPr lang="en-US"/>
          </a:p>
        </p:txBody>
      </p:sp>
    </p:spTree>
    <p:extLst>
      <p:ext uri="{BB962C8B-B14F-4D97-AF65-F5344CB8AC3E}">
        <p14:creationId xmlns:p14="http://schemas.microsoft.com/office/powerpoint/2010/main" val="2111235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1800" dirty="0" err="1"/>
              <a:t>Bictegravir</a:t>
            </a:r>
            <a:r>
              <a:rPr lang="en-US" sz="1800" dirty="0"/>
              <a:t>/</a:t>
            </a:r>
            <a:r>
              <a:rPr lang="en-US" sz="1800" dirty="0" err="1"/>
              <a:t>emtricitabine</a:t>
            </a:r>
            <a:r>
              <a:rPr lang="en-US" sz="1800" dirty="0"/>
              <a:t>/</a:t>
            </a:r>
            <a:r>
              <a:rPr lang="en-US" sz="1800" dirty="0" err="1"/>
              <a:t>tenofovir</a:t>
            </a:r>
            <a:r>
              <a:rPr lang="en-US" sz="1800" dirty="0"/>
              <a:t> </a:t>
            </a:r>
            <a:r>
              <a:rPr lang="en-US" sz="1800" dirty="0" err="1"/>
              <a:t>alafenamide</a:t>
            </a:r>
            <a:r>
              <a:rPr lang="en-US" sz="1800" dirty="0"/>
              <a:t> (B/F/TAF) is approved in Mexico, by the US FDA, EMA, and in other countries for treatment of HIV-1 infection; treatment-naïve and </a:t>
            </a:r>
            <a:r>
              <a:rPr lang="en-US" sz="1800" dirty="0" err="1"/>
              <a:t>virologically</a:t>
            </a:r>
            <a:r>
              <a:rPr lang="en-US" sz="1800" dirty="0"/>
              <a:t> suppressed without resistance to the components</a:t>
            </a:r>
            <a:r>
              <a:rPr lang="en-US" sz="1800" baseline="30000" dirty="0"/>
              <a:t>1,2</a:t>
            </a:r>
          </a:p>
          <a:p>
            <a:r>
              <a:rPr lang="en-US" sz="1800" dirty="0"/>
              <a:t>B/F/TAF safety and efficacy have been demonstrated in controlled clinical trials</a:t>
            </a:r>
          </a:p>
          <a:p>
            <a:pPr lvl="1"/>
            <a:r>
              <a:rPr lang="en-US" sz="1600" dirty="0"/>
              <a:t>Treatment-naïve adults: 2 Phase 3 studies of 634 participants through 96 weeks</a:t>
            </a:r>
            <a:r>
              <a:rPr lang="en-US" sz="1600" baseline="30000" dirty="0"/>
              <a:t>3-6</a:t>
            </a:r>
          </a:p>
          <a:p>
            <a:pPr lvl="1"/>
            <a:r>
              <a:rPr lang="en-US" sz="1600" dirty="0"/>
              <a:t>Suppressed switch adults: 4 Phase 3 studies of 1090 participants through 48 weeks</a:t>
            </a:r>
            <a:r>
              <a:rPr lang="en-US" sz="1600" baseline="30000" dirty="0"/>
              <a:t>7-10</a:t>
            </a:r>
          </a:p>
          <a:p>
            <a:pPr lvl="1"/>
            <a:r>
              <a:rPr lang="en-US" sz="1600" dirty="0"/>
              <a:t>Suppressed switch in adolescents and children: 1 Phase 2/3 study of 100 participants through 48 weeks</a:t>
            </a:r>
            <a:r>
              <a:rPr lang="en-US" sz="1600" baseline="30000" dirty="0"/>
              <a:t>11</a:t>
            </a:r>
            <a:endParaRPr lang="en-US" baseline="30000" dirty="0"/>
          </a:p>
          <a:p>
            <a:r>
              <a:rPr lang="en-US" sz="1800" dirty="0"/>
              <a:t>No treatment-emergent resistance has been detected in clinical trial participants taking B/F/TAF</a:t>
            </a:r>
          </a:p>
          <a:p>
            <a:r>
              <a:rPr lang="en-US" sz="1800" dirty="0" err="1"/>
              <a:t>Proviral</a:t>
            </a:r>
            <a:r>
              <a:rPr lang="en-US" sz="1800" dirty="0"/>
              <a:t> DNA genotyping (archive assays) can detect transmitted or acquired drug resistance in suppressed patients but can be insensitive in reporting all prior resistance substitutions</a:t>
            </a:r>
            <a:r>
              <a:rPr lang="en-US" sz="1800" baseline="30000" dirty="0"/>
              <a:t>12-14</a:t>
            </a:r>
          </a:p>
          <a:p>
            <a:r>
              <a:rPr lang="en-US" sz="1800" dirty="0"/>
              <a:t>Study GS-US-380-4030 allowed for enrollment of participants with known or suspected resistance to NRTIs, PIs, and/or NNRTIs and randomized them in a 1:1 ratio to switch to B/F/TAF or </a:t>
            </a:r>
            <a:r>
              <a:rPr lang="en-US" sz="1800" dirty="0" err="1"/>
              <a:t>dolutegravir</a:t>
            </a:r>
            <a:r>
              <a:rPr lang="en-US" sz="1800" dirty="0"/>
              <a:t> (DTG) + F/TAF</a:t>
            </a:r>
          </a:p>
          <a:p>
            <a:r>
              <a:rPr lang="en-US" sz="1800" dirty="0"/>
              <a:t>Here, we present viral resistance analyses of Study GS-US-380-4030 from baseline through Week 48</a:t>
            </a:r>
          </a:p>
        </p:txBody>
      </p:sp>
      <p:sp>
        <p:nvSpPr>
          <p:cNvPr id="4" name="Footer Placeholder 3"/>
          <p:cNvSpPr>
            <a:spLocks noGrp="1"/>
          </p:cNvSpPr>
          <p:nvPr>
            <p:ph type="ftr" sz="quarter" idx="11"/>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2</a:t>
            </a:fld>
            <a:endParaRPr lang="en-US"/>
          </a:p>
        </p:txBody>
      </p:sp>
    </p:spTree>
    <p:extLst>
      <p:ext uri="{BB962C8B-B14F-4D97-AF65-F5344CB8AC3E}">
        <p14:creationId xmlns:p14="http://schemas.microsoft.com/office/powerpoint/2010/main" val="1478393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10" name="Content Placeholder 9"/>
          <p:cNvSpPr>
            <a:spLocks noGrp="1"/>
          </p:cNvSpPr>
          <p:nvPr>
            <p:ph idx="1"/>
          </p:nvPr>
        </p:nvSpPr>
        <p:spPr/>
        <p:txBody>
          <a:bodyPr/>
          <a:lstStyle/>
          <a:p>
            <a:pPr marL="0" indent="0">
              <a:buNone/>
            </a:pPr>
            <a:r>
              <a:rPr lang="en-US" sz="1800" dirty="0"/>
              <a:t>We extend our thanks to the participants and their families, study investigators and staff.  </a:t>
            </a:r>
            <a:endParaRPr lang="en-US" sz="1800" dirty="0" smtClean="0"/>
          </a:p>
          <a:p>
            <a:pPr marL="0" indent="0">
              <a:buNone/>
            </a:pPr>
            <a:r>
              <a:rPr lang="en-US" sz="1800" dirty="0" smtClean="0"/>
              <a:t>These </a:t>
            </a:r>
            <a:r>
              <a:rPr lang="en-US" sz="1800" dirty="0"/>
              <a:t>studies were funded by Gilead Sciences, Inc.</a:t>
            </a:r>
          </a:p>
        </p:txBody>
      </p:sp>
      <p:sp>
        <p:nvSpPr>
          <p:cNvPr id="4" name="Footer Placeholder 3"/>
          <p:cNvSpPr>
            <a:spLocks noGrp="1"/>
          </p:cNvSpPr>
          <p:nvPr>
            <p:ph type="ftr" sz="quarter" idx="11"/>
          </p:nvPr>
        </p:nvSpPr>
        <p:spPr/>
        <p:txBody>
          <a:bodyPr/>
          <a:lstStyle/>
          <a:p>
            <a:r>
              <a:rPr lang="en-US"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20</a:t>
            </a:fld>
            <a:endParaRPr lang="en-US"/>
          </a:p>
        </p:txBody>
      </p:sp>
    </p:spTree>
    <p:extLst>
      <p:ext uri="{BB962C8B-B14F-4D97-AF65-F5344CB8AC3E}">
        <p14:creationId xmlns:p14="http://schemas.microsoft.com/office/powerpoint/2010/main" val="424053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Figure 1. GS-US-380-4030 Study </a:t>
            </a:r>
            <a:r>
              <a:rPr lang="en-US" dirty="0" smtClean="0"/>
              <a:t>Design</a:t>
            </a:r>
            <a:endParaRPr lang="en-US" dirty="0"/>
          </a:p>
        </p:txBody>
      </p:sp>
      <p:sp>
        <p:nvSpPr>
          <p:cNvPr id="8" name="Text Placeholder 7"/>
          <p:cNvSpPr>
            <a:spLocks noGrp="1"/>
          </p:cNvSpPr>
          <p:nvPr>
            <p:ph type="body" sz="quarter" idx="13"/>
          </p:nvPr>
        </p:nvSpPr>
        <p:spPr>
          <a:xfrm>
            <a:off x="609600" y="1421478"/>
            <a:ext cx="10972800" cy="304800"/>
          </a:xfrm>
        </p:spPr>
        <p:txBody>
          <a:bodyPr/>
          <a:lstStyle/>
          <a:p>
            <a:r>
              <a:rPr lang="en-US" altLang="en-US" sz="1800" b="1" kern="0" dirty="0">
                <a:solidFill>
                  <a:srgbClr val="000000"/>
                </a:solidFill>
                <a:latin typeface="Arial" pitchFamily="34" charset="0"/>
              </a:rPr>
              <a:t>Phase 3, randomized, double-blind, multicenter, active-controlled study</a:t>
            </a:r>
          </a:p>
          <a:p>
            <a:endParaRPr lang="en-US" sz="1800" dirty="0"/>
          </a:p>
        </p:txBody>
      </p:sp>
      <p:sp>
        <p:nvSpPr>
          <p:cNvPr id="4" name="Footer Placeholder 3"/>
          <p:cNvSpPr>
            <a:spLocks noGrp="1"/>
          </p:cNvSpPr>
          <p:nvPr>
            <p:ph type="ftr" sz="quarter" idx="15"/>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6"/>
          </p:nvPr>
        </p:nvSpPr>
        <p:spPr/>
        <p:txBody>
          <a:bodyPr/>
          <a:lstStyle/>
          <a:p>
            <a:fld id="{94BD5F9E-BC76-487B-A2BC-019AD28A14BF}" type="slidenum">
              <a:rPr lang="en-US" smtClean="0"/>
              <a:pPr/>
              <a:t>3</a:t>
            </a:fld>
            <a:endParaRPr lang="en-US"/>
          </a:p>
        </p:txBody>
      </p:sp>
      <p:grpSp>
        <p:nvGrpSpPr>
          <p:cNvPr id="9" name="Group 8"/>
          <p:cNvGrpSpPr/>
          <p:nvPr/>
        </p:nvGrpSpPr>
        <p:grpSpPr>
          <a:xfrm>
            <a:off x="1622400" y="2022839"/>
            <a:ext cx="8947200" cy="4161686"/>
            <a:chOff x="158750" y="1138700"/>
            <a:chExt cx="9554604" cy="4728700"/>
          </a:xfrm>
        </p:grpSpPr>
        <p:sp>
          <p:nvSpPr>
            <p:cNvPr id="10" name="Freeform 66"/>
            <p:cNvSpPr>
              <a:spLocks/>
            </p:cNvSpPr>
            <p:nvPr/>
          </p:nvSpPr>
          <p:spPr bwMode="auto">
            <a:xfrm rot="5400000">
              <a:off x="3721264" y="3013285"/>
              <a:ext cx="939111" cy="754775"/>
            </a:xfrm>
            <a:custGeom>
              <a:avLst/>
              <a:gdLst>
                <a:gd name="T0" fmla="*/ 542765 w 2663825"/>
                <a:gd name="T1" fmla="*/ 0 h 127000"/>
                <a:gd name="T2" fmla="*/ 542765 w 2663825"/>
                <a:gd name="T3" fmla="*/ 118872 h 127000"/>
                <a:gd name="T4" fmla="*/ 0 w 2663825"/>
                <a:gd name="T5" fmla="*/ 118872 h 127000"/>
                <a:gd name="T6" fmla="*/ 0 w 2663825"/>
                <a:gd name="T7" fmla="*/ 2972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ysClr val="windowText" lastClr="000000">
                  <a:lumMod val="50000"/>
                  <a:lumOff val="50000"/>
                </a:sys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sz="1400" kern="0" dirty="0">
                <a:solidFill>
                  <a:prstClr val="black"/>
                </a:solidFill>
              </a:endParaRPr>
            </a:p>
          </p:txBody>
        </p:sp>
        <p:cxnSp>
          <p:nvCxnSpPr>
            <p:cNvPr id="11" name="Straight Connector 6"/>
            <p:cNvCxnSpPr>
              <a:cxnSpLocks noChangeShapeType="1"/>
            </p:cNvCxnSpPr>
            <p:nvPr/>
          </p:nvCxnSpPr>
          <p:spPr bwMode="auto">
            <a:xfrm>
              <a:off x="3050170" y="3395408"/>
              <a:ext cx="763661" cy="0"/>
            </a:xfrm>
            <a:prstGeom prst="line">
              <a:avLst/>
            </a:prstGeom>
            <a:noFill/>
            <a:ln w="19050" algn="ctr">
              <a:solidFill>
                <a:srgbClr val="7F7F7F"/>
              </a:solidFill>
              <a:round/>
              <a:headEnd/>
              <a:tailEnd/>
            </a:ln>
            <a:extLst>
              <a:ext uri="{909E8E84-426E-40DD-AFC4-6F175D3DCCD1}">
                <a14:hiddenFill xmlns:a14="http://schemas.microsoft.com/office/drawing/2010/main">
                  <a:noFill/>
                </a14:hiddenFill>
              </a:ext>
            </a:extLst>
          </p:spPr>
        </p:cxnSp>
        <p:sp>
          <p:nvSpPr>
            <p:cNvPr id="12" name="Text Box 23"/>
            <p:cNvSpPr txBox="1">
              <a:spLocks noChangeArrowheads="1"/>
            </p:cNvSpPr>
            <p:nvPr/>
          </p:nvSpPr>
          <p:spPr bwMode="auto">
            <a:xfrm>
              <a:off x="3713883" y="1978097"/>
              <a:ext cx="1193683" cy="30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eaLnBrk="0" hangingPunct="0">
                <a:defRPr sz="3600" b="1" baseline="-25000">
                  <a:solidFill>
                    <a:schemeClr val="tx1"/>
                  </a:solidFill>
                  <a:latin typeface="Arial" charset="0"/>
                </a:defRPr>
              </a:lvl1pPr>
              <a:lvl2pPr marL="742950" indent="-285750" eaLnBrk="0" hangingPunct="0">
                <a:defRPr sz="3600" b="1" baseline="-25000">
                  <a:solidFill>
                    <a:schemeClr val="tx1"/>
                  </a:solidFill>
                  <a:latin typeface="Arial" charset="0"/>
                </a:defRPr>
              </a:lvl2pPr>
              <a:lvl3pPr marL="1143000" indent="-228600" eaLnBrk="0" hangingPunct="0">
                <a:defRPr sz="3600" b="1" baseline="-25000">
                  <a:solidFill>
                    <a:schemeClr val="tx1"/>
                  </a:solidFill>
                  <a:latin typeface="Arial" charset="0"/>
                </a:defRPr>
              </a:lvl3pPr>
              <a:lvl4pPr marL="1600200" indent="-228600" eaLnBrk="0" hangingPunct="0">
                <a:defRPr sz="3600" b="1" baseline="-25000">
                  <a:solidFill>
                    <a:schemeClr val="tx1"/>
                  </a:solidFill>
                  <a:latin typeface="Arial" charset="0"/>
                </a:defRPr>
              </a:lvl4pPr>
              <a:lvl5pPr marL="2057400" indent="-228600" eaLnBrk="0" hangingPunct="0">
                <a:defRPr sz="3600" b="1" baseline="-25000">
                  <a:solidFill>
                    <a:schemeClr val="tx1"/>
                  </a:solidFill>
                  <a:latin typeface="Arial" charset="0"/>
                </a:defRPr>
              </a:lvl5pPr>
              <a:lvl6pPr marL="2514600" indent="-228600" eaLnBrk="0" fontAlgn="base" hangingPunct="0">
                <a:spcBef>
                  <a:spcPct val="0"/>
                </a:spcBef>
                <a:spcAft>
                  <a:spcPct val="25000"/>
                </a:spcAft>
                <a:buChar char="•"/>
                <a:defRPr sz="3600" b="1" baseline="-25000">
                  <a:solidFill>
                    <a:schemeClr val="tx1"/>
                  </a:solidFill>
                  <a:latin typeface="Arial" charset="0"/>
                </a:defRPr>
              </a:lvl6pPr>
              <a:lvl7pPr marL="2971800" indent="-228600" eaLnBrk="0" fontAlgn="base" hangingPunct="0">
                <a:spcBef>
                  <a:spcPct val="0"/>
                </a:spcBef>
                <a:spcAft>
                  <a:spcPct val="25000"/>
                </a:spcAft>
                <a:buChar char="•"/>
                <a:defRPr sz="3600" b="1" baseline="-25000">
                  <a:solidFill>
                    <a:schemeClr val="tx1"/>
                  </a:solidFill>
                  <a:latin typeface="Arial" charset="0"/>
                </a:defRPr>
              </a:lvl7pPr>
              <a:lvl8pPr marL="3429000" indent="-228600" eaLnBrk="0" fontAlgn="base" hangingPunct="0">
                <a:spcBef>
                  <a:spcPct val="0"/>
                </a:spcBef>
                <a:spcAft>
                  <a:spcPct val="25000"/>
                </a:spcAft>
                <a:buChar char="•"/>
                <a:defRPr sz="3600" b="1" baseline="-25000">
                  <a:solidFill>
                    <a:schemeClr val="tx1"/>
                  </a:solidFill>
                  <a:latin typeface="Arial" charset="0"/>
                </a:defRPr>
              </a:lvl8pPr>
              <a:lvl9pPr marL="3886200" indent="-228600" eaLnBrk="0" fontAlgn="base" hangingPunct="0">
                <a:spcBef>
                  <a:spcPct val="0"/>
                </a:spcBef>
                <a:spcAft>
                  <a:spcPct val="25000"/>
                </a:spcAft>
                <a:buChar char="•"/>
                <a:defRPr sz="3600" b="1" baseline="-25000">
                  <a:solidFill>
                    <a:schemeClr val="tx1"/>
                  </a:solidFill>
                  <a:latin typeface="Arial" charset="0"/>
                </a:defRPr>
              </a:lvl9pPr>
            </a:lstStyle>
            <a:p>
              <a:pPr algn="ctr" eaLnBrk="1" hangingPunct="1">
                <a:spcBef>
                  <a:spcPct val="50000"/>
                </a:spcBef>
                <a:defRPr/>
              </a:pPr>
              <a:r>
                <a:rPr lang="en-US" sz="1400" kern="0" baseline="0" dirty="0">
                  <a:solidFill>
                    <a:prstClr val="black">
                      <a:lumMod val="50000"/>
                      <a:lumOff val="50000"/>
                    </a:prstClr>
                  </a:solidFill>
                  <a:latin typeface="Arial" panose="020B0604020202020204"/>
                  <a:ea typeface="MS PGothic" pitchFamily="34" charset="-128"/>
                </a:rPr>
                <a:t>Week 0</a:t>
              </a:r>
            </a:p>
          </p:txBody>
        </p:sp>
        <p:sp>
          <p:nvSpPr>
            <p:cNvPr id="13" name="Freeform 66"/>
            <p:cNvSpPr>
              <a:spLocks/>
            </p:cNvSpPr>
            <p:nvPr/>
          </p:nvSpPr>
          <p:spPr bwMode="auto">
            <a:xfrm>
              <a:off x="4546170" y="2285872"/>
              <a:ext cx="4177890" cy="110483"/>
            </a:xfrm>
            <a:custGeom>
              <a:avLst/>
              <a:gdLst>
                <a:gd name="T0" fmla="*/ 542765 w 2663825"/>
                <a:gd name="T1" fmla="*/ 0 h 127000"/>
                <a:gd name="T2" fmla="*/ 542765 w 2663825"/>
                <a:gd name="T3" fmla="*/ 118872 h 127000"/>
                <a:gd name="T4" fmla="*/ 0 w 2663825"/>
                <a:gd name="T5" fmla="*/ 118872 h 127000"/>
                <a:gd name="T6" fmla="*/ 0 w 2663825"/>
                <a:gd name="T7" fmla="*/ 2972 h 127000"/>
                <a:gd name="T8" fmla="*/ 0 60000 65536"/>
                <a:gd name="T9" fmla="*/ 0 60000 65536"/>
                <a:gd name="T10" fmla="*/ 0 60000 65536"/>
                <a:gd name="T11" fmla="*/ 0 60000 65536"/>
                <a:gd name="T12" fmla="*/ 0 w 2663825"/>
                <a:gd name="T13" fmla="*/ 0 h 127000"/>
                <a:gd name="T14" fmla="*/ 2663825 w 2663825"/>
                <a:gd name="T15" fmla="*/ 127000 h 127000"/>
              </a:gdLst>
              <a:ahLst/>
              <a:cxnLst>
                <a:cxn ang="T8">
                  <a:pos x="T0" y="T1"/>
                </a:cxn>
                <a:cxn ang="T9">
                  <a:pos x="T2" y="T3"/>
                </a:cxn>
                <a:cxn ang="T10">
                  <a:pos x="T4" y="T5"/>
                </a:cxn>
                <a:cxn ang="T11">
                  <a:pos x="T6" y="T7"/>
                </a:cxn>
              </a:cxnLst>
              <a:rect l="T12" t="T13" r="T14" b="T15"/>
              <a:pathLst>
                <a:path w="2663825" h="127000">
                  <a:moveTo>
                    <a:pt x="2663825" y="0"/>
                  </a:moveTo>
                  <a:lnTo>
                    <a:pt x="2663825" y="127000"/>
                  </a:lnTo>
                  <a:lnTo>
                    <a:pt x="0" y="127000"/>
                  </a:lnTo>
                  <a:lnTo>
                    <a:pt x="0" y="3175"/>
                  </a:lnTo>
                </a:path>
              </a:pathLst>
            </a:custGeom>
            <a:noFill/>
            <a:ln w="19050" cap="flat" cmpd="sng" algn="ctr">
              <a:solidFill>
                <a:sysClr val="windowText" lastClr="000000">
                  <a:lumMod val="50000"/>
                  <a:lumOff val="50000"/>
                </a:sysClr>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a:defRPr/>
              </a:pPr>
              <a:endParaRPr lang="en-US" sz="1400" kern="0" dirty="0">
                <a:solidFill>
                  <a:prstClr val="black"/>
                </a:solidFill>
              </a:endParaRPr>
            </a:p>
          </p:txBody>
        </p:sp>
        <p:sp>
          <p:nvSpPr>
            <p:cNvPr id="14" name="TextBox 4"/>
            <p:cNvSpPr txBox="1">
              <a:spLocks noChangeArrowheads="1"/>
            </p:cNvSpPr>
            <p:nvPr/>
          </p:nvSpPr>
          <p:spPr bwMode="auto">
            <a:xfrm>
              <a:off x="8533330" y="2015462"/>
              <a:ext cx="368792" cy="2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ltLang="en-US" sz="1400" b="1" kern="0" dirty="0">
                  <a:solidFill>
                    <a:prstClr val="black">
                      <a:lumMod val="50000"/>
                      <a:lumOff val="50000"/>
                    </a:prstClr>
                  </a:solidFill>
                  <a:latin typeface="Arial" panose="020B0604020202020204"/>
                </a:rPr>
                <a:t>48</a:t>
              </a:r>
            </a:p>
          </p:txBody>
        </p:sp>
        <p:sp>
          <p:nvSpPr>
            <p:cNvPr id="15" name="Rectangle 2"/>
            <p:cNvSpPr>
              <a:spLocks noChangeArrowheads="1"/>
            </p:cNvSpPr>
            <p:nvPr/>
          </p:nvSpPr>
          <p:spPr bwMode="auto">
            <a:xfrm>
              <a:off x="158750" y="1138700"/>
              <a:ext cx="2858605" cy="4728700"/>
            </a:xfrm>
            <a:prstGeom prst="rect">
              <a:avLst/>
            </a:prstGeom>
            <a:solidFill>
              <a:srgbClr val="E2E2E2"/>
            </a:solidFill>
            <a:ln w="9525" algn="ctr">
              <a:noFill/>
              <a:round/>
              <a:headEnd/>
              <a:tailEnd/>
            </a:ln>
          </p:spPr>
          <p:txBody>
            <a:bodyPr anchor="ctr"/>
            <a:lstStyle/>
            <a:p>
              <a:pPr marL="60325" algn="ctr">
                <a:spcAft>
                  <a:spcPts val="0"/>
                </a:spcAft>
                <a:defRPr/>
              </a:pPr>
              <a:r>
                <a:rPr lang="en-US" altLang="en-US" sz="1600" b="1" kern="0" dirty="0">
                  <a:solidFill>
                    <a:prstClr val="black"/>
                  </a:solidFill>
                  <a:ea typeface="ＭＳ Ｐゴシック" pitchFamily="34" charset="-128"/>
                </a:rPr>
                <a:t>Adults with HIV </a:t>
              </a:r>
              <a:r>
                <a:rPr lang="de-DE" altLang="en-US" sz="1600" b="1" kern="0" dirty="0">
                  <a:solidFill>
                    <a:prstClr val="black"/>
                  </a:solidFill>
                  <a:ea typeface="ＭＳ Ｐゴシック" pitchFamily="34" charset="-128"/>
                </a:rPr>
                <a:t>on </a:t>
              </a:r>
              <a:br>
                <a:rPr lang="de-DE" altLang="en-US" sz="1600" b="1" kern="0" dirty="0">
                  <a:solidFill>
                    <a:prstClr val="black"/>
                  </a:solidFill>
                  <a:ea typeface="ＭＳ Ｐゴシック" pitchFamily="34" charset="-128"/>
                </a:rPr>
              </a:br>
              <a:r>
                <a:rPr lang="de-DE" altLang="en-US" sz="1600" b="1" kern="0" dirty="0" smtClean="0">
                  <a:solidFill>
                    <a:prstClr val="black"/>
                  </a:solidFill>
                  <a:ea typeface="ＭＳ Ｐゴシック" pitchFamily="34" charset="-128"/>
                </a:rPr>
                <a:t>DTG </a:t>
              </a:r>
              <a:r>
                <a:rPr lang="de-DE" altLang="en-US" sz="1600" b="1" kern="0" dirty="0">
                  <a:solidFill>
                    <a:prstClr val="black"/>
                  </a:solidFill>
                  <a:ea typeface="ＭＳ Ｐゴシック" pitchFamily="34" charset="-128"/>
                </a:rPr>
                <a:t>+ </a:t>
              </a:r>
              <a:r>
                <a:rPr lang="de-DE" altLang="en-US" sz="1600" b="1" kern="0" dirty="0" smtClean="0">
                  <a:solidFill>
                    <a:prstClr val="black"/>
                  </a:solidFill>
                  <a:ea typeface="ＭＳ Ｐゴシック" pitchFamily="34" charset="-128"/>
                </a:rPr>
                <a:t>F/TAF or DTG </a:t>
              </a:r>
              <a:r>
                <a:rPr lang="de-DE" altLang="en-US" sz="1600" b="1" kern="0" dirty="0">
                  <a:solidFill>
                    <a:prstClr val="black"/>
                  </a:solidFill>
                  <a:ea typeface="ＭＳ Ｐゴシック" pitchFamily="34" charset="-128"/>
                </a:rPr>
                <a:t>+ F/TDF</a:t>
              </a:r>
            </a:p>
            <a:p>
              <a:pPr marL="285750" indent="-225425">
                <a:spcBef>
                  <a:spcPts val="600"/>
                </a:spcBef>
                <a:spcAft>
                  <a:spcPts val="600"/>
                </a:spcAft>
                <a:buFont typeface="Wingdings" panose="05000000000000000000" pitchFamily="2" charset="2"/>
                <a:buChar char="§"/>
                <a:defRPr/>
              </a:pPr>
              <a:r>
                <a:rPr lang="en-US" altLang="en-US" sz="1400" kern="0" dirty="0">
                  <a:solidFill>
                    <a:prstClr val="black"/>
                  </a:solidFill>
                </a:rPr>
                <a:t>HIV-1 </a:t>
              </a:r>
              <a:r>
                <a:rPr lang="en-US" altLang="en-US" sz="1400" kern="0" dirty="0" smtClean="0">
                  <a:solidFill>
                    <a:prstClr val="black"/>
                  </a:solidFill>
                </a:rPr>
                <a:t>RNA &lt; 50 c/mL for</a:t>
              </a:r>
            </a:p>
            <a:p>
              <a:pPr marL="742950" lvl="1" indent="-225425">
                <a:spcBef>
                  <a:spcPts val="600"/>
                </a:spcBef>
                <a:spcAft>
                  <a:spcPts val="600"/>
                </a:spcAft>
                <a:buFont typeface="Wingdings" panose="05000000000000000000" pitchFamily="2" charset="2"/>
                <a:buChar char="§"/>
                <a:defRPr/>
              </a:pPr>
              <a:r>
                <a:rPr lang="en-US" altLang="en-US" sz="1400" kern="0" dirty="0" smtClean="0">
                  <a:solidFill>
                    <a:prstClr val="black"/>
                  </a:solidFill>
                </a:rPr>
                <a:t>≥ 3 months if no NRTI resistance</a:t>
              </a:r>
            </a:p>
            <a:p>
              <a:pPr marL="742950" lvl="1" indent="-225425">
                <a:spcBef>
                  <a:spcPts val="600"/>
                </a:spcBef>
                <a:spcAft>
                  <a:spcPts val="600"/>
                </a:spcAft>
                <a:buFont typeface="Wingdings" panose="05000000000000000000" pitchFamily="2" charset="2"/>
                <a:buChar char="§"/>
                <a:defRPr/>
              </a:pPr>
              <a:r>
                <a:rPr lang="en-US" altLang="en-US" sz="1400" kern="0" dirty="0">
                  <a:solidFill>
                    <a:prstClr val="black"/>
                  </a:solidFill>
                </a:rPr>
                <a:t>≥ 6 </a:t>
              </a:r>
              <a:r>
                <a:rPr lang="en-US" altLang="en-US" sz="1400" kern="0" dirty="0" smtClean="0">
                  <a:solidFill>
                    <a:prstClr val="black"/>
                  </a:solidFill>
                </a:rPr>
                <a:t>months if NRTI resistance is known or suspected</a:t>
              </a:r>
            </a:p>
            <a:p>
              <a:pPr marL="285750" indent="-225425">
                <a:spcBef>
                  <a:spcPts val="600"/>
                </a:spcBef>
                <a:spcAft>
                  <a:spcPts val="600"/>
                </a:spcAft>
                <a:buFont typeface="Wingdings" panose="05000000000000000000" pitchFamily="2" charset="2"/>
                <a:buChar char="§"/>
                <a:defRPr/>
              </a:pPr>
              <a:r>
                <a:rPr lang="en-US" altLang="en-US" sz="1400" kern="0" dirty="0">
                  <a:solidFill>
                    <a:prstClr val="black"/>
                  </a:solidFill>
                </a:rPr>
                <a:t>Any NRTI, NNRTI, or PI resistance was </a:t>
              </a:r>
              <a:r>
                <a:rPr lang="en-US" altLang="en-US" sz="1400" kern="0" dirty="0" smtClean="0">
                  <a:solidFill>
                    <a:prstClr val="black"/>
                  </a:solidFill>
                </a:rPr>
                <a:t>allowed</a:t>
              </a:r>
            </a:p>
            <a:p>
              <a:pPr marL="285750" indent="-225425">
                <a:spcBef>
                  <a:spcPts val="600"/>
                </a:spcBef>
                <a:spcAft>
                  <a:spcPts val="600"/>
                </a:spcAft>
                <a:buFont typeface="Wingdings" panose="05000000000000000000" pitchFamily="2" charset="2"/>
                <a:buChar char="§"/>
                <a:defRPr/>
              </a:pPr>
              <a:r>
                <a:rPr lang="en-US" altLang="en-US" sz="1400" kern="0" dirty="0" smtClean="0">
                  <a:solidFill>
                    <a:prstClr val="black"/>
                  </a:solidFill>
                </a:rPr>
                <a:t>No documented INSTI resistance or confirmed </a:t>
              </a:r>
              <a:r>
                <a:rPr lang="en-US" altLang="en-US" sz="1400" kern="0" dirty="0" err="1" smtClean="0">
                  <a:solidFill>
                    <a:prstClr val="black"/>
                  </a:solidFill>
                </a:rPr>
                <a:t>virologic</a:t>
              </a:r>
              <a:r>
                <a:rPr lang="en-US" altLang="en-US" sz="1400" kern="0" dirty="0" smtClean="0">
                  <a:solidFill>
                    <a:prstClr val="black"/>
                  </a:solidFill>
                </a:rPr>
                <a:t> failure on an INSTI-containing regimen</a:t>
              </a:r>
            </a:p>
          </p:txBody>
        </p:sp>
        <p:sp>
          <p:nvSpPr>
            <p:cNvPr id="16" name="Rectangle 15"/>
            <p:cNvSpPr/>
            <p:nvPr/>
          </p:nvSpPr>
          <p:spPr bwMode="auto">
            <a:xfrm>
              <a:off x="4546170" y="2922695"/>
              <a:ext cx="4176054" cy="408790"/>
            </a:xfrm>
            <a:prstGeom prst="rect">
              <a:avLst/>
            </a:prstGeom>
            <a:solidFill>
              <a:srgbClr val="E2E2E2"/>
            </a:solidFill>
            <a:ln w="9525" cap="flat" cmpd="sng" algn="ctr">
              <a:noFill/>
              <a:prstDash val="solid"/>
            </a:ln>
            <a:effectLst/>
          </p:spPr>
          <p:txBody>
            <a:bodyPr lIns="182880" anchor="ctr"/>
            <a:lstStyle/>
            <a:p>
              <a:pPr algn="ctr">
                <a:lnSpc>
                  <a:spcPct val="130000"/>
                </a:lnSpc>
                <a:buSzPct val="120000"/>
                <a:defRPr/>
              </a:pPr>
              <a:r>
                <a:rPr lang="en-US" sz="1800" b="1" kern="0" dirty="0">
                  <a:solidFill>
                    <a:prstClr val="black"/>
                  </a:solidFill>
                  <a:ea typeface="MS Mincho" pitchFamily="49" charset="-128"/>
                  <a:cs typeface="Arial" pitchFamily="34" charset="0"/>
                </a:rPr>
                <a:t>DTG + F/TAF placebo QD</a:t>
              </a:r>
            </a:p>
          </p:txBody>
        </p:sp>
        <p:sp>
          <p:nvSpPr>
            <p:cNvPr id="17" name="Rectangle 16"/>
            <p:cNvSpPr/>
            <p:nvPr/>
          </p:nvSpPr>
          <p:spPr bwMode="auto">
            <a:xfrm>
              <a:off x="4546170" y="2518640"/>
              <a:ext cx="4176054" cy="408790"/>
            </a:xfrm>
            <a:prstGeom prst="rect">
              <a:avLst/>
            </a:prstGeom>
            <a:solidFill>
              <a:srgbClr val="00C0A0"/>
            </a:solidFill>
            <a:ln w="9525" cap="flat" cmpd="sng" algn="ctr">
              <a:noFill/>
              <a:prstDash val="solid"/>
            </a:ln>
            <a:effectLst/>
          </p:spPr>
          <p:txBody>
            <a:bodyPr lIns="182880" anchor="ctr"/>
            <a:lstStyle/>
            <a:p>
              <a:pPr algn="ctr">
                <a:lnSpc>
                  <a:spcPct val="130000"/>
                </a:lnSpc>
                <a:spcBef>
                  <a:spcPct val="20000"/>
                </a:spcBef>
                <a:buClr>
                  <a:srgbClr val="990000"/>
                </a:buClr>
                <a:buSzPct val="120000"/>
                <a:defRPr/>
              </a:pPr>
              <a:r>
                <a:rPr lang="en-US" sz="1800" b="1" kern="0" dirty="0">
                  <a:solidFill>
                    <a:prstClr val="white"/>
                  </a:solidFill>
                  <a:ea typeface="MS Mincho" pitchFamily="49" charset="-128"/>
                  <a:cs typeface="Arial" pitchFamily="34" charset="0"/>
                </a:rPr>
                <a:t>B/F/TAF QD</a:t>
              </a:r>
            </a:p>
          </p:txBody>
        </p:sp>
        <p:sp>
          <p:nvSpPr>
            <p:cNvPr id="18" name="Rectangle 17"/>
            <p:cNvSpPr/>
            <p:nvPr/>
          </p:nvSpPr>
          <p:spPr bwMode="auto">
            <a:xfrm>
              <a:off x="4546170" y="3868120"/>
              <a:ext cx="4176054" cy="408789"/>
            </a:xfrm>
            <a:prstGeom prst="rect">
              <a:avLst/>
            </a:prstGeom>
            <a:solidFill>
              <a:srgbClr val="E2E2E2"/>
            </a:solidFill>
            <a:ln w="9525" cap="flat" cmpd="sng" algn="ctr">
              <a:noFill/>
              <a:prstDash val="solid"/>
            </a:ln>
            <a:effectLst/>
          </p:spPr>
          <p:txBody>
            <a:bodyPr lIns="182880" anchor="ctr"/>
            <a:lstStyle/>
            <a:p>
              <a:pPr algn="ctr">
                <a:lnSpc>
                  <a:spcPct val="130000"/>
                </a:lnSpc>
                <a:buSzPct val="120000"/>
                <a:defRPr/>
              </a:pPr>
              <a:r>
                <a:rPr lang="en-US" sz="1800" b="1" kern="0" dirty="0">
                  <a:solidFill>
                    <a:prstClr val="black"/>
                  </a:solidFill>
                  <a:ea typeface="MS Mincho" pitchFamily="49" charset="-128"/>
                  <a:cs typeface="Arial" pitchFamily="34" charset="0"/>
                </a:rPr>
                <a:t>B/F/TAF </a:t>
              </a:r>
              <a:r>
                <a:rPr lang="en-US" sz="1800" b="1" kern="0" dirty="0" smtClean="0">
                  <a:solidFill>
                    <a:prstClr val="black"/>
                  </a:solidFill>
                  <a:ea typeface="MS Mincho" pitchFamily="49" charset="-128"/>
                  <a:cs typeface="Arial" pitchFamily="34" charset="0"/>
                </a:rPr>
                <a:t>placebo </a:t>
              </a:r>
              <a:r>
                <a:rPr lang="en-US" sz="1800" b="1" kern="0" dirty="0">
                  <a:solidFill>
                    <a:prstClr val="black"/>
                  </a:solidFill>
                  <a:ea typeface="MS Mincho" pitchFamily="49" charset="-128"/>
                  <a:cs typeface="Arial" pitchFamily="34" charset="0"/>
                </a:rPr>
                <a:t>QD</a:t>
              </a:r>
            </a:p>
          </p:txBody>
        </p:sp>
        <p:sp>
          <p:nvSpPr>
            <p:cNvPr id="19" name="Rectangle 18"/>
            <p:cNvSpPr/>
            <p:nvPr/>
          </p:nvSpPr>
          <p:spPr bwMode="auto">
            <a:xfrm>
              <a:off x="4546170" y="3459330"/>
              <a:ext cx="4176054" cy="408790"/>
            </a:xfrm>
            <a:prstGeom prst="rect">
              <a:avLst/>
            </a:prstGeom>
            <a:solidFill>
              <a:schemeClr val="tx1"/>
            </a:solidFill>
            <a:ln w="9525" cap="flat" cmpd="sng" algn="ctr">
              <a:noFill/>
              <a:prstDash val="solid"/>
            </a:ln>
            <a:effectLst/>
          </p:spPr>
          <p:txBody>
            <a:bodyPr lIns="182880" anchor="ctr"/>
            <a:lstStyle/>
            <a:p>
              <a:pPr algn="ctr">
                <a:lnSpc>
                  <a:spcPct val="130000"/>
                </a:lnSpc>
                <a:buSzPct val="120000"/>
                <a:defRPr/>
              </a:pPr>
              <a:r>
                <a:rPr lang="en-US" sz="1800" b="1" kern="0" dirty="0">
                  <a:solidFill>
                    <a:prstClr val="white"/>
                  </a:solidFill>
                  <a:ea typeface="MS Mincho" pitchFamily="49" charset="-128"/>
                  <a:cs typeface="Arial" pitchFamily="34" charset="0"/>
                </a:rPr>
                <a:t>DTG + F/TAF QD</a:t>
              </a:r>
            </a:p>
          </p:txBody>
        </p:sp>
        <p:sp>
          <p:nvSpPr>
            <p:cNvPr id="20" name="TextBox 19"/>
            <p:cNvSpPr txBox="1"/>
            <p:nvPr/>
          </p:nvSpPr>
          <p:spPr bwMode="auto">
            <a:xfrm>
              <a:off x="3829470" y="2615511"/>
              <a:ext cx="669438" cy="296021"/>
            </a:xfrm>
            <a:prstGeom prst="rect">
              <a:avLst/>
            </a:prstGeom>
            <a:noFill/>
          </p:spPr>
          <p:txBody>
            <a:bodyPr wrap="none">
              <a:spAutoFit/>
            </a:bodyPr>
            <a:lstStyle/>
            <a:p>
              <a:pPr algn="ctr">
                <a:defRPr/>
              </a:pPr>
              <a:r>
                <a:rPr lang="en-US" sz="1400" b="1" kern="0" dirty="0">
                  <a:solidFill>
                    <a:prstClr val="black"/>
                  </a:solidFill>
                  <a:cs typeface="Arial" panose="020B0604020202020204" pitchFamily="34" charset="0"/>
                </a:rPr>
                <a:t>n=284</a:t>
              </a:r>
            </a:p>
          </p:txBody>
        </p:sp>
        <p:sp>
          <p:nvSpPr>
            <p:cNvPr id="21" name="TextBox 20"/>
            <p:cNvSpPr txBox="1"/>
            <p:nvPr/>
          </p:nvSpPr>
          <p:spPr bwMode="auto">
            <a:xfrm>
              <a:off x="3829470" y="3867397"/>
              <a:ext cx="669438" cy="296021"/>
            </a:xfrm>
            <a:prstGeom prst="rect">
              <a:avLst/>
            </a:prstGeom>
            <a:noFill/>
          </p:spPr>
          <p:txBody>
            <a:bodyPr wrap="none">
              <a:spAutoFit/>
            </a:bodyPr>
            <a:lstStyle/>
            <a:p>
              <a:pPr algn="ctr">
                <a:defRPr/>
              </a:pPr>
              <a:r>
                <a:rPr lang="en-US" sz="1400" b="1" kern="0" dirty="0">
                  <a:solidFill>
                    <a:prstClr val="black"/>
                  </a:solidFill>
                  <a:cs typeface="Arial" panose="020B0604020202020204" pitchFamily="34" charset="0"/>
                </a:rPr>
                <a:t>n=281</a:t>
              </a:r>
            </a:p>
          </p:txBody>
        </p:sp>
        <p:sp>
          <p:nvSpPr>
            <p:cNvPr id="22" name="Isosceles Triangle 21"/>
            <p:cNvSpPr/>
            <p:nvPr/>
          </p:nvSpPr>
          <p:spPr bwMode="auto">
            <a:xfrm flipV="1">
              <a:off x="8612133" y="1869314"/>
              <a:ext cx="211189" cy="167304"/>
            </a:xfrm>
            <a:prstGeom prst="triangle">
              <a:avLst/>
            </a:prstGeom>
            <a:solidFill>
              <a:srgbClr val="C00000"/>
            </a:solidFill>
            <a:ln w="25400" cap="flat" cmpd="sng" algn="ctr">
              <a:noFill/>
              <a:prstDash val="solid"/>
            </a:ln>
            <a:effectLst/>
          </p:spPr>
          <p:txBody>
            <a:bodyPr anchor="ctr"/>
            <a:lstStyle/>
            <a:p>
              <a:pPr algn="ctr">
                <a:defRPr/>
              </a:pPr>
              <a:endParaRPr lang="en-US" sz="1400" kern="0" dirty="0">
                <a:solidFill>
                  <a:prstClr val="white"/>
                </a:solidFill>
              </a:endParaRPr>
            </a:p>
          </p:txBody>
        </p:sp>
        <p:sp>
          <p:nvSpPr>
            <p:cNvPr id="23" name="TextBox 22"/>
            <p:cNvSpPr txBox="1"/>
            <p:nvPr/>
          </p:nvSpPr>
          <p:spPr bwMode="auto">
            <a:xfrm>
              <a:off x="7722103" y="1196378"/>
              <a:ext cx="1991251" cy="618632"/>
            </a:xfrm>
            <a:prstGeom prst="rect">
              <a:avLst/>
            </a:prstGeom>
            <a:noFill/>
          </p:spPr>
          <p:txBody>
            <a:bodyPr wrap="none">
              <a:spAutoFit/>
            </a:bodyPr>
            <a:lstStyle/>
            <a:p>
              <a:pPr algn="ctr" eaLnBrk="0" hangingPunct="0">
                <a:lnSpc>
                  <a:spcPct val="90000"/>
                </a:lnSpc>
                <a:defRPr/>
              </a:pPr>
              <a:r>
                <a:rPr lang="en-US" sz="1400" b="1" kern="0" dirty="0">
                  <a:solidFill>
                    <a:prstClr val="black"/>
                  </a:solidFill>
                </a:rPr>
                <a:t>Primary </a:t>
              </a:r>
              <a:r>
                <a:rPr lang="en-US" sz="1400" b="1" kern="0" dirty="0" smtClean="0">
                  <a:solidFill>
                    <a:prstClr val="black"/>
                  </a:solidFill>
                </a:rPr>
                <a:t>Endpoint</a:t>
              </a:r>
            </a:p>
            <a:p>
              <a:pPr algn="ctr" eaLnBrk="0" hangingPunct="0">
                <a:lnSpc>
                  <a:spcPct val="90000"/>
                </a:lnSpc>
                <a:defRPr/>
              </a:pPr>
              <a:r>
                <a:rPr lang="en-US" sz="1200" b="1" kern="0" dirty="0" smtClean="0">
                  <a:solidFill>
                    <a:prstClr val="black"/>
                  </a:solidFill>
                </a:rPr>
                <a:t>HIV-1 RNA ≥ 50 c/mL</a:t>
              </a:r>
            </a:p>
            <a:p>
              <a:pPr algn="ctr" eaLnBrk="0" hangingPunct="0">
                <a:lnSpc>
                  <a:spcPct val="90000"/>
                </a:lnSpc>
                <a:defRPr/>
              </a:pPr>
              <a:r>
                <a:rPr lang="en-US" sz="1200" kern="0" dirty="0" smtClean="0">
                  <a:solidFill>
                    <a:prstClr val="black"/>
                  </a:solidFill>
                </a:rPr>
                <a:t>(4% non-inferiority margin)</a:t>
              </a:r>
              <a:endParaRPr lang="en-GB" sz="1200" kern="0" dirty="0">
                <a:solidFill>
                  <a:prstClr val="black"/>
                </a:solidFill>
              </a:endParaRPr>
            </a:p>
          </p:txBody>
        </p:sp>
        <p:sp>
          <p:nvSpPr>
            <p:cNvPr id="24" name="TextBox 23"/>
            <p:cNvSpPr txBox="1"/>
            <p:nvPr/>
          </p:nvSpPr>
          <p:spPr>
            <a:xfrm>
              <a:off x="3232945" y="3370962"/>
              <a:ext cx="425995" cy="296211"/>
            </a:xfrm>
            <a:prstGeom prst="rect">
              <a:avLst/>
            </a:prstGeom>
            <a:noFill/>
          </p:spPr>
          <p:txBody>
            <a:bodyPr wrap="none">
              <a:spAutoFit/>
            </a:bodyPr>
            <a:lstStyle/>
            <a:p>
              <a:pPr algn="ctr">
                <a:defRPr/>
              </a:pPr>
              <a:r>
                <a:rPr lang="en-US" sz="1400" b="1" kern="0" dirty="0">
                  <a:solidFill>
                    <a:prstClr val="black"/>
                  </a:solidFill>
                  <a:cs typeface="Arial" panose="020B0604020202020204" pitchFamily="34" charset="0"/>
                </a:rPr>
                <a:t>1:1</a:t>
              </a:r>
            </a:p>
          </p:txBody>
        </p:sp>
        <p:sp>
          <p:nvSpPr>
            <p:cNvPr id="25" name="TextBox 24"/>
            <p:cNvSpPr txBox="1">
              <a:spLocks noChangeAspect="1"/>
            </p:cNvSpPr>
            <p:nvPr/>
          </p:nvSpPr>
          <p:spPr>
            <a:xfrm>
              <a:off x="3168620" y="3168118"/>
              <a:ext cx="554644" cy="186494"/>
            </a:xfrm>
            <a:prstGeom prst="rect">
              <a:avLst/>
            </a:prstGeom>
            <a:noFill/>
          </p:spPr>
          <p:txBody>
            <a:bodyPr wrap="square" lIns="0" tIns="0" rIns="0" bIns="0" rtlCol="0">
              <a:spAutoFit/>
            </a:bodyPr>
            <a:lstStyle/>
            <a:p>
              <a:pPr>
                <a:lnSpc>
                  <a:spcPct val="90000"/>
                </a:lnSpc>
              </a:pPr>
              <a:r>
                <a:rPr lang="en-US" sz="1400" b="1" dirty="0"/>
                <a:t>N=565</a:t>
              </a:r>
              <a:endParaRPr lang="en-GB" sz="1400" b="1" dirty="0"/>
            </a:p>
          </p:txBody>
        </p:sp>
        <p:sp>
          <p:nvSpPr>
            <p:cNvPr id="26" name="TextBox 25"/>
            <p:cNvSpPr txBox="1"/>
            <p:nvPr/>
          </p:nvSpPr>
          <p:spPr>
            <a:xfrm>
              <a:off x="4554244" y="4648200"/>
              <a:ext cx="4191000" cy="775597"/>
            </a:xfrm>
            <a:prstGeom prst="rect">
              <a:avLst/>
            </a:prstGeom>
            <a:noFill/>
          </p:spPr>
          <p:txBody>
            <a:bodyPr wrap="square" lIns="0" tIns="0" rIns="0" bIns="0" rtlCol="0">
              <a:spAutoFit/>
            </a:bodyPr>
            <a:lstStyle/>
            <a:p>
              <a:pPr>
                <a:lnSpc>
                  <a:spcPct val="90000"/>
                </a:lnSpc>
              </a:pPr>
              <a:r>
                <a:rPr lang="en-US" sz="1400" b="1" dirty="0" smtClean="0"/>
                <a:t>Randomization stratified by</a:t>
              </a:r>
              <a:r>
                <a:rPr lang="en-US" sz="1400" dirty="0" smtClean="0"/>
                <a:t>:</a:t>
              </a:r>
            </a:p>
            <a:p>
              <a:pPr marL="171450" indent="-171450">
                <a:lnSpc>
                  <a:spcPct val="90000"/>
                </a:lnSpc>
                <a:buFont typeface="Wingdings" panose="05000000000000000000" pitchFamily="2" charset="2"/>
                <a:buChar char="§"/>
              </a:pPr>
              <a:r>
                <a:rPr lang="en-US" sz="1400" dirty="0" smtClean="0"/>
                <a:t>F/TAF vs F/TDF at baseline</a:t>
              </a:r>
            </a:p>
            <a:p>
              <a:pPr marL="171450" indent="-171450">
                <a:lnSpc>
                  <a:spcPct val="90000"/>
                </a:lnSpc>
                <a:buFont typeface="Wingdings" panose="05000000000000000000" pitchFamily="2" charset="2"/>
                <a:buChar char="§"/>
              </a:pPr>
              <a:r>
                <a:rPr lang="en-US" sz="1400" dirty="0" smtClean="0"/>
                <a:t>Documented or suspected history of NRTI resistance</a:t>
              </a:r>
              <a:endParaRPr lang="en-GB" sz="1400" dirty="0" smtClean="0"/>
            </a:p>
          </p:txBody>
        </p:sp>
      </p:grpSp>
      <p:sp>
        <p:nvSpPr>
          <p:cNvPr id="27" name="Text Placeholder 7"/>
          <p:cNvSpPr txBox="1">
            <a:spLocks/>
          </p:cNvSpPr>
          <p:nvPr/>
        </p:nvSpPr>
        <p:spPr>
          <a:xfrm>
            <a:off x="1370019" y="1768444"/>
            <a:ext cx="6661200" cy="304800"/>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buClr>
                <a:schemeClr val="bg2">
                  <a:lumMod val="75000"/>
                </a:schemeClr>
              </a:buClr>
              <a:buSzPct val="90000"/>
              <a:buFont typeface="Wingdings" panose="05000000000000000000" pitchFamily="2" charset="2"/>
              <a:buNone/>
              <a:defRPr sz="2000" kern="1200">
                <a:solidFill>
                  <a:schemeClr val="tx1"/>
                </a:solidFill>
                <a:latin typeface="+mn-lt"/>
                <a:ea typeface="+mn-ea"/>
                <a:cs typeface="+mn-cs"/>
              </a:defRPr>
            </a:lvl1pPr>
            <a:lvl2pPr marL="0" indent="0" algn="l" defTabSz="914400" rtl="0" eaLnBrk="1" latinLnBrk="0" hangingPunct="1">
              <a:lnSpc>
                <a:spcPct val="90000"/>
              </a:lnSpc>
              <a:spcBef>
                <a:spcPts val="0"/>
              </a:spcBef>
              <a:buClr>
                <a:schemeClr val="bg2">
                  <a:lumMod val="75000"/>
                </a:schemeClr>
              </a:buClr>
              <a:buSzPct val="90000"/>
              <a:buFont typeface="Arial" panose="020B0604020202020204" pitchFamily="34" charset="0"/>
              <a:buNone/>
              <a:defRPr sz="2000" kern="1200">
                <a:solidFill>
                  <a:schemeClr val="accent4"/>
                </a:solidFill>
                <a:latin typeface="+mn-lt"/>
                <a:ea typeface="+mn-ea"/>
                <a:cs typeface="+mn-cs"/>
              </a:defRPr>
            </a:lvl2pPr>
            <a:lvl3pPr marL="0" indent="0" algn="l" defTabSz="914400" rtl="0" eaLnBrk="1" latinLnBrk="0" hangingPunct="1">
              <a:lnSpc>
                <a:spcPct val="90000"/>
              </a:lnSpc>
              <a:spcBef>
                <a:spcPts val="0"/>
              </a:spcBef>
              <a:buClr>
                <a:schemeClr val="bg2">
                  <a:lumMod val="75000"/>
                </a:schemeClr>
              </a:buClr>
              <a:buSzPct val="90000"/>
              <a:buFont typeface="Wingdings" panose="05000000000000000000" pitchFamily="2" charset="2"/>
              <a:buNone/>
              <a:defRPr sz="2000" kern="1200">
                <a:solidFill>
                  <a:schemeClr val="accent4"/>
                </a:solidFill>
                <a:latin typeface="+mn-lt"/>
                <a:ea typeface="+mn-ea"/>
                <a:cs typeface="+mn-cs"/>
              </a:defRPr>
            </a:lvl3pPr>
            <a:lvl4pPr marL="0" indent="0" algn="l" defTabSz="914400" rtl="0" eaLnBrk="1" latinLnBrk="0" hangingPunct="1">
              <a:lnSpc>
                <a:spcPct val="90000"/>
              </a:lnSpc>
              <a:spcBef>
                <a:spcPts val="0"/>
              </a:spcBef>
              <a:buClr>
                <a:schemeClr val="bg2">
                  <a:lumMod val="75000"/>
                </a:schemeClr>
              </a:buClr>
              <a:buSzPct val="90000"/>
              <a:buFont typeface="Arial" panose="020B0604020202020204" pitchFamily="34" charset="0"/>
              <a:buNone/>
              <a:defRPr sz="2000" kern="1200">
                <a:solidFill>
                  <a:schemeClr val="accent4"/>
                </a:solidFill>
                <a:latin typeface="+mn-lt"/>
                <a:ea typeface="+mn-ea"/>
                <a:cs typeface="+mn-cs"/>
              </a:defRPr>
            </a:lvl4pPr>
            <a:lvl5pPr marL="0" indent="0" algn="l" defTabSz="914400" rtl="0" eaLnBrk="1" latinLnBrk="0" hangingPunct="1">
              <a:lnSpc>
                <a:spcPct val="90000"/>
              </a:lnSpc>
              <a:spcBef>
                <a:spcPts val="0"/>
              </a:spcBef>
              <a:buClr>
                <a:schemeClr val="bg2">
                  <a:lumMod val="75000"/>
                </a:schemeClr>
              </a:buClr>
              <a:buSzPct val="90000"/>
              <a:buFont typeface="Wingdings" panose="05000000000000000000" pitchFamily="2" charset="2"/>
              <a:buNone/>
              <a:defRPr sz="2000" kern="1200">
                <a:solidFill>
                  <a:schemeClr val="accent4"/>
                </a:solidFill>
                <a:latin typeface="+mn-lt"/>
                <a:ea typeface="+mn-ea"/>
                <a:cs typeface="+mn-cs"/>
              </a:defRPr>
            </a:lvl5pPr>
            <a:lvl6pPr marL="0" indent="0" algn="l" defTabSz="914400" rtl="0" eaLnBrk="1" latinLnBrk="0" hangingPunct="1">
              <a:lnSpc>
                <a:spcPct val="90000"/>
              </a:lnSpc>
              <a:spcBef>
                <a:spcPts val="0"/>
              </a:spcBef>
              <a:buClr>
                <a:schemeClr val="bg2">
                  <a:lumMod val="75000"/>
                </a:schemeClr>
              </a:buClr>
              <a:buSzPct val="90000"/>
              <a:buFont typeface="Arial" panose="020B0604020202020204" pitchFamily="34" charset="0"/>
              <a:buNone/>
              <a:defRPr sz="2000" kern="1200">
                <a:solidFill>
                  <a:schemeClr val="accent4"/>
                </a:solidFill>
                <a:latin typeface="+mn-lt"/>
                <a:ea typeface="+mn-ea"/>
                <a:cs typeface="+mn-cs"/>
              </a:defRPr>
            </a:lvl6pPr>
            <a:lvl7pPr marL="0" indent="0" algn="l" defTabSz="914400" rtl="0" eaLnBrk="1" latinLnBrk="0" hangingPunct="1">
              <a:lnSpc>
                <a:spcPct val="90000"/>
              </a:lnSpc>
              <a:spcBef>
                <a:spcPts val="0"/>
              </a:spcBef>
              <a:buClr>
                <a:schemeClr val="bg2">
                  <a:lumMod val="75000"/>
                </a:schemeClr>
              </a:buClr>
              <a:buSzPct val="90000"/>
              <a:buFont typeface="Wingdings" panose="05000000000000000000" pitchFamily="2" charset="2"/>
              <a:buNone/>
              <a:defRPr sz="2000" kern="1200">
                <a:solidFill>
                  <a:schemeClr val="accent4"/>
                </a:solidFill>
                <a:latin typeface="+mn-lt"/>
                <a:ea typeface="+mn-ea"/>
                <a:cs typeface="+mn-cs"/>
              </a:defRPr>
            </a:lvl7pPr>
            <a:lvl8pPr marL="0" indent="0" algn="l" defTabSz="914400" rtl="0" eaLnBrk="1" latinLnBrk="0" hangingPunct="1">
              <a:lnSpc>
                <a:spcPct val="90000"/>
              </a:lnSpc>
              <a:spcBef>
                <a:spcPts val="0"/>
              </a:spcBef>
              <a:buClr>
                <a:schemeClr val="bg2">
                  <a:lumMod val="75000"/>
                </a:schemeClr>
              </a:buClr>
              <a:buSzPct val="90000"/>
              <a:buFont typeface="Arial" panose="020B0604020202020204" pitchFamily="34" charset="0"/>
              <a:buNone/>
              <a:defRPr sz="2000" kern="1200">
                <a:solidFill>
                  <a:schemeClr val="accent4"/>
                </a:solidFill>
                <a:latin typeface="+mn-lt"/>
                <a:ea typeface="+mn-ea"/>
                <a:cs typeface="+mn-cs"/>
              </a:defRPr>
            </a:lvl8pPr>
            <a:lvl9pPr marL="0" indent="0" algn="l" defTabSz="914400" rtl="0" eaLnBrk="1" latinLnBrk="0" hangingPunct="1">
              <a:lnSpc>
                <a:spcPct val="90000"/>
              </a:lnSpc>
              <a:spcBef>
                <a:spcPts val="0"/>
              </a:spcBef>
              <a:buClr>
                <a:schemeClr val="bg2">
                  <a:lumMod val="75000"/>
                </a:schemeClr>
              </a:buClr>
              <a:buSzPct val="90000"/>
              <a:buFont typeface="Wingdings" panose="05000000000000000000" pitchFamily="2" charset="2"/>
              <a:buNone/>
              <a:defRPr sz="2000" kern="1200">
                <a:solidFill>
                  <a:schemeClr val="accent4"/>
                </a:solidFill>
                <a:latin typeface="+mn-lt"/>
                <a:ea typeface="+mn-ea"/>
                <a:cs typeface="+mn-cs"/>
              </a:defRPr>
            </a:lvl9pPr>
          </a:lstStyle>
          <a:p>
            <a:pPr algn="ctr"/>
            <a:endParaRPr lang="en-US" sz="1400" b="1" dirty="0"/>
          </a:p>
        </p:txBody>
      </p:sp>
    </p:spTree>
    <p:extLst>
      <p:ext uri="{BB962C8B-B14F-4D97-AF65-F5344CB8AC3E}">
        <p14:creationId xmlns:p14="http://schemas.microsoft.com/office/powerpoint/2010/main" val="2558790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cont.</a:t>
            </a:r>
            <a:endParaRPr lang="en-US" dirty="0"/>
          </a:p>
        </p:txBody>
      </p:sp>
      <p:sp>
        <p:nvSpPr>
          <p:cNvPr id="8" name="Text Placeholder 7"/>
          <p:cNvSpPr>
            <a:spLocks noGrp="1"/>
          </p:cNvSpPr>
          <p:nvPr>
            <p:ph idx="1"/>
          </p:nvPr>
        </p:nvSpPr>
        <p:spPr>
          <a:xfrm>
            <a:off x="609600" y="1524000"/>
            <a:ext cx="10972800" cy="852000"/>
          </a:xfrm>
        </p:spPr>
        <p:txBody>
          <a:bodyPr/>
          <a:lstStyle/>
          <a:p>
            <a:r>
              <a:rPr lang="en-US" sz="1800" dirty="0"/>
              <a:t>NRTI resistance was classified into 3 categories used to stratify at randomization. For participants that qualified for more than one resistance category, the higher resistance category was prioritized: 1, then 2, then 3 as shown </a:t>
            </a:r>
            <a:r>
              <a:rPr lang="en-US" sz="1800" dirty="0" smtClean="0"/>
              <a:t>below</a:t>
            </a:r>
            <a:endParaRPr lang="en-US" sz="1800" dirty="0"/>
          </a:p>
        </p:txBody>
      </p:sp>
      <p:sp>
        <p:nvSpPr>
          <p:cNvPr id="4" name="Footer Placeholder 3"/>
          <p:cNvSpPr>
            <a:spLocks noGrp="1"/>
          </p:cNvSpPr>
          <p:nvPr>
            <p:ph type="ftr" sz="quarter" idx="11"/>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4</a:t>
            </a:fld>
            <a:endParaRPr lang="en-US"/>
          </a:p>
        </p:txBody>
      </p:sp>
      <p:sp>
        <p:nvSpPr>
          <p:cNvPr id="3" name="TextBox 2"/>
          <p:cNvSpPr txBox="1"/>
          <p:nvPr/>
        </p:nvSpPr>
        <p:spPr>
          <a:xfrm>
            <a:off x="614363" y="6350400"/>
            <a:ext cx="6220800" cy="124650"/>
          </a:xfrm>
          <a:prstGeom prst="rect">
            <a:avLst/>
          </a:prstGeom>
          <a:noFill/>
        </p:spPr>
        <p:txBody>
          <a:bodyPr wrap="square" lIns="0" tIns="0" rIns="0" bIns="0" rtlCol="0">
            <a:spAutoFit/>
          </a:bodyPr>
          <a:lstStyle/>
          <a:p>
            <a:pPr>
              <a:lnSpc>
                <a:spcPct val="90000"/>
              </a:lnSpc>
            </a:pPr>
            <a:r>
              <a:rPr lang="pt-BR" sz="900" kern="0" dirty="0" smtClean="0">
                <a:solidFill>
                  <a:prstClr val="black"/>
                </a:solidFill>
              </a:rPr>
              <a:t>a. TAMs </a:t>
            </a:r>
            <a:r>
              <a:rPr lang="pt-BR" sz="900" kern="0" dirty="0">
                <a:solidFill>
                  <a:prstClr val="black"/>
                </a:solidFill>
              </a:rPr>
              <a:t>are M41L, D67N, K70R, L210W, T215F/Y, and K219Q/E/R/N</a:t>
            </a:r>
            <a:r>
              <a:rPr lang="pt-BR" sz="900" kern="0" dirty="0" smtClean="0">
                <a:solidFill>
                  <a:prstClr val="black"/>
                </a:solidFill>
              </a:rPr>
              <a:t>.</a:t>
            </a:r>
            <a:endParaRPr lang="en-US" sz="900" kern="0" dirty="0">
              <a:solidFill>
                <a:prstClr val="black"/>
              </a:solidFill>
            </a:endParaRPr>
          </a:p>
        </p:txBody>
      </p:sp>
      <p:graphicFrame>
        <p:nvGraphicFramePr>
          <p:cNvPr id="27" name="Table 26"/>
          <p:cNvGraphicFramePr>
            <a:graphicFrameLocks noGrp="1"/>
          </p:cNvGraphicFramePr>
          <p:nvPr>
            <p:extLst>
              <p:ext uri="{D42A27DB-BD31-4B8C-83A1-F6EECF244321}">
                <p14:modId xmlns:p14="http://schemas.microsoft.com/office/powerpoint/2010/main" val="2352801200"/>
              </p:ext>
            </p:extLst>
          </p:nvPr>
        </p:nvGraphicFramePr>
        <p:xfrm>
          <a:off x="614362" y="2647665"/>
          <a:ext cx="10968037" cy="1942654"/>
        </p:xfrm>
        <a:graphic>
          <a:graphicData uri="http://schemas.openxmlformats.org/drawingml/2006/table">
            <a:tbl>
              <a:tblPr firstRow="1" bandRow="1">
                <a:effectLst/>
              </a:tblPr>
              <a:tblGrid>
                <a:gridCol w="1495641">
                  <a:extLst>
                    <a:ext uri="{9D8B030D-6E8A-4147-A177-3AD203B41FA5}">
                      <a16:colId xmlns:a16="http://schemas.microsoft.com/office/drawing/2014/main" val="20000"/>
                    </a:ext>
                  </a:extLst>
                </a:gridCol>
                <a:gridCol w="6979660">
                  <a:extLst>
                    <a:ext uri="{9D8B030D-6E8A-4147-A177-3AD203B41FA5}">
                      <a16:colId xmlns:a16="http://schemas.microsoft.com/office/drawing/2014/main" val="20001"/>
                    </a:ext>
                  </a:extLst>
                </a:gridCol>
                <a:gridCol w="2492736">
                  <a:extLst>
                    <a:ext uri="{9D8B030D-6E8A-4147-A177-3AD203B41FA5}">
                      <a16:colId xmlns:a16="http://schemas.microsoft.com/office/drawing/2014/main" val="20002"/>
                    </a:ext>
                  </a:extLst>
                </a:gridCol>
              </a:tblGrid>
              <a:tr h="3858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600" b="1" dirty="0">
                          <a:solidFill>
                            <a:schemeClr val="tx1"/>
                          </a:solidFill>
                          <a:latin typeface="+mn-lt"/>
                        </a:rPr>
                        <a:t>Category</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l"/>
                      <a:r>
                        <a:rPr lang="en-US" sz="1600" b="1" dirty="0">
                          <a:solidFill>
                            <a:schemeClr val="tx1"/>
                          </a:solidFill>
                          <a:latin typeface="+mn-lt"/>
                        </a:rPr>
                        <a:t>NRTI </a:t>
                      </a:r>
                      <a:r>
                        <a:rPr lang="en-US" sz="1600" b="1" dirty="0" smtClean="0">
                          <a:solidFill>
                            <a:schemeClr val="tx1"/>
                          </a:solidFill>
                          <a:latin typeface="+mn-lt"/>
                        </a:rPr>
                        <a:t>Resistance Mutation</a:t>
                      </a:r>
                      <a:endParaRPr lang="en-US" sz="16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600" b="1" dirty="0" smtClean="0">
                          <a:solidFill>
                            <a:schemeClr val="tx1"/>
                          </a:solidFill>
                          <a:latin typeface="+mn-lt"/>
                        </a:rPr>
                        <a:t>Resistance</a:t>
                      </a:r>
                      <a:endParaRPr lang="en-US" sz="16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8839">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600" dirty="0">
                          <a:latin typeface="+mn-lt"/>
                        </a:rPr>
                        <a:t>1</a:t>
                      </a:r>
                    </a:p>
                  </a:txBody>
                  <a:tcPr anchor="ctr">
                    <a:lnL w="12700" cmpd="sng">
                      <a:noFill/>
                    </a:lnL>
                    <a:lnR w="12700" cap="flat" cmpd="sng" algn="ctr">
                      <a:solidFill>
                        <a:sysClr val="window" lastClr="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600" dirty="0">
                          <a:latin typeface="+mn-lt"/>
                        </a:rPr>
                        <a:t>K65R/E/N,</a:t>
                      </a:r>
                      <a:r>
                        <a:rPr lang="en-US" sz="1600" baseline="0" dirty="0">
                          <a:latin typeface="+mn-lt"/>
                        </a:rPr>
                        <a:t> </a:t>
                      </a:r>
                      <a:r>
                        <a:rPr lang="en-US" sz="1600" dirty="0">
                          <a:latin typeface="+mn-lt"/>
                        </a:rPr>
                        <a:t> </a:t>
                      </a:r>
                      <a:r>
                        <a:rPr lang="en-US" sz="1600" dirty="0" smtClean="0">
                          <a:latin typeface="+mn-lt"/>
                        </a:rPr>
                        <a:t>≥ 3 </a:t>
                      </a:r>
                      <a:r>
                        <a:rPr lang="en-US" sz="1600" dirty="0" err="1" smtClean="0">
                          <a:latin typeface="+mn-lt"/>
                        </a:rPr>
                        <a:t>TAMs</a:t>
                      </a:r>
                      <a:r>
                        <a:rPr lang="en-US" sz="1600" baseline="30000" dirty="0" err="1" smtClean="0">
                          <a:latin typeface="+mn-lt"/>
                        </a:rPr>
                        <a:t>a</a:t>
                      </a:r>
                      <a:r>
                        <a:rPr lang="en-US" sz="1600" dirty="0" smtClean="0">
                          <a:latin typeface="+mn-lt"/>
                        </a:rPr>
                        <a:t> </a:t>
                      </a:r>
                      <a:r>
                        <a:rPr lang="en-US" sz="1600" dirty="0">
                          <a:latin typeface="+mn-lt"/>
                        </a:rPr>
                        <a:t>that </a:t>
                      </a:r>
                      <a:r>
                        <a:rPr lang="en-US" sz="1600" baseline="0" dirty="0">
                          <a:latin typeface="+mn-lt"/>
                        </a:rPr>
                        <a:t>include </a:t>
                      </a:r>
                      <a:r>
                        <a:rPr lang="en-US" sz="1600" dirty="0"/>
                        <a:t>M41L or L210W, or T69 insertions</a:t>
                      </a:r>
                      <a:endParaRPr lang="en-US" sz="1600" dirty="0">
                        <a:latin typeface="+mn-lt"/>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r>
                        <a:rPr lang="en-US" sz="1600" dirty="0" smtClean="0">
                          <a:latin typeface="+mn-lt"/>
                        </a:rPr>
                        <a:t>High</a:t>
                      </a:r>
                      <a:endParaRPr lang="en-US" sz="1600" dirty="0">
                        <a:latin typeface="+mn-lt"/>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6B9B8"/>
                    </a:solidFill>
                  </a:tcPr>
                </a:tc>
                <a:extLst>
                  <a:ext uri="{0D108BD9-81ED-4DB2-BD59-A6C34878D82A}">
                    <a16:rowId xmlns:a16="http://schemas.microsoft.com/office/drawing/2014/main" val="10001"/>
                  </a:ext>
                </a:extLst>
              </a:tr>
              <a:tr h="54146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600" dirty="0">
                          <a:latin typeface="+mn-lt"/>
                        </a:rPr>
                        <a:t>2</a:t>
                      </a:r>
                    </a:p>
                  </a:txBody>
                  <a:tcPr anchor="ctr">
                    <a:lnL w="12700" cmpd="sng">
                      <a:no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M184V/I</a:t>
                      </a:r>
                      <a:r>
                        <a:rPr lang="en-US" sz="1600" dirty="0">
                          <a:latin typeface="+mn-lt"/>
                        </a:rPr>
                        <a:t>, </a:t>
                      </a:r>
                      <a:r>
                        <a:rPr lang="en-US" sz="1600" dirty="0">
                          <a:solidFill>
                            <a:sysClr val="windowText" lastClr="000000">
                              <a:hueOff val="0"/>
                              <a:satOff val="0"/>
                              <a:lumOff val="0"/>
                              <a:alphaOff val="0"/>
                            </a:sysClr>
                          </a:solidFill>
                          <a:latin typeface="Arial"/>
                          <a:ea typeface="+mn-ea"/>
                          <a:cs typeface="+mn-cs"/>
                        </a:rPr>
                        <a:t>K70E/G/M/Q/S/T, L74V/I, V75A/S/M/T, Y115F, T69D,</a:t>
                      </a:r>
                      <a:r>
                        <a:rPr lang="en-US" sz="1600" dirty="0">
                          <a:solidFill>
                            <a:srgbClr val="C00000"/>
                          </a:solidFill>
                          <a:latin typeface="Arial"/>
                          <a:ea typeface="+mn-ea"/>
                          <a:cs typeface="+mn-cs"/>
                        </a:rPr>
                        <a:t> </a:t>
                      </a:r>
                      <a:r>
                        <a:rPr lang="en-US" sz="1600" dirty="0">
                          <a:solidFill>
                            <a:sysClr val="windowText" lastClr="000000">
                              <a:hueOff val="0"/>
                              <a:satOff val="0"/>
                              <a:lumOff val="0"/>
                              <a:alphaOff val="0"/>
                            </a:sysClr>
                          </a:solidFill>
                          <a:latin typeface="Arial"/>
                          <a:ea typeface="+mn-ea"/>
                          <a:cs typeface="+mn-cs"/>
                        </a:rPr>
                        <a:t>Q151M, or other </a:t>
                      </a:r>
                      <a:r>
                        <a:rPr lang="en-US" sz="1600" dirty="0" err="1" smtClean="0">
                          <a:solidFill>
                            <a:sysClr val="windowText" lastClr="000000">
                              <a:hueOff val="0"/>
                              <a:satOff val="0"/>
                              <a:lumOff val="0"/>
                              <a:alphaOff val="0"/>
                            </a:sysClr>
                          </a:solidFill>
                          <a:latin typeface="Arial"/>
                          <a:ea typeface="+mn-ea"/>
                          <a:cs typeface="+mn-cs"/>
                        </a:rPr>
                        <a:t>TAM</a:t>
                      </a:r>
                      <a:r>
                        <a:rPr lang="en-US" sz="1600" baseline="30000" dirty="0" err="1" smtClean="0">
                          <a:solidFill>
                            <a:sysClr val="windowText" lastClr="000000">
                              <a:hueOff val="0"/>
                              <a:satOff val="0"/>
                              <a:lumOff val="0"/>
                              <a:alphaOff val="0"/>
                            </a:sysClr>
                          </a:solidFill>
                          <a:latin typeface="Arial"/>
                          <a:ea typeface="+mn-ea"/>
                          <a:cs typeface="+mn-cs"/>
                        </a:rPr>
                        <a:t>a</a:t>
                      </a:r>
                      <a:r>
                        <a:rPr lang="en-US" sz="1600" baseline="0" dirty="0" smtClean="0">
                          <a:solidFill>
                            <a:sysClr val="windowText" lastClr="000000">
                              <a:hueOff val="0"/>
                              <a:satOff val="0"/>
                              <a:lumOff val="0"/>
                              <a:alphaOff val="0"/>
                            </a:sysClr>
                          </a:solidFill>
                          <a:latin typeface="Arial"/>
                          <a:ea typeface="+mn-ea"/>
                          <a:cs typeface="+mn-cs"/>
                        </a:rPr>
                        <a:t> patterns</a:t>
                      </a:r>
                      <a:endParaRPr lang="en-US" sz="1600" dirty="0">
                        <a:solidFill>
                          <a:sysClr val="windowText" lastClr="000000">
                            <a:hueOff val="0"/>
                            <a:satOff val="0"/>
                            <a:lumOff val="0"/>
                            <a:alphaOff val="0"/>
                          </a:sysClr>
                        </a:solidFill>
                        <a:latin typeface="Arial"/>
                        <a:ea typeface="+mn-ea"/>
                        <a:cs typeface="+mn-cs"/>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ysClr val="windowText" lastClr="000000">
                              <a:hueOff val="0"/>
                              <a:satOff val="0"/>
                              <a:lumOff val="0"/>
                              <a:alphaOff val="0"/>
                            </a:sysClr>
                          </a:solidFill>
                          <a:latin typeface="Arial"/>
                          <a:ea typeface="+mn-ea"/>
                          <a:cs typeface="+mn-cs"/>
                        </a:rPr>
                        <a:t>Low</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10002"/>
                  </a:ext>
                </a:extLst>
              </a:tr>
              <a:tr h="488839">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600" dirty="0">
                          <a:latin typeface="+mn-lt"/>
                        </a:rPr>
                        <a:t>3</a:t>
                      </a:r>
                    </a:p>
                  </a:txBody>
                  <a:tcPr anchor="ctr">
                    <a:lnL w="12700" cmpd="sng">
                      <a:no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600" dirty="0">
                          <a:latin typeface="+mn-lt"/>
                        </a:rPr>
                        <a:t>No NRTI resistance</a:t>
                      </a:r>
                      <a:r>
                        <a:rPr lang="en-US" sz="1600" baseline="0" dirty="0">
                          <a:latin typeface="+mn-lt"/>
                        </a:rPr>
                        <a:t> associated m</a:t>
                      </a:r>
                      <a:r>
                        <a:rPr lang="en-US" sz="1600" dirty="0">
                          <a:latin typeface="+mn-lt"/>
                        </a:rPr>
                        <a:t>utations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r>
                        <a:rPr lang="en-US" sz="1600" dirty="0" smtClean="0">
                          <a:latin typeface="+mn-lt"/>
                        </a:rPr>
                        <a:t>None</a:t>
                      </a:r>
                      <a:endParaRPr lang="en-US" sz="1600" dirty="0">
                        <a:latin typeface="+mn-lt"/>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C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09871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cont.</a:t>
            </a:r>
            <a:endParaRPr lang="en-US" dirty="0"/>
          </a:p>
        </p:txBody>
      </p:sp>
      <p:sp>
        <p:nvSpPr>
          <p:cNvPr id="8" name="Text Placeholder 7"/>
          <p:cNvSpPr>
            <a:spLocks noGrp="1"/>
          </p:cNvSpPr>
          <p:nvPr>
            <p:ph idx="1"/>
          </p:nvPr>
        </p:nvSpPr>
        <p:spPr>
          <a:xfrm>
            <a:off x="609600" y="1524000"/>
            <a:ext cx="10972800" cy="852000"/>
          </a:xfrm>
        </p:spPr>
        <p:txBody>
          <a:bodyPr/>
          <a:lstStyle/>
          <a:p>
            <a:r>
              <a:rPr lang="en-US" sz="1800" b="1" dirty="0"/>
              <a:t>Stratification Category:</a:t>
            </a:r>
            <a:r>
              <a:rPr lang="en-US" sz="1800" dirty="0"/>
              <a:t> Assigned by the investigator at randomization based on review of HIV-1 historical genotypes, phenotypes (if available), and antiretroviral treatment history</a:t>
            </a:r>
          </a:p>
          <a:p>
            <a:r>
              <a:rPr lang="en-US" sz="1800" b="1" dirty="0"/>
              <a:t>Final Category:</a:t>
            </a:r>
            <a:r>
              <a:rPr lang="en-US" sz="1800" dirty="0"/>
              <a:t> Assigned post-randomization based on cumulative historical data, investigator assessment of suspected resistance, and baseline genotyping using </a:t>
            </a:r>
            <a:r>
              <a:rPr lang="en-US" sz="1800" dirty="0" err="1"/>
              <a:t>proviral</a:t>
            </a:r>
            <a:r>
              <a:rPr lang="en-US" sz="1800" dirty="0"/>
              <a:t> DNA genotype (</a:t>
            </a:r>
            <a:r>
              <a:rPr lang="en-US" sz="1800" dirty="0" err="1"/>
              <a:t>GenoSure</a:t>
            </a:r>
            <a:r>
              <a:rPr lang="en-US" sz="1800" dirty="0"/>
              <a:t> Archive assay, Monogram Biosciences)</a:t>
            </a:r>
          </a:p>
          <a:p>
            <a:pPr lvl="1"/>
            <a:r>
              <a:rPr lang="en-US" sz="1600" dirty="0"/>
              <a:t>No genotypic data and no suspicion of resistance was assigned to category 3</a:t>
            </a:r>
          </a:p>
          <a:p>
            <a:pPr lvl="1"/>
            <a:r>
              <a:rPr lang="en-US" sz="1600" dirty="0"/>
              <a:t>36% (206/565) of participants had both a historical and </a:t>
            </a:r>
            <a:r>
              <a:rPr lang="en-US" sz="1600" dirty="0" err="1"/>
              <a:t>proviral</a:t>
            </a:r>
            <a:r>
              <a:rPr lang="en-US" sz="1600" dirty="0"/>
              <a:t> genotype</a:t>
            </a:r>
            <a:endParaRPr lang="en-US" dirty="0"/>
          </a:p>
          <a:p>
            <a:pPr lvl="2"/>
            <a:r>
              <a:rPr lang="en-US" sz="1400" dirty="0"/>
              <a:t>If one genotype showed resistance and the other did not, the resistant genotype was used</a:t>
            </a:r>
            <a:endParaRPr lang="en-US" dirty="0"/>
          </a:p>
          <a:p>
            <a:pPr lvl="1"/>
            <a:r>
              <a:rPr lang="en-US" sz="1600" dirty="0" err="1"/>
              <a:t>Proviral</a:t>
            </a:r>
            <a:r>
              <a:rPr lang="en-US" sz="1600" dirty="0"/>
              <a:t> assay limitations</a:t>
            </a:r>
            <a:endParaRPr lang="en-US" dirty="0"/>
          </a:p>
          <a:p>
            <a:pPr lvl="2"/>
            <a:r>
              <a:rPr lang="en-US" sz="1400" dirty="0"/>
              <a:t>Cellular APOBEC-mediated </a:t>
            </a:r>
            <a:r>
              <a:rPr lang="en-US" sz="1400" dirty="0" err="1"/>
              <a:t>hypermutation</a:t>
            </a:r>
            <a:r>
              <a:rPr lang="en-US" sz="1400" dirty="0"/>
              <a:t> may introduce STOP codons and some substitutions associated with drug resistance (E138K, M184I, and M230I in RT; G163R in IN). Utilization of bioinformatics filters to remove </a:t>
            </a:r>
            <a:r>
              <a:rPr lang="en-US" sz="1400" dirty="0" err="1"/>
              <a:t>hypermutated</a:t>
            </a:r>
            <a:r>
              <a:rPr lang="en-US" sz="1400" dirty="0"/>
              <a:t> deep sequence reads mitigates over-reporting of these substitutions</a:t>
            </a:r>
          </a:p>
          <a:p>
            <a:r>
              <a:rPr lang="en-US" sz="1800" dirty="0"/>
              <a:t>Lack of sensitivity to detect resistance substitutions that had been previously reported by plasma HIV-1 RNA genotyping. For example only 43% of previously documented M184V/I was detected by the archive assay in one recent study</a:t>
            </a:r>
            <a:r>
              <a:rPr lang="en-US" sz="1800" baseline="30000" dirty="0"/>
              <a:t>12</a:t>
            </a:r>
          </a:p>
        </p:txBody>
      </p:sp>
      <p:sp>
        <p:nvSpPr>
          <p:cNvPr id="4" name="Footer Placeholder 3"/>
          <p:cNvSpPr>
            <a:spLocks noGrp="1"/>
          </p:cNvSpPr>
          <p:nvPr>
            <p:ph type="ftr" sz="quarter" idx="11"/>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5</a:t>
            </a:fld>
            <a:endParaRPr lang="en-US"/>
          </a:p>
        </p:txBody>
      </p:sp>
      <p:grpSp>
        <p:nvGrpSpPr>
          <p:cNvPr id="28" name="Group 27"/>
          <p:cNvGrpSpPr/>
          <p:nvPr/>
        </p:nvGrpSpPr>
        <p:grpSpPr>
          <a:xfrm>
            <a:off x="1690760" y="5748678"/>
            <a:ext cx="8808692" cy="788647"/>
            <a:chOff x="142760" y="5993153"/>
            <a:chExt cx="8808692" cy="788647"/>
          </a:xfrm>
        </p:grpSpPr>
        <p:sp>
          <p:nvSpPr>
            <p:cNvPr id="29" name="Rectangle 28"/>
            <p:cNvSpPr/>
            <p:nvPr/>
          </p:nvSpPr>
          <p:spPr>
            <a:xfrm>
              <a:off x="142760" y="5993153"/>
              <a:ext cx="2600440" cy="507831"/>
            </a:xfrm>
            <a:prstGeom prst="rect">
              <a:avLst/>
            </a:prstGeom>
          </p:spPr>
          <p:txBody>
            <a:bodyPr wrap="square">
              <a:spAutoFit/>
            </a:bodyPr>
            <a:lstStyle/>
            <a:p>
              <a:pPr algn="ctr" defTabSz="914400" fontAlgn="auto">
                <a:spcBef>
                  <a:spcPts val="0"/>
                </a:spcBef>
                <a:spcAft>
                  <a:spcPts val="0"/>
                </a:spcAft>
                <a:defRPr/>
              </a:pPr>
              <a:r>
                <a:rPr lang="en-US" sz="1600" b="1" dirty="0">
                  <a:solidFill>
                    <a:prstClr val="black"/>
                  </a:solidFill>
                  <a:latin typeface="Arial"/>
                </a:rPr>
                <a:t>Historical Genotype</a:t>
              </a:r>
            </a:p>
            <a:p>
              <a:pPr algn="ctr" defTabSz="914400" fontAlgn="auto">
                <a:spcBef>
                  <a:spcPts val="0"/>
                </a:spcBef>
                <a:spcAft>
                  <a:spcPts val="0"/>
                </a:spcAft>
                <a:defRPr/>
              </a:pPr>
              <a:r>
                <a:rPr lang="en-US" sz="1050" b="1" dirty="0">
                  <a:solidFill>
                    <a:prstClr val="black"/>
                  </a:solidFill>
                  <a:latin typeface="Arial"/>
                </a:rPr>
                <a:t>HIV-1 RNA </a:t>
              </a:r>
              <a:r>
                <a:rPr lang="en-US" sz="1050" b="1" dirty="0" smtClean="0">
                  <a:solidFill>
                    <a:prstClr val="black"/>
                  </a:solidFill>
                  <a:latin typeface="Arial"/>
                </a:rPr>
                <a:t>≥ 400 </a:t>
              </a:r>
              <a:r>
                <a:rPr lang="en-US" sz="1050" b="1" dirty="0">
                  <a:solidFill>
                    <a:prstClr val="black"/>
                  </a:solidFill>
                  <a:latin typeface="Arial"/>
                </a:rPr>
                <a:t>c/mL</a:t>
              </a:r>
            </a:p>
          </p:txBody>
        </p:sp>
        <p:pic>
          <p:nvPicPr>
            <p:cNvPr id="30" name="Picture 2" descr="Image result for paper stack"/>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14600" y="6049966"/>
              <a:ext cx="735676" cy="515389"/>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p:cNvSpPr/>
            <p:nvPr/>
          </p:nvSpPr>
          <p:spPr>
            <a:xfrm>
              <a:off x="3810000" y="5993153"/>
              <a:ext cx="1866317" cy="523220"/>
            </a:xfrm>
            <a:prstGeom prst="rect">
              <a:avLst/>
            </a:prstGeom>
          </p:spPr>
          <p:txBody>
            <a:bodyPr wrap="square">
              <a:spAutoFit/>
            </a:bodyPr>
            <a:lstStyle/>
            <a:p>
              <a:pPr algn="ctr" defTabSz="914400" fontAlgn="auto">
                <a:spcBef>
                  <a:spcPts val="0"/>
                </a:spcBef>
                <a:spcAft>
                  <a:spcPts val="0"/>
                </a:spcAft>
                <a:defRPr/>
              </a:pPr>
              <a:r>
                <a:rPr lang="en-US" sz="1600" b="1" dirty="0">
                  <a:solidFill>
                    <a:prstClr val="black"/>
                  </a:solidFill>
                  <a:latin typeface="Arial"/>
                </a:rPr>
                <a:t>Proviral DNA</a:t>
              </a:r>
            </a:p>
            <a:p>
              <a:pPr algn="ctr" defTabSz="914400" fontAlgn="auto">
                <a:spcBef>
                  <a:spcPts val="0"/>
                </a:spcBef>
                <a:spcAft>
                  <a:spcPts val="0"/>
                </a:spcAft>
                <a:defRPr/>
              </a:pPr>
              <a:r>
                <a:rPr lang="en-US" sz="1100" b="1" dirty="0">
                  <a:solidFill>
                    <a:prstClr val="black"/>
                  </a:solidFill>
                  <a:latin typeface="Arial"/>
                </a:rPr>
                <a:t>HIV-1 RNA </a:t>
              </a:r>
              <a:r>
                <a:rPr lang="en-US" sz="1100" b="1" dirty="0" smtClean="0">
                  <a:solidFill>
                    <a:prstClr val="black"/>
                  </a:solidFill>
                  <a:latin typeface="Arial"/>
                </a:rPr>
                <a:t>&lt; 50 </a:t>
              </a:r>
              <a:r>
                <a:rPr lang="en-US" sz="1100" b="1" dirty="0">
                  <a:solidFill>
                    <a:prstClr val="black"/>
                  </a:solidFill>
                  <a:latin typeface="Arial"/>
                </a:rPr>
                <a:t>c/mL</a:t>
              </a:r>
              <a:endParaRPr lang="en-US" sz="1600" b="1" dirty="0">
                <a:solidFill>
                  <a:prstClr val="black"/>
                </a:solidFill>
                <a:latin typeface="Arial"/>
              </a:endParaRPr>
            </a:p>
          </p:txBody>
        </p:sp>
        <p:pic>
          <p:nvPicPr>
            <p:cNvPr id="32"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537086" y="6036095"/>
              <a:ext cx="436364" cy="543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TextBox 32"/>
            <p:cNvSpPr txBox="1"/>
            <p:nvPr/>
          </p:nvSpPr>
          <p:spPr>
            <a:xfrm>
              <a:off x="3505200" y="6096436"/>
              <a:ext cx="209994" cy="387798"/>
            </a:xfrm>
            <a:prstGeom prst="rect">
              <a:avLst/>
            </a:prstGeom>
            <a:noFill/>
          </p:spPr>
          <p:txBody>
            <a:bodyPr wrap="none" lIns="0" tIns="0" rIns="0" bIns="0" rtlCol="0">
              <a:spAutoFit/>
            </a:bodyPr>
            <a:lstStyle/>
            <a:p>
              <a:pPr defTabSz="914400">
                <a:lnSpc>
                  <a:spcPct val="90000"/>
                </a:lnSpc>
                <a:defRPr/>
              </a:pPr>
              <a:r>
                <a:rPr lang="en-US" sz="2800" b="1" dirty="0">
                  <a:solidFill>
                    <a:prstClr val="black"/>
                  </a:solidFill>
                  <a:latin typeface="Arial"/>
                </a:rPr>
                <a:t>+</a:t>
              </a:r>
            </a:p>
          </p:txBody>
        </p:sp>
        <p:sp>
          <p:nvSpPr>
            <p:cNvPr id="34" name="TextBox 33"/>
            <p:cNvSpPr txBox="1"/>
            <p:nvPr/>
          </p:nvSpPr>
          <p:spPr>
            <a:xfrm>
              <a:off x="583866" y="6587901"/>
              <a:ext cx="1718229" cy="193899"/>
            </a:xfrm>
            <a:prstGeom prst="rect">
              <a:avLst/>
            </a:prstGeom>
            <a:noFill/>
          </p:spPr>
          <p:txBody>
            <a:bodyPr wrap="square" lIns="0" tIns="0" rIns="0" bIns="0" rtlCol="0">
              <a:spAutoFit/>
            </a:bodyPr>
            <a:lstStyle/>
            <a:p>
              <a:pPr algn="ctr" defTabSz="914400">
                <a:lnSpc>
                  <a:spcPct val="90000"/>
                </a:lnSpc>
                <a:defRPr/>
              </a:pPr>
              <a:r>
                <a:rPr lang="en-US" sz="1400" b="1" dirty="0">
                  <a:solidFill>
                    <a:prstClr val="black"/>
                  </a:solidFill>
                  <a:latin typeface="Arial"/>
                </a:rPr>
                <a:t>50% (285/565)</a:t>
              </a:r>
            </a:p>
          </p:txBody>
        </p:sp>
        <p:sp>
          <p:nvSpPr>
            <p:cNvPr id="35" name="TextBox 34"/>
            <p:cNvSpPr txBox="1"/>
            <p:nvPr/>
          </p:nvSpPr>
          <p:spPr>
            <a:xfrm>
              <a:off x="4156459" y="6587901"/>
              <a:ext cx="1173398" cy="193899"/>
            </a:xfrm>
            <a:prstGeom prst="rect">
              <a:avLst/>
            </a:prstGeom>
            <a:noFill/>
          </p:spPr>
          <p:txBody>
            <a:bodyPr wrap="none" lIns="0" tIns="0" rIns="0" bIns="0" rtlCol="0">
              <a:spAutoFit/>
            </a:bodyPr>
            <a:lstStyle/>
            <a:p>
              <a:pPr algn="ctr" defTabSz="914400">
                <a:lnSpc>
                  <a:spcPct val="90000"/>
                </a:lnSpc>
                <a:defRPr/>
              </a:pPr>
              <a:r>
                <a:rPr lang="en-US" sz="1400" b="1" dirty="0">
                  <a:solidFill>
                    <a:prstClr val="black"/>
                  </a:solidFill>
                  <a:latin typeface="Arial"/>
                </a:rPr>
                <a:t>69% (391/565)</a:t>
              </a:r>
            </a:p>
          </p:txBody>
        </p:sp>
        <p:sp>
          <p:nvSpPr>
            <p:cNvPr id="36" name="TextBox 35"/>
            <p:cNvSpPr txBox="1"/>
            <p:nvPr/>
          </p:nvSpPr>
          <p:spPr>
            <a:xfrm>
              <a:off x="6172200" y="6096436"/>
              <a:ext cx="209994" cy="387798"/>
            </a:xfrm>
            <a:prstGeom prst="rect">
              <a:avLst/>
            </a:prstGeom>
            <a:noFill/>
          </p:spPr>
          <p:txBody>
            <a:bodyPr wrap="none" lIns="0" tIns="0" rIns="0" bIns="0" rtlCol="0">
              <a:spAutoFit/>
            </a:bodyPr>
            <a:lstStyle/>
            <a:p>
              <a:pPr defTabSz="914400">
                <a:lnSpc>
                  <a:spcPct val="90000"/>
                </a:lnSpc>
                <a:defRPr/>
              </a:pPr>
              <a:r>
                <a:rPr lang="en-US" sz="2800" b="1" dirty="0">
                  <a:solidFill>
                    <a:prstClr val="black"/>
                  </a:solidFill>
                  <a:latin typeface="Arial"/>
                </a:rPr>
                <a:t>=</a:t>
              </a:r>
            </a:p>
          </p:txBody>
        </p:sp>
        <p:sp>
          <p:nvSpPr>
            <p:cNvPr id="37" name="Rectangle 36"/>
            <p:cNvSpPr/>
            <p:nvPr/>
          </p:nvSpPr>
          <p:spPr>
            <a:xfrm>
              <a:off x="6324600" y="5993153"/>
              <a:ext cx="2626852" cy="584775"/>
            </a:xfrm>
            <a:prstGeom prst="rect">
              <a:avLst/>
            </a:prstGeom>
          </p:spPr>
          <p:txBody>
            <a:bodyPr wrap="square">
              <a:spAutoFit/>
            </a:bodyPr>
            <a:lstStyle/>
            <a:p>
              <a:pPr algn="ctr" defTabSz="914400" fontAlgn="auto">
                <a:spcBef>
                  <a:spcPts val="0"/>
                </a:spcBef>
                <a:spcAft>
                  <a:spcPts val="0"/>
                </a:spcAft>
                <a:defRPr/>
              </a:pPr>
              <a:r>
                <a:rPr lang="en-US" sz="1600" b="1" dirty="0">
                  <a:solidFill>
                    <a:prstClr val="black"/>
                  </a:solidFill>
                  <a:latin typeface="Arial"/>
                </a:rPr>
                <a:t>Any </a:t>
              </a:r>
              <a:r>
                <a:rPr lang="en-US" sz="1600" b="1" dirty="0" smtClean="0">
                  <a:solidFill>
                    <a:prstClr val="black"/>
                  </a:solidFill>
                  <a:latin typeface="Arial"/>
                </a:rPr>
                <a:t>Genotypic </a:t>
              </a:r>
              <a:r>
                <a:rPr lang="en-US" sz="1600" b="1" dirty="0">
                  <a:solidFill>
                    <a:prstClr val="black"/>
                  </a:solidFill>
                  <a:latin typeface="Arial"/>
                </a:rPr>
                <a:t>Data</a:t>
              </a:r>
            </a:p>
            <a:p>
              <a:pPr algn="ctr" defTabSz="914400" fontAlgn="auto">
                <a:spcBef>
                  <a:spcPts val="0"/>
                </a:spcBef>
                <a:spcAft>
                  <a:spcPts val="0"/>
                </a:spcAft>
                <a:defRPr/>
              </a:pPr>
              <a:endParaRPr lang="en-US" sz="1600" b="1" dirty="0">
                <a:solidFill>
                  <a:prstClr val="black"/>
                </a:solidFill>
                <a:latin typeface="Arial"/>
              </a:endParaRPr>
            </a:p>
          </p:txBody>
        </p:sp>
        <p:sp>
          <p:nvSpPr>
            <p:cNvPr id="38" name="TextBox 37"/>
            <p:cNvSpPr txBox="1"/>
            <p:nvPr/>
          </p:nvSpPr>
          <p:spPr>
            <a:xfrm>
              <a:off x="7121460" y="6316236"/>
              <a:ext cx="1173398" cy="193899"/>
            </a:xfrm>
            <a:prstGeom prst="rect">
              <a:avLst/>
            </a:prstGeom>
            <a:noFill/>
          </p:spPr>
          <p:txBody>
            <a:bodyPr wrap="none" lIns="0" tIns="0" rIns="0" bIns="0" rtlCol="0">
              <a:spAutoFit/>
            </a:bodyPr>
            <a:lstStyle/>
            <a:p>
              <a:pPr defTabSz="914400">
                <a:lnSpc>
                  <a:spcPct val="90000"/>
                </a:lnSpc>
                <a:defRPr/>
              </a:pPr>
              <a:r>
                <a:rPr lang="en-US" sz="1400" b="1" dirty="0">
                  <a:solidFill>
                    <a:prstClr val="black"/>
                  </a:solidFill>
                  <a:latin typeface="Arial"/>
                </a:rPr>
                <a:t>83% (470/565)</a:t>
              </a:r>
            </a:p>
          </p:txBody>
        </p:sp>
      </p:grpSp>
    </p:spTree>
    <p:extLst>
      <p:ext uri="{BB962C8B-B14F-4D97-AF65-F5344CB8AC3E}">
        <p14:creationId xmlns:p14="http://schemas.microsoft.com/office/powerpoint/2010/main" val="1721422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cont.</a:t>
            </a:r>
            <a:endParaRPr lang="en-US" dirty="0"/>
          </a:p>
        </p:txBody>
      </p:sp>
      <p:sp>
        <p:nvSpPr>
          <p:cNvPr id="8" name="Text Placeholder 7"/>
          <p:cNvSpPr>
            <a:spLocks noGrp="1"/>
          </p:cNvSpPr>
          <p:nvPr>
            <p:ph idx="1"/>
          </p:nvPr>
        </p:nvSpPr>
        <p:spPr>
          <a:xfrm>
            <a:off x="609600" y="1524000"/>
            <a:ext cx="10972800" cy="852000"/>
          </a:xfrm>
        </p:spPr>
        <p:txBody>
          <a:bodyPr/>
          <a:lstStyle/>
          <a:p>
            <a:r>
              <a:rPr lang="en-US" sz="1800" dirty="0" err="1"/>
              <a:t>Virologic</a:t>
            </a:r>
            <a:r>
              <a:rPr lang="en-US" sz="1800" dirty="0"/>
              <a:t> outcomes were assessed at Week 48 by U.S. FDA-defined Snapshot algorithm and the LOCF (Last Observation Carried Forward) method</a:t>
            </a:r>
          </a:p>
          <a:p>
            <a:r>
              <a:rPr lang="en-US" sz="1800" dirty="0"/>
              <a:t>Resistance analysis population (RAP) included any participant with </a:t>
            </a:r>
            <a:r>
              <a:rPr lang="en-US" sz="1800" dirty="0" err="1"/>
              <a:t>virologic</a:t>
            </a:r>
            <a:r>
              <a:rPr lang="en-US" sz="1800" dirty="0"/>
              <a:t> rebound and no subsequent </a:t>
            </a:r>
            <a:r>
              <a:rPr lang="en-US" sz="1800" dirty="0" err="1"/>
              <a:t>resuppression</a:t>
            </a:r>
            <a:r>
              <a:rPr lang="en-US" sz="1800" dirty="0"/>
              <a:t> of HIV-1 RNA</a:t>
            </a:r>
          </a:p>
          <a:p>
            <a:pPr lvl="1"/>
            <a:r>
              <a:rPr lang="en-US" sz="1600" dirty="0"/>
              <a:t>Confirmed </a:t>
            </a:r>
            <a:r>
              <a:rPr lang="en-US" sz="1600" dirty="0" err="1"/>
              <a:t>virologic</a:t>
            </a:r>
            <a:r>
              <a:rPr lang="en-US" sz="1600" dirty="0"/>
              <a:t> failure: Two consecutive HIV-1 RNA tests ≥ 50 c/mL, with </a:t>
            </a:r>
            <a:r>
              <a:rPr lang="en-US" sz="1600" dirty="0" smtClean="0"/>
              <a:t>HIV-1 </a:t>
            </a:r>
            <a:r>
              <a:rPr lang="en-US" sz="1600" dirty="0"/>
              <a:t>RNA ≥ 200 c/mL at the confirmation test</a:t>
            </a:r>
          </a:p>
          <a:p>
            <a:pPr lvl="1"/>
            <a:r>
              <a:rPr lang="en-US" sz="1600" dirty="0"/>
              <a:t>HIV-1 RNA ≥ 200 c/mL at Week 48 or last visit on study drug (did not require confirmation)</a:t>
            </a:r>
            <a:endParaRPr lang="en-US" dirty="0"/>
          </a:p>
          <a:p>
            <a:r>
              <a:rPr lang="en-US" sz="1800" dirty="0"/>
              <a:t>Population genotype and phenotype were conducted at confirmed </a:t>
            </a:r>
            <a:r>
              <a:rPr lang="en-US" sz="1800" dirty="0" err="1"/>
              <a:t>virologic</a:t>
            </a:r>
            <a:r>
              <a:rPr lang="en-US" sz="1800" dirty="0"/>
              <a:t> failure, Week 48, or last visit for reverse transcriptase (RT), protease (PR), and integrase (IN) (Monogram Biosciences)</a:t>
            </a:r>
          </a:p>
          <a:p>
            <a:r>
              <a:rPr lang="en-US" sz="1800" dirty="0"/>
              <a:t>A multivariate logistic regression model (n=470 with documented historical or </a:t>
            </a:r>
            <a:r>
              <a:rPr lang="en-US" sz="1800" dirty="0" err="1"/>
              <a:t>proviral</a:t>
            </a:r>
            <a:r>
              <a:rPr lang="en-US" sz="1800" dirty="0"/>
              <a:t> genotype) assessed risk factors for baseline NRTI resistance and for M184V/I mutation using stepwise selection with significance level for entry (SLE) </a:t>
            </a:r>
            <a:r>
              <a:rPr lang="el-GR" sz="1800" dirty="0"/>
              <a:t>α = 0.20 </a:t>
            </a:r>
            <a:r>
              <a:rPr lang="en-US" sz="1800" dirty="0"/>
              <a:t>and significance level for stay (SLS) </a:t>
            </a:r>
            <a:r>
              <a:rPr lang="el-GR" sz="1800" dirty="0"/>
              <a:t>α = 0.05</a:t>
            </a:r>
          </a:p>
          <a:p>
            <a:pPr lvl="1"/>
            <a:r>
              <a:rPr lang="en-US" sz="1600" dirty="0"/>
              <a:t>Intrinsic predictors—Age group, sex, race, ethnicity, BMI, CKD stage, region</a:t>
            </a:r>
          </a:p>
          <a:p>
            <a:pPr lvl="1"/>
            <a:r>
              <a:rPr lang="en-US" sz="1600" dirty="0"/>
              <a:t>HIV specific variables at baseline—CD4, HIV RNA, HIV acquisition risk factor, HIV disease status, time since ART start, prior use of each class of ART 3rd agent, number of prior 3rd agents, baseline ARV regimen and duration, PI resistance or NNRTI resistance at baseline</a:t>
            </a:r>
            <a:endParaRPr lang="en-US" dirty="0"/>
          </a:p>
        </p:txBody>
      </p:sp>
      <p:sp>
        <p:nvSpPr>
          <p:cNvPr id="4" name="Footer Placeholder 3"/>
          <p:cNvSpPr>
            <a:spLocks noGrp="1"/>
          </p:cNvSpPr>
          <p:nvPr>
            <p:ph type="ftr" sz="quarter" idx="11"/>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2"/>
          </p:nvPr>
        </p:nvSpPr>
        <p:spPr/>
        <p:txBody>
          <a:bodyPr/>
          <a:lstStyle/>
          <a:p>
            <a:fld id="{94BD5F9E-BC76-487B-A2BC-019AD28A14BF}" type="slidenum">
              <a:rPr lang="en-US" smtClean="0"/>
              <a:pPr/>
              <a:t>6</a:t>
            </a:fld>
            <a:endParaRPr lang="en-US"/>
          </a:p>
        </p:txBody>
      </p:sp>
    </p:spTree>
    <p:extLst>
      <p:ext uri="{BB962C8B-B14F-4D97-AF65-F5344CB8AC3E}">
        <p14:creationId xmlns:p14="http://schemas.microsoft.com/office/powerpoint/2010/main" val="393452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kern="0" dirty="0"/>
              <a:t>Table 1. Study GS-US-380-4030 HIV-1 Primary Drug Resistance Substitutions</a:t>
            </a:r>
            <a:endParaRPr lang="en-US" dirty="0"/>
          </a:p>
        </p:txBody>
      </p:sp>
      <p:sp>
        <p:nvSpPr>
          <p:cNvPr id="6" name="Content Placeholder 5"/>
          <p:cNvSpPr>
            <a:spLocks noGrp="1"/>
          </p:cNvSpPr>
          <p:nvPr>
            <p:ph idx="1"/>
          </p:nvPr>
        </p:nvSpPr>
        <p:spPr/>
        <p:txBody>
          <a:bodyPr/>
          <a:lstStyle/>
          <a:p>
            <a:endParaRPr lang="en-US"/>
          </a:p>
        </p:txBody>
      </p:sp>
      <p:sp>
        <p:nvSpPr>
          <p:cNvPr id="4" name="Footer Placeholder 3"/>
          <p:cNvSpPr>
            <a:spLocks noGrp="1"/>
          </p:cNvSpPr>
          <p:nvPr>
            <p:ph type="ftr" sz="quarter" idx="15"/>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6"/>
          </p:nvPr>
        </p:nvSpPr>
        <p:spPr/>
        <p:txBody>
          <a:bodyPr/>
          <a:lstStyle/>
          <a:p>
            <a:fld id="{94BD5F9E-BC76-487B-A2BC-019AD28A14BF}"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45807510"/>
              </p:ext>
            </p:extLst>
          </p:nvPr>
        </p:nvGraphicFramePr>
        <p:xfrm>
          <a:off x="609600" y="1869600"/>
          <a:ext cx="10972800" cy="3235200"/>
        </p:xfrm>
        <a:graphic>
          <a:graphicData uri="http://schemas.openxmlformats.org/drawingml/2006/table">
            <a:tbl>
              <a:tblPr firstRow="1" bandRow="1">
                <a:tableStyleId>{6E25E649-3F16-4E02-A733-19D2CDBF48F0}</a:tableStyleId>
              </a:tblPr>
              <a:tblGrid>
                <a:gridCol w="1359462">
                  <a:extLst>
                    <a:ext uri="{9D8B030D-6E8A-4147-A177-3AD203B41FA5}">
                      <a16:colId xmlns:a16="http://schemas.microsoft.com/office/drawing/2014/main" val="20000"/>
                    </a:ext>
                  </a:extLst>
                </a:gridCol>
                <a:gridCol w="2907738">
                  <a:extLst>
                    <a:ext uri="{9D8B030D-6E8A-4147-A177-3AD203B41FA5}">
                      <a16:colId xmlns:a16="http://schemas.microsoft.com/office/drawing/2014/main" val="20001"/>
                    </a:ext>
                  </a:extLst>
                </a:gridCol>
                <a:gridCol w="6705600">
                  <a:extLst>
                    <a:ext uri="{9D8B030D-6E8A-4147-A177-3AD203B41FA5}">
                      <a16:colId xmlns:a16="http://schemas.microsoft.com/office/drawing/2014/main" val="20002"/>
                    </a:ext>
                  </a:extLst>
                </a:gridCol>
              </a:tblGrid>
              <a:tr h="599111">
                <a:tc>
                  <a:txBody>
                    <a:bodyPr/>
                    <a:lstStyle/>
                    <a:p>
                      <a:r>
                        <a:rPr lang="en-US" sz="1400" dirty="0" smtClean="0"/>
                        <a:t>Coding</a:t>
                      </a:r>
                      <a:r>
                        <a:rPr lang="en-US" sz="1400" baseline="0" dirty="0" smtClean="0"/>
                        <a:t> region</a:t>
                      </a:r>
                      <a:endParaRPr lang="en-US" sz="1400" dirty="0">
                        <a:solidFill>
                          <a:schemeClr val="bg1"/>
                        </a:solidFill>
                      </a:endParaRPr>
                    </a:p>
                  </a:txBody>
                  <a:tcPr>
                    <a:lnR w="12700" cap="flat" cmpd="sng" algn="ctr">
                      <a:solidFill>
                        <a:schemeClr val="bg1"/>
                      </a:solidFill>
                      <a:prstDash val="solid"/>
                      <a:round/>
                      <a:headEnd type="none" w="med" len="med"/>
                      <a:tailEnd type="none" w="med" len="med"/>
                    </a:lnR>
                  </a:tcPr>
                </a:tc>
                <a:tc>
                  <a:txBody>
                    <a:bodyPr/>
                    <a:lstStyle/>
                    <a:p>
                      <a:r>
                        <a:rPr lang="en-US" sz="1400" dirty="0" smtClean="0"/>
                        <a:t>Resistance Category</a:t>
                      </a:r>
                      <a:endParaRPr lang="en-US" sz="14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US" sz="1400" dirty="0" smtClean="0"/>
                        <a:t>Amino</a:t>
                      </a:r>
                      <a:r>
                        <a:rPr lang="en-US" sz="1400" baseline="0" dirty="0" smtClean="0"/>
                        <a:t> Acid Substitutions</a:t>
                      </a:r>
                      <a:endParaRPr lang="en-US" sz="1400" dirty="0">
                        <a:solidFill>
                          <a:schemeClr val="bg1"/>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838756">
                <a:tc rowSpan="2">
                  <a:txBody>
                    <a:bodyPr/>
                    <a:lstStyle/>
                    <a:p>
                      <a:r>
                        <a:rPr lang="en-US" sz="1400" dirty="0" smtClean="0"/>
                        <a:t>RT</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NRTI-R</a:t>
                      </a:r>
                      <a:endParaRPr lang="en-US" sz="1400" dirty="0"/>
                    </a:p>
                  </a:txBody>
                  <a:tcPr/>
                </a:tc>
                <a:tc>
                  <a:txBody>
                    <a:body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u="none" strike="noStrike" cap="none" normalizeH="0" baseline="0" dirty="0" smtClean="0">
                          <a:ln>
                            <a:noFill/>
                          </a:ln>
                          <a:effectLst/>
                        </a:rPr>
                        <a:t>K65R/E/N, T69 insertions, T69D, K70E/G/M/Q/R/S/T, L74V/I, V75A/M/S/T, Y115F, Q151M, M184V/I</a:t>
                      </a:r>
                    </a:p>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u="none" strike="noStrike" cap="none" normalizeH="0" baseline="0" dirty="0" smtClean="0">
                          <a:ln>
                            <a:noFill/>
                          </a:ln>
                          <a:effectLst/>
                        </a:rPr>
                        <a:t>TAMs: M41L, D67N, K70R, L210W, T215F/Y, K219E/N/Q/R</a:t>
                      </a:r>
                      <a:endParaRPr kumimoji="0" lang="en-US" sz="1400" b="0" i="0" u="none" strike="noStrike" cap="none" normalizeH="0" baseline="0" dirty="0">
                        <a:ln>
                          <a:noFill/>
                        </a:ln>
                        <a:solidFill>
                          <a:schemeClr val="tx1"/>
                        </a:solidFill>
                        <a:effectLst/>
                        <a:latin typeface="+mn-lt"/>
                      </a:endParaRPr>
                    </a:p>
                  </a:txBody>
                  <a:tcPr/>
                </a:tc>
                <a:extLst>
                  <a:ext uri="{0D108BD9-81ED-4DB2-BD59-A6C34878D82A}">
                    <a16:rowId xmlns:a16="http://schemas.microsoft.com/office/drawing/2014/main" val="10001"/>
                  </a:ext>
                </a:extLst>
              </a:tr>
              <a:tr h="599111">
                <a:tc vMerge="1">
                  <a:txBody>
                    <a:bodyPr/>
                    <a:lstStyle/>
                    <a:p>
                      <a:endParaRPr lang="en-US" dirty="0"/>
                    </a:p>
                  </a:txBody>
                  <a:tcPr/>
                </a:tc>
                <a:tc>
                  <a:txBody>
                    <a:bodyPr/>
                    <a:lstStyle/>
                    <a:p>
                      <a:r>
                        <a:rPr lang="en-US" sz="1400" dirty="0" smtClean="0"/>
                        <a:t>NNRTI-R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pt-BR" sz="1400" dirty="0" smtClean="0"/>
                        <a:t>L100I, K101E/P, K103N/S, V106A/M, V108I, E138A/G/K/Q/R, V179L, Y181C/I/V, Y188C/H/L, G190A/E/Q/S, H221Y, P225H, F227C, M230I/L</a:t>
                      </a:r>
                      <a:endParaRPr lang="en-US" sz="1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9111">
                <a:tc>
                  <a:txBody>
                    <a:bodyPr/>
                    <a:lstStyle/>
                    <a:p>
                      <a:r>
                        <a:rPr lang="en-US" sz="1400" dirty="0" smtClean="0"/>
                        <a:t>PR</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PI-R</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pt-BR" sz="1400" dirty="0" smtClean="0"/>
                        <a:t>D30N, V32I, M46I/L, I47A/V, G48V, I50L/V, I54M/L, Q58E, T74P, L76V, V82A/F/L/S/T, N83D, I84V, N88S, L90M</a:t>
                      </a:r>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9111">
                <a:tc>
                  <a:txBody>
                    <a:bodyPr/>
                    <a:lstStyle/>
                    <a:p>
                      <a:r>
                        <a:rPr lang="en-US" sz="1400" dirty="0" smtClean="0"/>
                        <a:t>IN</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en-US" sz="1400" dirty="0" smtClean="0"/>
                        <a:t>INSTI-R</a:t>
                      </a:r>
                      <a:endParaRPr lang="en-US" sz="1400" dirty="0"/>
                    </a:p>
                  </a:txBody>
                  <a:tcPr>
                    <a:lnT w="12700" cap="flat" cmpd="sng" algn="ctr">
                      <a:solidFill>
                        <a:schemeClr val="tx1"/>
                      </a:solidFill>
                      <a:prstDash val="solid"/>
                      <a:round/>
                      <a:headEnd type="none" w="med" len="med"/>
                      <a:tailEnd type="none" w="med" len="med"/>
                    </a:lnT>
                  </a:tcPr>
                </a:tc>
                <a:tc>
                  <a:txBody>
                    <a:bodyPr/>
                    <a:lstStyle/>
                    <a:p>
                      <a:r>
                        <a:rPr lang="pt-BR" altLang="en-US" sz="1400" dirty="0" smtClean="0"/>
                        <a:t>T66I/A/K, E92Q/G, T97A, F121Y, Y143R/H/C, S147G, Q148H/K/R, N155H/S, R263K</a:t>
                      </a:r>
                      <a:endParaRPr lang="en-US" sz="1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23190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kern="0" dirty="0" smtClean="0"/>
              <a:t>Results: Table 2. Baseline Characteristics</a:t>
            </a:r>
            <a:endParaRPr lang="en-GB" altLang="en-US" kern="0" dirty="0"/>
          </a:p>
        </p:txBody>
      </p:sp>
      <p:sp>
        <p:nvSpPr>
          <p:cNvPr id="4" name="Footer Placeholder 3"/>
          <p:cNvSpPr>
            <a:spLocks noGrp="1"/>
          </p:cNvSpPr>
          <p:nvPr>
            <p:ph type="ftr" sz="quarter" idx="15"/>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6"/>
          </p:nvPr>
        </p:nvSpPr>
        <p:spPr/>
        <p:txBody>
          <a:bodyPr/>
          <a:lstStyle/>
          <a:p>
            <a:fld id="{94BD5F9E-BC76-487B-A2BC-019AD28A14BF}" type="slidenum">
              <a:rPr lang="en-US" smtClean="0"/>
              <a:pPr/>
              <a:t>8</a:t>
            </a:fld>
            <a:endParaRPr lang="en-US"/>
          </a:p>
        </p:txBody>
      </p:sp>
      <p:graphicFrame>
        <p:nvGraphicFramePr>
          <p:cNvPr id="8" name="Content Placeholder 3"/>
          <p:cNvGraphicFramePr>
            <a:graphicFrameLocks/>
          </p:cNvGraphicFramePr>
          <p:nvPr>
            <p:extLst>
              <p:ext uri="{D42A27DB-BD31-4B8C-83A1-F6EECF244321}">
                <p14:modId xmlns:p14="http://schemas.microsoft.com/office/powerpoint/2010/main" val="3080929415"/>
              </p:ext>
            </p:extLst>
          </p:nvPr>
        </p:nvGraphicFramePr>
        <p:xfrm>
          <a:off x="1836420" y="1588200"/>
          <a:ext cx="8519160" cy="3946335"/>
        </p:xfrm>
        <a:graphic>
          <a:graphicData uri="http://schemas.openxmlformats.org/drawingml/2006/table">
            <a:tbl>
              <a:tblPr firstRow="1" bandRow="1">
                <a:tableStyleId>{6E25E649-3F16-4E02-A733-19D2CDBF48F0}</a:tableStyleId>
              </a:tblPr>
              <a:tblGrid>
                <a:gridCol w="4259580">
                  <a:extLst>
                    <a:ext uri="{9D8B030D-6E8A-4147-A177-3AD203B41FA5}">
                      <a16:colId xmlns:a16="http://schemas.microsoft.com/office/drawing/2014/main" val="20000"/>
                    </a:ext>
                  </a:extLst>
                </a:gridCol>
                <a:gridCol w="2129790">
                  <a:extLst>
                    <a:ext uri="{9D8B030D-6E8A-4147-A177-3AD203B41FA5}">
                      <a16:colId xmlns:a16="http://schemas.microsoft.com/office/drawing/2014/main" val="443011625"/>
                    </a:ext>
                  </a:extLst>
                </a:gridCol>
                <a:gridCol w="2129790">
                  <a:extLst>
                    <a:ext uri="{9D8B030D-6E8A-4147-A177-3AD203B41FA5}">
                      <a16:colId xmlns:a16="http://schemas.microsoft.com/office/drawing/2014/main" val="20002"/>
                    </a:ext>
                  </a:extLst>
                </a:gridCol>
              </a:tblGrid>
              <a:tr h="52378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endParaRPr lang="en-US" sz="1600" dirty="0"/>
                    </a:p>
                  </a:txBody>
                  <a:tcPr marL="101613" marR="101613">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u="none" strike="noStrike" cap="none" normalizeH="0" baseline="0" dirty="0">
                          <a:ln>
                            <a:noFill/>
                          </a:ln>
                          <a:effectLst/>
                        </a:rPr>
                        <a:t>B/F/TAF</a:t>
                      </a: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u="none" strike="noStrike" cap="none" normalizeH="0" baseline="0" dirty="0">
                          <a:ln>
                            <a:noFill/>
                          </a:ln>
                          <a:effectLst/>
                        </a:rPr>
                        <a:t>n=284</a:t>
                      </a:r>
                      <a:endParaRPr kumimoji="0" lang="en-US" sz="1600" b="1" i="0" u="none" strike="noStrike" cap="none" normalizeH="0" baseline="0" dirty="0">
                        <a:ln>
                          <a:noFill/>
                        </a:ln>
                        <a:solidFill>
                          <a:schemeClr val="bg1"/>
                        </a:solidFill>
                        <a:effectLst/>
                        <a:latin typeface="Arial" charset="0"/>
                      </a:endParaRPr>
                    </a:p>
                  </a:txBody>
                  <a:tcPr marL="135484" marR="135484" anchor="ctr" horzOverflow="overflow">
                    <a:solidFill>
                      <a:srgbClr val="00C0A0"/>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600" u="none" strike="noStrike" kern="1200" cap="none" spc="0" normalizeH="0" baseline="0" noProof="0" dirty="0">
                          <a:ln>
                            <a:noFill/>
                          </a:ln>
                          <a:effectLst/>
                          <a:uLnTx/>
                          <a:uFillTx/>
                        </a:rPr>
                        <a:t>DTG + F/TAF</a:t>
                      </a: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600" u="none" strike="noStrike" kern="1200" cap="none" spc="0" normalizeH="0" baseline="0" noProof="0" dirty="0">
                          <a:ln>
                            <a:noFill/>
                          </a:ln>
                          <a:effectLst/>
                          <a:uLnTx/>
                          <a:uFillTx/>
                        </a:rPr>
                        <a:t>n=281</a:t>
                      </a:r>
                      <a:endParaRPr kumimoji="0" lang="en-US" sz="1600" b="1" i="0" u="none" strike="noStrike" kern="1200" cap="none" spc="0" normalizeH="0" baseline="0" noProof="0" dirty="0">
                        <a:ln>
                          <a:noFill/>
                        </a:ln>
                        <a:solidFill>
                          <a:prstClr val="white"/>
                        </a:solidFill>
                        <a:effectLst/>
                        <a:uLnTx/>
                        <a:uFillTx/>
                        <a:latin typeface="Arial" charset="0"/>
                        <a:ea typeface="+mn-ea"/>
                        <a:cs typeface="+mn-cs"/>
                      </a:endParaRPr>
                    </a:p>
                  </a:txBody>
                  <a:tcPr marL="135484" marR="135484" anchor="ctr" horzOverflow="overflow">
                    <a:solidFill>
                      <a:schemeClr val="tx1"/>
                    </a:solidFill>
                  </a:tcPr>
                </a:tc>
                <a:extLst>
                  <a:ext uri="{0D108BD9-81ED-4DB2-BD59-A6C34878D82A}">
                    <a16:rowId xmlns:a16="http://schemas.microsoft.com/office/drawing/2014/main" val="10000"/>
                  </a:ext>
                </a:extLst>
              </a:tr>
              <a:tr h="3741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u="none" strike="noStrike" cap="none" normalizeH="0" baseline="0" dirty="0">
                          <a:ln>
                            <a:noFill/>
                          </a:ln>
                          <a:effectLst/>
                        </a:rPr>
                        <a:t>Median age, years (range)</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u="none" strike="noStrike" cap="none" normalizeH="0" baseline="0" dirty="0">
                          <a:ln>
                            <a:noFill/>
                          </a:ln>
                          <a:effectLst/>
                        </a:rPr>
                        <a:t>51 (22-79)</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600" u="none" strike="noStrike" cap="none" normalizeH="0" baseline="0" dirty="0">
                          <a:ln>
                            <a:noFill/>
                          </a:ln>
                          <a:effectLst/>
                        </a:rPr>
                        <a:t>50 (20-79)</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1"/>
                  </a:ext>
                </a:extLst>
              </a:tr>
              <a:tr h="3741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600" u="none" strike="noStrike" cap="none" normalizeH="0" baseline="0" dirty="0">
                          <a:ln>
                            <a:noFill/>
                          </a:ln>
                          <a:effectLst/>
                        </a:rPr>
                        <a:t>Male, %</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86</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85</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2"/>
                  </a:ext>
                </a:extLst>
              </a:tr>
              <a:tr h="374135">
                <a:tc grid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600" u="none" strike="noStrike" cap="none" normalizeH="0" baseline="0" dirty="0">
                          <a:ln>
                            <a:noFill/>
                          </a:ln>
                          <a:effectLst/>
                        </a:rPr>
                        <a:t>Race/</a:t>
                      </a:r>
                      <a:r>
                        <a:rPr kumimoji="0" lang="en-US" sz="1600" u="none" strike="noStrike" kern="1200" cap="none" normalizeH="0" baseline="0" dirty="0">
                          <a:ln>
                            <a:noFill/>
                          </a:ln>
                          <a:effectLst/>
                        </a:rPr>
                        <a:t>Ethnicity,</a:t>
                      </a:r>
                      <a:r>
                        <a:rPr kumimoji="0" lang="en-US" sz="1600" u="none" strike="noStrike" cap="none" normalizeH="0" baseline="0" dirty="0">
                          <a:ln>
                            <a:noFill/>
                          </a:ln>
                          <a:effectLst/>
                        </a:rPr>
                        <a:t> %</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hMerge="1">
                  <a:txBody>
                    <a:bodyPr/>
                    <a:lstStyle/>
                    <a:p>
                      <a:endParaRPr lang="en-US"/>
                    </a:p>
                  </a:txBody>
                  <a:tcPr>
                    <a:lnL w="12700" cmpd="sng">
                      <a:noFill/>
                    </a:lnL>
                    <a:lnT w="9525" cap="flat" cmpd="sng" algn="ctr">
                      <a:solidFill>
                        <a:schemeClr val="bg1"/>
                      </a:solidFill>
                      <a:prstDash val="solid"/>
                      <a:round/>
                      <a:headEnd type="none" w="med" len="med"/>
                      <a:tailEnd type="none" w="med" len="med"/>
                    </a:lnT>
                  </a:tcPr>
                </a:tc>
                <a:tc hMerge="1">
                  <a:txBody>
                    <a:bodyPr/>
                    <a:lstStyle/>
                    <a:p>
                      <a:endParaRPr lang="en-US"/>
                    </a:p>
                  </a:txBody>
                  <a:tcPr>
                    <a:solidFill>
                      <a:srgbClr val="E8E8E8"/>
                    </a:solidFill>
                  </a:tcPr>
                </a:tc>
                <a:extLst>
                  <a:ext uri="{0D108BD9-81ED-4DB2-BD59-A6C34878D82A}">
                    <a16:rowId xmlns:a16="http://schemas.microsoft.com/office/drawing/2014/main" val="10003"/>
                  </a:ext>
                </a:extLst>
              </a:tr>
              <a:tr h="37413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7432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600" u="none" strike="noStrike" cap="none" normalizeH="0" baseline="0" dirty="0">
                          <a:ln>
                            <a:noFill/>
                          </a:ln>
                          <a:effectLst/>
                        </a:rPr>
                        <a:t>White</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71</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72</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9"/>
                  </a:ext>
                </a:extLst>
              </a:tr>
              <a:tr h="3741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27432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pPr>
                      <a:r>
                        <a:rPr kumimoji="0" lang="en-US" sz="1600" u="none" strike="noStrike" cap="none" normalizeH="0" baseline="0" dirty="0">
                          <a:ln>
                            <a:noFill/>
                          </a:ln>
                          <a:effectLst/>
                        </a:rPr>
                        <a:t>Black or African descent</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24</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22</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4"/>
                  </a:ext>
                </a:extLst>
              </a:tr>
              <a:tr h="37413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7432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tab pos="347663" algn="l"/>
                        </a:tabLst>
                        <a:defRPr/>
                      </a:pPr>
                      <a:r>
                        <a:rPr kumimoji="0" lang="en-US" sz="1600" u="none" strike="noStrike" kern="1200" cap="none" normalizeH="0" baseline="0" dirty="0">
                          <a:ln>
                            <a:noFill/>
                          </a:ln>
                          <a:effectLst/>
                        </a:rPr>
                        <a:t>Hispanic/Latino</a:t>
                      </a:r>
                      <a:endParaRPr kumimoji="0" lang="en-US" sz="1600" b="0" i="0" u="none" strike="noStrike" kern="1200" cap="none" normalizeH="0" baseline="0" dirty="0">
                        <a:ln>
                          <a:noFill/>
                        </a:ln>
                        <a:solidFill>
                          <a:schemeClr val="tx1"/>
                        </a:solidFill>
                        <a:effectLst/>
                        <a:latin typeface="Arial" charset="0"/>
                        <a:ea typeface="+mn-ea"/>
                        <a:cs typeface="+mn-cs"/>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22</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18</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10"/>
                  </a:ext>
                </a:extLst>
              </a:tr>
              <a:tr h="3741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Median CD4 cell count, cells/µL (IQR)</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659 (486,885)</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600" u="none" strike="noStrike" cap="none" normalizeH="0" baseline="0" dirty="0">
                          <a:ln>
                            <a:noFill/>
                          </a:ln>
                          <a:effectLst/>
                        </a:rPr>
                        <a:t>642 (462,791)</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6"/>
                  </a:ext>
                </a:extLst>
              </a:tr>
              <a:tr h="3741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Median </a:t>
                      </a:r>
                      <a:r>
                        <a:rPr kumimoji="0" lang="en-US" sz="1600" u="none" strike="noStrike" cap="none" normalizeH="0" baseline="0" dirty="0" err="1">
                          <a:ln>
                            <a:noFill/>
                          </a:ln>
                          <a:effectLst/>
                        </a:rPr>
                        <a:t>eGFR</a:t>
                      </a:r>
                      <a:r>
                        <a:rPr kumimoji="0" lang="en-US" sz="1600" u="none" strike="noStrike" cap="none" normalizeH="0" baseline="-25000" dirty="0" err="1">
                          <a:ln>
                            <a:noFill/>
                          </a:ln>
                          <a:effectLst/>
                        </a:rPr>
                        <a:t>CG</a:t>
                      </a:r>
                      <a:r>
                        <a:rPr kumimoji="0" lang="en-US" sz="1600" u="none" strike="noStrike" cap="none" normalizeH="0" baseline="0" dirty="0">
                          <a:ln>
                            <a:noFill/>
                          </a:ln>
                          <a:effectLst/>
                        </a:rPr>
                        <a:t>, mL/min (IQR)</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97 (79,114)</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100 (83,124)</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08"/>
                  </a:ext>
                </a:extLst>
              </a:tr>
              <a:tr h="37413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NRTIs at baseline: F/TAF, %</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68</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pPr>
                      <a:r>
                        <a:rPr kumimoji="0" lang="en-US" sz="1600" u="none" strike="noStrike" cap="none" normalizeH="0" baseline="0" dirty="0">
                          <a:ln>
                            <a:noFill/>
                          </a:ln>
                          <a:effectLst/>
                        </a:rPr>
                        <a:t>69</a:t>
                      </a:r>
                      <a:endParaRPr kumimoji="0" lang="en-US" sz="1600" b="0" i="0" u="none" strike="noStrike" cap="none" normalizeH="0" baseline="0" dirty="0">
                        <a:ln>
                          <a:noFill/>
                        </a:ln>
                        <a:solidFill>
                          <a:schemeClr val="tx1"/>
                        </a:solidFill>
                        <a:effectLst/>
                        <a:latin typeface="Arial" charset="0"/>
                      </a:endParaRPr>
                    </a:p>
                  </a:txBody>
                  <a:tcPr marL="135484" marR="135484" anchor="ctr" horzOverflow="overflow"/>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5148837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3. Pre-Existing NRTI Resistance</a:t>
            </a:r>
          </a:p>
        </p:txBody>
      </p:sp>
      <p:sp>
        <p:nvSpPr>
          <p:cNvPr id="4" name="Footer Placeholder 3"/>
          <p:cNvSpPr>
            <a:spLocks noGrp="1"/>
          </p:cNvSpPr>
          <p:nvPr>
            <p:ph type="ftr" sz="quarter" idx="15"/>
          </p:nvPr>
        </p:nvSpPr>
        <p:spPr/>
        <p:txBody>
          <a:bodyPr/>
          <a:lstStyle/>
          <a:p>
            <a:r>
              <a:rPr lang="en-US" dirty="0" smtClean="0"/>
              <a:t>Acosta, IAS, 2019, Poster #MOPEB241</a:t>
            </a:r>
            <a:endParaRPr lang="en-US" dirty="0"/>
          </a:p>
        </p:txBody>
      </p:sp>
      <p:sp>
        <p:nvSpPr>
          <p:cNvPr id="5" name="Slide Number Placeholder 4"/>
          <p:cNvSpPr>
            <a:spLocks noGrp="1"/>
          </p:cNvSpPr>
          <p:nvPr>
            <p:ph type="sldNum" sz="quarter" idx="16"/>
          </p:nvPr>
        </p:nvSpPr>
        <p:spPr/>
        <p:txBody>
          <a:bodyPr/>
          <a:lstStyle/>
          <a:p>
            <a:fld id="{94BD5F9E-BC76-487B-A2BC-019AD28A14BF}" type="slidenum">
              <a:rPr lang="en-US" smtClean="0"/>
              <a:pPr/>
              <a:t>9</a:t>
            </a:fld>
            <a:endParaRPr lang="en-US"/>
          </a:p>
        </p:txBody>
      </p:sp>
      <p:sp>
        <p:nvSpPr>
          <p:cNvPr id="7" name="Rectangle 6">
            <a:extLst>
              <a:ext uri="{FF2B5EF4-FFF2-40B4-BE49-F238E27FC236}">
                <a16:creationId xmlns:a16="http://schemas.microsoft.com/office/drawing/2014/main" id="{3A289627-C4D9-4C4D-9AD2-F98F9C295A36}"/>
              </a:ext>
            </a:extLst>
          </p:cNvPr>
          <p:cNvSpPr/>
          <p:nvPr/>
        </p:nvSpPr>
        <p:spPr>
          <a:xfrm>
            <a:off x="614363" y="6082967"/>
            <a:ext cx="9494437" cy="415498"/>
          </a:xfrm>
          <a:prstGeom prst="rect">
            <a:avLst/>
          </a:prstGeom>
        </p:spPr>
        <p:txBody>
          <a:bodyPr wrap="square" lIns="0" tIns="0" rIns="0" bIns="0" anchor="b">
            <a:spAutoFit/>
          </a:bodyPr>
          <a:lstStyle/>
          <a:p>
            <a:pPr marL="228600" indent="-228600">
              <a:buAutoNum type="alphaLcPeriod"/>
            </a:pPr>
            <a:r>
              <a:rPr lang="en-US" sz="900" dirty="0" smtClean="0"/>
              <a:t>20 </a:t>
            </a:r>
            <a:r>
              <a:rPr lang="en-US" sz="900" dirty="0"/>
              <a:t>participants stratified to categories 1 or 2 based on investigator suspected NRTI resistance (19 participants category 2, and 1 participant category 1) which were not confirmed by historical genotype or </a:t>
            </a:r>
            <a:r>
              <a:rPr lang="en-US" sz="900" dirty="0" err="1"/>
              <a:t>proviral</a:t>
            </a:r>
            <a:r>
              <a:rPr lang="en-US" sz="900" dirty="0"/>
              <a:t> DNA genotype</a:t>
            </a:r>
            <a:r>
              <a:rPr lang="en-US" sz="900" dirty="0" smtClean="0"/>
              <a:t>.</a:t>
            </a:r>
          </a:p>
          <a:p>
            <a:pPr marL="228600" indent="-228600">
              <a:buAutoNum type="alphaLcPeriod"/>
            </a:pPr>
            <a:r>
              <a:rPr lang="en-US" sz="900" dirty="0"/>
              <a:t>Includes K65R/E/N, or 3 or more thymidine analogue mutations (TAMs) that include M41L or L210W, or T69 insertions</a:t>
            </a:r>
            <a:r>
              <a:rPr lang="en-US" sz="900" dirty="0" smtClean="0"/>
              <a:t>.</a:t>
            </a:r>
          </a:p>
        </p:txBody>
      </p:sp>
      <p:graphicFrame>
        <p:nvGraphicFramePr>
          <p:cNvPr id="9" name="Table 8">
            <a:extLst>
              <a:ext uri="{FF2B5EF4-FFF2-40B4-BE49-F238E27FC236}">
                <a16:creationId xmlns:a16="http://schemas.microsoft.com/office/drawing/2014/main" id="{4291AEBF-9000-4DA9-ACAA-859B582F4FD5}"/>
              </a:ext>
            </a:extLst>
          </p:cNvPr>
          <p:cNvGraphicFramePr>
            <a:graphicFrameLocks noGrp="1"/>
          </p:cNvGraphicFramePr>
          <p:nvPr>
            <p:extLst>
              <p:ext uri="{D42A27DB-BD31-4B8C-83A1-F6EECF244321}">
                <p14:modId xmlns:p14="http://schemas.microsoft.com/office/powerpoint/2010/main" val="4291794783"/>
              </p:ext>
            </p:extLst>
          </p:nvPr>
        </p:nvGraphicFramePr>
        <p:xfrm>
          <a:off x="614361" y="1796102"/>
          <a:ext cx="10968038" cy="1830700"/>
        </p:xfrm>
        <a:graphic>
          <a:graphicData uri="http://schemas.openxmlformats.org/drawingml/2006/table">
            <a:tbl>
              <a:tblPr firstRow="1" bandRow="1">
                <a:effectLst/>
              </a:tblPr>
              <a:tblGrid>
                <a:gridCol w="1180695">
                  <a:extLst>
                    <a:ext uri="{9D8B030D-6E8A-4147-A177-3AD203B41FA5}">
                      <a16:colId xmlns:a16="http://schemas.microsoft.com/office/drawing/2014/main" val="20000"/>
                    </a:ext>
                  </a:extLst>
                </a:gridCol>
                <a:gridCol w="3330706">
                  <a:extLst>
                    <a:ext uri="{9D8B030D-6E8A-4147-A177-3AD203B41FA5}">
                      <a16:colId xmlns:a16="http://schemas.microsoft.com/office/drawing/2014/main" val="20001"/>
                    </a:ext>
                  </a:extLst>
                </a:gridCol>
                <a:gridCol w="1744650">
                  <a:extLst>
                    <a:ext uri="{9D8B030D-6E8A-4147-A177-3AD203B41FA5}">
                      <a16:colId xmlns:a16="http://schemas.microsoft.com/office/drawing/2014/main" val="20002"/>
                    </a:ext>
                  </a:extLst>
                </a:gridCol>
                <a:gridCol w="1337565">
                  <a:extLst>
                    <a:ext uri="{9D8B030D-6E8A-4147-A177-3AD203B41FA5}">
                      <a16:colId xmlns:a16="http://schemas.microsoft.com/office/drawing/2014/main" val="20003"/>
                    </a:ext>
                  </a:extLst>
                </a:gridCol>
                <a:gridCol w="1687211">
                  <a:extLst>
                    <a:ext uri="{9D8B030D-6E8A-4147-A177-3AD203B41FA5}">
                      <a16:colId xmlns:a16="http://schemas.microsoft.com/office/drawing/2014/main" val="20004"/>
                    </a:ext>
                  </a:extLst>
                </a:gridCol>
                <a:gridCol w="1687211">
                  <a:extLst>
                    <a:ext uri="{9D8B030D-6E8A-4147-A177-3AD203B41FA5}">
                      <a16:colId xmlns:a16="http://schemas.microsoft.com/office/drawing/2014/main" val="20005"/>
                    </a:ext>
                  </a:extLst>
                </a:gridCol>
              </a:tblGrid>
              <a:tr h="50128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b="1" dirty="0">
                          <a:solidFill>
                            <a:schemeClr val="tx1"/>
                          </a:solidFill>
                          <a:latin typeface="+mn-lt"/>
                        </a:rPr>
                        <a:t>Category</a:t>
                      </a: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b="1" dirty="0">
                          <a:solidFill>
                            <a:schemeClr val="tx1"/>
                          </a:solidFill>
                          <a:latin typeface="+mn-lt"/>
                        </a:rPr>
                        <a:t>NRTI </a:t>
                      </a:r>
                      <a:r>
                        <a:rPr lang="en-US" sz="1400" b="1" dirty="0" smtClean="0">
                          <a:solidFill>
                            <a:schemeClr val="tx1"/>
                          </a:solidFill>
                          <a:latin typeface="+mn-lt"/>
                        </a:rPr>
                        <a:t>Resistance</a:t>
                      </a:r>
                      <a:r>
                        <a:rPr lang="en-US" sz="1400" b="1" baseline="0" dirty="0" smtClean="0">
                          <a:solidFill>
                            <a:schemeClr val="tx1"/>
                          </a:solidFill>
                          <a:latin typeface="+mn-lt"/>
                        </a:rPr>
                        <a:t> </a:t>
                      </a:r>
                      <a:r>
                        <a:rPr lang="en-US" sz="1400" b="1" dirty="0" smtClean="0">
                          <a:solidFill>
                            <a:schemeClr val="tx1"/>
                          </a:solidFill>
                          <a:latin typeface="+mn-lt"/>
                        </a:rPr>
                        <a:t>Mutation</a:t>
                      </a:r>
                      <a:endParaRPr lang="en-US" sz="14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b="1" dirty="0" smtClean="0">
                          <a:solidFill>
                            <a:schemeClr val="tx1"/>
                          </a:solidFill>
                          <a:latin typeface="+mn-lt"/>
                        </a:rPr>
                        <a:t>At </a:t>
                      </a:r>
                      <a:r>
                        <a:rPr lang="en-US" sz="1400" b="1" dirty="0" err="1" smtClean="0">
                          <a:solidFill>
                            <a:schemeClr val="tx1"/>
                          </a:solidFill>
                          <a:latin typeface="+mn-lt"/>
                        </a:rPr>
                        <a:t>Stratification</a:t>
                      </a:r>
                      <a:r>
                        <a:rPr lang="en-US" sz="1400" b="1" baseline="30000" dirty="0" err="1">
                          <a:solidFill>
                            <a:schemeClr val="tx1"/>
                          </a:solidFill>
                          <a:latin typeface="+mn-lt"/>
                        </a:rPr>
                        <a:t>a</a:t>
                      </a:r>
                      <a:endParaRPr lang="en-US" sz="1400" b="1" baseline="30000" dirty="0">
                        <a:solidFill>
                          <a:schemeClr val="tx1"/>
                        </a:solidFill>
                        <a:latin typeface="+mn-lt"/>
                      </a:endParaRPr>
                    </a:p>
                    <a:p>
                      <a:pPr algn="ctr"/>
                      <a:r>
                        <a:rPr lang="en-US" sz="1400" b="1" dirty="0">
                          <a:solidFill>
                            <a:schemeClr val="tx1"/>
                          </a:solidFill>
                          <a:latin typeface="+mn-lt"/>
                        </a:rPr>
                        <a:t>N=</a:t>
                      </a:r>
                      <a:r>
                        <a:rPr lang="en-US" sz="1400" b="1" baseline="0" dirty="0">
                          <a:solidFill>
                            <a:schemeClr val="tx1"/>
                          </a:solidFill>
                          <a:latin typeface="+mn-lt"/>
                        </a:rPr>
                        <a:t>565</a:t>
                      </a:r>
                      <a:endParaRPr lang="en-US" sz="1400" b="1" dirty="0">
                        <a:solidFill>
                          <a:schemeClr val="tx1"/>
                        </a:solidFill>
                        <a:latin typeface="+mn-lt"/>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err="1" smtClean="0">
                          <a:solidFill>
                            <a:schemeClr val="tx1"/>
                          </a:solidFill>
                          <a:latin typeface="+mn-lt"/>
                        </a:rPr>
                        <a:t>Final</a:t>
                      </a:r>
                      <a:r>
                        <a:rPr lang="en-US" sz="1400" b="1" baseline="30000" dirty="0" err="1" smtClean="0">
                          <a:solidFill>
                            <a:schemeClr val="tx1"/>
                          </a:solidFill>
                          <a:latin typeface="+mn-lt"/>
                        </a:rPr>
                        <a:t>a</a:t>
                      </a:r>
                      <a:endParaRPr lang="en-US" sz="1400" b="1" baseline="30000" dirty="0">
                        <a:solidFill>
                          <a:schemeClr val="tx1"/>
                        </a:solidFill>
                        <a:latin typeface="+mn-lt"/>
                      </a:endParaRPr>
                    </a:p>
                    <a:p>
                      <a:pPr algn="ctr"/>
                      <a:r>
                        <a:rPr lang="en-US" sz="1400" b="1" baseline="0" dirty="0">
                          <a:solidFill>
                            <a:schemeClr val="tx1"/>
                          </a:solidFill>
                          <a:latin typeface="+mn-lt"/>
                        </a:rPr>
                        <a:t>N=565</a:t>
                      </a:r>
                      <a:endParaRPr lang="en-US" sz="1400" b="1" dirty="0">
                        <a:solidFill>
                          <a:schemeClr val="tx1"/>
                        </a:solidFill>
                        <a:latin typeface="+mn-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i="0" u="none" strike="noStrike" cap="none" normalizeH="0" baseline="0" dirty="0" smtClean="0">
                          <a:ln>
                            <a:noFill/>
                          </a:ln>
                          <a:solidFill>
                            <a:schemeClr val="bg1"/>
                          </a:solidFill>
                          <a:effectLst/>
                          <a:latin typeface="+mn-lt"/>
                        </a:rPr>
                        <a:t>B/F/</a:t>
                      </a:r>
                      <a:r>
                        <a:rPr kumimoji="0" lang="en-US" sz="1400" b="1" i="0" u="none" strike="noStrike" cap="none" normalizeH="0" baseline="0" dirty="0" err="1" smtClean="0">
                          <a:ln>
                            <a:noFill/>
                          </a:ln>
                          <a:solidFill>
                            <a:schemeClr val="bg1"/>
                          </a:solidFill>
                          <a:effectLst/>
                          <a:latin typeface="+mn-lt"/>
                        </a:rPr>
                        <a:t>TAF</a:t>
                      </a:r>
                      <a:r>
                        <a:rPr kumimoji="0" lang="en-US" sz="1400" b="1" i="0" u="none" strike="noStrike" cap="none" normalizeH="0" baseline="30000" dirty="0" err="1" smtClean="0">
                          <a:ln>
                            <a:noFill/>
                          </a:ln>
                          <a:solidFill>
                            <a:schemeClr val="bg1"/>
                          </a:solidFill>
                          <a:effectLst/>
                          <a:latin typeface="+mn-lt"/>
                        </a:rPr>
                        <a:t>a</a:t>
                      </a:r>
                      <a:endParaRPr kumimoji="0" lang="en-US" sz="1400" b="1" i="0" u="none" strike="noStrike" cap="none" normalizeH="0" baseline="30000" dirty="0">
                        <a:ln>
                          <a:noFill/>
                        </a:ln>
                        <a:solidFill>
                          <a:schemeClr val="bg1"/>
                        </a:solidFill>
                        <a:effectLst/>
                        <a:latin typeface="+mn-lt"/>
                      </a:endParaRPr>
                    </a:p>
                    <a:p>
                      <a:pPr marL="0" marR="0" lvl="0" indent="0" algn="ctr" defTabSz="914400" rtl="0" eaLnBrk="1" fontAlgn="base" latinLnBrk="0" hangingPunct="1">
                        <a:lnSpc>
                          <a:spcPct val="100000"/>
                        </a:lnSpc>
                        <a:spcBef>
                          <a:spcPts val="0"/>
                        </a:spcBef>
                        <a:spcAft>
                          <a:spcPct val="0"/>
                        </a:spcAft>
                        <a:buClr>
                          <a:schemeClr val="tx2"/>
                        </a:buClr>
                        <a:buSzTx/>
                        <a:buFont typeface="Wingdings" pitchFamily="2" charset="2"/>
                        <a:buNone/>
                        <a:tabLst/>
                      </a:pPr>
                      <a:r>
                        <a:rPr kumimoji="0" lang="en-US" sz="1400" b="1" i="0" u="none" strike="noStrike" cap="none" normalizeH="0" baseline="0" dirty="0">
                          <a:ln>
                            <a:noFill/>
                          </a:ln>
                          <a:solidFill>
                            <a:schemeClr val="bg1"/>
                          </a:solidFill>
                          <a:effectLst/>
                          <a:latin typeface="+mn-lt"/>
                        </a:rPr>
                        <a:t>n=284</a:t>
                      </a: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C0A0"/>
                    </a:solidFill>
                  </a:tcPr>
                </a:tc>
                <a:tc>
                  <a:txBody>
                    <a:bodyPr/>
                    <a:lstStyle/>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DTG + </a:t>
                      </a:r>
                      <a:r>
                        <a:rPr kumimoji="0" lang="en-US" sz="1400" b="1" i="0" u="none" strike="noStrike" kern="1200" cap="none" spc="0" normalizeH="0" baseline="0" noProof="0" dirty="0" smtClean="0">
                          <a:ln>
                            <a:noFill/>
                          </a:ln>
                          <a:solidFill>
                            <a:prstClr val="white"/>
                          </a:solidFill>
                          <a:effectLst/>
                          <a:uLnTx/>
                          <a:uFillTx/>
                          <a:latin typeface="+mn-lt"/>
                          <a:ea typeface="+mn-ea"/>
                          <a:cs typeface="+mn-cs"/>
                        </a:rPr>
                        <a:t>F/</a:t>
                      </a:r>
                      <a:r>
                        <a:rPr kumimoji="0" lang="en-US" sz="1400" b="1" i="0" u="none" strike="noStrike" kern="1200" cap="none" spc="0" normalizeH="0" baseline="0" noProof="0" dirty="0" err="1" smtClean="0">
                          <a:ln>
                            <a:noFill/>
                          </a:ln>
                          <a:solidFill>
                            <a:prstClr val="white"/>
                          </a:solidFill>
                          <a:effectLst/>
                          <a:uLnTx/>
                          <a:uFillTx/>
                          <a:latin typeface="+mn-lt"/>
                          <a:ea typeface="+mn-ea"/>
                          <a:cs typeface="+mn-cs"/>
                        </a:rPr>
                        <a:t>TAF</a:t>
                      </a:r>
                      <a:r>
                        <a:rPr kumimoji="0" lang="en-US" sz="1400" b="1" i="0" u="none" strike="noStrike" kern="1200" cap="none" spc="0" normalizeH="0" baseline="30000" noProof="0" dirty="0" err="1" smtClean="0">
                          <a:ln>
                            <a:noFill/>
                          </a:ln>
                          <a:solidFill>
                            <a:prstClr val="white"/>
                          </a:solidFill>
                          <a:effectLst/>
                          <a:uLnTx/>
                          <a:uFillTx/>
                          <a:latin typeface="+mn-lt"/>
                          <a:ea typeface="+mn-ea"/>
                          <a:cs typeface="+mn-cs"/>
                        </a:rPr>
                        <a:t>a</a:t>
                      </a:r>
                      <a:endParaRPr kumimoji="0" lang="en-US" sz="1400" b="1" i="0" u="none" strike="noStrike" kern="1200" cap="none" spc="0" normalizeH="0" baseline="30000" noProof="0" dirty="0">
                        <a:ln>
                          <a:noFill/>
                        </a:ln>
                        <a:solidFill>
                          <a:prstClr val="white"/>
                        </a:solidFill>
                        <a:effectLst/>
                        <a:uLnTx/>
                        <a:uFillTx/>
                        <a:latin typeface="+mn-lt"/>
                        <a:ea typeface="+mn-ea"/>
                        <a:cs typeface="+mn-cs"/>
                      </a:endParaRPr>
                    </a:p>
                    <a:p>
                      <a:pPr marL="0" marR="0" lvl="0" indent="0" algn="ctr" defTabSz="914400" rtl="0" eaLnBrk="1" fontAlgn="base" latinLnBrk="0" hangingPunct="1">
                        <a:lnSpc>
                          <a:spcPct val="100000"/>
                        </a:lnSpc>
                        <a:spcBef>
                          <a:spcPts val="0"/>
                        </a:spcBef>
                        <a:spcAft>
                          <a:spcPct val="0"/>
                        </a:spcAft>
                        <a:buClr>
                          <a:srgbClr val="CC0000"/>
                        </a:buClr>
                        <a:buSzTx/>
                        <a:buFont typeface="Wingdings" pitchFamily="2" charset="2"/>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n=281</a:t>
                      </a:r>
                    </a:p>
                  </a:txBody>
                  <a:tcPr marL="135484" marR="135484"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44257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1</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B9B8"/>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dirty="0">
                          <a:latin typeface="+mn-lt"/>
                        </a:rPr>
                        <a:t>K65R/E/N or </a:t>
                      </a:r>
                      <a:r>
                        <a:rPr lang="en-US" sz="1400" dirty="0" smtClean="0">
                          <a:latin typeface="+mn-lt"/>
                        </a:rPr>
                        <a:t>≥ 3 </a:t>
                      </a:r>
                      <a:r>
                        <a:rPr lang="en-US" sz="1400" dirty="0" err="1" smtClean="0">
                          <a:latin typeface="+mn-lt"/>
                        </a:rPr>
                        <a:t>TAMs</a:t>
                      </a:r>
                      <a:r>
                        <a:rPr lang="en-US" sz="1400" baseline="30000" dirty="0" err="1" smtClean="0">
                          <a:latin typeface="+mn-lt"/>
                        </a:rPr>
                        <a:t>b</a:t>
                      </a:r>
                      <a:r>
                        <a:rPr lang="en-US" sz="1400" dirty="0" smtClean="0">
                          <a:latin typeface="+mn-lt"/>
                        </a:rPr>
                        <a:t>, </a:t>
                      </a:r>
                      <a:r>
                        <a:rPr lang="en-US" sz="1400" dirty="0">
                          <a:latin typeface="+mn-lt"/>
                        </a:rPr>
                        <a:t>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15 (</a:t>
                      </a:r>
                      <a:r>
                        <a:rPr lang="en-US" sz="1400" dirty="0" smtClean="0">
                          <a:latin typeface="+mn-lt"/>
                        </a:rPr>
                        <a:t>3%)</a:t>
                      </a:r>
                      <a:endParaRPr lang="en-US" sz="14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400" b="0" dirty="0">
                          <a:latin typeface="+mn-lt"/>
                        </a:rPr>
                        <a:t>30 (</a:t>
                      </a:r>
                      <a:r>
                        <a:rPr lang="en-US" sz="1400" b="0" dirty="0" smtClean="0">
                          <a:latin typeface="+mn-lt"/>
                        </a:rPr>
                        <a:t>5%)</a:t>
                      </a:r>
                      <a:endParaRPr lang="en-US" sz="1400" b="0" baseline="300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b="0" i="0" u="none" strike="noStrike" cap="none" normalizeH="0" baseline="0" dirty="0">
                          <a:ln>
                            <a:noFill/>
                          </a:ln>
                          <a:solidFill>
                            <a:schemeClr val="tx1"/>
                          </a:solidFill>
                          <a:effectLst/>
                          <a:latin typeface="+mn-lt"/>
                        </a:rPr>
                        <a:t>16 (</a:t>
                      </a:r>
                      <a:r>
                        <a:rPr kumimoji="0" lang="en-US" sz="1400" b="0" i="0" u="none" strike="noStrike" cap="none" normalizeH="0" baseline="0" dirty="0" smtClean="0">
                          <a:ln>
                            <a:noFill/>
                          </a:ln>
                          <a:solidFill>
                            <a:schemeClr val="tx1"/>
                          </a:solidFill>
                          <a:effectLst/>
                          <a:latin typeface="+mn-lt"/>
                        </a:rPr>
                        <a:t>6%)</a:t>
                      </a:r>
                      <a:endParaRPr kumimoji="0" lang="en-US" sz="1400" b="0" i="0" u="none" strike="noStrike" cap="none" normalizeH="0" baseline="0" dirty="0">
                        <a:ln>
                          <a:noFill/>
                        </a:ln>
                        <a:solidFill>
                          <a:schemeClr val="tx1"/>
                        </a:solidFill>
                        <a:effectLst/>
                        <a:latin typeface="+mn-lt"/>
                      </a:endParaRPr>
                    </a:p>
                  </a:txBody>
                  <a:tcPr marL="135484" marR="13548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b="0" i="0" u="none" strike="noStrike" cap="none" normalizeH="0" baseline="0" dirty="0">
                          <a:ln>
                            <a:noFill/>
                          </a:ln>
                          <a:solidFill>
                            <a:schemeClr val="tx1"/>
                          </a:solidFill>
                          <a:effectLst/>
                          <a:latin typeface="+mn-lt"/>
                        </a:rPr>
                        <a:t>14 (</a:t>
                      </a:r>
                      <a:r>
                        <a:rPr kumimoji="0" lang="en-US" sz="1400" b="0" i="0" u="none" strike="noStrike" cap="none" normalizeH="0" baseline="0" dirty="0" smtClean="0">
                          <a:ln>
                            <a:noFill/>
                          </a:ln>
                          <a:solidFill>
                            <a:schemeClr val="tx1"/>
                          </a:solidFill>
                          <a:effectLst/>
                          <a:latin typeface="+mn-lt"/>
                        </a:rPr>
                        <a:t>5%)</a:t>
                      </a:r>
                      <a:endParaRPr kumimoji="0" lang="en-US" sz="1400" b="0" i="0" u="none" strike="noStrike" cap="none" normalizeH="0" baseline="0" dirty="0">
                        <a:ln>
                          <a:noFill/>
                        </a:ln>
                        <a:solidFill>
                          <a:schemeClr val="tx1"/>
                        </a:solidFill>
                        <a:effectLst/>
                        <a:latin typeface="+mn-lt"/>
                      </a:endParaRPr>
                    </a:p>
                  </a:txBody>
                  <a:tcPr marL="135484" marR="135484"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2738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2</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dirty="0" smtClean="0">
                          <a:latin typeface="+mn-lt"/>
                        </a:rPr>
                        <a:t>Other NRTI Resistance, </a:t>
                      </a:r>
                      <a:r>
                        <a:rPr lang="en-US" sz="1400" dirty="0">
                          <a:latin typeface="+mn-lt"/>
                        </a:rPr>
                        <a:t>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63 (</a:t>
                      </a:r>
                      <a:r>
                        <a:rPr lang="en-US" sz="1400" dirty="0" smtClean="0">
                          <a:latin typeface="+mn-lt"/>
                        </a:rPr>
                        <a:t>11%)</a:t>
                      </a:r>
                      <a:endParaRPr lang="en-US" sz="14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108 (</a:t>
                      </a:r>
                      <a:r>
                        <a:rPr lang="en-US" sz="1400" b="0" dirty="0" smtClean="0">
                          <a:latin typeface="+mn-lt"/>
                        </a:rPr>
                        <a:t>19%)</a:t>
                      </a:r>
                      <a:endParaRPr lang="en-US" sz="1400" b="0" baseline="300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b="0" i="0" u="none" strike="noStrike" cap="none" normalizeH="0" baseline="0" dirty="0">
                          <a:ln>
                            <a:noFill/>
                          </a:ln>
                          <a:solidFill>
                            <a:schemeClr val="tx1"/>
                          </a:solidFill>
                          <a:effectLst/>
                          <a:latin typeface="+mn-lt"/>
                        </a:rPr>
                        <a:t>55 (</a:t>
                      </a:r>
                      <a:r>
                        <a:rPr kumimoji="0" lang="en-US" sz="1400" b="0" i="0" u="none" strike="noStrike" cap="none" normalizeH="0" baseline="0" dirty="0" smtClean="0">
                          <a:ln>
                            <a:noFill/>
                          </a:ln>
                          <a:solidFill>
                            <a:schemeClr val="tx1"/>
                          </a:solidFill>
                          <a:effectLst/>
                          <a:latin typeface="+mn-lt"/>
                        </a:rPr>
                        <a:t>19%)</a:t>
                      </a:r>
                      <a:endParaRPr kumimoji="0" lang="en-US" sz="1400" b="0" i="0" u="none" strike="noStrike" cap="none" normalizeH="0" baseline="0" dirty="0">
                        <a:ln>
                          <a:noFill/>
                        </a:ln>
                        <a:solidFill>
                          <a:schemeClr val="tx1"/>
                        </a:solidFill>
                        <a:effectLst/>
                        <a:latin typeface="+mn-lt"/>
                      </a:endParaRPr>
                    </a:p>
                  </a:txBody>
                  <a:tcPr marL="135484" marR="13548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ase" latinLnBrk="0" hangingPunct="1">
                        <a:lnSpc>
                          <a:spcPct val="100000"/>
                        </a:lnSpc>
                        <a:spcBef>
                          <a:spcPts val="0"/>
                        </a:spcBef>
                        <a:spcAft>
                          <a:spcPct val="0"/>
                        </a:spcAft>
                        <a:buClr>
                          <a:srgbClr val="990000"/>
                        </a:buClr>
                        <a:buSzTx/>
                        <a:buFont typeface="Symbol" pitchFamily="18" charset="2"/>
                        <a:buNone/>
                        <a:tabLst/>
                        <a:defRPr/>
                      </a:pPr>
                      <a:r>
                        <a:rPr kumimoji="0" lang="en-US" sz="1400" b="0" i="0" u="none" strike="noStrike" cap="none" normalizeH="0" baseline="0" dirty="0">
                          <a:ln>
                            <a:noFill/>
                          </a:ln>
                          <a:solidFill>
                            <a:schemeClr val="tx1"/>
                          </a:solidFill>
                          <a:effectLst/>
                          <a:latin typeface="+mn-lt"/>
                        </a:rPr>
                        <a:t>53 (</a:t>
                      </a:r>
                      <a:r>
                        <a:rPr kumimoji="0" lang="en-US" sz="1400" b="0" i="0" u="none" strike="noStrike" cap="none" normalizeH="0" baseline="0" dirty="0" smtClean="0">
                          <a:ln>
                            <a:noFill/>
                          </a:ln>
                          <a:solidFill>
                            <a:schemeClr val="tx1"/>
                          </a:solidFill>
                          <a:effectLst/>
                          <a:latin typeface="+mn-lt"/>
                        </a:rPr>
                        <a:t>19%)</a:t>
                      </a:r>
                      <a:endParaRPr kumimoji="0" lang="en-US" sz="1400" b="0" i="0" u="none" strike="noStrike" cap="none" normalizeH="0" baseline="0" dirty="0">
                        <a:ln>
                          <a:noFill/>
                        </a:ln>
                        <a:solidFill>
                          <a:schemeClr val="tx1"/>
                        </a:solidFill>
                        <a:effectLst/>
                        <a:latin typeface="+mn-lt"/>
                      </a:endParaRPr>
                    </a:p>
                  </a:txBody>
                  <a:tcPr marL="135484" marR="135484" anchor="ctr" horzOverflow="overflow">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4257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3</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FFCC"/>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400" dirty="0">
                          <a:latin typeface="+mn-lt"/>
                        </a:rPr>
                        <a:t>No NRTI Mutation, n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400" dirty="0">
                          <a:latin typeface="+mn-lt"/>
                        </a:rPr>
                        <a:t>487 (</a:t>
                      </a:r>
                      <a:r>
                        <a:rPr lang="en-US" sz="1400" dirty="0" smtClean="0">
                          <a:latin typeface="+mn-lt"/>
                        </a:rPr>
                        <a:t>86%)</a:t>
                      </a:r>
                      <a:endParaRPr lang="en-US" sz="14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427 (</a:t>
                      </a:r>
                      <a:r>
                        <a:rPr lang="en-US" sz="1400" b="0" dirty="0" smtClean="0">
                          <a:latin typeface="+mn-lt"/>
                        </a:rPr>
                        <a:t>76%)</a:t>
                      </a:r>
                      <a:endParaRPr lang="en-US" sz="1400" b="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rPr>
                        <a:t>213 (</a:t>
                      </a:r>
                      <a:r>
                        <a:rPr lang="en-US" sz="1400" dirty="0" smtClean="0">
                          <a:latin typeface="+mn-lt"/>
                        </a:rPr>
                        <a:t>75%)</a:t>
                      </a:r>
                      <a:endParaRPr lang="en-US" sz="140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rPr>
                        <a:t>214 (</a:t>
                      </a:r>
                      <a:r>
                        <a:rPr lang="en-US" sz="1400" dirty="0" smtClean="0">
                          <a:latin typeface="+mn-lt"/>
                        </a:rPr>
                        <a:t>76%)</a:t>
                      </a:r>
                      <a:endParaRPr lang="en-US" sz="1400" dirty="0">
                        <a:latin typeface="+mn-l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85576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COUNT" val="3"/>
</p:tagLst>
</file>

<file path=ppt/theme/theme1.xml><?xml version="1.0" encoding="utf-8"?>
<a:theme xmlns:a="http://schemas.openxmlformats.org/drawingml/2006/main" name="Gilead HIV TemplateV7">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olidFill>
            <a:schemeClr val="accent1"/>
          </a:solidFill>
          <a:miter lim="800000"/>
        </a:ln>
      </a:spPr>
      <a:bodyPr rtlCol="0" anchor="ctr"/>
      <a:lstStyle>
        <a:defPPr algn="ctr">
          <a:lnSpc>
            <a:spcPct val="90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2">
              <a:lumMod val="50000"/>
            </a:schemeClr>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90000"/>
          </a:lnSpc>
          <a:defRPr dirty="0" smtClean="0"/>
        </a:defPPr>
      </a:lstStyle>
    </a:txDef>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extLst>
    <a:ext uri="{05A4C25C-085E-4340-85A3-A5531E510DB2}">
      <thm15:themeFamily xmlns:thm15="http://schemas.microsoft.com/office/thememl/2012/main" name="Gilead HIV TemplateV6.potx" id="{88B0C9EA-49A4-4B8F-80AC-673A8C15F9AB}" vid="{1220EA46-7CB4-4D13-8E8B-CCBD94359894}"/>
    </a:ext>
  </a:extLst>
</a:theme>
</file>

<file path=ppt/theme/theme2.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ppt/theme/theme3.xml><?xml version="1.0" encoding="utf-8"?>
<a:theme xmlns:a="http://schemas.openxmlformats.org/drawingml/2006/main" name="Office Theme">
  <a:themeElements>
    <a:clrScheme name="Gilead HIV">
      <a:dk1>
        <a:sysClr val="windowText" lastClr="000000"/>
      </a:dk1>
      <a:lt1>
        <a:sysClr val="window" lastClr="FFFFFF"/>
      </a:lt1>
      <a:dk2>
        <a:srgbClr val="CC0000"/>
      </a:dk2>
      <a:lt2>
        <a:srgbClr val="E2E2E2"/>
      </a:lt2>
      <a:accent1>
        <a:srgbClr val="CC0000"/>
      </a:accent1>
      <a:accent2>
        <a:srgbClr val="717074"/>
      </a:accent2>
      <a:accent3>
        <a:srgbClr val="0CB5EA"/>
      </a:accent3>
      <a:accent4>
        <a:srgbClr val="FBB040"/>
      </a:accent4>
      <a:accent5>
        <a:srgbClr val="6338A2"/>
      </a:accent5>
      <a:accent6>
        <a:srgbClr val="F66900"/>
      </a:accent6>
      <a:hlink>
        <a:srgbClr val="0972C9"/>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R127 G127 B127">
      <a:srgbClr val="7F7F7F"/>
    </a:custClr>
    <a:custClr name="R0 G196 B42">
      <a:srgbClr val="00C42A"/>
    </a:custClr>
    <a:custClr name="R0 G22 B66">
      <a:srgbClr val="002774"/>
    </a:custClr>
    <a:custClr name="R41 G96 B4">
      <a:srgbClr val="296004"/>
    </a:custClr>
    <a:custClr name="R0 G192 B60">
      <a:srgbClr val="00C0A0"/>
    </a:custClr>
    <a:custClr name="R202 G32 B85">
      <a:srgbClr val="C23C82"/>
    </a:custClr>
    <a:custClr name="R9 G114 B201">
      <a:srgbClr val="0972C9"/>
    </a:custClr>
    <a:custClr name="R6 G158 B35">
      <a:srgbClr val="069E23"/>
    </a:custClr>
    <a:custClr name="R160 G50 B250">
      <a:srgbClr val="A032FA"/>
    </a:custClr>
  </a:custClr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2F05C369C24244B2E876FA325ECF23" ma:contentTypeVersion="12" ma:contentTypeDescription="Create a new document." ma:contentTypeScope="" ma:versionID="66c339fe213b08431aa57952425d3f7f">
  <xsd:schema xmlns:xsd="http://www.w3.org/2001/XMLSchema" xmlns:xs="http://www.w3.org/2001/XMLSchema" xmlns:p="http://schemas.microsoft.com/office/2006/metadata/properties" xmlns:ns2="1dc2828f-8a30-4cbf-9c4f-3f4be26fad59" xmlns:ns3="http://schemas.microsoft.com/sharepoint/v4" xmlns:ns4="c4adf82c-7bf5-42e8-b5cd-788473a0d8d8" targetNamespace="http://schemas.microsoft.com/office/2006/metadata/properties" ma:root="true" ma:fieldsID="4958c44ad29fc18184597b4246ebc037" ns2:_="" ns3:_="" ns4:_="">
    <xsd:import namespace="1dc2828f-8a30-4cbf-9c4f-3f4be26fad59"/>
    <xsd:import namespace="http://schemas.microsoft.com/sharepoint/v4"/>
    <xsd:import namespace="c4adf82c-7bf5-42e8-b5cd-788473a0d8d8"/>
    <xsd:element name="properties">
      <xsd:complexType>
        <xsd:sequence>
          <xsd:element name="documentManagement">
            <xsd:complexType>
              <xsd:all>
                <xsd:element ref="ns2:eRoom_x0020_Name" minOccurs="0"/>
                <xsd:element ref="ns2:Owner" minOccurs="0"/>
                <xsd:element ref="ns2:Description0" minOccurs="0"/>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IconOverlay"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c2828f-8a30-4cbf-9c4f-3f4be26fad59" elementFormDefault="qualified">
    <xsd:import namespace="http://schemas.microsoft.com/office/2006/documentManagement/types"/>
    <xsd:import namespace="http://schemas.microsoft.com/office/infopath/2007/PartnerControls"/>
    <xsd:element name="eRoom_x0020_Name" ma:index="8" nillable="true" ma:displayName="eRoom Name" ma:default="" ma:description="" ma:internalName="eRoom_x0020_Name">
      <xsd:simpleType>
        <xsd:restriction base="dms:Text">
          <xsd:maxLength value="255"/>
        </xsd:restriction>
      </xsd:simpleType>
    </xsd:element>
    <xsd:element name="Owner" ma:index="9" nillable="true" ma:displayName="Owner" ma:default="" ma:description="" ma:internalName="Owner">
      <xsd:simpleType>
        <xsd:restriction base="dms:Text">
          <xsd:maxLength value="255"/>
        </xsd:restriction>
      </xsd:simpleType>
    </xsd:element>
    <xsd:element name="Description0" ma:index="10" nillable="true" ma:displayName="Description" ma:default="" ma:description="" ma:internalName="Description0">
      <xsd:simpleType>
        <xsd:restriction base="dms:Note"/>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adf82c-7bf5-42e8-b5cd-788473a0d8d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Room_x0020_Name xmlns="1dc2828f-8a30-4cbf-9c4f-3f4be26fad59" xsi:nil="true"/>
    <IconOverlay xmlns="http://schemas.microsoft.com/sharepoint/v4" xsi:nil="true"/>
    <Owner xmlns="1dc2828f-8a30-4cbf-9c4f-3f4be26fad59" xsi:nil="true"/>
    <Description0 xmlns="1dc2828f-8a30-4cbf-9c4f-3f4be26fad59" xsi:nil="true"/>
  </documentManagement>
</p:properties>
</file>

<file path=customXml/itemProps1.xml><?xml version="1.0" encoding="utf-8"?>
<ds:datastoreItem xmlns:ds="http://schemas.openxmlformats.org/officeDocument/2006/customXml" ds:itemID="{37F805BB-5393-4F66-9BE7-ABEA108391CF}"/>
</file>

<file path=customXml/itemProps2.xml><?xml version="1.0" encoding="utf-8"?>
<ds:datastoreItem xmlns:ds="http://schemas.openxmlformats.org/officeDocument/2006/customXml" ds:itemID="{BE010563-54B6-4BB5-A056-36BDB6013780}"/>
</file>

<file path=customXml/itemProps3.xml><?xml version="1.0" encoding="utf-8"?>
<ds:datastoreItem xmlns:ds="http://schemas.openxmlformats.org/officeDocument/2006/customXml" ds:itemID="{83456A92-20D3-46C1-B170-DD2B1511B801}"/>
</file>

<file path=docProps/app.xml><?xml version="1.0" encoding="utf-8"?>
<Properties xmlns="http://schemas.openxmlformats.org/officeDocument/2006/extended-properties" xmlns:vt="http://schemas.openxmlformats.org/officeDocument/2006/docPropsVTypes">
  <Template>Gilead HIV TemplateV6</Template>
  <TotalTime>105</TotalTime>
  <Words>3341</Words>
  <Application>Microsoft Office PowerPoint</Application>
  <PresentationFormat>Widescreen</PresentationFormat>
  <Paragraphs>593</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MS PGothic</vt:lpstr>
      <vt:lpstr>MS PGothic</vt:lpstr>
      <vt:lpstr>Arial</vt:lpstr>
      <vt:lpstr>MS Mincho</vt:lpstr>
      <vt:lpstr>Symbol</vt:lpstr>
      <vt:lpstr>Times</vt:lpstr>
      <vt:lpstr>Wingdings</vt:lpstr>
      <vt:lpstr>Gilead HIV TemplateV7</vt:lpstr>
      <vt:lpstr>Keeping the Pressure on Archived NRTI Resistance: Switching to Bictegravir/Emtricitabine/Tenofovir Alafenamide (B/F/TAF) Triple Therapy in Study 4030</vt:lpstr>
      <vt:lpstr>Background</vt:lpstr>
      <vt:lpstr>Methods: Figure 1. GS-US-380-4030 Study Design</vt:lpstr>
      <vt:lpstr>Methods, cont.</vt:lpstr>
      <vt:lpstr>Methods, cont.</vt:lpstr>
      <vt:lpstr>Methods, cont.</vt:lpstr>
      <vt:lpstr>Table 1. Study GS-US-380-4030 HIV-1 Primary Drug Resistance Substitutions</vt:lpstr>
      <vt:lpstr>Results: Table 2. Baseline Characteristics</vt:lpstr>
      <vt:lpstr>Table 3. Pre-Existing NRTI Resistance</vt:lpstr>
      <vt:lpstr>Figure 2. Virologic Outcome by FDA Snapshot at Week 48 (Overall Population)</vt:lpstr>
      <vt:lpstr>Table 4. Frequency of Baseline NRTI Resistance-Associated Substitutions</vt:lpstr>
      <vt:lpstr>Table 5. Frequency of Other Resistance-Associated Substitutions</vt:lpstr>
      <vt:lpstr>Table 6. Week 48 Virologic Outcome by FDA Snapshot, NRTI Resistance Categories</vt:lpstr>
      <vt:lpstr>Figure 3. Week 48 Virologic Outcome by the LOCF Method, NRTI Resistance Categories</vt:lpstr>
      <vt:lpstr>Figure 4. Week 48 Virologic Outcome by the LOCF Method, Genotypic Resistance</vt:lpstr>
      <vt:lpstr>Table 7. Week 48 Resistance Analysis of Virologic Failures</vt:lpstr>
      <vt:lpstr>Table 8. Predictors of Pre-Existing NRTI Resistance or M184V/I by Multivariate Logistic Regression Model</vt:lpstr>
      <vt:lpstr>Conclusions</vt:lpstr>
      <vt:lpstr>References</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Gilead HIV Template Title Slide Layout</dc:title>
  <dc:creator>Jill Schubert</dc:creator>
  <cp:lastModifiedBy>Mike Tran</cp:lastModifiedBy>
  <cp:revision>23</cp:revision>
  <cp:lastPrinted>2014-10-01T17:23:48Z</cp:lastPrinted>
  <dcterms:created xsi:type="dcterms:W3CDTF">2019-03-21T15:19:32Z</dcterms:created>
  <dcterms:modified xsi:type="dcterms:W3CDTF">2019-07-19T22:16:55Z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0x0101003A2F05C369C24244B2E876FA325ECF23</vt:lpwstr>
  </property>
</Properties>
</file>