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56" r:id="rId6"/>
    <p:sldId id="257" r:id="rId7"/>
    <p:sldId id="283" r:id="rId8"/>
    <p:sldId id="278" r:id="rId9"/>
    <p:sldId id="274" r:id="rId10"/>
    <p:sldId id="273" r:id="rId11"/>
    <p:sldId id="262" r:id="rId12"/>
    <p:sldId id="263" r:id="rId13"/>
    <p:sldId id="264" r:id="rId14"/>
    <p:sldId id="267" r:id="rId15"/>
    <p:sldId id="279" r:id="rId16"/>
    <p:sldId id="268" r:id="rId17"/>
    <p:sldId id="277" r:id="rId18"/>
    <p:sldId id="270" r:id="rId19"/>
    <p:sldId id="271" r:id="rId20"/>
    <p:sldId id="281" r:id="rId21"/>
    <p:sldId id="272" r:id="rId22"/>
    <p:sldId id="282"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Hesselgesser" initials="JH" lastIdx="26" clrIdx="0"/>
  <p:cmAuthor id="1" name="Bricker, Katherine" initials="BK" lastIdx="26" clrIdx="1">
    <p:extLst>
      <p:ext uri="{19B8F6BF-5375-455C-9EA6-DF929625EA0E}">
        <p15:presenceInfo xmlns:p15="http://schemas.microsoft.com/office/powerpoint/2012/main" userId="S::kmbrick@emory.edu::2dadb7bf-edb7-49be-a40f-ce36c10e0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BDE"/>
    <a:srgbClr val="FFE2C6"/>
    <a:srgbClr val="C26E68"/>
    <a:srgbClr val="FF9089"/>
    <a:srgbClr val="C0C0BF"/>
    <a:srgbClr val="7F9681"/>
    <a:srgbClr val="627365"/>
    <a:srgbClr val="8F70AC"/>
    <a:srgbClr val="FBDDC1"/>
    <a:srgbClr val="E8303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autoAdjust="0"/>
    <p:restoredTop sz="80930"/>
  </p:normalViewPr>
  <p:slideViewPr>
    <p:cSldViewPr snapToGrid="0" snapToObjects="1">
      <p:cViewPr varScale="1">
        <p:scale>
          <a:sx n="89" d="100"/>
          <a:sy n="89" d="100"/>
        </p:scale>
        <p:origin x="1752" y="1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FC1F325-9E06-824E-B197-B30C9BC89E97}" type="datetimeFigureOut">
              <a:rPr lang="en-US" smtClean="0"/>
              <a:t>7/23/19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B327864-4A71-EC4D-BA7B-78E662E2A799}" type="slidenum">
              <a:rPr lang="en-US" smtClean="0"/>
              <a:t>‹#›</a:t>
            </a:fld>
            <a:endParaRPr lang="en-US"/>
          </a:p>
        </p:txBody>
      </p:sp>
    </p:spTree>
    <p:extLst>
      <p:ext uri="{BB962C8B-B14F-4D97-AF65-F5344CB8AC3E}">
        <p14:creationId xmlns:p14="http://schemas.microsoft.com/office/powerpoint/2010/main" val="75022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good afternoon. I would like to start by thanking the organizers for inviting me to speak today. I’m very excited to share some of our recent work with you regarding the immune response to an oral TLR7 agonist, GS-986, in our pediatric model of SIV-infection, ART-suppression.</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2</a:t>
            </a:fld>
            <a:endParaRPr lang="en-US"/>
          </a:p>
        </p:txBody>
      </p:sp>
    </p:spTree>
    <p:extLst>
      <p:ext uri="{BB962C8B-B14F-4D97-AF65-F5344CB8AC3E}">
        <p14:creationId xmlns:p14="http://schemas.microsoft.com/office/powerpoint/2010/main" val="187944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 multiplex array we also measured plasma cytokine and chemokine concentrations throughout the study. A dose dependent increase of plasma IL-1RA, IP-10, and I-TAC was observed in both animals at 24-hours post GS-986 administration with the biggest flux observed in IL-1RA concentrations. By 7 days post administration, all had returned to baseline levels. </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11</a:t>
            </a:fld>
            <a:endParaRPr lang="en-US"/>
          </a:p>
        </p:txBody>
      </p:sp>
    </p:spTree>
    <p:extLst>
      <p:ext uri="{BB962C8B-B14F-4D97-AF65-F5344CB8AC3E}">
        <p14:creationId xmlns:p14="http://schemas.microsoft.com/office/powerpoint/2010/main" val="148087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no change was observed at the 0.1 mg/kg dose of GS-986, we did observed increased IFN-gamma, IL-6, IL-8, and IFN-alpha by 24 hours following the 0.3 mg/kg dose with a return to baseline by the 7 day post-administration time point.</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12</a:t>
            </a:fld>
            <a:endParaRPr lang="en-US"/>
          </a:p>
        </p:txBody>
      </p:sp>
    </p:spTree>
    <p:extLst>
      <p:ext uri="{BB962C8B-B14F-4D97-AF65-F5344CB8AC3E}">
        <p14:creationId xmlns:p14="http://schemas.microsoft.com/office/powerpoint/2010/main" val="355579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whole blood flow cytometry we also monitored T cell kinetics and saw a transient increase in peripheral CD4+ T cell frequency at 24 hours post-administration and a drop back to pre-dose frequency by 1 week.</a:t>
            </a:r>
          </a:p>
          <a:p>
            <a:endParaRPr lang="en-US" dirty="0"/>
          </a:p>
          <a:p>
            <a:r>
              <a:rPr lang="en-US" i="1" dirty="0"/>
              <a:t>Expand on the why??</a:t>
            </a:r>
          </a:p>
          <a:p>
            <a:r>
              <a:rPr lang="en-US" i="1" dirty="0"/>
              <a:t>Previous adult studies have observed a decrease in peripheral CD4+ T cell frequency 4-6 hours following oral TLR7 stimulation so we believe that the increase we are observing is a rebound from CD4+ T cells leaving the periphery to enter tissues.</a:t>
            </a:r>
          </a:p>
        </p:txBody>
      </p:sp>
      <p:sp>
        <p:nvSpPr>
          <p:cNvPr id="4" name="Slide Number Placeholder 3"/>
          <p:cNvSpPr>
            <a:spLocks noGrp="1"/>
          </p:cNvSpPr>
          <p:nvPr>
            <p:ph type="sldNum" sz="quarter" idx="5"/>
          </p:nvPr>
        </p:nvSpPr>
        <p:spPr/>
        <p:txBody>
          <a:bodyPr/>
          <a:lstStyle/>
          <a:p>
            <a:fld id="{4B327864-4A71-EC4D-BA7B-78E662E2A799}" type="slidenum">
              <a:rPr lang="en-US" smtClean="0"/>
              <a:t>13</a:t>
            </a:fld>
            <a:endParaRPr lang="en-US"/>
          </a:p>
        </p:txBody>
      </p:sp>
    </p:spTree>
    <p:extLst>
      <p:ext uri="{BB962C8B-B14F-4D97-AF65-F5344CB8AC3E}">
        <p14:creationId xmlns:p14="http://schemas.microsoft.com/office/powerpoint/2010/main" val="66468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itchFamily="34" charset="0"/>
              </a:rPr>
              <a:t>Finally, we quantified plasma viral loads by real-time RT-PCR in both infants and with these two doses, in these two animals we did not observe plasma viremia.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14</a:t>
            </a:fld>
            <a:endParaRPr lang="en-US"/>
          </a:p>
        </p:txBody>
      </p:sp>
    </p:spTree>
    <p:extLst>
      <p:ext uri="{BB962C8B-B14F-4D97-AF65-F5344CB8AC3E}">
        <p14:creationId xmlns:p14="http://schemas.microsoft.com/office/powerpoint/2010/main" val="388864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our pilot study demonstrates that GS-986 is well tolerated in our infant macaque model of SIV infection and ART suppression at both tested doses with induction of expected pharmacodynamic responses. </a:t>
            </a:r>
          </a:p>
          <a:p>
            <a:r>
              <a:rPr lang="en-US" dirty="0"/>
              <a:t>We observed transient immune activation through both monocyte activation and increased cytokines and chemokine concentration in the plasma at levels similar to what has been reported previously in the adult macaque studies. </a:t>
            </a:r>
          </a:p>
          <a:p>
            <a:r>
              <a:rPr lang="en-US" dirty="0"/>
              <a:t>And finally, these results add important new information to the existing data on GS-986 for potential future applications of an oral TLR7 agonist to treat children living with HIV-1.</a:t>
            </a:r>
          </a:p>
        </p:txBody>
      </p:sp>
      <p:sp>
        <p:nvSpPr>
          <p:cNvPr id="4" name="Slide Number Placeholder 3"/>
          <p:cNvSpPr>
            <a:spLocks noGrp="1"/>
          </p:cNvSpPr>
          <p:nvPr>
            <p:ph type="sldNum" sz="quarter" idx="5"/>
          </p:nvPr>
        </p:nvSpPr>
        <p:spPr/>
        <p:txBody>
          <a:bodyPr/>
          <a:lstStyle/>
          <a:p>
            <a:fld id="{4B327864-4A71-EC4D-BA7B-78E662E2A799}" type="slidenum">
              <a:rPr lang="en-US" smtClean="0"/>
              <a:t>15</a:t>
            </a:fld>
            <a:endParaRPr lang="en-US"/>
          </a:p>
        </p:txBody>
      </p:sp>
    </p:spTree>
    <p:extLst>
      <p:ext uri="{BB962C8B-B14F-4D97-AF65-F5344CB8AC3E}">
        <p14:creationId xmlns:p14="http://schemas.microsoft.com/office/powerpoint/2010/main" val="67013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work in our lab includes a larger study investigating the effect of GS-986 in combination with a therapeutic vaccine on the viral reservoir and viral rebound kinetics following analytical treatment interruption in SIV-infected ART-suppressed infant macaques. The schematic design and plasma viral loads of these infants are represented on this slide.</a:t>
            </a:r>
          </a:p>
        </p:txBody>
      </p:sp>
      <p:sp>
        <p:nvSpPr>
          <p:cNvPr id="4" name="Slide Number Placeholder 3"/>
          <p:cNvSpPr>
            <a:spLocks noGrp="1"/>
          </p:cNvSpPr>
          <p:nvPr>
            <p:ph type="sldNum" sz="quarter" idx="5"/>
          </p:nvPr>
        </p:nvSpPr>
        <p:spPr/>
        <p:txBody>
          <a:bodyPr/>
          <a:lstStyle/>
          <a:p>
            <a:fld id="{4B327864-4A71-EC4D-BA7B-78E662E2A799}" type="slidenum">
              <a:rPr lang="en-US" smtClean="0"/>
              <a:t>16</a:t>
            </a:fld>
            <a:endParaRPr lang="en-US"/>
          </a:p>
        </p:txBody>
      </p:sp>
    </p:spTree>
    <p:extLst>
      <p:ext uri="{BB962C8B-B14F-4D97-AF65-F5344CB8AC3E}">
        <p14:creationId xmlns:p14="http://schemas.microsoft.com/office/powerpoint/2010/main" val="3372712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 would like to conclude by thanking our lab. I’d also like to thank our collaborators, specifically at Gilead for providing both GS-986 and the ART drugs and also for reviewing and providing feedback for these slides. I’d also like to thank our many other collaborators both at Emory and elsewhere, the Yerkes research services staff for taking care of the monkeys, the monkeys themselves, and our funding sources.</a:t>
            </a:r>
          </a:p>
        </p:txBody>
      </p:sp>
      <p:sp>
        <p:nvSpPr>
          <p:cNvPr id="4" name="Slide Number Placeholder 3"/>
          <p:cNvSpPr>
            <a:spLocks noGrp="1"/>
          </p:cNvSpPr>
          <p:nvPr>
            <p:ph type="sldNum" sz="quarter" idx="5"/>
          </p:nvPr>
        </p:nvSpPr>
        <p:spPr/>
        <p:txBody>
          <a:bodyPr/>
          <a:lstStyle/>
          <a:p>
            <a:fld id="{4B327864-4A71-EC4D-BA7B-78E662E2A799}" type="slidenum">
              <a:rPr lang="en-US" smtClean="0"/>
              <a:t>17</a:t>
            </a:fld>
            <a:endParaRPr lang="en-US"/>
          </a:p>
        </p:txBody>
      </p:sp>
    </p:spTree>
    <p:extLst>
      <p:ext uri="{BB962C8B-B14F-4D97-AF65-F5344CB8AC3E}">
        <p14:creationId xmlns:p14="http://schemas.microsoft.com/office/powerpoint/2010/main" val="294203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thank you for your attention.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18</a:t>
            </a:fld>
            <a:endParaRPr lang="en-US"/>
          </a:p>
        </p:txBody>
      </p:sp>
    </p:spTree>
    <p:extLst>
      <p:ext uri="{BB962C8B-B14F-4D97-AF65-F5344CB8AC3E}">
        <p14:creationId xmlns:p14="http://schemas.microsoft.com/office/powerpoint/2010/main" val="117343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disclosure slide.</a:t>
            </a:r>
          </a:p>
        </p:txBody>
      </p:sp>
      <p:sp>
        <p:nvSpPr>
          <p:cNvPr id="4" name="Slide Number Placeholder 3"/>
          <p:cNvSpPr>
            <a:spLocks noGrp="1"/>
          </p:cNvSpPr>
          <p:nvPr>
            <p:ph type="sldNum" sz="quarter" idx="5"/>
          </p:nvPr>
        </p:nvSpPr>
        <p:spPr/>
        <p:txBody>
          <a:bodyPr/>
          <a:lstStyle/>
          <a:p>
            <a:fld id="{4B327864-4A71-EC4D-BA7B-78E662E2A799}" type="slidenum">
              <a:rPr lang="en-US" smtClean="0"/>
              <a:t>3</a:t>
            </a:fld>
            <a:endParaRPr lang="en-US"/>
          </a:p>
        </p:txBody>
      </p:sp>
    </p:spTree>
    <p:extLst>
      <p:ext uri="{BB962C8B-B14F-4D97-AF65-F5344CB8AC3E}">
        <p14:creationId xmlns:p14="http://schemas.microsoft.com/office/powerpoint/2010/main" val="104339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currently nearly 2 million children living with HIV globally and of this number around 180,000 new infections annually.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common transmission mode for pediatric infection is through the mother-to-child transmission route which can occur at any stage of pregnancy, during the intrapartum period, or postnatally through breast milk transmission.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absence of antiretroviral therapy, or ART, around 40% of infants born to HIV-1 infected women also acquire the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greatest predictor of mother-to-child-transmission is maternal viral loads and therefore ART is very efficient at reducing transmission.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shown on this graph, the rate of transmission in mother’s that are receiving ART drops from as high as 15-20% during the intra- or post-partum period to about 1-2% in a virally suppressed mother.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there has been much effort in recent years to increase awareness, screening, and treatment throughout pregnancy and currently over 50% of new pediatric infections occur postnatally, through breastmilk transmission and those transmission rates are highlighted with red arrows on this graph.</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4</a:t>
            </a:fld>
            <a:endParaRPr lang="en-US"/>
          </a:p>
        </p:txBody>
      </p:sp>
    </p:spTree>
    <p:extLst>
      <p:ext uri="{BB962C8B-B14F-4D97-AF65-F5344CB8AC3E}">
        <p14:creationId xmlns:p14="http://schemas.microsoft.com/office/powerpoint/2010/main" val="143555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there has been a lot of effort put into HIV remission clinical trials in the adult population, there has been little focus clinically on pediatric cure or remission with only 10 clinical trials targeting the HIV reservoir initiated in infants and children compared to over 80 “cure” clinical trials in the adult population.</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5</a:t>
            </a:fld>
            <a:endParaRPr lang="en-US"/>
          </a:p>
        </p:txBody>
      </p:sp>
    </p:spTree>
    <p:extLst>
      <p:ext uri="{BB962C8B-B14F-4D97-AF65-F5344CB8AC3E}">
        <p14:creationId xmlns:p14="http://schemas.microsoft.com/office/powerpoint/2010/main" val="324258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Establishing a model of postnatal oral HIV-1 transmission and ART suppression in the rhesus macaque has been a priority in the Chahroudi lab. In a published pilot study, four infant macaques were challenged with two doses of SIVmac251 via oral gavage and ART was initiated at 5 weeks-post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Blood was collected at scheduled intervals and plasma viral loads, serum chemistry, complete blood count, and immunological parameters were monitored throughout the study. After 6 to 9 months of ART, animals underwent elective necropsy and tissue was collected for extensive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study, we saw that ART was well-tolerated and efficient at inducing viral suppression below the limit of detection of our virological assay. A significant decline in SIV DNA in peripheral CD4+ T cells was also observed in all animals on ART compared to their pre-ART SIV DNA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this pilot study we concluded that this model of oral SIV infection simulates postnatal HIV-1 infection through breastfeeding with ART-mediated suppression of viremia to permit characterization of SIV persistence and for </a:t>
            </a:r>
            <a:r>
              <a:rPr lang="en-US" sz="1200" b="1" dirty="0"/>
              <a:t>evaluation of potential therapeutic interventions</a:t>
            </a:r>
            <a:r>
              <a:rPr lang="en-US" sz="1200" dirty="0"/>
              <a:t> in infant rhesus macaques.</a:t>
            </a:r>
          </a:p>
          <a:p>
            <a:pPr algn="l"/>
            <a:endParaRPr lang="en-US" sz="1200" dirty="0"/>
          </a:p>
        </p:txBody>
      </p:sp>
      <p:sp>
        <p:nvSpPr>
          <p:cNvPr id="4" name="Slide Number Placeholder 3"/>
          <p:cNvSpPr>
            <a:spLocks noGrp="1"/>
          </p:cNvSpPr>
          <p:nvPr>
            <p:ph type="sldNum" sz="quarter" idx="5"/>
          </p:nvPr>
        </p:nvSpPr>
        <p:spPr/>
        <p:txBody>
          <a:bodyPr/>
          <a:lstStyle/>
          <a:p>
            <a:fld id="{4B327864-4A71-EC4D-BA7B-78E662E2A799}" type="slidenum">
              <a:rPr lang="en-US" smtClean="0"/>
              <a:t>6</a:t>
            </a:fld>
            <a:endParaRPr lang="en-US"/>
          </a:p>
        </p:txBody>
      </p:sp>
    </p:spTree>
    <p:extLst>
      <p:ext uri="{BB962C8B-B14F-4D97-AF65-F5344CB8AC3E}">
        <p14:creationId xmlns:p14="http://schemas.microsoft.com/office/powerpoint/2010/main" val="196749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interested in testing the potential therapeutic GS-986, an oral TLR7 agonist, in our pediatric SIV/ART model because of the success it has shown in recent studies involving adult macaques. </a:t>
            </a:r>
          </a:p>
          <a:p>
            <a:r>
              <a:rPr lang="en-US" dirty="0"/>
              <a:t>When used in combination with therapeutic vaccination animals displayed enhanced virologic control and experienced a delay in viral rebound following interruption of ART. </a:t>
            </a:r>
          </a:p>
          <a:p>
            <a:r>
              <a:rPr lang="en-US" dirty="0"/>
              <a:t>Additionally, in a more recent study involving adult SHIV-infected macaques, TLR7 stimulation through GS-9620, the clinical analog to the investigational tool compound GS-986, along with administration of a broadly neutralizing antibody, PGT121, resulted in delayed viral rebound.</a:t>
            </a:r>
          </a:p>
          <a:p>
            <a:r>
              <a:rPr lang="en-US" dirty="0"/>
              <a:t>For the study that I will present today, we sought to evaluate the tolerability and pharmacodynamic response to GS-986 in our infant rhesus macaque model of oral SIV infection and ART suppression.</a:t>
            </a:r>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7</a:t>
            </a:fld>
            <a:endParaRPr lang="en-US"/>
          </a:p>
        </p:txBody>
      </p:sp>
    </p:spTree>
    <p:extLst>
      <p:ext uri="{BB962C8B-B14F-4D97-AF65-F5344CB8AC3E}">
        <p14:creationId xmlns:p14="http://schemas.microsoft.com/office/powerpoint/2010/main" val="199937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871"/>
              </a:spcAft>
              <a:buClr>
                <a:schemeClr val="tx2"/>
              </a:buClr>
              <a:buSzPct val="100000"/>
              <a:buFont typeface="Wingdings" pitchFamily="2" charset="2"/>
              <a:buNone/>
            </a:pPr>
            <a:r>
              <a:rPr lang="en-US" sz="1200" dirty="0"/>
              <a:t>In this study, two infant macaques were challenged with SIVmac251 via oral administration at 5 weeks of age. A triple formulation consisting of Tenofovir, Emtricitabine, and Dolutegravir was initiated at 4-weeks post infection and administered daily. Blood was collected regularly to monitor plasma viral loads, serum chemistry, CBC, and immune activation. </a:t>
            </a:r>
          </a:p>
          <a:p>
            <a:pPr marL="0" indent="0" algn="l">
              <a:spcAft>
                <a:spcPts val="871"/>
              </a:spcAft>
              <a:buClr>
                <a:schemeClr val="tx2"/>
              </a:buClr>
              <a:buSzPct val="100000"/>
              <a:buFont typeface="Wingdings" pitchFamily="2" charset="2"/>
              <a:buNone/>
            </a:pPr>
            <a:r>
              <a:rPr lang="en-US" sz="1200" dirty="0"/>
              <a:t>After 14-18 weeks of viral suppression animals received a 0.1 mg/kg dose of GS-986 via oral gavage. Blood was collected pre-administration and then again at 24-hours and 1-week post-administration for flow cytometry, plasma cytokine analysis, and to monitor viral loads, CBC, and serum chemistries. </a:t>
            </a:r>
          </a:p>
          <a:p>
            <a:pPr marL="0" indent="0" algn="l">
              <a:spcAft>
                <a:spcPts val="871"/>
              </a:spcAft>
              <a:buClr>
                <a:schemeClr val="tx2"/>
              </a:buClr>
              <a:buSzPct val="100000"/>
              <a:buFont typeface="Wingdings" pitchFamily="2" charset="2"/>
              <a:buNone/>
            </a:pPr>
            <a:r>
              <a:rPr lang="en-US" sz="1200" dirty="0"/>
              <a:t>Following 4-weeks of rest, both animals received a second dose of GS-986 at 0.3 mg/kg again by oral gavage and analysis were repeated at the same time points.</a:t>
            </a:r>
          </a:p>
          <a:p>
            <a:pPr marL="0" indent="0" algn="l">
              <a:spcAft>
                <a:spcPts val="871"/>
              </a:spcAft>
              <a:buClr>
                <a:schemeClr val="tx2"/>
              </a:buClr>
              <a:buSzPct val="100000"/>
              <a:buFont typeface="Wingdings" pitchFamily="2" charset="2"/>
              <a:buNone/>
            </a:pPr>
            <a:r>
              <a:rPr lang="en-US" sz="1200" dirty="0"/>
              <a:t>An overview of the schematic is highlighted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4B327864-4A71-EC4D-BA7B-78E662E2A799}" type="slidenum">
              <a:rPr lang="en-US" smtClean="0"/>
              <a:t>8</a:t>
            </a:fld>
            <a:endParaRPr lang="en-US"/>
          </a:p>
        </p:txBody>
      </p:sp>
    </p:spTree>
    <p:extLst>
      <p:ext uri="{BB962C8B-B14F-4D97-AF65-F5344CB8AC3E}">
        <p14:creationId xmlns:p14="http://schemas.microsoft.com/office/powerpoint/2010/main" val="373460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itchFamily="34" charset="0"/>
              </a:rPr>
              <a:t>We found that oral GS-986 was well tolerated in the infant macaques at both doses. Animals continued to gain weight throughout the study. White blood cell counts, hemoglobin, and platelet count all remained within expected parameters. Kidney and liver functions also remained normal throughout indicated by serum chemistry.</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B327864-4A71-EC4D-BA7B-78E662E2A799}" type="slidenum">
              <a:rPr lang="en-US" smtClean="0"/>
              <a:t>9</a:t>
            </a:fld>
            <a:endParaRPr lang="en-US"/>
          </a:p>
        </p:txBody>
      </p:sp>
    </p:spTree>
    <p:extLst>
      <p:ext uri="{BB962C8B-B14F-4D97-AF65-F5344CB8AC3E}">
        <p14:creationId xmlns:p14="http://schemas.microsoft.com/office/powerpoint/2010/main" val="43169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Through flow cytometry, we also monitored monocyte activation following GS-986 administration. At 24-hours following both the 0.1 mg/kg and the 0.3 mg/kg dose we saw a dramatic increase in both monocyte activation, measured through increased CD16 expression and graphed on the left of this slide, and circulating macrophages, measured through CD169 expression displayed on the right. By 7-day post administration both CD16 and CD169 had returned to baseline, pre-dose levels. A representative flow cytometry plot is displayed on the bottom of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B327864-4A71-EC4D-BA7B-78E662E2A799}" type="slidenum">
              <a:rPr lang="en-US" smtClean="0"/>
              <a:t>10</a:t>
            </a:fld>
            <a:endParaRPr lang="en-US"/>
          </a:p>
        </p:txBody>
      </p:sp>
    </p:spTree>
    <p:extLst>
      <p:ext uri="{BB962C8B-B14F-4D97-AF65-F5344CB8AC3E}">
        <p14:creationId xmlns:p14="http://schemas.microsoft.com/office/powerpoint/2010/main" val="2557066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73BF48-7E01-284F-AEFD-51ACE4C08E88}"/>
              </a:ext>
            </a:extLst>
          </p:cNvPr>
          <p:cNvSpPr/>
          <p:nvPr/>
        </p:nvSpPr>
        <p:spPr>
          <a:xfrm>
            <a:off x="8539798" y="1458468"/>
            <a:ext cx="390144" cy="2170176"/>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Oral GS-986 results in robust transient monocyte activation</a:t>
            </a:r>
          </a:p>
        </p:txBody>
      </p:sp>
      <p:pic>
        <p:nvPicPr>
          <p:cNvPr id="6" name="Picture 5">
            <a:extLst>
              <a:ext uri="{FF2B5EF4-FFF2-40B4-BE49-F238E27FC236}">
                <a16:creationId xmlns:a16="http://schemas.microsoft.com/office/drawing/2014/main" id="{E01E3656-336B-064C-8A23-D7A1F2246E94}"/>
              </a:ext>
            </a:extLst>
          </p:cNvPr>
          <p:cNvPicPr>
            <a:picLocks noChangeAspect="1"/>
          </p:cNvPicPr>
          <p:nvPr/>
        </p:nvPicPr>
        <p:blipFill>
          <a:blip r:embed="rId3"/>
          <a:srcRect/>
          <a:stretch/>
        </p:blipFill>
        <p:spPr>
          <a:xfrm>
            <a:off x="6531867" y="1268765"/>
            <a:ext cx="4209200" cy="2874193"/>
          </a:xfrm>
          <a:prstGeom prst="rect">
            <a:avLst/>
          </a:prstGeom>
        </p:spPr>
      </p:pic>
      <p:grpSp>
        <p:nvGrpSpPr>
          <p:cNvPr id="4" name="Group 3">
            <a:extLst>
              <a:ext uri="{FF2B5EF4-FFF2-40B4-BE49-F238E27FC236}">
                <a16:creationId xmlns:a16="http://schemas.microsoft.com/office/drawing/2014/main" id="{80E68EC9-07F5-794B-A989-2D294C322995}"/>
              </a:ext>
            </a:extLst>
          </p:cNvPr>
          <p:cNvGrpSpPr/>
          <p:nvPr/>
        </p:nvGrpSpPr>
        <p:grpSpPr>
          <a:xfrm>
            <a:off x="1521858" y="1280879"/>
            <a:ext cx="4181501" cy="2849962"/>
            <a:chOff x="1521858" y="1280879"/>
            <a:chExt cx="4181501" cy="2849962"/>
          </a:xfrm>
        </p:grpSpPr>
        <p:sp>
          <p:nvSpPr>
            <p:cNvPr id="3" name="Rectangle 2">
              <a:extLst>
                <a:ext uri="{FF2B5EF4-FFF2-40B4-BE49-F238E27FC236}">
                  <a16:creationId xmlns:a16="http://schemas.microsoft.com/office/drawing/2014/main" id="{C505E4CF-AE78-8645-97FE-8A2620DA70F9}"/>
                </a:ext>
              </a:extLst>
            </p:cNvPr>
            <p:cNvSpPr/>
            <p:nvPr/>
          </p:nvSpPr>
          <p:spPr>
            <a:xfrm>
              <a:off x="3547872" y="1463040"/>
              <a:ext cx="390144" cy="2170176"/>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571D74-F3DE-2648-9585-F0C3B16A3C0F}"/>
                </a:ext>
              </a:extLst>
            </p:cNvPr>
            <p:cNvPicPr>
              <a:picLocks noChangeAspect="1"/>
            </p:cNvPicPr>
            <p:nvPr/>
          </p:nvPicPr>
          <p:blipFill>
            <a:blip r:embed="rId4"/>
            <a:srcRect/>
            <a:stretch/>
          </p:blipFill>
          <p:spPr>
            <a:xfrm>
              <a:off x="1521858" y="1280879"/>
              <a:ext cx="4181501" cy="2849962"/>
            </a:xfrm>
            <a:prstGeom prst="rect">
              <a:avLst/>
            </a:prstGeom>
          </p:spPr>
        </p:pic>
      </p:grpSp>
      <p:pic>
        <p:nvPicPr>
          <p:cNvPr id="8" name="Picture 7">
            <a:extLst>
              <a:ext uri="{FF2B5EF4-FFF2-40B4-BE49-F238E27FC236}">
                <a16:creationId xmlns:a16="http://schemas.microsoft.com/office/drawing/2014/main" id="{F9C32204-B24F-8140-9A28-329468C21B38}"/>
              </a:ext>
            </a:extLst>
          </p:cNvPr>
          <p:cNvPicPr>
            <a:picLocks noChangeAspect="1"/>
          </p:cNvPicPr>
          <p:nvPr/>
        </p:nvPicPr>
        <p:blipFill>
          <a:blip r:embed="rId5"/>
          <a:srcRect/>
          <a:stretch/>
        </p:blipFill>
        <p:spPr>
          <a:xfrm>
            <a:off x="10777323" y="2297957"/>
            <a:ext cx="1078970" cy="815807"/>
          </a:xfrm>
          <a:prstGeom prst="rect">
            <a:avLst/>
          </a:prstGeom>
        </p:spPr>
      </p:pic>
      <p:pic>
        <p:nvPicPr>
          <p:cNvPr id="9" name="Picture 8">
            <a:extLst>
              <a:ext uri="{FF2B5EF4-FFF2-40B4-BE49-F238E27FC236}">
                <a16:creationId xmlns:a16="http://schemas.microsoft.com/office/drawing/2014/main" id="{6246B207-33CF-8D4A-AC67-3D65DABB6F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5707" y="4142958"/>
            <a:ext cx="1880133" cy="2101893"/>
          </a:xfrm>
          <a:prstGeom prst="rect">
            <a:avLst/>
          </a:prstGeom>
        </p:spPr>
      </p:pic>
      <p:pic>
        <p:nvPicPr>
          <p:cNvPr id="10" name="Picture 9">
            <a:extLst>
              <a:ext uri="{FF2B5EF4-FFF2-40B4-BE49-F238E27FC236}">
                <a16:creationId xmlns:a16="http://schemas.microsoft.com/office/drawing/2014/main" id="{DB3A7321-D298-164E-9A31-8F5D75D7676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51354" y="4138833"/>
            <a:ext cx="1889292" cy="2101355"/>
          </a:xfrm>
          <a:prstGeom prst="rect">
            <a:avLst/>
          </a:prstGeom>
        </p:spPr>
      </p:pic>
      <p:pic>
        <p:nvPicPr>
          <p:cNvPr id="11" name="Picture 10">
            <a:extLst>
              <a:ext uri="{FF2B5EF4-FFF2-40B4-BE49-F238E27FC236}">
                <a16:creationId xmlns:a16="http://schemas.microsoft.com/office/drawing/2014/main" id="{7E676333-EAC5-2248-8C50-39BCD18B142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696640" y="4134511"/>
            <a:ext cx="1879653" cy="2101355"/>
          </a:xfrm>
          <a:prstGeom prst="rect">
            <a:avLst/>
          </a:prstGeom>
        </p:spPr>
      </p:pic>
    </p:spTree>
    <p:extLst>
      <p:ext uri="{BB962C8B-B14F-4D97-AF65-F5344CB8AC3E}">
        <p14:creationId xmlns:p14="http://schemas.microsoft.com/office/powerpoint/2010/main" val="249660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200F8B-6074-AF4D-A8A6-DC2C96B8782E}"/>
              </a:ext>
            </a:extLst>
          </p:cNvPr>
          <p:cNvSpPr/>
          <p:nvPr/>
        </p:nvSpPr>
        <p:spPr>
          <a:xfrm>
            <a:off x="9137632" y="2276853"/>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59922E-9BA7-5B4D-9B9B-820CAB0340AB}"/>
              </a:ext>
            </a:extLst>
          </p:cNvPr>
          <p:cNvSpPr/>
          <p:nvPr/>
        </p:nvSpPr>
        <p:spPr>
          <a:xfrm>
            <a:off x="10515049" y="2278597"/>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C8C6B4-7066-9B4B-9C3B-F8F1D9D3E4CE}"/>
              </a:ext>
            </a:extLst>
          </p:cNvPr>
          <p:cNvSpPr/>
          <p:nvPr/>
        </p:nvSpPr>
        <p:spPr>
          <a:xfrm>
            <a:off x="6490016" y="2318445"/>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599893-2EBC-EB43-BF3F-763A3C64330E}"/>
              </a:ext>
            </a:extLst>
          </p:cNvPr>
          <p:cNvSpPr/>
          <p:nvPr/>
        </p:nvSpPr>
        <p:spPr>
          <a:xfrm>
            <a:off x="5124512" y="2314955"/>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EF6A31-6F73-2247-AE36-753CC92BFEE9}"/>
              </a:ext>
            </a:extLst>
          </p:cNvPr>
          <p:cNvSpPr/>
          <p:nvPr/>
        </p:nvSpPr>
        <p:spPr>
          <a:xfrm>
            <a:off x="1011936" y="2276854"/>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9259EB-CBC4-664A-AAF1-87E35050463A}"/>
              </a:ext>
            </a:extLst>
          </p:cNvPr>
          <p:cNvSpPr/>
          <p:nvPr/>
        </p:nvSpPr>
        <p:spPr>
          <a:xfrm>
            <a:off x="2377440" y="2276855"/>
            <a:ext cx="390144" cy="200254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Increase of plasma cytokines and chemokines is observed following oral GS-986</a:t>
            </a:r>
          </a:p>
        </p:txBody>
      </p:sp>
      <p:pic>
        <p:nvPicPr>
          <p:cNvPr id="16" name="Picture 15">
            <a:extLst>
              <a:ext uri="{FF2B5EF4-FFF2-40B4-BE49-F238E27FC236}">
                <a16:creationId xmlns:a16="http://schemas.microsoft.com/office/drawing/2014/main" id="{5164FD92-FD68-B645-8E60-93CEE9EE233C}"/>
              </a:ext>
            </a:extLst>
          </p:cNvPr>
          <p:cNvPicPr>
            <a:picLocks noChangeAspect="1"/>
          </p:cNvPicPr>
          <p:nvPr/>
        </p:nvPicPr>
        <p:blipFill>
          <a:blip r:embed="rId3"/>
          <a:srcRect/>
          <a:stretch/>
        </p:blipFill>
        <p:spPr>
          <a:xfrm>
            <a:off x="126169" y="2109229"/>
            <a:ext cx="4103548" cy="2639541"/>
          </a:xfrm>
          <a:prstGeom prst="rect">
            <a:avLst/>
          </a:prstGeom>
        </p:spPr>
      </p:pic>
      <p:pic>
        <p:nvPicPr>
          <p:cNvPr id="18" name="Picture 17">
            <a:extLst>
              <a:ext uri="{FF2B5EF4-FFF2-40B4-BE49-F238E27FC236}">
                <a16:creationId xmlns:a16="http://schemas.microsoft.com/office/drawing/2014/main" id="{59C55238-D7B1-7145-975C-717DA6615315}"/>
              </a:ext>
            </a:extLst>
          </p:cNvPr>
          <p:cNvPicPr>
            <a:picLocks noChangeAspect="1"/>
          </p:cNvPicPr>
          <p:nvPr/>
        </p:nvPicPr>
        <p:blipFill>
          <a:blip r:embed="rId4"/>
          <a:srcRect/>
          <a:stretch/>
        </p:blipFill>
        <p:spPr>
          <a:xfrm>
            <a:off x="4232544" y="2145908"/>
            <a:ext cx="4118081" cy="2648888"/>
          </a:xfrm>
          <a:prstGeom prst="rect">
            <a:avLst/>
          </a:prstGeom>
        </p:spPr>
      </p:pic>
      <p:pic>
        <p:nvPicPr>
          <p:cNvPr id="19" name="Picture 18">
            <a:extLst>
              <a:ext uri="{FF2B5EF4-FFF2-40B4-BE49-F238E27FC236}">
                <a16:creationId xmlns:a16="http://schemas.microsoft.com/office/drawing/2014/main" id="{4B9C924B-6AC8-B541-A597-3EAE3C61274D}"/>
              </a:ext>
            </a:extLst>
          </p:cNvPr>
          <p:cNvPicPr>
            <a:picLocks noChangeAspect="1"/>
          </p:cNvPicPr>
          <p:nvPr/>
        </p:nvPicPr>
        <p:blipFill>
          <a:blip r:embed="rId5"/>
          <a:srcRect/>
          <a:stretch/>
        </p:blipFill>
        <p:spPr>
          <a:xfrm>
            <a:off x="8345120" y="2109229"/>
            <a:ext cx="4024218" cy="2639541"/>
          </a:xfrm>
          <a:prstGeom prst="rect">
            <a:avLst/>
          </a:prstGeom>
        </p:spPr>
      </p:pic>
      <p:pic>
        <p:nvPicPr>
          <p:cNvPr id="21" name="Picture 20">
            <a:extLst>
              <a:ext uri="{FF2B5EF4-FFF2-40B4-BE49-F238E27FC236}">
                <a16:creationId xmlns:a16="http://schemas.microsoft.com/office/drawing/2014/main" id="{E6B002D0-AEDE-CB46-BA9F-DAF56BEA9113}"/>
              </a:ext>
            </a:extLst>
          </p:cNvPr>
          <p:cNvPicPr>
            <a:picLocks noChangeAspect="1"/>
          </p:cNvPicPr>
          <p:nvPr/>
        </p:nvPicPr>
        <p:blipFill>
          <a:blip r:embed="rId6"/>
          <a:srcRect/>
          <a:stretch/>
        </p:blipFill>
        <p:spPr>
          <a:xfrm>
            <a:off x="4705197" y="5213660"/>
            <a:ext cx="2955797" cy="422256"/>
          </a:xfrm>
          <a:prstGeom prst="rect">
            <a:avLst/>
          </a:prstGeom>
        </p:spPr>
      </p:pic>
    </p:spTree>
    <p:extLst>
      <p:ext uri="{BB962C8B-B14F-4D97-AF65-F5344CB8AC3E}">
        <p14:creationId xmlns:p14="http://schemas.microsoft.com/office/powerpoint/2010/main" val="418565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9607AC4-58C6-414A-ABCB-8FDC7F7FDDCA}"/>
              </a:ext>
            </a:extLst>
          </p:cNvPr>
          <p:cNvSpPr/>
          <p:nvPr/>
        </p:nvSpPr>
        <p:spPr>
          <a:xfrm>
            <a:off x="4132659" y="3822908"/>
            <a:ext cx="390144" cy="1745824"/>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4C71941-58A0-1B42-B3DD-4717E65B3379}"/>
              </a:ext>
            </a:extLst>
          </p:cNvPr>
          <p:cNvSpPr/>
          <p:nvPr/>
        </p:nvSpPr>
        <p:spPr>
          <a:xfrm>
            <a:off x="2985954" y="3822908"/>
            <a:ext cx="390144" cy="1745824"/>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2E1525-0397-8A49-9645-A4B0B7A0894F}"/>
              </a:ext>
            </a:extLst>
          </p:cNvPr>
          <p:cNvSpPr/>
          <p:nvPr/>
        </p:nvSpPr>
        <p:spPr>
          <a:xfrm>
            <a:off x="8091354" y="3837402"/>
            <a:ext cx="390144" cy="172359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6CA989-013A-6A47-BE35-5DEFF5D08979}"/>
              </a:ext>
            </a:extLst>
          </p:cNvPr>
          <p:cNvSpPr/>
          <p:nvPr/>
        </p:nvSpPr>
        <p:spPr>
          <a:xfrm>
            <a:off x="6926366" y="3837886"/>
            <a:ext cx="390144" cy="172359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AA15B-D98E-EB4E-84AE-FF54D03244DA}"/>
              </a:ext>
            </a:extLst>
          </p:cNvPr>
          <p:cNvSpPr/>
          <p:nvPr/>
        </p:nvSpPr>
        <p:spPr>
          <a:xfrm>
            <a:off x="7970716" y="1647554"/>
            <a:ext cx="390144" cy="172359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201261-D1FF-3B4F-B0AA-EC4A8DD062F2}"/>
              </a:ext>
            </a:extLst>
          </p:cNvPr>
          <p:cNvSpPr/>
          <p:nvPr/>
        </p:nvSpPr>
        <p:spPr>
          <a:xfrm>
            <a:off x="6916616" y="1647554"/>
            <a:ext cx="390144" cy="1723599"/>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867AB2-5EDF-8F47-8FCA-F840573B6CA1}"/>
              </a:ext>
            </a:extLst>
          </p:cNvPr>
          <p:cNvSpPr/>
          <p:nvPr/>
        </p:nvSpPr>
        <p:spPr>
          <a:xfrm>
            <a:off x="4132659" y="1625600"/>
            <a:ext cx="390144" cy="1745553"/>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65C99A-D3A0-2A4B-B0DD-70426B6D8B66}"/>
              </a:ext>
            </a:extLst>
          </p:cNvPr>
          <p:cNvSpPr/>
          <p:nvPr/>
        </p:nvSpPr>
        <p:spPr>
          <a:xfrm>
            <a:off x="2951041" y="1625600"/>
            <a:ext cx="390144" cy="1745553"/>
          </a:xfrm>
          <a:prstGeom prst="rect">
            <a:avLst/>
          </a:prstGeom>
          <a:solidFill>
            <a:srgbClr val="DDDB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Increase of plasma cytokines and chemokines is observed following oral GS-986</a:t>
            </a:r>
          </a:p>
        </p:txBody>
      </p:sp>
      <p:pic>
        <p:nvPicPr>
          <p:cNvPr id="17" name="Picture 16">
            <a:extLst>
              <a:ext uri="{FF2B5EF4-FFF2-40B4-BE49-F238E27FC236}">
                <a16:creationId xmlns:a16="http://schemas.microsoft.com/office/drawing/2014/main" id="{C5E8BAF4-646D-C04B-8AFC-64DCC331FDED}"/>
              </a:ext>
            </a:extLst>
          </p:cNvPr>
          <p:cNvPicPr>
            <a:picLocks noChangeAspect="1"/>
          </p:cNvPicPr>
          <p:nvPr/>
        </p:nvPicPr>
        <p:blipFill>
          <a:blip r:embed="rId3"/>
          <a:srcRect/>
          <a:stretch/>
        </p:blipFill>
        <p:spPr>
          <a:xfrm>
            <a:off x="6311967" y="1502346"/>
            <a:ext cx="3374892" cy="2262290"/>
          </a:xfrm>
          <a:prstGeom prst="rect">
            <a:avLst/>
          </a:prstGeom>
        </p:spPr>
      </p:pic>
      <p:pic>
        <p:nvPicPr>
          <p:cNvPr id="20" name="Picture 19">
            <a:extLst>
              <a:ext uri="{FF2B5EF4-FFF2-40B4-BE49-F238E27FC236}">
                <a16:creationId xmlns:a16="http://schemas.microsoft.com/office/drawing/2014/main" id="{0A7215AE-2D00-4C45-B96D-EE00989C6EAC}"/>
              </a:ext>
            </a:extLst>
          </p:cNvPr>
          <p:cNvPicPr>
            <a:picLocks noChangeAspect="1"/>
          </p:cNvPicPr>
          <p:nvPr/>
        </p:nvPicPr>
        <p:blipFill>
          <a:blip r:embed="rId4"/>
          <a:srcRect/>
          <a:stretch/>
        </p:blipFill>
        <p:spPr>
          <a:xfrm>
            <a:off x="2445214" y="3674544"/>
            <a:ext cx="3374891" cy="2313127"/>
          </a:xfrm>
          <a:prstGeom prst="rect">
            <a:avLst/>
          </a:prstGeom>
        </p:spPr>
      </p:pic>
      <p:pic>
        <p:nvPicPr>
          <p:cNvPr id="21" name="Picture 20">
            <a:extLst>
              <a:ext uri="{FF2B5EF4-FFF2-40B4-BE49-F238E27FC236}">
                <a16:creationId xmlns:a16="http://schemas.microsoft.com/office/drawing/2014/main" id="{E6B002D0-AEDE-CB46-BA9F-DAF56BEA9113}"/>
              </a:ext>
            </a:extLst>
          </p:cNvPr>
          <p:cNvPicPr>
            <a:picLocks noChangeAspect="1"/>
          </p:cNvPicPr>
          <p:nvPr/>
        </p:nvPicPr>
        <p:blipFill>
          <a:blip r:embed="rId5"/>
          <a:srcRect/>
          <a:stretch/>
        </p:blipFill>
        <p:spPr>
          <a:xfrm>
            <a:off x="10109000" y="3164457"/>
            <a:ext cx="1045340" cy="977461"/>
          </a:xfrm>
          <a:prstGeom prst="rect">
            <a:avLst/>
          </a:prstGeom>
        </p:spPr>
      </p:pic>
      <p:grpSp>
        <p:nvGrpSpPr>
          <p:cNvPr id="5" name="Group 4">
            <a:extLst>
              <a:ext uri="{FF2B5EF4-FFF2-40B4-BE49-F238E27FC236}">
                <a16:creationId xmlns:a16="http://schemas.microsoft.com/office/drawing/2014/main" id="{B1FBEAC1-3EBB-1242-9CC3-7B952EF883F9}"/>
              </a:ext>
            </a:extLst>
          </p:cNvPr>
          <p:cNvGrpSpPr/>
          <p:nvPr/>
        </p:nvGrpSpPr>
        <p:grpSpPr>
          <a:xfrm>
            <a:off x="2343210" y="1476965"/>
            <a:ext cx="3477373" cy="2301919"/>
            <a:chOff x="2343210" y="1476965"/>
            <a:chExt cx="3477373" cy="2301919"/>
          </a:xfrm>
        </p:grpSpPr>
        <p:pic>
          <p:nvPicPr>
            <p:cNvPr id="14" name="Picture 13">
              <a:extLst>
                <a:ext uri="{FF2B5EF4-FFF2-40B4-BE49-F238E27FC236}">
                  <a16:creationId xmlns:a16="http://schemas.microsoft.com/office/drawing/2014/main" id="{78E409DA-F864-6341-9128-AB5F9CF98D38}"/>
                </a:ext>
              </a:extLst>
            </p:cNvPr>
            <p:cNvPicPr>
              <a:picLocks noChangeAspect="1"/>
            </p:cNvPicPr>
            <p:nvPr/>
          </p:nvPicPr>
          <p:blipFill>
            <a:blip r:embed="rId6"/>
            <a:srcRect/>
            <a:stretch/>
          </p:blipFill>
          <p:spPr>
            <a:xfrm>
              <a:off x="2556387" y="1476965"/>
              <a:ext cx="3264196" cy="2301919"/>
            </a:xfrm>
            <a:prstGeom prst="rect">
              <a:avLst/>
            </a:prstGeom>
          </p:spPr>
        </p:pic>
        <p:sp>
          <p:nvSpPr>
            <p:cNvPr id="9" name="TextBox 8">
              <a:extLst>
                <a:ext uri="{FF2B5EF4-FFF2-40B4-BE49-F238E27FC236}">
                  <a16:creationId xmlns:a16="http://schemas.microsoft.com/office/drawing/2014/main" id="{65EB3AF1-CDDD-054F-9DCE-3CA0E9EC95F9}"/>
                </a:ext>
              </a:extLst>
            </p:cNvPr>
            <p:cNvSpPr txBox="1"/>
            <p:nvPr/>
          </p:nvSpPr>
          <p:spPr>
            <a:xfrm>
              <a:off x="2343210" y="2004805"/>
              <a:ext cx="369332" cy="938398"/>
            </a:xfrm>
            <a:prstGeom prst="rect">
              <a:avLst/>
            </a:prstGeom>
            <a:noFill/>
          </p:spPr>
          <p:txBody>
            <a:bodyPr vert="vert270" wrap="none" rtlCol="0">
              <a:spAutoFit/>
            </a:bodyPr>
            <a:lstStyle/>
            <a:p>
              <a:r>
                <a:rPr lang="en-US" sz="1200" b="1" dirty="0"/>
                <a:t>IFN-</a:t>
              </a:r>
              <a:r>
                <a:rPr lang="en-US" sz="1200" b="1" dirty="0">
                  <a:latin typeface="Symbol" pitchFamily="2" charset="2"/>
                </a:rPr>
                <a:t>g</a:t>
              </a:r>
              <a:r>
                <a:rPr lang="en-US" sz="1200" b="1" dirty="0"/>
                <a:t> (</a:t>
              </a:r>
              <a:r>
                <a:rPr lang="en-US" sz="1200" b="1" dirty="0" err="1"/>
                <a:t>pg</a:t>
              </a:r>
              <a:r>
                <a:rPr lang="en-US" sz="1200" b="1" dirty="0"/>
                <a:t>/ml)</a:t>
              </a:r>
            </a:p>
          </p:txBody>
        </p:sp>
      </p:grpSp>
      <p:grpSp>
        <p:nvGrpSpPr>
          <p:cNvPr id="4" name="Group 3">
            <a:extLst>
              <a:ext uri="{FF2B5EF4-FFF2-40B4-BE49-F238E27FC236}">
                <a16:creationId xmlns:a16="http://schemas.microsoft.com/office/drawing/2014/main" id="{CC407FEF-D2EF-9541-84BD-331F01EF767C}"/>
              </a:ext>
            </a:extLst>
          </p:cNvPr>
          <p:cNvGrpSpPr/>
          <p:nvPr/>
        </p:nvGrpSpPr>
        <p:grpSpPr>
          <a:xfrm>
            <a:off x="6251005" y="3692194"/>
            <a:ext cx="3495781" cy="2277825"/>
            <a:chOff x="6251005" y="3667810"/>
            <a:chExt cx="3495781" cy="2277825"/>
          </a:xfrm>
        </p:grpSpPr>
        <p:pic>
          <p:nvPicPr>
            <p:cNvPr id="15" name="Picture 14">
              <a:extLst>
                <a:ext uri="{FF2B5EF4-FFF2-40B4-BE49-F238E27FC236}">
                  <a16:creationId xmlns:a16="http://schemas.microsoft.com/office/drawing/2014/main" id="{EB505E00-54F9-714C-A3E8-6128E32612C3}"/>
                </a:ext>
              </a:extLst>
            </p:cNvPr>
            <p:cNvPicPr>
              <a:picLocks noChangeAspect="1"/>
            </p:cNvPicPr>
            <p:nvPr/>
          </p:nvPicPr>
          <p:blipFill>
            <a:blip r:embed="rId7"/>
            <a:srcRect/>
            <a:stretch/>
          </p:blipFill>
          <p:spPr>
            <a:xfrm>
              <a:off x="6516756" y="3667810"/>
              <a:ext cx="3230030" cy="2277825"/>
            </a:xfrm>
            <a:prstGeom prst="rect">
              <a:avLst/>
            </a:prstGeom>
          </p:spPr>
        </p:pic>
        <p:sp>
          <p:nvSpPr>
            <p:cNvPr id="10" name="TextBox 9">
              <a:extLst>
                <a:ext uri="{FF2B5EF4-FFF2-40B4-BE49-F238E27FC236}">
                  <a16:creationId xmlns:a16="http://schemas.microsoft.com/office/drawing/2014/main" id="{4207113A-455C-D946-A916-0765986AC9AE}"/>
                </a:ext>
              </a:extLst>
            </p:cNvPr>
            <p:cNvSpPr txBox="1"/>
            <p:nvPr/>
          </p:nvSpPr>
          <p:spPr>
            <a:xfrm>
              <a:off x="6251005" y="4141918"/>
              <a:ext cx="369332" cy="972061"/>
            </a:xfrm>
            <a:prstGeom prst="rect">
              <a:avLst/>
            </a:prstGeom>
            <a:noFill/>
          </p:spPr>
          <p:txBody>
            <a:bodyPr vert="vert270" wrap="none" rtlCol="0">
              <a:spAutoFit/>
            </a:bodyPr>
            <a:lstStyle/>
            <a:p>
              <a:r>
                <a:rPr lang="en-US" sz="1200" b="1" dirty="0"/>
                <a:t>IFN-</a:t>
              </a:r>
              <a:r>
                <a:rPr lang="en-US" sz="1200" b="1" dirty="0">
                  <a:latin typeface="Symbol" pitchFamily="2" charset="2"/>
                </a:rPr>
                <a:t>a</a:t>
              </a:r>
              <a:r>
                <a:rPr lang="en-US" sz="1200" b="1" dirty="0"/>
                <a:t> (</a:t>
              </a:r>
              <a:r>
                <a:rPr lang="en-US" sz="1200" b="1" dirty="0" err="1"/>
                <a:t>pg</a:t>
              </a:r>
              <a:r>
                <a:rPr lang="en-US" sz="1200" b="1" dirty="0"/>
                <a:t>/ml)</a:t>
              </a:r>
            </a:p>
          </p:txBody>
        </p:sp>
      </p:grpSp>
    </p:spTree>
    <p:extLst>
      <p:ext uri="{BB962C8B-B14F-4D97-AF65-F5344CB8AC3E}">
        <p14:creationId xmlns:p14="http://schemas.microsoft.com/office/powerpoint/2010/main" val="306246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5A93555-5738-A54A-BA98-185B8AA227E9}"/>
              </a:ext>
            </a:extLst>
          </p:cNvPr>
          <p:cNvGrpSpPr/>
          <p:nvPr/>
        </p:nvGrpSpPr>
        <p:grpSpPr>
          <a:xfrm>
            <a:off x="1648233" y="1317940"/>
            <a:ext cx="6645162" cy="4704491"/>
            <a:chOff x="1648233" y="1317940"/>
            <a:chExt cx="6645162" cy="4704491"/>
          </a:xfrm>
        </p:grpSpPr>
        <p:sp>
          <p:nvSpPr>
            <p:cNvPr id="9" name="Rectangle 8">
              <a:extLst>
                <a:ext uri="{FF2B5EF4-FFF2-40B4-BE49-F238E27FC236}">
                  <a16:creationId xmlns:a16="http://schemas.microsoft.com/office/drawing/2014/main" id="{27256072-1CF5-DB47-8ECA-07590B76243D}"/>
                </a:ext>
              </a:extLst>
            </p:cNvPr>
            <p:cNvSpPr/>
            <p:nvPr/>
          </p:nvSpPr>
          <p:spPr>
            <a:xfrm>
              <a:off x="3718560" y="1573822"/>
              <a:ext cx="512064" cy="3754316"/>
            </a:xfrm>
            <a:prstGeom prst="rect">
              <a:avLst/>
            </a:prstGeom>
            <a:solidFill>
              <a:srgbClr val="C0C0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38403C-67F4-664E-8CA7-2D27068356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8233" y="1317940"/>
              <a:ext cx="6645162" cy="4704491"/>
            </a:xfrm>
            <a:prstGeom prst="rect">
              <a:avLst/>
            </a:prstGeom>
          </p:spPr>
        </p:pic>
      </p:grpSp>
      <p:sp>
        <p:nvSpPr>
          <p:cNvPr id="2" name="Title 1"/>
          <p:cNvSpPr>
            <a:spLocks noGrp="1"/>
          </p:cNvSpPr>
          <p:nvPr>
            <p:ph type="title"/>
          </p:nvPr>
        </p:nvSpPr>
        <p:spPr/>
        <p:txBody>
          <a:bodyPr>
            <a:normAutofit fontScale="90000"/>
          </a:bodyPr>
          <a:lstStyle/>
          <a:p>
            <a:r>
              <a:rPr lang="en-US" dirty="0"/>
              <a:t>Oral GS-986 results in a transient increase of </a:t>
            </a:r>
            <a:br>
              <a:rPr lang="en-US" dirty="0"/>
            </a:br>
            <a:r>
              <a:rPr lang="en-US" dirty="0"/>
              <a:t>peripheral CD4+ T cell frequency</a:t>
            </a:r>
          </a:p>
        </p:txBody>
      </p:sp>
      <p:pic>
        <p:nvPicPr>
          <p:cNvPr id="7" name="Picture 6">
            <a:extLst>
              <a:ext uri="{FF2B5EF4-FFF2-40B4-BE49-F238E27FC236}">
                <a16:creationId xmlns:a16="http://schemas.microsoft.com/office/drawing/2014/main" id="{AF2B09E9-BD47-4A4E-9938-2D881278EC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4215" y="3165779"/>
            <a:ext cx="1541023" cy="1174559"/>
          </a:xfrm>
          <a:prstGeom prst="rect">
            <a:avLst/>
          </a:prstGeom>
        </p:spPr>
      </p:pic>
    </p:spTree>
    <p:extLst>
      <p:ext uri="{BB962C8B-B14F-4D97-AF65-F5344CB8AC3E}">
        <p14:creationId xmlns:p14="http://schemas.microsoft.com/office/powerpoint/2010/main" val="56019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plasma viremia was detected during TLR7 agonist administration</a:t>
            </a:r>
          </a:p>
        </p:txBody>
      </p:sp>
      <p:grpSp>
        <p:nvGrpSpPr>
          <p:cNvPr id="4" name="Group 3">
            <a:extLst>
              <a:ext uri="{FF2B5EF4-FFF2-40B4-BE49-F238E27FC236}">
                <a16:creationId xmlns:a16="http://schemas.microsoft.com/office/drawing/2014/main" id="{1059B8CD-77B0-914C-9894-3748B605BF66}"/>
              </a:ext>
            </a:extLst>
          </p:cNvPr>
          <p:cNvGrpSpPr/>
          <p:nvPr/>
        </p:nvGrpSpPr>
        <p:grpSpPr>
          <a:xfrm>
            <a:off x="1462313" y="1324418"/>
            <a:ext cx="6831082" cy="4758481"/>
            <a:chOff x="1462313" y="1324418"/>
            <a:chExt cx="6831082" cy="4758481"/>
          </a:xfrm>
        </p:grpSpPr>
        <p:sp>
          <p:nvSpPr>
            <p:cNvPr id="3" name="Rectangle 2">
              <a:extLst>
                <a:ext uri="{FF2B5EF4-FFF2-40B4-BE49-F238E27FC236}">
                  <a16:creationId xmlns:a16="http://schemas.microsoft.com/office/drawing/2014/main" id="{DF7B4DC1-9AC9-184E-A0D4-9CD8B32BC967}"/>
                </a:ext>
              </a:extLst>
            </p:cNvPr>
            <p:cNvSpPr/>
            <p:nvPr/>
          </p:nvSpPr>
          <p:spPr>
            <a:xfrm>
              <a:off x="3962400" y="1584960"/>
              <a:ext cx="512064" cy="3718560"/>
            </a:xfrm>
            <a:prstGeom prst="rect">
              <a:avLst/>
            </a:prstGeom>
            <a:solidFill>
              <a:srgbClr val="C0C0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476568-5C29-4F4A-98E4-92D26F1422E6}"/>
                </a:ext>
              </a:extLst>
            </p:cNvPr>
            <p:cNvPicPr>
              <a:picLocks noChangeAspect="1"/>
            </p:cNvPicPr>
            <p:nvPr/>
          </p:nvPicPr>
          <p:blipFill rotWithShape="1">
            <a:blip r:embed="rId3">
              <a:extLst>
                <a:ext uri="{28A0092B-C50C-407E-A947-70E740481C1C}">
                  <a14:useLocalDpi xmlns:a14="http://schemas.microsoft.com/office/drawing/2010/main" val="0"/>
                </a:ext>
              </a:extLst>
            </a:blip>
            <a:srcRect b="20063"/>
            <a:stretch/>
          </p:blipFill>
          <p:spPr>
            <a:xfrm>
              <a:off x="1462313" y="1324418"/>
              <a:ext cx="6831082" cy="4758481"/>
            </a:xfrm>
            <a:prstGeom prst="rect">
              <a:avLst/>
            </a:prstGeom>
          </p:spPr>
        </p:pic>
      </p:grpSp>
      <p:pic>
        <p:nvPicPr>
          <p:cNvPr id="7" name="Picture 6">
            <a:extLst>
              <a:ext uri="{FF2B5EF4-FFF2-40B4-BE49-F238E27FC236}">
                <a16:creationId xmlns:a16="http://schemas.microsoft.com/office/drawing/2014/main" id="{AF2B09E9-BD47-4A4E-9938-2D881278EC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4215" y="3165779"/>
            <a:ext cx="1541023" cy="1174559"/>
          </a:xfrm>
          <a:prstGeom prst="rect">
            <a:avLst/>
          </a:prstGeom>
        </p:spPr>
      </p:pic>
    </p:spTree>
    <p:extLst>
      <p:ext uri="{BB962C8B-B14F-4D97-AF65-F5344CB8AC3E}">
        <p14:creationId xmlns:p14="http://schemas.microsoft.com/office/powerpoint/2010/main" val="110378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vert="horz" lIns="91440" tIns="45720" rIns="91440" bIns="45720" rtlCol="0" anchor="t">
            <a:normAutofit/>
          </a:bodyPr>
          <a:lstStyle/>
          <a:p>
            <a:pPr marL="445575" indent="-445575">
              <a:spcAft>
                <a:spcPts val="871"/>
              </a:spcAft>
              <a:buClr>
                <a:schemeClr val="tx2"/>
              </a:buClr>
              <a:buSzPct val="100000"/>
              <a:buFont typeface="Wingdings" pitchFamily="2" charset="2"/>
              <a:buChar char="§"/>
            </a:pPr>
            <a:r>
              <a:rPr lang="en-US" sz="2400" dirty="0"/>
              <a:t>GS-986 was well tolerated in SIV-infected ART-suppressed infant rhesus macaques.</a:t>
            </a:r>
          </a:p>
          <a:p>
            <a:pPr marL="445575" indent="-445575">
              <a:spcAft>
                <a:spcPts val="871"/>
              </a:spcAft>
              <a:buClr>
                <a:schemeClr val="tx2"/>
              </a:buClr>
              <a:buSzPct val="100000"/>
              <a:buFont typeface="Wingdings" pitchFamily="2" charset="2"/>
              <a:buChar char="§"/>
            </a:pPr>
            <a:r>
              <a:rPr lang="en-US" sz="2400" dirty="0"/>
              <a:t>GS-986 induced expected pharmacodynamic responses with transient immune activation including monocyte activation and increased plasma cytokines and chemokines in SIV-infected ART-suppressed infant rhesus macaques.</a:t>
            </a:r>
          </a:p>
          <a:p>
            <a:pPr marL="445575" indent="-445575">
              <a:spcAft>
                <a:spcPts val="871"/>
              </a:spcAft>
              <a:buClr>
                <a:schemeClr val="tx2"/>
              </a:buClr>
              <a:buSzPct val="100000"/>
              <a:buFont typeface="Wingdings" pitchFamily="2" charset="2"/>
              <a:buChar char="§"/>
            </a:pPr>
            <a:r>
              <a:rPr lang="en-US" sz="2400" dirty="0"/>
              <a:t>These results add new information to existing data on GS-986 for potential future application of an oral TLR7 agonist to treat children living with HIV-1.</a:t>
            </a:r>
          </a:p>
        </p:txBody>
      </p:sp>
    </p:spTree>
    <p:extLst>
      <p:ext uri="{BB962C8B-B14F-4D97-AF65-F5344CB8AC3E}">
        <p14:creationId xmlns:p14="http://schemas.microsoft.com/office/powerpoint/2010/main" val="230349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a:cs typeface="Arial"/>
              </a:rPr>
              <a:t>Future Directions</a:t>
            </a:r>
            <a:endParaRPr lang="en-US" dirty="0"/>
          </a:p>
        </p:txBody>
      </p:sp>
      <p:sp>
        <p:nvSpPr>
          <p:cNvPr id="3" name="Content Placeholder 2"/>
          <p:cNvSpPr>
            <a:spLocks noGrp="1"/>
          </p:cNvSpPr>
          <p:nvPr>
            <p:ph idx="1"/>
          </p:nvPr>
        </p:nvSpPr>
        <p:spPr>
          <a:xfrm>
            <a:off x="609600" y="1417639"/>
            <a:ext cx="10972800" cy="1143000"/>
          </a:xfrm>
        </p:spPr>
        <p:txBody>
          <a:bodyPr vert="horz" lIns="91440" tIns="45720" rIns="91440" bIns="45720" rtlCol="0" anchor="t">
            <a:normAutofit/>
          </a:bodyPr>
          <a:lstStyle/>
          <a:p>
            <a:pPr marL="0" indent="0" algn="just">
              <a:spcAft>
                <a:spcPts val="871"/>
              </a:spcAft>
              <a:buClr>
                <a:schemeClr val="tx2"/>
              </a:buClr>
              <a:buSzPct val="100000"/>
              <a:buNone/>
            </a:pPr>
            <a:r>
              <a:rPr lang="en-US" sz="2000" dirty="0">
                <a:latin typeface="Franklin Gothic Book"/>
                <a:cs typeface="Arial"/>
              </a:rPr>
              <a:t>Ongoing work involves investigating the effect of GS-986 with a therapeutic vaccine on viral reservoir and viral rebound following analytical treatment interruption in SIV-infected ART-suppressed infant macaques. </a:t>
            </a:r>
            <a:endParaRPr lang="en-US" sz="2000" dirty="0"/>
          </a:p>
        </p:txBody>
      </p:sp>
      <p:pic>
        <p:nvPicPr>
          <p:cNvPr id="5" name="Picture 4">
            <a:extLst>
              <a:ext uri="{FF2B5EF4-FFF2-40B4-BE49-F238E27FC236}">
                <a16:creationId xmlns:a16="http://schemas.microsoft.com/office/drawing/2014/main" id="{27EE0B42-CE0C-AA49-8EC5-DA7E31128806}"/>
              </a:ext>
            </a:extLst>
          </p:cNvPr>
          <p:cNvPicPr>
            <a:picLocks noChangeAspect="1"/>
          </p:cNvPicPr>
          <p:nvPr/>
        </p:nvPicPr>
        <p:blipFill>
          <a:blip r:embed="rId3"/>
          <a:srcRect/>
          <a:stretch/>
        </p:blipFill>
        <p:spPr>
          <a:xfrm>
            <a:off x="609600" y="2743203"/>
            <a:ext cx="6789693" cy="2940164"/>
          </a:xfrm>
          <a:prstGeom prst="rect">
            <a:avLst/>
          </a:prstGeom>
        </p:spPr>
      </p:pic>
      <p:pic>
        <p:nvPicPr>
          <p:cNvPr id="7" name="Picture 6">
            <a:extLst>
              <a:ext uri="{FF2B5EF4-FFF2-40B4-BE49-F238E27FC236}">
                <a16:creationId xmlns:a16="http://schemas.microsoft.com/office/drawing/2014/main" id="{A93C423E-6DAF-6A4B-92C0-204DA4C5DAF5}"/>
              </a:ext>
            </a:extLst>
          </p:cNvPr>
          <p:cNvPicPr>
            <a:picLocks noChangeAspect="1"/>
          </p:cNvPicPr>
          <p:nvPr/>
        </p:nvPicPr>
        <p:blipFill>
          <a:blip r:embed="rId4"/>
          <a:stretch>
            <a:fillRect/>
          </a:stretch>
        </p:blipFill>
        <p:spPr>
          <a:xfrm>
            <a:off x="8443741" y="2741679"/>
            <a:ext cx="3138659" cy="2943212"/>
          </a:xfrm>
          <a:prstGeom prst="rect">
            <a:avLst/>
          </a:prstGeom>
        </p:spPr>
      </p:pic>
    </p:spTree>
    <p:extLst>
      <p:ext uri="{BB962C8B-B14F-4D97-AF65-F5344CB8AC3E}">
        <p14:creationId xmlns:p14="http://schemas.microsoft.com/office/powerpoint/2010/main" val="65817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761"/>
            <a:ext cx="10972800" cy="1143000"/>
          </a:xfrm>
        </p:spPr>
        <p:txBody>
          <a:bodyPr/>
          <a:lstStyle/>
          <a:p>
            <a:r>
              <a:rPr lang="en-US" dirty="0"/>
              <a:t>Acknowledgments</a:t>
            </a:r>
          </a:p>
        </p:txBody>
      </p:sp>
      <p:sp>
        <p:nvSpPr>
          <p:cNvPr id="6" name="Content Placeholder 2">
            <a:extLst>
              <a:ext uri="{FF2B5EF4-FFF2-40B4-BE49-F238E27FC236}">
                <a16:creationId xmlns:a16="http://schemas.microsoft.com/office/drawing/2014/main" id="{CF860F19-CC42-E243-B9B2-C2CA8E357171}"/>
              </a:ext>
            </a:extLst>
          </p:cNvPr>
          <p:cNvSpPr>
            <a:spLocks noGrp="1"/>
          </p:cNvSpPr>
          <p:nvPr>
            <p:ph idx="1"/>
          </p:nvPr>
        </p:nvSpPr>
        <p:spPr>
          <a:xfrm>
            <a:off x="89536" y="919217"/>
            <a:ext cx="3029964" cy="3823996"/>
          </a:xfrm>
          <a:ln w="19050">
            <a:solidFill>
              <a:srgbClr val="FF0000"/>
            </a:solidFill>
          </a:ln>
        </p:spPr>
        <p:txBody>
          <a:bodyPr>
            <a:normAutofit/>
          </a:bodyPr>
          <a:lstStyle/>
          <a:p>
            <a:pPr marL="0" indent="0">
              <a:buNone/>
            </a:pPr>
            <a:r>
              <a:rPr lang="en-US" sz="2200" b="1" u="sng" dirty="0"/>
              <a:t>Chahroudi Lab</a:t>
            </a:r>
          </a:p>
          <a:p>
            <a:r>
              <a:rPr lang="en-US" sz="1800" dirty="0"/>
              <a:t>Maud </a:t>
            </a:r>
            <a:r>
              <a:rPr lang="en-US" sz="1800" dirty="0" err="1"/>
              <a:t>Mavigner</a:t>
            </a:r>
            <a:endParaRPr lang="en-US" sz="1800" dirty="0"/>
          </a:p>
          <a:p>
            <a:r>
              <a:rPr lang="en-US" sz="1800" b="1" dirty="0"/>
              <a:t>Veronica Obregon-</a:t>
            </a:r>
            <a:r>
              <a:rPr lang="en-US" sz="1800" b="1" dirty="0" err="1"/>
              <a:t>Perko</a:t>
            </a:r>
            <a:endParaRPr lang="en-US" sz="1800" b="1" dirty="0"/>
          </a:p>
          <a:p>
            <a:r>
              <a:rPr lang="en-US" sz="1800" b="1" dirty="0"/>
              <a:t>Ferzan Uddin</a:t>
            </a:r>
          </a:p>
          <a:p>
            <a:r>
              <a:rPr lang="en-US" sz="1800" dirty="0"/>
              <a:t>Amir </a:t>
            </a:r>
            <a:r>
              <a:rPr lang="en-US" sz="1800" dirty="0" err="1"/>
              <a:t>Dashti</a:t>
            </a:r>
            <a:endParaRPr lang="en-US" sz="1800" dirty="0"/>
          </a:p>
          <a:p>
            <a:r>
              <a:rPr lang="en-US" sz="1800" dirty="0" err="1"/>
              <a:t>Vidisha</a:t>
            </a:r>
            <a:r>
              <a:rPr lang="en-US" sz="1800" dirty="0"/>
              <a:t> Singh</a:t>
            </a:r>
          </a:p>
          <a:p>
            <a:r>
              <a:rPr lang="en-US" sz="1800" dirty="0"/>
              <a:t>Nils </a:t>
            </a:r>
            <a:r>
              <a:rPr lang="en-US" sz="1800" dirty="0" err="1"/>
              <a:t>Schoof</a:t>
            </a:r>
            <a:endParaRPr lang="en-US" sz="1800" dirty="0"/>
          </a:p>
          <a:p>
            <a:r>
              <a:rPr lang="en-US" sz="1800" dirty="0"/>
              <a:t>Cameron Mattingly</a:t>
            </a:r>
          </a:p>
          <a:p>
            <a:r>
              <a:rPr lang="en-US" sz="1800" dirty="0"/>
              <a:t>Alyssa Brooks</a:t>
            </a:r>
          </a:p>
          <a:p>
            <a:r>
              <a:rPr lang="en-US" sz="1800" dirty="0" err="1"/>
              <a:t>Chevaughn</a:t>
            </a:r>
            <a:r>
              <a:rPr lang="en-US" sz="1800" dirty="0"/>
              <a:t> Waller</a:t>
            </a:r>
          </a:p>
          <a:p>
            <a:r>
              <a:rPr lang="en-US" sz="1800" dirty="0"/>
              <a:t>Brianna Williams</a:t>
            </a:r>
          </a:p>
        </p:txBody>
      </p:sp>
      <p:sp>
        <p:nvSpPr>
          <p:cNvPr id="7" name="Content Placeholder 2">
            <a:extLst>
              <a:ext uri="{FF2B5EF4-FFF2-40B4-BE49-F238E27FC236}">
                <a16:creationId xmlns:a16="http://schemas.microsoft.com/office/drawing/2014/main" id="{A0FC6D0C-0572-8C41-8076-2717D85EAB38}"/>
              </a:ext>
            </a:extLst>
          </p:cNvPr>
          <p:cNvSpPr txBox="1">
            <a:spLocks/>
          </p:cNvSpPr>
          <p:nvPr/>
        </p:nvSpPr>
        <p:spPr>
          <a:xfrm>
            <a:off x="6783784" y="939638"/>
            <a:ext cx="2175495" cy="110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YNPRC</a:t>
            </a:r>
            <a:r>
              <a:rPr lang="en-US" sz="1600" dirty="0"/>
              <a:t>:</a:t>
            </a:r>
          </a:p>
          <a:p>
            <a:r>
              <a:rPr lang="en-US" sz="1600" dirty="0"/>
              <a:t>Sherrie Jean</a:t>
            </a:r>
          </a:p>
          <a:p>
            <a:r>
              <a:rPr lang="en-US" sz="1600" dirty="0"/>
              <a:t>Stephanie </a:t>
            </a:r>
            <a:r>
              <a:rPr lang="en-US" sz="1600" dirty="0" err="1"/>
              <a:t>Ehnert</a:t>
            </a:r>
            <a:endParaRPr lang="en-US" sz="1600" dirty="0"/>
          </a:p>
        </p:txBody>
      </p:sp>
      <p:sp>
        <p:nvSpPr>
          <p:cNvPr id="8" name="Content Placeholder 2">
            <a:extLst>
              <a:ext uri="{FF2B5EF4-FFF2-40B4-BE49-F238E27FC236}">
                <a16:creationId xmlns:a16="http://schemas.microsoft.com/office/drawing/2014/main" id="{C9375019-1056-7746-B9D7-8C0CB49A84D2}"/>
              </a:ext>
            </a:extLst>
          </p:cNvPr>
          <p:cNvSpPr txBox="1">
            <a:spLocks/>
          </p:cNvSpPr>
          <p:nvPr/>
        </p:nvSpPr>
        <p:spPr>
          <a:xfrm>
            <a:off x="6783784" y="2391911"/>
            <a:ext cx="2175495" cy="1324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CFAR Virology Core</a:t>
            </a:r>
            <a:r>
              <a:rPr lang="en-US" sz="1600" dirty="0"/>
              <a:t>:</a:t>
            </a:r>
          </a:p>
          <a:p>
            <a:r>
              <a:rPr lang="en-US" sz="1600" dirty="0"/>
              <a:t>Shan Liang</a:t>
            </a:r>
          </a:p>
          <a:p>
            <a:r>
              <a:rPr lang="en-US" sz="1600" dirty="0"/>
              <a:t>Shelly Wang</a:t>
            </a:r>
          </a:p>
          <a:p>
            <a:r>
              <a:rPr lang="en-US" sz="1600" dirty="0"/>
              <a:t>Thomas </a:t>
            </a:r>
            <a:r>
              <a:rPr lang="en-US" sz="1600" dirty="0" err="1"/>
              <a:t>Vanderford</a:t>
            </a:r>
            <a:endParaRPr lang="en-US" sz="1600" dirty="0"/>
          </a:p>
          <a:p>
            <a:endParaRPr lang="en-US" sz="1800" dirty="0"/>
          </a:p>
        </p:txBody>
      </p:sp>
      <p:sp>
        <p:nvSpPr>
          <p:cNvPr id="9" name="Content Placeholder 2">
            <a:extLst>
              <a:ext uri="{FF2B5EF4-FFF2-40B4-BE49-F238E27FC236}">
                <a16:creationId xmlns:a16="http://schemas.microsoft.com/office/drawing/2014/main" id="{0A2EF14B-DEB0-8E48-A187-397FDF32FDE8}"/>
              </a:ext>
            </a:extLst>
          </p:cNvPr>
          <p:cNvSpPr txBox="1">
            <a:spLocks/>
          </p:cNvSpPr>
          <p:nvPr/>
        </p:nvSpPr>
        <p:spPr>
          <a:xfrm>
            <a:off x="6783784" y="4071865"/>
            <a:ext cx="2334768" cy="110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Pediatrics/Winship FCC</a:t>
            </a:r>
            <a:r>
              <a:rPr lang="en-US" sz="1600" dirty="0"/>
              <a:t>:</a:t>
            </a:r>
          </a:p>
          <a:p>
            <a:r>
              <a:rPr lang="en-US" sz="1600" dirty="0"/>
              <a:t>David Archer</a:t>
            </a:r>
          </a:p>
          <a:p>
            <a:r>
              <a:rPr lang="en-US" sz="1600" dirty="0"/>
              <a:t>Aaron Rae</a:t>
            </a:r>
          </a:p>
          <a:p>
            <a:endParaRPr lang="en-US" sz="1600" dirty="0"/>
          </a:p>
        </p:txBody>
      </p:sp>
      <p:sp>
        <p:nvSpPr>
          <p:cNvPr id="10" name="Content Placeholder 2">
            <a:extLst>
              <a:ext uri="{FF2B5EF4-FFF2-40B4-BE49-F238E27FC236}">
                <a16:creationId xmlns:a16="http://schemas.microsoft.com/office/drawing/2014/main" id="{10BDC35A-4BCF-124A-B745-73102C9A9976}"/>
              </a:ext>
            </a:extLst>
          </p:cNvPr>
          <p:cNvSpPr txBox="1">
            <a:spLocks/>
          </p:cNvSpPr>
          <p:nvPr/>
        </p:nvSpPr>
        <p:spPr>
          <a:xfrm>
            <a:off x="3380284" y="3394740"/>
            <a:ext cx="3197663" cy="705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u="sng" dirty="0"/>
              <a:t>Gilead</a:t>
            </a:r>
            <a:r>
              <a:rPr lang="en-US" sz="1800" dirty="0"/>
              <a:t>:</a:t>
            </a:r>
          </a:p>
          <a:p>
            <a:r>
              <a:rPr lang="en-US" sz="1600" dirty="0"/>
              <a:t>Joseph </a:t>
            </a:r>
            <a:r>
              <a:rPr lang="en-US" sz="1600" dirty="0" err="1"/>
              <a:t>Hesselgesser</a:t>
            </a:r>
            <a:endParaRPr lang="en-US" sz="1600" dirty="0"/>
          </a:p>
        </p:txBody>
      </p:sp>
      <p:pic>
        <p:nvPicPr>
          <p:cNvPr id="11" name="Picture 10">
            <a:extLst>
              <a:ext uri="{FF2B5EF4-FFF2-40B4-BE49-F238E27FC236}">
                <a16:creationId xmlns:a16="http://schemas.microsoft.com/office/drawing/2014/main" id="{E5D83273-EEBC-F045-9F06-5F489D49CD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1056" y="5416137"/>
            <a:ext cx="558148" cy="62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139C9D1-7C89-8948-A1FB-AB3D657C8504}"/>
              </a:ext>
            </a:extLst>
          </p:cNvPr>
          <p:cNvPicPr>
            <a:picLocks noChangeAspect="1"/>
          </p:cNvPicPr>
          <p:nvPr/>
        </p:nvPicPr>
        <p:blipFill>
          <a:blip r:embed="rId4"/>
          <a:stretch>
            <a:fillRect/>
          </a:stretch>
        </p:blipFill>
        <p:spPr>
          <a:xfrm>
            <a:off x="5089216" y="5427689"/>
            <a:ext cx="1477458" cy="613921"/>
          </a:xfrm>
          <a:prstGeom prst="rect">
            <a:avLst/>
          </a:prstGeom>
        </p:spPr>
      </p:pic>
      <p:pic>
        <p:nvPicPr>
          <p:cNvPr id="13" name="Picture 12" descr="C:\Users\KCOSHAU\Desktop\header.png">
            <a:extLst>
              <a:ext uri="{FF2B5EF4-FFF2-40B4-BE49-F238E27FC236}">
                <a16:creationId xmlns:a16="http://schemas.microsoft.com/office/drawing/2014/main" id="{1AC5CCAD-AED2-7845-B2E1-44B73461B2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2652" y="5421546"/>
            <a:ext cx="3200400" cy="674615"/>
          </a:xfrm>
          <a:prstGeom prst="rect">
            <a:avLst/>
          </a:prstGeom>
          <a:noFill/>
          <a:ln>
            <a:noFill/>
          </a:ln>
        </p:spPr>
      </p:pic>
      <p:pic>
        <p:nvPicPr>
          <p:cNvPr id="14" name="Picture 13">
            <a:extLst>
              <a:ext uri="{FF2B5EF4-FFF2-40B4-BE49-F238E27FC236}">
                <a16:creationId xmlns:a16="http://schemas.microsoft.com/office/drawing/2014/main" id="{EE2FD412-43CA-1A4A-B5A3-279D959AF2CD}"/>
              </a:ext>
            </a:extLst>
          </p:cNvPr>
          <p:cNvPicPr>
            <a:picLocks noChangeAspect="1"/>
          </p:cNvPicPr>
          <p:nvPr/>
        </p:nvPicPr>
        <p:blipFill>
          <a:blip r:embed="rId6"/>
          <a:stretch>
            <a:fillRect/>
          </a:stretch>
        </p:blipFill>
        <p:spPr>
          <a:xfrm>
            <a:off x="9978552" y="4989436"/>
            <a:ext cx="1111389" cy="1111389"/>
          </a:xfrm>
          <a:prstGeom prst="rect">
            <a:avLst/>
          </a:prstGeom>
        </p:spPr>
      </p:pic>
      <p:pic>
        <p:nvPicPr>
          <p:cNvPr id="15" name="Picture 2" descr="mage result for nimh nih logo">
            <a:extLst>
              <a:ext uri="{FF2B5EF4-FFF2-40B4-BE49-F238E27FC236}">
                <a16:creationId xmlns:a16="http://schemas.microsoft.com/office/drawing/2014/main" id="{6DAC819B-269D-B247-9621-E7A6375D7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9941" y="4994102"/>
            <a:ext cx="1102059" cy="1102059"/>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444CA199-7013-B640-BB2F-9B2356B3A810}"/>
              </a:ext>
            </a:extLst>
          </p:cNvPr>
          <p:cNvSpPr txBox="1">
            <a:spLocks/>
          </p:cNvSpPr>
          <p:nvPr/>
        </p:nvSpPr>
        <p:spPr>
          <a:xfrm>
            <a:off x="9238109" y="2831215"/>
            <a:ext cx="2745849" cy="2083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Emory Collaborators</a:t>
            </a:r>
            <a:r>
              <a:rPr lang="en-US" sz="1600" dirty="0"/>
              <a:t>:</a:t>
            </a:r>
          </a:p>
          <a:p>
            <a:r>
              <a:rPr lang="en-US" sz="1600" dirty="0"/>
              <a:t>Guido Silvestri</a:t>
            </a:r>
          </a:p>
          <a:p>
            <a:r>
              <a:rPr lang="en-US" sz="1600" dirty="0"/>
              <a:t>Mirko Paiardini</a:t>
            </a:r>
          </a:p>
          <a:p>
            <a:r>
              <a:rPr lang="en-US" sz="1600" dirty="0"/>
              <a:t>Rama Amara</a:t>
            </a:r>
          </a:p>
          <a:p>
            <a:r>
              <a:rPr lang="en-US" sz="1600" dirty="0"/>
              <a:t>Cindy </a:t>
            </a:r>
            <a:r>
              <a:rPr lang="en-US" sz="1600" dirty="0" err="1"/>
              <a:t>Derdeyn</a:t>
            </a:r>
            <a:endParaRPr lang="en-US" sz="1600" dirty="0"/>
          </a:p>
          <a:p>
            <a:r>
              <a:rPr lang="en-US" sz="1600" dirty="0"/>
              <a:t>Jens </a:t>
            </a:r>
            <a:r>
              <a:rPr lang="en-US" sz="1600" dirty="0" err="1"/>
              <a:t>Wrammert</a:t>
            </a:r>
            <a:endParaRPr lang="en-US" sz="1600" dirty="0"/>
          </a:p>
        </p:txBody>
      </p:sp>
      <p:pic>
        <p:nvPicPr>
          <p:cNvPr id="5" name="Picture 4">
            <a:extLst>
              <a:ext uri="{FF2B5EF4-FFF2-40B4-BE49-F238E27FC236}">
                <a16:creationId xmlns:a16="http://schemas.microsoft.com/office/drawing/2014/main" id="{17F49DF2-FC32-D741-BBD7-569110E2799D}"/>
              </a:ext>
            </a:extLst>
          </p:cNvPr>
          <p:cNvPicPr>
            <a:picLocks noChangeAspect="1"/>
          </p:cNvPicPr>
          <p:nvPr/>
        </p:nvPicPr>
        <p:blipFill>
          <a:blip r:embed="rId8"/>
          <a:stretch>
            <a:fillRect/>
          </a:stretch>
        </p:blipFill>
        <p:spPr>
          <a:xfrm>
            <a:off x="0" y="5349049"/>
            <a:ext cx="1673981" cy="747112"/>
          </a:xfrm>
          <a:prstGeom prst="rect">
            <a:avLst/>
          </a:prstGeom>
        </p:spPr>
      </p:pic>
      <p:sp>
        <p:nvSpPr>
          <p:cNvPr id="17" name="Content Placeholder 2">
            <a:extLst>
              <a:ext uri="{FF2B5EF4-FFF2-40B4-BE49-F238E27FC236}">
                <a16:creationId xmlns:a16="http://schemas.microsoft.com/office/drawing/2014/main" id="{70B63011-DC1E-B84F-8AD3-024AFF5B7654}"/>
              </a:ext>
            </a:extLst>
          </p:cNvPr>
          <p:cNvSpPr txBox="1">
            <a:spLocks/>
          </p:cNvSpPr>
          <p:nvPr/>
        </p:nvSpPr>
        <p:spPr>
          <a:xfrm>
            <a:off x="9238110" y="886239"/>
            <a:ext cx="2745848" cy="705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BIDMC</a:t>
            </a:r>
            <a:r>
              <a:rPr lang="en-US" sz="1600" dirty="0"/>
              <a:t>:</a:t>
            </a:r>
          </a:p>
          <a:p>
            <a:r>
              <a:rPr lang="en-US" sz="1600" dirty="0"/>
              <a:t>Dan </a:t>
            </a:r>
            <a:r>
              <a:rPr lang="en-US" sz="1600" dirty="0" err="1"/>
              <a:t>Barouch</a:t>
            </a:r>
            <a:endParaRPr lang="en-US" sz="1600" dirty="0"/>
          </a:p>
        </p:txBody>
      </p:sp>
      <p:sp>
        <p:nvSpPr>
          <p:cNvPr id="18" name="Content Placeholder 2">
            <a:extLst>
              <a:ext uri="{FF2B5EF4-FFF2-40B4-BE49-F238E27FC236}">
                <a16:creationId xmlns:a16="http://schemas.microsoft.com/office/drawing/2014/main" id="{A167313B-61DF-B645-B4F8-B9C9821F31EE}"/>
              </a:ext>
            </a:extLst>
          </p:cNvPr>
          <p:cNvSpPr txBox="1">
            <a:spLocks/>
          </p:cNvSpPr>
          <p:nvPr/>
        </p:nvSpPr>
        <p:spPr>
          <a:xfrm>
            <a:off x="3380284" y="4269922"/>
            <a:ext cx="3197663" cy="705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New Iberia Research Center</a:t>
            </a:r>
            <a:r>
              <a:rPr lang="en-US" sz="1600" dirty="0"/>
              <a:t>:</a:t>
            </a:r>
          </a:p>
          <a:p>
            <a:r>
              <a:rPr lang="en-US" sz="1600" dirty="0"/>
              <a:t>Francois Villinger</a:t>
            </a:r>
          </a:p>
        </p:txBody>
      </p:sp>
      <p:sp>
        <p:nvSpPr>
          <p:cNvPr id="19" name="TextBox 18">
            <a:extLst>
              <a:ext uri="{FF2B5EF4-FFF2-40B4-BE49-F238E27FC236}">
                <a16:creationId xmlns:a16="http://schemas.microsoft.com/office/drawing/2014/main" id="{13116085-1527-5B46-99B3-0B3930369928}"/>
              </a:ext>
            </a:extLst>
          </p:cNvPr>
          <p:cNvSpPr txBox="1"/>
          <p:nvPr/>
        </p:nvSpPr>
        <p:spPr>
          <a:xfrm>
            <a:off x="8363822" y="5722605"/>
            <a:ext cx="1519968" cy="400110"/>
          </a:xfrm>
          <a:prstGeom prst="rect">
            <a:avLst/>
          </a:prstGeom>
          <a:noFill/>
        </p:spPr>
        <p:txBody>
          <a:bodyPr wrap="none" rtlCol="0">
            <a:spAutoFit/>
          </a:bodyPr>
          <a:lstStyle/>
          <a:p>
            <a:r>
              <a:rPr lang="en-US" sz="2000" b="1" dirty="0"/>
              <a:t>R01 AI33706</a:t>
            </a:r>
          </a:p>
        </p:txBody>
      </p:sp>
      <p:sp>
        <p:nvSpPr>
          <p:cNvPr id="20" name="Content Placeholder 2">
            <a:extLst>
              <a:ext uri="{FF2B5EF4-FFF2-40B4-BE49-F238E27FC236}">
                <a16:creationId xmlns:a16="http://schemas.microsoft.com/office/drawing/2014/main" id="{A7F3B576-DA67-3843-AE6C-0863713071DA}"/>
              </a:ext>
            </a:extLst>
          </p:cNvPr>
          <p:cNvSpPr txBox="1">
            <a:spLocks/>
          </p:cNvSpPr>
          <p:nvPr/>
        </p:nvSpPr>
        <p:spPr>
          <a:xfrm>
            <a:off x="9238109" y="1775598"/>
            <a:ext cx="2824623" cy="1059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MHRP</a:t>
            </a:r>
            <a:r>
              <a:rPr lang="en-US" sz="1600" dirty="0"/>
              <a:t>:</a:t>
            </a:r>
          </a:p>
          <a:p>
            <a:r>
              <a:rPr lang="en-US" sz="1600" dirty="0"/>
              <a:t>Nelson Michael</a:t>
            </a:r>
          </a:p>
          <a:p>
            <a:r>
              <a:rPr lang="en-US" sz="1600" dirty="0"/>
              <a:t>Merlin Robb</a:t>
            </a:r>
          </a:p>
        </p:txBody>
      </p:sp>
      <p:pic>
        <p:nvPicPr>
          <p:cNvPr id="4" name="Picture 3">
            <a:extLst>
              <a:ext uri="{FF2B5EF4-FFF2-40B4-BE49-F238E27FC236}">
                <a16:creationId xmlns:a16="http://schemas.microsoft.com/office/drawing/2014/main" id="{3AD2A8D4-9948-2047-93B0-88AF3E99B7CA}"/>
              </a:ext>
            </a:extLst>
          </p:cNvPr>
          <p:cNvPicPr>
            <a:picLocks noChangeAspect="1"/>
          </p:cNvPicPr>
          <p:nvPr/>
        </p:nvPicPr>
        <p:blipFill rotWithShape="1">
          <a:blip r:embed="rId9"/>
          <a:srcRect l="3755" t="6237" r="2760" b="4571"/>
          <a:stretch/>
        </p:blipFill>
        <p:spPr>
          <a:xfrm>
            <a:off x="3406755" y="942844"/>
            <a:ext cx="3159919" cy="2257556"/>
          </a:xfrm>
          <a:prstGeom prst="rect">
            <a:avLst/>
          </a:prstGeom>
          <a:ln w="9525">
            <a:solidFill>
              <a:schemeClr val="tx1"/>
            </a:solidFill>
          </a:ln>
        </p:spPr>
      </p:pic>
    </p:spTree>
    <p:extLst>
      <p:ext uri="{BB962C8B-B14F-4D97-AF65-F5344CB8AC3E}">
        <p14:creationId xmlns:p14="http://schemas.microsoft.com/office/powerpoint/2010/main" val="418650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08FA-AF9D-9A46-B644-775F63B26922}"/>
              </a:ext>
            </a:extLst>
          </p:cNvPr>
          <p:cNvSpPr>
            <a:spLocks noGrp="1"/>
          </p:cNvSpPr>
          <p:nvPr>
            <p:ph type="title"/>
          </p:nvPr>
        </p:nvSpPr>
        <p:spPr>
          <a:xfrm>
            <a:off x="609600" y="274639"/>
            <a:ext cx="10972800" cy="5851526"/>
          </a:xfrm>
        </p:spPr>
        <p:txBody>
          <a:bodyPr/>
          <a:lstStyle/>
          <a:p>
            <a:r>
              <a:rPr lang="en-US" dirty="0"/>
              <a:t>Thank you!</a:t>
            </a:r>
          </a:p>
        </p:txBody>
      </p:sp>
    </p:spTree>
    <p:extLst>
      <p:ext uri="{BB962C8B-B14F-4D97-AF65-F5344CB8AC3E}">
        <p14:creationId xmlns:p14="http://schemas.microsoft.com/office/powerpoint/2010/main" val="363423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Oral TLR7 Agonist Administration Induces an Immunostimulatory Response in SIV-Infected ART-Suppressed Infant Rhesus Macaques</a:t>
            </a:r>
          </a:p>
        </p:txBody>
      </p:sp>
      <p:sp>
        <p:nvSpPr>
          <p:cNvPr id="3" name="Subtitle 2"/>
          <p:cNvSpPr>
            <a:spLocks noGrp="1"/>
          </p:cNvSpPr>
          <p:nvPr>
            <p:ph type="subTitle" idx="1"/>
          </p:nvPr>
        </p:nvSpPr>
        <p:spPr>
          <a:xfrm>
            <a:off x="1828800" y="3886200"/>
            <a:ext cx="8534400" cy="543143"/>
          </a:xfrm>
        </p:spPr>
        <p:txBody>
          <a:bodyPr/>
          <a:lstStyle/>
          <a:p>
            <a:r>
              <a:rPr lang="en-US" dirty="0"/>
              <a:t>Katherine Bricker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252266"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brick_km</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a:solidFill>
                  <a:schemeClr val="tx1">
                    <a:lumMod val="85000"/>
                    <a:lumOff val="15000"/>
                  </a:schemeClr>
                </a:solidFill>
              </a:rPr>
              <a:t>Share your thoughts on this presentation with </a:t>
            </a:r>
            <a:r>
              <a:rPr lang="en-US" sz="2000" b="1">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F68D4-AC82-6546-BBAA-6A4367901848}"/>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32136EE1-DF15-6B43-9039-E6328B09419F}"/>
              </a:ext>
            </a:extLst>
          </p:cNvPr>
          <p:cNvSpPr>
            <a:spLocks noGrp="1"/>
          </p:cNvSpPr>
          <p:nvPr>
            <p:ph idx="1"/>
          </p:nvPr>
        </p:nvSpPr>
        <p:spPr/>
        <p:txBody>
          <a:bodyPr/>
          <a:lstStyle/>
          <a:p>
            <a:r>
              <a:rPr lang="en-US" dirty="0"/>
              <a:t>Accepted free coffee from multiple vendors in Exhibition Hall.</a:t>
            </a:r>
          </a:p>
        </p:txBody>
      </p:sp>
    </p:spTree>
    <p:extLst>
      <p:ext uri="{BB962C8B-B14F-4D97-AF65-F5344CB8AC3E}">
        <p14:creationId xmlns:p14="http://schemas.microsoft.com/office/powerpoint/2010/main" val="412208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HIV-1 Infection</a:t>
            </a:r>
          </a:p>
        </p:txBody>
      </p:sp>
      <p:sp>
        <p:nvSpPr>
          <p:cNvPr id="4" name="TextBox 11">
            <a:extLst>
              <a:ext uri="{FF2B5EF4-FFF2-40B4-BE49-F238E27FC236}">
                <a16:creationId xmlns:a16="http://schemas.microsoft.com/office/drawing/2014/main" id="{29E0D291-6AAB-DB49-A5D4-3865E7EA9F17}"/>
              </a:ext>
            </a:extLst>
          </p:cNvPr>
          <p:cNvSpPr txBox="1">
            <a:spLocks noChangeArrowheads="1"/>
          </p:cNvSpPr>
          <p:nvPr/>
        </p:nvSpPr>
        <p:spPr bwMode="auto">
          <a:xfrm>
            <a:off x="4286969" y="2295515"/>
            <a:ext cx="2483290"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gn="r" eaLnBrk="1" hangingPunct="1"/>
            <a:r>
              <a:rPr lang="fr-CH" altLang="en-US" sz="1400" dirty="0">
                <a:solidFill>
                  <a:schemeClr val="tx1">
                    <a:lumMod val="65000"/>
                    <a:lumOff val="35000"/>
                  </a:schemeClr>
                </a:solidFill>
              </a:rPr>
              <a:t>UNAIDS/WHO </a:t>
            </a:r>
            <a:r>
              <a:rPr lang="fr-CH" altLang="en-US" sz="1400" dirty="0" err="1">
                <a:solidFill>
                  <a:schemeClr val="tx1">
                    <a:lumMod val="65000"/>
                    <a:lumOff val="35000"/>
                  </a:schemeClr>
                </a:solidFill>
              </a:rPr>
              <a:t>estimates</a:t>
            </a:r>
            <a:endParaRPr lang="fr-CH" altLang="en-US" sz="1400" dirty="0">
              <a:solidFill>
                <a:schemeClr val="tx1">
                  <a:lumMod val="65000"/>
                  <a:lumOff val="35000"/>
                </a:schemeClr>
              </a:solidFill>
            </a:endParaRPr>
          </a:p>
        </p:txBody>
      </p:sp>
      <p:graphicFrame>
        <p:nvGraphicFramePr>
          <p:cNvPr id="5" name="Table 4">
            <a:extLst>
              <a:ext uri="{FF2B5EF4-FFF2-40B4-BE49-F238E27FC236}">
                <a16:creationId xmlns:a16="http://schemas.microsoft.com/office/drawing/2014/main" id="{5653EB7F-87BF-4F4E-A936-4410F4DFBA63}"/>
              </a:ext>
            </a:extLst>
          </p:cNvPr>
          <p:cNvGraphicFramePr>
            <a:graphicFrameLocks noGrp="1"/>
          </p:cNvGraphicFramePr>
          <p:nvPr>
            <p:extLst>
              <p:ext uri="{D42A27DB-BD31-4B8C-83A1-F6EECF244321}">
                <p14:modId xmlns:p14="http://schemas.microsoft.com/office/powerpoint/2010/main" val="785342245"/>
              </p:ext>
            </p:extLst>
          </p:nvPr>
        </p:nvGraphicFramePr>
        <p:xfrm>
          <a:off x="732569" y="1301556"/>
          <a:ext cx="6447042" cy="998450"/>
        </p:xfrm>
        <a:graphic>
          <a:graphicData uri="http://schemas.openxmlformats.org/drawingml/2006/table">
            <a:tbl>
              <a:tblPr firstRow="1" bandRow="1">
                <a:tableStyleId>{2D5ABB26-0587-4C30-8999-92F81FD0307C}</a:tableStyleId>
              </a:tblPr>
              <a:tblGrid>
                <a:gridCol w="3019600">
                  <a:extLst>
                    <a:ext uri="{9D8B030D-6E8A-4147-A177-3AD203B41FA5}">
                      <a16:colId xmlns:a16="http://schemas.microsoft.com/office/drawing/2014/main" val="2734233883"/>
                    </a:ext>
                  </a:extLst>
                </a:gridCol>
                <a:gridCol w="3427442">
                  <a:extLst>
                    <a:ext uri="{9D8B030D-6E8A-4147-A177-3AD203B41FA5}">
                      <a16:colId xmlns:a16="http://schemas.microsoft.com/office/drawing/2014/main" val="2097152024"/>
                    </a:ext>
                  </a:extLst>
                </a:gridCol>
              </a:tblGrid>
              <a:tr h="388850">
                <a:tc gridSpan="2">
                  <a:txBody>
                    <a:bodyPr/>
                    <a:lstStyle/>
                    <a:p>
                      <a:r>
                        <a:rPr lang="en-US" sz="1800" b="1" dirty="0"/>
                        <a:t>Global estimates for children (&lt;15 years)     </a:t>
                      </a:r>
                      <a:r>
                        <a:rPr lang="en-US" sz="1800" b="1" dirty="0">
                          <a:solidFill>
                            <a:srgbClr val="F29076"/>
                          </a:solidFill>
                        </a:rPr>
                        <a:t>|</a:t>
                      </a:r>
                      <a:r>
                        <a:rPr lang="en-US" sz="1800" b="1" dirty="0"/>
                        <a:t>     2017</a:t>
                      </a:r>
                    </a:p>
                  </a:txBody>
                  <a:tcPr/>
                </a:tc>
                <a:tc hMerge="1">
                  <a:txBody>
                    <a:bodyPr/>
                    <a:lstStyle/>
                    <a:p>
                      <a:endParaRPr lang="en-US" sz="2000" dirty="0"/>
                    </a:p>
                  </a:txBody>
                  <a:tcPr/>
                </a:tc>
                <a:extLst>
                  <a:ext uri="{0D108BD9-81ED-4DB2-BD59-A6C34878D82A}">
                    <a16:rowId xmlns:a16="http://schemas.microsoft.com/office/drawing/2014/main" val="3593865228"/>
                  </a:ext>
                </a:extLst>
              </a:tr>
              <a:tr h="268105">
                <a:tc>
                  <a:txBody>
                    <a:bodyPr/>
                    <a:lstStyle/>
                    <a:p>
                      <a:r>
                        <a:rPr lang="en-US" sz="1400" dirty="0"/>
                        <a:t>    </a:t>
                      </a:r>
                      <a:r>
                        <a:rPr lang="en-US" sz="1400" b="1" dirty="0"/>
                        <a:t>Children living with HIV</a:t>
                      </a:r>
                    </a:p>
                  </a:txBody>
                  <a:tcPr/>
                </a:tc>
                <a:tc>
                  <a:txBody>
                    <a:bodyPr/>
                    <a:lstStyle/>
                    <a:p>
                      <a:r>
                        <a:rPr lang="en-US" sz="1400" dirty="0"/>
                        <a:t>1.8 million [1.3 million – 2.4 million]</a:t>
                      </a:r>
                    </a:p>
                  </a:txBody>
                  <a:tcPr/>
                </a:tc>
                <a:extLst>
                  <a:ext uri="{0D108BD9-81ED-4DB2-BD59-A6C34878D82A}">
                    <a16:rowId xmlns:a16="http://schemas.microsoft.com/office/drawing/2014/main" val="3041077051"/>
                  </a:ext>
                </a:extLst>
              </a:tr>
              <a:tr h="271829">
                <a:tc>
                  <a:txBody>
                    <a:bodyPr/>
                    <a:lstStyle/>
                    <a:p>
                      <a:r>
                        <a:rPr lang="en-US" sz="1400" dirty="0"/>
                        <a:t>    </a:t>
                      </a:r>
                      <a:r>
                        <a:rPr lang="en-US" sz="1400" b="1" dirty="0"/>
                        <a:t>New HIV infections in 2017</a:t>
                      </a:r>
                    </a:p>
                  </a:txBody>
                  <a:tcPr/>
                </a:tc>
                <a:tc>
                  <a:txBody>
                    <a:bodyPr/>
                    <a:lstStyle/>
                    <a:p>
                      <a:r>
                        <a:rPr lang="en-US" sz="1400" dirty="0"/>
                        <a:t>180 000 [110 00-260 000]</a:t>
                      </a:r>
                    </a:p>
                  </a:txBody>
                  <a:tcPr/>
                </a:tc>
                <a:extLst>
                  <a:ext uri="{0D108BD9-81ED-4DB2-BD59-A6C34878D82A}">
                    <a16:rowId xmlns:a16="http://schemas.microsoft.com/office/drawing/2014/main" val="3524619546"/>
                  </a:ext>
                </a:extLst>
              </a:tr>
            </a:tbl>
          </a:graphicData>
        </a:graphic>
      </p:graphicFrame>
      <p:cxnSp>
        <p:nvCxnSpPr>
          <p:cNvPr id="6" name="Straight Connector 5">
            <a:extLst>
              <a:ext uri="{FF2B5EF4-FFF2-40B4-BE49-F238E27FC236}">
                <a16:creationId xmlns:a16="http://schemas.microsoft.com/office/drawing/2014/main" id="{236A530F-D26A-FC49-A51E-0A2194CA4AE1}"/>
              </a:ext>
            </a:extLst>
          </p:cNvPr>
          <p:cNvCxnSpPr>
            <a:cxnSpLocks/>
          </p:cNvCxnSpPr>
          <p:nvPr/>
        </p:nvCxnSpPr>
        <p:spPr>
          <a:xfrm>
            <a:off x="881555" y="2009751"/>
            <a:ext cx="5785348" cy="0"/>
          </a:xfrm>
          <a:prstGeom prst="line">
            <a:avLst/>
          </a:prstGeom>
          <a:ln w="28575">
            <a:solidFill>
              <a:srgbClr val="F2907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E6A158-3CBA-B24A-85AA-A831196421C9}"/>
              </a:ext>
            </a:extLst>
          </p:cNvPr>
          <p:cNvSpPr txBox="1"/>
          <p:nvPr/>
        </p:nvSpPr>
        <p:spPr>
          <a:xfrm>
            <a:off x="8537215" y="5452253"/>
            <a:ext cx="3045186" cy="307777"/>
          </a:xfrm>
          <a:prstGeom prst="rect">
            <a:avLst/>
          </a:prstGeom>
          <a:noFill/>
        </p:spPr>
        <p:txBody>
          <a:bodyPr wrap="square" rtlCol="0">
            <a:spAutoFit/>
          </a:bodyPr>
          <a:lstStyle/>
          <a:p>
            <a:pPr algn="r"/>
            <a:r>
              <a:rPr lang="en-US" sz="1400" dirty="0" err="1">
                <a:solidFill>
                  <a:schemeClr val="tx1">
                    <a:lumMod val="65000"/>
                    <a:lumOff val="35000"/>
                  </a:schemeClr>
                </a:solidFill>
                <a:latin typeface="Arial" charset="0"/>
              </a:rPr>
              <a:t>Goulder</a:t>
            </a:r>
            <a:r>
              <a:rPr lang="en-US" sz="1400" dirty="0">
                <a:solidFill>
                  <a:schemeClr val="tx1">
                    <a:lumMod val="65000"/>
                    <a:lumOff val="35000"/>
                  </a:schemeClr>
                </a:solidFill>
                <a:latin typeface="Arial" charset="0"/>
              </a:rPr>
              <a:t>, Nat Rev Immunol., 2016</a:t>
            </a:r>
          </a:p>
        </p:txBody>
      </p:sp>
      <p:grpSp>
        <p:nvGrpSpPr>
          <p:cNvPr id="11" name="Group 10">
            <a:extLst>
              <a:ext uri="{FF2B5EF4-FFF2-40B4-BE49-F238E27FC236}">
                <a16:creationId xmlns:a16="http://schemas.microsoft.com/office/drawing/2014/main" id="{383D11CB-0DDF-D542-AFD7-5F6549071CB1}"/>
              </a:ext>
            </a:extLst>
          </p:cNvPr>
          <p:cNvGrpSpPr/>
          <p:nvPr/>
        </p:nvGrpSpPr>
        <p:grpSpPr>
          <a:xfrm>
            <a:off x="7924291" y="1523683"/>
            <a:ext cx="3114060" cy="3810633"/>
            <a:chOff x="6847480" y="1367806"/>
            <a:chExt cx="3114060" cy="3810633"/>
          </a:xfrm>
        </p:grpSpPr>
        <p:pic>
          <p:nvPicPr>
            <p:cNvPr id="12" name="Content Placeholder 4">
              <a:extLst>
                <a:ext uri="{FF2B5EF4-FFF2-40B4-BE49-F238E27FC236}">
                  <a16:creationId xmlns:a16="http://schemas.microsoft.com/office/drawing/2014/main" id="{2A18CADA-338F-E940-920D-78D4164A266E}"/>
                </a:ext>
              </a:extLst>
            </p:cNvPr>
            <p:cNvPicPr>
              <a:picLocks noChangeAspect="1"/>
            </p:cNvPicPr>
            <p:nvPr/>
          </p:nvPicPr>
          <p:blipFill rotWithShape="1">
            <a:blip r:embed="rId3"/>
            <a:srcRect r="26064" b="29568"/>
            <a:stretch/>
          </p:blipFill>
          <p:spPr>
            <a:xfrm>
              <a:off x="6847480" y="1367806"/>
              <a:ext cx="3114060" cy="2947519"/>
            </a:xfrm>
            <a:prstGeom prst="rect">
              <a:avLst/>
            </a:prstGeom>
          </p:spPr>
        </p:pic>
        <p:sp>
          <p:nvSpPr>
            <p:cNvPr id="13" name="Rectangle 12">
              <a:extLst>
                <a:ext uri="{FF2B5EF4-FFF2-40B4-BE49-F238E27FC236}">
                  <a16:creationId xmlns:a16="http://schemas.microsoft.com/office/drawing/2014/main" id="{5D02E8F7-5DE7-7543-A68F-601AE6E4C786}"/>
                </a:ext>
              </a:extLst>
            </p:cNvPr>
            <p:cNvSpPr/>
            <p:nvPr/>
          </p:nvSpPr>
          <p:spPr>
            <a:xfrm>
              <a:off x="7825887" y="4315325"/>
              <a:ext cx="1823780" cy="863114"/>
            </a:xfrm>
            <a:prstGeom prst="rect">
              <a:avLst/>
            </a:prstGeom>
            <a:noFill/>
            <a:ln>
              <a:solidFill>
                <a:srgbClr val="9797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4">
              <a:extLst>
                <a:ext uri="{FF2B5EF4-FFF2-40B4-BE49-F238E27FC236}">
                  <a16:creationId xmlns:a16="http://schemas.microsoft.com/office/drawing/2014/main" id="{448D6629-69E2-1A43-B83B-FF68C3C92821}"/>
                </a:ext>
              </a:extLst>
            </p:cNvPr>
            <p:cNvPicPr>
              <a:picLocks noChangeAspect="1"/>
            </p:cNvPicPr>
            <p:nvPr/>
          </p:nvPicPr>
          <p:blipFill rotWithShape="1">
            <a:blip r:embed="rId3"/>
            <a:srcRect l="15772" t="75908" r="41420" b="3417"/>
            <a:stretch/>
          </p:blipFill>
          <p:spPr>
            <a:xfrm>
              <a:off x="8005483" y="4433262"/>
              <a:ext cx="1464587" cy="702822"/>
            </a:xfrm>
            <a:prstGeom prst="rect">
              <a:avLst/>
            </a:prstGeom>
          </p:spPr>
        </p:pic>
      </p:grpSp>
      <p:sp>
        <p:nvSpPr>
          <p:cNvPr id="16" name="Text Placeholder 5">
            <a:extLst>
              <a:ext uri="{FF2B5EF4-FFF2-40B4-BE49-F238E27FC236}">
                <a16:creationId xmlns:a16="http://schemas.microsoft.com/office/drawing/2014/main" id="{8F451078-DF86-B948-BE32-D94545B27447}"/>
              </a:ext>
            </a:extLst>
          </p:cNvPr>
          <p:cNvSpPr txBox="1">
            <a:spLocks/>
          </p:cNvSpPr>
          <p:nvPr/>
        </p:nvSpPr>
        <p:spPr>
          <a:xfrm>
            <a:off x="732569" y="2812511"/>
            <a:ext cx="7012125" cy="29475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sz="1600" dirty="0"/>
              <a:t>In the absence of antiretroviral therapy (ART), ~40% of infants born to HIV-infected women acquire infection</a:t>
            </a:r>
          </a:p>
          <a:p>
            <a:pPr marL="0" indent="0">
              <a:lnSpc>
                <a:spcPct val="150000"/>
              </a:lnSpc>
              <a:buNone/>
            </a:pPr>
            <a:endParaRPr lang="en-US" sz="1600" dirty="0"/>
          </a:p>
          <a:p>
            <a:pPr>
              <a:lnSpc>
                <a:spcPct val="150000"/>
              </a:lnSpc>
              <a:buFont typeface="Arial" panose="020B0604020202020204" pitchFamily="34" charset="0"/>
              <a:buChar char="•"/>
            </a:pPr>
            <a:r>
              <a:rPr lang="en-US" sz="1600" dirty="0"/>
              <a:t>Maternal viral loads are a major risk factor in all forms of transmission</a:t>
            </a:r>
          </a:p>
          <a:p>
            <a:pPr lvl="1">
              <a:lnSpc>
                <a:spcPct val="150000"/>
              </a:lnSpc>
              <a:buFont typeface="Arial" panose="020B0604020202020204" pitchFamily="34" charset="0"/>
              <a:buChar char="•"/>
            </a:pPr>
            <a:r>
              <a:rPr lang="en-US" sz="1300" dirty="0"/>
              <a:t>ART is very efficient at reducing transmission!</a:t>
            </a:r>
          </a:p>
          <a:p>
            <a:pPr marL="0" indent="0">
              <a:lnSpc>
                <a:spcPct val="150000"/>
              </a:lnSpc>
              <a:buNone/>
            </a:pPr>
            <a:endParaRPr lang="en-US" sz="1600" dirty="0"/>
          </a:p>
          <a:p>
            <a:pPr marL="0" indent="0" algn="ctr">
              <a:lnSpc>
                <a:spcPct val="150000"/>
              </a:lnSpc>
              <a:buNone/>
            </a:pPr>
            <a:r>
              <a:rPr lang="en-US" sz="1600" b="1" dirty="0">
                <a:solidFill>
                  <a:srgbClr val="C26E68"/>
                </a:solidFill>
              </a:rPr>
              <a:t>Over 50% of new pediatric HIV infections occur postnatally, through breast milk</a:t>
            </a:r>
            <a:endParaRPr lang="en-US" sz="1400" dirty="0"/>
          </a:p>
        </p:txBody>
      </p:sp>
      <p:sp>
        <p:nvSpPr>
          <p:cNvPr id="21" name="Down Arrow 20">
            <a:extLst>
              <a:ext uri="{FF2B5EF4-FFF2-40B4-BE49-F238E27FC236}">
                <a16:creationId xmlns:a16="http://schemas.microsoft.com/office/drawing/2014/main" id="{4FF1FA2B-DADA-204F-BED1-20F77FA14D63}"/>
              </a:ext>
            </a:extLst>
          </p:cNvPr>
          <p:cNvSpPr/>
          <p:nvPr/>
        </p:nvSpPr>
        <p:spPr>
          <a:xfrm>
            <a:off x="9293062" y="1306517"/>
            <a:ext cx="484094" cy="1134127"/>
          </a:xfrm>
          <a:prstGeom prst="downArrow">
            <a:avLst/>
          </a:prstGeom>
          <a:solidFill>
            <a:srgbClr val="C26E68"/>
          </a:solidFill>
          <a:ln w="57150">
            <a:solidFill>
              <a:srgbClr val="C26E6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58B3A93B-F81D-E040-A3F0-295B712AF598}"/>
              </a:ext>
            </a:extLst>
          </p:cNvPr>
          <p:cNvSpPr/>
          <p:nvPr/>
        </p:nvSpPr>
        <p:spPr>
          <a:xfrm>
            <a:off x="10533434" y="2408958"/>
            <a:ext cx="484094" cy="1134127"/>
          </a:xfrm>
          <a:prstGeom prst="downArrow">
            <a:avLst/>
          </a:prstGeom>
          <a:solidFill>
            <a:srgbClr val="C26E68"/>
          </a:solidFill>
          <a:ln w="57150">
            <a:solidFill>
              <a:srgbClr val="C26E6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06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526405-BE01-7543-B360-58B961C0C07F}"/>
              </a:ext>
            </a:extLst>
          </p:cNvPr>
          <p:cNvSpPr>
            <a:spLocks noGrp="1"/>
          </p:cNvSpPr>
          <p:nvPr>
            <p:ph type="body" idx="1"/>
          </p:nvPr>
        </p:nvSpPr>
        <p:spPr/>
        <p:txBody>
          <a:bodyPr>
            <a:normAutofit fontScale="85000" lnSpcReduction="10000"/>
          </a:bodyPr>
          <a:lstStyle/>
          <a:p>
            <a:pPr algn="ctr"/>
            <a:r>
              <a:rPr lang="en-US" sz="3200" b="1" dirty="0">
                <a:solidFill>
                  <a:srgbClr val="7F9681"/>
                </a:solidFill>
              </a:rPr>
              <a:t>To date, ~10 interventional clinical trials targeting HIV reservoirs in infants and children have been initiated, compared to over 80 HIV remission/cure clinical trials in adults.</a:t>
            </a:r>
          </a:p>
          <a:p>
            <a:endParaRPr lang="en-US" dirty="0"/>
          </a:p>
        </p:txBody>
      </p:sp>
    </p:spTree>
    <p:extLst>
      <p:ext uri="{BB962C8B-B14F-4D97-AF65-F5344CB8AC3E}">
        <p14:creationId xmlns:p14="http://schemas.microsoft.com/office/powerpoint/2010/main" val="367629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1B72AE-1B80-5742-B64B-05DC3ED63BAE}"/>
              </a:ext>
            </a:extLst>
          </p:cNvPr>
          <p:cNvSpPr>
            <a:spLocks noGrp="1"/>
          </p:cNvSpPr>
          <p:nvPr>
            <p:ph type="title"/>
          </p:nvPr>
        </p:nvSpPr>
        <p:spPr/>
        <p:txBody>
          <a:bodyPr>
            <a:normAutofit fontScale="90000"/>
          </a:bodyPr>
          <a:lstStyle/>
          <a:p>
            <a:r>
              <a:rPr lang="en-US" dirty="0"/>
              <a:t>Establishment of a pediatric SIV oral transmission and ART suppression model in infant macaques</a:t>
            </a:r>
          </a:p>
        </p:txBody>
      </p:sp>
      <p:sp>
        <p:nvSpPr>
          <p:cNvPr id="25" name="TextBox 24">
            <a:extLst>
              <a:ext uri="{FF2B5EF4-FFF2-40B4-BE49-F238E27FC236}">
                <a16:creationId xmlns:a16="http://schemas.microsoft.com/office/drawing/2014/main" id="{0D23ACCF-D70C-754A-9A2C-38948965FBB3}"/>
              </a:ext>
            </a:extLst>
          </p:cNvPr>
          <p:cNvSpPr txBox="1"/>
          <p:nvPr/>
        </p:nvSpPr>
        <p:spPr>
          <a:xfrm>
            <a:off x="9966766" y="5746190"/>
            <a:ext cx="2132683" cy="307777"/>
          </a:xfrm>
          <a:prstGeom prst="rect">
            <a:avLst/>
          </a:prstGeom>
          <a:noFill/>
        </p:spPr>
        <p:txBody>
          <a:bodyPr wrap="square" rtlCol="0">
            <a:spAutoFit/>
          </a:bodyPr>
          <a:lstStyle/>
          <a:p>
            <a:pPr algn="r"/>
            <a:r>
              <a:rPr lang="en-US" sz="1400" dirty="0" err="1">
                <a:solidFill>
                  <a:schemeClr val="tx1">
                    <a:lumMod val="65000"/>
                    <a:lumOff val="35000"/>
                  </a:schemeClr>
                </a:solidFill>
                <a:latin typeface="Arial" charset="0"/>
              </a:rPr>
              <a:t>Mavigner</a:t>
            </a:r>
            <a:r>
              <a:rPr lang="en-US" sz="1400" dirty="0">
                <a:solidFill>
                  <a:schemeClr val="tx1">
                    <a:lumMod val="65000"/>
                    <a:lumOff val="35000"/>
                  </a:schemeClr>
                </a:solidFill>
                <a:latin typeface="Arial" charset="0"/>
              </a:rPr>
              <a:t>, J </a:t>
            </a:r>
            <a:r>
              <a:rPr lang="en-US" sz="1400" dirty="0" err="1">
                <a:solidFill>
                  <a:schemeClr val="tx1">
                    <a:lumMod val="65000"/>
                    <a:lumOff val="35000"/>
                  </a:schemeClr>
                </a:solidFill>
                <a:latin typeface="Arial" charset="0"/>
              </a:rPr>
              <a:t>Virol</a:t>
            </a:r>
            <a:r>
              <a:rPr lang="en-US" sz="1400" dirty="0">
                <a:solidFill>
                  <a:schemeClr val="tx1">
                    <a:lumMod val="65000"/>
                    <a:lumOff val="35000"/>
                  </a:schemeClr>
                </a:solidFill>
                <a:latin typeface="Arial" charset="0"/>
              </a:rPr>
              <a:t>., 2018</a:t>
            </a:r>
          </a:p>
        </p:txBody>
      </p:sp>
      <p:pic>
        <p:nvPicPr>
          <p:cNvPr id="26" name="Picture 25">
            <a:extLst>
              <a:ext uri="{FF2B5EF4-FFF2-40B4-BE49-F238E27FC236}">
                <a16:creationId xmlns:a16="http://schemas.microsoft.com/office/drawing/2014/main" id="{BDC251FB-BEF7-E543-8F70-F2E93A5E9ED3}"/>
              </a:ext>
            </a:extLst>
          </p:cNvPr>
          <p:cNvPicPr>
            <a:picLocks noChangeAspect="1"/>
          </p:cNvPicPr>
          <p:nvPr/>
        </p:nvPicPr>
        <p:blipFill rotWithShape="1">
          <a:blip r:embed="rId3"/>
          <a:srcRect l="4238" t="5405" r="66599" b="70139"/>
          <a:stretch/>
        </p:blipFill>
        <p:spPr>
          <a:xfrm>
            <a:off x="7518211" y="3192999"/>
            <a:ext cx="2448555" cy="2733113"/>
          </a:xfrm>
          <a:prstGeom prst="rect">
            <a:avLst/>
          </a:prstGeom>
        </p:spPr>
      </p:pic>
      <p:pic>
        <p:nvPicPr>
          <p:cNvPr id="27" name="Picture 26">
            <a:extLst>
              <a:ext uri="{FF2B5EF4-FFF2-40B4-BE49-F238E27FC236}">
                <a16:creationId xmlns:a16="http://schemas.microsoft.com/office/drawing/2014/main" id="{B0B5356D-B9C6-CD49-B968-4382FF49B666}"/>
              </a:ext>
            </a:extLst>
          </p:cNvPr>
          <p:cNvPicPr>
            <a:picLocks noChangeAspect="1"/>
          </p:cNvPicPr>
          <p:nvPr/>
        </p:nvPicPr>
        <p:blipFill rotWithShape="1">
          <a:blip r:embed="rId4"/>
          <a:srcRect l="5839" b="49445"/>
          <a:stretch/>
        </p:blipFill>
        <p:spPr>
          <a:xfrm>
            <a:off x="1502752" y="3192999"/>
            <a:ext cx="4292931" cy="2733804"/>
          </a:xfrm>
          <a:prstGeom prst="rect">
            <a:avLst/>
          </a:prstGeom>
        </p:spPr>
      </p:pic>
      <p:pic>
        <p:nvPicPr>
          <p:cNvPr id="3" name="Picture 2">
            <a:extLst>
              <a:ext uri="{FF2B5EF4-FFF2-40B4-BE49-F238E27FC236}">
                <a16:creationId xmlns:a16="http://schemas.microsoft.com/office/drawing/2014/main" id="{60AA078A-422A-6141-A0DF-F24329E0F9C1}"/>
              </a:ext>
            </a:extLst>
          </p:cNvPr>
          <p:cNvPicPr>
            <a:picLocks noChangeAspect="1"/>
          </p:cNvPicPr>
          <p:nvPr/>
        </p:nvPicPr>
        <p:blipFill>
          <a:blip r:embed="rId5"/>
          <a:srcRect/>
          <a:stretch/>
        </p:blipFill>
        <p:spPr>
          <a:xfrm>
            <a:off x="2970306" y="1417639"/>
            <a:ext cx="6251388" cy="1685767"/>
          </a:xfrm>
          <a:prstGeom prst="rect">
            <a:avLst/>
          </a:prstGeom>
        </p:spPr>
      </p:pic>
    </p:spTree>
    <p:extLst>
      <p:ext uri="{BB962C8B-B14F-4D97-AF65-F5344CB8AC3E}">
        <p14:creationId xmlns:p14="http://schemas.microsoft.com/office/powerpoint/2010/main" val="282546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TLR7 Agonist Background</a:t>
            </a:r>
          </a:p>
        </p:txBody>
      </p:sp>
      <p:sp>
        <p:nvSpPr>
          <p:cNvPr id="3" name="Content Placeholder 2"/>
          <p:cNvSpPr>
            <a:spLocks noGrp="1"/>
          </p:cNvSpPr>
          <p:nvPr>
            <p:ph idx="1"/>
          </p:nvPr>
        </p:nvSpPr>
        <p:spPr/>
        <p:txBody>
          <a:bodyPr>
            <a:normAutofit lnSpcReduction="10000"/>
          </a:bodyPr>
          <a:lstStyle/>
          <a:p>
            <a:r>
              <a:rPr lang="en-GB" sz="2400" dirty="0"/>
              <a:t>TLR7 stimulation through GS-986 in combination with therapeutic vaccination (Ad26/MVA) improves virologic control and delays viral rebound following discontinuation of ART in adult SIV-infected rhesus macaques.</a:t>
            </a:r>
          </a:p>
          <a:p>
            <a:pPr marL="0" indent="0">
              <a:buNone/>
            </a:pPr>
            <a:r>
              <a:rPr lang="en-GB" sz="1800" i="1" dirty="0"/>
              <a:t>		</a:t>
            </a:r>
            <a:r>
              <a:rPr lang="en-GB" sz="1800" dirty="0" err="1">
                <a:solidFill>
                  <a:schemeClr val="tx1">
                    <a:lumMod val="65000"/>
                    <a:lumOff val="35000"/>
                  </a:schemeClr>
                </a:solidFill>
              </a:rPr>
              <a:t>Borducchi</a:t>
            </a:r>
            <a:r>
              <a:rPr lang="en-GB" sz="1800" dirty="0">
                <a:solidFill>
                  <a:schemeClr val="tx1">
                    <a:lumMod val="65000"/>
                    <a:lumOff val="35000"/>
                  </a:schemeClr>
                </a:solidFill>
              </a:rPr>
              <a:t>, Nature, 2016</a:t>
            </a:r>
          </a:p>
          <a:p>
            <a:endParaRPr lang="en-GB" sz="2400" dirty="0"/>
          </a:p>
          <a:p>
            <a:r>
              <a:rPr lang="en-GB" sz="2400" dirty="0"/>
              <a:t>Administration of a broadly neutralizing antibody with a TLR7 agonist (GS-9620) delay viral rebound in adult SHIV-infected rhesus macaques.</a:t>
            </a:r>
          </a:p>
          <a:p>
            <a:pPr marL="0" indent="0">
              <a:buNone/>
            </a:pPr>
            <a:r>
              <a:rPr lang="en-GB" sz="1800" i="1" dirty="0"/>
              <a:t>		</a:t>
            </a:r>
            <a:r>
              <a:rPr lang="en-GB" sz="1800" dirty="0" err="1">
                <a:solidFill>
                  <a:schemeClr val="tx1">
                    <a:lumMod val="65000"/>
                    <a:lumOff val="35000"/>
                  </a:schemeClr>
                </a:solidFill>
              </a:rPr>
              <a:t>Borducchi</a:t>
            </a:r>
            <a:r>
              <a:rPr lang="en-GB" sz="1800" dirty="0">
                <a:solidFill>
                  <a:schemeClr val="tx1">
                    <a:lumMod val="65000"/>
                    <a:lumOff val="35000"/>
                  </a:schemeClr>
                </a:solidFill>
              </a:rPr>
              <a:t>, Nature, 2018</a:t>
            </a:r>
          </a:p>
          <a:p>
            <a:pPr algn="ctr"/>
            <a:endParaRPr lang="en-GB" sz="2400" dirty="0">
              <a:solidFill>
                <a:schemeClr val="tx1">
                  <a:lumMod val="65000"/>
                  <a:lumOff val="35000"/>
                </a:schemeClr>
              </a:solidFill>
            </a:endParaRPr>
          </a:p>
          <a:p>
            <a:pPr marL="0" indent="0">
              <a:buNone/>
            </a:pPr>
            <a:r>
              <a:rPr lang="en-US" sz="2400" b="1" dirty="0"/>
              <a:t>For the study, we sought to evaluate tolerability and pharmacodynamic responses to this TLR7 agonist GS-986 in our infant rhesus macaque model of SIV infection/ART suppression.</a:t>
            </a:r>
            <a:endParaRPr lang="en-US" sz="2400" dirty="0"/>
          </a:p>
        </p:txBody>
      </p:sp>
    </p:spTree>
    <p:extLst>
      <p:ext uri="{BB962C8B-B14F-4D97-AF65-F5344CB8AC3E}">
        <p14:creationId xmlns:p14="http://schemas.microsoft.com/office/powerpoint/2010/main" val="38892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TLR7 agonist GS-986 oral administration in SIV-infected ART-suppressed infant macaques</a:t>
            </a:r>
          </a:p>
        </p:txBody>
      </p:sp>
      <p:sp>
        <p:nvSpPr>
          <p:cNvPr id="3" name="Content Placeholder 2"/>
          <p:cNvSpPr>
            <a:spLocks noGrp="1"/>
          </p:cNvSpPr>
          <p:nvPr>
            <p:ph idx="1"/>
          </p:nvPr>
        </p:nvSpPr>
        <p:spPr>
          <a:xfrm>
            <a:off x="609600" y="1600202"/>
            <a:ext cx="10972800" cy="1342569"/>
          </a:xfrm>
        </p:spPr>
        <p:txBody>
          <a:bodyPr>
            <a:normAutofit/>
          </a:bodyPr>
          <a:lstStyle/>
          <a:p>
            <a:pPr marL="0" indent="0">
              <a:buNone/>
            </a:pPr>
            <a:r>
              <a:rPr lang="en-US" sz="2400" b="1" dirty="0"/>
              <a:t>Main Objective: </a:t>
            </a:r>
            <a:r>
              <a:rPr lang="en-US" sz="2400" dirty="0"/>
              <a:t>To test the tolerability and pharmacodynamic responses of the TLR7 agonist GS-986 in SIV-infected infant rhesus macaques </a:t>
            </a:r>
            <a:r>
              <a:rPr lang="en-US" sz="2400" dirty="0" err="1"/>
              <a:t>virologically</a:t>
            </a:r>
            <a:r>
              <a:rPr lang="en-US" sz="2400" dirty="0"/>
              <a:t> suppressed with ART.</a:t>
            </a:r>
          </a:p>
          <a:p>
            <a:endParaRPr lang="en-US" sz="2400" dirty="0"/>
          </a:p>
        </p:txBody>
      </p:sp>
      <p:pic>
        <p:nvPicPr>
          <p:cNvPr id="4" name="Picture 3">
            <a:extLst>
              <a:ext uri="{FF2B5EF4-FFF2-40B4-BE49-F238E27FC236}">
                <a16:creationId xmlns:a16="http://schemas.microsoft.com/office/drawing/2014/main" id="{A9F25FAA-8A2C-B143-AB2C-B98F2460D8A2}"/>
              </a:ext>
            </a:extLst>
          </p:cNvPr>
          <p:cNvPicPr>
            <a:picLocks noChangeAspect="1"/>
          </p:cNvPicPr>
          <p:nvPr/>
        </p:nvPicPr>
        <p:blipFill>
          <a:blip r:embed="rId3"/>
          <a:srcRect/>
          <a:stretch/>
        </p:blipFill>
        <p:spPr>
          <a:xfrm>
            <a:off x="1104900" y="2942771"/>
            <a:ext cx="9982200" cy="2717800"/>
          </a:xfrm>
          <a:prstGeom prst="rect">
            <a:avLst/>
          </a:prstGeom>
        </p:spPr>
      </p:pic>
    </p:spTree>
    <p:extLst>
      <p:ext uri="{BB962C8B-B14F-4D97-AF65-F5344CB8AC3E}">
        <p14:creationId xmlns:p14="http://schemas.microsoft.com/office/powerpoint/2010/main" val="23579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GS-986 is well-tolerated in infant macaques</a:t>
            </a:r>
          </a:p>
        </p:txBody>
      </p:sp>
      <p:pic>
        <p:nvPicPr>
          <p:cNvPr id="6" name="Picture 5">
            <a:extLst>
              <a:ext uri="{FF2B5EF4-FFF2-40B4-BE49-F238E27FC236}">
                <a16:creationId xmlns:a16="http://schemas.microsoft.com/office/drawing/2014/main" id="{4B0D066D-C58B-234F-8FC6-F71A822E8252}"/>
              </a:ext>
            </a:extLst>
          </p:cNvPr>
          <p:cNvPicPr>
            <a:picLocks noChangeAspect="1"/>
          </p:cNvPicPr>
          <p:nvPr/>
        </p:nvPicPr>
        <p:blipFill>
          <a:blip r:embed="rId3"/>
          <a:srcRect/>
          <a:stretch/>
        </p:blipFill>
        <p:spPr>
          <a:xfrm>
            <a:off x="3129468" y="3456271"/>
            <a:ext cx="2923402" cy="2010166"/>
          </a:xfrm>
          <a:prstGeom prst="rect">
            <a:avLst/>
          </a:prstGeom>
        </p:spPr>
      </p:pic>
      <p:pic>
        <p:nvPicPr>
          <p:cNvPr id="7" name="Picture 6">
            <a:extLst>
              <a:ext uri="{FF2B5EF4-FFF2-40B4-BE49-F238E27FC236}">
                <a16:creationId xmlns:a16="http://schemas.microsoft.com/office/drawing/2014/main" id="{C7CA7765-1087-ED4D-8F28-E5A1680BA1E8}"/>
              </a:ext>
            </a:extLst>
          </p:cNvPr>
          <p:cNvPicPr>
            <a:picLocks noChangeAspect="1"/>
          </p:cNvPicPr>
          <p:nvPr/>
        </p:nvPicPr>
        <p:blipFill>
          <a:blip r:embed="rId4"/>
          <a:srcRect/>
          <a:stretch/>
        </p:blipFill>
        <p:spPr>
          <a:xfrm>
            <a:off x="9014118" y="3468232"/>
            <a:ext cx="2906009" cy="1985600"/>
          </a:xfrm>
          <a:prstGeom prst="rect">
            <a:avLst/>
          </a:prstGeom>
        </p:spPr>
      </p:pic>
      <p:pic>
        <p:nvPicPr>
          <p:cNvPr id="8" name="Picture 7">
            <a:extLst>
              <a:ext uri="{FF2B5EF4-FFF2-40B4-BE49-F238E27FC236}">
                <a16:creationId xmlns:a16="http://schemas.microsoft.com/office/drawing/2014/main" id="{B02184FC-B7B8-7E41-B4B1-B44C9680FA0C}"/>
              </a:ext>
            </a:extLst>
          </p:cNvPr>
          <p:cNvPicPr>
            <a:picLocks noChangeAspect="1"/>
          </p:cNvPicPr>
          <p:nvPr/>
        </p:nvPicPr>
        <p:blipFill>
          <a:blip r:embed="rId5"/>
          <a:srcRect/>
          <a:stretch/>
        </p:blipFill>
        <p:spPr>
          <a:xfrm>
            <a:off x="8967113" y="1224358"/>
            <a:ext cx="2930266" cy="1988024"/>
          </a:xfrm>
          <a:prstGeom prst="rect">
            <a:avLst/>
          </a:prstGeom>
        </p:spPr>
      </p:pic>
      <p:pic>
        <p:nvPicPr>
          <p:cNvPr id="9" name="Picture 8">
            <a:extLst>
              <a:ext uri="{FF2B5EF4-FFF2-40B4-BE49-F238E27FC236}">
                <a16:creationId xmlns:a16="http://schemas.microsoft.com/office/drawing/2014/main" id="{4FE636F2-C874-2C40-8E73-4BBF6C47547A}"/>
              </a:ext>
            </a:extLst>
          </p:cNvPr>
          <p:cNvPicPr>
            <a:picLocks noChangeAspect="1"/>
          </p:cNvPicPr>
          <p:nvPr/>
        </p:nvPicPr>
        <p:blipFill>
          <a:blip r:embed="rId6"/>
          <a:srcRect/>
          <a:stretch/>
        </p:blipFill>
        <p:spPr>
          <a:xfrm>
            <a:off x="6045992" y="3426719"/>
            <a:ext cx="2957871" cy="2051426"/>
          </a:xfrm>
          <a:prstGeom prst="rect">
            <a:avLst/>
          </a:prstGeom>
        </p:spPr>
      </p:pic>
      <p:pic>
        <p:nvPicPr>
          <p:cNvPr id="10" name="Picture 9">
            <a:extLst>
              <a:ext uri="{FF2B5EF4-FFF2-40B4-BE49-F238E27FC236}">
                <a16:creationId xmlns:a16="http://schemas.microsoft.com/office/drawing/2014/main" id="{CF669F22-4463-C04C-8068-7C4594DE2A21}"/>
              </a:ext>
            </a:extLst>
          </p:cNvPr>
          <p:cNvPicPr>
            <a:picLocks noChangeAspect="1"/>
          </p:cNvPicPr>
          <p:nvPr/>
        </p:nvPicPr>
        <p:blipFill>
          <a:blip r:embed="rId7"/>
          <a:srcRect/>
          <a:stretch/>
        </p:blipFill>
        <p:spPr>
          <a:xfrm>
            <a:off x="6097452" y="1198277"/>
            <a:ext cx="2912526" cy="2013533"/>
          </a:xfrm>
          <a:prstGeom prst="rect">
            <a:avLst/>
          </a:prstGeom>
        </p:spPr>
      </p:pic>
      <p:pic>
        <p:nvPicPr>
          <p:cNvPr id="11" name="Picture 10">
            <a:extLst>
              <a:ext uri="{FF2B5EF4-FFF2-40B4-BE49-F238E27FC236}">
                <a16:creationId xmlns:a16="http://schemas.microsoft.com/office/drawing/2014/main" id="{5F4643AE-7CE6-0644-915C-68B797A2298E}"/>
              </a:ext>
            </a:extLst>
          </p:cNvPr>
          <p:cNvPicPr>
            <a:picLocks noChangeAspect="1"/>
          </p:cNvPicPr>
          <p:nvPr/>
        </p:nvPicPr>
        <p:blipFill>
          <a:blip r:embed="rId8"/>
          <a:srcRect/>
          <a:stretch/>
        </p:blipFill>
        <p:spPr>
          <a:xfrm>
            <a:off x="178839" y="1196056"/>
            <a:ext cx="2933324" cy="2035580"/>
          </a:xfrm>
          <a:prstGeom prst="rect">
            <a:avLst/>
          </a:prstGeom>
        </p:spPr>
      </p:pic>
      <p:pic>
        <p:nvPicPr>
          <p:cNvPr id="12" name="Picture 11">
            <a:extLst>
              <a:ext uri="{FF2B5EF4-FFF2-40B4-BE49-F238E27FC236}">
                <a16:creationId xmlns:a16="http://schemas.microsoft.com/office/drawing/2014/main" id="{819BB39D-E5FE-4B48-AEC3-43F7C573F1F8}"/>
              </a:ext>
            </a:extLst>
          </p:cNvPr>
          <p:cNvPicPr>
            <a:picLocks noChangeAspect="1"/>
          </p:cNvPicPr>
          <p:nvPr/>
        </p:nvPicPr>
        <p:blipFill>
          <a:blip r:embed="rId9"/>
          <a:srcRect/>
          <a:stretch/>
        </p:blipFill>
        <p:spPr>
          <a:xfrm>
            <a:off x="3046044" y="1223917"/>
            <a:ext cx="3006828" cy="2029475"/>
          </a:xfrm>
          <a:prstGeom prst="rect">
            <a:avLst/>
          </a:prstGeom>
        </p:spPr>
      </p:pic>
      <p:pic>
        <p:nvPicPr>
          <p:cNvPr id="13" name="Picture 12">
            <a:extLst>
              <a:ext uri="{FF2B5EF4-FFF2-40B4-BE49-F238E27FC236}">
                <a16:creationId xmlns:a16="http://schemas.microsoft.com/office/drawing/2014/main" id="{AB7FEF20-A5D0-E340-AF18-B4035641C02E}"/>
              </a:ext>
            </a:extLst>
          </p:cNvPr>
          <p:cNvPicPr>
            <a:picLocks noChangeAspect="1"/>
          </p:cNvPicPr>
          <p:nvPr/>
        </p:nvPicPr>
        <p:blipFill>
          <a:blip r:embed="rId10"/>
          <a:srcRect/>
          <a:stretch/>
        </p:blipFill>
        <p:spPr>
          <a:xfrm>
            <a:off x="178838" y="3436108"/>
            <a:ext cx="2958581" cy="2068862"/>
          </a:xfrm>
          <a:prstGeom prst="rect">
            <a:avLst/>
          </a:prstGeom>
        </p:spPr>
      </p:pic>
      <p:pic>
        <p:nvPicPr>
          <p:cNvPr id="14" name="Picture 13">
            <a:extLst>
              <a:ext uri="{FF2B5EF4-FFF2-40B4-BE49-F238E27FC236}">
                <a16:creationId xmlns:a16="http://schemas.microsoft.com/office/drawing/2014/main" id="{8A899DF6-3FEB-0741-B0FA-D326B24FD7E9}"/>
              </a:ext>
            </a:extLst>
          </p:cNvPr>
          <p:cNvPicPr>
            <a:picLocks noChangeAspect="1"/>
          </p:cNvPicPr>
          <p:nvPr/>
        </p:nvPicPr>
        <p:blipFill>
          <a:blip r:embed="rId11"/>
          <a:srcRect/>
          <a:stretch/>
        </p:blipFill>
        <p:spPr>
          <a:xfrm>
            <a:off x="4516852" y="5519071"/>
            <a:ext cx="3158295" cy="511894"/>
          </a:xfrm>
          <a:prstGeom prst="rect">
            <a:avLst/>
          </a:prstGeom>
        </p:spPr>
      </p:pic>
    </p:spTree>
    <p:extLst>
      <p:ext uri="{BB962C8B-B14F-4D97-AF65-F5344CB8AC3E}">
        <p14:creationId xmlns:p14="http://schemas.microsoft.com/office/powerpoint/2010/main" val="347722585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B00606D90AF840ACA1D1A031781328" ma:contentTypeVersion="5" ma:contentTypeDescription="Create a new document." ma:contentTypeScope="" ma:versionID="4f8323dc09e5bb36b85f70d152a46c75">
  <xsd:schema xmlns:xsd="http://www.w3.org/2001/XMLSchema" xmlns:xs="http://www.w3.org/2001/XMLSchema" xmlns:p="http://schemas.microsoft.com/office/2006/metadata/properties" targetNamespace="http://schemas.microsoft.com/office/2006/metadata/properties" ma:root="true" ma:fieldsID="d2694326be5f8e8386e70fb3142310e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2f875ff-20bd-4758-bb3f-3226c8545cda" ContentTypeId="0x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0AB5B-4DD2-4E5A-8917-8C880A19697C}">
  <ds:schemaRef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2952045-97A0-4094-AECF-BCAEB3A99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334EEFA-C586-487F-84D8-CD7B2F33C971}">
  <ds:schemaRefs>
    <ds:schemaRef ds:uri="Microsoft.SharePoint.Taxonomy.ContentTypeSync"/>
  </ds:schemaRefs>
</ds:datastoreItem>
</file>

<file path=customXml/itemProps4.xml><?xml version="1.0" encoding="utf-8"?>
<ds:datastoreItem xmlns:ds="http://schemas.openxmlformats.org/officeDocument/2006/customXml" ds:itemID="{8B60ADA9-A66C-40CF-8C2F-2D19D5771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AIDS2016_template</Template>
  <TotalTime>18086</TotalTime>
  <Words>1940</Words>
  <Application>Microsoft Macintosh PowerPoint</Application>
  <PresentationFormat>Widescreen</PresentationFormat>
  <Paragraphs>140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Raleway</vt:lpstr>
      <vt:lpstr>Symbol</vt:lpstr>
      <vt:lpstr>Wingdings</vt:lpstr>
      <vt:lpstr>AIDS 2016_Template</vt:lpstr>
      <vt:lpstr>PowerPoint Presentation</vt:lpstr>
      <vt:lpstr>Oral TLR7 Agonist Administration Induces an Immunostimulatory Response in SIV-Infected ART-Suppressed Infant Rhesus Macaques</vt:lpstr>
      <vt:lpstr>Disclosures</vt:lpstr>
      <vt:lpstr>Pediatric HIV-1 Infection</vt:lpstr>
      <vt:lpstr>PowerPoint Presentation</vt:lpstr>
      <vt:lpstr>Establishment of a pediatric SIV oral transmission and ART suppression model in infant macaques</vt:lpstr>
      <vt:lpstr>TLR7 Agonist Background</vt:lpstr>
      <vt:lpstr>TLR7 agonist GS-986 oral administration in SIV-infected ART-suppressed infant macaques</vt:lpstr>
      <vt:lpstr>GS-986 is well-tolerated in infant macaques</vt:lpstr>
      <vt:lpstr>Oral GS-986 results in robust transient monocyte activation</vt:lpstr>
      <vt:lpstr>Increase of plasma cytokines and chemokines is observed following oral GS-986</vt:lpstr>
      <vt:lpstr>Increase of plasma cytokines and chemokines is observed following oral GS-986</vt:lpstr>
      <vt:lpstr>Oral GS-986 results in a transient increase of  peripheral CD4+ T cell frequency</vt:lpstr>
      <vt:lpstr>No plasma viremia was detected during TLR7 agonist administration</vt:lpstr>
      <vt:lpstr>Conclusions</vt:lpstr>
      <vt:lpstr>Future Directions</vt:lpstr>
      <vt:lpstr>Acknowledgments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Bricker, Katherine</cp:lastModifiedBy>
  <cp:revision>130</cp:revision>
  <cp:lastPrinted>2017-01-16T15:31:13Z</cp:lastPrinted>
  <dcterms:created xsi:type="dcterms:W3CDTF">2017-01-13T09:09:35Z</dcterms:created>
  <dcterms:modified xsi:type="dcterms:W3CDTF">2019-07-24T12:43:21Z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0x010100D8B00606D90AF840ACA1D1A031781328</vt:lpwstr>
  </property>
</Properties>
</file>