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9"/>
  </p:notesMasterIdLst>
  <p:handoutMasterIdLst>
    <p:handoutMasterId r:id="rId20"/>
  </p:handoutMasterIdLst>
  <p:sldIdLst>
    <p:sldId id="327" r:id="rId2"/>
    <p:sldId id="328" r:id="rId3"/>
    <p:sldId id="343" r:id="rId4"/>
    <p:sldId id="344" r:id="rId5"/>
    <p:sldId id="345" r:id="rId6"/>
    <p:sldId id="346" r:id="rId7"/>
    <p:sldId id="332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33" r:id="rId18"/>
  </p:sldIdLst>
  <p:sldSz cx="12192000" cy="6858000"/>
  <p:notesSz cx="7010400" cy="92964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60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orient="horz" pos="4224" userDrawn="1">
          <p15:clr>
            <a:srgbClr val="A4A3A4"/>
          </p15:clr>
        </p15:guide>
        <p15:guide id="5" orient="horz" pos="288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384" userDrawn="1">
          <p15:clr>
            <a:srgbClr val="A4A3A4"/>
          </p15:clr>
        </p15:guide>
        <p15:guide id="8" pos="7296" userDrawn="1">
          <p15:clr>
            <a:srgbClr val="A4A3A4"/>
          </p15:clr>
        </p15:guide>
        <p15:guide id="9" orient="horz" pos="3264" userDrawn="1">
          <p15:clr>
            <a:srgbClr val="A4A3A4"/>
          </p15:clr>
        </p15:guide>
        <p15:guide id="10" orient="horz" pos="3887" userDrawn="1">
          <p15:clr>
            <a:srgbClr val="A4A3A4"/>
          </p15:clr>
        </p15:guide>
        <p15:guide id="11" pos="3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7E7E7"/>
    <a:srgbClr val="00C0A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8292" autoAdjust="0"/>
  </p:normalViewPr>
  <p:slideViewPr>
    <p:cSldViewPr snapToGrid="0">
      <p:cViewPr>
        <p:scale>
          <a:sx n="75" d="100"/>
          <a:sy n="75" d="100"/>
        </p:scale>
        <p:origin x="432" y="918"/>
      </p:cViewPr>
      <p:guideLst>
        <p:guide orient="horz" pos="2160"/>
        <p:guide orient="horz" pos="960"/>
        <p:guide orient="horz" pos="3888"/>
        <p:guide orient="horz" pos="4224"/>
        <p:guide orient="horz" pos="288"/>
        <p:guide pos="3840"/>
        <p:guide pos="384"/>
        <p:guide pos="7296"/>
        <p:guide orient="horz" pos="3264"/>
        <p:guide orient="horz" pos="3887"/>
        <p:guide pos="38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-2712" y="-108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8973794589285791E-2"/>
          <c:y val="6.0475176934002298E-2"/>
          <c:w val="0.90102620541071421"/>
          <c:h val="0.46813894415233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 (n=86)</c:v>
                </c:pt>
              </c:strCache>
            </c:strRef>
          </c:tx>
          <c:spPr>
            <a:solidFill>
              <a:srgbClr val="00C0A0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011-1E44-A0B4-CE7AD333ECFB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12-8E42-B0BC-9DC7ACF0558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+mj-lt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HIV-1 RNA &lt;50 c/mL</c:v>
                </c:pt>
                <c:pt idx="1">
                  <c:v>HIV-1 RNA ≥50 c/mL</c:v>
                </c:pt>
                <c:pt idx="2">
                  <c:v>No Virologic Data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98</c:v>
                </c:pt>
                <c:pt idx="1">
                  <c:v>0</c:v>
                </c:pt>
                <c:pt idx="2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97-E94D-B353-60C9D2D964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2957120"/>
        <c:axId val="372962608"/>
      </c:barChart>
      <c:catAx>
        <c:axId val="372957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>
                <a:latin typeface="+mj-lt"/>
              </a:defRPr>
            </a:pPr>
            <a:endParaRPr lang="en-US"/>
          </a:p>
        </c:txPr>
        <c:crossAx val="372962608"/>
        <c:crosses val="autoZero"/>
        <c:auto val="1"/>
        <c:lblAlgn val="ctr"/>
        <c:lblOffset val="100"/>
        <c:noMultiLvlLbl val="0"/>
      </c:catAx>
      <c:valAx>
        <c:axId val="372962608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P</a:t>
                </a:r>
                <a:r>
                  <a:rPr lang="en-US" sz="1800" baseline="0"/>
                  <a:t>articipants (%)</a:t>
                </a:r>
                <a:endParaRPr lang="en-US" sz="1800"/>
              </a:p>
            </c:rich>
          </c:tx>
          <c:layout>
            <c:manualLayout>
              <c:xMode val="edge"/>
              <c:yMode val="edge"/>
              <c:x val="0"/>
              <c:y val="0.116709002415802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600"/>
            </a:pPr>
            <a:endParaRPr lang="en-US"/>
          </a:p>
        </c:txPr>
        <c:crossAx val="37295712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52115284974093268"/>
          <c:y val="7.708807020036948E-2"/>
          <c:w val="0.43919433456335599"/>
          <c:h val="0.10063166121927"/>
        </c:manualLayout>
      </c:layout>
      <c:overlay val="0"/>
      <c:txPr>
        <a:bodyPr/>
        <a:lstStyle/>
        <a:p>
          <a:pPr>
            <a:defRPr sz="18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132834143401296E-2"/>
          <c:y val="4.5890748031496065E-2"/>
          <c:w val="0.94586720657117218"/>
          <c:h val="0.7593287401574803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28575" cap="rnd">
              <a:solidFill>
                <a:srgbClr val="3DC1A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3DC1A2"/>
              </a:solidFill>
              <a:ln w="9525">
                <a:solidFill>
                  <a:srgbClr val="3DC1A2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Sheet1!$K$2:$K$9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0.6</c:v>
                  </c:pt>
                  <c:pt idx="2">
                    <c:v>1</c:v>
                  </c:pt>
                  <c:pt idx="5">
                    <c:v>2</c:v>
                  </c:pt>
                </c:numCache>
              </c:numRef>
            </c:plus>
            <c:minus>
              <c:numRef>
                <c:f>Sheet1!$J$2:$J$9</c:f>
                <c:numCache>
                  <c:formatCode>General</c:formatCode>
                  <c:ptCount val="8"/>
                  <c:pt idx="0">
                    <c:v>0</c:v>
                  </c:pt>
                  <c:pt idx="1">
                    <c:v>1</c:v>
                  </c:pt>
                  <c:pt idx="2">
                    <c:v>0.9</c:v>
                  </c:pt>
                  <c:pt idx="5">
                    <c:v>1</c:v>
                  </c:pt>
                </c:numCache>
              </c:numRef>
            </c:minus>
            <c:spPr>
              <a:noFill/>
              <a:ln w="19050" cap="flat" cmpd="sng" algn="ctr">
                <a:solidFill>
                  <a:srgbClr val="3DC1A2"/>
                </a:solidFill>
                <a:round/>
              </a:ln>
              <a:effectLst/>
            </c:spPr>
          </c:errBars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12</c:v>
                </c:pt>
                <c:pt idx="5">
                  <c:v>24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5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63A-49FE-9EB2-EF41174BF6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113264"/>
        <c:axId val="381112088"/>
      </c:lineChart>
      <c:catAx>
        <c:axId val="38111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112088"/>
        <c:crosses val="autoZero"/>
        <c:auto val="1"/>
        <c:lblAlgn val="ctr"/>
        <c:lblOffset val="100"/>
        <c:noMultiLvlLbl val="0"/>
      </c:catAx>
      <c:valAx>
        <c:axId val="381112088"/>
        <c:scaling>
          <c:orientation val="minMax"/>
          <c:max val="5"/>
          <c:min val="-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11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95959286529317E-2"/>
          <c:y val="5.0448807697046398E-2"/>
          <c:w val="0.95110404071347066"/>
          <c:h val="0.91048240947122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3DC1A2"/>
            </a:solidFill>
          </c:spPr>
          <c:invertIfNegative val="0"/>
          <c:dLbls>
            <c:dLbl>
              <c:idx val="0"/>
              <c:layout>
                <c:manualLayout>
                  <c:x val="-6.4600551139348305E-3"/>
                  <c:y val="6.37690313911882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2281035571788903E-3"/>
                  <c:y val="5.66421482250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B50-5F4B-85FD-3B0E5FCAF97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solidFill>
                  <a:srgbClr val="3DC1A2"/>
                </a:solidFill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3DC1A2"/>
              </a:solidFill>
              <a:ln w="25396">
                <a:noFill/>
              </a:ln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Sheet1!$E$2:$E$3</c:f>
                <c:numCache>
                  <c:formatCode>General</c:formatCode>
                  <c:ptCount val="2"/>
                  <c:pt idx="0">
                    <c:v>26.5</c:v>
                  </c:pt>
                  <c:pt idx="1">
                    <c:v>124.9</c:v>
                  </c:pt>
                </c:numCache>
              </c:numRef>
            </c:plus>
            <c:minus>
              <c:numRef>
                <c:f>Sheet1!$F$2:$F$3</c:f>
                <c:numCache>
                  <c:formatCode>General</c:formatCode>
                  <c:ptCount val="2"/>
                  <c:pt idx="0">
                    <c:v>24.9</c:v>
                  </c:pt>
                  <c:pt idx="1">
                    <c:v>50.2</c:v>
                  </c:pt>
                </c:numCache>
              </c:numRef>
            </c:minus>
          </c:errBars>
          <c:cat>
            <c:strRef>
              <c:f>Sheet1!$A$2:$A$3</c:f>
              <c:strCache>
                <c:ptCount val="2"/>
                <c:pt idx="0">
                  <c:v> </c:v>
                </c:pt>
                <c:pt idx="1">
                  <c:v>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-15.6</c:v>
                </c:pt>
                <c:pt idx="1">
                  <c:v>20.8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B50-5F4B-85FD-3B0E5FCAF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axId val="434632000"/>
        <c:axId val="440054328"/>
      </c:barChart>
      <c:catAx>
        <c:axId val="434632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9047">
            <a:solidFill>
              <a:schemeClr val="tx1"/>
            </a:solidFill>
          </a:ln>
        </c:spPr>
        <c:txPr>
          <a:bodyPr rot="0" anchor="t" anchorCtr="0"/>
          <a:lstStyle/>
          <a:p>
            <a:pPr>
              <a:defRPr sz="800" b="0"/>
            </a:pPr>
            <a:endParaRPr lang="en-US"/>
          </a:p>
        </c:txPr>
        <c:crossAx val="440054328"/>
        <c:crosses val="autoZero"/>
        <c:auto val="1"/>
        <c:lblAlgn val="ctr"/>
        <c:lblOffset val="100"/>
        <c:noMultiLvlLbl val="0"/>
      </c:catAx>
      <c:valAx>
        <c:axId val="440054328"/>
        <c:scaling>
          <c:orientation val="minMax"/>
          <c:max val="200"/>
          <c:min val="-5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47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434632000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68476656267022E-2"/>
          <c:y val="3.6515748031496063E-2"/>
          <c:w val="0.94431523343732982"/>
          <c:h val="0.753078740157480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28575" cap="rnd">
              <a:solidFill>
                <a:srgbClr val="3DC1A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3DC1A2"/>
              </a:solidFill>
              <a:ln w="9525">
                <a:solidFill>
                  <a:srgbClr val="3DC1A2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Sheet1!$H$2:$H$11</c:f>
                <c:numCache>
                  <c:formatCode>General</c:formatCode>
                  <c:ptCount val="10"/>
                  <c:pt idx="0">
                    <c:v>0</c:v>
                  </c:pt>
                  <c:pt idx="1">
                    <c:v>5.0999999999999996</c:v>
                  </c:pt>
                  <c:pt idx="2">
                    <c:v>4.2</c:v>
                  </c:pt>
                  <c:pt idx="5">
                    <c:v>3.9</c:v>
                  </c:pt>
                </c:numCache>
              </c:numRef>
            </c:plus>
            <c:minus>
              <c:numRef>
                <c:f>Sheet1!$G$2:$G$11</c:f>
                <c:numCache>
                  <c:formatCode>General</c:formatCode>
                  <c:ptCount val="10"/>
                  <c:pt idx="0">
                    <c:v>0</c:v>
                  </c:pt>
                  <c:pt idx="1">
                    <c:v>6.9</c:v>
                  </c:pt>
                  <c:pt idx="2">
                    <c:v>4.7999999999999989</c:v>
                  </c:pt>
                  <c:pt idx="5">
                    <c:v>3.3</c:v>
                  </c:pt>
                </c:numCache>
              </c:numRef>
            </c:minus>
            <c:spPr>
              <a:noFill/>
              <a:ln w="19050" cap="flat" cmpd="sng" algn="ctr">
                <a:solidFill>
                  <a:srgbClr val="3DC1A2"/>
                </a:solidFill>
                <a:round/>
              </a:ln>
              <a:effectLst/>
            </c:spPr>
          </c:errBars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12</c:v>
                </c:pt>
                <c:pt idx="5">
                  <c:v>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-3</c:v>
                </c:pt>
                <c:pt idx="2">
                  <c:v>-5.4</c:v>
                </c:pt>
                <c:pt idx="5">
                  <c:v>-4.5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63A-49FE-9EB2-EF41174BF6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1714168"/>
        <c:axId val="431713384"/>
      </c:lineChart>
      <c:catAx>
        <c:axId val="431714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13384"/>
        <c:crosses val="autoZero"/>
        <c:auto val="1"/>
        <c:lblAlgn val="ctr"/>
        <c:lblOffset val="100"/>
        <c:noMultiLvlLbl val="0"/>
      </c:catAx>
      <c:valAx>
        <c:axId val="431713384"/>
        <c:scaling>
          <c:orientation val="minMax"/>
          <c:max val="20"/>
          <c:min val="-2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714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85220247618201E-2"/>
          <c:y val="0.232075398388947"/>
          <c:w val="0.92410581306010497"/>
          <c:h val="0.581467283356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-14</c:v>
                </c:pt>
                <c:pt idx="1">
                  <c:v>-7</c:v>
                </c:pt>
                <c:pt idx="2">
                  <c:v>-3</c:v>
                </c:pt>
                <c:pt idx="3">
                  <c:v>-17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2D-48B4-9D3E-335EF7F16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32012680"/>
        <c:axId val="432010720"/>
      </c:barChart>
      <c:catAx>
        <c:axId val="432012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2010720"/>
        <c:crosses val="autoZero"/>
        <c:auto val="1"/>
        <c:lblAlgn val="ctr"/>
        <c:lblOffset val="100"/>
        <c:noMultiLvlLbl val="0"/>
      </c:catAx>
      <c:valAx>
        <c:axId val="432010720"/>
        <c:scaling>
          <c:orientation val="minMax"/>
          <c:max val="3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2012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31468409108922"/>
          <c:y val="0.1757764187329835"/>
          <c:w val="0.92410581306010497"/>
          <c:h val="0.50860978027230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&lt;65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TC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-0.1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2D-48B4-9D3E-335EF7F16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40737096"/>
        <c:axId val="441435696"/>
      </c:barChart>
      <c:catAx>
        <c:axId val="440737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435696"/>
        <c:crosses val="autoZero"/>
        <c:auto val="1"/>
        <c:lblAlgn val="ctr"/>
        <c:lblOffset val="100"/>
        <c:noMultiLvlLbl val="0"/>
      </c:catAx>
      <c:valAx>
        <c:axId val="441435696"/>
        <c:scaling>
          <c:orientation val="minMax"/>
          <c:max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737096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0.10557</cdr:x>
      <cdr:y>0.059</cdr:y>
    </cdr:from>
    <cdr:to>
      <cdr:x>0.27241</cdr:x>
      <cdr:y>0.16012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8787" y="226258"/>
          <a:ext cx="1025366" cy="38778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ct val="90000"/>
            </a:lnSpc>
          </a:pPr>
          <a:r>
            <a:rPr lang="en-US" sz="1400" b="1" dirty="0"/>
            <a:t>Total Cholesterol</a:t>
          </a:r>
        </a:p>
      </cdr:txBody>
    </cdr:sp>
  </cdr:relSizeAnchor>
  <cdr:relSizeAnchor xmlns:cdr="http://schemas.openxmlformats.org/drawingml/2006/chartDrawing">
    <cdr:from>
      <cdr:x>0.3385</cdr:x>
      <cdr:y>0.059</cdr:y>
    </cdr:from>
    <cdr:to>
      <cdr:x>0.50534</cdr:x>
      <cdr:y>0.16012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80329" y="226258"/>
          <a:ext cx="1025367" cy="38778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ct val="90000"/>
            </a:lnSpc>
          </a:pPr>
          <a:r>
            <a:rPr lang="en-US" sz="1400" b="1" dirty="0"/>
            <a:t>LDL Cholesterol</a:t>
          </a:r>
        </a:p>
      </cdr:txBody>
    </cdr:sp>
  </cdr:relSizeAnchor>
  <cdr:relSizeAnchor xmlns:cdr="http://schemas.openxmlformats.org/drawingml/2006/chartDrawing">
    <cdr:from>
      <cdr:x>0.57155</cdr:x>
      <cdr:y>0.059</cdr:y>
    </cdr:from>
    <cdr:to>
      <cdr:x>0.7384</cdr:x>
      <cdr:y>0.16012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12609" y="226258"/>
          <a:ext cx="1025428" cy="38778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ct val="90000"/>
            </a:lnSpc>
          </a:pPr>
          <a:r>
            <a:rPr lang="en-US" sz="1400" b="1" dirty="0"/>
            <a:t>HDL Cholesterol</a:t>
          </a:r>
        </a:p>
      </cdr:txBody>
    </cdr:sp>
  </cdr:relSizeAnchor>
  <cdr:relSizeAnchor xmlns:cdr="http://schemas.openxmlformats.org/drawingml/2006/chartDrawing">
    <cdr:from>
      <cdr:x>0.797</cdr:x>
      <cdr:y>0.07651</cdr:y>
    </cdr:from>
    <cdr:to>
      <cdr:x>0.98244</cdr:x>
      <cdr:y>0.12707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898207" y="293407"/>
          <a:ext cx="1139678" cy="19389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>
            <a:lnSpc>
              <a:spcPct val="90000"/>
            </a:lnSpc>
          </a:pPr>
          <a:r>
            <a:rPr lang="en-US" sz="1400" b="1"/>
            <a:t>Triglycerides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0.22992</cdr:x>
      <cdr:y>0</cdr:y>
    </cdr:from>
    <cdr:to>
      <cdr:x>0.93679</cdr:x>
      <cdr:y>0.10112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00501" y="-1871600"/>
          <a:ext cx="1846212" cy="38778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90000"/>
            </a:lnSpc>
          </a:pPr>
          <a:r>
            <a:rPr lang="en-US" sz="1400" b="1" dirty="0"/>
            <a:t>Total </a:t>
          </a:r>
          <a:r>
            <a:rPr lang="en-US" sz="1400" b="1" dirty="0" err="1"/>
            <a:t>Cholesterol:HDL</a:t>
          </a:r>
          <a:endParaRPr lang="en-US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3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83309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DBBD-FACD-42FD-8898-BA6223492A7E}" type="datetime1">
              <a:rPr lang="en-US" smtClean="0"/>
              <a:t>7/18/2019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33984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064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ACB5-2B93-430E-B700-D0FF342577D0}" type="datetime1">
              <a:rPr lang="en-US" smtClean="0"/>
              <a:t>7/18/2019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AF4C-BC6C-4A63-B2D3-51EC64768EA9}" type="datetime1">
              <a:rPr lang="en-US" smtClean="0"/>
              <a:t>7/18/2019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36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92B7C6-B92E-418A-8EDB-E7BAF7D6D0C1}" type="datetime1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01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C597-399A-4C1C-98D1-9A2E566CD936}" type="datetime1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06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79248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CC205-6B43-4919-A1CA-3D5730433EEA}" type="datetime1">
              <a:rPr lang="en-US" smtClean="0"/>
              <a:t>7/18/2019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41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524001"/>
            <a:ext cx="7924800" cy="4652513"/>
          </a:xfrm>
        </p:spPr>
        <p:txBody>
          <a:bodyPr tIns="365760"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592B-83B8-46D1-8237-6C134E002B08}" type="datetime1">
              <a:rPr lang="en-US" smtClean="0"/>
              <a:t>7/18/2019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D29-EE6F-4EE0-9180-84C42FC8A675}" type="datetime1">
              <a:rPr lang="en-US" smtClean="0"/>
              <a:t>7/18/2019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6303264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3264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8972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3AE2-2552-4F28-AF15-ADDDBD9EEB2C}" type="datetime1">
              <a:rPr lang="en-US" smtClean="0"/>
              <a:t>7/18/2019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5864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0768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810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9D11-07F7-4941-92CF-A876C2678569}" type="datetime1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9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193251" y="6537326"/>
            <a:ext cx="812800" cy="168275"/>
          </a:xfrm>
        </p:spPr>
        <p:txBody>
          <a:bodyPr/>
          <a:lstStyle/>
          <a:p>
            <a:fld id="{C2A4F4C3-2383-4F20-A8EF-9AB05CAEFE97}" type="datetime1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52200" y="6537326"/>
            <a:ext cx="330200" cy="168275"/>
          </a:xfrm>
        </p:spPr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526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518849" y="0"/>
            <a:ext cx="103145" cy="6172200"/>
            <a:chOff x="7889136" y="0"/>
            <a:chExt cx="77359" cy="6172200"/>
          </a:xfrm>
        </p:grpSpPr>
        <p:sp>
          <p:nvSpPr>
            <p:cNvPr id="11" name="Rectangle 10"/>
            <p:cNvSpPr/>
            <p:nvPr/>
          </p:nvSpPr>
          <p:spPr>
            <a:xfrm rot="5400000">
              <a:off x="4835040" y="3054097"/>
              <a:ext cx="6172199" cy="64007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692545" y="196597"/>
              <a:ext cx="457200" cy="64007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7927818" y="418523"/>
              <a:ext cx="0" cy="77354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153047"/>
                <a:ext cx="457200" cy="64007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457200" y="139700"/>
                <a:ext cx="0" cy="77354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8000" y="457201"/>
            <a:ext cx="914400" cy="57149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9550400" cy="57149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881B-76D0-482C-92FF-AA74D262338A}" type="datetime1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01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636998-BF18-4E8C-9DA1-F4865B5BAEE3}" type="datetime1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683C-7340-4E9A-B814-01302485A989}" type="datetime1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1930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0C9131-7036-45C9-A9BF-CE15FE72ADCB}" type="datetime1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41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1ABEB5B-65CA-49F9-A0AD-E8F86ACD1596}" type="datetime1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89196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5693" y="2514600"/>
            <a:ext cx="8749108" cy="9144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7200" y="1752600"/>
            <a:ext cx="87376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447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25AEA-A8B9-4C64-AEAA-7637769F04B3}" type="datetime1">
              <a:rPr lang="en-US" smtClean="0"/>
              <a:t>7/18/2019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68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84820-C10A-4885-8E37-B076F35E82BC}" type="datetime1">
              <a:rPr lang="en-US" smtClean="0"/>
              <a:t>7/18/2019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6912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-1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12448CF6-590B-4FB7-AEBC-259C56849387}" type="datetime1">
              <a:rPr lang="en-US" smtClean="0"/>
              <a:t>7/18/2019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Yant</a:t>
            </a:r>
            <a:r>
              <a:rPr lang="en-US" dirty="0" smtClean="0"/>
              <a:t>, IAS, 2019, Presentation #TUPEA075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31" r:id="rId2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Switching to </a:t>
            </a:r>
            <a:r>
              <a:rPr lang="en-US" dirty="0" err="1"/>
              <a:t>Bictegravir</a:t>
            </a:r>
            <a:r>
              <a:rPr lang="en-US" dirty="0"/>
              <a:t>/</a:t>
            </a:r>
            <a:r>
              <a:rPr lang="en-US" dirty="0" err="1"/>
              <a:t>Emtricitabine</a:t>
            </a:r>
            <a:r>
              <a:rPr lang="en-US" dirty="0"/>
              <a:t>/</a:t>
            </a:r>
            <a:r>
              <a:rPr lang="en-US" dirty="0" err="1"/>
              <a:t>Tenofovir</a:t>
            </a:r>
            <a:r>
              <a:rPr lang="en-US" dirty="0"/>
              <a:t> </a:t>
            </a:r>
            <a:r>
              <a:rPr lang="en-US" dirty="0" err="1"/>
              <a:t>Alafenamide</a:t>
            </a:r>
            <a:r>
              <a:rPr lang="en-US" dirty="0"/>
              <a:t> (B/F/TAF) in Adults Aged ≥ 65 Years: Week 24 Results from a Phase 3b, Open-Label Trial (GS-US-380-4449)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686300"/>
            <a:ext cx="9874248" cy="1981200"/>
          </a:xfrm>
        </p:spPr>
        <p:txBody>
          <a:bodyPr/>
          <a:lstStyle/>
          <a:p>
            <a:r>
              <a:rPr lang="en-US" sz="1600" dirty="0" err="1" smtClean="0"/>
              <a:t>Maggiolo</a:t>
            </a:r>
            <a:r>
              <a:rPr lang="en-US" sz="1600" dirty="0" smtClean="0"/>
              <a:t> </a:t>
            </a:r>
            <a:r>
              <a:rPr lang="en-US" sz="1600" dirty="0"/>
              <a:t>F</a:t>
            </a:r>
            <a:r>
              <a:rPr lang="en-US" sz="1600" baseline="30000" dirty="0"/>
              <a:t>1</a:t>
            </a:r>
            <a:r>
              <a:rPr lang="en-US" sz="1600" dirty="0"/>
              <a:t>, </a:t>
            </a:r>
            <a:r>
              <a:rPr lang="en-US" sz="1600" dirty="0" err="1"/>
              <a:t>Rizzardini</a:t>
            </a:r>
            <a:r>
              <a:rPr lang="en-US" sz="1600" dirty="0"/>
              <a:t> G</a:t>
            </a:r>
            <a:r>
              <a:rPr lang="en-US" sz="1600" baseline="30000" dirty="0"/>
              <a:t>2</a:t>
            </a:r>
            <a:r>
              <a:rPr lang="en-US" sz="1600" dirty="0"/>
              <a:t>, Molina JM</a:t>
            </a:r>
            <a:r>
              <a:rPr lang="en-US" sz="1600" baseline="30000" dirty="0"/>
              <a:t>3</a:t>
            </a:r>
            <a:r>
              <a:rPr lang="en-US" sz="1600" dirty="0"/>
              <a:t>, Pulido F</a:t>
            </a:r>
            <a:r>
              <a:rPr lang="en-US" sz="1600" baseline="30000" dirty="0"/>
              <a:t>4</a:t>
            </a:r>
            <a:r>
              <a:rPr lang="en-US" sz="1600" dirty="0"/>
              <a:t>, De Wit S</a:t>
            </a:r>
            <a:r>
              <a:rPr lang="en-US" sz="1600" baseline="30000" dirty="0"/>
              <a:t>5</a:t>
            </a:r>
            <a:r>
              <a:rPr lang="en-US" sz="1600" dirty="0"/>
              <a:t>, </a:t>
            </a:r>
            <a:r>
              <a:rPr lang="en-US" sz="1600" dirty="0" err="1"/>
              <a:t>Vandekerckhove</a:t>
            </a:r>
            <a:r>
              <a:rPr lang="en-US" sz="1600" dirty="0"/>
              <a:t> L</a:t>
            </a:r>
            <a:r>
              <a:rPr lang="en-US" sz="1600" baseline="30000" dirty="0"/>
              <a:t>6</a:t>
            </a:r>
            <a:r>
              <a:rPr lang="en-US" sz="1600" dirty="0"/>
              <a:t>, </a:t>
            </a:r>
            <a:r>
              <a:rPr lang="en-US" sz="1600" dirty="0" err="1"/>
              <a:t>Berenguer</a:t>
            </a:r>
            <a:r>
              <a:rPr lang="en-US" sz="1600" dirty="0"/>
              <a:t> J</a:t>
            </a:r>
            <a:r>
              <a:rPr lang="en-US" sz="1600" baseline="30000" dirty="0"/>
              <a:t>7</a:t>
            </a:r>
            <a:r>
              <a:rPr lang="en-US" sz="1600" dirty="0"/>
              <a:t>, Blair C</a:t>
            </a:r>
            <a:r>
              <a:rPr lang="en-US" sz="1600" baseline="30000" dirty="0"/>
              <a:t>8</a:t>
            </a:r>
            <a:r>
              <a:rPr lang="en-US" sz="1600" dirty="0"/>
              <a:t>, Chuck S</a:t>
            </a:r>
            <a:r>
              <a:rPr lang="en-US" sz="1600" baseline="30000" dirty="0"/>
              <a:t>8</a:t>
            </a:r>
            <a:r>
              <a:rPr lang="en-US" sz="1600" dirty="0"/>
              <a:t>, </a:t>
            </a:r>
            <a:r>
              <a:rPr lang="en-US" sz="1600" dirty="0" err="1"/>
              <a:t>Piontkowsky</a:t>
            </a:r>
            <a:r>
              <a:rPr lang="en-US" sz="1600" dirty="0"/>
              <a:t> D</a:t>
            </a:r>
            <a:r>
              <a:rPr lang="en-US" sz="1600" baseline="30000" dirty="0"/>
              <a:t>8</a:t>
            </a:r>
            <a:r>
              <a:rPr lang="en-US" sz="1600" dirty="0"/>
              <a:t>, Martin H</a:t>
            </a:r>
            <a:r>
              <a:rPr lang="en-US" sz="1600" baseline="30000" dirty="0"/>
              <a:t>8</a:t>
            </a:r>
            <a:r>
              <a:rPr lang="en-US" sz="1600" dirty="0"/>
              <a:t>, </a:t>
            </a:r>
            <a:r>
              <a:rPr lang="en-US" sz="1600" dirty="0" err="1"/>
              <a:t>McNicholl</a:t>
            </a:r>
            <a:r>
              <a:rPr lang="en-US" sz="1600" dirty="0"/>
              <a:t> I</a:t>
            </a:r>
            <a:r>
              <a:rPr lang="en-US" sz="1600" baseline="30000" dirty="0"/>
              <a:t>8</a:t>
            </a:r>
            <a:r>
              <a:rPr lang="en-US" sz="1600" dirty="0"/>
              <a:t>, </a:t>
            </a:r>
            <a:r>
              <a:rPr lang="en-US" sz="1600" dirty="0" err="1"/>
              <a:t>Haubrich</a:t>
            </a:r>
            <a:r>
              <a:rPr lang="en-US" sz="1600" dirty="0"/>
              <a:t> R</a:t>
            </a:r>
            <a:r>
              <a:rPr lang="en-US" sz="1600" baseline="30000" dirty="0"/>
              <a:t>8</a:t>
            </a:r>
            <a:r>
              <a:rPr lang="en-US" sz="1600" dirty="0"/>
              <a:t>, Gallant J</a:t>
            </a:r>
            <a:r>
              <a:rPr lang="en-US" sz="1600" baseline="30000" dirty="0"/>
              <a:t>8</a:t>
            </a:r>
            <a:endParaRPr lang="en-US" sz="1600" baseline="30000" dirty="0" smtClean="0"/>
          </a:p>
          <a:p>
            <a:endParaRPr lang="en-US" sz="1600" baseline="30000" dirty="0" smtClean="0"/>
          </a:p>
          <a:p>
            <a:r>
              <a:rPr lang="en-US" sz="1130" baseline="30000" dirty="0" smtClean="0"/>
              <a:t>1</a:t>
            </a:r>
            <a:r>
              <a:rPr lang="en-US" sz="1130" dirty="0" smtClean="0"/>
              <a:t>Division </a:t>
            </a:r>
            <a:r>
              <a:rPr lang="en-US" sz="1130" dirty="0"/>
              <a:t>of Infectious Diseases, ASST Papa Giovanni XXIII, Bergamo, Italy; </a:t>
            </a:r>
            <a:r>
              <a:rPr lang="en-US" sz="1130" baseline="30000" dirty="0"/>
              <a:t>2</a:t>
            </a:r>
            <a:r>
              <a:rPr lang="en-US" sz="1130" dirty="0"/>
              <a:t>Division of Infectious Diseases, Luigi Sacco Hospital, ASST </a:t>
            </a:r>
            <a:r>
              <a:rPr lang="en-US" sz="1130" dirty="0" err="1"/>
              <a:t>Fatebenefratelli</a:t>
            </a:r>
            <a:r>
              <a:rPr lang="en-US" sz="1130" dirty="0"/>
              <a:t> Sacco, Milan, Italy; </a:t>
            </a:r>
            <a:r>
              <a:rPr lang="en-US" sz="1130" baseline="30000" dirty="0"/>
              <a:t>3</a:t>
            </a:r>
            <a:r>
              <a:rPr lang="en-US" sz="1130" dirty="0"/>
              <a:t>Department of Infectious Diseases, Saint Louis Hospital, University Paris Diderot, France; </a:t>
            </a:r>
            <a:r>
              <a:rPr lang="en-US" sz="1130" baseline="30000" dirty="0"/>
              <a:t>4</a:t>
            </a:r>
            <a:r>
              <a:rPr lang="en-US" sz="1130" dirty="0"/>
              <a:t>Unidad VIH, Hospital </a:t>
            </a:r>
            <a:r>
              <a:rPr lang="en-US" sz="1130" dirty="0" err="1"/>
              <a:t>Universitario</a:t>
            </a:r>
            <a:r>
              <a:rPr lang="en-US" sz="1130" dirty="0"/>
              <a:t> 12 de </a:t>
            </a:r>
            <a:r>
              <a:rPr lang="en-US" sz="1130" dirty="0" err="1"/>
              <a:t>Octubre</a:t>
            </a:r>
            <a:r>
              <a:rPr lang="en-US" sz="1130" dirty="0"/>
              <a:t>, imas12, UCM, Madrid, Spain; </a:t>
            </a:r>
            <a:r>
              <a:rPr lang="en-US" sz="1130" baseline="30000" dirty="0"/>
              <a:t>5</a:t>
            </a:r>
            <a:r>
              <a:rPr lang="en-US" sz="1130" dirty="0"/>
              <a:t>St Pierre University Hospital, </a:t>
            </a:r>
            <a:r>
              <a:rPr lang="en-US" sz="1130" dirty="0" err="1"/>
              <a:t>Université</a:t>
            </a:r>
            <a:r>
              <a:rPr lang="en-US" sz="1130" dirty="0"/>
              <a:t> </a:t>
            </a:r>
            <a:r>
              <a:rPr lang="en-US" sz="1130" dirty="0" err="1"/>
              <a:t>Libre</a:t>
            </a:r>
            <a:r>
              <a:rPr lang="en-US" sz="1130" dirty="0"/>
              <a:t> de </a:t>
            </a:r>
            <a:r>
              <a:rPr lang="en-US" sz="1130" dirty="0" err="1"/>
              <a:t>Bruxelles</a:t>
            </a:r>
            <a:r>
              <a:rPr lang="en-US" sz="1130" dirty="0"/>
              <a:t>, Brussels, Belgium; </a:t>
            </a:r>
            <a:r>
              <a:rPr lang="en-US" sz="1130" baseline="30000" dirty="0"/>
              <a:t>6</a:t>
            </a:r>
            <a:r>
              <a:rPr lang="en-US" sz="1130" dirty="0"/>
              <a:t>University Hospital Ghent, Belgium; </a:t>
            </a:r>
            <a:r>
              <a:rPr lang="en-US" sz="1130" baseline="30000" dirty="0"/>
              <a:t>7</a:t>
            </a:r>
            <a:r>
              <a:rPr lang="en-US" sz="1130" dirty="0"/>
              <a:t>Infectious Diseases, Hospital General </a:t>
            </a:r>
            <a:r>
              <a:rPr lang="en-US" sz="1130" dirty="0" err="1"/>
              <a:t>Universitario</a:t>
            </a:r>
            <a:r>
              <a:rPr lang="en-US" sz="1130" dirty="0"/>
              <a:t> Gregorio </a:t>
            </a:r>
            <a:r>
              <a:rPr lang="en-US" sz="1130" dirty="0" err="1"/>
              <a:t>Marañón</a:t>
            </a:r>
            <a:r>
              <a:rPr lang="en-US" sz="1130" dirty="0"/>
              <a:t> (</a:t>
            </a:r>
            <a:r>
              <a:rPr lang="en-US" sz="1130" dirty="0" err="1"/>
              <a:t>IiSGM</a:t>
            </a:r>
            <a:r>
              <a:rPr lang="en-US" sz="1130" dirty="0"/>
              <a:t>), Madrid, Spain; </a:t>
            </a:r>
            <a:r>
              <a:rPr lang="en-US" sz="1130" baseline="30000" dirty="0"/>
              <a:t>8</a:t>
            </a:r>
            <a:r>
              <a:rPr lang="en-US" sz="1130" dirty="0"/>
              <a:t>Gilead Sciences, Foster City, CA, USA</a:t>
            </a:r>
            <a:endParaRPr lang="en-US" sz="1130" dirty="0" smtClean="0"/>
          </a:p>
          <a:p>
            <a:endParaRPr lang="en-US" sz="1100" dirty="0" smtClean="0"/>
          </a:p>
          <a:p>
            <a:r>
              <a:rPr lang="en-US" sz="1100" dirty="0" smtClean="0"/>
              <a:t>Presented </a:t>
            </a:r>
            <a:r>
              <a:rPr lang="en-US" sz="1100" dirty="0"/>
              <a:t>at 10</a:t>
            </a:r>
            <a:r>
              <a:rPr lang="en-US" sz="1100" baseline="30000" dirty="0"/>
              <a:t>th</a:t>
            </a:r>
            <a:r>
              <a:rPr lang="en-US" sz="1100" dirty="0"/>
              <a:t> IAS Conference on HIV Science (IAS </a:t>
            </a:r>
            <a:r>
              <a:rPr lang="en-US" sz="1100" dirty="0" smtClean="0"/>
              <a:t>2019)</a:t>
            </a:r>
          </a:p>
          <a:p>
            <a:r>
              <a:rPr lang="en-US" sz="1100" dirty="0" smtClean="0"/>
              <a:t>21-24 </a:t>
            </a:r>
            <a:r>
              <a:rPr lang="en-US" sz="1100" dirty="0"/>
              <a:t>July </a:t>
            </a:r>
            <a:r>
              <a:rPr lang="en-US" sz="1100" dirty="0" smtClean="0"/>
              <a:t>2019</a:t>
            </a:r>
          </a:p>
          <a:p>
            <a:r>
              <a:rPr lang="en-US" sz="1100" dirty="0" smtClean="0"/>
              <a:t>Mexico </a:t>
            </a:r>
            <a:r>
              <a:rPr lang="en-US" sz="1100" dirty="0"/>
              <a:t>City, </a:t>
            </a:r>
            <a:r>
              <a:rPr lang="en-US" sz="1100" dirty="0" smtClean="0"/>
              <a:t>Mexico</a:t>
            </a:r>
          </a:p>
          <a:p>
            <a:r>
              <a:rPr lang="en-US" sz="1100" dirty="0" smtClean="0"/>
              <a:t>Presentation </a:t>
            </a:r>
            <a:r>
              <a:rPr lang="en-US" sz="1100" dirty="0" smtClean="0"/>
              <a:t>MOPEB23</a:t>
            </a:r>
            <a:r>
              <a:rPr lang="en-US" sz="1200" dirty="0" smtClean="0"/>
              <a:t>8</a:t>
            </a:r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3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Virologic Outcomes at Week 24 by FDA Snapshot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599" y="6174467"/>
            <a:ext cx="10871201" cy="362859"/>
          </a:xfrm>
        </p:spPr>
        <p:txBody>
          <a:bodyPr/>
          <a:lstStyle/>
          <a:p>
            <a:r>
              <a:rPr lang="en-US" sz="1200" dirty="0"/>
              <a:t>*1) abdominal discomfort (Grade 2, drug-related) 2) benzodiazepine withdrawal</a:t>
            </a:r>
          </a:p>
          <a:p>
            <a:r>
              <a:rPr lang="en-US" sz="1200" dirty="0" smtClean="0"/>
              <a:t>c/mL=copies/mL</a:t>
            </a:r>
            <a:r>
              <a:rPr lang="en-US" sz="1200" dirty="0"/>
              <a:t>, DC=discontinued</a:t>
            </a:r>
            <a:endParaRPr lang="en-US" sz="1200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870000"/>
              </p:ext>
            </p:extLst>
          </p:nvPr>
        </p:nvGraphicFramePr>
        <p:xfrm>
          <a:off x="609598" y="1390050"/>
          <a:ext cx="10972801" cy="461614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641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15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75662">
                <a:tc>
                  <a:txBody>
                    <a:bodyPr/>
                    <a:lstStyle/>
                    <a:p>
                      <a:endParaRPr lang="en-US" sz="1800" b="1" dirty="0">
                        <a:latin typeface="+mn-lt"/>
                      </a:endParaRPr>
                    </a:p>
                  </a:txBody>
                  <a:tcPr marL="91446" marR="91446" marT="27433" marB="27433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B/F/TAF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N=86</a:t>
                      </a:r>
                    </a:p>
                  </a:txBody>
                  <a:tcPr marL="91446" marR="91446" marT="27433" marB="27433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2C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9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n-lt"/>
                          <a:ea typeface="Calibri"/>
                        </a:rPr>
                        <a:t>HIV-1 RNA &lt; 50 c/</a:t>
                      </a:r>
                      <a:r>
                        <a:rPr lang="es-ES" sz="1800" b="1" dirty="0" err="1">
                          <a:effectLst/>
                          <a:latin typeface="+mn-lt"/>
                          <a:ea typeface="Calibri"/>
                        </a:rPr>
                        <a:t>mL</a:t>
                      </a:r>
                      <a:endParaRPr lang="en-US" sz="18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+mn-lt"/>
                          <a:ea typeface="Calibri"/>
                        </a:rPr>
                        <a:t>84</a:t>
                      </a:r>
                      <a:r>
                        <a:rPr lang="es-ES" sz="1800" b="1" baseline="0" dirty="0">
                          <a:effectLst/>
                          <a:latin typeface="+mn-lt"/>
                          <a:ea typeface="Calibri"/>
                        </a:rPr>
                        <a:t> (98%)</a:t>
                      </a:r>
                      <a:endParaRPr lang="en-US" sz="18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32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HIV-1 RNA ≥ 50 c/mL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  <a:latin typeface="+mn-lt"/>
                          <a:ea typeface="Calibri"/>
                        </a:rPr>
                        <a:t>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HIV-1 RNA ≥ 50 c/mL in W24 Window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DC Study Drug Due to Lack of Efficacy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DC Study Drug Due to 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</a:rPr>
                        <a:t>AE 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and Last Available HIV-1 RNA ≥ 50 c/mL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DC Study Drug Due to Other Reasons and Last Available HIV-1 RNA ≥</a:t>
                      </a:r>
                      <a:r>
                        <a:rPr lang="en-US" sz="1800" baseline="0" dirty="0"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50 c/mL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47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No Virologic Data in W24 Window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 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DC Study Drug Due to 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</a:rPr>
                        <a:t>AE 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and Last Available HIV-1 RNA &lt; 50 c/mL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DC Study Drug Due to Other Reasons and Last Available HIV-1 RNA &lt; 50 c/mL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Missing Data During Window but on Study Drug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2 (2%)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2 (2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</a:rPr>
                        <a:t>%)*</a:t>
                      </a:r>
                      <a:endParaRPr lang="en-US" sz="1800" dirty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037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 Change in Weight from Baseline through Week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5870516"/>
            <a:ext cx="92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Median 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change in weight at Week 24 was 0.0 kg (IQR -1, 2)</a:t>
            </a:r>
            <a:endParaRPr lang="de-DE" altLang="en-US" sz="2000" u="sng" dirty="0">
              <a:solidFill>
                <a:srgbClr val="000000"/>
              </a:solidFill>
              <a:latin typeface="Arial" panose="020B0604020202020204" pitchFamily="34" charset="0"/>
              <a:ea typeface="MS PGothic" pitchFamily="34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52610" y="1298516"/>
            <a:ext cx="11639390" cy="4572000"/>
            <a:chOff x="567384" y="1567249"/>
            <a:chExt cx="8119416" cy="4572000"/>
          </a:xfrm>
        </p:grpSpPr>
        <p:grpSp>
          <p:nvGrpSpPr>
            <p:cNvPr id="13" name="Group 12"/>
            <p:cNvGrpSpPr/>
            <p:nvPr/>
          </p:nvGrpSpPr>
          <p:grpSpPr>
            <a:xfrm>
              <a:off x="567384" y="1567249"/>
              <a:ext cx="8119416" cy="4572000"/>
              <a:chOff x="567384" y="1567249"/>
              <a:chExt cx="8119416" cy="4572000"/>
            </a:xfrm>
          </p:grpSpPr>
          <p:sp>
            <p:nvSpPr>
              <p:cNvPr id="18" name="Rectangle 17"/>
              <p:cNvSpPr/>
              <p:nvPr/>
            </p:nvSpPr>
            <p:spPr>
              <a:xfrm rot="16200000">
                <a:off x="-1585136" y="3719769"/>
                <a:ext cx="4572000" cy="2669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US" b="1" dirty="0"/>
                  <a:t>Median (Q1, Q3)  change in weight (kg)</a:t>
                </a:r>
              </a:p>
            </p:txBody>
          </p:sp>
          <p:graphicFrame>
            <p:nvGraphicFramePr>
              <p:cNvPr id="19" name="Chart 18"/>
              <p:cNvGraphicFramePr/>
              <p:nvPr>
                <p:extLst>
                  <p:ext uri="{D42A27DB-BD31-4B8C-83A1-F6EECF244321}">
                    <p14:modId xmlns:p14="http://schemas.microsoft.com/office/powerpoint/2010/main" val="1249162145"/>
                  </p:ext>
                </p:extLst>
              </p:nvPr>
            </p:nvGraphicFramePr>
            <p:xfrm>
              <a:off x="1157802" y="2037505"/>
              <a:ext cx="7528998" cy="4064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20" name="TextBox 19"/>
              <p:cNvSpPr txBox="1"/>
              <p:nvPr/>
            </p:nvSpPr>
            <p:spPr>
              <a:xfrm>
                <a:off x="4347811" y="5709850"/>
                <a:ext cx="6654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000" b="1" dirty="0"/>
                  <a:t>Week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954475" y="3447431"/>
              <a:ext cx="113814" cy="2215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 smtClean="0"/>
                <a:t>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52409" y="3264705"/>
              <a:ext cx="113814" cy="2215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 smtClean="0"/>
                <a:t>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48300" y="3135022"/>
              <a:ext cx="113814" cy="2215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 smtClean="0"/>
                <a:t>0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 flipH="1">
              <a:off x="6415763" y="2871513"/>
              <a:ext cx="297666" cy="2215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 smtClean="0"/>
                <a:t>0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>
            <a:off x="5112534" y="3492034"/>
            <a:ext cx="3902771" cy="0"/>
          </a:xfrm>
          <a:prstGeom prst="line">
            <a:avLst/>
          </a:prstGeom>
          <a:ln w="28575">
            <a:solidFill>
              <a:srgbClr val="00C0A0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5338761" y="1752806"/>
            <a:ext cx="1514475" cy="338554"/>
            <a:chOff x="5534024" y="1683348"/>
            <a:chExt cx="1514475" cy="338554"/>
          </a:xfrm>
        </p:grpSpPr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6095999" y="1683348"/>
              <a:ext cx="9525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MS PGothic" pitchFamily="34" charset="-128"/>
                </a:rPr>
                <a:t>B/F/TAF</a:t>
              </a:r>
              <a:endParaRPr lang="de-DE" altLang="en-US" sz="1600" u="sng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534024" y="1809762"/>
              <a:ext cx="561975" cy="85725"/>
              <a:chOff x="5114925" y="1798594"/>
              <a:chExt cx="561975" cy="85725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5114925" y="1841456"/>
                <a:ext cx="561975" cy="0"/>
              </a:xfrm>
              <a:prstGeom prst="line">
                <a:avLst/>
              </a:prstGeom>
              <a:ln w="25400">
                <a:solidFill>
                  <a:srgbClr val="00C0A0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5353050" y="1798594"/>
                <a:ext cx="85725" cy="85725"/>
              </a:xfrm>
              <a:prstGeom prst="rect">
                <a:avLst/>
              </a:prstGeom>
              <a:solidFill>
                <a:srgbClr val="00C0A0"/>
              </a:solidFill>
              <a:ln w="19050">
                <a:solidFill>
                  <a:srgbClr val="00C0A0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 smtClean="0"/>
              </a:p>
            </p:txBody>
          </p:sp>
        </p:grpSp>
      </p:grpSp>
      <p:sp>
        <p:nvSpPr>
          <p:cNvPr id="27" name="Rectangle 26"/>
          <p:cNvSpPr/>
          <p:nvPr/>
        </p:nvSpPr>
        <p:spPr>
          <a:xfrm>
            <a:off x="9283699" y="3211483"/>
            <a:ext cx="2908301" cy="5905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9212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Renal Biomarker Changes (%) at Week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5870516"/>
            <a:ext cx="92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92% of participants switched from a TAF-based regimen to B/F/TAF</a:t>
            </a:r>
            <a:endParaRPr lang="de-DE" altLang="en-US" sz="2000" u="sng" dirty="0">
              <a:solidFill>
                <a:srgbClr val="000000"/>
              </a:solidFill>
              <a:latin typeface="Arial" panose="020B0604020202020204" pitchFamily="34" charset="0"/>
              <a:ea typeface="MS PGothic" pitchFamily="34" charset="-128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09599" y="1510425"/>
            <a:ext cx="10479317" cy="4560146"/>
            <a:chOff x="1535338" y="1298223"/>
            <a:chExt cx="5016344" cy="4560146"/>
          </a:xfrm>
        </p:grpSpPr>
        <p:graphicFrame>
          <p:nvGraphicFramePr>
            <p:cNvPr id="28" name="Chart 3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98110301"/>
                </p:ext>
              </p:extLst>
            </p:nvPr>
          </p:nvGraphicFramePr>
          <p:xfrm>
            <a:off x="1964370" y="1426098"/>
            <a:ext cx="4587312" cy="443227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9" name="TextBox 42"/>
            <p:cNvSpPr txBox="1">
              <a:spLocks noChangeArrowheads="1"/>
            </p:cNvSpPr>
            <p:nvPr/>
          </p:nvSpPr>
          <p:spPr bwMode="auto">
            <a:xfrm>
              <a:off x="4476715" y="1298223"/>
              <a:ext cx="2009775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l-GR" altLang="en-US" sz="1600" b="1" u="sng" dirty="0"/>
                <a:t>β</a:t>
              </a:r>
              <a:r>
                <a:rPr lang="en-US" altLang="en-US" sz="1600" b="1" u="sng" dirty="0"/>
                <a:t>2m:Cr </a:t>
              </a:r>
            </a:p>
          </p:txBody>
        </p:sp>
        <p:sp>
          <p:nvSpPr>
            <p:cNvPr id="30" name="TextBox 43"/>
            <p:cNvSpPr txBox="1">
              <a:spLocks noChangeArrowheads="1"/>
            </p:cNvSpPr>
            <p:nvPr/>
          </p:nvSpPr>
          <p:spPr bwMode="auto">
            <a:xfrm>
              <a:off x="2703185" y="1298223"/>
              <a:ext cx="1144587" cy="221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altLang="en-US" sz="1600" b="1" u="sng" dirty="0" err="1"/>
                <a:t>RBP:Cr</a:t>
              </a:r>
              <a:endParaRPr lang="en-US" altLang="en-US" sz="1600" b="1" u="sng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49738" y="1783506"/>
              <a:ext cx="245549" cy="4431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/>
                <a:t>86</a:t>
              </a:r>
            </a:p>
            <a:p>
              <a:pPr>
                <a:lnSpc>
                  <a:spcPct val="90000"/>
                </a:lnSpc>
              </a:pPr>
              <a:r>
                <a:rPr lang="en-US" sz="1600" dirty="0"/>
                <a:t>139.3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386068" y="1775006"/>
              <a:ext cx="191068" cy="4431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600" dirty="0"/>
                <a:t>86</a:t>
              </a:r>
            </a:p>
            <a:p>
              <a:pPr>
                <a:lnSpc>
                  <a:spcPct val="90000"/>
                </a:lnSpc>
              </a:pPr>
              <a:r>
                <a:rPr lang="en-US" sz="1600" dirty="0"/>
                <a:t>72.0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17917" y="1765652"/>
              <a:ext cx="730995" cy="4431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sz="1600" dirty="0"/>
                <a:t>N</a:t>
              </a:r>
            </a:p>
            <a:p>
              <a:pPr algn="r">
                <a:lnSpc>
                  <a:spcPct val="90000"/>
                </a:lnSpc>
              </a:pPr>
              <a:r>
                <a:rPr lang="en-US" sz="1600" dirty="0"/>
                <a:t>Baseline (</a:t>
              </a:r>
              <a:r>
                <a:rPr lang="en-US" sz="1600" dirty="0" err="1"/>
                <a:t>ug</a:t>
              </a:r>
              <a:r>
                <a:rPr lang="en-US" sz="1600" dirty="0"/>
                <a:t>/g)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-168296" y="3487726"/>
              <a:ext cx="3526606" cy="11933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dirty="0" smtClean="0"/>
                <a:t>Median percent </a:t>
              </a:r>
              <a:r>
                <a:rPr lang="en-US" b="1" dirty="0"/>
                <a:t>change (Q1, Q3)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39732" y="1451947"/>
            <a:ext cx="1128278" cy="338554"/>
            <a:chOff x="5920221" y="1683348"/>
            <a:chExt cx="1128278" cy="338554"/>
          </a:xfrm>
        </p:grpSpPr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6095999" y="1683348"/>
              <a:ext cx="9525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MS PGothic" pitchFamily="34" charset="-128"/>
                </a:rPr>
                <a:t>B/F/TAF</a:t>
              </a:r>
              <a:endParaRPr lang="de-DE" altLang="en-US" sz="1600" u="sng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920221" y="1764736"/>
              <a:ext cx="175778" cy="175778"/>
            </a:xfrm>
            <a:prstGeom prst="rect">
              <a:avLst/>
            </a:prstGeom>
            <a:solidFill>
              <a:srgbClr val="00C0A0"/>
            </a:solidFill>
            <a:ln w="19050">
              <a:solidFill>
                <a:srgbClr val="00C0A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265167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1252200" cy="676564"/>
          </a:xfrm>
        </p:spPr>
        <p:txBody>
          <a:bodyPr/>
          <a:lstStyle/>
          <a:p>
            <a:r>
              <a:rPr lang="en-US" sz="2250" dirty="0"/>
              <a:t>Estimated Glomerular Filtration Rate: Median Changes from Baseline through Week 24</a:t>
            </a:r>
            <a:endParaRPr lang="en-US" sz="22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6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599" y="6174467"/>
            <a:ext cx="10871201" cy="362859"/>
          </a:xfrm>
        </p:spPr>
        <p:txBody>
          <a:bodyPr/>
          <a:lstStyle/>
          <a:p>
            <a:r>
              <a:rPr lang="en-US" sz="1200" dirty="0" err="1"/>
              <a:t>eGFR</a:t>
            </a:r>
            <a:r>
              <a:rPr lang="en-US" sz="1200" baseline="-25000" dirty="0" err="1"/>
              <a:t>CG</a:t>
            </a:r>
            <a:r>
              <a:rPr lang="en-US" sz="1200" dirty="0"/>
              <a:t>, estimated glomerular filtration rate calculated with Cockcroft-</a:t>
            </a:r>
            <a:r>
              <a:rPr lang="en-US" sz="1200" dirty="0" err="1"/>
              <a:t>Gault</a:t>
            </a:r>
            <a:r>
              <a:rPr lang="en-US" sz="1200" dirty="0"/>
              <a:t> equation</a:t>
            </a:r>
            <a:endParaRPr lang="en-US" sz="12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5338761" y="1752806"/>
            <a:ext cx="1514475" cy="338554"/>
            <a:chOff x="5534024" y="1683348"/>
            <a:chExt cx="1514475" cy="338554"/>
          </a:xfrm>
        </p:grpSpPr>
        <p:sp>
          <p:nvSpPr>
            <p:cNvPr id="18" name="Rectangle 2"/>
            <p:cNvSpPr>
              <a:spLocks noChangeArrowheads="1"/>
            </p:cNvSpPr>
            <p:nvPr/>
          </p:nvSpPr>
          <p:spPr bwMode="auto">
            <a:xfrm>
              <a:off x="6095999" y="1683348"/>
              <a:ext cx="9525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MS PGothic" pitchFamily="34" charset="-128"/>
                </a:rPr>
                <a:t>B/F/TAF</a:t>
              </a:r>
              <a:endParaRPr lang="de-DE" altLang="en-US" sz="1600" u="sng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5534024" y="1809762"/>
              <a:ext cx="561975" cy="85725"/>
              <a:chOff x="5114925" y="1798594"/>
              <a:chExt cx="561975" cy="8572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5114925" y="1841456"/>
                <a:ext cx="561975" cy="0"/>
              </a:xfrm>
              <a:prstGeom prst="line">
                <a:avLst/>
              </a:prstGeom>
              <a:ln w="25400">
                <a:solidFill>
                  <a:srgbClr val="00C0A0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5353050" y="1798594"/>
                <a:ext cx="85725" cy="85725"/>
              </a:xfrm>
              <a:prstGeom prst="rect">
                <a:avLst/>
              </a:prstGeom>
              <a:solidFill>
                <a:srgbClr val="00C0A0"/>
              </a:solidFill>
              <a:ln w="19050">
                <a:solidFill>
                  <a:srgbClr val="00C0A0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 smtClean="0"/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595192" y="1123495"/>
            <a:ext cx="10371454" cy="5295901"/>
            <a:chOff x="256473" y="1123495"/>
            <a:chExt cx="8486052" cy="5295901"/>
          </a:xfrm>
        </p:grpSpPr>
        <p:sp>
          <p:nvSpPr>
            <p:cNvPr id="25" name="Rectangle 24"/>
            <p:cNvSpPr/>
            <p:nvPr/>
          </p:nvSpPr>
          <p:spPr>
            <a:xfrm rot="16200000">
              <a:off x="-2139651" y="3519619"/>
              <a:ext cx="5295901" cy="5036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700" b="1" dirty="0"/>
                <a:t>Median (Q1, Q3) change from Baseline in</a:t>
              </a:r>
            </a:p>
            <a:p>
              <a:pPr algn="ctr"/>
              <a:r>
                <a:rPr lang="en-US" sz="1700" b="1" dirty="0" err="1"/>
                <a:t>eGFR</a:t>
              </a:r>
              <a:r>
                <a:rPr lang="en-US" sz="1700" b="1" baseline="-25000" dirty="0" err="1"/>
                <a:t>CG</a:t>
              </a:r>
              <a:r>
                <a:rPr lang="en-US" sz="1700" b="1" dirty="0"/>
                <a:t> (mL/min)</a:t>
              </a:r>
            </a:p>
          </p:txBody>
        </p:sp>
        <p:graphicFrame>
          <p:nvGraphicFramePr>
            <p:cNvPr id="35" name="Chart 34"/>
            <p:cNvGraphicFramePr/>
            <p:nvPr>
              <p:extLst>
                <p:ext uri="{D42A27DB-BD31-4B8C-83A1-F6EECF244321}">
                  <p14:modId xmlns:p14="http://schemas.microsoft.com/office/powerpoint/2010/main" val="3719617365"/>
                </p:ext>
              </p:extLst>
            </p:nvPr>
          </p:nvGraphicFramePr>
          <p:xfrm>
            <a:off x="965185" y="1917093"/>
            <a:ext cx="777734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36" name="Straight Connector 35"/>
            <p:cNvCxnSpPr/>
            <p:nvPr/>
          </p:nvCxnSpPr>
          <p:spPr>
            <a:xfrm flipV="1">
              <a:off x="4442965" y="3937000"/>
              <a:ext cx="3688910" cy="73576"/>
            </a:xfrm>
            <a:prstGeom prst="line">
              <a:avLst/>
            </a:prstGeom>
            <a:ln w="28575">
              <a:solidFill>
                <a:srgbClr val="3DC1A2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5782727" y="5600158"/>
            <a:ext cx="9206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1" dirty="0"/>
              <a:t>Week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49741" y="3280410"/>
            <a:ext cx="1383030" cy="5905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9459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Fasting Lipids at Week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09600" y="1382919"/>
            <a:ext cx="10972800" cy="4487597"/>
            <a:chOff x="399265" y="1376027"/>
            <a:chExt cx="8525279" cy="4487597"/>
          </a:xfrm>
        </p:grpSpPr>
        <p:sp>
          <p:nvSpPr>
            <p:cNvPr id="17" name="TextBox 16"/>
            <p:cNvSpPr txBox="1"/>
            <p:nvPr/>
          </p:nvSpPr>
          <p:spPr>
            <a:xfrm>
              <a:off x="865898" y="5014717"/>
              <a:ext cx="629981" cy="3323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dirty="0" smtClean="0"/>
                <a:t>Baseline,</a:t>
              </a:r>
            </a:p>
            <a:p>
              <a:pPr>
                <a:lnSpc>
                  <a:spcPct val="90000"/>
                </a:lnSpc>
              </a:pPr>
              <a:r>
                <a:rPr lang="en-US" sz="1200" dirty="0" smtClean="0"/>
                <a:t>mg/</a:t>
              </a:r>
              <a:r>
                <a:rPr lang="en-US" sz="1200" dirty="0" err="1" smtClean="0"/>
                <a:t>dL</a:t>
              </a:r>
              <a:endParaRPr lang="en-US" sz="1200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399265" y="1376027"/>
              <a:ext cx="8525279" cy="4487597"/>
              <a:chOff x="399265" y="1376027"/>
              <a:chExt cx="8525279" cy="4487597"/>
            </a:xfrm>
          </p:grpSpPr>
          <p:sp>
            <p:nvSpPr>
              <p:cNvPr id="19" name="TextBox 18"/>
              <p:cNvSpPr txBox="1"/>
              <p:nvPr/>
            </p:nvSpPr>
            <p:spPr>
              <a:xfrm rot="16200000">
                <a:off x="-1719884" y="3495176"/>
                <a:ext cx="4487597" cy="2492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b="1" dirty="0"/>
                  <a:t>Median Change from Baseline, mg/</a:t>
                </a:r>
                <a:r>
                  <a:rPr lang="en-US" b="1" dirty="0" err="1"/>
                  <a:t>dL</a:t>
                </a:r>
                <a:endParaRPr lang="en-US" b="1" dirty="0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731292" y="1607048"/>
                <a:ext cx="8193252" cy="4092543"/>
                <a:chOff x="731292" y="1607048"/>
                <a:chExt cx="8193252" cy="4092543"/>
              </a:xfrm>
            </p:grpSpPr>
            <p:graphicFrame>
              <p:nvGraphicFramePr>
                <p:cNvPr id="21" name="Chart 20"/>
                <p:cNvGraphicFramePr/>
                <p:nvPr>
                  <p:extLst>
                    <p:ext uri="{D42A27DB-BD31-4B8C-83A1-F6EECF244321}">
                      <p14:modId xmlns:p14="http://schemas.microsoft.com/office/powerpoint/2010/main" val="397997699"/>
                    </p:ext>
                  </p:extLst>
                </p:nvPr>
              </p:nvGraphicFramePr>
              <p:xfrm>
                <a:off x="731292" y="1607048"/>
                <a:ext cx="5659982" cy="383488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23" name="Chart 22"/>
                <p:cNvGraphicFramePr/>
                <p:nvPr>
                  <p:extLst>
                    <p:ext uri="{D42A27DB-BD31-4B8C-83A1-F6EECF244321}">
                      <p14:modId xmlns:p14="http://schemas.microsoft.com/office/powerpoint/2010/main" val="1761021833"/>
                    </p:ext>
                  </p:extLst>
                </p:nvPr>
              </p:nvGraphicFramePr>
              <p:xfrm>
                <a:off x="6895305" y="1864708"/>
                <a:ext cx="2029239" cy="383488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grpSp>
              <p:nvGrpSpPr>
                <p:cNvPr id="25" name="Group 24"/>
                <p:cNvGrpSpPr/>
                <p:nvPr/>
              </p:nvGrpSpPr>
              <p:grpSpPr>
                <a:xfrm>
                  <a:off x="1598060" y="4971174"/>
                  <a:ext cx="6762152" cy="281183"/>
                  <a:chOff x="1598060" y="4971174"/>
                  <a:chExt cx="6762152" cy="281183"/>
                </a:xfrm>
              </p:grpSpPr>
              <p:sp>
                <p:nvSpPr>
                  <p:cNvPr id="35" name="Rectangle 34"/>
                  <p:cNvSpPr/>
                  <p:nvPr/>
                </p:nvSpPr>
                <p:spPr>
                  <a:xfrm>
                    <a:off x="1598060" y="5014717"/>
                    <a:ext cx="403479" cy="237640"/>
                  </a:xfrm>
                  <a:prstGeom prst="rect">
                    <a:avLst/>
                  </a:prstGeom>
                  <a:solidFill>
                    <a:srgbClr val="00C0A0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rIns="0" rtlCol="0" anchor="ctr"/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en-US" sz="1400" dirty="0"/>
                      <a:t>191</a:t>
                    </a:r>
                  </a:p>
                </p:txBody>
              </p:sp>
              <p:sp>
                <p:nvSpPr>
                  <p:cNvPr id="36" name="Rectangle 35"/>
                  <p:cNvSpPr/>
                  <p:nvPr/>
                </p:nvSpPr>
                <p:spPr>
                  <a:xfrm>
                    <a:off x="2903433" y="5014717"/>
                    <a:ext cx="451437" cy="237640"/>
                  </a:xfrm>
                  <a:prstGeom prst="rect">
                    <a:avLst/>
                  </a:prstGeom>
                  <a:solidFill>
                    <a:srgbClr val="00C0A0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rIns="0" rtlCol="0" anchor="ctr"/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en-US" sz="1400" dirty="0"/>
                      <a:t>117</a:t>
                    </a:r>
                  </a:p>
                </p:txBody>
              </p:sp>
              <p:sp>
                <p:nvSpPr>
                  <p:cNvPr id="37" name="Rectangle 36"/>
                  <p:cNvSpPr/>
                  <p:nvPr/>
                </p:nvSpPr>
                <p:spPr>
                  <a:xfrm>
                    <a:off x="4202166" y="5014717"/>
                    <a:ext cx="430871" cy="237640"/>
                  </a:xfrm>
                  <a:prstGeom prst="rect">
                    <a:avLst/>
                  </a:prstGeom>
                  <a:solidFill>
                    <a:srgbClr val="00C0A0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rIns="0" rtlCol="0" anchor="ctr"/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en-US" sz="1400" dirty="0"/>
                      <a:t>51</a:t>
                    </a:r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5529814" y="5014717"/>
                    <a:ext cx="439637" cy="237640"/>
                  </a:xfrm>
                  <a:prstGeom prst="rect">
                    <a:avLst/>
                  </a:prstGeom>
                  <a:solidFill>
                    <a:srgbClr val="00C0A0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rIns="0" rtlCol="0" anchor="ctr"/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en-US" sz="1400" dirty="0"/>
                      <a:t>131</a:t>
                    </a:r>
                  </a:p>
                </p:txBody>
              </p:sp>
              <p:sp>
                <p:nvSpPr>
                  <p:cNvPr id="39" name="Rectangle 38"/>
                  <p:cNvSpPr/>
                  <p:nvPr/>
                </p:nvSpPr>
                <p:spPr>
                  <a:xfrm>
                    <a:off x="7925310" y="4971174"/>
                    <a:ext cx="434902" cy="237640"/>
                  </a:xfrm>
                  <a:prstGeom prst="rect">
                    <a:avLst/>
                  </a:prstGeom>
                  <a:solidFill>
                    <a:srgbClr val="00C0A0"/>
                  </a:solidFill>
                  <a:ln w="19050">
                    <a:noFill/>
                    <a:miter lim="800000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rIns="0" rtlCol="0" anchor="ctr"/>
                  <a:lstStyle/>
                  <a:p>
                    <a:pPr algn="ctr">
                      <a:lnSpc>
                        <a:spcPct val="90000"/>
                      </a:lnSpc>
                    </a:pPr>
                    <a:r>
                      <a:rPr lang="en-US" sz="1400" dirty="0"/>
                      <a:t>3.9</a:t>
                    </a:r>
                  </a:p>
                </p:txBody>
              </p:sp>
            </p:grpSp>
          </p:grpSp>
        </p:grpSp>
      </p:grpSp>
      <p:grpSp>
        <p:nvGrpSpPr>
          <p:cNvPr id="40" name="Group 39"/>
          <p:cNvGrpSpPr/>
          <p:nvPr/>
        </p:nvGrpSpPr>
        <p:grpSpPr>
          <a:xfrm>
            <a:off x="4485105" y="1382918"/>
            <a:ext cx="1128278" cy="338554"/>
            <a:chOff x="5920221" y="1683348"/>
            <a:chExt cx="1128278" cy="338554"/>
          </a:xfrm>
        </p:grpSpPr>
        <p:sp>
          <p:nvSpPr>
            <p:cNvPr id="41" name="Rectangle 2"/>
            <p:cNvSpPr>
              <a:spLocks noChangeArrowheads="1"/>
            </p:cNvSpPr>
            <p:nvPr/>
          </p:nvSpPr>
          <p:spPr bwMode="auto">
            <a:xfrm>
              <a:off x="6095999" y="1683348"/>
              <a:ext cx="9525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dirty="0" smtClean="0">
                  <a:solidFill>
                    <a:srgbClr val="000000"/>
                  </a:solidFill>
                  <a:latin typeface="Arial" panose="020B0604020202020204" pitchFamily="34" charset="0"/>
                  <a:ea typeface="MS PGothic" pitchFamily="34" charset="-128"/>
                </a:rPr>
                <a:t>B/F/TAF</a:t>
              </a:r>
              <a:endParaRPr lang="de-DE" altLang="en-US" sz="1600" u="sng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920221" y="1764736"/>
              <a:ext cx="175778" cy="175778"/>
            </a:xfrm>
            <a:prstGeom prst="rect">
              <a:avLst/>
            </a:prstGeom>
            <a:solidFill>
              <a:srgbClr val="00C0A0"/>
            </a:solidFill>
            <a:ln w="19050">
              <a:solidFill>
                <a:srgbClr val="00C0A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/>
            </a:p>
          </p:txBody>
        </p:sp>
      </p:grpSp>
      <p:sp>
        <p:nvSpPr>
          <p:cNvPr id="43" name="Content Placeholder 2"/>
          <p:cNvSpPr>
            <a:spLocks noGrp="1"/>
          </p:cNvSpPr>
          <p:nvPr>
            <p:ph idx="1"/>
          </p:nvPr>
        </p:nvSpPr>
        <p:spPr>
          <a:xfrm>
            <a:off x="1390089" y="5710239"/>
            <a:ext cx="7087161" cy="827087"/>
          </a:xfrm>
        </p:spPr>
        <p:txBody>
          <a:bodyPr/>
          <a:lstStyle/>
          <a:p>
            <a:r>
              <a:rPr lang="en-US" sz="1800" dirty="0" smtClean="0"/>
              <a:t>Participants </a:t>
            </a:r>
            <a:r>
              <a:rPr lang="en-US" sz="1800" dirty="0"/>
              <a:t>on lipid-modifying medication</a:t>
            </a:r>
          </a:p>
          <a:p>
            <a:pPr lvl="1"/>
            <a:r>
              <a:rPr lang="en-US" sz="1600" dirty="0" smtClean="0"/>
              <a:t>At </a:t>
            </a:r>
            <a:r>
              <a:rPr lang="en-US" sz="1600" dirty="0"/>
              <a:t>baseline: 35 (41%)</a:t>
            </a:r>
          </a:p>
          <a:p>
            <a:pPr lvl="1"/>
            <a:r>
              <a:rPr lang="en-US" sz="1600" dirty="0" smtClean="0"/>
              <a:t>Initiated </a:t>
            </a:r>
            <a:r>
              <a:rPr lang="en-US" sz="1600" dirty="0"/>
              <a:t>during study: 2 (2.3%)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5986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Treatment-Emergent Adverse Events through Week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599" y="6174467"/>
            <a:ext cx="10871201" cy="362859"/>
          </a:xfrm>
        </p:spPr>
        <p:txBody>
          <a:bodyPr/>
          <a:lstStyle/>
          <a:p>
            <a:r>
              <a:rPr lang="en-US" sz="1200" dirty="0"/>
              <a:t>*1) abdominal discomfort (Grade 2, drug-related) 2) alcohol withdrawal 3) benzodiazepine withdrawal</a:t>
            </a:r>
            <a:endParaRPr lang="en-US" sz="1200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921445"/>
              </p:ext>
            </p:extLst>
          </p:nvPr>
        </p:nvGraphicFramePr>
        <p:xfrm>
          <a:off x="609598" y="1569378"/>
          <a:ext cx="10972801" cy="443354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0562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65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75947">
                <a:tc>
                  <a:txBody>
                    <a:bodyPr/>
                    <a:lstStyle/>
                    <a:p>
                      <a:endParaRPr lang="en-US" sz="1800" b="1" dirty="0">
                        <a:latin typeface="+mn-lt"/>
                      </a:endParaRPr>
                    </a:p>
                  </a:txBody>
                  <a:tcPr marL="91446" marR="91446" marT="91440" marB="9144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(n=86)</a:t>
                      </a:r>
                    </a:p>
                  </a:txBody>
                  <a:tcPr marL="91446" marR="91446" marT="91440" marB="9144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2C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Any Grades 2, 3 and 4 Study Drug-Related AE (n)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1% (1)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53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Any Grades 3-4 Study Drug-Related AEs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52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Grades 3 or 4 Lab Abnormalities (n)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6% (5)</a:t>
                      </a:r>
                      <a:endParaRPr lang="en-US" sz="18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57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Any Study Drug-Related Serious AE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5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AEs Leading to Study Drug Discontinuation (n)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4% (3)</a:t>
                      </a:r>
                      <a:r>
                        <a:rPr lang="en-US" sz="1800" baseline="30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*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AEs Leading to Study Drug Discontinuation (drug-related)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1% (1)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4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Renal AEs Leading to Study Drug Discontinuation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9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Death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</a:rPr>
                        <a:t>0</a:t>
                      </a:r>
                    </a:p>
                  </a:txBody>
                  <a:tcPr marL="68580" marR="68580" marT="91440" marB="9144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665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3784600"/>
          </a:xfrm>
        </p:spPr>
        <p:txBody>
          <a:bodyPr/>
          <a:lstStyle/>
          <a:p>
            <a:r>
              <a:rPr lang="en-US" sz="2400" dirty="0"/>
              <a:t>Twenty-four weeks after switching to B/F/TAF</a:t>
            </a:r>
          </a:p>
          <a:p>
            <a:pPr lvl="1"/>
            <a:r>
              <a:rPr lang="en-US" sz="2200" dirty="0" smtClean="0"/>
              <a:t>Virologic </a:t>
            </a:r>
            <a:r>
              <a:rPr lang="en-US" sz="2200" dirty="0"/>
              <a:t>suppression was high at 98% with no </a:t>
            </a:r>
            <a:r>
              <a:rPr lang="en-US" sz="2200" dirty="0" err="1"/>
              <a:t>virologic</a:t>
            </a:r>
            <a:r>
              <a:rPr lang="en-US" sz="2200" dirty="0"/>
              <a:t> failures</a:t>
            </a:r>
          </a:p>
          <a:p>
            <a:pPr lvl="1"/>
            <a:r>
              <a:rPr lang="en-US" sz="2200" dirty="0" smtClean="0"/>
              <a:t>There </a:t>
            </a:r>
            <a:r>
              <a:rPr lang="en-US" sz="2200" dirty="0"/>
              <a:t>was no change in weight from baseline through Week 24</a:t>
            </a:r>
          </a:p>
          <a:p>
            <a:pPr lvl="1"/>
            <a:r>
              <a:rPr lang="en-US" sz="2200" dirty="0" smtClean="0"/>
              <a:t>No </a:t>
            </a:r>
            <a:r>
              <a:rPr lang="en-US" sz="2200" dirty="0"/>
              <a:t>Grade 3 or 4 drug-related AEs were reported</a:t>
            </a:r>
          </a:p>
          <a:p>
            <a:pPr lvl="1"/>
            <a:r>
              <a:rPr lang="en-US" sz="2200" dirty="0" smtClean="0"/>
              <a:t>There </a:t>
            </a:r>
            <a:r>
              <a:rPr lang="en-US" sz="2200" dirty="0"/>
              <a:t>were no study drug-related SAEs or deaths</a:t>
            </a:r>
          </a:p>
          <a:p>
            <a:pPr lvl="1"/>
            <a:r>
              <a:rPr lang="en-US" sz="2200" dirty="0" smtClean="0"/>
              <a:t>Fasting </a:t>
            </a:r>
            <a:r>
              <a:rPr lang="en-US" sz="2200" dirty="0"/>
              <a:t>lipids decreased</a:t>
            </a:r>
          </a:p>
          <a:p>
            <a:r>
              <a:rPr lang="en-US" sz="2400" dirty="0" smtClean="0"/>
              <a:t>B/F/TAF </a:t>
            </a:r>
            <a:r>
              <a:rPr lang="en-US" sz="2400" dirty="0"/>
              <a:t>was safe, effective and well tolerated in </a:t>
            </a:r>
            <a:r>
              <a:rPr lang="en-US" sz="2400" dirty="0" err="1"/>
              <a:t>virologically</a:t>
            </a:r>
            <a:r>
              <a:rPr lang="en-US" sz="2400" dirty="0"/>
              <a:t> suppressed adults ≥ 65 years through 24 weeks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Maggiolo</a:t>
            </a:r>
            <a:r>
              <a:rPr lang="en-US" dirty="0" smtClean="0"/>
              <a:t>, </a:t>
            </a:r>
            <a:r>
              <a:rPr lang="en-US" dirty="0" smtClean="0"/>
              <a:t>IAS, 2019, Presentation </a:t>
            </a:r>
            <a:r>
              <a:rPr lang="en-US" dirty="0" smtClean="0"/>
              <a:t>#</a:t>
            </a:r>
            <a:r>
              <a:rPr lang="en-US" dirty="0"/>
              <a:t> </a:t>
            </a:r>
            <a:r>
              <a:rPr lang="en-US" dirty="0" smtClean="0"/>
              <a:t>MOPEB238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92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08000"/>
          </a:xfrm>
        </p:spPr>
        <p:txBody>
          <a:bodyPr/>
          <a:lstStyle/>
          <a:p>
            <a:r>
              <a:rPr lang="en-US" dirty="0"/>
              <a:t>We extend our thanks to the participants, their partners and families, and all GS-US-380-4449 </a:t>
            </a:r>
            <a:r>
              <a:rPr lang="en-US" dirty="0" smtClean="0"/>
              <a:t>Investigators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Yant, IAS, 2019, Presentation #TUPEA075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338641"/>
            <a:ext cx="10972800" cy="307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This research was funded by Gilead Sciences, Inc.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" y="2500310"/>
            <a:ext cx="11150600" cy="14223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 </a:t>
            </a:r>
            <a:r>
              <a:rPr lang="en-US" dirty="0" err="1"/>
              <a:t>Ajana</a:t>
            </a:r>
            <a:r>
              <a:rPr lang="en-US" dirty="0"/>
              <a:t>, A </a:t>
            </a:r>
            <a:r>
              <a:rPr lang="en-US" dirty="0" err="1"/>
              <a:t>Antinori</a:t>
            </a:r>
            <a:r>
              <a:rPr lang="en-US" dirty="0"/>
              <a:t>, J </a:t>
            </a:r>
            <a:r>
              <a:rPr lang="en-US" dirty="0" err="1"/>
              <a:t>Berenguer</a:t>
            </a:r>
            <a:r>
              <a:rPr lang="en-US" dirty="0"/>
              <a:t>, JI Bernardino de la Serna, A </a:t>
            </a:r>
            <a:r>
              <a:rPr lang="en-US" dirty="0" err="1"/>
              <a:t>Bonjoch</a:t>
            </a:r>
            <a:r>
              <a:rPr lang="en-US" dirty="0"/>
              <a:t>, E </a:t>
            </a:r>
            <a:r>
              <a:rPr lang="en-US" dirty="0" err="1"/>
              <a:t>Cua</a:t>
            </a:r>
            <a:r>
              <a:rPr lang="en-US" dirty="0"/>
              <a:t>, S de </a:t>
            </a:r>
            <a:r>
              <a:rPr lang="en-US" dirty="0" smtClean="0"/>
              <a:t>Wit,                 A </a:t>
            </a:r>
            <a:r>
              <a:rPr lang="en-US" dirty="0"/>
              <a:t>Di </a:t>
            </a:r>
            <a:r>
              <a:rPr lang="en-US" dirty="0" err="1"/>
              <a:t>Biagio</a:t>
            </a:r>
            <a:r>
              <a:rPr lang="en-US" dirty="0"/>
              <a:t>, G Di </a:t>
            </a:r>
            <a:r>
              <a:rPr lang="en-US" dirty="0" err="1"/>
              <a:t>Perri</a:t>
            </a:r>
            <a:r>
              <a:rPr lang="en-US" dirty="0"/>
              <a:t>, C </a:t>
            </a:r>
            <a:r>
              <a:rPr lang="en-US" dirty="0" err="1"/>
              <a:t>Duvivier</a:t>
            </a:r>
            <a:r>
              <a:rPr lang="en-US" dirty="0"/>
              <a:t>, PM Girard, E Lazaro, G </a:t>
            </a:r>
            <a:r>
              <a:rPr lang="en-US" dirty="0" err="1"/>
              <a:t>Madeddu</a:t>
            </a:r>
            <a:r>
              <a:rPr lang="en-US" dirty="0"/>
              <a:t>, F </a:t>
            </a:r>
            <a:r>
              <a:rPr lang="en-US" dirty="0" err="1"/>
              <a:t>Maggiolo</a:t>
            </a:r>
            <a:r>
              <a:rPr lang="en-US" dirty="0"/>
              <a:t>, </a:t>
            </a:r>
            <a:r>
              <a:rPr lang="en-US" dirty="0" smtClean="0"/>
              <a:t>                       J </a:t>
            </a:r>
            <a:r>
              <a:rPr lang="en-US" dirty="0" err="1"/>
              <a:t>Mallolas</a:t>
            </a:r>
            <a:r>
              <a:rPr lang="en-US" dirty="0"/>
              <a:t> </a:t>
            </a:r>
            <a:r>
              <a:rPr lang="en-US" dirty="0" err="1"/>
              <a:t>Masferrer</a:t>
            </a:r>
            <a:r>
              <a:rPr lang="en-US" dirty="0"/>
              <a:t>, GM Mateo </a:t>
            </a:r>
            <a:r>
              <a:rPr lang="en-US" dirty="0" err="1"/>
              <a:t>García</a:t>
            </a:r>
            <a:r>
              <a:rPr lang="en-US" dirty="0"/>
              <a:t>, B </a:t>
            </a:r>
            <a:r>
              <a:rPr lang="en-US" dirty="0" err="1"/>
              <a:t>Menzaghi</a:t>
            </a:r>
            <a:r>
              <a:rPr lang="en-US" dirty="0"/>
              <a:t>, JM Molina, P </a:t>
            </a:r>
            <a:r>
              <a:rPr lang="en-US" dirty="0" err="1"/>
              <a:t>Morlat</a:t>
            </a:r>
            <a:r>
              <a:rPr lang="en-US" dirty="0"/>
              <a:t>, C </a:t>
            </a:r>
            <a:r>
              <a:rPr lang="en-US" dirty="0" err="1"/>
              <a:t>Mussini</a:t>
            </a:r>
            <a:r>
              <a:rPr lang="en-US" dirty="0"/>
              <a:t>, J Navarro, E </a:t>
            </a:r>
            <a:r>
              <a:rPr lang="en-US" dirty="0" smtClean="0"/>
              <a:t>Ong, G </a:t>
            </a:r>
            <a:r>
              <a:rPr lang="en-US" dirty="0" err="1"/>
              <a:t>Parruti</a:t>
            </a:r>
            <a:r>
              <a:rPr lang="en-US" dirty="0"/>
              <a:t>, B Payne, J Perez </a:t>
            </a:r>
            <a:r>
              <a:rPr lang="en-US" dirty="0" err="1"/>
              <a:t>Stachowski</a:t>
            </a:r>
            <a:r>
              <a:rPr lang="en-US" dirty="0"/>
              <a:t>, P </a:t>
            </a:r>
            <a:r>
              <a:rPr lang="en-US" dirty="0" err="1"/>
              <a:t>Philibert</a:t>
            </a:r>
            <a:r>
              <a:rPr lang="en-US" dirty="0"/>
              <a:t>, L </a:t>
            </a:r>
            <a:r>
              <a:rPr lang="en-US" dirty="0" err="1"/>
              <a:t>Piroth</a:t>
            </a:r>
            <a:r>
              <a:rPr lang="en-US" dirty="0"/>
              <a:t>, F Pulido, T </a:t>
            </a:r>
            <a:r>
              <a:rPr lang="en-US" dirty="0" err="1"/>
              <a:t>Quirino</a:t>
            </a:r>
            <a:r>
              <a:rPr lang="en-US" dirty="0"/>
              <a:t>, F </a:t>
            </a:r>
            <a:r>
              <a:rPr lang="en-US" dirty="0" err="1"/>
              <a:t>Raffi</a:t>
            </a:r>
            <a:r>
              <a:rPr lang="en-US" dirty="0"/>
              <a:t>, </a:t>
            </a:r>
            <a:r>
              <a:rPr lang="en-US" dirty="0" smtClean="0"/>
              <a:t>              G </a:t>
            </a:r>
            <a:r>
              <a:rPr lang="en-US" dirty="0" err="1"/>
              <a:t>Rizzardini</a:t>
            </a:r>
            <a:r>
              <a:rPr lang="en-US" dirty="0"/>
              <a:t>, JD Ross, D Salmon-</a:t>
            </a:r>
            <a:r>
              <a:rPr lang="en-US" dirty="0" err="1"/>
              <a:t>Ceron</a:t>
            </a:r>
            <a:r>
              <a:rPr lang="en-US" dirty="0"/>
              <a:t>, L </a:t>
            </a:r>
            <a:r>
              <a:rPr lang="en-US" dirty="0" err="1"/>
              <a:t>Vandekerckhove</a:t>
            </a:r>
            <a:r>
              <a:rPr lang="en-US" dirty="0"/>
              <a:t>, L Waters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2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3039533"/>
          </a:xfrm>
        </p:spPr>
        <p:txBody>
          <a:bodyPr/>
          <a:lstStyle/>
          <a:p>
            <a:r>
              <a:rPr lang="en-US" sz="2200" dirty="0" smtClean="0"/>
              <a:t>Because </a:t>
            </a:r>
            <a:r>
              <a:rPr lang="en-US" sz="2200" dirty="0"/>
              <a:t>almost 50% of people living with HIV are &gt; 50 years old, collecting and evaluating data on long term safety in older patients is important</a:t>
            </a:r>
          </a:p>
          <a:p>
            <a:r>
              <a:rPr lang="en-US" sz="2200" dirty="0" smtClean="0"/>
              <a:t>Older </a:t>
            </a:r>
            <a:r>
              <a:rPr lang="en-US" sz="2200" dirty="0"/>
              <a:t>individuals are at increased risk of co-morbidities and </a:t>
            </a:r>
            <a:r>
              <a:rPr lang="en-US" sz="2200" dirty="0" err="1"/>
              <a:t>polypharmacy</a:t>
            </a:r>
            <a:r>
              <a:rPr lang="en-US" sz="2200" dirty="0"/>
              <a:t>, so ensuring the safety and convenience of ART in this population is critical</a:t>
            </a:r>
          </a:p>
          <a:p>
            <a:r>
              <a:rPr lang="en-US" sz="2200" dirty="0" smtClean="0"/>
              <a:t>B/F/TAF </a:t>
            </a:r>
            <a:r>
              <a:rPr lang="en-US" sz="2200" dirty="0"/>
              <a:t>is a small single-tablet regimen with few drug-drug interactions and a high barrier to resistance</a:t>
            </a:r>
          </a:p>
          <a:p>
            <a:r>
              <a:rPr lang="en-US" sz="2200" dirty="0" err="1" smtClean="0"/>
              <a:t>Tenofovir</a:t>
            </a:r>
            <a:r>
              <a:rPr lang="en-US" sz="2200" dirty="0" smtClean="0"/>
              <a:t> </a:t>
            </a:r>
            <a:r>
              <a:rPr lang="en-US" sz="2200" dirty="0" err="1"/>
              <a:t>alafenamide</a:t>
            </a:r>
            <a:r>
              <a:rPr lang="en-US" sz="2200" dirty="0"/>
              <a:t> (TAF) is a </a:t>
            </a:r>
            <a:r>
              <a:rPr lang="en-US" sz="2200" dirty="0" err="1"/>
              <a:t>prodrug</a:t>
            </a:r>
            <a:r>
              <a:rPr lang="en-US" sz="2200" dirty="0"/>
              <a:t> of </a:t>
            </a:r>
            <a:r>
              <a:rPr lang="en-US" sz="2200" dirty="0" err="1"/>
              <a:t>tenofovir</a:t>
            </a:r>
            <a:r>
              <a:rPr lang="en-US" sz="2200" dirty="0"/>
              <a:t> associated with 90% lower </a:t>
            </a:r>
            <a:r>
              <a:rPr lang="en-US" sz="2200" dirty="0" err="1"/>
              <a:t>tenofovir</a:t>
            </a:r>
            <a:r>
              <a:rPr lang="en-US" sz="2200" dirty="0"/>
              <a:t> plasma levels than </a:t>
            </a:r>
            <a:r>
              <a:rPr lang="en-US" sz="2200" dirty="0" err="1"/>
              <a:t>tenofovir</a:t>
            </a:r>
            <a:r>
              <a:rPr lang="en-US" sz="2200" dirty="0"/>
              <a:t> </a:t>
            </a:r>
            <a:r>
              <a:rPr lang="en-US" sz="2200" dirty="0" err="1"/>
              <a:t>disoproxil</a:t>
            </a:r>
            <a:r>
              <a:rPr lang="en-US" sz="2200" dirty="0"/>
              <a:t> </a:t>
            </a:r>
            <a:r>
              <a:rPr lang="en-US" sz="2200" dirty="0" err="1"/>
              <a:t>fumarate</a:t>
            </a:r>
            <a:r>
              <a:rPr lang="en-US" sz="2200" dirty="0"/>
              <a:t> (TDF), resulting in less renal and bone toxicity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Maggiolo</a:t>
            </a:r>
            <a:r>
              <a:rPr lang="en-US" dirty="0" smtClean="0"/>
              <a:t>, </a:t>
            </a:r>
            <a:r>
              <a:rPr lang="en-US" dirty="0" smtClean="0"/>
              <a:t>IAS, 2019, Presentation </a:t>
            </a:r>
            <a:r>
              <a:rPr lang="en-US" dirty="0" smtClean="0"/>
              <a:t>#</a:t>
            </a:r>
            <a:r>
              <a:rPr lang="en-US" dirty="0"/>
              <a:t> </a:t>
            </a:r>
            <a:r>
              <a:rPr lang="en-US" dirty="0" smtClean="0"/>
              <a:t>MOPEB238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Study Design (GS-US-380-4449)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112123"/>
            <a:ext cx="10972800" cy="1654174"/>
          </a:xfrm>
        </p:spPr>
        <p:txBody>
          <a:bodyPr/>
          <a:lstStyle/>
          <a:p>
            <a:r>
              <a:rPr lang="en-US" sz="1600" b="1" dirty="0"/>
              <a:t>Primary endpoints:</a:t>
            </a:r>
          </a:p>
          <a:p>
            <a:pPr lvl="1"/>
            <a:r>
              <a:rPr lang="en-US" sz="1400" dirty="0"/>
              <a:t>HIV RNA &lt; 50 copies/mL at Week 24 by Food and Drug Administration (FDA) Snapshot </a:t>
            </a:r>
            <a:r>
              <a:rPr lang="en-US" sz="1400" dirty="0" smtClean="0"/>
              <a:t>algorithm</a:t>
            </a:r>
            <a:endParaRPr lang="en-US" sz="1400" b="1" dirty="0"/>
          </a:p>
          <a:p>
            <a:r>
              <a:rPr lang="en-US" sz="1600" b="1" dirty="0"/>
              <a:t>Secondary endpoints:</a:t>
            </a:r>
          </a:p>
          <a:p>
            <a:pPr lvl="1"/>
            <a:r>
              <a:rPr lang="en-US" sz="1400" dirty="0"/>
              <a:t>HIV-1 RNA &lt;50 copies/mL at Week 48 and Week 96 </a:t>
            </a:r>
          </a:p>
          <a:p>
            <a:pPr lvl="1"/>
            <a:r>
              <a:rPr lang="en-US" sz="1400" dirty="0"/>
              <a:t>Safety and tolerability of B/F/TAF at through 96 weeks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3671" y="1961257"/>
            <a:ext cx="9683404" cy="3021482"/>
            <a:chOff x="-530220" y="1911900"/>
            <a:chExt cx="9683404" cy="302148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265850" y="2158643"/>
              <a:ext cx="0" cy="2207167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-530220" y="2465034"/>
              <a:ext cx="9084281" cy="2335566"/>
              <a:chOff x="-530220" y="2666962"/>
              <a:chExt cx="9084281" cy="2335566"/>
            </a:xfrm>
          </p:grpSpPr>
          <p:sp>
            <p:nvSpPr>
              <p:cNvPr id="16" name="AutoShape 6"/>
              <p:cNvSpPr>
                <a:spLocks noChangeArrowheads="1"/>
              </p:cNvSpPr>
              <p:nvPr/>
            </p:nvSpPr>
            <p:spPr bwMode="auto">
              <a:xfrm>
                <a:off x="-530220" y="2666962"/>
                <a:ext cx="2961959" cy="1600200"/>
              </a:xfrm>
              <a:prstGeom prst="roundRect">
                <a:avLst>
                  <a:gd name="adj" fmla="val 16667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anchor="t"/>
              <a:lstStyle>
                <a:lvl1pPr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algn="l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1400" b="1" dirty="0">
                    <a:solidFill>
                      <a:prstClr val="white"/>
                    </a:solidFill>
                    <a:ea typeface="MS PGothic" pitchFamily="34" charset="-128"/>
                    <a:cs typeface="Arial" charset="0"/>
                  </a:rPr>
                  <a:t>HIV-infected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1400" b="1" dirty="0">
                    <a:solidFill>
                      <a:prstClr val="white"/>
                    </a:solidFill>
                    <a:ea typeface="MS PGothic" pitchFamily="34" charset="-128"/>
                    <a:cs typeface="Arial" charset="0"/>
                  </a:rPr>
                  <a:t>Stable ART for ≥ 3 months</a:t>
                </a:r>
                <a:endParaRPr lang="en-US" altLang="en-US" sz="1400" b="1" dirty="0">
                  <a:solidFill>
                    <a:prstClr val="black"/>
                  </a:solidFill>
                  <a:ea typeface="MS PGothic" pitchFamily="34" charset="-128"/>
                  <a:cs typeface="Arial" charset="0"/>
                </a:endParaRPr>
              </a:p>
              <a:p>
                <a:pPr eaLnBrk="0" hangingPunct="0">
                  <a:defRPr/>
                </a:pPr>
                <a:r>
                  <a:rPr lang="en-US" altLang="en-US" sz="1400" b="1" dirty="0">
                    <a:solidFill>
                      <a:prstClr val="white"/>
                    </a:solidFill>
                    <a:ea typeface="MS PGothic" pitchFamily="34" charset="-128"/>
                    <a:cs typeface="Arial" charset="0"/>
                  </a:rPr>
                  <a:t>Prior enrollment in </a:t>
                </a:r>
                <a:r>
                  <a:rPr lang="en-US" altLang="en-US" sz="1400" b="1" dirty="0">
                    <a:solidFill>
                      <a:schemeClr val="bg1"/>
                    </a:solidFill>
                    <a:ea typeface="MS PGothic" pitchFamily="34" charset="-128"/>
                    <a:cs typeface="Arial" charset="0"/>
                  </a:rPr>
                  <a:t>E/C/F/TAF studies 1823 or 1826 or </a:t>
                </a:r>
                <a:r>
                  <a:rPr lang="en-US" altLang="en-US" sz="1400" b="1" dirty="0">
                    <a:solidFill>
                      <a:prstClr val="white"/>
                    </a:solidFill>
                    <a:ea typeface="MS PGothic" pitchFamily="34" charset="-128"/>
                    <a:cs typeface="Arial" charset="0"/>
                  </a:rPr>
                  <a:t>currently on </a:t>
                </a:r>
                <a:r>
                  <a:rPr lang="en-US" altLang="en-US" sz="1400" b="1" dirty="0" smtClean="0">
                    <a:solidFill>
                      <a:prstClr val="white"/>
                    </a:solidFill>
                    <a:ea typeface="MS PGothic" pitchFamily="34" charset="-128"/>
                  </a:rPr>
                  <a:t>E/C/F/TAF (</a:t>
                </a:r>
                <a:r>
                  <a:rPr lang="en-US" altLang="en-US" sz="1400" b="1" dirty="0">
                    <a:solidFill>
                      <a:prstClr val="white"/>
                    </a:solidFill>
                    <a:ea typeface="MS PGothic" pitchFamily="34" charset="-128"/>
                  </a:rPr>
                  <a:t>or FTC/TDF + 3rd agent</a:t>
                </a:r>
                <a:endParaRPr lang="en-US" altLang="en-US" sz="1400" b="1" dirty="0">
                  <a:solidFill>
                    <a:prstClr val="white"/>
                  </a:solidFill>
                  <a:ea typeface="MS PGothic" pitchFamily="34" charset="-128"/>
                  <a:cs typeface="Arial" charset="0"/>
                </a:endParaRP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7515491" y="4442938"/>
                <a:ext cx="1038570" cy="559590"/>
                <a:chOff x="7131002" y="4678048"/>
                <a:chExt cx="1038570" cy="559590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7588347" y="4983722"/>
                  <a:ext cx="184730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de-DE" sz="1050" b="1" dirty="0">
                    <a:solidFill>
                      <a:prstClr val="black"/>
                    </a:solidFill>
                    <a:ea typeface="MS PGothic" pitchFamily="34" charset="-128"/>
                    <a:cs typeface="Arial" charset="0"/>
                  </a:endParaRPr>
                </a:p>
              </p:txBody>
            </p:sp>
            <p:sp>
              <p:nvSpPr>
                <p:cNvPr id="19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7131002" y="4678048"/>
                  <a:ext cx="1038570" cy="3079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altLang="en-US" sz="1400" b="1" dirty="0">
                    <a:solidFill>
                      <a:prstClr val="black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10" name="Line 125"/>
            <p:cNvSpPr>
              <a:spLocks noChangeShapeType="1"/>
            </p:cNvSpPr>
            <p:nvPr/>
          </p:nvSpPr>
          <p:spPr bwMode="auto">
            <a:xfrm>
              <a:off x="2431740" y="3276599"/>
              <a:ext cx="1821656" cy="0"/>
            </a:xfrm>
            <a:prstGeom prst="line">
              <a:avLst/>
            </a:prstGeom>
            <a:noFill/>
            <a:ln w="38100">
              <a:solidFill>
                <a:sysClr val="windowText" lastClr="000000"/>
              </a:solidFill>
              <a:round/>
              <a:headEnd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 dirty="0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gray">
            <a:xfrm>
              <a:off x="4267200" y="2743199"/>
              <a:ext cx="4885984" cy="1066801"/>
            </a:xfrm>
            <a:prstGeom prst="roundRect">
              <a:avLst>
                <a:gd name="adj" fmla="val 16667"/>
              </a:avLst>
            </a:prstGeom>
            <a:solidFill>
              <a:srgbClr val="3DC1A2"/>
            </a:solidFill>
            <a:ln w="1905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Font typeface="Times" panose="02020603050405020304" pitchFamily="18" charset="0"/>
                <a:buNone/>
                <a:defRPr/>
              </a:pPr>
              <a:r>
                <a:rPr lang="en-US" altLang="en-US" sz="2400" b="1" kern="0" dirty="0">
                  <a:solidFill>
                    <a:prstClr val="white"/>
                  </a:solidFill>
                  <a:latin typeface="Arial" panose="020B0604020202020204" pitchFamily="34" charset="0"/>
                  <a:ea typeface="MS Mincho" panose="02020609040205080304" pitchFamily="49" charset="-128"/>
                </a:rPr>
                <a:t>B/F/TAF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20091" y="4552382"/>
              <a:ext cx="1295400" cy="381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prstClr val="black"/>
                  </a:solidFill>
                </a:rPr>
                <a:t>96 weeks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85675" y="1911900"/>
              <a:ext cx="2438400" cy="4503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dirty="0">
                  <a:solidFill>
                    <a:prstClr val="black"/>
                  </a:solidFill>
                </a:rPr>
                <a:t>Primary Endpoint- W24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52800" y="2978801"/>
              <a:ext cx="959679" cy="2215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 kern="0" dirty="0">
                  <a:solidFill>
                    <a:prstClr val="black"/>
                  </a:solidFill>
                  <a:ea typeface="MS PGothic" pitchFamily="34" charset="-128"/>
                  <a:cs typeface="Arial" panose="020B0604020202020204" pitchFamily="34" charset="0"/>
                </a:rPr>
                <a:t>N = 86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4267200" y="4419600"/>
              <a:ext cx="4885984" cy="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1447800" y="1367462"/>
            <a:ext cx="92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Multicenter, open-label, 96-week single arm</a:t>
            </a:r>
            <a:endParaRPr lang="de-DE" altLang="en-US" sz="2000" b="1" u="sng" dirty="0">
              <a:solidFill>
                <a:srgbClr val="000000"/>
              </a:solidFill>
              <a:latin typeface="Arial" panose="020B0604020202020204" pitchFamily="34" charset="0"/>
              <a:ea typeface="MS PGothic" pitchFamily="34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03671" y="4254927"/>
            <a:ext cx="319687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Study </a:t>
            </a:r>
            <a:r>
              <a:rPr lang="en-US" sz="1600" dirty="0"/>
              <a:t>sites in Belgium, France, Italy, Spain, and United Kingdom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0106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Inclusion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2714625"/>
          </a:xfrm>
        </p:spPr>
        <p:txBody>
          <a:bodyPr/>
          <a:lstStyle/>
          <a:p>
            <a:r>
              <a:rPr lang="en-US" sz="2200" dirty="0" smtClean="0"/>
              <a:t>Age </a:t>
            </a:r>
            <a:r>
              <a:rPr lang="en-US" sz="2200" dirty="0"/>
              <a:t>≥ 65 years at screening</a:t>
            </a:r>
          </a:p>
          <a:p>
            <a:r>
              <a:rPr lang="en-US" sz="2200" dirty="0" smtClean="0"/>
              <a:t>Currently </a:t>
            </a:r>
            <a:r>
              <a:rPr lang="en-US" sz="2200" dirty="0"/>
              <a:t>receiving an ARV regimen of E/C/F/TAF FDC (or FTC/TDF + 3rd agent if currently or previously participated in GS-US-292-1826) for ≥ 3 months</a:t>
            </a:r>
          </a:p>
          <a:p>
            <a:r>
              <a:rPr lang="en-US" sz="2200" dirty="0" smtClean="0"/>
              <a:t>Documented </a:t>
            </a:r>
            <a:r>
              <a:rPr lang="en-US" sz="2200" dirty="0"/>
              <a:t>plasma HIV-1 RNA &lt; 50 copies/mL on current regimen for the last 2 visits preceding the Screening Visit</a:t>
            </a:r>
          </a:p>
          <a:p>
            <a:pPr lvl="1"/>
            <a:r>
              <a:rPr lang="en-US" sz="2000" dirty="0" smtClean="0"/>
              <a:t>Transient </a:t>
            </a:r>
            <a:r>
              <a:rPr lang="en-US" sz="2000" dirty="0"/>
              <a:t>detectable </a:t>
            </a:r>
            <a:r>
              <a:rPr lang="en-US" sz="2000" dirty="0" err="1"/>
              <a:t>viremia</a:t>
            </a:r>
            <a:r>
              <a:rPr lang="en-US" sz="2000" dirty="0"/>
              <a:t> or “blips” (HIV-1 RNA ≥ 50 and &lt; 400 copies/mL) were acceptable</a:t>
            </a:r>
          </a:p>
          <a:p>
            <a:r>
              <a:rPr lang="en-US" sz="2200" dirty="0" smtClean="0"/>
              <a:t>Estimated </a:t>
            </a:r>
            <a:r>
              <a:rPr lang="en-US" sz="2200" dirty="0"/>
              <a:t>GFR ≥ 30 mL/min (Cockcroft-</a:t>
            </a:r>
            <a:r>
              <a:rPr lang="en-US" sz="2200" dirty="0" err="1"/>
              <a:t>Gault</a:t>
            </a:r>
            <a:r>
              <a:rPr lang="en-US" sz="2200" dirty="0"/>
              <a:t> formula)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4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Exclusion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3219450"/>
          </a:xfrm>
        </p:spPr>
        <p:txBody>
          <a:bodyPr/>
          <a:lstStyle/>
          <a:p>
            <a:r>
              <a:rPr lang="en-US" sz="2200" dirty="0" smtClean="0"/>
              <a:t>Use </a:t>
            </a:r>
            <a:r>
              <a:rPr lang="en-US" sz="2200" dirty="0"/>
              <a:t>of immunosuppressant therapies or chemotherapeutic agents within 3 months of study screening, or expected to receive these agents or systemic steroids during the study</a:t>
            </a:r>
          </a:p>
          <a:p>
            <a:r>
              <a:rPr lang="en-US" sz="2200" dirty="0"/>
              <a:t>Malignancy within 5 years of screening other than cutaneous Kaposi’s sarcoma, completely resected non-melanoma skin cancer or completely resected carcinoma in-situ of the cervix (CIN 3) or anus (AIN 3) </a:t>
            </a:r>
          </a:p>
          <a:p>
            <a:r>
              <a:rPr lang="en-US" sz="2200" dirty="0"/>
              <a:t>The following medications were not </a:t>
            </a:r>
            <a:r>
              <a:rPr lang="en-US" sz="2200" dirty="0" smtClean="0"/>
              <a:t>permitted</a:t>
            </a:r>
          </a:p>
          <a:p>
            <a:pPr lvl="1"/>
            <a:r>
              <a:rPr lang="en-US" sz="2000" dirty="0" smtClean="0"/>
              <a:t>carbamazepine</a:t>
            </a:r>
            <a:r>
              <a:rPr lang="en-US" sz="2000" dirty="0"/>
              <a:t>, </a:t>
            </a:r>
            <a:r>
              <a:rPr lang="en-US" sz="2000" dirty="0" err="1"/>
              <a:t>cisapride</a:t>
            </a:r>
            <a:r>
              <a:rPr lang="en-US" sz="2000" dirty="0"/>
              <a:t>, </a:t>
            </a:r>
            <a:r>
              <a:rPr lang="en-US" sz="2000" dirty="0" err="1"/>
              <a:t>dofetilide</a:t>
            </a:r>
            <a:r>
              <a:rPr lang="en-US" sz="2000" dirty="0"/>
              <a:t>, Echinacea, </a:t>
            </a:r>
            <a:r>
              <a:rPr lang="en-US" sz="2000" dirty="0" err="1"/>
              <a:t>oxcarbazepine</a:t>
            </a:r>
            <a:r>
              <a:rPr lang="en-US" sz="2000" dirty="0"/>
              <a:t>, phenobarbital, phenytoin, </a:t>
            </a:r>
            <a:r>
              <a:rPr lang="en-US" sz="2000" dirty="0" err="1"/>
              <a:t>rifabutin</a:t>
            </a:r>
            <a:r>
              <a:rPr lang="en-US" sz="2000" dirty="0"/>
              <a:t>, rifampin, </a:t>
            </a:r>
            <a:r>
              <a:rPr lang="en-US" sz="2000" dirty="0" err="1"/>
              <a:t>rifapentine</a:t>
            </a:r>
            <a:r>
              <a:rPr lang="en-US" sz="2000" dirty="0"/>
              <a:t>, St. John’s </a:t>
            </a:r>
            <a:r>
              <a:rPr lang="en-US" sz="2000" dirty="0" err="1"/>
              <a:t>wort</a:t>
            </a:r>
            <a:endParaRPr lang="en-US" sz="2000" dirty="0"/>
          </a:p>
          <a:p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9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2133600"/>
          </a:xfrm>
        </p:spPr>
        <p:txBody>
          <a:bodyPr/>
          <a:lstStyle/>
          <a:p>
            <a:r>
              <a:rPr lang="en-US" sz="2200" dirty="0" smtClean="0"/>
              <a:t>Primary </a:t>
            </a:r>
            <a:r>
              <a:rPr lang="en-US" sz="2200" dirty="0"/>
              <a:t>endpoint:</a:t>
            </a:r>
          </a:p>
          <a:p>
            <a:pPr lvl="1"/>
            <a:r>
              <a:rPr lang="en-US" sz="2000" dirty="0" smtClean="0"/>
              <a:t>HIV-1 </a:t>
            </a:r>
            <a:r>
              <a:rPr lang="en-US" sz="2000" dirty="0"/>
              <a:t>RNA &lt;50 copies/mL at Week 24 - defined by the FDA Snapshot</a:t>
            </a:r>
          </a:p>
          <a:p>
            <a:r>
              <a:rPr lang="en-US" sz="2200" dirty="0" smtClean="0"/>
              <a:t>Secondary </a:t>
            </a:r>
            <a:r>
              <a:rPr lang="en-US" sz="2200" dirty="0"/>
              <a:t>endpoints:</a:t>
            </a:r>
          </a:p>
          <a:p>
            <a:r>
              <a:rPr lang="en-US" dirty="0" smtClean="0"/>
              <a:t>HIV-1 </a:t>
            </a:r>
            <a:r>
              <a:rPr lang="en-US" dirty="0"/>
              <a:t>RNA &lt;50 copies/mL at Week 48 - defined by the FDA Snapshot</a:t>
            </a:r>
          </a:p>
          <a:p>
            <a:r>
              <a:rPr lang="en-US" dirty="0" smtClean="0"/>
              <a:t>HIV-1 </a:t>
            </a:r>
            <a:r>
              <a:rPr lang="en-US" dirty="0"/>
              <a:t>RNA &lt;50 copies/mL at Week 96 - defined by the FDA Snapshot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45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Characteristics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09599" y="6174467"/>
            <a:ext cx="4829175" cy="254907"/>
          </a:xfrm>
        </p:spPr>
        <p:txBody>
          <a:bodyPr/>
          <a:lstStyle/>
          <a:p>
            <a:endParaRPr lang="en-US" sz="1200" dirty="0"/>
          </a:p>
          <a:p>
            <a:r>
              <a:rPr lang="en-US" sz="1200" dirty="0" smtClean="0"/>
              <a:t>* </a:t>
            </a:r>
            <a:r>
              <a:rPr lang="en-US" sz="1200" dirty="0"/>
              <a:t>3 participants had race that was not permitted to be disclosed</a:t>
            </a:r>
            <a:endParaRPr lang="en-US" sz="1200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811598"/>
              </p:ext>
            </p:extLst>
          </p:nvPr>
        </p:nvGraphicFramePr>
        <p:xfrm>
          <a:off x="609601" y="1478492"/>
          <a:ext cx="10972800" cy="427957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423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49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173" marR="91173" marT="45728" marB="45728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B/F/TAF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N=86</a:t>
                      </a:r>
                    </a:p>
                  </a:txBody>
                  <a:tcPr marL="46301" marR="46301" marT="36587" marB="36587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2B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Median 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age, years (range)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69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(65-80)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Female, % (n)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13% (11)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Race, %, (n)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White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99% (82)*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Black</a:t>
                      </a:r>
                      <a:endParaRPr kumimoji="0" lang="es-E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1% (1)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Median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weight, kg (range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78 (49-110)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Median estimated GFR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CG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, mL/min (range)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76 (40-130)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Mode of Infection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MSM (n)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46.5% (40)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1825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Heterosexual (n)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46.5% (40)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69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</a:t>
            </a:r>
            <a:r>
              <a:rPr lang="en-US" dirty="0" smtClean="0"/>
              <a:t>Characteristics (Cont’d)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025812"/>
              </p:ext>
            </p:extLst>
          </p:nvPr>
        </p:nvGraphicFramePr>
        <p:xfrm>
          <a:off x="609601" y="1478492"/>
          <a:ext cx="10972800" cy="354792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423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49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173" marR="91173" marT="45728" marB="45728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B/F/TAF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N=86</a:t>
                      </a:r>
                    </a:p>
                  </a:txBody>
                  <a:tcPr marL="46301" marR="46301" marT="36587" marB="36587" anchor="ctr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2B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</a:rPr>
                        <a:t>HIV RNA &lt; 50 copies/mL at baseline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98% (84)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8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Median CD4 count, cells/mm</a:t>
                      </a:r>
                      <a:r>
                        <a:rPr kumimoji="0" lang="en-US" sz="1800" u="none" strike="noStrike" cap="none" normalizeH="0" baseline="3000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(range)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676 (132-1385)</a:t>
                      </a:r>
                    </a:p>
                  </a:txBody>
                  <a:tcPr marL="91173" marR="91173" marT="45728" marB="45728"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12">
                <a:tc>
                  <a:txBody>
                    <a:bodyPr/>
                    <a:lstStyle/>
                    <a:p>
                      <a:pPr marL="47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Baseline Regimen (n)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82812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EVG/COBI/FTC/TAF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92% (79)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12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RPV/FTC/TDF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5% (4)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82812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EFV/FTC/TDF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 (1)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812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EVG/COBI/FTC/TDF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 (1)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182812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NVP+FTC/TDF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1% (1)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58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09600" y="1295400"/>
            <a:ext cx="10642600" cy="6754449"/>
            <a:chOff x="107587" y="1899486"/>
            <a:chExt cx="8574402" cy="5629600"/>
          </a:xfrm>
        </p:grpSpPr>
        <p:graphicFrame>
          <p:nvGraphicFramePr>
            <p:cNvPr id="8" name="Content Placeholder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57824119"/>
                </p:ext>
              </p:extLst>
            </p:nvPr>
          </p:nvGraphicFramePr>
          <p:xfrm>
            <a:off x="107587" y="1899486"/>
            <a:ext cx="8574402" cy="5629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TextBox 24"/>
            <p:cNvSpPr txBox="1">
              <a:spLocks noChangeArrowheads="1"/>
            </p:cNvSpPr>
            <p:nvPr/>
          </p:nvSpPr>
          <p:spPr bwMode="auto">
            <a:xfrm>
              <a:off x="2004176" y="5273842"/>
              <a:ext cx="578720" cy="30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/>
            <a:p>
              <a:pPr algn="ct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prstClr val="black"/>
                  </a:solidFill>
                  <a:latin typeface="+mj-lt"/>
                </a:rPr>
                <a:t>N=84</a:t>
              </a:r>
            </a:p>
          </p:txBody>
        </p:sp>
        <p:sp>
          <p:nvSpPr>
            <p:cNvPr id="10" name="TextBox 24"/>
            <p:cNvSpPr txBox="1">
              <a:spLocks noChangeArrowheads="1"/>
            </p:cNvSpPr>
            <p:nvPr/>
          </p:nvSpPr>
          <p:spPr bwMode="auto">
            <a:xfrm>
              <a:off x="4656232" y="5273841"/>
              <a:ext cx="428848" cy="30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/>
            <a:p>
              <a:pPr algn="ct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prstClr val="black"/>
                  </a:solidFill>
                  <a:latin typeface="+mj-lt"/>
                </a:rPr>
                <a:t>N=0</a:t>
              </a:r>
            </a:p>
          </p:txBody>
        </p:sp>
        <p:sp>
          <p:nvSpPr>
            <p:cNvPr id="11" name="TextBox 24"/>
            <p:cNvSpPr txBox="1">
              <a:spLocks noChangeArrowheads="1"/>
            </p:cNvSpPr>
            <p:nvPr/>
          </p:nvSpPr>
          <p:spPr bwMode="auto">
            <a:xfrm>
              <a:off x="7158416" y="5273840"/>
              <a:ext cx="489181" cy="30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/>
            <a:p>
              <a:pPr algn="ct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 b="1" dirty="0">
                  <a:solidFill>
                    <a:prstClr val="black"/>
                  </a:solidFill>
                  <a:latin typeface="+mj-lt"/>
                </a:rPr>
                <a:t>N=2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Virologic Outcomes at Week 24 (Snapshot Analysis)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5870516"/>
            <a:ext cx="92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Median 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change in CD4 count was -7 cells/mm</a:t>
            </a:r>
            <a:r>
              <a:rPr lang="en-US" altLang="en-US" sz="2000" baseline="30000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3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MS PGothic" pitchFamily="34" charset="-128"/>
              </a:rPr>
              <a:t>(IQR: -80, 90) by W24.</a:t>
            </a:r>
            <a:endParaRPr lang="de-DE" altLang="en-US" sz="2000" u="sng" dirty="0">
              <a:solidFill>
                <a:srgbClr val="000000"/>
              </a:solidFill>
              <a:latin typeface="Arial" panose="020B0604020202020204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1322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UNT" val="3"/>
</p:tagLst>
</file>

<file path=ppt/theme/theme1.xml><?xml version="1.0" encoding="utf-8"?>
<a:theme xmlns:a="http://schemas.openxmlformats.org/drawingml/2006/main" name="Gilead HIV TemplateV7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 16-9" id="{95BEB875-D700-4F57-856D-B56888B59A10}" vid="{29F8B421-08DE-4381-AA10-A7FA0B9EDFEA}"/>
    </a:ext>
  </a:ext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2F05C369C24244B2E876FA325ECF23" ma:contentTypeVersion="12" ma:contentTypeDescription="Create a new document." ma:contentTypeScope="" ma:versionID="66c339fe213b08431aa57952425d3f7f">
  <xsd:schema xmlns:xsd="http://www.w3.org/2001/XMLSchema" xmlns:xs="http://www.w3.org/2001/XMLSchema" xmlns:p="http://schemas.microsoft.com/office/2006/metadata/properties" xmlns:ns2="1dc2828f-8a30-4cbf-9c4f-3f4be26fad59" xmlns:ns3="http://schemas.microsoft.com/sharepoint/v4" xmlns:ns4="c4adf82c-7bf5-42e8-b5cd-788473a0d8d8" targetNamespace="http://schemas.microsoft.com/office/2006/metadata/properties" ma:root="true" ma:fieldsID="4958c44ad29fc18184597b4246ebc037" ns2:_="" ns3:_="" ns4:_="">
    <xsd:import namespace="1dc2828f-8a30-4cbf-9c4f-3f4be26fad59"/>
    <xsd:import namespace="http://schemas.microsoft.com/sharepoint/v4"/>
    <xsd:import namespace="c4adf82c-7bf5-42e8-b5cd-788473a0d8d8"/>
    <xsd:element name="properties">
      <xsd:complexType>
        <xsd:sequence>
          <xsd:element name="documentManagement">
            <xsd:complexType>
              <xsd:all>
                <xsd:element ref="ns2:eRoom_x0020_Name" minOccurs="0"/>
                <xsd:element ref="ns2:Owner" minOccurs="0"/>
                <xsd:element ref="ns2:Description0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IconOverlay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2828f-8a30-4cbf-9c4f-3f4be26fad59" elementFormDefault="qualified">
    <xsd:import namespace="http://schemas.microsoft.com/office/2006/documentManagement/types"/>
    <xsd:import namespace="http://schemas.microsoft.com/office/infopath/2007/PartnerControls"/>
    <xsd:element name="eRoom_x0020_Name" ma:index="8" nillable="true" ma:displayName="eRoom Name" ma:default="" ma:description="" ma:internalName="eRoom_x0020_Name">
      <xsd:simpleType>
        <xsd:restriction base="dms:Text">
          <xsd:maxLength value="255"/>
        </xsd:restriction>
      </xsd:simpleType>
    </xsd:element>
    <xsd:element name="Owner" ma:index="9" nillable="true" ma:displayName="Owner" ma:default="" ma:description="" ma:internalName="Owner">
      <xsd:simpleType>
        <xsd:restriction base="dms:Text">
          <xsd:maxLength value="255"/>
        </xsd:restriction>
      </xsd:simpleType>
    </xsd:element>
    <xsd:element name="Description0" ma:index="10" nillable="true" ma:displayName="Description" ma:default="" ma:description="" ma:internalName="Description0">
      <xsd:simpleType>
        <xsd:restriction base="dms:Not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adf82c-7bf5-42e8-b5cd-788473a0d8d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oom_x0020_Name xmlns="1dc2828f-8a30-4cbf-9c4f-3f4be26fad59" xsi:nil="true"/>
    <IconOverlay xmlns="http://schemas.microsoft.com/sharepoint/v4" xsi:nil="true"/>
    <Owner xmlns="1dc2828f-8a30-4cbf-9c4f-3f4be26fad59" xsi:nil="true"/>
    <Description0 xmlns="1dc2828f-8a30-4cbf-9c4f-3f4be26fad59" xsi:nil="true"/>
  </documentManagement>
</p:properties>
</file>

<file path=customXml/itemProps1.xml><?xml version="1.0" encoding="utf-8"?>
<ds:datastoreItem xmlns:ds="http://schemas.openxmlformats.org/officeDocument/2006/customXml" ds:itemID="{DD39F275-1FA1-4427-B333-B51C265B0F34}"/>
</file>

<file path=customXml/itemProps2.xml><?xml version="1.0" encoding="utf-8"?>
<ds:datastoreItem xmlns:ds="http://schemas.openxmlformats.org/officeDocument/2006/customXml" ds:itemID="{E6549DCE-5A9D-457E-9FC8-4531C440D5CB}"/>
</file>

<file path=customXml/itemProps3.xml><?xml version="1.0" encoding="utf-8"?>
<ds:datastoreItem xmlns:ds="http://schemas.openxmlformats.org/officeDocument/2006/customXml" ds:itemID="{43BE8533-CDC7-45E7-A1F8-E0C73ACC7160}"/>
</file>

<file path=docProps/app.xml><?xml version="1.0" encoding="utf-8"?>
<Properties xmlns="http://schemas.openxmlformats.org/officeDocument/2006/extended-properties" xmlns:vt="http://schemas.openxmlformats.org/officeDocument/2006/docPropsVTypes">
  <Template>Gilead HIV Template 16-9</Template>
  <TotalTime>157</TotalTime>
  <Words>1512</Words>
  <Application>Microsoft Office PowerPoint</Application>
  <PresentationFormat>Widescreen</PresentationFormat>
  <Paragraphs>222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MS Mincho</vt:lpstr>
      <vt:lpstr>ＭＳ Ｐゴシック</vt:lpstr>
      <vt:lpstr>ＭＳ Ｐゴシック</vt:lpstr>
      <vt:lpstr>Arial</vt:lpstr>
      <vt:lpstr>Calibri</vt:lpstr>
      <vt:lpstr>Symbol</vt:lpstr>
      <vt:lpstr>Times</vt:lpstr>
      <vt:lpstr>Wingdings</vt:lpstr>
      <vt:lpstr>Gilead HIV TemplateV7</vt:lpstr>
      <vt:lpstr>Switching to Bictegravir/Emtricitabine/Tenofovir Alafenamide (B/F/TAF) in Adults Aged ≥ 65 Years: Week 24 Results from a Phase 3b, Open-Label Trial (GS-US-380-4449)</vt:lpstr>
      <vt:lpstr>Background</vt:lpstr>
      <vt:lpstr>Study Design (GS-US-380-4449)</vt:lpstr>
      <vt:lpstr>Key Inclusion Criteria</vt:lpstr>
      <vt:lpstr>Key Exclusion Criteria</vt:lpstr>
      <vt:lpstr>Analysis</vt:lpstr>
      <vt:lpstr>Baseline Characteristics</vt:lpstr>
      <vt:lpstr>Baseline Characteristics (Cont’d)</vt:lpstr>
      <vt:lpstr>Virologic Outcomes at Week 24 (Snapshot Analysis)</vt:lpstr>
      <vt:lpstr>Virologic Outcomes at Week 24 by FDA Snapshot</vt:lpstr>
      <vt:lpstr>Median Change in Weight from Baseline through Week 24</vt:lpstr>
      <vt:lpstr>Renal Biomarker Changes (%) at Week 24</vt:lpstr>
      <vt:lpstr>Estimated Glomerular Filtration Rate: Median Changes from Baseline through Week 24</vt:lpstr>
      <vt:lpstr>Changes in Fasting Lipids at Week 24</vt:lpstr>
      <vt:lpstr>Treatment-Emergent Adverse Events through Week 24</vt:lpstr>
      <vt:lpstr>Conclusions</vt:lpstr>
      <vt:lpstr>Acknowledgments</vt:lpstr>
    </vt:vector>
  </TitlesOfParts>
  <Company>Gilead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Cara Marsh</dc:creator>
  <cp:lastModifiedBy>user</cp:lastModifiedBy>
  <cp:revision>19</cp:revision>
  <cp:lastPrinted>2014-10-01T17:23:48Z</cp:lastPrinted>
  <dcterms:created xsi:type="dcterms:W3CDTF">2019-07-16T20:33:35Z</dcterms:created>
  <dcterms:modified xsi:type="dcterms:W3CDTF">2019-07-18T16:06:29Z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0x0101003A2F05C369C24244B2E876FA325ECF23</vt:lpwstr>
  </property>
</Properties>
</file>