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7010400" cy="92964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960" userDrawn="1">
          <p15:clr>
            <a:srgbClr val="A4A3A4"/>
          </p15:clr>
        </p15:guide>
        <p15:guide id="3" orient="horz" pos="3888" userDrawn="1">
          <p15:clr>
            <a:srgbClr val="A4A3A4"/>
          </p15:clr>
        </p15:guide>
        <p15:guide id="4" orient="horz" pos="4224" userDrawn="1">
          <p15:clr>
            <a:srgbClr val="A4A3A4"/>
          </p15:clr>
        </p15:guide>
        <p15:guide id="5" orient="horz" pos="288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384" userDrawn="1">
          <p15:clr>
            <a:srgbClr val="A4A3A4"/>
          </p15:clr>
        </p15:guide>
        <p15:guide id="8" pos="7296" userDrawn="1">
          <p15:clr>
            <a:srgbClr val="A4A3A4"/>
          </p15:clr>
        </p15:guide>
        <p15:guide id="9" orient="horz" pos="3264" userDrawn="1">
          <p15:clr>
            <a:srgbClr val="A4A3A4"/>
          </p15:clr>
        </p15:guide>
        <p15:guide id="10" orient="horz" pos="3887" userDrawn="1">
          <p15:clr>
            <a:srgbClr val="A4A3A4"/>
          </p15:clr>
        </p15:guide>
        <p15:guide id="11" pos="38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Chris Nguyen" initials="CN" lastIdx="1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88292" autoAdjust="0"/>
  </p:normalViewPr>
  <p:slideViewPr>
    <p:cSldViewPr snapToGrid="0">
      <p:cViewPr>
        <p:scale>
          <a:sx n="90" d="100"/>
          <a:sy n="90" d="100"/>
        </p:scale>
        <p:origin x="288" y="432"/>
      </p:cViewPr>
      <p:guideLst>
        <p:guide orient="horz" pos="2160"/>
        <p:guide orient="horz" pos="960"/>
        <p:guide orient="horz" pos="3888"/>
        <p:guide orient="horz" pos="4224"/>
        <p:guide orient="horz" pos="288"/>
        <p:guide pos="3840"/>
        <p:guide pos="384"/>
        <p:guide pos="7296"/>
        <p:guide orient="horz" pos="3264"/>
        <p:guide orient="horz" pos="3887"/>
        <p:guide pos="38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75" d="100"/>
          <a:sy n="75" d="100"/>
        </p:scale>
        <p:origin x="-2712" y="-108"/>
      </p:cViewPr>
      <p:guideLst>
        <p:guide orient="horz" pos="2880"/>
        <p:guide pos="216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B004553-04C5-4BB3-AD4E-8B2EF3CDDAF9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E6A881F-0910-47D3-BD01-4F68834E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6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B6F0DB-E055-41D0-9102-627A646E4242}" type="datetimeFigureOut">
              <a:rPr lang="en-US" smtClean="0"/>
              <a:t>7/16/2019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19150" y="619125"/>
            <a:ext cx="5372100" cy="3022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7360" y="3873500"/>
            <a:ext cx="6075680" cy="495808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F4FBC3A-A12C-40F9-BB8D-BC30C7901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09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flipH="1">
            <a:off x="0" y="4495800"/>
            <a:ext cx="12192000" cy="2362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Rectangle 16"/>
          <p:cNvSpPr/>
          <p:nvPr/>
        </p:nvSpPr>
        <p:spPr>
          <a:xfrm flipH="1">
            <a:off x="1727200" y="4191000"/>
            <a:ext cx="1046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Rectangle 17"/>
          <p:cNvSpPr/>
          <p:nvPr/>
        </p:nvSpPr>
        <p:spPr>
          <a:xfrm flipH="1">
            <a:off x="-1" y="4191000"/>
            <a:ext cx="1682751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5693" y="1981200"/>
            <a:ext cx="8749108" cy="1905000"/>
          </a:xfrm>
        </p:spPr>
        <p:txBody>
          <a:bodyPr/>
          <a:lstStyle>
            <a:lvl1pPr>
              <a:defRPr sz="3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8152" y="4724400"/>
            <a:ext cx="8756649" cy="9906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 flipH="1">
            <a:off x="0" y="4495800"/>
            <a:ext cx="12192000" cy="2362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 userDrawn="1"/>
        </p:nvSpPr>
        <p:spPr>
          <a:xfrm flipH="1">
            <a:off x="1727200" y="4191000"/>
            <a:ext cx="104648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 userDrawn="1"/>
        </p:nvSpPr>
        <p:spPr>
          <a:xfrm flipH="1">
            <a:off x="-1" y="4191000"/>
            <a:ext cx="1682751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8330983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24256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E38D4-8C5F-459F-A40B-9D661F900336}" type="datetime1">
              <a:rPr lang="en-US" smtClean="0"/>
              <a:t>7/16/2019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9840" y="1524000"/>
            <a:ext cx="524256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609600" y="3962400"/>
            <a:ext cx="524256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6339840" y="3962400"/>
            <a:ext cx="5242560" cy="22098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537325"/>
            <a:ext cx="4064000" cy="16459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Margot, IAS, 2019, Presentation # MOPEB249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64089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5242560" cy="609600"/>
          </a:xfrm>
        </p:spPr>
        <p:txBody>
          <a:bodyPr anchor="ctr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209800"/>
            <a:ext cx="5242560" cy="3962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524000"/>
            <a:ext cx="5242560" cy="609600"/>
          </a:xfrm>
        </p:spPr>
        <p:txBody>
          <a:bodyPr anchor="ctr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209800"/>
            <a:ext cx="5242560" cy="3962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144DD-679A-40D3-8399-EF9C34627916}" type="datetime1">
              <a:rPr lang="en-US" smtClean="0"/>
              <a:t>7/16/2019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537325"/>
            <a:ext cx="4064000" cy="16459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Margot, IAS, 2019, Presentation # MOPEB249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70686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DEA21-E99D-4CC0-BB87-33DBCAE525BB}" type="datetime1">
              <a:rPr lang="en-US" smtClean="0"/>
              <a:t>7/16/2019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537325"/>
            <a:ext cx="4064000" cy="16459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Margot, IAS, 2019, Presentation # MOPEB249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13624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1371600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63A0AD2-A84D-412B-944D-856EF551AE2F}" type="datetime1">
              <a:rPr lang="en-US" smtClean="0"/>
              <a:t>7/16/2019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537325"/>
            <a:ext cx="4064000" cy="16459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Margot, IAS, 2019, Presentation # MOPEB249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20134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6219-472F-4C4F-BCD5-CF779ADE2DAF}" type="datetime1">
              <a:rPr lang="en-US" smtClean="0"/>
              <a:t>7/16/2019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537325"/>
            <a:ext cx="4064000" cy="16459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Margot, IAS, 2019, Presentation # MOPEB249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60671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1"/>
            <a:ext cx="79248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37600" y="1524000"/>
            <a:ext cx="2844800" cy="46482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800">
                <a:solidFill>
                  <a:schemeClr val="tx1"/>
                </a:solidFill>
              </a:defRPr>
            </a:lvl1pPr>
            <a:lvl2pPr marL="0" indent="0">
              <a:buNone/>
              <a:defRPr sz="1800">
                <a:solidFill>
                  <a:schemeClr val="accent4"/>
                </a:solidFill>
              </a:defRPr>
            </a:lvl2pPr>
            <a:lvl3pPr marL="0" indent="0">
              <a:buNone/>
              <a:defRPr sz="1800">
                <a:solidFill>
                  <a:schemeClr val="accent4"/>
                </a:solidFill>
              </a:defRPr>
            </a:lvl3pPr>
            <a:lvl4pPr marL="0" indent="0">
              <a:buNone/>
              <a:defRPr sz="1800">
                <a:solidFill>
                  <a:schemeClr val="accent4"/>
                </a:solidFill>
              </a:defRPr>
            </a:lvl4pPr>
            <a:lvl5pPr marL="0" indent="0">
              <a:buNone/>
              <a:defRPr sz="1800">
                <a:solidFill>
                  <a:schemeClr val="accent4"/>
                </a:solidFill>
              </a:defRPr>
            </a:lvl5pPr>
            <a:lvl6pPr marL="0" indent="0">
              <a:buNone/>
              <a:defRPr sz="1800">
                <a:solidFill>
                  <a:schemeClr val="accent4"/>
                </a:solidFill>
              </a:defRPr>
            </a:lvl6pPr>
            <a:lvl7pPr marL="0" indent="0">
              <a:buNone/>
              <a:defRPr sz="1800">
                <a:solidFill>
                  <a:schemeClr val="accent4"/>
                </a:solidFill>
              </a:defRPr>
            </a:lvl7pPr>
            <a:lvl8pPr marL="0" indent="0">
              <a:buNone/>
              <a:defRPr sz="1800">
                <a:solidFill>
                  <a:schemeClr val="accent4"/>
                </a:solidFill>
              </a:defRPr>
            </a:lvl8pPr>
            <a:lvl9pPr marL="0" indent="0">
              <a:buNone/>
              <a:defRPr sz="18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D62BA-6B03-4261-A7F0-D9E47EB1C913}" type="datetime1">
              <a:rPr lang="en-US" smtClean="0"/>
              <a:t>7/16/2019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537325"/>
            <a:ext cx="4064000" cy="16459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Margot, IAS, 2019, Presentation # MOPEB249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54166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524001"/>
            <a:ext cx="7924800" cy="4652513"/>
          </a:xfrm>
        </p:spPr>
        <p:txBody>
          <a:bodyPr tIns="365760"/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37600" y="1524000"/>
            <a:ext cx="2844800" cy="46482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0" indent="0">
              <a:buNone/>
              <a:defRPr sz="1800">
                <a:solidFill>
                  <a:schemeClr val="accent4"/>
                </a:solidFill>
              </a:defRPr>
            </a:lvl2pPr>
            <a:lvl3pPr marL="0" indent="0">
              <a:buNone/>
              <a:defRPr sz="1800">
                <a:solidFill>
                  <a:schemeClr val="accent4"/>
                </a:solidFill>
              </a:defRPr>
            </a:lvl3pPr>
            <a:lvl4pPr marL="0" indent="0">
              <a:buNone/>
              <a:defRPr sz="1800">
                <a:solidFill>
                  <a:schemeClr val="accent4"/>
                </a:solidFill>
              </a:defRPr>
            </a:lvl4pPr>
            <a:lvl5pPr marL="0" indent="0">
              <a:buNone/>
              <a:defRPr sz="1800">
                <a:solidFill>
                  <a:schemeClr val="accent4"/>
                </a:solidFill>
              </a:defRPr>
            </a:lvl5pPr>
            <a:lvl6pPr marL="0" indent="0">
              <a:buNone/>
              <a:defRPr sz="1800">
                <a:solidFill>
                  <a:schemeClr val="accent4"/>
                </a:solidFill>
              </a:defRPr>
            </a:lvl6pPr>
            <a:lvl7pPr marL="0" indent="0">
              <a:buNone/>
              <a:defRPr sz="1800">
                <a:solidFill>
                  <a:schemeClr val="accent4"/>
                </a:solidFill>
              </a:defRPr>
            </a:lvl7pPr>
            <a:lvl8pPr marL="0" indent="0">
              <a:buNone/>
              <a:defRPr sz="1800">
                <a:solidFill>
                  <a:schemeClr val="accent4"/>
                </a:solidFill>
              </a:defRPr>
            </a:lvl8pPr>
            <a:lvl9pPr marL="0" indent="0">
              <a:buNone/>
              <a:defRPr sz="18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4695A-5079-40AE-8F08-9FB20ED1EE2F}" type="datetime1">
              <a:rPr lang="en-US" smtClean="0"/>
              <a:t>7/16/2019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537325"/>
            <a:ext cx="4064000" cy="16459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Margot, IAS, 2019, Presentation # MOPEB249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39967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Topic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86000"/>
            <a:ext cx="5279136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2274-598C-486B-B123-C32DB1B4A59B}" type="datetime1">
              <a:rPr lang="en-US" smtClean="0"/>
              <a:t>7/16/2019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09600" y="1524000"/>
            <a:ext cx="5279136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6303264" y="2286000"/>
            <a:ext cx="5279136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303264" y="1524000"/>
            <a:ext cx="5279136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537325"/>
            <a:ext cx="4064000" cy="16459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Margot, IAS, 2019, Presentation # MOPEB249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972987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Topic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86000"/>
            <a:ext cx="347472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5484-7E11-4D63-A351-63239B5F8E44}" type="datetime1">
              <a:rPr lang="en-US" smtClean="0"/>
              <a:t>7/16/2019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09600" y="1524000"/>
            <a:ext cx="347472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4358640" y="2286000"/>
            <a:ext cx="347472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358640" y="1524000"/>
            <a:ext cx="347472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7"/>
          </p:nvPr>
        </p:nvSpPr>
        <p:spPr>
          <a:xfrm>
            <a:off x="8107680" y="2286000"/>
            <a:ext cx="3474720" cy="388620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8107680" y="1524000"/>
            <a:ext cx="3474720" cy="7620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537325"/>
            <a:ext cx="4064000" cy="16459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Margot, IAS, 2019, Presentation # MOPEB249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81073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E316-D260-4BDE-88B9-20773EC4FEB1}" type="datetime1">
              <a:rPr lang="en-US" smtClean="0"/>
              <a:t>7/16/2019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537325"/>
            <a:ext cx="4064000" cy="16459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Margot, IAS, 2019, Presentation # MOPEB249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09238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0972800" cy="6765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193251" y="6537326"/>
            <a:ext cx="812800" cy="168275"/>
          </a:xfrm>
        </p:spPr>
        <p:txBody>
          <a:bodyPr/>
          <a:lstStyle/>
          <a:p>
            <a:fld id="{23608FE0-1878-4473-BC7A-8428856A701C}" type="datetime1">
              <a:rPr lang="en-US" smtClean="0"/>
              <a:t>7/16/2019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537325"/>
            <a:ext cx="4064000" cy="16459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Margot, IAS, 2019, Presentation # MOPEB249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252200" y="6537326"/>
            <a:ext cx="330200" cy="168275"/>
          </a:xfrm>
        </p:spPr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8526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0518849" y="0"/>
            <a:ext cx="103145" cy="6172200"/>
            <a:chOff x="7889136" y="0"/>
            <a:chExt cx="77359" cy="6172200"/>
          </a:xfrm>
        </p:grpSpPr>
        <p:sp>
          <p:nvSpPr>
            <p:cNvPr id="11" name="Rectangle 10"/>
            <p:cNvSpPr/>
            <p:nvPr/>
          </p:nvSpPr>
          <p:spPr>
            <a:xfrm rot="5400000">
              <a:off x="4835040" y="3054097"/>
              <a:ext cx="6172199" cy="64007"/>
            </a:xfrm>
            <a:prstGeom prst="rect">
              <a:avLst/>
            </a:prstGeom>
            <a:solidFill>
              <a:srgbClr val="9695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2" name="Rectangle 11"/>
            <p:cNvSpPr/>
            <p:nvPr/>
          </p:nvSpPr>
          <p:spPr>
            <a:xfrm rot="5400000">
              <a:off x="7692545" y="196597"/>
              <a:ext cx="457200" cy="64007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400000">
              <a:off x="7927818" y="418523"/>
              <a:ext cx="0" cy="77354"/>
            </a:xfrm>
            <a:prstGeom prst="line">
              <a:avLst/>
            </a:prstGeom>
            <a:ln w="28575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3"/>
            <p:cNvGrpSpPr/>
            <p:nvPr/>
          </p:nvGrpSpPr>
          <p:grpSpPr>
            <a:xfrm rot="5400000">
              <a:off x="7699218" y="189923"/>
              <a:ext cx="457200" cy="77354"/>
              <a:chOff x="0" y="139700"/>
              <a:chExt cx="457200" cy="77354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153047"/>
                <a:ext cx="457200" cy="64007"/>
              </a:xfrm>
              <a:prstGeom prst="rect">
                <a:avLst/>
              </a:prstGeom>
              <a:solidFill>
                <a:srgbClr val="CC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457200" y="139700"/>
                <a:ext cx="0" cy="77354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68000" y="457201"/>
            <a:ext cx="914400" cy="57149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1"/>
            <a:ext cx="9550400" cy="57149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2F88C-E557-4E28-AF44-DBD14F4C6F01}" type="datetime1">
              <a:rPr lang="en-US" smtClean="0"/>
              <a:t>7/16/2019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537325"/>
            <a:ext cx="4064000" cy="16459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Margot, IAS, 2019, Presentation # MOPEB249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10191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udy Name,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609600" y="154546"/>
            <a:ext cx="109728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1371600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288561F-BBCB-41E7-B316-FB32C8044A95}" type="datetime1">
              <a:rPr lang="en-US" smtClean="0"/>
              <a:t>7/16/2019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537325"/>
            <a:ext cx="4064000" cy="16459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Margot, IAS, 2019, Presentation # MOPEB249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13792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udy Name,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3BC98-87B0-4CBB-BA11-94DE24705C0C}" type="datetime1">
              <a:rPr lang="en-US" smtClean="0"/>
              <a:t>7/16/2019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9600" y="154546"/>
            <a:ext cx="109728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537325"/>
            <a:ext cx="4064000" cy="16459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Margot, IAS, 2019, Presentation # MOPEB249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93060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1371600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8FE62AC-C72D-43DF-9B97-4A42A6E3CBBA}" type="datetime1">
              <a:rPr lang="en-US" smtClean="0"/>
              <a:t>7/16/2019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537325"/>
            <a:ext cx="4064000" cy="16459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Margot, IAS, 2019, Presentation # MOPEB249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04162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udy Name,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609600" y="154546"/>
            <a:ext cx="10972800" cy="302654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9728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1371600"/>
            <a:ext cx="10972800" cy="3048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dirty="0" smtClean="0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288561F-BBCB-41E7-B316-FB32C8044A95}" type="datetime1">
              <a:rPr lang="en-US" smtClean="0"/>
              <a:t>7/16/2019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537325"/>
            <a:ext cx="4064000" cy="16459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Margot, IAS, 2019, Presentation # MOPEB249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13792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 flipH="1">
            <a:off x="0" y="3877574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Rectangle 16"/>
          <p:cNvSpPr/>
          <p:nvPr/>
        </p:nvSpPr>
        <p:spPr>
          <a:xfrm flipH="1">
            <a:off x="1727200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Rectangle 17"/>
          <p:cNvSpPr/>
          <p:nvPr/>
        </p:nvSpPr>
        <p:spPr>
          <a:xfrm flipH="1">
            <a:off x="-4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5693" y="2057400"/>
            <a:ext cx="8749108" cy="1371600"/>
          </a:xfrm>
        </p:spPr>
        <p:txBody>
          <a:bodyPr anchor="b"/>
          <a:lstStyle>
            <a:lvl1pPr algn="l">
              <a:defRPr sz="32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8151" y="4106174"/>
            <a:ext cx="8756648" cy="990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0" indent="0"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 flipH="1">
            <a:off x="0" y="3877574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 userDrawn="1"/>
        </p:nvSpPr>
        <p:spPr>
          <a:xfrm flipH="1">
            <a:off x="1727200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 userDrawn="1"/>
        </p:nvSpPr>
        <p:spPr>
          <a:xfrm flipH="1">
            <a:off x="-4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8919657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with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 flipH="1">
            <a:off x="0" y="3877574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Rectangle 16"/>
          <p:cNvSpPr/>
          <p:nvPr/>
        </p:nvSpPr>
        <p:spPr>
          <a:xfrm flipH="1">
            <a:off x="1727200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15693" y="2514600"/>
            <a:ext cx="8749108" cy="914400"/>
          </a:xfrm>
        </p:spPr>
        <p:txBody>
          <a:bodyPr anchor="b"/>
          <a:lstStyle>
            <a:lvl1pPr algn="l">
              <a:defRPr sz="32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8151" y="4106174"/>
            <a:ext cx="8756648" cy="990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0" indent="0"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727200" y="1752600"/>
            <a:ext cx="8737600" cy="6858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Rectangle 11"/>
          <p:cNvSpPr/>
          <p:nvPr/>
        </p:nvSpPr>
        <p:spPr>
          <a:xfrm flipH="1">
            <a:off x="-4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 userDrawn="1"/>
        </p:nvSpPr>
        <p:spPr>
          <a:xfrm flipH="1">
            <a:off x="0" y="3877574"/>
            <a:ext cx="12192000" cy="298042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>
          <a:xfrm flipH="1">
            <a:off x="1727200" y="3801374"/>
            <a:ext cx="10464800" cy="762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 userDrawn="1"/>
        </p:nvSpPr>
        <p:spPr>
          <a:xfrm flipH="1">
            <a:off x="-4" y="3801374"/>
            <a:ext cx="1682751" cy="76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53447110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524256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9840" y="1524000"/>
            <a:ext cx="524256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E1F0-5A5D-490C-9707-BE54EDD31F7B}" type="datetime1">
              <a:rPr lang="en-US" smtClean="0"/>
              <a:t>7/16/2019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537325"/>
            <a:ext cx="4064000" cy="16459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Margot, IAS, 2019, Presentation # MOPEB249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26857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474720" cy="4648200"/>
          </a:xfrm>
          <a:ln w="19050">
            <a:noFill/>
            <a:miter lim="800000"/>
          </a:ln>
        </p:spPr>
        <p:txBody>
          <a:bodyPr lIns="0" tIns="0" rIns="0" bIns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D2F21-1541-48F3-BC99-D55C1170E3E0}" type="datetime1">
              <a:rPr lang="en-US" smtClean="0"/>
              <a:t>7/16/2019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4358640" y="1524000"/>
            <a:ext cx="3474720" cy="4648200"/>
          </a:xfrm>
          <a:ln w="19050">
            <a:noFill/>
            <a:miter lim="800000"/>
          </a:ln>
        </p:spPr>
        <p:txBody>
          <a:bodyPr lIns="0" tIns="0" rIns="0" bIns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8" name="Content Placeholder 2"/>
          <p:cNvSpPr>
            <a:spLocks noGrp="1"/>
          </p:cNvSpPr>
          <p:nvPr>
            <p:ph sz="half" idx="17"/>
          </p:nvPr>
        </p:nvSpPr>
        <p:spPr>
          <a:xfrm>
            <a:off x="8107680" y="1524000"/>
            <a:ext cx="3474720" cy="4648200"/>
          </a:xfrm>
          <a:ln w="19050">
            <a:noFill/>
            <a:miter lim="800000"/>
          </a:ln>
        </p:spPr>
        <p:txBody>
          <a:bodyPr lIns="0" tIns="0" rIns="0" bIns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537325"/>
            <a:ext cx="4064000" cy="16459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Margot, IAS, 2019, Presentation # MOPEB249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91234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28651" y="1202528"/>
            <a:ext cx="11563349" cy="6400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Rectangle 16"/>
          <p:cNvSpPr/>
          <p:nvPr/>
        </p:nvSpPr>
        <p:spPr>
          <a:xfrm>
            <a:off x="-1" y="1202528"/>
            <a:ext cx="590551" cy="6400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466436"/>
            <a:ext cx="10972800" cy="676564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10972800" cy="4648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2"/>
          </p:nvPr>
        </p:nvSpPr>
        <p:spPr>
          <a:xfrm>
            <a:off x="10193251" y="6537326"/>
            <a:ext cx="812800" cy="1682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D84677D7-CD19-497B-A166-E031555359A4}" type="datetime1">
              <a:rPr lang="en-US" smtClean="0"/>
              <a:t>7/16/2019</a:t>
            </a:fld>
            <a:endParaRPr lang="en-US" dirty="0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537325"/>
            <a:ext cx="4064000" cy="16459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Author’s Last Name, Conference Name, Year, Presentation #</a:t>
            </a:r>
            <a:endParaRPr lang="en-US" dirty="0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52200" y="6537326"/>
            <a:ext cx="330200" cy="1682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4BD5F9E-BC76-487B-A2BC-019AD28A14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8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  <p:sldLayoutId id="2147483765" r:id="rId18"/>
    <p:sldLayoutId id="2147483766" r:id="rId19"/>
    <p:sldLayoutId id="2147483767" r:id="rId20"/>
    <p:sldLayoutId id="2147483731" r:id="rId2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Differential Detection of M184V/I Between Plasma Historical </a:t>
            </a:r>
            <a:r>
              <a:rPr lang="en-US" dirty="0" smtClean="0"/>
              <a:t>HIV </a:t>
            </a:r>
            <a:r>
              <a:rPr lang="en-US" dirty="0"/>
              <a:t>Genotypes and </a:t>
            </a:r>
            <a:r>
              <a:rPr lang="en-US" dirty="0" err="1"/>
              <a:t>Proviral</a:t>
            </a:r>
            <a:r>
              <a:rPr lang="en-US" dirty="0"/>
              <a:t> DNA from PBMCs</a:t>
            </a:r>
            <a:endParaRPr lang="en-US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1708152" y="4724400"/>
            <a:ext cx="8756649" cy="1181100"/>
          </a:xfrm>
        </p:spPr>
        <p:txBody>
          <a:bodyPr/>
          <a:lstStyle/>
          <a:p>
            <a:r>
              <a:rPr lang="pt-BR" sz="1200" dirty="0"/>
              <a:t>N Margot, R Ram, IR McNicholl, R Haubrich, C Callebaut</a:t>
            </a:r>
          </a:p>
          <a:p>
            <a:endParaRPr lang="en-US" altLang="en-US" sz="1400" dirty="0" smtClean="0"/>
          </a:p>
          <a:p>
            <a:r>
              <a:rPr lang="en-US" baseline="30000" dirty="0"/>
              <a:t>Gilead Sciences, Inc., Foster City, CA, USA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08152" y="6043734"/>
            <a:ext cx="5008957" cy="7755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400" dirty="0"/>
              <a:t>10</a:t>
            </a:r>
            <a:r>
              <a:rPr lang="en-US" sz="1400" baseline="30000" dirty="0"/>
              <a:t>th</a:t>
            </a:r>
            <a:r>
              <a:rPr lang="en-US" sz="1400" dirty="0"/>
              <a:t> IAS Conference on HIV Science (IAS 2019</a:t>
            </a:r>
            <a:r>
              <a:rPr lang="en-US" sz="1400" dirty="0" smtClean="0"/>
              <a:t>) </a:t>
            </a:r>
          </a:p>
          <a:p>
            <a:pPr>
              <a:lnSpc>
                <a:spcPct val="90000"/>
              </a:lnSpc>
            </a:pPr>
            <a:r>
              <a:rPr lang="en-US" sz="1400" dirty="0" smtClean="0"/>
              <a:t>21-24 </a:t>
            </a:r>
            <a:r>
              <a:rPr lang="en-US" sz="1400" dirty="0"/>
              <a:t>July </a:t>
            </a:r>
            <a:r>
              <a:rPr lang="en-US" sz="1400" dirty="0" smtClean="0"/>
              <a:t>2019</a:t>
            </a:r>
          </a:p>
          <a:p>
            <a:pPr>
              <a:lnSpc>
                <a:spcPct val="90000"/>
              </a:lnSpc>
            </a:pPr>
            <a:r>
              <a:rPr lang="en-US" sz="1400" dirty="0" smtClean="0"/>
              <a:t>Mexico </a:t>
            </a:r>
            <a:r>
              <a:rPr lang="en-US" sz="1400" dirty="0"/>
              <a:t>City, </a:t>
            </a:r>
            <a:r>
              <a:rPr lang="en-US" sz="1400" dirty="0" smtClean="0"/>
              <a:t>Mexico</a:t>
            </a:r>
          </a:p>
          <a:p>
            <a:pPr>
              <a:lnSpc>
                <a:spcPct val="90000"/>
              </a:lnSpc>
            </a:pPr>
            <a:r>
              <a:rPr lang="en-US" sz="1400" dirty="0" smtClean="0"/>
              <a:t>Poster </a:t>
            </a:r>
            <a:r>
              <a:rPr lang="en-US" sz="1400" dirty="0" smtClean="0"/>
              <a:t>MOPEB249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5379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6: Impact of Baseline CD4/HIV-1 RNA in M184V/I Detection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251637"/>
          </a:xfrm>
        </p:spPr>
        <p:txBody>
          <a:bodyPr/>
          <a:lstStyle/>
          <a:p>
            <a:r>
              <a:rPr lang="en-US" dirty="0"/>
              <a:t>Differential detection not associated with Baseline CD4 count or viral load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Margot, IAS, 2019, Presentation # MOPEB249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8201" y="1901480"/>
            <a:ext cx="8095598" cy="426913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4363" y="6273209"/>
            <a:ext cx="7583339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800" dirty="0"/>
              <a:t>TND: target not detected; VL: Viral load; (*) Mann Whitney test</a:t>
            </a:r>
          </a:p>
          <a:p>
            <a:pPr>
              <a:lnSpc>
                <a:spcPct val="90000"/>
              </a:lnSpc>
            </a:pPr>
            <a:endParaRPr lang="en-US" sz="800" dirty="0" smtClean="0"/>
          </a:p>
        </p:txBody>
      </p:sp>
    </p:spTree>
    <p:extLst>
      <p:ext uri="{BB962C8B-B14F-4D97-AF65-F5344CB8AC3E}">
        <p14:creationId xmlns:p14="http://schemas.microsoft.com/office/powerpoint/2010/main" val="1160351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subjects with documented M184V/I on historical genotype (HIV RNA assay):</a:t>
            </a:r>
          </a:p>
          <a:p>
            <a:pPr lvl="1"/>
            <a:r>
              <a:rPr lang="en-US" dirty="0"/>
              <a:t>M184V not detected in 52% with HIV DNA assay</a:t>
            </a:r>
          </a:p>
          <a:p>
            <a:pPr lvl="1"/>
            <a:r>
              <a:rPr lang="en-US" dirty="0"/>
              <a:t>M184I not detected in 67% with HIV DNA assay (possibly due to A3G filtering)</a:t>
            </a:r>
          </a:p>
          <a:p>
            <a:r>
              <a:rPr lang="en-US" dirty="0"/>
              <a:t>Difference in detection of M184V/I between the 2 assays not associated with:</a:t>
            </a:r>
          </a:p>
          <a:p>
            <a:pPr lvl="1"/>
            <a:r>
              <a:rPr lang="en-US" dirty="0"/>
              <a:t>Time between historical HIV RNA testing and HIV DNA testing </a:t>
            </a:r>
          </a:p>
          <a:p>
            <a:pPr lvl="1"/>
            <a:r>
              <a:rPr lang="en-US" dirty="0"/>
              <a:t>Time on ART</a:t>
            </a:r>
          </a:p>
          <a:p>
            <a:pPr lvl="1"/>
            <a:r>
              <a:rPr lang="en-US" dirty="0"/>
              <a:t>Prior treatment regimen</a:t>
            </a:r>
          </a:p>
          <a:p>
            <a:pPr lvl="1"/>
            <a:r>
              <a:rPr lang="en-US" dirty="0"/>
              <a:t>Baseline CD4 count</a:t>
            </a:r>
          </a:p>
          <a:p>
            <a:pPr lvl="1"/>
            <a:r>
              <a:rPr lang="en-US" dirty="0"/>
              <a:t>HIV-1 RNA detection (TND, &lt;20, &lt;50)</a:t>
            </a:r>
          </a:p>
          <a:p>
            <a:r>
              <a:rPr lang="en-US" dirty="0"/>
              <a:t>Not detecting M184V/I with the HIV DNA assay may have potential clinical consequences when switching patients to 2-drug treatment containing FTC or 3TC, as the presence of M184V/I confers high-level resistance to FTC and 3TC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Margot, IAS, 2019, Presentation # MOPEB249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88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1824 Study Investigators and Staff</a:t>
            </a:r>
          </a:p>
          <a:p>
            <a:r>
              <a:rPr lang="en-US" dirty="0"/>
              <a:t>V Abril </a:t>
            </a:r>
            <a:r>
              <a:rPr lang="en-US" dirty="0" err="1"/>
              <a:t>López</a:t>
            </a:r>
            <a:r>
              <a:rPr lang="en-US" dirty="0"/>
              <a:t> de Medrano, M </a:t>
            </a:r>
            <a:r>
              <a:rPr lang="en-US" dirty="0" err="1"/>
              <a:t>Andreoni</a:t>
            </a:r>
            <a:r>
              <a:rPr lang="en-US" dirty="0"/>
              <a:t>, JR </a:t>
            </a:r>
            <a:r>
              <a:rPr lang="en-US" dirty="0" err="1"/>
              <a:t>Arribas</a:t>
            </a:r>
            <a:r>
              <a:rPr lang="en-US" dirty="0"/>
              <a:t> Lopez, L Bernard, M Bickel, M </a:t>
            </a:r>
            <a:r>
              <a:rPr lang="en-US" dirty="0" err="1"/>
              <a:t>Castaño</a:t>
            </a:r>
            <a:r>
              <a:rPr lang="en-US" dirty="0"/>
              <a:t> </a:t>
            </a:r>
            <a:r>
              <a:rPr lang="en-US" dirty="0" err="1"/>
              <a:t>Carracedo</a:t>
            </a:r>
            <a:r>
              <a:rPr lang="en-US" dirty="0"/>
              <a:t>, D </a:t>
            </a:r>
            <a:r>
              <a:rPr lang="en-US" dirty="0" err="1"/>
              <a:t>Coulston</a:t>
            </a:r>
            <a:r>
              <a:rPr lang="en-US" dirty="0"/>
              <a:t>, E </a:t>
            </a:r>
            <a:r>
              <a:rPr lang="en-US" dirty="0" err="1"/>
              <a:t>DeJesus</a:t>
            </a:r>
            <a:r>
              <a:rPr lang="en-US" dirty="0"/>
              <a:t>, A Di </a:t>
            </a:r>
            <a:r>
              <a:rPr lang="en-US" dirty="0" err="1"/>
              <a:t>Biagio</a:t>
            </a:r>
            <a:r>
              <a:rPr lang="en-US" dirty="0"/>
              <a:t>, G Di </a:t>
            </a:r>
            <a:r>
              <a:rPr lang="en-US" dirty="0" err="1"/>
              <a:t>Perri</a:t>
            </a:r>
            <a:r>
              <a:rPr lang="en-US" dirty="0"/>
              <a:t>, C </a:t>
            </a:r>
            <a:r>
              <a:rPr lang="en-US" dirty="0" err="1"/>
              <a:t>Duvivier</a:t>
            </a:r>
            <a:r>
              <a:rPr lang="en-US" dirty="0"/>
              <a:t>, S </a:t>
            </a:r>
            <a:r>
              <a:rPr lang="en-US" dirty="0" err="1"/>
              <a:t>Esser</a:t>
            </a:r>
            <a:r>
              <a:rPr lang="en-US" dirty="0"/>
              <a:t>, J Gallant, M Galli, D </a:t>
            </a:r>
            <a:r>
              <a:rPr lang="en-US" dirty="0" err="1"/>
              <a:t>Hagins</a:t>
            </a:r>
            <a:r>
              <a:rPr lang="en-US" dirty="0"/>
              <a:t>, E Lazaro, A </a:t>
            </a:r>
            <a:r>
              <a:rPr lang="en-US" dirty="0" err="1"/>
              <a:t>Lazzarin</a:t>
            </a:r>
            <a:r>
              <a:rPr lang="en-US" dirty="0"/>
              <a:t> JM </a:t>
            </a:r>
            <a:r>
              <a:rPr lang="en-US" dirty="0" err="1"/>
              <a:t>Llibre</a:t>
            </a:r>
            <a:r>
              <a:rPr lang="en-US" dirty="0"/>
              <a:t>, J </a:t>
            </a:r>
            <a:r>
              <a:rPr lang="en-US" dirty="0" err="1"/>
              <a:t>Mallolas</a:t>
            </a:r>
            <a:r>
              <a:rPr lang="en-US" dirty="0"/>
              <a:t>, A Mills, C </a:t>
            </a:r>
            <a:r>
              <a:rPr lang="en-US" dirty="0" err="1"/>
              <a:t>Miralles</a:t>
            </a:r>
            <a:r>
              <a:rPr lang="en-US" dirty="0"/>
              <a:t> </a:t>
            </a:r>
            <a:r>
              <a:rPr lang="en-US" dirty="0" err="1"/>
              <a:t>Álvarez</a:t>
            </a:r>
            <a:r>
              <a:rPr lang="en-US" dirty="0"/>
              <a:t>, JM Molina, O </a:t>
            </a:r>
            <a:r>
              <a:rPr lang="en-US" dirty="0" err="1"/>
              <a:t>Osiyemi</a:t>
            </a:r>
            <a:r>
              <a:rPr lang="en-US" dirty="0"/>
              <a:t>, I Perez-Valero, I </a:t>
            </a:r>
            <a:r>
              <a:rPr lang="en-US" dirty="0" err="1"/>
              <a:t>Poizot</a:t>
            </a:r>
            <a:r>
              <a:rPr lang="en-US" dirty="0"/>
              <a:t>-Martin, T </a:t>
            </a:r>
            <a:r>
              <a:rPr lang="en-US" dirty="0" err="1"/>
              <a:t>Prazuck</a:t>
            </a:r>
            <a:r>
              <a:rPr lang="en-US" dirty="0"/>
              <a:t>, D </a:t>
            </a:r>
            <a:r>
              <a:rPr lang="en-US" dirty="0" err="1"/>
              <a:t>Prelutsky</a:t>
            </a:r>
            <a:r>
              <a:rPr lang="en-US" dirty="0"/>
              <a:t>, P Pugliese, F Pulido, F </a:t>
            </a:r>
            <a:r>
              <a:rPr lang="en-US" dirty="0" err="1"/>
              <a:t>Raffi</a:t>
            </a:r>
            <a:r>
              <a:rPr lang="en-US" dirty="0"/>
              <a:t>, </a:t>
            </a:r>
          </a:p>
          <a:p>
            <a:r>
              <a:rPr lang="en-US" dirty="0"/>
              <a:t>M </a:t>
            </a:r>
            <a:r>
              <a:rPr lang="en-US" dirty="0" err="1"/>
              <a:t>Ramgopal</a:t>
            </a:r>
            <a:r>
              <a:rPr lang="en-US" dirty="0"/>
              <a:t>, G Richmond, D Salmon-</a:t>
            </a:r>
            <a:r>
              <a:rPr lang="en-US" dirty="0" err="1"/>
              <a:t>Ceron</a:t>
            </a:r>
            <a:r>
              <a:rPr lang="en-US" dirty="0"/>
              <a:t>, J </a:t>
            </a:r>
            <a:r>
              <a:rPr lang="en-US" dirty="0" err="1"/>
              <a:t>Schattenberg</a:t>
            </a:r>
            <a:r>
              <a:rPr lang="en-US" dirty="0"/>
              <a:t>, P </a:t>
            </a:r>
            <a:r>
              <a:rPr lang="en-US" dirty="0" err="1"/>
              <a:t>Sellier</a:t>
            </a:r>
            <a:r>
              <a:rPr lang="en-US" dirty="0"/>
              <a:t>, P </a:t>
            </a:r>
            <a:r>
              <a:rPr lang="en-US" dirty="0" err="1"/>
              <a:t>Shalit</a:t>
            </a:r>
            <a:r>
              <a:rPr lang="en-US" dirty="0"/>
              <a:t>, HJ </a:t>
            </a:r>
            <a:r>
              <a:rPr lang="en-US" dirty="0" err="1"/>
              <a:t>Stellbrink</a:t>
            </a:r>
            <a:endParaRPr lang="en-US" dirty="0"/>
          </a:p>
          <a:p>
            <a:endParaRPr lang="en-US" dirty="0"/>
          </a:p>
          <a:p>
            <a:r>
              <a:rPr lang="en-US" dirty="0"/>
              <a:t>1824 Study Participants and their Family</a:t>
            </a:r>
          </a:p>
          <a:p>
            <a:endParaRPr lang="en-US" dirty="0"/>
          </a:p>
          <a:p>
            <a:r>
              <a:rPr lang="en-US" dirty="0"/>
              <a:t>E/C/F/TAF Project Team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Margot, IAS, 2019, Presentation # MOPEB249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419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004930"/>
          </a:xfrm>
        </p:spPr>
        <p:txBody>
          <a:bodyPr/>
          <a:lstStyle/>
          <a:p>
            <a:r>
              <a:rPr lang="en-US" sz="1800" dirty="0"/>
              <a:t>HIV resistance testing/monitoring is an integral part of HIV treatment¹</a:t>
            </a:r>
          </a:p>
          <a:p>
            <a:r>
              <a:rPr lang="en-US" sz="1800" dirty="0"/>
              <a:t>Plasma resistance testing  is used to generate the sequence and drug susceptibility phenotype of the circulating virus</a:t>
            </a:r>
          </a:p>
          <a:p>
            <a:r>
              <a:rPr lang="en-US" sz="1800" dirty="0"/>
              <a:t>Plasma resistance testing prior to antiretroviral (ARV) therapy initiation or in situation of </a:t>
            </a:r>
            <a:r>
              <a:rPr lang="en-US" sz="1800" dirty="0" err="1"/>
              <a:t>virologic</a:t>
            </a:r>
            <a:r>
              <a:rPr lang="en-US" sz="1800" dirty="0"/>
              <a:t> failure is conducted  to help physicians select the appropriate regimen for the patient (Figure 1)</a:t>
            </a:r>
          </a:p>
          <a:p>
            <a:r>
              <a:rPr lang="en-US" sz="1800" dirty="0"/>
              <a:t>Plasma resistance testing requires detectable virus (HIV-1 RNA &gt;50 copies/mL)</a:t>
            </a:r>
          </a:p>
          <a:p>
            <a:pPr lvl="1"/>
            <a:r>
              <a:rPr lang="en-US" sz="1600" dirty="0"/>
              <a:t>HIV-1 RNA &gt;500 copies/mL required for most commercial assays</a:t>
            </a:r>
          </a:p>
          <a:p>
            <a:pPr lvl="1"/>
            <a:r>
              <a:rPr lang="en-US" sz="1600" dirty="0"/>
              <a:t>Cannot be conducted for patients with undetectable viral load (&lt;50 copies/mL) seeking to switch treatment for tolerability or simplification reasons</a:t>
            </a:r>
          </a:p>
          <a:p>
            <a:r>
              <a:rPr lang="en-US" sz="1800" dirty="0"/>
              <a:t>Resistance to switch regimen could exist due to past </a:t>
            </a:r>
            <a:r>
              <a:rPr lang="en-US" sz="1800" dirty="0" err="1"/>
              <a:t>virologic</a:t>
            </a:r>
            <a:r>
              <a:rPr lang="en-US" sz="1800" dirty="0"/>
              <a:t> failure or transmitted drug resistance</a:t>
            </a:r>
            <a:r>
              <a:rPr lang="en-US" sz="1800" baseline="30000" dirty="0"/>
              <a:t>2, 3</a:t>
            </a:r>
          </a:p>
          <a:p>
            <a:r>
              <a:rPr lang="en-US" sz="1800" dirty="0"/>
              <a:t>HIV DNA resistance testing that evaluates resistance mutations in PBMC-integrated HIV DNA may be used instead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Margot, IAS, 2019, Presentation # MOPEB249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4363" y="5909930"/>
            <a:ext cx="994376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800" dirty="0"/>
              <a:t>Panel on Antiretroviral Guidelines for Adults and Adolescents. Guidelines for the Use of Antiretroviral Agents in Adults and </a:t>
            </a:r>
            <a:r>
              <a:rPr lang="en-US" sz="800" dirty="0" smtClean="0"/>
              <a:t>Adolescents </a:t>
            </a:r>
            <a:r>
              <a:rPr lang="en-US" sz="800" dirty="0"/>
              <a:t>Living with HIV. Department of Health and Human Services, 2018.</a:t>
            </a:r>
          </a:p>
          <a:p>
            <a:pPr marL="228600" indent="-228600">
              <a:buFont typeface="+mj-lt"/>
              <a:buAutoNum type="arabicPeriod"/>
            </a:pPr>
            <a:r>
              <a:rPr lang="da-DK" sz="800" dirty="0"/>
              <a:t>Miller et al, Antiviral Therapy, 2012.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800" dirty="0"/>
              <a:t>Margot et al, the Journal of Infectious Diseases, 2017.</a:t>
            </a:r>
            <a:endParaRPr lang="en-US" sz="800" dirty="0" smtClean="0"/>
          </a:p>
        </p:txBody>
      </p:sp>
    </p:spTree>
    <p:extLst>
      <p:ext uri="{BB962C8B-B14F-4D97-AF65-F5344CB8AC3E}">
        <p14:creationId xmlns:p14="http://schemas.microsoft.com/office/powerpoint/2010/main" val="72888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1: HIV Resistance Testing and Antiretroviral Therapy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Margot, IAS, 2019, Presentation # MOPEB249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6399212"/>
            <a:ext cx="3228975" cy="1108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800" dirty="0"/>
              <a:t>RAM: resistance-associated mutation; VL: HIV-1 RNA viral load</a:t>
            </a:r>
            <a:endParaRPr lang="en-US" sz="800" dirty="0" smtClean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9226904" y="3597841"/>
            <a:ext cx="1859725" cy="788013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50"/>
              </a:spcBef>
              <a:buNone/>
            </a:pPr>
            <a:r>
              <a:rPr lang="en-US" sz="1600" dirty="0">
                <a:latin typeface="Arial" charset="0"/>
              </a:rPr>
              <a:t>Plasma Resistance Testing </a:t>
            </a:r>
            <a:r>
              <a:rPr lang="en-US" sz="1600" u="sng" dirty="0">
                <a:latin typeface="Arial" charset="0"/>
              </a:rPr>
              <a:t>not</a:t>
            </a:r>
            <a:r>
              <a:rPr lang="en-US" sz="1600" dirty="0">
                <a:latin typeface="Arial" charset="0"/>
              </a:rPr>
              <a:t> Possible (VL&lt;50 c/mL)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7182954"/>
              </p:ext>
            </p:extLst>
          </p:nvPr>
        </p:nvGraphicFramePr>
        <p:xfrm>
          <a:off x="2694837" y="2363174"/>
          <a:ext cx="5829309" cy="3559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SPW 13.0 Graph" r:id="rId3" imgW="5105385" imgH="3118262" progId="SigmaPlotGraphicObject.12">
                  <p:embed/>
                </p:oleObj>
              </mc:Choice>
              <mc:Fallback>
                <p:oleObj name="SPW 13.0 Graph" r:id="rId3" imgW="5105385" imgH="3118262" progId="SigmaPlotGraphicObject.12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94837" y="2363174"/>
                        <a:ext cx="5829309" cy="35599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>
            <a:stCxn id="8" idx="2"/>
          </p:cNvCxnSpPr>
          <p:nvPr/>
        </p:nvCxnSpPr>
        <p:spPr>
          <a:xfrm flipH="1">
            <a:off x="7693593" y="4385854"/>
            <a:ext cx="2463174" cy="910768"/>
          </a:xfrm>
          <a:prstGeom prst="straightConnector1">
            <a:avLst/>
          </a:prstGeom>
          <a:ln w="19050">
            <a:solidFill>
              <a:srgbClr val="FF0000"/>
            </a:solidFill>
            <a:miter lim="800000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691827" y="2115343"/>
            <a:ext cx="1590077" cy="3341328"/>
          </a:xfrm>
          <a:prstGeom prst="rect">
            <a:avLst/>
          </a:prstGeom>
          <a:solidFill>
            <a:schemeClr val="accent3">
              <a:lumMod val="20000"/>
              <a:lumOff val="80000"/>
              <a:alpha val="15000"/>
            </a:schemeClr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13371" y="1619105"/>
            <a:ext cx="1727200" cy="49859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/>
              <a:t>No </a:t>
            </a:r>
            <a:br>
              <a:rPr lang="en-US" dirty="0"/>
            </a:br>
            <a:r>
              <a:rPr lang="en-US" dirty="0"/>
              <a:t>Treatment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36399" y="1619099"/>
            <a:ext cx="1356721" cy="49859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/>
              <a:t>Treatment</a:t>
            </a:r>
            <a:br>
              <a:rPr lang="en-US" dirty="0"/>
            </a:br>
            <a:r>
              <a:rPr lang="en-US" dirty="0"/>
              <a:t>A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3471654" y="5102138"/>
            <a:ext cx="4330700" cy="0"/>
          </a:xfrm>
          <a:prstGeom prst="line">
            <a:avLst/>
          </a:prstGeom>
          <a:ln w="6350">
            <a:solidFill>
              <a:schemeClr val="bg2">
                <a:lumMod val="50000"/>
              </a:schemeClr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884626" y="1619099"/>
            <a:ext cx="1816128" cy="49859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/>
              <a:t>Treatment</a:t>
            </a:r>
            <a:br>
              <a:rPr lang="en-US" dirty="0"/>
            </a:br>
            <a:r>
              <a:rPr lang="en-US" dirty="0"/>
              <a:t>B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98700" y="1619099"/>
            <a:ext cx="1583204" cy="49859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dirty="0"/>
              <a:t>Treatment</a:t>
            </a:r>
          </a:p>
          <a:p>
            <a:pPr algn="ctr">
              <a:lnSpc>
                <a:spcPct val="90000"/>
              </a:lnSpc>
            </a:pPr>
            <a:r>
              <a:rPr lang="en-US" dirty="0"/>
              <a:t>C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536400" y="2117703"/>
            <a:ext cx="1356721" cy="3338968"/>
          </a:xfrm>
          <a:prstGeom prst="rect">
            <a:avLst/>
          </a:prstGeom>
          <a:solidFill>
            <a:schemeClr val="accent3">
              <a:lumMod val="60000"/>
              <a:lumOff val="40000"/>
              <a:alpha val="35000"/>
            </a:schemeClr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893121" y="2124053"/>
            <a:ext cx="1798705" cy="3338968"/>
          </a:xfrm>
          <a:prstGeom prst="rect">
            <a:avLst/>
          </a:prstGeom>
          <a:solidFill>
            <a:schemeClr val="accent3">
              <a:lumMod val="60000"/>
              <a:lumOff val="40000"/>
              <a:alpha val="15000"/>
            </a:schemeClr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/>
          </a:p>
        </p:txBody>
      </p:sp>
      <p:sp>
        <p:nvSpPr>
          <p:cNvPr id="19" name="Content Placeholder 1"/>
          <p:cNvSpPr txBox="1">
            <a:spLocks/>
          </p:cNvSpPr>
          <p:nvPr/>
        </p:nvSpPr>
        <p:spPr>
          <a:xfrm>
            <a:off x="4433538" y="2279555"/>
            <a:ext cx="1859725" cy="567266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50"/>
              </a:spcBef>
              <a:buNone/>
            </a:pPr>
            <a:r>
              <a:rPr lang="en-US" sz="1600" dirty="0">
                <a:latin typeface="Arial" charset="0"/>
              </a:rPr>
              <a:t>Plasma Resistance</a:t>
            </a:r>
          </a:p>
          <a:p>
            <a:pPr marL="0" indent="0" algn="ctr">
              <a:lnSpc>
                <a:spcPct val="100000"/>
              </a:lnSpc>
              <a:spcBef>
                <a:spcPts val="50"/>
              </a:spcBef>
              <a:buNone/>
            </a:pPr>
            <a:r>
              <a:rPr lang="en-US" sz="1600" dirty="0">
                <a:latin typeface="Arial" charset="0"/>
              </a:rPr>
              <a:t>Testing - RAM?</a:t>
            </a:r>
          </a:p>
        </p:txBody>
      </p:sp>
      <p:cxnSp>
        <p:nvCxnSpPr>
          <p:cNvPr id="20" name="Straight Arrow Connector 19"/>
          <p:cNvCxnSpPr>
            <a:stCxn id="19" idx="2"/>
          </p:cNvCxnSpPr>
          <p:nvPr/>
        </p:nvCxnSpPr>
        <p:spPr>
          <a:xfrm flipH="1">
            <a:off x="4536400" y="2846821"/>
            <a:ext cx="827001" cy="508000"/>
          </a:xfrm>
          <a:prstGeom prst="straightConnector1">
            <a:avLst/>
          </a:prstGeom>
          <a:ln w="19050">
            <a:solidFill>
              <a:srgbClr val="FF0000"/>
            </a:solidFill>
            <a:miter lim="800000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5363401" y="2846821"/>
            <a:ext cx="521225" cy="1441450"/>
          </a:xfrm>
          <a:prstGeom prst="straightConnector1">
            <a:avLst/>
          </a:prstGeom>
          <a:ln w="19050">
            <a:solidFill>
              <a:srgbClr val="FF0000"/>
            </a:solidFill>
            <a:miter lim="800000"/>
            <a:headEnd type="none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1"/>
          <p:cNvSpPr txBox="1">
            <a:spLocks/>
          </p:cNvSpPr>
          <p:nvPr/>
        </p:nvSpPr>
        <p:spPr>
          <a:xfrm>
            <a:off x="7997969" y="2164057"/>
            <a:ext cx="1005501" cy="611998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50"/>
              </a:spcBef>
              <a:buNone/>
            </a:pPr>
            <a:r>
              <a:rPr lang="en-US" sz="1600" dirty="0">
                <a:latin typeface="Arial" charset="0"/>
              </a:rPr>
              <a:t>Treatment </a:t>
            </a:r>
          </a:p>
          <a:p>
            <a:pPr marL="0" indent="0" algn="ctr">
              <a:lnSpc>
                <a:spcPct val="100000"/>
              </a:lnSpc>
              <a:spcBef>
                <a:spcPts val="50"/>
              </a:spcBef>
              <a:buNone/>
            </a:pPr>
            <a:r>
              <a:rPr lang="en-US" sz="1600" dirty="0">
                <a:latin typeface="Arial" charset="0"/>
              </a:rPr>
              <a:t>Switch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7691826" y="5102138"/>
            <a:ext cx="1593889" cy="678978"/>
            <a:chOff x="6182322" y="4998517"/>
            <a:chExt cx="1593889" cy="678978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6191250" y="5220774"/>
              <a:ext cx="1581151" cy="0"/>
            </a:xfrm>
            <a:prstGeom prst="line">
              <a:avLst/>
            </a:prstGeom>
            <a:ln w="1270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Oval 24"/>
            <p:cNvSpPr>
              <a:spLocks noChangeAspect="1"/>
            </p:cNvSpPr>
            <p:nvPr/>
          </p:nvSpPr>
          <p:spPr>
            <a:xfrm>
              <a:off x="6475912" y="5183563"/>
              <a:ext cx="73152" cy="731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/>
            </a:p>
          </p:txBody>
        </p:sp>
        <p:sp>
          <p:nvSpPr>
            <p:cNvPr id="26" name="Oval 25"/>
            <p:cNvSpPr>
              <a:spLocks noChangeAspect="1"/>
            </p:cNvSpPr>
            <p:nvPr/>
          </p:nvSpPr>
          <p:spPr>
            <a:xfrm>
              <a:off x="6831574" y="5184198"/>
              <a:ext cx="73152" cy="731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/>
            </a:p>
          </p:txBody>
        </p:sp>
        <p:sp>
          <p:nvSpPr>
            <p:cNvPr id="27" name="Oval 26"/>
            <p:cNvSpPr>
              <a:spLocks noChangeAspect="1"/>
            </p:cNvSpPr>
            <p:nvPr/>
          </p:nvSpPr>
          <p:spPr>
            <a:xfrm>
              <a:off x="7178931" y="5184198"/>
              <a:ext cx="73152" cy="731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/>
            </a:p>
          </p:txBody>
        </p:sp>
        <p:sp>
          <p:nvSpPr>
            <p:cNvPr id="28" name="Oval 27"/>
            <p:cNvSpPr>
              <a:spLocks noChangeAspect="1"/>
            </p:cNvSpPr>
            <p:nvPr/>
          </p:nvSpPr>
          <p:spPr>
            <a:xfrm>
              <a:off x="7574972" y="5184198"/>
              <a:ext cx="73152" cy="7315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6182322" y="4998517"/>
              <a:ext cx="1590079" cy="0"/>
            </a:xfrm>
            <a:prstGeom prst="line">
              <a:avLst/>
            </a:prstGeom>
            <a:ln w="63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186132" y="5359199"/>
              <a:ext cx="1590079" cy="0"/>
            </a:xfrm>
            <a:prstGeom prst="line">
              <a:avLst/>
            </a:prstGeom>
            <a:ln w="63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7096132" y="5431274"/>
              <a:ext cx="255198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0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8</a:t>
              </a:r>
            </a:p>
          </p:txBody>
        </p:sp>
        <p:cxnSp>
          <p:nvCxnSpPr>
            <p:cNvPr id="32" name="Straight Connector 31"/>
            <p:cNvCxnSpPr/>
            <p:nvPr/>
          </p:nvCxnSpPr>
          <p:spPr>
            <a:xfrm flipV="1">
              <a:off x="7223761" y="5365549"/>
              <a:ext cx="0" cy="45720"/>
            </a:xfrm>
            <a:prstGeom prst="line">
              <a:avLst/>
            </a:prstGeom>
            <a:ln w="6350">
              <a:solidFill>
                <a:schemeClr val="tx1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32"/>
          <p:cNvSpPr/>
          <p:nvPr/>
        </p:nvSpPr>
        <p:spPr>
          <a:xfrm rot="16200000">
            <a:off x="1748233" y="3976144"/>
            <a:ext cx="2037224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400" dirty="0"/>
              <a:t>HIV-1 RNA (copies/mL)</a:t>
            </a:r>
          </a:p>
        </p:txBody>
      </p:sp>
    </p:spTree>
    <p:extLst>
      <p:ext uri="{BB962C8B-B14F-4D97-AF65-F5344CB8AC3E}">
        <p14:creationId xmlns:p14="http://schemas.microsoft.com/office/powerpoint/2010/main" val="162538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292-1824 is an ongoing switch study in patients with historical M184V/I resistance mutation (Figure 2)</a:t>
            </a:r>
          </a:p>
          <a:p>
            <a:pPr lvl="1"/>
            <a:r>
              <a:rPr lang="en-US" dirty="0"/>
              <a:t>HIV-1 RNA &lt;50 copies/mL for at least 3 months prior to screening</a:t>
            </a:r>
          </a:p>
          <a:p>
            <a:r>
              <a:rPr lang="en-US" dirty="0"/>
              <a:t>All screened patients (n=84) had historical plasma resistance record showing the presence of M184V/I</a:t>
            </a:r>
          </a:p>
          <a:p>
            <a:pPr lvl="1"/>
            <a:r>
              <a:rPr lang="en-US" dirty="0"/>
              <a:t>Records from commercial sources and local laboratories</a:t>
            </a:r>
          </a:p>
          <a:p>
            <a:r>
              <a:rPr lang="en-US" dirty="0"/>
              <a:t>HIV DNA resistance analysis assay was conducted for all patients to confirm the absence of exclusionary mutations (PI-R, INSTI-R, NRTI-R) (</a:t>
            </a:r>
            <a:r>
              <a:rPr lang="en-US" dirty="0" err="1"/>
              <a:t>GenoSure</a:t>
            </a:r>
            <a:r>
              <a:rPr lang="en-US" dirty="0"/>
              <a:t> Archive, Monogram Biosciences)</a:t>
            </a:r>
          </a:p>
          <a:p>
            <a:r>
              <a:rPr lang="en-US" dirty="0"/>
              <a:t>Detection of mutations from historical records and HIV DNA analysis were compared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Margot, IAS, 2019, Presentation # MOPEB249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56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2: Study 292-1824</a:t>
            </a:r>
            <a:br>
              <a:rPr lang="en-US" dirty="0"/>
            </a:br>
            <a:r>
              <a:rPr lang="en-US" dirty="0"/>
              <a:t>Switch Study in Patients with Historical Detection of M184V/I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Margot, IAS, 2019, Presentation # MOPEB249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4363" y="6172200"/>
            <a:ext cx="6796530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800" dirty="0"/>
              <a:t>E/C/F/TAF: single-tablet regimen containing </a:t>
            </a:r>
            <a:r>
              <a:rPr lang="en-US" sz="800" dirty="0" err="1"/>
              <a:t>elvitegravir</a:t>
            </a:r>
            <a:r>
              <a:rPr lang="en-US" sz="800" dirty="0"/>
              <a:t> (E), </a:t>
            </a:r>
            <a:r>
              <a:rPr lang="en-US" sz="800" dirty="0" err="1"/>
              <a:t>cobicistat</a:t>
            </a:r>
            <a:r>
              <a:rPr lang="en-US" sz="800" dirty="0"/>
              <a:t> (C), </a:t>
            </a:r>
            <a:r>
              <a:rPr lang="en-US" sz="800" dirty="0" err="1"/>
              <a:t>emtricitabine</a:t>
            </a:r>
            <a:r>
              <a:rPr lang="en-US" sz="800" dirty="0"/>
              <a:t> (FTC, F), </a:t>
            </a:r>
            <a:r>
              <a:rPr lang="en-US" sz="800" dirty="0" err="1"/>
              <a:t>tenofovir</a:t>
            </a:r>
            <a:r>
              <a:rPr lang="en-US" sz="800" dirty="0"/>
              <a:t> </a:t>
            </a:r>
            <a:r>
              <a:rPr lang="en-US" sz="800" dirty="0" err="1"/>
              <a:t>alafenamide</a:t>
            </a:r>
            <a:r>
              <a:rPr lang="en-US" sz="800" dirty="0"/>
              <a:t> (TAF)</a:t>
            </a:r>
          </a:p>
          <a:p>
            <a:pPr>
              <a:lnSpc>
                <a:spcPct val="90000"/>
              </a:lnSpc>
            </a:pPr>
            <a:endParaRPr lang="en-US" sz="800" dirty="0" smtClean="0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1671444" y="1562513"/>
            <a:ext cx="3623608" cy="2848091"/>
          </a:xfrm>
          <a:prstGeom prst="roundRect">
            <a:avLst>
              <a:gd name="adj" fmla="val 10487"/>
            </a:avLst>
          </a:prstGeom>
          <a:solidFill>
            <a:schemeClr val="bg2"/>
          </a:solidFill>
          <a:ln>
            <a:noFill/>
          </a:ln>
          <a:effectLst/>
        </p:spPr>
        <p:txBody>
          <a:bodyPr anchor="t"/>
          <a:lstStyle>
            <a:lvl1pPr algn="l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 sz="1200" dirty="0" smtClean="0">
              <a:ea typeface="MS PGothic" pitchFamily="34" charset="-128"/>
              <a:cs typeface="Arial" charset="0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ea typeface="MS PGothic" pitchFamily="34" charset="-128"/>
                <a:cs typeface="Arial" charset="0"/>
              </a:rPr>
              <a:t>HIV-1-infected Adults</a:t>
            </a:r>
            <a:endParaRPr lang="en-US" altLang="en-US" sz="1600" dirty="0">
              <a:ea typeface="MS PGothic" pitchFamily="34" charset="-128"/>
              <a:cs typeface="Arial" charset="0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MS PGothic" pitchFamily="34" charset="-128"/>
                <a:cs typeface="Arial" charset="0"/>
              </a:rPr>
              <a:t>Switch from 2 NRTIs </a:t>
            </a:r>
            <a:r>
              <a:rPr lang="en-US" altLang="en-US" sz="1600" dirty="0" smtClean="0">
                <a:ea typeface="MS PGothic" pitchFamily="34" charset="-128"/>
                <a:cs typeface="Arial" charset="0"/>
              </a:rPr>
              <a:t>+ 3</a:t>
            </a:r>
            <a:r>
              <a:rPr lang="en-US" altLang="en-US" sz="1600" baseline="30000" dirty="0" smtClean="0">
                <a:ea typeface="MS PGothic" pitchFamily="34" charset="-128"/>
                <a:cs typeface="Arial" charset="0"/>
              </a:rPr>
              <a:t>rd</a:t>
            </a:r>
            <a:r>
              <a:rPr lang="en-US" altLang="en-US" sz="1600" dirty="0" smtClean="0">
                <a:ea typeface="MS PGothic" pitchFamily="34" charset="-128"/>
                <a:cs typeface="Arial" charset="0"/>
              </a:rPr>
              <a:t> agent </a:t>
            </a:r>
            <a:r>
              <a:rPr lang="en-US" altLang="en-US" sz="1600" dirty="0" smtClean="0">
                <a:ea typeface="MS PGothic" pitchFamily="34" charset="-128"/>
                <a:cs typeface="Arial" charset="0"/>
                <a:sym typeface="Wingdings" panose="05000000000000000000" pitchFamily="2" charset="2"/>
              </a:rPr>
              <a:t> E/C/F/TAF</a:t>
            </a:r>
            <a:endParaRPr lang="en-US" altLang="en-US" sz="1600" dirty="0">
              <a:ea typeface="MS PGothic" pitchFamily="34" charset="-128"/>
              <a:cs typeface="Arial" charset="0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MS PGothic" pitchFamily="34" charset="-128"/>
                <a:cs typeface="Arial" charset="0"/>
              </a:rPr>
              <a:t>HIV-1 RNA &lt; 50 </a:t>
            </a:r>
            <a:r>
              <a:rPr lang="en-US" altLang="en-US" sz="1600" dirty="0" smtClean="0">
                <a:ea typeface="MS PGothic" pitchFamily="34" charset="-128"/>
                <a:cs typeface="Arial" charset="0"/>
              </a:rPr>
              <a:t>c/mL</a:t>
            </a:r>
            <a:endParaRPr lang="en-US" altLang="en-US" sz="1600" dirty="0">
              <a:ea typeface="MS PGothic" pitchFamily="34" charset="-128"/>
              <a:cs typeface="Arial" charset="0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MS PGothic" pitchFamily="34" charset="-128"/>
                <a:cs typeface="Arial" charset="0"/>
              </a:rPr>
              <a:t>Historical Genotype </a:t>
            </a:r>
            <a:br>
              <a:rPr lang="en-US" altLang="en-US" sz="1600" dirty="0">
                <a:ea typeface="MS PGothic" pitchFamily="34" charset="-128"/>
                <a:cs typeface="Arial" charset="0"/>
              </a:rPr>
            </a:br>
            <a:r>
              <a:rPr lang="en-US" altLang="en-US" sz="1600" dirty="0">
                <a:ea typeface="MS PGothic" pitchFamily="34" charset="-128"/>
                <a:cs typeface="Arial" charset="0"/>
              </a:rPr>
              <a:t>showing </a:t>
            </a:r>
            <a:r>
              <a:rPr lang="en-US" altLang="en-US" sz="1600" dirty="0" smtClean="0">
                <a:ea typeface="MS PGothic" pitchFamily="34" charset="-128"/>
                <a:cs typeface="Arial" charset="0"/>
              </a:rPr>
              <a:t>M184V/I</a:t>
            </a:r>
            <a:br>
              <a:rPr lang="en-US" altLang="en-US" sz="1600" dirty="0" smtClean="0">
                <a:ea typeface="MS PGothic" pitchFamily="34" charset="-128"/>
                <a:cs typeface="Arial" charset="0"/>
              </a:rPr>
            </a:br>
            <a:r>
              <a:rPr lang="en-US" altLang="en-US" sz="1200" i="1" dirty="0" smtClean="0">
                <a:ea typeface="MS PGothic" pitchFamily="34" charset="-128"/>
                <a:cs typeface="Arial" charset="0"/>
              </a:rPr>
              <a:t>Part 1: M184V/I only</a:t>
            </a:r>
            <a:br>
              <a:rPr lang="en-US" altLang="en-US" sz="1200" i="1" dirty="0" smtClean="0">
                <a:ea typeface="MS PGothic" pitchFamily="34" charset="-128"/>
                <a:cs typeface="Arial" charset="0"/>
              </a:rPr>
            </a:br>
            <a:r>
              <a:rPr lang="en-US" altLang="en-US" sz="1200" i="1" dirty="0" smtClean="0">
                <a:ea typeface="MS PGothic" pitchFamily="34" charset="-128"/>
                <a:cs typeface="Arial" charset="0"/>
              </a:rPr>
              <a:t>Part 2: M184V/I ±0-2 TAMs</a:t>
            </a:r>
            <a:endParaRPr lang="en-US" altLang="en-US" sz="1600" dirty="0">
              <a:ea typeface="MS PGothic" pitchFamily="34" charset="-128"/>
              <a:cs typeface="Arial" charset="0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ea typeface="MS PGothic" pitchFamily="34" charset="-128"/>
                <a:cs typeface="Arial" charset="0"/>
              </a:rPr>
              <a:t>No exclusionary mutation in HIV DNA analysis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600" dirty="0">
              <a:ea typeface="MS PGothic" pitchFamily="34" charset="-128"/>
              <a:cs typeface="Arial" charset="0"/>
            </a:endParaRPr>
          </a:p>
        </p:txBody>
      </p:sp>
      <p:sp>
        <p:nvSpPr>
          <p:cNvPr id="10" name="Line 132"/>
          <p:cNvSpPr>
            <a:spLocks noChangeShapeType="1"/>
          </p:cNvSpPr>
          <p:nvPr/>
        </p:nvSpPr>
        <p:spPr bwMode="auto">
          <a:xfrm flipV="1">
            <a:off x="5295052" y="2249482"/>
            <a:ext cx="1256066" cy="2"/>
          </a:xfrm>
          <a:prstGeom prst="line">
            <a:avLst/>
          </a:prstGeom>
          <a:noFill/>
          <a:ln w="38100">
            <a:solidFill>
              <a:sysClr val="windowText" lastClr="000000"/>
            </a:solidFill>
            <a:round/>
            <a:headEnd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0" dirty="0">
              <a:solidFill>
                <a:prstClr val="black"/>
              </a:solidFill>
              <a:latin typeface="Calibri" panose="020F0502020204030204" pitchFamily="34" charset="0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gray">
          <a:xfrm>
            <a:off x="6574047" y="1868485"/>
            <a:ext cx="3567449" cy="762000"/>
          </a:xfrm>
          <a:prstGeom prst="roundRect">
            <a:avLst>
              <a:gd name="adj" fmla="val 16667"/>
            </a:avLst>
          </a:prstGeom>
          <a:solidFill>
            <a:schemeClr val="bg2">
              <a:lumMod val="50000"/>
            </a:schemeClr>
          </a:solidFill>
          <a:ln w="19050">
            <a:noFill/>
            <a:round/>
            <a:headEnd/>
            <a:tailEnd/>
          </a:ln>
          <a:effec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buFont typeface="Times" panose="02020603050405020304" pitchFamily="18" charset="0"/>
              <a:buNone/>
              <a:defRPr/>
            </a:pPr>
            <a:r>
              <a:rPr lang="en-US" altLang="en-US" b="1" kern="0" dirty="0">
                <a:solidFill>
                  <a:prstClr val="white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E/C/F/TAF QD</a:t>
            </a:r>
            <a:endParaRPr lang="en-US" altLang="en-US" b="1" kern="0" baseline="30000" dirty="0">
              <a:solidFill>
                <a:prstClr val="white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78803" y="2007085"/>
            <a:ext cx="884106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kern="0" dirty="0">
                <a:solidFill>
                  <a:prstClr val="black"/>
                </a:solidFill>
                <a:ea typeface="MS PGothic" pitchFamily="34" charset="-128"/>
                <a:cs typeface="Arial" panose="020B0604020202020204" pitchFamily="34" charset="0"/>
              </a:rPr>
              <a:t>N = </a:t>
            </a:r>
            <a:r>
              <a:rPr lang="en-US" sz="1600" b="1" kern="0" dirty="0" smtClean="0">
                <a:solidFill>
                  <a:prstClr val="black"/>
                </a:solidFill>
                <a:ea typeface="MS PGothic" pitchFamily="34" charset="-128"/>
                <a:cs typeface="Arial" panose="020B0604020202020204" pitchFamily="34" charset="0"/>
              </a:rPr>
              <a:t>63*</a:t>
            </a:r>
            <a:endParaRPr lang="en-US" sz="1600" b="1" kern="0" dirty="0">
              <a:solidFill>
                <a:prstClr val="black"/>
              </a:solidFill>
              <a:ea typeface="MS PGothic" pitchFamily="34" charset="-128"/>
              <a:cs typeface="Arial" panose="020B0604020202020204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6574048" y="2999713"/>
            <a:ext cx="3519769" cy="0"/>
          </a:xfrm>
          <a:prstGeom prst="straightConnector1">
            <a:avLst/>
          </a:prstGeom>
          <a:ln w="38100">
            <a:solidFill>
              <a:schemeClr val="tx1"/>
            </a:solidFill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378724" y="3340355"/>
            <a:ext cx="1295400" cy="3048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48 weeks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045672" y="3353395"/>
            <a:ext cx="1295400" cy="730375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ea typeface="ＭＳ Ｐゴシック" charset="0"/>
                <a:cs typeface="Arial" charset="0"/>
              </a:rPr>
              <a:t>12 weeks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ea typeface="ＭＳ Ｐゴシック" charset="0"/>
                <a:cs typeface="Arial" charset="0"/>
              </a:rPr>
              <a:t>Primary 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err="1" smtClean="0">
                <a:ea typeface="ＭＳ Ｐゴシック" charset="0"/>
                <a:cs typeface="Arial" charset="0"/>
              </a:rPr>
              <a:t>Endpoint</a:t>
            </a:r>
            <a:r>
              <a:rPr lang="en-US" sz="1600" baseline="30000" dirty="0" err="1" smtClean="0">
                <a:ea typeface="ＭＳ Ｐゴシック" charset="0"/>
                <a:cs typeface="Arial" charset="0"/>
              </a:rPr>
              <a:t>a</a:t>
            </a:r>
            <a:endParaRPr lang="en-US" sz="1600" baseline="30000" dirty="0">
              <a:ea typeface="ＭＳ Ｐゴシック" charset="0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 rot="2823210">
            <a:off x="7407624" y="2937556"/>
            <a:ext cx="123158" cy="121914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112447" y="3351796"/>
            <a:ext cx="1295400" cy="3048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ea typeface="ＭＳ Ｐゴシック" charset="0"/>
                <a:cs typeface="Arial" charset="0"/>
              </a:rPr>
              <a:t>24 weeks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ea typeface="ＭＳ Ｐゴシック" charset="0"/>
                <a:cs typeface="Arial" charset="0"/>
              </a:rPr>
              <a:t>Secondary 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err="1" smtClean="0">
                <a:ea typeface="ＭＳ Ｐゴシック" charset="0"/>
                <a:cs typeface="Arial" charset="0"/>
              </a:rPr>
              <a:t>Endpoint</a:t>
            </a:r>
            <a:r>
              <a:rPr lang="en-US" sz="1600" baseline="30000" dirty="0" err="1">
                <a:ea typeface="ＭＳ Ｐゴシック" charset="0"/>
                <a:cs typeface="Arial" charset="0"/>
              </a:rPr>
              <a:t>b</a:t>
            </a:r>
            <a:endParaRPr lang="en-US" sz="1600" baseline="30000" dirty="0">
              <a:ea typeface="ＭＳ Ｐゴシック" charset="0"/>
              <a:cs typeface="Arial" charset="0"/>
            </a:endParaRPr>
          </a:p>
        </p:txBody>
      </p:sp>
      <p:sp>
        <p:nvSpPr>
          <p:cNvPr id="18" name="Rectangle 17"/>
          <p:cNvSpPr/>
          <p:nvPr/>
        </p:nvSpPr>
        <p:spPr>
          <a:xfrm rot="2823210">
            <a:off x="8358899" y="2935956"/>
            <a:ext cx="123158" cy="121914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009964" y="4635599"/>
            <a:ext cx="288354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prstClr val="black"/>
                </a:solidFill>
                <a:ea typeface="ＭＳ Ｐゴシック" charset="0"/>
                <a:cs typeface="Arial" charset="0"/>
              </a:rPr>
              <a:t>(</a:t>
            </a:r>
            <a:r>
              <a:rPr lang="en-US" sz="1400" baseline="30000" dirty="0" smtClean="0">
                <a:solidFill>
                  <a:prstClr val="black"/>
                </a:solidFill>
                <a:ea typeface="ＭＳ Ｐゴシック" charset="0"/>
                <a:cs typeface="Arial" charset="0"/>
              </a:rPr>
              <a:t>a</a:t>
            </a:r>
            <a:r>
              <a:rPr lang="en-US" sz="1400" dirty="0" smtClean="0">
                <a:solidFill>
                  <a:prstClr val="black"/>
                </a:solidFill>
                <a:ea typeface="ＭＳ Ｐゴシック" charset="0"/>
                <a:cs typeface="Arial" charset="0"/>
              </a:rPr>
              <a:t>) </a:t>
            </a:r>
            <a:r>
              <a:rPr lang="en-US" sz="14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Perez-Valero </a:t>
            </a:r>
            <a:r>
              <a:rPr lang="en-US" sz="1400" dirty="0" smtClean="0">
                <a:solidFill>
                  <a:prstClr val="black"/>
                </a:solidFill>
                <a:ea typeface="ＭＳ Ｐゴシック" charset="0"/>
                <a:cs typeface="Arial" charset="0"/>
              </a:rPr>
              <a:t>IDRW, 2017</a:t>
            </a:r>
            <a:endParaRPr lang="en-US" sz="1400" dirty="0">
              <a:solidFill>
                <a:prstClr val="black"/>
              </a:solidFill>
              <a:ea typeface="ＭＳ Ｐゴシック" charset="0"/>
              <a:cs typeface="Arial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ea typeface="ＭＳ Ｐゴシック" charset="0"/>
                <a:cs typeface="Arial" charset="0"/>
              </a:rPr>
              <a:t>(</a:t>
            </a:r>
            <a:r>
              <a:rPr lang="en-US" sz="1400" baseline="30000" dirty="0" smtClean="0">
                <a:solidFill>
                  <a:prstClr val="black"/>
                </a:solidFill>
                <a:ea typeface="ＭＳ Ｐゴシック" charset="0"/>
                <a:cs typeface="Arial" charset="0"/>
              </a:rPr>
              <a:t>b</a:t>
            </a:r>
            <a:r>
              <a:rPr lang="en-US" sz="1400" dirty="0" smtClean="0">
                <a:solidFill>
                  <a:prstClr val="black"/>
                </a:solidFill>
                <a:ea typeface="ＭＳ Ｐゴシック" charset="0"/>
                <a:cs typeface="Arial" charset="0"/>
              </a:rPr>
              <a:t>) </a:t>
            </a:r>
            <a:r>
              <a:rPr lang="en-US" sz="1400" dirty="0">
                <a:solidFill>
                  <a:prstClr val="black"/>
                </a:solidFill>
                <a:ea typeface="ＭＳ Ｐゴシック" charset="0"/>
                <a:cs typeface="Arial" charset="0"/>
              </a:rPr>
              <a:t>Perez-Valero </a:t>
            </a:r>
            <a:r>
              <a:rPr lang="en-US" sz="1400" dirty="0" err="1" smtClean="0">
                <a:solidFill>
                  <a:prstClr val="black"/>
                </a:solidFill>
                <a:ea typeface="ＭＳ Ｐゴシック" charset="0"/>
                <a:cs typeface="Arial" charset="0"/>
              </a:rPr>
              <a:t>WorldAIDS</a:t>
            </a:r>
            <a:r>
              <a:rPr lang="en-US" sz="1400" dirty="0" smtClean="0">
                <a:solidFill>
                  <a:prstClr val="black"/>
                </a:solidFill>
                <a:ea typeface="ＭＳ Ｐゴシック" charset="0"/>
                <a:cs typeface="Arial" charset="0"/>
              </a:rPr>
              <a:t>, 2018</a:t>
            </a:r>
          </a:p>
          <a:p>
            <a:endParaRPr lang="en-US" sz="1400" dirty="0" smtClean="0">
              <a:solidFill>
                <a:prstClr val="black"/>
              </a:solidFill>
              <a:ea typeface="ＭＳ Ｐゴシック" charset="0"/>
              <a:cs typeface="Arial" charset="0"/>
            </a:endParaRPr>
          </a:p>
          <a:p>
            <a:r>
              <a:rPr lang="en-US" sz="1400" dirty="0" smtClean="0">
                <a:solidFill>
                  <a:prstClr val="black"/>
                </a:solidFill>
                <a:ea typeface="ＭＳ Ｐゴシック" charset="0"/>
                <a:cs typeface="Arial" charset="0"/>
              </a:rPr>
              <a:t>(*) Enrolled patients</a:t>
            </a:r>
            <a:endParaRPr lang="en-US" sz="1400" dirty="0"/>
          </a:p>
        </p:txBody>
      </p:sp>
      <p:sp>
        <p:nvSpPr>
          <p:cNvPr id="20" name="Right Brace 19"/>
          <p:cNvSpPr/>
          <p:nvPr/>
        </p:nvSpPr>
        <p:spPr>
          <a:xfrm>
            <a:off x="4885324" y="4669979"/>
            <a:ext cx="65617" cy="428170"/>
          </a:xfrm>
          <a:prstGeom prst="rightBrace">
            <a:avLst>
              <a:gd name="adj1" fmla="val 8333"/>
              <a:gd name="adj2" fmla="val 50972"/>
            </a:avLst>
          </a:prstGeom>
          <a:ln w="19050">
            <a:solidFill>
              <a:schemeClr val="bg2">
                <a:lumMod val="50000"/>
              </a:schemeClr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950941" y="4730133"/>
            <a:ext cx="392440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/>
              <a:t>100</a:t>
            </a:r>
            <a:r>
              <a:rPr lang="en-US" sz="1400" i="1" dirty="0" smtClean="0"/>
              <a:t>% Suppression using Pure Virologic Failure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58342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1: Detection of M184V or I (N=84)</a:t>
            </a:r>
            <a:br>
              <a:rPr lang="en-US" dirty="0"/>
            </a:br>
            <a:r>
              <a:rPr lang="en-US" dirty="0"/>
              <a:t>Historical HIV RNA report vs. HIV DNA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336698"/>
          </a:xfrm>
        </p:spPr>
        <p:txBody>
          <a:bodyPr/>
          <a:lstStyle/>
          <a:p>
            <a:r>
              <a:rPr lang="en-US" dirty="0"/>
              <a:t>Paired historical &amp; archival data available for 84 screened patients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Margot, IAS, 2019, Presentation # MOPEB249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627" y="1860698"/>
            <a:ext cx="10804773" cy="401426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9600" y="6054703"/>
            <a:ext cx="712027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>
              <a:lnSpc>
                <a:spcPct val="90000"/>
              </a:lnSpc>
              <a:buClr>
                <a:schemeClr val="bg2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HIV DNA: M184V/I mutation detected in only 48% </a:t>
            </a:r>
            <a:r>
              <a:rPr lang="en-US" sz="2000" dirty="0" smtClean="0"/>
              <a:t>patients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9552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3: Presence of M184V and M184I</a:t>
            </a:r>
            <a:br>
              <a:rPr lang="en-US" dirty="0"/>
            </a:br>
            <a:r>
              <a:rPr lang="en-US" dirty="0"/>
              <a:t>Historical HIV RNA report vs. HIV DNA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363" y="5808925"/>
            <a:ext cx="10972800" cy="687572"/>
          </a:xfrm>
        </p:spPr>
        <p:txBody>
          <a:bodyPr/>
          <a:lstStyle/>
          <a:p>
            <a:r>
              <a:rPr lang="en-US" dirty="0"/>
              <a:t>M184V: detected with HIV DNA in 48% patients</a:t>
            </a:r>
          </a:p>
          <a:p>
            <a:r>
              <a:rPr lang="en-US" dirty="0"/>
              <a:t>M184I:  detected with HIV DNA in 33% patients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Margot, IAS, 2019, Presentation # MOPEB249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2951" y="1458497"/>
            <a:ext cx="8369486" cy="420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862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4: Impact of Sample Timing in M184V/I Detection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6315930"/>
            <a:ext cx="10972800" cy="276601"/>
          </a:xfrm>
        </p:spPr>
        <p:txBody>
          <a:bodyPr/>
          <a:lstStyle/>
          <a:p>
            <a:r>
              <a:rPr lang="en-US" sz="1600" dirty="0"/>
              <a:t>Differential detection not due to time between HIV DNA analysis and historical HIV RNA analysis or time on ART</a:t>
            </a:r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Margot, IAS, 2019, Presentation # MOPEB249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860650" y="2228076"/>
            <a:ext cx="3835189" cy="3396616"/>
            <a:chOff x="315552" y="2300296"/>
            <a:chExt cx="3835189" cy="3396616"/>
          </a:xfrm>
        </p:grpSpPr>
        <p:sp>
          <p:nvSpPr>
            <p:cNvPr id="8" name="Rectangle 7"/>
            <p:cNvSpPr/>
            <p:nvPr/>
          </p:nvSpPr>
          <p:spPr>
            <a:xfrm>
              <a:off x="770127" y="2454436"/>
              <a:ext cx="470065" cy="276998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r"/>
              <a:r>
                <a:rPr lang="en-US" sz="1600" dirty="0" smtClean="0">
                  <a:latin typeface="Arial" charset="0"/>
                </a:rPr>
                <a:t>30</a:t>
              </a:r>
              <a:endParaRPr lang="en-US" sz="1600" dirty="0">
                <a:latin typeface="Arial" charset="0"/>
              </a:endParaRPr>
            </a:p>
            <a:p>
              <a:pPr algn="r"/>
              <a:endParaRPr lang="en-US" sz="1100" dirty="0">
                <a:latin typeface="Arial" charset="0"/>
              </a:endParaRPr>
            </a:p>
            <a:p>
              <a:pPr algn="r"/>
              <a:endParaRPr lang="en-US" sz="1100" dirty="0">
                <a:latin typeface="Arial" charset="0"/>
              </a:endParaRPr>
            </a:p>
            <a:p>
              <a:pPr algn="r"/>
              <a:r>
                <a:rPr lang="en-US" sz="1600" dirty="0" smtClean="0">
                  <a:latin typeface="Arial" charset="0"/>
                </a:rPr>
                <a:t>10</a:t>
              </a:r>
              <a:endParaRPr lang="en-US" sz="1600" dirty="0">
                <a:latin typeface="Arial" charset="0"/>
              </a:endParaRPr>
            </a:p>
            <a:p>
              <a:pPr algn="r"/>
              <a:endParaRPr lang="en-US" sz="1600" dirty="0">
                <a:latin typeface="Arial" charset="0"/>
              </a:endParaRPr>
            </a:p>
            <a:p>
              <a:pPr algn="r"/>
              <a:endParaRPr lang="en-US" sz="1600" dirty="0">
                <a:latin typeface="Arial" charset="0"/>
              </a:endParaRPr>
            </a:p>
            <a:p>
              <a:pPr algn="r"/>
              <a:endParaRPr lang="en-US" sz="1600" dirty="0">
                <a:latin typeface="Arial" charset="0"/>
              </a:endParaRPr>
            </a:p>
            <a:p>
              <a:pPr algn="r"/>
              <a:endParaRPr lang="en-US" sz="1600" dirty="0">
                <a:latin typeface="Arial" charset="0"/>
              </a:endParaRPr>
            </a:p>
            <a:p>
              <a:pPr algn="r"/>
              <a:r>
                <a:rPr lang="en-US" sz="1600" dirty="0" smtClean="0">
                  <a:latin typeface="Arial" charset="0"/>
                </a:rPr>
                <a:t>1</a:t>
              </a:r>
            </a:p>
            <a:p>
              <a:pPr algn="r"/>
              <a:endParaRPr lang="en-US" sz="1200" dirty="0">
                <a:latin typeface="Arial" charset="0"/>
              </a:endParaRPr>
            </a:p>
            <a:p>
              <a:pPr algn="r"/>
              <a:endParaRPr lang="en-US" sz="1200" dirty="0" smtClean="0">
                <a:latin typeface="Arial" charset="0"/>
              </a:endParaRPr>
            </a:p>
            <a:p>
              <a:pPr algn="r"/>
              <a:r>
                <a:rPr lang="en-US" sz="1600" dirty="0" smtClean="0">
                  <a:latin typeface="Arial" charset="0"/>
                </a:rPr>
                <a:t>0.3</a:t>
              </a:r>
              <a:endParaRPr lang="en-US" sz="16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420911" y="5104877"/>
              <a:ext cx="1005403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>
                  <a:latin typeface="Arial" charset="0"/>
                </a:rPr>
                <a:t>M184V/I</a:t>
              </a:r>
            </a:p>
            <a:p>
              <a:pPr algn="ctr"/>
              <a:r>
                <a:rPr lang="en-US" sz="1600" dirty="0">
                  <a:latin typeface="Arial" charset="0"/>
                </a:rPr>
                <a:t>Detected</a:t>
              </a:r>
              <a:endParaRPr lang="en-US" sz="16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702968" y="5112137"/>
              <a:ext cx="1256463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>
                  <a:latin typeface="Arial" charset="0"/>
                </a:rPr>
                <a:t>M184V/I</a:t>
              </a:r>
            </a:p>
            <a:p>
              <a:pPr algn="ctr"/>
              <a:r>
                <a:rPr lang="en-US" sz="1600" dirty="0">
                  <a:latin typeface="Arial" charset="0"/>
                </a:rPr>
                <a:t>Not Detected</a:t>
              </a:r>
              <a:endParaRPr lang="en-US" sz="1600" dirty="0"/>
            </a:p>
          </p:txBody>
        </p:sp>
        <p:sp>
          <p:nvSpPr>
            <p:cNvPr id="11" name="Rectangle 10"/>
            <p:cNvSpPr/>
            <p:nvPr/>
          </p:nvSpPr>
          <p:spPr>
            <a:xfrm rot="16200000">
              <a:off x="-179969" y="3595362"/>
              <a:ext cx="1329596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>
                  <a:latin typeface="Arial" charset="0"/>
                </a:rPr>
                <a:t>Time </a:t>
              </a:r>
              <a:r>
                <a:rPr lang="en-US" sz="1600" dirty="0" smtClean="0">
                  <a:latin typeface="Arial" charset="0"/>
                </a:rPr>
                <a:t>(years)</a:t>
              </a:r>
              <a:endParaRPr lang="en-US" sz="1600" dirty="0"/>
            </a:p>
          </p:txBody>
        </p:sp>
        <p:graphicFrame>
          <p:nvGraphicFramePr>
            <p:cNvPr id="12" name="Object 1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29869797"/>
                </p:ext>
              </p:extLst>
            </p:nvPr>
          </p:nvGraphicFramePr>
          <p:xfrm>
            <a:off x="1065699" y="2300296"/>
            <a:ext cx="3085042" cy="29329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0" name="Prism 7" r:id="rId3" imgW="2802216" imgH="2663699" progId="Prism7.Document">
                    <p:embed/>
                  </p:oleObj>
                </mc:Choice>
                <mc:Fallback>
                  <p:oleObj name="Prism 7" r:id="rId3" imgW="2802216" imgH="2663699" progId="Prism7.Document">
                    <p:embed/>
                    <p:pic>
                      <p:nvPicPr>
                        <p:cNvPr id="17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65699" y="2300296"/>
                          <a:ext cx="3085042" cy="29329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" name="Group 12"/>
          <p:cNvGrpSpPr/>
          <p:nvPr/>
        </p:nvGrpSpPr>
        <p:grpSpPr>
          <a:xfrm>
            <a:off x="6268421" y="2284955"/>
            <a:ext cx="3719523" cy="3338522"/>
            <a:chOff x="4615681" y="2357175"/>
            <a:chExt cx="3719523" cy="3338522"/>
          </a:xfrm>
        </p:grpSpPr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4289143"/>
                </p:ext>
              </p:extLst>
            </p:nvPr>
          </p:nvGraphicFramePr>
          <p:xfrm>
            <a:off x="5310835" y="2357175"/>
            <a:ext cx="3024369" cy="28752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1" name="Prism 7" r:id="rId5" imgW="2802216" imgH="2663699" progId="Prism7.Document">
                    <p:embed/>
                  </p:oleObj>
                </mc:Choice>
                <mc:Fallback>
                  <p:oleObj name="Prism 7" r:id="rId5" imgW="2802216" imgH="2663699" progId="Prism7.Document">
                    <p:embed/>
                    <p:pic>
                      <p:nvPicPr>
                        <p:cNvPr id="16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10835" y="2357175"/>
                          <a:ext cx="3024369" cy="28752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Rectangle 14"/>
            <p:cNvSpPr/>
            <p:nvPr/>
          </p:nvSpPr>
          <p:spPr>
            <a:xfrm rot="16200000">
              <a:off x="4120160" y="3607591"/>
              <a:ext cx="1329596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>
                  <a:latin typeface="Arial" charset="0"/>
                </a:rPr>
                <a:t>Time </a:t>
              </a:r>
              <a:r>
                <a:rPr lang="en-US" sz="1600" dirty="0" smtClean="0">
                  <a:latin typeface="Arial" charset="0"/>
                </a:rPr>
                <a:t>(years)</a:t>
              </a:r>
              <a:endParaRPr lang="en-US" sz="1600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647766" y="5103662"/>
              <a:ext cx="1005403" cy="5847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>
                  <a:latin typeface="Arial" charset="0"/>
                </a:rPr>
                <a:t>M184V/I</a:t>
              </a:r>
            </a:p>
            <a:p>
              <a:pPr algn="ctr"/>
              <a:r>
                <a:rPr lang="en-US" sz="1600" dirty="0">
                  <a:latin typeface="Arial" charset="0"/>
                </a:rPr>
                <a:t>Detected</a:t>
              </a:r>
              <a:endParaRPr lang="en-US" sz="1600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929823" y="5110922"/>
              <a:ext cx="1256463" cy="58477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en-US" sz="1600" dirty="0">
                  <a:latin typeface="Arial" charset="0"/>
                </a:rPr>
                <a:t>M184V/I</a:t>
              </a:r>
            </a:p>
            <a:p>
              <a:pPr algn="ctr"/>
              <a:r>
                <a:rPr lang="en-US" sz="1600" dirty="0">
                  <a:latin typeface="Arial" charset="0"/>
                </a:rPr>
                <a:t>Not Detected</a:t>
              </a:r>
              <a:endParaRPr lang="en-US" sz="1600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365017" y="1346685"/>
            <a:ext cx="3301465" cy="939281"/>
            <a:chOff x="972152" y="1303405"/>
            <a:chExt cx="3301465" cy="939281"/>
          </a:xfrm>
        </p:grpSpPr>
        <p:sp>
          <p:nvSpPr>
            <p:cNvPr id="19" name="Rectangle 18"/>
            <p:cNvSpPr/>
            <p:nvPr/>
          </p:nvSpPr>
          <p:spPr>
            <a:xfrm>
              <a:off x="1244194" y="1355543"/>
              <a:ext cx="2830371" cy="338554"/>
            </a:xfrm>
            <a:prstGeom prst="rect">
              <a:avLst/>
            </a:prstGeom>
            <a:solidFill>
              <a:srgbClr val="FFFF00">
                <a:alpha val="22000"/>
              </a:srgb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latin typeface="Arial" charset="0"/>
                </a:rPr>
                <a:t>Time: Historical </a:t>
              </a:r>
              <a:r>
                <a:rPr lang="en-US" sz="1600" dirty="0">
                  <a:latin typeface="Arial" charset="0"/>
                  <a:sym typeface="Wingdings" panose="05000000000000000000" pitchFamily="2" charset="2"/>
                </a:rPr>
                <a:t></a:t>
              </a:r>
              <a:r>
                <a:rPr lang="en-US" sz="1600" dirty="0">
                  <a:latin typeface="Arial" charset="0"/>
                </a:rPr>
                <a:t> Archive</a:t>
              </a:r>
              <a:endParaRPr lang="en-US" sz="1600" dirty="0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1185062" y="1711571"/>
              <a:ext cx="2889504" cy="430893"/>
              <a:chOff x="1185062" y="1629578"/>
              <a:chExt cx="2889504" cy="430893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>
                <a:off x="1185062" y="1985066"/>
                <a:ext cx="2889504" cy="0"/>
              </a:xfrm>
              <a:prstGeom prst="line">
                <a:avLst/>
              </a:prstGeom>
              <a:ln w="19050">
                <a:solidFill>
                  <a:schemeClr val="bg2">
                    <a:lumMod val="50000"/>
                  </a:schemeClr>
                </a:solidFill>
                <a:miter lim="800000"/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2167134" y="1881656"/>
                <a:ext cx="0" cy="174423"/>
              </a:xfrm>
              <a:prstGeom prst="line">
                <a:avLst/>
              </a:prstGeom>
              <a:ln w="19050">
                <a:solidFill>
                  <a:schemeClr val="bg2">
                    <a:lumMod val="50000"/>
                  </a:schemeClr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1201888" y="1629578"/>
                <a:ext cx="240367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latin typeface="Arial" charset="0"/>
                  </a:rPr>
                  <a:t>ART       H                   A</a:t>
                </a:r>
                <a:endParaRPr lang="en-US" sz="1600" dirty="0"/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>
                <a:off x="3376734" y="1886048"/>
                <a:ext cx="0" cy="174423"/>
              </a:xfrm>
              <a:prstGeom prst="line">
                <a:avLst/>
              </a:prstGeom>
              <a:ln w="19050">
                <a:solidFill>
                  <a:schemeClr val="bg2">
                    <a:lumMod val="50000"/>
                  </a:schemeClr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1479954" y="1881656"/>
                <a:ext cx="0" cy="174423"/>
              </a:xfrm>
              <a:prstGeom prst="line">
                <a:avLst/>
              </a:prstGeom>
              <a:ln w="19050">
                <a:solidFill>
                  <a:schemeClr val="bg2">
                    <a:lumMod val="50000"/>
                  </a:schemeClr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ctangle 26"/>
              <p:cNvSpPr/>
              <p:nvPr/>
            </p:nvSpPr>
            <p:spPr>
              <a:xfrm>
                <a:off x="2167132" y="1886048"/>
                <a:ext cx="1209601" cy="174423"/>
              </a:xfrm>
              <a:prstGeom prst="rect">
                <a:avLst/>
              </a:prstGeom>
              <a:solidFill>
                <a:srgbClr val="FFFF00">
                  <a:alpha val="22000"/>
                </a:srgbClr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dirty="0"/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972152" y="1303405"/>
              <a:ext cx="3301465" cy="939281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6726159" y="1354706"/>
            <a:ext cx="3301465" cy="939281"/>
            <a:chOff x="5333294" y="1311426"/>
            <a:chExt cx="3301465" cy="939281"/>
          </a:xfrm>
        </p:grpSpPr>
        <p:sp>
          <p:nvSpPr>
            <p:cNvPr id="29" name="Rectangle 28"/>
            <p:cNvSpPr/>
            <p:nvPr/>
          </p:nvSpPr>
          <p:spPr>
            <a:xfrm>
              <a:off x="5601902" y="1361155"/>
              <a:ext cx="2767259" cy="338554"/>
            </a:xfrm>
            <a:prstGeom prst="rect">
              <a:avLst/>
            </a:prstGeom>
            <a:solidFill>
              <a:schemeClr val="accent3">
                <a:lumMod val="40000"/>
                <a:lumOff val="60000"/>
                <a:alpha val="2200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US" sz="1600" dirty="0">
                  <a:latin typeface="Arial" charset="0"/>
                </a:rPr>
                <a:t>Time: ART Start </a:t>
              </a:r>
              <a:r>
                <a:rPr lang="en-US" sz="1600" dirty="0">
                  <a:latin typeface="Arial" charset="0"/>
                  <a:sym typeface="Wingdings" panose="05000000000000000000" pitchFamily="2" charset="2"/>
                </a:rPr>
                <a:t></a:t>
              </a:r>
              <a:r>
                <a:rPr lang="en-US" sz="1600" dirty="0">
                  <a:latin typeface="Arial" charset="0"/>
                </a:rPr>
                <a:t> Archive</a:t>
              </a:r>
              <a:endParaRPr lang="en-US" sz="1600" dirty="0"/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5647766" y="1738832"/>
              <a:ext cx="2889504" cy="430893"/>
              <a:chOff x="1337462" y="1781978"/>
              <a:chExt cx="2889504" cy="430893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>
                <a:off x="1337462" y="2120532"/>
                <a:ext cx="2889504" cy="0"/>
              </a:xfrm>
              <a:prstGeom prst="line">
                <a:avLst/>
              </a:prstGeom>
              <a:ln w="19050">
                <a:solidFill>
                  <a:schemeClr val="bg2">
                    <a:lumMod val="50000"/>
                  </a:schemeClr>
                </a:solidFill>
                <a:miter lim="800000"/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2319534" y="2034056"/>
                <a:ext cx="0" cy="174423"/>
              </a:xfrm>
              <a:prstGeom prst="line">
                <a:avLst/>
              </a:prstGeom>
              <a:ln w="19050">
                <a:solidFill>
                  <a:schemeClr val="bg2">
                    <a:lumMod val="50000"/>
                  </a:schemeClr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Rectangle 33"/>
              <p:cNvSpPr/>
              <p:nvPr/>
            </p:nvSpPr>
            <p:spPr>
              <a:xfrm>
                <a:off x="1354288" y="1781978"/>
                <a:ext cx="235878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latin typeface="Arial" charset="0"/>
                  </a:rPr>
                  <a:t>ART       H                   A</a:t>
                </a:r>
                <a:endParaRPr lang="en-US" sz="1600" dirty="0"/>
              </a:p>
            </p:txBody>
          </p:sp>
          <p:cxnSp>
            <p:nvCxnSpPr>
              <p:cNvPr id="35" name="Straight Connector 34"/>
              <p:cNvCxnSpPr/>
              <p:nvPr/>
            </p:nvCxnSpPr>
            <p:spPr>
              <a:xfrm>
                <a:off x="3529134" y="2038448"/>
                <a:ext cx="0" cy="174423"/>
              </a:xfrm>
              <a:prstGeom prst="line">
                <a:avLst/>
              </a:prstGeom>
              <a:ln w="19050">
                <a:solidFill>
                  <a:schemeClr val="bg2">
                    <a:lumMod val="50000"/>
                  </a:schemeClr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1632354" y="2034056"/>
                <a:ext cx="0" cy="174423"/>
              </a:xfrm>
              <a:prstGeom prst="line">
                <a:avLst/>
              </a:prstGeom>
              <a:ln w="19050">
                <a:solidFill>
                  <a:schemeClr val="bg2">
                    <a:lumMod val="50000"/>
                  </a:schemeClr>
                </a:solidFill>
                <a:miter lim="800000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ctangle 36"/>
              <p:cNvSpPr/>
              <p:nvPr/>
            </p:nvSpPr>
            <p:spPr>
              <a:xfrm>
                <a:off x="1632355" y="2038448"/>
                <a:ext cx="1896780" cy="174423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  <a:alpha val="22000"/>
                </a:schemeClr>
              </a:solidFill>
              <a:ln w="19050">
                <a:noFill/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dirty="0"/>
              </a:p>
            </p:txBody>
          </p:sp>
        </p:grpSp>
        <p:sp>
          <p:nvSpPr>
            <p:cNvPr id="31" name="Rectangle 30"/>
            <p:cNvSpPr/>
            <p:nvPr/>
          </p:nvSpPr>
          <p:spPr>
            <a:xfrm>
              <a:off x="5333294" y="1311426"/>
              <a:ext cx="3301465" cy="939281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/>
            </a:p>
          </p:txBody>
        </p:sp>
      </p:grpSp>
      <p:sp>
        <p:nvSpPr>
          <p:cNvPr id="38" name="Rectangle 37"/>
          <p:cNvSpPr/>
          <p:nvPr/>
        </p:nvSpPr>
        <p:spPr>
          <a:xfrm>
            <a:off x="2202532" y="5582845"/>
            <a:ext cx="3778599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en-US" sz="1400" i="1" dirty="0" smtClean="0"/>
              <a:t>Median:        7.1                       7.6      p=0.43*</a:t>
            </a:r>
            <a:endParaRPr lang="en-US" sz="1400" i="1" dirty="0"/>
          </a:p>
        </p:txBody>
      </p:sp>
      <p:sp>
        <p:nvSpPr>
          <p:cNvPr id="39" name="Rectangle 38"/>
          <p:cNvSpPr/>
          <p:nvPr/>
        </p:nvSpPr>
        <p:spPr>
          <a:xfrm>
            <a:off x="6670600" y="2414538"/>
            <a:ext cx="470065" cy="276998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/>
            <a:r>
              <a:rPr lang="en-US" sz="1600" dirty="0" smtClean="0">
                <a:latin typeface="Arial" charset="0"/>
              </a:rPr>
              <a:t>30</a:t>
            </a:r>
            <a:endParaRPr lang="en-US" sz="1600" dirty="0">
              <a:latin typeface="Arial" charset="0"/>
            </a:endParaRPr>
          </a:p>
          <a:p>
            <a:pPr algn="r"/>
            <a:endParaRPr lang="en-US" sz="1100" dirty="0">
              <a:latin typeface="Arial" charset="0"/>
            </a:endParaRPr>
          </a:p>
          <a:p>
            <a:pPr algn="r"/>
            <a:endParaRPr lang="en-US" sz="1100" dirty="0">
              <a:latin typeface="Arial" charset="0"/>
            </a:endParaRPr>
          </a:p>
          <a:p>
            <a:pPr algn="r"/>
            <a:r>
              <a:rPr lang="en-US" sz="1600" dirty="0" smtClean="0">
                <a:latin typeface="Arial" charset="0"/>
              </a:rPr>
              <a:t>10</a:t>
            </a:r>
            <a:endParaRPr lang="en-US" sz="1600" dirty="0">
              <a:latin typeface="Arial" charset="0"/>
            </a:endParaRPr>
          </a:p>
          <a:p>
            <a:pPr algn="r"/>
            <a:endParaRPr lang="en-US" sz="1600" dirty="0">
              <a:latin typeface="Arial" charset="0"/>
            </a:endParaRPr>
          </a:p>
          <a:p>
            <a:pPr algn="r"/>
            <a:endParaRPr lang="en-US" sz="1600" dirty="0">
              <a:latin typeface="Arial" charset="0"/>
            </a:endParaRPr>
          </a:p>
          <a:p>
            <a:pPr algn="r"/>
            <a:endParaRPr lang="en-US" sz="1600" dirty="0">
              <a:latin typeface="Arial" charset="0"/>
            </a:endParaRPr>
          </a:p>
          <a:p>
            <a:pPr algn="r"/>
            <a:endParaRPr lang="en-US" sz="1600" dirty="0">
              <a:latin typeface="Arial" charset="0"/>
            </a:endParaRPr>
          </a:p>
          <a:p>
            <a:pPr algn="r"/>
            <a:r>
              <a:rPr lang="en-US" sz="1600" dirty="0" smtClean="0">
                <a:latin typeface="Arial" charset="0"/>
              </a:rPr>
              <a:t>1</a:t>
            </a:r>
          </a:p>
          <a:p>
            <a:pPr algn="r"/>
            <a:endParaRPr lang="en-US" sz="1200" dirty="0">
              <a:latin typeface="Arial" charset="0"/>
            </a:endParaRPr>
          </a:p>
          <a:p>
            <a:pPr algn="r"/>
            <a:endParaRPr lang="en-US" sz="1200" dirty="0" smtClean="0">
              <a:latin typeface="Arial" charset="0"/>
            </a:endParaRPr>
          </a:p>
          <a:p>
            <a:pPr algn="r"/>
            <a:r>
              <a:rPr lang="en-US" sz="1600" dirty="0" smtClean="0">
                <a:latin typeface="Arial" charset="0"/>
              </a:rPr>
              <a:t>0.3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6518626" y="5581245"/>
            <a:ext cx="3828292" cy="30777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en-US" sz="1400" i="1" dirty="0" smtClean="0"/>
              <a:t>Median:        17.5                    15.1      p=0.62*</a:t>
            </a:r>
            <a:endParaRPr lang="en-US" sz="1400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609600" y="5986130"/>
            <a:ext cx="8130363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800" dirty="0"/>
              <a:t>ART: antiretroviral therapy; H: historical HIV RNA genotypic report (plasma); A: Archival HIV DNA genotypic report (PBMCs); (*) Mann Whitney test</a:t>
            </a:r>
          </a:p>
          <a:p>
            <a:pPr>
              <a:lnSpc>
                <a:spcPct val="90000"/>
              </a:lnSpc>
            </a:pPr>
            <a:endParaRPr lang="en-US" sz="800" dirty="0" smtClean="0"/>
          </a:p>
        </p:txBody>
      </p:sp>
    </p:spTree>
    <p:extLst>
      <p:ext uri="{BB962C8B-B14F-4D97-AF65-F5344CB8AC3E}">
        <p14:creationId xmlns:p14="http://schemas.microsoft.com/office/powerpoint/2010/main" val="407868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5: Impact of Baseline ART Regimen in M184V/I Detection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2800" cy="400493"/>
          </a:xfrm>
        </p:spPr>
        <p:txBody>
          <a:bodyPr/>
          <a:lstStyle/>
          <a:p>
            <a:r>
              <a:rPr lang="en-US" dirty="0"/>
              <a:t>Differential detection not associated with baseline regimen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Margot, IAS, 2019, Presentation # MOPEB249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0648" y="2062718"/>
            <a:ext cx="9887851" cy="404041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4363" y="6241363"/>
            <a:ext cx="10039460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800" dirty="0"/>
              <a:t>ART: antiretroviral therapy; INSTI: integrase strand transfer inhibitor; NNRTI: non-nucleoside reverse transcriptase inhibitor; PI: protease inhibitor</a:t>
            </a:r>
          </a:p>
          <a:p>
            <a:pPr>
              <a:lnSpc>
                <a:spcPct val="90000"/>
              </a:lnSpc>
            </a:pPr>
            <a:endParaRPr lang="en-US" sz="800" dirty="0" smtClean="0"/>
          </a:p>
        </p:txBody>
      </p:sp>
    </p:spTree>
    <p:extLst>
      <p:ext uri="{BB962C8B-B14F-4D97-AF65-F5344CB8AC3E}">
        <p14:creationId xmlns:p14="http://schemas.microsoft.com/office/powerpoint/2010/main" val="295304983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Gilead HIV TemplateV7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2">
              <a:lumMod val="50000"/>
            </a:schemeClr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0000"/>
          </a:lnSpc>
          <a:defRPr dirty="0" smtClean="0"/>
        </a:defPPr>
      </a:lstStyle>
    </a:txDef>
  </a:objectDefaults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  <a:extLst>
    <a:ext uri="{05A4C25C-085E-4340-85A3-A5531E510DB2}">
      <thm15:themeFamily xmlns:thm15="http://schemas.microsoft.com/office/thememl/2012/main" name="Gilead HIV TemplateV6.potx" id="{88B0C9EA-49A4-4B8F-80AC-673A8C15F9AB}" vid="{1220EA46-7CB4-4D13-8E8B-CCBD94359894}"/>
    </a:ext>
  </a:extLst>
</a:theme>
</file>

<file path=ppt/theme/theme2.xml><?xml version="1.0" encoding="utf-8"?>
<a:theme xmlns:a="http://schemas.openxmlformats.org/drawingml/2006/main" name="Office Theme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</a:theme>
</file>

<file path=ppt/theme/theme3.xml><?xml version="1.0" encoding="utf-8"?>
<a:theme xmlns:a="http://schemas.openxmlformats.org/drawingml/2006/main" name="Office Theme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2F05C369C24244B2E876FA325ECF23" ma:contentTypeVersion="12" ma:contentTypeDescription="Create a new document." ma:contentTypeScope="" ma:versionID="66c339fe213b08431aa57952425d3f7f">
  <xsd:schema xmlns:xsd="http://www.w3.org/2001/XMLSchema" xmlns:xs="http://www.w3.org/2001/XMLSchema" xmlns:p="http://schemas.microsoft.com/office/2006/metadata/properties" xmlns:ns2="1dc2828f-8a30-4cbf-9c4f-3f4be26fad59" xmlns:ns3="http://schemas.microsoft.com/sharepoint/v4" xmlns:ns4="c4adf82c-7bf5-42e8-b5cd-788473a0d8d8" targetNamespace="http://schemas.microsoft.com/office/2006/metadata/properties" ma:root="true" ma:fieldsID="4958c44ad29fc18184597b4246ebc037" ns2:_="" ns3:_="" ns4:_="">
    <xsd:import namespace="1dc2828f-8a30-4cbf-9c4f-3f4be26fad59"/>
    <xsd:import namespace="http://schemas.microsoft.com/sharepoint/v4"/>
    <xsd:import namespace="c4adf82c-7bf5-42e8-b5cd-788473a0d8d8"/>
    <xsd:element name="properties">
      <xsd:complexType>
        <xsd:sequence>
          <xsd:element name="documentManagement">
            <xsd:complexType>
              <xsd:all>
                <xsd:element ref="ns2:eRoom_x0020_Name" minOccurs="0"/>
                <xsd:element ref="ns2:Owner" minOccurs="0"/>
                <xsd:element ref="ns2:Description0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IconOverlay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c2828f-8a30-4cbf-9c4f-3f4be26fad59" elementFormDefault="qualified">
    <xsd:import namespace="http://schemas.microsoft.com/office/2006/documentManagement/types"/>
    <xsd:import namespace="http://schemas.microsoft.com/office/infopath/2007/PartnerControls"/>
    <xsd:element name="eRoom_x0020_Name" ma:index="8" nillable="true" ma:displayName="eRoom Name" ma:default="" ma:description="" ma:internalName="eRoom_x0020_Name">
      <xsd:simpleType>
        <xsd:restriction base="dms:Text">
          <xsd:maxLength value="255"/>
        </xsd:restriction>
      </xsd:simpleType>
    </xsd:element>
    <xsd:element name="Owner" ma:index="9" nillable="true" ma:displayName="Owner" ma:default="" ma:description="" ma:internalName="Owner">
      <xsd:simpleType>
        <xsd:restriction base="dms:Text">
          <xsd:maxLength value="255"/>
        </xsd:restriction>
      </xsd:simpleType>
    </xsd:element>
    <xsd:element name="Description0" ma:index="10" nillable="true" ma:displayName="Description" ma:default="" ma:description="" ma:internalName="Description0">
      <xsd:simpleType>
        <xsd:restriction base="dms:Note"/>
      </xsd:simple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7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adf82c-7bf5-42e8-b5cd-788473a0d8d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oom_x0020_Name xmlns="1dc2828f-8a30-4cbf-9c4f-3f4be26fad59" xsi:nil="true"/>
    <IconOverlay xmlns="http://schemas.microsoft.com/sharepoint/v4" xsi:nil="true"/>
    <Owner xmlns="1dc2828f-8a30-4cbf-9c4f-3f4be26fad59" xsi:nil="true"/>
    <Description0 xmlns="1dc2828f-8a30-4cbf-9c4f-3f4be26fad59" xsi:nil="true"/>
  </documentManagement>
</p:properties>
</file>

<file path=customXml/itemProps1.xml><?xml version="1.0" encoding="utf-8"?>
<ds:datastoreItem xmlns:ds="http://schemas.openxmlformats.org/officeDocument/2006/customXml" ds:itemID="{D8895EA9-F723-4981-ADC9-C0E32D3934F3}"/>
</file>

<file path=customXml/itemProps2.xml><?xml version="1.0" encoding="utf-8"?>
<ds:datastoreItem xmlns:ds="http://schemas.openxmlformats.org/officeDocument/2006/customXml" ds:itemID="{810011BC-CBC8-40D8-B61A-2AE679552857}"/>
</file>

<file path=customXml/itemProps3.xml><?xml version="1.0" encoding="utf-8"?>
<ds:datastoreItem xmlns:ds="http://schemas.openxmlformats.org/officeDocument/2006/customXml" ds:itemID="{57BBF78D-0E3C-49E9-AFA0-BAED8E798FC6}"/>
</file>

<file path=docProps/app.xml><?xml version="1.0" encoding="utf-8"?>
<Properties xmlns="http://schemas.openxmlformats.org/officeDocument/2006/extended-properties" xmlns:vt="http://schemas.openxmlformats.org/officeDocument/2006/docPropsVTypes">
  <Template>Gilead HIV TemplateV6</Template>
  <TotalTime>175</TotalTime>
  <Words>1098</Words>
  <Application>Microsoft Office PowerPoint</Application>
  <PresentationFormat>Widescreen</PresentationFormat>
  <Paragraphs>159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MS PGothic</vt:lpstr>
      <vt:lpstr>MS PGothic</vt:lpstr>
      <vt:lpstr>Arial</vt:lpstr>
      <vt:lpstr>Calibri</vt:lpstr>
      <vt:lpstr>MS Mincho</vt:lpstr>
      <vt:lpstr>Tahoma</vt:lpstr>
      <vt:lpstr>Times</vt:lpstr>
      <vt:lpstr>Wingdings</vt:lpstr>
      <vt:lpstr>Gilead HIV TemplateV7</vt:lpstr>
      <vt:lpstr>Prism 7</vt:lpstr>
      <vt:lpstr>SPW 13.0 Graph</vt:lpstr>
      <vt:lpstr>Differential Detection of M184V/I Between Plasma Historical HIV Genotypes and Proviral DNA from PBMCs</vt:lpstr>
      <vt:lpstr>Background</vt:lpstr>
      <vt:lpstr>Figure 1: HIV Resistance Testing and Antiretroviral Therapy</vt:lpstr>
      <vt:lpstr>Methods</vt:lpstr>
      <vt:lpstr>Figure 2: Study 292-1824 Switch Study in Patients with Historical Detection of M184V/I</vt:lpstr>
      <vt:lpstr>Table 1: Detection of M184V or I (N=84) Historical HIV RNA report vs. HIV DNA report</vt:lpstr>
      <vt:lpstr>Figure 3: Presence of M184V and M184I Historical HIV RNA report vs. HIV DNA report</vt:lpstr>
      <vt:lpstr>Figure 4: Impact of Sample Timing in M184V/I Detection</vt:lpstr>
      <vt:lpstr>Figure 5: Impact of Baseline ART Regimen in M184V/I Detection</vt:lpstr>
      <vt:lpstr>Figure 6: Impact of Baseline CD4/HIV-1 RNA in M184V/I Detection</vt:lpstr>
      <vt:lpstr>Conclusions</vt:lpstr>
      <vt:lpstr>Acknowledgements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Gilead HIV Template Title Slide Layout</dc:title>
  <dc:creator>Jill Schubert</dc:creator>
  <cp:lastModifiedBy>Shelu Bhatia</cp:lastModifiedBy>
  <cp:revision>59</cp:revision>
  <cp:lastPrinted>2014-10-01T17:23:48Z</cp:lastPrinted>
  <dcterms:created xsi:type="dcterms:W3CDTF">2019-03-21T15:19:32Z</dcterms:created>
  <dcterms:modified xsi:type="dcterms:W3CDTF">2019-07-16T18:00:54Z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0x0101003A2F05C369C24244B2E876FA325ECF23</vt:lpwstr>
  </property>
</Properties>
</file>