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5"/>
    <p:sldMasterId id="2147483832" r:id="rId6"/>
    <p:sldMasterId id="2147483888" r:id="rId7"/>
  </p:sldMasterIdLst>
  <p:notesMasterIdLst>
    <p:notesMasterId r:id="rId29"/>
  </p:notesMasterIdLst>
  <p:handoutMasterIdLst>
    <p:handoutMasterId r:id="rId30"/>
  </p:handoutMasterIdLst>
  <p:sldIdLst>
    <p:sldId id="353" r:id="rId8"/>
    <p:sldId id="358" r:id="rId9"/>
    <p:sldId id="340" r:id="rId10"/>
    <p:sldId id="349" r:id="rId11"/>
    <p:sldId id="283" r:id="rId12"/>
    <p:sldId id="329" r:id="rId13"/>
    <p:sldId id="309" r:id="rId14"/>
    <p:sldId id="354" r:id="rId15"/>
    <p:sldId id="350" r:id="rId16"/>
    <p:sldId id="344" r:id="rId17"/>
    <p:sldId id="338" r:id="rId18"/>
    <p:sldId id="355" r:id="rId19"/>
    <p:sldId id="352" r:id="rId20"/>
    <p:sldId id="356" r:id="rId21"/>
    <p:sldId id="327" r:id="rId22"/>
    <p:sldId id="332" r:id="rId23"/>
    <p:sldId id="343" r:id="rId24"/>
    <p:sldId id="357" r:id="rId25"/>
    <p:sldId id="303" r:id="rId26"/>
    <p:sldId id="306" r:id="rId27"/>
    <p:sldId id="307" r:id="rId28"/>
  </p:sldIdLst>
  <p:sldSz cx="9144000" cy="5143500" type="screen16x9"/>
  <p:notesSz cx="7010400" cy="9296400"/>
  <p:defaultTextStyle>
    <a:defPPr>
      <a:defRPr lang="en-US"/>
    </a:defPPr>
    <a:lvl1pPr algn="l" defTabSz="68574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75" indent="114291" algn="l" defTabSz="68574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49" indent="228582" algn="l" defTabSz="68574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624" indent="342875" algn="l" defTabSz="68574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498" indent="457166" algn="l" defTabSz="685749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829" algn="l" defTabSz="914333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995" algn="l" defTabSz="914333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160" algn="l" defTabSz="914333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326" algn="l" defTabSz="914333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5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x, Geoffrey" initials="MG" lastIdx="2" clrIdx="1"/>
  <p:cmAuthor id="2" name="Riddler, Sharon A" initials="RSA" lastIdx="25" clrIdx="2"/>
  <p:cmAuthor id="3" name="Mellors, John W" initials="MJW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4"/>
    <a:srgbClr val="46A4E4"/>
    <a:srgbClr val="051829"/>
    <a:srgbClr val="003686"/>
    <a:srgbClr val="05BE78"/>
    <a:srgbClr val="CE0665"/>
    <a:srgbClr val="002060"/>
    <a:srgbClr val="0070C0"/>
    <a:srgbClr val="68D5F7"/>
    <a:srgbClr val="9B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89481" autoAdjust="0"/>
  </p:normalViewPr>
  <p:slideViewPr>
    <p:cSldViewPr snapToGrid="0" snapToObjects="1">
      <p:cViewPr varScale="1">
        <p:scale>
          <a:sx n="136" d="100"/>
          <a:sy n="136" d="100"/>
        </p:scale>
        <p:origin x="1044" y="132"/>
      </p:cViewPr>
      <p:guideLst>
        <p:guide orient="horz" pos="804"/>
        <p:guide pos="5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35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C439F2-2109-4A15-9DE5-1EC6F5A10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D938C-C23B-4149-ABF2-2279BAA895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258B19-408B-49CA-B67A-726FF9A31E2E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FAC6B-1B19-40FD-8E60-B77C6CF94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A0874-04FC-4C26-9D75-7465C1CC1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B85EF7-71E3-470E-8FC0-257A03C91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F24330-CCA7-416B-95DB-48B4F3C7C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7FB36-01A0-4AFC-9736-3DFE7CB24A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E0A62E-ACC7-4E0A-A3DA-C8AFB4A0720D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4F77E0-9347-4F16-9382-E2EC2C545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4B411A-3F48-4028-9475-B331D450D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6975-6500-4015-8300-39A7E7AC84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BBBE6-A3E7-4BCD-89FB-BCAD47C4B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defTabSz="69901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C7CFA2-6A2F-46AA-95BF-A0912D10A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749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829" algn="l" defTabSz="6859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795" algn="l" defTabSz="6859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760" algn="l" defTabSz="6859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727" algn="l" defTabSz="6859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59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C7F16-FA16-46EA-A76B-F192CBED8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59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2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712365D2-F027-524D-9DB4-148198CC7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76B3942-FBC5-B947-B9C4-C7016EBA4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81AB740-D0C7-DA47-A884-31C35AFFA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2602FD-80A6-6B46-8481-BDDC073CC282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CFA2-6A2F-46AA-95BF-A0912D10AC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63403-394A-4FE0-9150-217E80AC1C0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9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502" fontAlgn="base">
              <a:spcBef>
                <a:spcPct val="0"/>
              </a:spcBef>
              <a:spcAft>
                <a:spcPct val="0"/>
              </a:spcAft>
              <a:defRPr/>
            </a:pPr>
            <a:fld id="{CFB9B8FB-1CC6-4B54-A6D6-186543A503CB}" type="slidenum">
              <a:rPr lang="en-US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pPr defTabSz="931502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9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63403-394A-4FE0-9150-217E80AC1C0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CFA2-6A2F-46AA-95BF-A0912D10AC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63403-394A-4FE0-9150-217E80AC1C0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7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30"/>
            <a:ext cx="7924296" cy="590550"/>
          </a:xfrm>
          <a:noFill/>
        </p:spPr>
        <p:txBody>
          <a:bodyPr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7924296" cy="3314700"/>
          </a:xfr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4686300"/>
            <a:ext cx="7924295" cy="3429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3896" y="4755357"/>
            <a:ext cx="443850" cy="273844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defTabSz="913210" eaLnBrk="1" hangingPunct="1">
              <a:defRPr/>
            </a:pPr>
            <a:fld id="{2BE16F37-D63B-443C-96C0-C234F1098F79}" type="slidenum">
              <a:rPr lang="en-US" smtClean="0">
                <a:cs typeface="Arial" charset="0"/>
              </a:rPr>
              <a:pPr defTabSz="913210" eaLnBrk="1" hangingPunct="1"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9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FFD8BC-707D-4831-AF0E-20F4168E8B1E}"/>
              </a:ext>
            </a:extLst>
          </p:cNvPr>
          <p:cNvSpPr/>
          <p:nvPr/>
        </p:nvSpPr>
        <p:spPr>
          <a:xfrm>
            <a:off x="0" y="701677"/>
            <a:ext cx="9144000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85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469900" y="2713038"/>
            <a:ext cx="82296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93" y="1667705"/>
            <a:ext cx="8136659" cy="1042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C7EDC9-E74F-45F7-A1D7-3ACEFA664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132505-FAB1-4954-AE18-5641AF536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8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035844"/>
            <a:ext cx="4144962" cy="3263504"/>
          </a:xfrm>
        </p:spPr>
        <p:txBody>
          <a:bodyPr/>
          <a:lstStyle>
            <a:lvl1pPr marL="230171" marR="0" indent="-230171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461927" marR="0" indent="-231758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684162" marR="0" indent="-222233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914333" marR="0" indent="-230171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144502" marR="0" indent="-230171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035844"/>
            <a:ext cx="4167188" cy="3263504"/>
          </a:xfrm>
        </p:spPr>
        <p:txBody>
          <a:bodyPr/>
          <a:lstStyle>
            <a:lvl1pPr marL="230171" marR="0" indent="-230171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461927" marR="0" indent="-231758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684162" marR="0" indent="-222233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914333" marR="0" indent="-230171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144502" marR="0" indent="-230171" algn="l" defTabSz="685315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5835"/>
            <a:ext cx="842645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9E62-788C-4B3E-8EE7-F210FC0A0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6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5835"/>
            <a:ext cx="842645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55F0-615C-4E36-B589-0BCABF062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2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75D7FE-6482-4FE6-94ED-805977FCB37D}"/>
              </a:ext>
            </a:extLst>
          </p:cNvPr>
          <p:cNvSpPr/>
          <p:nvPr/>
        </p:nvSpPr>
        <p:spPr>
          <a:xfrm>
            <a:off x="0" y="701677"/>
            <a:ext cx="9144000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85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E12F32-811B-4813-9993-4B81178CF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D4C0-4C7F-4CD2-BCCA-31AC62D65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ef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656EBF-6D55-43B1-9C49-3F7813F3EB4F}"/>
              </a:ext>
            </a:extLst>
          </p:cNvPr>
          <p:cNvSpPr/>
          <p:nvPr/>
        </p:nvSpPr>
        <p:spPr>
          <a:xfrm>
            <a:off x="1" y="904877"/>
            <a:ext cx="2795588" cy="4238625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38000"/>
                </a:schemeClr>
              </a:gs>
              <a:gs pos="62000">
                <a:schemeClr val="bg1">
                  <a:lumMod val="85000"/>
                  <a:alpha val="38000"/>
                </a:schemeClr>
              </a:gs>
              <a:gs pos="100000">
                <a:schemeClr val="bg1">
                  <a:lumMod val="75000"/>
                  <a:alpha val="38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1" tIns="34265" rIns="68531" bIns="34265" anchor="ctr"/>
          <a:lstStyle/>
          <a:p>
            <a:pPr algn="ctr" defTabSz="685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62" y="1061697"/>
            <a:ext cx="5507080" cy="33340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889" y="1061361"/>
            <a:ext cx="2425604" cy="3340384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342656" indent="0">
              <a:buNone/>
              <a:defRPr sz="1100"/>
            </a:lvl2pPr>
            <a:lvl3pPr marL="685315" indent="0">
              <a:buNone/>
              <a:defRPr sz="900"/>
            </a:lvl3pPr>
            <a:lvl4pPr marL="1027970" indent="0">
              <a:buNone/>
              <a:defRPr sz="800"/>
            </a:lvl4pPr>
            <a:lvl5pPr marL="1370628" indent="0">
              <a:buNone/>
              <a:defRPr sz="800"/>
            </a:lvl5pPr>
            <a:lvl6pPr marL="1713287" indent="0">
              <a:buNone/>
              <a:defRPr sz="800"/>
            </a:lvl6pPr>
            <a:lvl7pPr marL="2055941" indent="0">
              <a:buNone/>
              <a:defRPr sz="800"/>
            </a:lvl7pPr>
            <a:lvl8pPr marL="2398597" indent="0">
              <a:buNone/>
              <a:defRPr sz="800"/>
            </a:lvl8pPr>
            <a:lvl9pPr marL="2741252" indent="0">
              <a:buNone/>
              <a:defRPr sz="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5835"/>
            <a:ext cx="842645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08798B8-DD18-40E5-8209-ADDA0DBC9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3CD0-07E2-458B-AB37-2381C9374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1690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D1C1C1-78D0-452D-A685-1CDBEE49589B}"/>
              </a:ext>
            </a:extLst>
          </p:cNvPr>
          <p:cNvSpPr/>
          <p:nvPr/>
        </p:nvSpPr>
        <p:spPr>
          <a:xfrm>
            <a:off x="6049966" y="904877"/>
            <a:ext cx="3094037" cy="4238625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38000"/>
                </a:schemeClr>
              </a:gs>
              <a:gs pos="62000">
                <a:schemeClr val="bg1">
                  <a:lumMod val="85000"/>
                  <a:alpha val="38000"/>
                </a:schemeClr>
              </a:gs>
              <a:gs pos="100000">
                <a:schemeClr val="bg1">
                  <a:lumMod val="75000"/>
                  <a:alpha val="3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31" tIns="34265" rIns="68531" bIns="34265" anchor="ctr"/>
          <a:lstStyle/>
          <a:p>
            <a:pPr algn="ctr" defTabSz="685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1061697"/>
            <a:ext cx="5679930" cy="33340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61361"/>
            <a:ext cx="2598738" cy="3340384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342656" indent="0">
              <a:buNone/>
              <a:defRPr sz="1100"/>
            </a:lvl2pPr>
            <a:lvl3pPr marL="685315" indent="0">
              <a:buNone/>
              <a:defRPr sz="900"/>
            </a:lvl3pPr>
            <a:lvl4pPr marL="1027970" indent="0">
              <a:buNone/>
              <a:defRPr sz="800"/>
            </a:lvl4pPr>
            <a:lvl5pPr marL="1370628" indent="0">
              <a:buNone/>
              <a:defRPr sz="800"/>
            </a:lvl5pPr>
            <a:lvl6pPr marL="1713287" indent="0">
              <a:buNone/>
              <a:defRPr sz="800"/>
            </a:lvl6pPr>
            <a:lvl7pPr marL="2055941" indent="0">
              <a:buNone/>
              <a:defRPr sz="800"/>
            </a:lvl7pPr>
            <a:lvl8pPr marL="2398597" indent="0">
              <a:buNone/>
              <a:defRPr sz="800"/>
            </a:lvl8pPr>
            <a:lvl9pPr marL="2741252" indent="0">
              <a:buNone/>
              <a:defRPr sz="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5835"/>
            <a:ext cx="842645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BBFB78E-F9F6-496B-9DB6-32CE294E4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127A-FAC1-444E-935B-06DFC73EE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192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1014556"/>
            <a:ext cx="4804027" cy="3381236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656" indent="0">
              <a:buNone/>
              <a:defRPr sz="2100"/>
            </a:lvl2pPr>
            <a:lvl3pPr marL="685315" indent="0">
              <a:buNone/>
              <a:defRPr sz="1800"/>
            </a:lvl3pPr>
            <a:lvl4pPr marL="1027970" indent="0">
              <a:buNone/>
              <a:defRPr sz="1500"/>
            </a:lvl4pPr>
            <a:lvl5pPr marL="1370628" indent="0">
              <a:buNone/>
              <a:defRPr sz="1500"/>
            </a:lvl5pPr>
            <a:lvl6pPr marL="1713287" indent="0">
              <a:buNone/>
              <a:defRPr sz="1500"/>
            </a:lvl6pPr>
            <a:lvl7pPr marL="2055941" indent="0">
              <a:buNone/>
              <a:defRPr sz="1500"/>
            </a:lvl7pPr>
            <a:lvl8pPr marL="2398597" indent="0">
              <a:buNone/>
              <a:defRPr sz="1500"/>
            </a:lvl8pPr>
            <a:lvl9pPr marL="274125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891" y="1014554"/>
            <a:ext cx="3209131" cy="3387189"/>
          </a:xfrm>
        </p:spPr>
        <p:txBody>
          <a:bodyPr/>
          <a:lstStyle>
            <a:lvl1pPr marL="0" indent="0">
              <a:buNone/>
              <a:defRPr sz="1800"/>
            </a:lvl1pPr>
            <a:lvl2pPr marL="342656" indent="0">
              <a:buNone/>
              <a:defRPr sz="1100"/>
            </a:lvl2pPr>
            <a:lvl3pPr marL="685315" indent="0">
              <a:buNone/>
              <a:defRPr sz="900"/>
            </a:lvl3pPr>
            <a:lvl4pPr marL="1027970" indent="0">
              <a:buNone/>
              <a:defRPr sz="800"/>
            </a:lvl4pPr>
            <a:lvl5pPr marL="1370628" indent="0">
              <a:buNone/>
              <a:defRPr sz="800"/>
            </a:lvl5pPr>
            <a:lvl6pPr marL="1713287" indent="0">
              <a:buNone/>
              <a:defRPr sz="800"/>
            </a:lvl6pPr>
            <a:lvl7pPr marL="2055941" indent="0">
              <a:buNone/>
              <a:defRPr sz="800"/>
            </a:lvl7pPr>
            <a:lvl8pPr marL="2398597" indent="0">
              <a:buNone/>
              <a:defRPr sz="800"/>
            </a:lvl8pPr>
            <a:lvl9pPr marL="274125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5835"/>
            <a:ext cx="842645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8E11-6D52-411B-8B74-AD70A53F8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4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5835"/>
            <a:ext cx="822960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05841"/>
            <a:ext cx="8229600" cy="3263504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defRPr sz="1500"/>
            </a:lvl1pPr>
            <a:lvl2pPr marL="461939" indent="-231764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350"/>
            </a:lvl2pPr>
            <a:lvl3pPr marL="684179" indent="-222239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200"/>
            </a:lvl3pPr>
            <a:lvl4pPr marL="914355" indent="-230177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050"/>
            </a:lvl4pPr>
            <a:lvl5pPr marL="1144531" indent="-230177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3092" y="4767265"/>
            <a:ext cx="413709" cy="274637"/>
          </a:xfrm>
        </p:spPr>
        <p:txBody>
          <a:bodyPr tIns="0" bIns="0" anchor="t" anchorCtr="0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4DE7334-C607-4E00-BC45-678125540BF0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B2EA8-810B-F546-A303-63D8BB1C9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213" y="4767264"/>
            <a:ext cx="7497509" cy="275035"/>
          </a:xfrm>
        </p:spPr>
        <p:txBody>
          <a:bodyPr lIns="0"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7DE14-299B-43F4-9B21-73FE354AC933}"/>
              </a:ext>
            </a:extLst>
          </p:cNvPr>
          <p:cNvSpPr txBox="1"/>
          <p:nvPr/>
        </p:nvSpPr>
        <p:spPr>
          <a:xfrm>
            <a:off x="7894480" y="4862363"/>
            <a:ext cx="792320" cy="184666"/>
          </a:xfrm>
          <a:prstGeom prst="rect">
            <a:avLst/>
          </a:prstGeom>
          <a:noFill/>
        </p:spPr>
        <p:txBody>
          <a:bodyPr wrap="square" rIns="0" bIns="0" rtlCol="0" anchor="b">
            <a:spAutoFit/>
          </a:bodyPr>
          <a:lstStyle/>
          <a:p>
            <a:pPr marL="0" marR="0" lvl="0" indent="0" algn="r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2293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488" y="245835"/>
            <a:ext cx="8224025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69802" y="4767265"/>
            <a:ext cx="413709" cy="274637"/>
          </a:xfrm>
        </p:spPr>
        <p:txBody>
          <a:bodyPr tIns="0" bIns="0" anchor="t" anchorCtr="0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4DE7334-C607-4E00-BC45-678125540BF0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B2EA8-810B-F546-A303-63D8BB1C9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213" y="4767264"/>
            <a:ext cx="7511225" cy="275035"/>
          </a:xfrm>
        </p:spPr>
        <p:txBody>
          <a:bodyPr lIns="0"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562CC-74E9-4FAF-86C7-4C3E9B5CC17D}"/>
              </a:ext>
            </a:extLst>
          </p:cNvPr>
          <p:cNvSpPr txBox="1"/>
          <p:nvPr/>
        </p:nvSpPr>
        <p:spPr>
          <a:xfrm>
            <a:off x="7894480" y="4862363"/>
            <a:ext cx="792320" cy="184666"/>
          </a:xfrm>
          <a:prstGeom prst="rect">
            <a:avLst/>
          </a:prstGeom>
          <a:noFill/>
        </p:spPr>
        <p:txBody>
          <a:bodyPr wrap="square" rIns="0" bIns="0" rtlCol="0" anchor="b">
            <a:spAutoFit/>
          </a:bodyPr>
          <a:lstStyle/>
          <a:p>
            <a:pPr marL="0" marR="0" lvl="0" indent="0" algn="r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2139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5835"/>
            <a:ext cx="822960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05841"/>
            <a:ext cx="8229600" cy="3263504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defRPr sz="1500"/>
            </a:lvl1pPr>
            <a:lvl2pPr marL="461939" indent="-231764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400"/>
            </a:lvl2pPr>
            <a:lvl3pPr marL="684179" indent="-222239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200"/>
            </a:lvl3pPr>
            <a:lvl4pPr marL="914355" indent="-230177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100"/>
            </a:lvl4pPr>
            <a:lvl5pPr marL="1144531" indent="-230177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3092" y="4767265"/>
            <a:ext cx="413709" cy="274637"/>
          </a:xfrm>
        </p:spPr>
        <p:txBody>
          <a:bodyPr tIns="0" bIns="0" anchor="t" anchorCtr="0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4DE7334-C607-4E00-BC45-678125540BF0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B2EA8-810B-F546-A303-63D8BB1C9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213" y="4767264"/>
            <a:ext cx="7497509" cy="275035"/>
          </a:xfrm>
        </p:spPr>
        <p:txBody>
          <a:bodyPr lIns="0"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7DE14-299B-43F4-9B21-73FE354AC933}"/>
              </a:ext>
            </a:extLst>
          </p:cNvPr>
          <p:cNvSpPr txBox="1"/>
          <p:nvPr/>
        </p:nvSpPr>
        <p:spPr>
          <a:xfrm>
            <a:off x="7894480" y="4873905"/>
            <a:ext cx="792320" cy="173124"/>
          </a:xfrm>
          <a:prstGeom prst="rect">
            <a:avLst/>
          </a:prstGeom>
          <a:noFill/>
        </p:spPr>
        <p:txBody>
          <a:bodyPr wrap="square" lIns="68580" tIns="34290" rIns="0" bIns="0" rtlCol="0" anchor="b">
            <a:spAutoFit/>
          </a:bodyPr>
          <a:lstStyle/>
          <a:p>
            <a:pPr marL="0" marR="0" lvl="0" indent="0" algn="r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4216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30"/>
            <a:ext cx="7924296" cy="590550"/>
          </a:xfrm>
          <a:noFill/>
        </p:spPr>
        <p:txBody>
          <a:bodyPr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4686300"/>
            <a:ext cx="7924295" cy="3429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3896" y="4755357"/>
            <a:ext cx="443850" cy="273844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defTabSz="913210" eaLnBrk="1" hangingPunct="1">
              <a:defRPr/>
            </a:pPr>
            <a:fld id="{2BE16F37-D63B-443C-96C0-C234F1098F79}" type="slidenum">
              <a:rPr lang="en-US" smtClean="0">
                <a:cs typeface="Arial" charset="0"/>
              </a:rPr>
              <a:pPr defTabSz="913210" eaLnBrk="1" hangingPunct="1"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5835"/>
            <a:ext cx="822960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05841"/>
            <a:ext cx="8229600" cy="3263504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defRPr sz="1500"/>
            </a:lvl1pPr>
            <a:lvl2pPr marL="461939" indent="-231764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350"/>
            </a:lvl2pPr>
            <a:lvl3pPr marL="684179" indent="-222239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200"/>
            </a:lvl3pPr>
            <a:lvl4pPr marL="914355" indent="-230177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050"/>
            </a:lvl4pPr>
            <a:lvl5pPr marL="1144531" indent="-230177"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tabLst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3092" y="4767265"/>
            <a:ext cx="413709" cy="274637"/>
          </a:xfrm>
        </p:spPr>
        <p:txBody>
          <a:bodyPr tIns="0" bIns="0" anchor="t" anchorCtr="0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4DE7334-C607-4E00-BC45-678125540BF0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B2EA8-810B-F546-A303-63D8BB1C9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213" y="4767264"/>
            <a:ext cx="7497509" cy="275035"/>
          </a:xfrm>
        </p:spPr>
        <p:txBody>
          <a:bodyPr lIns="0"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7DE14-299B-43F4-9B21-73FE354AC933}"/>
              </a:ext>
            </a:extLst>
          </p:cNvPr>
          <p:cNvSpPr txBox="1"/>
          <p:nvPr userDrawn="1"/>
        </p:nvSpPr>
        <p:spPr>
          <a:xfrm>
            <a:off x="7894480" y="4862363"/>
            <a:ext cx="792320" cy="184666"/>
          </a:xfrm>
          <a:prstGeom prst="rect">
            <a:avLst/>
          </a:prstGeom>
          <a:noFill/>
        </p:spPr>
        <p:txBody>
          <a:bodyPr wrap="square" rIns="0" bIns="0" rtlCol="0" anchor="b">
            <a:spAutoFit/>
          </a:bodyPr>
          <a:lstStyle/>
          <a:p>
            <a:pPr marL="0" marR="0" lvl="0" indent="0" algn="r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304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" y="0"/>
            <a:ext cx="9166225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3175" y="2686050"/>
            <a:ext cx="9170988" cy="2458641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3175" y="2571750"/>
            <a:ext cx="9170988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3175" y="2637235"/>
            <a:ext cx="91709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919" y="342900"/>
            <a:ext cx="7924800" cy="2112264"/>
          </a:xfrm>
        </p:spPr>
        <p:txBody>
          <a:bodyPr/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4" y="3086100"/>
            <a:ext cx="7924800" cy="4572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0714" y="3771900"/>
            <a:ext cx="7924800" cy="685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3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4"/>
            <a:ext cx="8229600" cy="564356"/>
          </a:xfrm>
        </p:spPr>
        <p:txBody>
          <a:bodyPr lIns="0" rIns="0"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13547"/>
          </a:xfrm>
        </p:spPr>
        <p:txBody>
          <a:bodyPr lIns="0" rIns="0">
            <a:noAutofit/>
          </a:bodyPr>
          <a:lstStyle>
            <a:lvl1pPr marL="257175" indent="-2571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indent="-25717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25717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9123" y="4817796"/>
            <a:ext cx="278606" cy="273844"/>
          </a:xfrm>
          <a:prstGeom prst="rect">
            <a:avLst/>
          </a:prstGeom>
        </p:spPr>
        <p:txBody>
          <a:bodyPr vert="horz" lIns="68579" tIns="34289" rIns="68579" bIns="34289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06D-E468-43AA-8697-C0ABA70C95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83F4C-97F1-4558-8ED0-BA73BF6C4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817795"/>
            <a:ext cx="8229599" cy="273844"/>
          </a:xfr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50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EFC53EF-538B-43BC-99CC-F929A00AD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00350"/>
            <a:ext cx="9144000" cy="23431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E6A5AC2-FF69-4F5E-86BC-5DF74407C8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9146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68576" tIns="34289" rIns="68576" bIns="34289" anchor="ctr"/>
          <a:lstStyle/>
          <a:p>
            <a:pPr algn="ctr" defTabSz="914310" fontAlgn="auto">
              <a:spcBef>
                <a:spcPts val="0"/>
              </a:spcBef>
              <a:defRPr/>
            </a:pPr>
            <a:endParaRPr lang="en-GB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0ECC8CF6-D288-4BB1-AD9E-4673E35A74D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857500"/>
            <a:ext cx="91440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6" tIns="34289" rIns="68576" bIns="34289" anchor="ctr"/>
          <a:lstStyle/>
          <a:p>
            <a:pPr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Line 25">
            <a:extLst>
              <a:ext uri="{FF2B5EF4-FFF2-40B4-BE49-F238E27FC236}">
                <a16:creationId xmlns:a16="http://schemas.microsoft.com/office/drawing/2014/main" id="{25C1604D-53BC-4DF6-97C2-41ED774BA6E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908513"/>
            <a:ext cx="9144000" cy="0"/>
          </a:xfrm>
          <a:prstGeom prst="line">
            <a:avLst/>
          </a:prstGeom>
          <a:noFill/>
          <a:ln w="53975">
            <a:solidFill>
              <a:srgbClr val="C50F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6" tIns="34289" rIns="68576" bIns="34289" anchor="ctr"/>
          <a:lstStyle/>
          <a:p>
            <a:pPr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354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86101"/>
            <a:ext cx="7772400" cy="985838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56A77-9356-45E0-A8AA-E9B34B809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296004"/>
            <a:ext cx="7772400" cy="61889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8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0"/>
            <a:ext cx="8229600" cy="683730"/>
          </a:xfrm>
        </p:spPr>
        <p:txBody>
          <a:bodyPr anchor="ctr"/>
          <a:lstStyle>
            <a:lvl1pPr>
              <a:lnSpc>
                <a:spcPct val="90000"/>
              </a:lnSpc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0159" indent="-230159">
              <a:tabLst/>
              <a:defRPr sz="1800"/>
            </a:lvl1pPr>
            <a:lvl2pPr marL="571430" indent="-225395">
              <a:tabLst/>
              <a:defRPr sz="1600"/>
            </a:lvl2pPr>
            <a:lvl3pPr marL="1028573" indent="-225395">
              <a:tabLst/>
              <a:defRPr sz="1400"/>
            </a:lvl3pPr>
            <a:lvl4pPr marL="1374605" indent="-230159">
              <a:tabLst/>
              <a:defRPr sz="1200">
                <a:latin typeface="Arial" panose="020B0604020202020204" pitchFamily="34" charset="0"/>
              </a:defRPr>
            </a:lvl4pPr>
            <a:lvl5pPr marL="1715873" indent="-230159">
              <a:tabLst/>
              <a:defRPr sz="12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453504"/>
            <a:ext cx="8229600" cy="392906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2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2pPr>
            <a:lvl3pPr marL="914288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3pPr>
            <a:lvl4pPr marL="1371430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4pPr>
            <a:lvl5pPr marL="1828574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9E8C37-FDBB-4ED6-8702-62EC6B6D32CD}"/>
              </a:ext>
            </a:extLst>
          </p:cNvPr>
          <p:cNvCxnSpPr/>
          <p:nvPr userDrawn="1"/>
        </p:nvCxnSpPr>
        <p:spPr>
          <a:xfrm>
            <a:off x="457200" y="48577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52E34DE-26C1-49EA-BBA8-BD4D097B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39779" y="4869657"/>
            <a:ext cx="847023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310"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C7E5FB-0A8E-4E3D-9F7E-A42504E8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869657"/>
            <a:ext cx="668956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rgbClr val="898989"/>
                </a:solidFill>
              </a:defRPr>
            </a:lvl1pPr>
          </a:lstStyle>
          <a:p>
            <a:pPr defTabSz="914310">
              <a:defRPr/>
            </a:pPr>
            <a:r>
              <a:rPr lang="en-US"/>
              <a:t>Slide </a:t>
            </a:r>
            <a:fld id="{44CAC06D-E468-43AA-8697-C0ABA70C95D3}" type="slidenum">
              <a:rPr lang="en-US" smtClean="0"/>
              <a:pPr defTabSz="91431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27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0"/>
            <a:ext cx="8229600" cy="683730"/>
          </a:xfrm>
        </p:spPr>
        <p:txBody>
          <a:bodyPr anchor="ctr"/>
          <a:lstStyle>
            <a:lvl1pPr>
              <a:lnSpc>
                <a:spcPct val="90000"/>
              </a:lnSpc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39779" y="4869657"/>
            <a:ext cx="847023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310"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69657"/>
            <a:ext cx="668956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rgbClr val="898989"/>
                </a:solidFill>
              </a:defRPr>
            </a:lvl1pPr>
          </a:lstStyle>
          <a:p>
            <a:pPr defTabSz="914310">
              <a:defRPr/>
            </a:pPr>
            <a:r>
              <a:rPr lang="en-US"/>
              <a:t>Slide </a:t>
            </a:r>
            <a:fld id="{44CAC06D-E468-43AA-8697-C0ABA70C95D3}" type="slidenum">
              <a:rPr lang="en-US" smtClean="0"/>
              <a:pPr defTabSz="914310"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453504"/>
            <a:ext cx="8229600" cy="392906"/>
          </a:xfr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42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2pPr>
            <a:lvl3pPr marL="914288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3pPr>
            <a:lvl4pPr marL="1371430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4pPr>
            <a:lvl5pPr marL="1828574" indent="0"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BCBD4-DB37-4E07-9AC3-FE1916F285DD}"/>
              </a:ext>
            </a:extLst>
          </p:cNvPr>
          <p:cNvCxnSpPr/>
          <p:nvPr userDrawn="1"/>
        </p:nvCxnSpPr>
        <p:spPr>
          <a:xfrm>
            <a:off x="457200" y="48577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6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CCF4A0-78D9-43D7-A01C-A3755FE4C105}"/>
              </a:ext>
            </a:extLst>
          </p:cNvPr>
          <p:cNvSpPr/>
          <p:nvPr/>
        </p:nvSpPr>
        <p:spPr>
          <a:xfrm>
            <a:off x="3914778" y="1468440"/>
            <a:ext cx="4860925" cy="368141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 algn="ctr"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2" y="4589463"/>
            <a:ext cx="1312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479D7F-86F0-4A68-8162-FFAA5A6C4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3375" y="1685926"/>
            <a:ext cx="4408488" cy="460116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71D1D16-F773-4D87-BCDF-B0CDF1F67E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5" y="2208864"/>
            <a:ext cx="4408488" cy="393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830A56-3C07-4D08-ABB1-314AFD246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43375" y="3427414"/>
            <a:ext cx="4408488" cy="3110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C059218-85C7-492E-9843-D4CFC62D4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75" y="3694641"/>
            <a:ext cx="4408488" cy="3110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71AC533-9590-4157-BAD7-9B341C4B9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3375" y="4101849"/>
            <a:ext cx="4408488" cy="3110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55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5835"/>
            <a:ext cx="8426450" cy="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9" y="1005841"/>
            <a:ext cx="8426450" cy="3263504"/>
          </a:xfrm>
        </p:spPr>
        <p:txBody>
          <a:bodyPr/>
          <a:lstStyle>
            <a:lvl2pPr marL="461927" indent="-231758">
              <a:tabLst/>
              <a:defRPr/>
            </a:lvl2pPr>
            <a:lvl3pPr marL="684162" indent="-222233">
              <a:tabLst/>
              <a:defRPr/>
            </a:lvl3pPr>
            <a:lvl4pPr marL="914333" indent="-230171">
              <a:tabLst/>
              <a:defRPr/>
            </a:lvl4pPr>
            <a:lvl5pPr marL="1144502" indent="-230171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7334-C607-4E00-BC45-678125540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3825"/>
            <a:ext cx="7924800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7300"/>
            <a:ext cx="7924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609600" y="800100"/>
            <a:ext cx="79248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7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609600" y="857250"/>
            <a:ext cx="79248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7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85000" y="486966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defTabSz="913210" eaLnBrk="1" hangingPunct="1">
              <a:defRPr/>
            </a:pPr>
            <a:fld id="{C4B6E519-2B19-4FD1-9DB5-C3407DF9395F}" type="slidenum">
              <a:rPr lang="en-US" smtClean="0">
                <a:cs typeface="Arial" charset="0"/>
              </a:rPr>
              <a:pPr defTabSz="913210" eaLnBrk="1" hangingPunct="1"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4873229"/>
            <a:ext cx="6858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85800" y="4805367"/>
            <a:ext cx="6172200" cy="275035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l" defTabSz="9132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3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lIns="68576" tIns="34289" rIns="68576" bIns="3428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</a:t>
            </a:r>
            <a:fld id="{44CAC06D-E468-43AA-8697-C0ABA70C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6" tIns="34289" rIns="68576" bIns="34289" anchor="ctr"/>
          <a:lstStyle/>
          <a:p>
            <a:pPr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457200" y="742950"/>
            <a:ext cx="8229600" cy="0"/>
          </a:xfrm>
          <a:prstGeom prst="line">
            <a:avLst/>
          </a:prstGeom>
          <a:noFill/>
          <a:ln w="53975">
            <a:solidFill>
              <a:srgbClr val="C50F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76" tIns="34289" rIns="68576" bIns="34289" anchor="ctr"/>
          <a:lstStyle/>
          <a:p>
            <a:pPr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hf hdr="0" dt="0"/>
  <p:txStyles>
    <p:titleStyle>
      <a:lvl1pPr algn="l" defTabSz="91431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77" indent="-285722" algn="l" defTabSz="914310" rtl="0" eaLnBrk="1" latinLnBrk="0" hangingPunct="1">
        <a:spcBef>
          <a:spcPct val="200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87" indent="-228576" algn="l" defTabSz="91431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 noChangeAspect="1"/>
          </p:cNvGrpSpPr>
          <p:nvPr/>
        </p:nvGrpSpPr>
        <p:grpSpPr bwMode="auto">
          <a:xfrm>
            <a:off x="325438" y="4751390"/>
            <a:ext cx="177800" cy="238125"/>
            <a:chOff x="2132467" y="6042025"/>
            <a:chExt cx="241300" cy="320675"/>
          </a:xfrm>
        </p:grpSpPr>
        <p:sp>
          <p:nvSpPr>
            <p:cNvPr id="15" name="Freeform 75">
              <a:extLst>
                <a:ext uri="{FF2B5EF4-FFF2-40B4-BE49-F238E27FC236}">
                  <a16:creationId xmlns:a16="http://schemas.microsoft.com/office/drawing/2014/main" id="{1218348B-6B28-4DCD-AD83-EE2C14711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7548" y="6042025"/>
              <a:ext cx="226219" cy="25226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20" y="63"/>
                </a:cxn>
                <a:cxn ang="0">
                  <a:pos x="20" y="79"/>
                </a:cxn>
                <a:cxn ang="0">
                  <a:pos x="23" y="65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71" h="79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" y="6"/>
                    <a:pt x="0" y="49"/>
                    <a:pt x="20" y="63"/>
                  </a:cubicBezTo>
                  <a:cubicBezTo>
                    <a:pt x="17" y="79"/>
                    <a:pt x="20" y="79"/>
                    <a:pt x="20" y="79"/>
                  </a:cubicBezTo>
                  <a:cubicBezTo>
                    <a:pt x="21" y="74"/>
                    <a:pt x="21" y="69"/>
                    <a:pt x="23" y="65"/>
                  </a:cubicBezTo>
                  <a:cubicBezTo>
                    <a:pt x="31" y="34"/>
                    <a:pt x="51" y="7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D73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932" eaLnBrk="1" fontAlgn="auto" hangingPunct="1">
                <a:spcBef>
                  <a:spcPts val="0"/>
                </a:spcBef>
                <a:spcAft>
                  <a:spcPct val="25000"/>
                </a:spcAft>
                <a:buFontTx/>
                <a:buChar char="•"/>
                <a:defRPr/>
              </a:pPr>
              <a:endParaRPr lang="en-US" sz="240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ＭＳ Ｐゴシック" pitchFamily="34" charset="-128"/>
              </a:endParaRPr>
            </a:p>
          </p:txBody>
        </p:sp>
        <p:sp>
          <p:nvSpPr>
            <p:cNvPr id="16" name="Freeform 76">
              <a:extLst>
                <a:ext uri="{FF2B5EF4-FFF2-40B4-BE49-F238E27FC236}">
                  <a16:creationId xmlns:a16="http://schemas.microsoft.com/office/drawing/2014/main" id="{23C36D78-BA7E-42E7-AC48-D8D144819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2467" y="6071955"/>
              <a:ext cx="230527" cy="29074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1" y="36"/>
                </a:cxn>
                <a:cxn ang="0">
                  <a:pos x="36" y="57"/>
                </a:cxn>
                <a:cxn ang="0">
                  <a:pos x="36" y="88"/>
                </a:cxn>
                <a:cxn ang="0">
                  <a:pos x="3" y="49"/>
                </a:cxn>
                <a:cxn ang="0">
                  <a:pos x="3" y="3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36" y="91"/>
                </a:cxn>
                <a:cxn ang="0">
                  <a:pos x="73" y="49"/>
                </a:cxn>
                <a:cxn ang="0">
                  <a:pos x="73" y="0"/>
                </a:cxn>
              </a:cxnLst>
              <a:rect l="0" t="0" r="r" b="b"/>
              <a:pathLst>
                <a:path w="73" h="91">
                  <a:moveTo>
                    <a:pt x="73" y="0"/>
                  </a:moveTo>
                  <a:cubicBezTo>
                    <a:pt x="73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0"/>
                    <a:pt x="65" y="25"/>
                    <a:pt x="61" y="36"/>
                  </a:cubicBezTo>
                  <a:cubicBezTo>
                    <a:pt x="57" y="49"/>
                    <a:pt x="49" y="58"/>
                    <a:pt x="36" y="5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" y="73"/>
                    <a:pt x="3" y="4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36" y="91"/>
                    <a:pt x="36" y="91"/>
                  </a:cubicBezTo>
                  <a:cubicBezTo>
                    <a:pt x="36" y="91"/>
                    <a:pt x="73" y="76"/>
                    <a:pt x="73" y="49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D736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932" eaLnBrk="1" fontAlgn="auto" hangingPunct="1">
                <a:spcBef>
                  <a:spcPts val="0"/>
                </a:spcBef>
                <a:spcAft>
                  <a:spcPct val="25000"/>
                </a:spcAft>
                <a:buFontTx/>
                <a:buChar char="•"/>
                <a:defRPr/>
              </a:pPr>
              <a:endParaRPr lang="en-US" sz="240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ＭＳ Ｐゴシック" pitchFamily="34" charset="-128"/>
              </a:endParaRPr>
            </a:p>
          </p:txBody>
        </p:sp>
      </p:grp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9" y="1006478"/>
            <a:ext cx="84264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6368F-27E2-4932-B151-D02A62EA5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2600" y="4767266"/>
            <a:ext cx="2057400" cy="274637"/>
          </a:xfrm>
          <a:prstGeom prst="rect">
            <a:avLst/>
          </a:prstGeom>
        </p:spPr>
        <p:txBody>
          <a:bodyPr vert="horz" lIns="68594" tIns="34298" rIns="68594" bIns="34298" rtlCol="0" anchor="ctr"/>
          <a:lstStyle>
            <a:lvl1pPr algn="r" defTabSz="685932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F3FCF6-9BEF-4CD2-B889-A2BCC408D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9" y="246063"/>
            <a:ext cx="8426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1030" name="Straight Connector 9"/>
          <p:cNvCxnSpPr>
            <a:cxnSpLocks noChangeShapeType="1"/>
          </p:cNvCxnSpPr>
          <p:nvPr/>
        </p:nvCxnSpPr>
        <p:spPr bwMode="auto">
          <a:xfrm>
            <a:off x="469900" y="893763"/>
            <a:ext cx="82296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901" r:id="rId10"/>
    <p:sldLayoutId id="2147483902" r:id="rId11"/>
    <p:sldLayoutId id="2147483903" r:id="rId12"/>
    <p:sldLayoutId id="2147483933" r:id="rId13"/>
  </p:sldLayoutIdLst>
  <p:hf hdr="0" ftr="0" dt="0"/>
  <p:txStyles>
    <p:titleStyle>
      <a:lvl1pPr algn="l" defTabSz="6841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6841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41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41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41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66" algn="l" defTabSz="684162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33" algn="l" defTabSz="684162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498" algn="l" defTabSz="684162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664" algn="l" defTabSz="684162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30171" indent="-230171" algn="l" defTabSz="684162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61927" indent="-231758" algn="l" defTabSz="684162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4162" indent="-222233" algn="l" defTabSz="684162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4333" indent="-230171" algn="l" defTabSz="684162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4502" indent="-230171" algn="l" defTabSz="684162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4612" indent="-171330" algn="l" defTabSz="68531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71" indent="-171330" algn="l" defTabSz="68531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27" indent="-171330" algn="l" defTabSz="68531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585" indent="-171330" algn="l" defTabSz="68531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6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15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70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28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87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41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97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52" algn="l" defTabSz="6853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Vesatolimod (GS-9620) Is Safe and Pharmacodynamically Active in HIV-Infected Individuals</a:t>
            </a:r>
            <a:endParaRPr lang="en-US" sz="252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08455"/>
            <a:ext cx="7924800" cy="457200"/>
          </a:xfrm>
        </p:spPr>
        <p:txBody>
          <a:bodyPr/>
          <a:lstStyle/>
          <a:p>
            <a:r>
              <a:rPr lang="en-US" sz="1400" b="1" dirty="0"/>
              <a:t>Sharon A. Riddler</a:t>
            </a:r>
            <a:r>
              <a:rPr lang="en-US" sz="1400" b="1" baseline="30000" dirty="0"/>
              <a:t>1</a:t>
            </a:r>
            <a:r>
              <a:rPr lang="en-US" sz="1400" b="1" dirty="0"/>
              <a:t>, Michael Para</a:t>
            </a:r>
            <a:r>
              <a:rPr lang="en-US" sz="1400" b="1" baseline="30000" dirty="0"/>
              <a:t>2</a:t>
            </a:r>
            <a:r>
              <a:rPr lang="en-US" sz="1400" b="1" dirty="0"/>
              <a:t>, Constance A. Benson</a:t>
            </a:r>
            <a:r>
              <a:rPr lang="en-US" sz="1400" b="1" baseline="30000" dirty="0"/>
              <a:t>3</a:t>
            </a:r>
            <a:r>
              <a:rPr lang="en-US" sz="1400" b="1" dirty="0"/>
              <a:t>, Anthony Mills</a:t>
            </a:r>
            <a:r>
              <a:rPr lang="en-US" sz="1400" b="1" baseline="30000" dirty="0"/>
              <a:t>4</a:t>
            </a:r>
            <a:r>
              <a:rPr lang="en-US" sz="1400" b="1" dirty="0"/>
              <a:t>, Moti Ramgopal</a:t>
            </a:r>
            <a:r>
              <a:rPr lang="en-US" sz="1400" b="1" baseline="30000" dirty="0"/>
              <a:t>5</a:t>
            </a:r>
            <a:r>
              <a:rPr lang="en-US" sz="1400" b="1" dirty="0"/>
              <a:t>, Edwin DeJesus</a:t>
            </a:r>
            <a:r>
              <a:rPr lang="en-US" sz="1400" b="1" baseline="30000" dirty="0"/>
              <a:t>6</a:t>
            </a:r>
            <a:r>
              <a:rPr lang="en-US" sz="1400" b="1" dirty="0"/>
              <a:t>, Cynthia Brinson</a:t>
            </a:r>
            <a:r>
              <a:rPr lang="en-US" sz="1400" b="1" baseline="30000" dirty="0"/>
              <a:t>7</a:t>
            </a:r>
            <a:r>
              <a:rPr lang="en-US" sz="1400" b="1" dirty="0"/>
              <a:t>, Joshua Cyktor</a:t>
            </a:r>
            <a:r>
              <a:rPr lang="en-US" sz="1400" b="1" baseline="30000" dirty="0"/>
              <a:t>1</a:t>
            </a:r>
            <a:r>
              <a:rPr lang="en-US" sz="1400" b="1" dirty="0"/>
              <a:t>, John Mellors</a:t>
            </a:r>
            <a:r>
              <a:rPr lang="en-US" sz="1400" b="1" baseline="30000" dirty="0"/>
              <a:t>1</a:t>
            </a:r>
            <a:r>
              <a:rPr lang="en-US" sz="1400" b="1" dirty="0"/>
              <a:t>, Susan Guo</a:t>
            </a:r>
            <a:r>
              <a:rPr lang="en-US" sz="1400" b="1" baseline="30000" dirty="0"/>
              <a:t>8</a:t>
            </a:r>
            <a:r>
              <a:rPr lang="en-US" sz="1400" b="1" dirty="0"/>
              <a:t>, Brian </a:t>
            </a:r>
            <a:r>
              <a:rPr lang="en-US" sz="1400" b="1" dirty="0" smtClean="0"/>
              <a:t>Doehle</a:t>
            </a:r>
            <a:r>
              <a:rPr lang="en-US" sz="1400" b="1" baseline="30000" dirty="0"/>
              <a:t>8</a:t>
            </a:r>
            <a:r>
              <a:rPr lang="en-US" sz="1400" b="1" dirty="0" smtClean="0"/>
              <a:t>, </a:t>
            </a:r>
            <a:r>
              <a:rPr lang="en-US" sz="1400" b="1" dirty="0"/>
              <a:t>Svetlana Markova</a:t>
            </a:r>
            <a:r>
              <a:rPr lang="en-US" sz="1400" b="1" baseline="30000" dirty="0"/>
              <a:t>8</a:t>
            </a:r>
            <a:r>
              <a:rPr lang="en-US" sz="1400" b="1" dirty="0"/>
              <a:t>, Heena Patel</a:t>
            </a:r>
            <a:r>
              <a:rPr lang="en-US" sz="1400" b="1" baseline="30000" dirty="0"/>
              <a:t>8</a:t>
            </a:r>
            <a:r>
              <a:rPr lang="en-US" sz="1400" b="1" dirty="0"/>
              <a:t>, Hiba Graham</a:t>
            </a:r>
            <a:r>
              <a:rPr lang="en-US" sz="1400" b="1" baseline="30000" dirty="0"/>
              <a:t>8</a:t>
            </a:r>
            <a:r>
              <a:rPr lang="en-US" sz="1400" b="1" dirty="0"/>
              <a:t>, Joseph Hesselgesser</a:t>
            </a:r>
            <a:r>
              <a:rPr lang="en-US" sz="1400" b="1" baseline="30000" dirty="0"/>
              <a:t>8</a:t>
            </a:r>
            <a:r>
              <a:rPr lang="en-US" sz="1400" b="1" dirty="0"/>
              <a:t>, Romas Geleziunas</a:t>
            </a:r>
            <a:r>
              <a:rPr lang="en-US" sz="1400" b="1" baseline="30000" dirty="0"/>
              <a:t>8</a:t>
            </a:r>
            <a:r>
              <a:rPr lang="en-US" sz="1400" b="1" dirty="0"/>
              <a:t>, Diana Brainard</a:t>
            </a:r>
            <a:r>
              <a:rPr lang="en-US" sz="1400" b="1" baseline="30000" dirty="0"/>
              <a:t>8</a:t>
            </a:r>
            <a:r>
              <a:rPr lang="en-US" sz="1400" b="1" dirty="0"/>
              <a:t>, Scott McCallister</a:t>
            </a:r>
            <a:r>
              <a:rPr lang="en-US" sz="1400" b="1" baseline="30000" dirty="0"/>
              <a:t>8</a:t>
            </a:r>
            <a:r>
              <a:rPr lang="en-US" sz="1400" b="1" dirty="0"/>
              <a:t>, Devi SenGupta</a:t>
            </a:r>
            <a:r>
              <a:rPr lang="en-US" sz="1400" b="1" baseline="30000" dirty="0"/>
              <a:t>8</a:t>
            </a:r>
            <a:endParaRPr lang="en-US" sz="1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32F7A-5FA7-459C-B59A-6E60E1F1E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5668" y="4800600"/>
            <a:ext cx="4792664" cy="457201"/>
          </a:xfrm>
        </p:spPr>
        <p:txBody>
          <a:bodyPr/>
          <a:lstStyle/>
          <a:p>
            <a:r>
              <a:rPr lang="en-US" sz="1200" b="1" smtClean="0"/>
              <a:t>IAS, </a:t>
            </a:r>
            <a:r>
              <a:rPr lang="en-US" sz="1200" b="1" dirty="0"/>
              <a:t>21–24 July 2019, Mexico City, Mexico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4E58-FFF9-4334-97DC-5B0798C4BCB9}"/>
              </a:ext>
            </a:extLst>
          </p:cNvPr>
          <p:cNvSpPr txBox="1"/>
          <p:nvPr/>
        </p:nvSpPr>
        <p:spPr>
          <a:xfrm>
            <a:off x="609600" y="4152750"/>
            <a:ext cx="7924800" cy="5907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endParaRPr lang="en-US" sz="1200" dirty="0">
              <a:latin typeface="+mn-lt"/>
            </a:endParaRPr>
          </a:p>
          <a:p>
            <a:pPr algn="ctr"/>
            <a:r>
              <a:rPr lang="en-US" sz="1100" baseline="30000" dirty="0">
                <a:latin typeface="+mn-lt"/>
              </a:rPr>
              <a:t>1</a:t>
            </a:r>
            <a:r>
              <a:rPr lang="en-US" sz="1100" dirty="0">
                <a:latin typeface="+mn-lt"/>
              </a:rPr>
              <a:t>University of Pittsburgh, Department of Medicine, Pittsburgh, Pennsylvania, USA; </a:t>
            </a:r>
            <a:r>
              <a:rPr lang="en-US" sz="1100" baseline="30000" dirty="0">
                <a:latin typeface="+mn-lt"/>
              </a:rPr>
              <a:t>2</a:t>
            </a:r>
            <a:r>
              <a:rPr lang="en-US" sz="1100" dirty="0">
                <a:latin typeface="+mn-lt"/>
              </a:rPr>
              <a:t>The Ohio State University, Wexner Medical Center, Columbus, Ohio, USA; </a:t>
            </a:r>
            <a:r>
              <a:rPr lang="en-US" sz="1100" baseline="30000" dirty="0">
                <a:latin typeface="+mn-lt"/>
              </a:rPr>
              <a:t>3</a:t>
            </a:r>
            <a:r>
              <a:rPr lang="en-US" sz="1100" dirty="0">
                <a:latin typeface="+mn-lt"/>
              </a:rPr>
              <a:t>University of California San Diego, Department of Medicine, San Diego, California, USA; </a:t>
            </a:r>
            <a:r>
              <a:rPr lang="en-US" sz="1100" baseline="30000" dirty="0">
                <a:latin typeface="+mn-lt"/>
              </a:rPr>
              <a:t>4</a:t>
            </a:r>
            <a:r>
              <a:rPr lang="en-US" sz="1100" dirty="0">
                <a:latin typeface="+mn-lt"/>
              </a:rPr>
              <a:t>SoCal Men's Medical Group, Los Angeles, California, USA; </a:t>
            </a:r>
            <a:r>
              <a:rPr lang="en-US" sz="1100" baseline="30000" dirty="0">
                <a:latin typeface="+mn-lt"/>
              </a:rPr>
              <a:t>5</a:t>
            </a:r>
            <a:r>
              <a:rPr lang="en-US" sz="1100" dirty="0">
                <a:latin typeface="+mn-lt"/>
              </a:rPr>
              <a:t>Midway Specialty Care Center, Fort Pierce, Florida, USA; </a:t>
            </a:r>
            <a:r>
              <a:rPr lang="en-US" sz="1100" baseline="30000" dirty="0">
                <a:latin typeface="+mn-lt"/>
              </a:rPr>
              <a:t>6</a:t>
            </a:r>
            <a:r>
              <a:rPr lang="en-US" sz="1100" dirty="0">
                <a:latin typeface="+mn-lt"/>
              </a:rPr>
              <a:t>Orlando Immunology Center, Orlando, Florida, USA; </a:t>
            </a:r>
            <a:r>
              <a:rPr lang="en-US" sz="1100" baseline="30000" dirty="0">
                <a:latin typeface="+mn-lt"/>
              </a:rPr>
              <a:t>7</a:t>
            </a:r>
            <a:r>
              <a:rPr lang="en-US" sz="1100" dirty="0">
                <a:latin typeface="+mn-lt"/>
              </a:rPr>
              <a:t>Central Texas Clinical Research, Austin, Texas, USA; </a:t>
            </a:r>
            <a:r>
              <a:rPr lang="en-US" sz="1100" baseline="30000" dirty="0">
                <a:latin typeface="+mn-lt"/>
              </a:rPr>
              <a:t>8</a:t>
            </a:r>
            <a:r>
              <a:rPr lang="en-US" sz="1100" dirty="0"/>
              <a:t>Gilead Sciences, Inc., Foster City, California, USA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7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30"/>
            <a:ext cx="7924296" cy="590550"/>
          </a:xfrm>
        </p:spPr>
        <p:txBody>
          <a:bodyPr/>
          <a:lstStyle/>
          <a:p>
            <a:r>
              <a:rPr lang="en-US" dirty="0"/>
              <a:t>Common Adverse Events (&gt; 1 participant by cohort)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572D5-52B5-4636-8E26-F0AAA293AB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URI: upper respiratory tract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334-C607-4E00-BC45-678125540B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1AB709-E879-4688-AE7F-29925CE1D059}"/>
              </a:ext>
            </a:extLst>
          </p:cNvPr>
          <p:cNvSpPr txBox="1">
            <a:spLocks/>
          </p:cNvSpPr>
          <p:nvPr/>
        </p:nvSpPr>
        <p:spPr>
          <a:xfrm>
            <a:off x="609601" y="3823459"/>
            <a:ext cx="7924296" cy="101817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5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400"/>
              </a:spcAft>
            </a:pPr>
            <a:endParaRPr lang="en-US" sz="1600" kern="0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4275380-A7BB-4A40-941E-87C5C4806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903896"/>
              </p:ext>
            </p:extLst>
          </p:nvPr>
        </p:nvGraphicFramePr>
        <p:xfrm>
          <a:off x="609600" y="1266768"/>
          <a:ext cx="7924296" cy="33782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71381316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Participants,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T="18288" marB="1828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n=12</a:t>
                      </a:r>
                    </a:p>
                  </a:txBody>
                  <a:tcPr marL="121913" marR="121913" marT="27432" marB="27432"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 </a:t>
                      </a: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+mj-lt"/>
                          <a:ea typeface="MS Mincho" pitchFamily="49" charset="-128"/>
                          <a:cs typeface="Calibri" panose="020F0502020204030204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3F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D5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4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4E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6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8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10/12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AE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(75)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(83)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(67)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Cough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(25)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Headache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84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(25)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(50)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916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(8)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222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Myalgia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(8)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842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Sinus Congestion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(8)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(17)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672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 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(33)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9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Laboratory Abnormalities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BE6-F1D8-48E5-AC72-D3FC537E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4183660"/>
            <a:ext cx="7924296" cy="590550"/>
          </a:xfrm>
        </p:spPr>
        <p:txBody>
          <a:bodyPr/>
          <a:lstStyle/>
          <a:p>
            <a:r>
              <a:rPr lang="en-US" dirty="0"/>
              <a:t>No dose dependent trends in lab abnormalities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D01960-D1A0-461A-91D1-D1919C9DCA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1" y="3380850"/>
            <a:ext cx="6823045" cy="507535"/>
          </a:xfrm>
        </p:spPr>
        <p:txBody>
          <a:bodyPr/>
          <a:lstStyle/>
          <a:p>
            <a:endParaRPr lang="en-US" baseline="30000" dirty="0" smtClean="0"/>
          </a:p>
          <a:p>
            <a:r>
              <a:rPr lang="en-US" dirty="0" smtClean="0"/>
              <a:t>Participants </a:t>
            </a:r>
            <a:r>
              <a:rPr lang="en-US" dirty="0"/>
              <a:t>were counted once for the </a:t>
            </a:r>
            <a:r>
              <a:rPr lang="en-US" dirty="0" smtClean="0"/>
              <a:t>maximum severity </a:t>
            </a:r>
            <a:r>
              <a:rPr lang="en-US" dirty="0"/>
              <a:t>for each laboratory </a:t>
            </a:r>
            <a:r>
              <a:rPr lang="en-US" dirty="0" smtClean="0"/>
              <a:t>test.</a:t>
            </a:r>
            <a:endParaRPr lang="en-US" dirty="0"/>
          </a:p>
          <a:p>
            <a:endParaRPr lang="en-US" baseline="30000" dirty="0" smtClean="0"/>
          </a:p>
          <a:p>
            <a:r>
              <a:rPr lang="en-US" baseline="30000" dirty="0" smtClean="0"/>
              <a:t>a </a:t>
            </a:r>
            <a:r>
              <a:rPr lang="en-US" dirty="0" smtClean="0"/>
              <a:t>Participant with </a:t>
            </a:r>
            <a:r>
              <a:rPr lang="en-US" dirty="0"/>
              <a:t>h</a:t>
            </a:r>
            <a:r>
              <a:rPr lang="en-US" dirty="0" smtClean="0"/>
              <a:t>ematuria with confirmed menses;  </a:t>
            </a:r>
            <a:r>
              <a:rPr lang="en-US" baseline="30000"/>
              <a:t>b </a:t>
            </a:r>
            <a:r>
              <a:rPr lang="en-US" smtClean="0"/>
              <a:t>Participants</a:t>
            </a:r>
            <a:r>
              <a:rPr lang="en-US" baseline="30000" smtClean="0"/>
              <a:t> </a:t>
            </a:r>
            <a:r>
              <a:rPr lang="en-US" smtClean="0"/>
              <a:t>with elevated </a:t>
            </a:r>
            <a:r>
              <a:rPr lang="en-US" dirty="0"/>
              <a:t>c</a:t>
            </a:r>
            <a:r>
              <a:rPr lang="en-US" dirty="0" smtClean="0"/>
              <a:t>reatinine kinase due to strenuous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C2D07489-CD2C-4DF3-A22C-79AE5F1D3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787787"/>
              </p:ext>
            </p:extLst>
          </p:nvPr>
        </p:nvGraphicFramePr>
        <p:xfrm>
          <a:off x="609601" y="1266768"/>
          <a:ext cx="7924296" cy="2061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71381316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Participants,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T="18288" marB="1828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n=12</a:t>
                      </a:r>
                    </a:p>
                  </a:txBody>
                  <a:tcPr marL="121913" marR="121913" marT="27432" marB="27432"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 </a:t>
                      </a: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+mj-lt"/>
                          <a:ea typeface="MS Mincho" pitchFamily="49" charset="-128"/>
                          <a:cs typeface="Calibri" panose="020F0502020204030204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3F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D5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4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4E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6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8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10/12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Grade 1</a:t>
                      </a:r>
                    </a:p>
                  </a:txBody>
                  <a:tcPr marR="121913" marT="45687" marB="456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(58)</a:t>
                      </a:r>
                    </a:p>
                  </a:txBody>
                  <a:tcPr marL="121913" marR="121913" marT="45687" marB="45687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(83)</a:t>
                      </a:r>
                    </a:p>
                  </a:txBody>
                  <a:tcPr marL="121913" marR="121913" marT="45687" marB="45687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(83)</a:t>
                      </a:r>
                    </a:p>
                  </a:txBody>
                  <a:tcPr marL="121913" marR="121913" marT="45687" marB="45687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(50)</a:t>
                      </a:r>
                    </a:p>
                  </a:txBody>
                  <a:tcPr marL="121913" marR="121913" marT="45687" marB="45687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(50)</a:t>
                      </a:r>
                    </a:p>
                  </a:txBody>
                  <a:tcPr marL="121913" marR="121913" marT="45687" marB="45687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(50)</a:t>
                      </a:r>
                    </a:p>
                  </a:txBody>
                  <a:tcPr marL="121913" marR="121913" marT="45687" marB="45687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3(50)</a:t>
                      </a:r>
                    </a:p>
                  </a:txBody>
                  <a:tcPr marL="121913" marR="121913" marT="45687" marB="45687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Grade 2 </a:t>
                      </a:r>
                    </a:p>
                  </a:txBody>
                  <a:tcPr marR="121913" marT="45687" marB="456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(17)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(17)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(17)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(33)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(33)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(17)</a:t>
                      </a:r>
                    </a:p>
                  </a:txBody>
                  <a:tcPr marL="121913" marR="121913" marT="45687" marB="45687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5996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R="121913" marT="45687" marB="456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(17)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13" marR="121913" marT="45687" marB="45687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956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Grade 4 </a:t>
                      </a:r>
                    </a:p>
                  </a:txBody>
                  <a:tcPr marR="121913" marT="45687" marB="456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13" marR="121913" marT="45687" marB="45687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(17)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21913" marR="121913" marT="45687" marB="45687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17)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21913" marR="121913" marT="45687" marB="45687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3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Pharmacokinetics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marL="0" marR="0" lvl="0" indent="0" algn="r" defTabSz="9143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" b="1" i="0" u="none" strike="noStrike" kern="1200" cap="none" spc="0" normalizeH="0" baseline="-2500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44CAC06D-E468-43AA-8697-C0ABA70C95D3}" type="slidenum">
              <a:rPr kumimoji="0" lang="en-US" sz="81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10" b="1" i="0" u="none" strike="noStrike" kern="1200" cap="none" spc="0" normalizeH="0" baseline="-2500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Pharmacokinetics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9594D-DA53-468C-BDCD-726B06CC9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*Below limit of quantification at 48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96E2A85-7EB1-42B7-AC22-DF85E57C6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28691"/>
              </p:ext>
            </p:extLst>
          </p:nvPr>
        </p:nvGraphicFramePr>
        <p:xfrm>
          <a:off x="998950" y="1012825"/>
          <a:ext cx="6589713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Prism 8" r:id="rId3" imgW="7064782" imgH="2729877" progId="Prism8.Document">
                  <p:embed/>
                </p:oleObj>
              </mc:Choice>
              <mc:Fallback>
                <p:oleObj name="Prism 8" r:id="rId3" imgW="7064782" imgH="2729877" progId="Prism8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96E2A85-7EB1-42B7-AC22-DF85E57C6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8950" y="1012825"/>
                        <a:ext cx="6589713" cy="254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D0B9C46-C9FC-4BB1-9471-93510334B85A}"/>
              </a:ext>
            </a:extLst>
          </p:cNvPr>
          <p:cNvSpPr txBox="1"/>
          <p:nvPr/>
        </p:nvSpPr>
        <p:spPr>
          <a:xfrm rot="16200000">
            <a:off x="52335" y="2269177"/>
            <a:ext cx="16610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783"/>
            <a:r>
              <a:rPr lang="en-US" sz="1200" dirty="0">
                <a:solidFill>
                  <a:srgbClr val="000000"/>
                </a:solidFill>
              </a:rPr>
              <a:t>VES plasma</a:t>
            </a:r>
          </a:p>
          <a:p>
            <a:pPr algn="ctr" defTabSz="685783"/>
            <a:r>
              <a:rPr lang="en-US" sz="1200" dirty="0">
                <a:solidFill>
                  <a:srgbClr val="000000"/>
                </a:solidFill>
              </a:rPr>
              <a:t> concentration, </a:t>
            </a:r>
            <a:r>
              <a:rPr lang="en-US" sz="1200" dirty="0" err="1">
                <a:solidFill>
                  <a:srgbClr val="000000"/>
                </a:solidFill>
              </a:rPr>
              <a:t>pg</a:t>
            </a:r>
            <a:r>
              <a:rPr lang="en-US" sz="1200" dirty="0">
                <a:solidFill>
                  <a:srgbClr val="000000"/>
                </a:solidFill>
              </a:rPr>
              <a:t>/mL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0B305-0587-4541-A7AE-67732E9ABAFD}"/>
              </a:ext>
            </a:extLst>
          </p:cNvPr>
          <p:cNvSpPr txBox="1"/>
          <p:nvPr/>
        </p:nvSpPr>
        <p:spPr>
          <a:xfrm>
            <a:off x="3947846" y="3552260"/>
            <a:ext cx="6919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783"/>
            <a:r>
              <a:rPr lang="en-US" sz="1200" dirty="0">
                <a:solidFill>
                  <a:srgbClr val="000000"/>
                </a:solidFill>
              </a:rPr>
              <a:t>Time,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7366" y="2708383"/>
            <a:ext cx="101600" cy="16691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1200" dirty="0"/>
              <a:t>*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1AB709-E879-4688-AE7F-29925CE1D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902591"/>
            <a:ext cx="7924296" cy="852766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1600" dirty="0"/>
              <a:t>VES was rapidly absorbed (T</a:t>
            </a:r>
            <a:r>
              <a:rPr lang="en-US" sz="1600" baseline="-25000" dirty="0"/>
              <a:t>max</a:t>
            </a:r>
            <a:r>
              <a:rPr lang="en-US" sz="1600" dirty="0"/>
              <a:t> 1-4 hours)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Exposure was generally dose proportional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32A2C0-7B45-4110-8816-36139F78A6EE}"/>
              </a:ext>
            </a:extLst>
          </p:cNvPr>
          <p:cNvGrpSpPr/>
          <p:nvPr/>
        </p:nvGrpSpPr>
        <p:grpSpPr>
          <a:xfrm>
            <a:off x="7352996" y="1379469"/>
            <a:ext cx="1439527" cy="2031325"/>
            <a:chOff x="9527426" y="2543378"/>
            <a:chExt cx="1439527" cy="2031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0425EA-A404-4EB9-85D2-8C950825EF50}"/>
                </a:ext>
              </a:extLst>
            </p:cNvPr>
            <p:cNvGrpSpPr/>
            <p:nvPr/>
          </p:nvGrpSpPr>
          <p:grpSpPr>
            <a:xfrm>
              <a:off x="9527426" y="2744640"/>
              <a:ext cx="274320" cy="82296"/>
              <a:chOff x="10972800" y="1910539"/>
              <a:chExt cx="365760" cy="10972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45627-5E40-4129-982F-B204A13D56F2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9BE3F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684AF48-F82F-4EAD-BA9E-285DF42503B0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9BE3F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A820F-BE05-4F1A-9F73-A4522F1DE07A}"/>
                </a:ext>
              </a:extLst>
            </p:cNvPr>
            <p:cNvSpPr txBox="1"/>
            <p:nvPr/>
          </p:nvSpPr>
          <p:spPr>
            <a:xfrm>
              <a:off x="9763868" y="2543378"/>
              <a:ext cx="611065" cy="20313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783">
                <a:lnSpc>
                  <a:spcPct val="150000"/>
                </a:lnSpc>
              </a:pPr>
              <a:r>
                <a:rPr lang="en-US" sz="1200" dirty="0">
                  <a:solidFill>
                    <a:srgbClr val="000000"/>
                  </a:solidFill>
                </a:rPr>
                <a:t>1 mg</a:t>
              </a:r>
            </a:p>
            <a:p>
              <a:pPr defTabSz="685783">
                <a:lnSpc>
                  <a:spcPct val="15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2 mg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defTabSz="685783">
                <a:lnSpc>
                  <a:spcPct val="150000"/>
                </a:lnSpc>
              </a:pPr>
              <a:r>
                <a:rPr lang="en-US" sz="1200" dirty="0">
                  <a:solidFill>
                    <a:srgbClr val="000000"/>
                  </a:solidFill>
                </a:rPr>
                <a:t>4 mg</a:t>
              </a:r>
            </a:p>
            <a:p>
              <a:pPr defTabSz="685783">
                <a:lnSpc>
                  <a:spcPct val="15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6 mg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defTabSz="685783">
                <a:lnSpc>
                  <a:spcPct val="15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8 mg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defTabSz="685783">
                <a:lnSpc>
                  <a:spcPct val="150000"/>
                </a:lnSpc>
              </a:pPr>
              <a:r>
                <a:rPr lang="en-US" sz="1200" dirty="0" smtClean="0">
                  <a:solidFill>
                    <a:srgbClr val="000000"/>
                  </a:solidFill>
                </a:rPr>
                <a:t>10 mg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defTabSz="685783">
                <a:lnSpc>
                  <a:spcPct val="150000"/>
                </a:lnSpc>
              </a:pPr>
              <a:r>
                <a:rPr lang="en-US" sz="1200" dirty="0">
                  <a:solidFill>
                    <a:srgbClr val="000000"/>
                  </a:solidFill>
                </a:rPr>
                <a:t>12 mg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5B52C2-451E-4C19-B0C9-2EA7712065FD}"/>
                </a:ext>
              </a:extLst>
            </p:cNvPr>
            <p:cNvGrpSpPr/>
            <p:nvPr/>
          </p:nvGrpSpPr>
          <p:grpSpPr>
            <a:xfrm>
              <a:off x="9527426" y="3017512"/>
              <a:ext cx="274320" cy="82296"/>
              <a:chOff x="10972800" y="1910539"/>
              <a:chExt cx="365760" cy="10972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542A30-4D8D-4272-B106-2192A275AA0F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68D5F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68A97FF-FCE5-4209-81DD-4CB7CAE5034A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68D5F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AD4A0F-54A5-41E9-8220-11E2CA31508B}"/>
                </a:ext>
              </a:extLst>
            </p:cNvPr>
            <p:cNvGrpSpPr/>
            <p:nvPr/>
          </p:nvGrpSpPr>
          <p:grpSpPr>
            <a:xfrm>
              <a:off x="9527426" y="3290384"/>
              <a:ext cx="274320" cy="82296"/>
              <a:chOff x="10972800" y="1910539"/>
              <a:chExt cx="365760" cy="10972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552289-A437-45B2-B627-F4DF6BC3E5EB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46A4E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471969B-255B-430C-996D-87F52B6D2031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46A4E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89857A3-E146-4216-9C96-254E4976B9A2}"/>
                </a:ext>
              </a:extLst>
            </p:cNvPr>
            <p:cNvGrpSpPr/>
            <p:nvPr/>
          </p:nvGrpSpPr>
          <p:grpSpPr>
            <a:xfrm>
              <a:off x="9527426" y="3563256"/>
              <a:ext cx="274320" cy="82296"/>
              <a:chOff x="10972800" y="1910539"/>
              <a:chExt cx="365760" cy="109728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FFFE3FA-BB12-4E0F-BE6C-A402DE185AE7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46A4E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29437D-69D7-4EC4-92BA-B2BD85DD05F9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21E594C-0F27-43B2-9B00-6D94F2148D84}"/>
                </a:ext>
              </a:extLst>
            </p:cNvPr>
            <p:cNvGrpSpPr/>
            <p:nvPr/>
          </p:nvGrpSpPr>
          <p:grpSpPr>
            <a:xfrm>
              <a:off x="9527426" y="3836128"/>
              <a:ext cx="274320" cy="82296"/>
              <a:chOff x="10972800" y="1910539"/>
              <a:chExt cx="365760" cy="10972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C20011D-ABCA-44B8-A0C9-A73B5B9502B0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0042A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9C8D580-252F-4C94-A1B9-50549A6D7A16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0042A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45B263-2644-4C76-92E0-E3F417351828}"/>
                </a:ext>
              </a:extLst>
            </p:cNvPr>
            <p:cNvGrpSpPr/>
            <p:nvPr/>
          </p:nvGrpSpPr>
          <p:grpSpPr>
            <a:xfrm>
              <a:off x="9527426" y="4109000"/>
              <a:ext cx="274320" cy="82296"/>
              <a:chOff x="10972800" y="1910539"/>
              <a:chExt cx="365760" cy="109728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460EFDF-55FD-400D-BAA8-C9D6348BDA6E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A0E71AA-9AFF-4242-B219-7BC5EBC280A0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FA7C79-9C6C-4D91-B780-219BDCAEEB15}"/>
                </a:ext>
              </a:extLst>
            </p:cNvPr>
            <p:cNvGrpSpPr/>
            <p:nvPr/>
          </p:nvGrpSpPr>
          <p:grpSpPr>
            <a:xfrm>
              <a:off x="9527426" y="4381872"/>
              <a:ext cx="274320" cy="82296"/>
              <a:chOff x="10972800" y="1910539"/>
              <a:chExt cx="365760" cy="109728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B392882-D163-4F25-A71B-68118B33B72A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65760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05182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4A6478C-6710-4618-9895-3BF5532859B1}"/>
                  </a:ext>
                </a:extLst>
              </p:cNvPr>
              <p:cNvSpPr/>
              <p:nvPr/>
            </p:nvSpPr>
            <p:spPr>
              <a:xfrm>
                <a:off x="11100816" y="1910539"/>
                <a:ext cx="109728" cy="109728"/>
              </a:xfrm>
              <a:prstGeom prst="ellipse">
                <a:avLst/>
              </a:prstGeom>
              <a:solidFill>
                <a:srgbClr val="0518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2A75DD-1987-4315-BFF7-6D1F1B969CA4}"/>
                </a:ext>
              </a:extLst>
            </p:cNvPr>
            <p:cNvSpPr/>
            <p:nvPr/>
          </p:nvSpPr>
          <p:spPr>
            <a:xfrm flipH="1">
              <a:off x="10374933" y="2744640"/>
              <a:ext cx="99577" cy="1737360"/>
            </a:xfrm>
            <a:custGeom>
              <a:avLst/>
              <a:gdLst>
                <a:gd name="connsiteX0" fmla="*/ 176733 w 215153"/>
                <a:gd name="connsiteY0" fmla="*/ 0 h 2282158"/>
                <a:gd name="connsiteX1" fmla="*/ 0 w 215153"/>
                <a:gd name="connsiteY1" fmla="*/ 0 h 2282158"/>
                <a:gd name="connsiteX2" fmla="*/ 0 w 215153"/>
                <a:gd name="connsiteY2" fmla="*/ 2282158 h 2282158"/>
                <a:gd name="connsiteX3" fmla="*/ 215153 w 215153"/>
                <a:gd name="connsiteY3" fmla="*/ 2282158 h 2282158"/>
                <a:gd name="connsiteX0" fmla="*/ 176733 w 176733"/>
                <a:gd name="connsiteY0" fmla="*/ 0 h 2282158"/>
                <a:gd name="connsiteX1" fmla="*/ 0 w 176733"/>
                <a:gd name="connsiteY1" fmla="*/ 0 h 2282158"/>
                <a:gd name="connsiteX2" fmla="*/ 0 w 176733"/>
                <a:gd name="connsiteY2" fmla="*/ 2282158 h 2282158"/>
                <a:gd name="connsiteX3" fmla="*/ 171085 w 176733"/>
                <a:gd name="connsiteY3" fmla="*/ 2282158 h 228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33" h="2282158">
                  <a:moveTo>
                    <a:pt x="176733" y="0"/>
                  </a:moveTo>
                  <a:lnTo>
                    <a:pt x="0" y="0"/>
                  </a:lnTo>
                  <a:lnTo>
                    <a:pt x="0" y="2282158"/>
                  </a:lnTo>
                  <a:lnTo>
                    <a:pt x="171085" y="228215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787993-248C-4B2E-A372-A034A5E541F6}"/>
                </a:ext>
              </a:extLst>
            </p:cNvPr>
            <p:cNvSpPr/>
            <p:nvPr/>
          </p:nvSpPr>
          <p:spPr>
            <a:xfrm>
              <a:off x="10474510" y="3474821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8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altLang="en-US" sz="1200" kern="0" dirty="0">
                  <a:solidFill>
                    <a:prstClr val="black"/>
                  </a:solidFill>
                  <a:latin typeface="Arial" panose="020B0604020202020204"/>
                  <a:cs typeface="Arial" panose="020B0604020202020204" pitchFamily="34" charset="0"/>
                </a:rPr>
                <a:t>VES</a:t>
              </a:r>
              <a:endParaRPr lang="en-US" sz="1200" kern="0" dirty="0">
                <a:solidFill>
                  <a:prstClr val="black"/>
                </a:solidFill>
                <a:latin typeface="Arial" panose="020B0604020202020204"/>
                <a:ea typeface="MS Mincho" pitchFamily="49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Pharmacodynamics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marL="0" marR="0" lvl="0" indent="0" algn="r" defTabSz="9143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" b="1" i="0" u="none" strike="noStrike" kern="1200" cap="none" spc="0" normalizeH="0" baseline="-2500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44CAC06D-E468-43AA-8697-C0ABA70C95D3}" type="slidenum">
              <a:rPr kumimoji="0" lang="en-US" sz="81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10" b="1" i="0" u="none" strike="noStrike" kern="1200" cap="none" spc="0" normalizeH="0" baseline="-2500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13305E-74DD-4085-9073-DC3B0C2AB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63127"/>
              </p:ext>
            </p:extLst>
          </p:nvPr>
        </p:nvGraphicFramePr>
        <p:xfrm>
          <a:off x="1051323" y="1079897"/>
          <a:ext cx="1472803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" name="Prism 7" r:id="rId4" imgW="1660226" imgH="3252666" progId="Prism7.Document">
                  <p:embed/>
                </p:oleObj>
              </mc:Choice>
              <mc:Fallback>
                <p:oleObj name="Prism 7" r:id="rId4" imgW="1660226" imgH="3252666" progId="Prism7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413305E-74DD-4085-9073-DC3B0C2AB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1323" y="1079897"/>
                        <a:ext cx="1472803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NK</a:t>
            </a:r>
            <a:r>
              <a:rPr lang="en-US" b="0" dirty="0" smtClean="0"/>
              <a:t> </a:t>
            </a:r>
            <a:r>
              <a:rPr lang="en-US" b="0" dirty="0"/>
              <a:t>Cell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3CB-4DF2-4487-97C0-7A94A33B54A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9" name="AutoShape 2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95" tIns="45648" rIns="91295" bIns="45648" numCol="1" anchor="t" anchorCtr="0" compatLnSpc="1">
            <a:prstTxWarp prst="textNoShape">
              <a:avLst/>
            </a:prstTxWarp>
          </a:bodyPr>
          <a:lstStyle/>
          <a:p>
            <a:pPr defTabSz="45645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307975" y="7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95" tIns="45648" rIns="91295" bIns="45648" numCol="1" anchor="t" anchorCtr="0" compatLnSpc="1">
            <a:prstTxWarp prst="textNoShape">
              <a:avLst/>
            </a:prstTxWarp>
          </a:bodyPr>
          <a:lstStyle/>
          <a:p>
            <a:pPr defTabSz="45645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460375" y="1603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95" tIns="45648" rIns="91295" bIns="45648" numCol="1" anchor="t" anchorCtr="0" compatLnSpc="1">
            <a:prstTxWarp prst="textNoShape">
              <a:avLst/>
            </a:prstTxWarp>
          </a:bodyPr>
          <a:lstStyle/>
          <a:p>
            <a:pPr defTabSz="45645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86891" y="2233282"/>
            <a:ext cx="1578632" cy="230812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ctr"/>
            <a:r>
              <a:rPr lang="en-US" sz="1050" dirty="0">
                <a:cs typeface="Arial" panose="020B0604020202020204" pitchFamily="34" charset="0"/>
              </a:rPr>
              <a:t>NK Cells CD69+, %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B00EFAB-5441-415A-8137-1ADEEBA29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79532"/>
              </p:ext>
            </p:extLst>
          </p:nvPr>
        </p:nvGraphicFramePr>
        <p:xfrm>
          <a:off x="2427685" y="1084660"/>
          <a:ext cx="140017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" name="Prism 7" r:id="rId6" imgW="1578115" imgH="3247509" progId="Prism7.Document">
                  <p:embed/>
                </p:oleObj>
              </mc:Choice>
              <mc:Fallback>
                <p:oleObj name="Prism 7" r:id="rId6" imgW="1578115" imgH="3247509" progId="Prism7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B00EFAB-5441-415A-8137-1ADEEBA29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685" y="1084660"/>
                        <a:ext cx="1400175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A696F20-8D5D-4F51-ACBB-3BE938094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99403"/>
              </p:ext>
            </p:extLst>
          </p:nvPr>
        </p:nvGraphicFramePr>
        <p:xfrm>
          <a:off x="3767138" y="1084660"/>
          <a:ext cx="140017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3" name="Prism 7" r:id="rId8" imgW="1578115" imgH="3247509" progId="Prism7.Document">
                  <p:embed/>
                </p:oleObj>
              </mc:Choice>
              <mc:Fallback>
                <p:oleObj name="Prism 7" r:id="rId8" imgW="1578115" imgH="3247509" progId="Prism7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A696F20-8D5D-4F51-ACBB-3BE938094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7138" y="1084660"/>
                        <a:ext cx="1400175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B44C4B3-6245-4B09-9AD9-4F60CC57F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4340"/>
              </p:ext>
            </p:extLst>
          </p:nvPr>
        </p:nvGraphicFramePr>
        <p:xfrm>
          <a:off x="5106591" y="1084660"/>
          <a:ext cx="140017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" name="Prism 7" r:id="rId10" imgW="1578115" imgH="3247509" progId="Prism7.Document">
                  <p:embed/>
                </p:oleObj>
              </mc:Choice>
              <mc:Fallback>
                <p:oleObj name="Prism 7" r:id="rId10" imgW="1578115" imgH="3247509" progId="Prism7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B44C4B3-6245-4B09-9AD9-4F60CC57F3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6591" y="1084660"/>
                        <a:ext cx="1400175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11AEF6D-A8BF-4EB4-A3D3-05B5F67AE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31821"/>
              </p:ext>
            </p:extLst>
          </p:nvPr>
        </p:nvGraphicFramePr>
        <p:xfrm>
          <a:off x="6447235" y="1084660"/>
          <a:ext cx="1398984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" name="Prism 7" r:id="rId12" imgW="1578115" imgH="3247509" progId="Prism7.Document">
                  <p:embed/>
                </p:oleObj>
              </mc:Choice>
              <mc:Fallback>
                <p:oleObj name="Prism 7" r:id="rId12" imgW="1578115" imgH="3247509" progId="Prism7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11AEF6D-A8BF-4EB4-A3D3-05B5F67AE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47235" y="1084660"/>
                        <a:ext cx="1398984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34369" y="3845201"/>
            <a:ext cx="3178628" cy="24154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1200" i="1" dirty="0">
                <a:solidFill>
                  <a:prstClr val="black"/>
                </a:solidFill>
                <a:latin typeface="+mj-lt"/>
              </a:rPr>
              <a:t>1st administration at each dose level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85A84CB-CF1D-4423-85FE-59C45332925F}"/>
              </a:ext>
            </a:extLst>
          </p:cNvPr>
          <p:cNvSpPr txBox="1">
            <a:spLocks/>
          </p:cNvSpPr>
          <p:nvPr/>
        </p:nvSpPr>
        <p:spPr bwMode="auto">
          <a:xfrm>
            <a:off x="1473200" y="4229617"/>
            <a:ext cx="5403397" cy="5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65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600" kern="0" dirty="0" smtClean="0"/>
              <a:t>Similar trends observed in CD4 and CD8 T lymphocytes</a:t>
            </a:r>
            <a:r>
              <a:rPr lang="en-US" sz="2400" kern="0" dirty="0" smtClean="0"/>
              <a:t> 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40159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125730"/>
            <a:ext cx="7924296" cy="590550"/>
          </a:xfrm>
        </p:spPr>
        <p:txBody>
          <a:bodyPr/>
          <a:lstStyle/>
          <a:p>
            <a:r>
              <a:rPr lang="en-US" dirty="0"/>
              <a:t>Circulating </a:t>
            </a:r>
            <a:r>
              <a:rPr lang="en-US" dirty="0" smtClean="0"/>
              <a:t>Cytokines</a:t>
            </a:r>
            <a:endParaRPr lang="en-US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8DEDD525-CE88-4B1C-8FB0-3CE9702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3896" y="4755357"/>
            <a:ext cx="443850" cy="273844"/>
          </a:xfrm>
        </p:spPr>
        <p:txBody>
          <a:bodyPr/>
          <a:lstStyle/>
          <a:p>
            <a:fld id="{15C863CB-4DF2-4487-97C0-7A94A33B54A5}" type="slidenum">
              <a:rPr lang="en-US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</a:t>
            </a:fld>
            <a:endParaRPr lang="en-US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126F6C-16FD-49D3-8ED7-512B7CD38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46113"/>
              </p:ext>
            </p:extLst>
          </p:nvPr>
        </p:nvGraphicFramePr>
        <p:xfrm>
          <a:off x="833438" y="1998277"/>
          <a:ext cx="2703512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Prism 7" r:id="rId4" imgW="5797825" imgH="3746651" progId="Prism7.Document">
                  <p:embed/>
                </p:oleObj>
              </mc:Choice>
              <mc:Fallback>
                <p:oleObj name="Prism 7" r:id="rId4" imgW="5797825" imgH="3746651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1998277"/>
                        <a:ext cx="2703512" cy="17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D53590-C411-41AD-B844-152FADFD3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82522"/>
              </p:ext>
            </p:extLst>
          </p:nvPr>
        </p:nvGraphicFramePr>
        <p:xfrm>
          <a:off x="3417888" y="1966527"/>
          <a:ext cx="27463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Prism 7" r:id="rId6" imgW="5797825" imgH="3746651" progId="Prism7.Document">
                  <p:embed/>
                </p:oleObj>
              </mc:Choice>
              <mc:Fallback>
                <p:oleObj name="Prism 7" r:id="rId6" imgW="5797825" imgH="3746651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7888" y="1966527"/>
                        <a:ext cx="274637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D86D8E8-28FA-4BAC-83AD-C54ADE10D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15054"/>
              </p:ext>
            </p:extLst>
          </p:nvPr>
        </p:nvGraphicFramePr>
        <p:xfrm>
          <a:off x="6045200" y="1995102"/>
          <a:ext cx="2714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Prism 7" r:id="rId8" imgW="5797825" imgH="3746651" progId="Prism7.Document">
                  <p:embed/>
                </p:oleObj>
              </mc:Choice>
              <mc:Fallback>
                <p:oleObj name="Prism 7" r:id="rId8" imgW="5797825" imgH="3746651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45200" y="1995102"/>
                        <a:ext cx="2714625" cy="175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78975B0B-D4F8-4021-87B3-8CA6015345EE}"/>
              </a:ext>
            </a:extLst>
          </p:cNvPr>
          <p:cNvGrpSpPr/>
          <p:nvPr/>
        </p:nvGrpSpPr>
        <p:grpSpPr>
          <a:xfrm>
            <a:off x="3099046" y="944256"/>
            <a:ext cx="906693" cy="378373"/>
            <a:chOff x="8707846" y="1757091"/>
            <a:chExt cx="906693" cy="37837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838E9B-8FCE-438A-8591-41C3DECE6C53}"/>
                </a:ext>
              </a:extLst>
            </p:cNvPr>
            <p:cNvGrpSpPr/>
            <p:nvPr/>
          </p:nvGrpSpPr>
          <p:grpSpPr>
            <a:xfrm>
              <a:off x="8707846" y="1963191"/>
              <a:ext cx="282804" cy="82296"/>
              <a:chOff x="10972800" y="1910539"/>
              <a:chExt cx="377072" cy="10972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282C7A2-2D08-4F1A-B0EC-6176E728EBAE}"/>
                  </a:ext>
                </a:extLst>
              </p:cNvPr>
              <p:cNvSpPr/>
              <p:nvPr/>
            </p:nvSpPr>
            <p:spPr>
              <a:xfrm>
                <a:off x="10972800" y="1965403"/>
                <a:ext cx="377072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CE066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54B25D-E78D-4702-9D44-318E5D89322A}"/>
                  </a:ext>
                </a:extLst>
              </p:cNvPr>
              <p:cNvSpPr/>
              <p:nvPr/>
            </p:nvSpPr>
            <p:spPr>
              <a:xfrm>
                <a:off x="11106472" y="1910539"/>
                <a:ext cx="109728" cy="109728"/>
              </a:xfrm>
              <a:prstGeom prst="ellipse">
                <a:avLst/>
              </a:prstGeom>
              <a:solidFill>
                <a:srgbClr val="CE066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FF71F6-19A8-4FAE-8C8E-FE9D6F3A6310}"/>
                </a:ext>
              </a:extLst>
            </p:cNvPr>
            <p:cNvSpPr txBox="1"/>
            <p:nvPr/>
          </p:nvSpPr>
          <p:spPr>
            <a:xfrm>
              <a:off x="8990650" y="1757091"/>
              <a:ext cx="623889" cy="37837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783">
                <a:lnSpc>
                  <a:spcPct val="200000"/>
                </a:lnSpc>
              </a:pPr>
              <a:r>
                <a:rPr lang="en-US" sz="1050" dirty="0">
                  <a:solidFill>
                    <a:srgbClr val="000000"/>
                  </a:solidFill>
                </a:rPr>
                <a:t>IL-1R</a:t>
              </a: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080C3D-832A-4855-BE99-4FB33FC3A416}"/>
              </a:ext>
            </a:extLst>
          </p:cNvPr>
          <p:cNvGrpSpPr/>
          <p:nvPr/>
        </p:nvGrpSpPr>
        <p:grpSpPr>
          <a:xfrm>
            <a:off x="4121210" y="944256"/>
            <a:ext cx="804101" cy="378373"/>
            <a:chOff x="8536926" y="2117813"/>
            <a:chExt cx="804101" cy="3783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C3FD1-2D08-4221-8102-C5FEE0352238}"/>
                </a:ext>
              </a:extLst>
            </p:cNvPr>
            <p:cNvGrpSpPr/>
            <p:nvPr/>
          </p:nvGrpSpPr>
          <p:grpSpPr>
            <a:xfrm>
              <a:off x="8536926" y="2320861"/>
              <a:ext cx="282804" cy="82296"/>
              <a:chOff x="10746474" y="2858516"/>
              <a:chExt cx="377072" cy="10972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75A6E04-0837-4056-BF15-71E1FC80A883}"/>
                  </a:ext>
                </a:extLst>
              </p:cNvPr>
              <p:cNvSpPr/>
              <p:nvPr/>
            </p:nvSpPr>
            <p:spPr>
              <a:xfrm>
                <a:off x="10746474" y="2913380"/>
                <a:ext cx="377072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05BE7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6506478-EE6C-4737-B8B4-0382B0A482E0}"/>
                  </a:ext>
                </a:extLst>
              </p:cNvPr>
              <p:cNvSpPr/>
              <p:nvPr/>
            </p:nvSpPr>
            <p:spPr>
              <a:xfrm>
                <a:off x="10880146" y="2858516"/>
                <a:ext cx="109728" cy="109728"/>
              </a:xfrm>
              <a:prstGeom prst="ellipse">
                <a:avLst/>
              </a:prstGeom>
              <a:solidFill>
                <a:srgbClr val="05BE7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992BB4-65ED-46EF-B9EA-39D4D3773720}"/>
                </a:ext>
              </a:extLst>
            </p:cNvPr>
            <p:cNvSpPr txBox="1"/>
            <p:nvPr/>
          </p:nvSpPr>
          <p:spPr>
            <a:xfrm>
              <a:off x="8819730" y="2117813"/>
              <a:ext cx="521297" cy="37837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783">
                <a:lnSpc>
                  <a:spcPct val="200000"/>
                </a:lnSpc>
              </a:pPr>
              <a:r>
                <a:rPr lang="en-US" sz="1050" dirty="0">
                  <a:solidFill>
                    <a:srgbClr val="000000"/>
                  </a:solidFill>
                </a:rPr>
                <a:t>IP-10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8C8D5B2-332C-4E6B-9C18-E9AD79E5D7AB}"/>
              </a:ext>
            </a:extLst>
          </p:cNvPr>
          <p:cNvGrpSpPr/>
          <p:nvPr/>
        </p:nvGrpSpPr>
        <p:grpSpPr>
          <a:xfrm>
            <a:off x="5040781" y="944256"/>
            <a:ext cx="789674" cy="378373"/>
            <a:chOff x="8707846" y="2485679"/>
            <a:chExt cx="789674" cy="37837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83AEADA-653D-43B4-821F-1C9A54FEC55F}"/>
                </a:ext>
              </a:extLst>
            </p:cNvPr>
            <p:cNvGrpSpPr/>
            <p:nvPr/>
          </p:nvGrpSpPr>
          <p:grpSpPr>
            <a:xfrm>
              <a:off x="8707846" y="2683305"/>
              <a:ext cx="282804" cy="82296"/>
              <a:chOff x="10975942" y="3903068"/>
              <a:chExt cx="377072" cy="10972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A62683A-1434-4ED6-88F1-B5CACE0540E8}"/>
                  </a:ext>
                </a:extLst>
              </p:cNvPr>
              <p:cNvSpPr/>
              <p:nvPr/>
            </p:nvSpPr>
            <p:spPr>
              <a:xfrm>
                <a:off x="10975942" y="3957932"/>
                <a:ext cx="377072" cy="0"/>
              </a:xfrm>
              <a:custGeom>
                <a:avLst/>
                <a:gdLst>
                  <a:gd name="connsiteX0" fmla="*/ 0 w 377072"/>
                  <a:gd name="connsiteY0" fmla="*/ 0 h 0"/>
                  <a:gd name="connsiteX1" fmla="*/ 377072 w 37707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7072">
                    <a:moveTo>
                      <a:pt x="0" y="0"/>
                    </a:moveTo>
                    <a:lnTo>
                      <a:pt x="377072" y="0"/>
                    </a:lnTo>
                  </a:path>
                </a:pathLst>
              </a:custGeom>
              <a:noFill/>
              <a:ln w="25400">
                <a:solidFill>
                  <a:srgbClr val="00368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823A65C-41E2-4E27-8F41-27A0C0AD373C}"/>
                  </a:ext>
                </a:extLst>
              </p:cNvPr>
              <p:cNvSpPr/>
              <p:nvPr/>
            </p:nvSpPr>
            <p:spPr>
              <a:xfrm>
                <a:off x="11109614" y="3903068"/>
                <a:ext cx="109728" cy="109728"/>
              </a:xfrm>
              <a:prstGeom prst="ellipse">
                <a:avLst/>
              </a:prstGeom>
              <a:solidFill>
                <a:srgbClr val="00368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/>
                <a:endPara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ACC082D-283F-4E65-8A14-B0E9143C5E6E}"/>
                </a:ext>
              </a:extLst>
            </p:cNvPr>
            <p:cNvSpPr txBox="1"/>
            <p:nvPr/>
          </p:nvSpPr>
          <p:spPr>
            <a:xfrm>
              <a:off x="8990650" y="2485679"/>
              <a:ext cx="506870" cy="37837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783">
                <a:lnSpc>
                  <a:spcPct val="200000"/>
                </a:lnSpc>
              </a:pPr>
              <a:r>
                <a:rPr lang="en-US" sz="1050" dirty="0">
                  <a:solidFill>
                    <a:srgbClr val="000000"/>
                  </a:solidFill>
                </a:rPr>
                <a:t>ITAC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3CC9792-3301-407A-B24A-59E93221292D}"/>
              </a:ext>
            </a:extLst>
          </p:cNvPr>
          <p:cNvSpPr txBox="1"/>
          <p:nvPr/>
        </p:nvSpPr>
        <p:spPr>
          <a:xfrm rot="16200000">
            <a:off x="-319681" y="2664095"/>
            <a:ext cx="2039425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/>
            <a:r>
              <a:rPr lang="en-US" sz="1050" dirty="0">
                <a:solidFill>
                  <a:srgbClr val="000000"/>
                </a:solidFill>
              </a:rPr>
              <a:t>Absolute Change</a:t>
            </a:r>
          </a:p>
          <a:p>
            <a:pPr algn="ctr" defTabSz="685783"/>
            <a:r>
              <a:rPr lang="en-US" sz="1050" dirty="0">
                <a:solidFill>
                  <a:srgbClr val="000000"/>
                </a:solidFill>
              </a:rPr>
              <a:t>Median Induction, </a:t>
            </a:r>
            <a:r>
              <a:rPr lang="en-US" sz="1050" dirty="0" err="1">
                <a:solidFill>
                  <a:srgbClr val="000000"/>
                </a:solidFill>
              </a:rPr>
              <a:t>pg</a:t>
            </a:r>
            <a:r>
              <a:rPr lang="en-US" sz="1050" dirty="0">
                <a:solidFill>
                  <a:srgbClr val="000000"/>
                </a:solidFill>
              </a:rPr>
              <a:t>/mL (IQR)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2D00A5-CA8D-45D3-AC69-ABBCD07FB2FF}"/>
              </a:ext>
            </a:extLst>
          </p:cNvPr>
          <p:cNvSpPr txBox="1"/>
          <p:nvPr/>
        </p:nvSpPr>
        <p:spPr>
          <a:xfrm>
            <a:off x="1072094" y="1388775"/>
            <a:ext cx="222383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/>
            <a:r>
              <a:rPr lang="en-US" sz="1350" b="1" dirty="0">
                <a:solidFill>
                  <a:srgbClr val="000000"/>
                </a:solidFill>
              </a:rPr>
              <a:t>6 mg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A02B6C-AD5E-45D1-9296-9929FE40682C}"/>
              </a:ext>
            </a:extLst>
          </p:cNvPr>
          <p:cNvSpPr txBox="1"/>
          <p:nvPr/>
        </p:nvSpPr>
        <p:spPr>
          <a:xfrm>
            <a:off x="3678501" y="1388775"/>
            <a:ext cx="222383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/>
            <a:r>
              <a:rPr lang="en-US" sz="1350" b="1" dirty="0">
                <a:solidFill>
                  <a:srgbClr val="000000"/>
                </a:solidFill>
              </a:rPr>
              <a:t>8 mg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21CE09-81B3-453B-A7BA-9D54DE33E656}"/>
              </a:ext>
            </a:extLst>
          </p:cNvPr>
          <p:cNvSpPr txBox="1"/>
          <p:nvPr/>
        </p:nvSpPr>
        <p:spPr>
          <a:xfrm>
            <a:off x="6402358" y="1388775"/>
            <a:ext cx="79830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/>
            <a:r>
              <a:rPr lang="en-US" sz="1350" b="1" dirty="0">
                <a:solidFill>
                  <a:srgbClr val="000000"/>
                </a:solidFill>
              </a:rPr>
              <a:t>10 mg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F370FC-FBA7-4D27-A5A3-2FAA42A0FF6E}"/>
              </a:ext>
            </a:extLst>
          </p:cNvPr>
          <p:cNvCxnSpPr>
            <a:cxnSpLocks/>
          </p:cNvCxnSpPr>
          <p:nvPr/>
        </p:nvCxnSpPr>
        <p:spPr bwMode="auto">
          <a:xfrm>
            <a:off x="6368125" y="1758825"/>
            <a:ext cx="8667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4417BE-186C-41DB-9EDD-22E9414975AD}"/>
              </a:ext>
            </a:extLst>
          </p:cNvPr>
          <p:cNvCxnSpPr>
            <a:cxnSpLocks/>
          </p:cNvCxnSpPr>
          <p:nvPr/>
        </p:nvCxnSpPr>
        <p:spPr bwMode="auto">
          <a:xfrm>
            <a:off x="7264590" y="1758825"/>
            <a:ext cx="114188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AE642CA-CA87-4C5B-B497-90E72ABC8618}"/>
              </a:ext>
            </a:extLst>
          </p:cNvPr>
          <p:cNvSpPr txBox="1"/>
          <p:nvPr/>
        </p:nvSpPr>
        <p:spPr>
          <a:xfrm>
            <a:off x="7436378" y="1388775"/>
            <a:ext cx="79830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783"/>
            <a:r>
              <a:rPr lang="en-US" sz="1350" b="1" dirty="0">
                <a:solidFill>
                  <a:srgbClr val="000000"/>
                </a:solidFill>
              </a:rPr>
              <a:t>12 mg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45D0EB-11AC-47EC-9B21-47198CAEA3E4}"/>
              </a:ext>
            </a:extLst>
          </p:cNvPr>
          <p:cNvSpPr txBox="1"/>
          <p:nvPr/>
        </p:nvSpPr>
        <p:spPr>
          <a:xfrm>
            <a:off x="1929783" y="3693854"/>
            <a:ext cx="506870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783"/>
            <a:r>
              <a:rPr lang="en-US" sz="1050" dirty="0">
                <a:solidFill>
                  <a:srgbClr val="000000"/>
                </a:solidFill>
              </a:rPr>
              <a:t>Days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EC1287-71EA-4FED-944B-D47C2A818CC6}"/>
              </a:ext>
            </a:extLst>
          </p:cNvPr>
          <p:cNvSpPr txBox="1"/>
          <p:nvPr/>
        </p:nvSpPr>
        <p:spPr>
          <a:xfrm>
            <a:off x="4481946" y="3693854"/>
            <a:ext cx="506870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783"/>
            <a:r>
              <a:rPr lang="en-US" sz="1050" dirty="0">
                <a:solidFill>
                  <a:srgbClr val="000000"/>
                </a:solidFill>
              </a:rPr>
              <a:t>Days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04C903-5566-47F7-A0D0-1DC5D9BCD77C}"/>
              </a:ext>
            </a:extLst>
          </p:cNvPr>
          <p:cNvSpPr txBox="1"/>
          <p:nvPr/>
        </p:nvSpPr>
        <p:spPr>
          <a:xfrm>
            <a:off x="7148946" y="3693854"/>
            <a:ext cx="506870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783"/>
            <a:r>
              <a:rPr lang="en-US" sz="1050" dirty="0">
                <a:solidFill>
                  <a:srgbClr val="000000"/>
                </a:solidFill>
              </a:rPr>
              <a:t>Days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7F6E35-38B4-4E96-BDD2-D27D5D658F8B}"/>
              </a:ext>
            </a:extLst>
          </p:cNvPr>
          <p:cNvSpPr txBox="1"/>
          <p:nvPr/>
        </p:nvSpPr>
        <p:spPr>
          <a:xfrm>
            <a:off x="1041356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7F6E35-38B4-4E96-BDD2-D27D5D658F8B}"/>
              </a:ext>
            </a:extLst>
          </p:cNvPr>
          <p:cNvSpPr txBox="1"/>
          <p:nvPr/>
        </p:nvSpPr>
        <p:spPr>
          <a:xfrm>
            <a:off x="3665978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7F6E35-38B4-4E96-BDD2-D27D5D658F8B}"/>
              </a:ext>
            </a:extLst>
          </p:cNvPr>
          <p:cNvSpPr txBox="1"/>
          <p:nvPr/>
        </p:nvSpPr>
        <p:spPr>
          <a:xfrm>
            <a:off x="1793050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7F6E35-38B4-4E96-BDD2-D27D5D658F8B}"/>
              </a:ext>
            </a:extLst>
          </p:cNvPr>
          <p:cNvSpPr txBox="1"/>
          <p:nvPr/>
        </p:nvSpPr>
        <p:spPr>
          <a:xfrm>
            <a:off x="2382708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7F6E35-38B4-4E96-BDD2-D27D5D658F8B}"/>
              </a:ext>
            </a:extLst>
          </p:cNvPr>
          <p:cNvSpPr txBox="1"/>
          <p:nvPr/>
        </p:nvSpPr>
        <p:spPr>
          <a:xfrm>
            <a:off x="4398707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7F6E35-38B4-4E96-BDD2-D27D5D658F8B}"/>
              </a:ext>
            </a:extLst>
          </p:cNvPr>
          <p:cNvSpPr txBox="1"/>
          <p:nvPr/>
        </p:nvSpPr>
        <p:spPr>
          <a:xfrm>
            <a:off x="4992590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6819E5-1604-486D-8FD5-E82C8812AAE4}"/>
              </a:ext>
            </a:extLst>
          </p:cNvPr>
          <p:cNvSpPr txBox="1"/>
          <p:nvPr/>
        </p:nvSpPr>
        <p:spPr>
          <a:xfrm>
            <a:off x="6267832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4BF86B-98F6-4273-B786-97360BB3CE9E}"/>
              </a:ext>
            </a:extLst>
          </p:cNvPr>
          <p:cNvSpPr txBox="1"/>
          <p:nvPr/>
        </p:nvSpPr>
        <p:spPr>
          <a:xfrm>
            <a:off x="7014107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254BEE-FC60-4FD4-B5D6-EBFDE689A594}"/>
              </a:ext>
            </a:extLst>
          </p:cNvPr>
          <p:cNvSpPr txBox="1"/>
          <p:nvPr/>
        </p:nvSpPr>
        <p:spPr>
          <a:xfrm>
            <a:off x="7599443" y="1937069"/>
            <a:ext cx="466782" cy="12077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Dose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0800"/>
            <a:ext cx="7924296" cy="3314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BFC543-E6E9-429A-B7D5-5D4498FF0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4101" y="4292600"/>
            <a:ext cx="7924295" cy="342900"/>
          </a:xfrm>
        </p:spPr>
        <p:txBody>
          <a:bodyPr/>
          <a:lstStyle/>
          <a:p>
            <a:r>
              <a:rPr lang="en-US" sz="1050" dirty="0" smtClean="0"/>
              <a:t>IL-1RA, </a:t>
            </a:r>
            <a:r>
              <a:rPr lang="en-US" sz="1050" dirty="0"/>
              <a:t>interleukin 1 receptor </a:t>
            </a:r>
            <a:r>
              <a:rPr lang="en-US" sz="1050" dirty="0" smtClean="0"/>
              <a:t>antagonist; </a:t>
            </a:r>
            <a:r>
              <a:rPr lang="en-US" sz="1050" dirty="0"/>
              <a:t>IP-10, IFN gamma-induced protein 10; ITAC, </a:t>
            </a:r>
            <a:r>
              <a:rPr lang="fr-FR" sz="1050" dirty="0"/>
              <a:t>IFN-</a:t>
            </a:r>
            <a:r>
              <a:rPr lang="fr-FR" sz="1050" dirty="0" err="1"/>
              <a:t>inducible</a:t>
            </a:r>
            <a:r>
              <a:rPr lang="fr-FR" sz="1050" dirty="0"/>
              <a:t> </a:t>
            </a:r>
            <a:r>
              <a:rPr lang="fr-FR" sz="1050" dirty="0" smtClean="0"/>
              <a:t>T-</a:t>
            </a:r>
            <a:r>
              <a:rPr lang="fr-FR" sz="1050" dirty="0" err="1" smtClean="0"/>
              <a:t>cell</a:t>
            </a:r>
            <a:r>
              <a:rPr lang="fr-FR" sz="1050" dirty="0" smtClean="0"/>
              <a:t>-</a:t>
            </a:r>
            <a:r>
              <a:rPr lang="el-GR" sz="1050" dirty="0" smtClean="0"/>
              <a:t>α</a:t>
            </a:r>
            <a:r>
              <a:rPr lang="fr-FR" sz="1050" dirty="0" smtClean="0"/>
              <a:t> </a:t>
            </a:r>
            <a:r>
              <a:rPr lang="fr-FR" sz="1050" dirty="0" err="1" smtClean="0"/>
              <a:t>chemoattractant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825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64C4143A-BEFA-428B-A9B5-122279839AC2}"/>
              </a:ext>
            </a:extLst>
          </p:cNvPr>
          <p:cNvSpPr txBox="1"/>
          <p:nvPr/>
        </p:nvSpPr>
        <p:spPr>
          <a:xfrm>
            <a:off x="2203245" y="107050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0" dirty="0"/>
              <a:t>Induction of ISG15 mRNA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E3388C-6B08-46B7-ADFD-84DE20D9E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effectLst/>
        </p:spPr>
        <p:txBody>
          <a:bodyPr/>
          <a:lstStyle/>
          <a:p>
            <a:r>
              <a:rPr lang="en-US" dirty="0"/>
              <a:t>ISG, Interferon-stimulated gene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50B00-B589-44B9-B06F-061DA7525221}"/>
              </a:ext>
            </a:extLst>
          </p:cNvPr>
          <p:cNvGrpSpPr/>
          <p:nvPr/>
        </p:nvGrpSpPr>
        <p:grpSpPr>
          <a:xfrm>
            <a:off x="1473341" y="875052"/>
            <a:ext cx="6540901" cy="3649323"/>
            <a:chOff x="1552995" y="1177020"/>
            <a:chExt cx="8721201" cy="4865764"/>
          </a:xfrm>
          <a:effectLst/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5111C5F9-4A7B-49D2-9091-8ED17F47EE41}"/>
                </a:ext>
              </a:extLst>
            </p:cNvPr>
            <p:cNvGrpSpPr/>
            <p:nvPr/>
          </p:nvGrpSpPr>
          <p:grpSpPr>
            <a:xfrm>
              <a:off x="2411116" y="2324859"/>
              <a:ext cx="7695589" cy="3360738"/>
              <a:chOff x="8275306" y="3227406"/>
              <a:chExt cx="7695589" cy="3360738"/>
            </a:xfrm>
          </p:grpSpPr>
          <p:graphicFrame>
            <p:nvGraphicFramePr>
              <p:cNvPr id="275" name="Object 274">
                <a:extLst>
                  <a:ext uri="{FF2B5EF4-FFF2-40B4-BE49-F238E27FC236}">
                    <a16:creationId xmlns:a16="http://schemas.microsoft.com/office/drawing/2014/main" id="{3A296E29-A145-4011-B3A8-7246BD0B68D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75306" y="3227406"/>
              <a:ext cx="7597775" cy="3360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8" name="Prism 6" r:id="rId4" imgW="9138444" imgH="4039009" progId="Prism6.Document">
                      <p:embed/>
                    </p:oleObj>
                  </mc:Choice>
                  <mc:Fallback>
                    <p:oleObj name="Prism 6" r:id="rId4" imgW="9138444" imgH="4039009" progId="Prism6.Document">
                      <p:embed/>
                      <p:pic>
                        <p:nvPicPr>
                          <p:cNvPr id="275" name="Object 274">
                            <a:extLst>
                              <a:ext uri="{FF2B5EF4-FFF2-40B4-BE49-F238E27FC236}">
                                <a16:creationId xmlns:a16="http://schemas.microsoft.com/office/drawing/2014/main" id="{3A296E29-A145-4011-B3A8-7246BD0B68D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8275306" y="3227406"/>
                            <a:ext cx="7597775" cy="3360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5239CA2-100D-4F47-BA0A-D7DFF3FA7CBA}"/>
                  </a:ext>
                </a:extLst>
              </p:cNvPr>
              <p:cNvSpPr/>
              <p:nvPr/>
            </p:nvSpPr>
            <p:spPr>
              <a:xfrm>
                <a:off x="15192917" y="3292191"/>
                <a:ext cx="777978" cy="3281166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defRPr/>
                </a:pPr>
                <a:endParaRPr lang="en-US" sz="135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F87BDA32-6C62-4B6D-B289-6BBCD13270F2}"/>
                </a:ext>
              </a:extLst>
            </p:cNvPr>
            <p:cNvGrpSpPr/>
            <p:nvPr/>
          </p:nvGrpSpPr>
          <p:grpSpPr>
            <a:xfrm>
              <a:off x="2411117" y="1596197"/>
              <a:ext cx="7731168" cy="3359150"/>
              <a:chOff x="7345727" y="1301727"/>
              <a:chExt cx="8145064" cy="3538986"/>
            </a:xfrm>
          </p:grpSpPr>
          <p:graphicFrame>
            <p:nvGraphicFramePr>
              <p:cNvPr id="271" name="Object 270">
                <a:extLst>
                  <a:ext uri="{FF2B5EF4-FFF2-40B4-BE49-F238E27FC236}">
                    <a16:creationId xmlns:a16="http://schemas.microsoft.com/office/drawing/2014/main" id="{B476DFE9-88EB-4A77-80A5-F056D025BBF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45727" y="1301727"/>
              <a:ext cx="8004530" cy="35389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9" name="Prism 6" r:id="rId6" imgW="9138444" imgH="4039009" progId="Prism6.Document">
                      <p:embed/>
                    </p:oleObj>
                  </mc:Choice>
                  <mc:Fallback>
                    <p:oleObj name="Prism 6" r:id="rId6" imgW="9138444" imgH="4039009" progId="Prism6.Document">
                      <p:embed/>
                      <p:pic>
                        <p:nvPicPr>
                          <p:cNvPr id="271" name="Object 270">
                            <a:extLst>
                              <a:ext uri="{FF2B5EF4-FFF2-40B4-BE49-F238E27FC236}">
                                <a16:creationId xmlns:a16="http://schemas.microsoft.com/office/drawing/2014/main" id="{B476DFE9-88EB-4A77-80A5-F056D025BBF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345727" y="1301727"/>
                            <a:ext cx="8004530" cy="353898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C17F55-898E-4C31-BD08-87C2E7E4F37E}"/>
                  </a:ext>
                </a:extLst>
              </p:cNvPr>
              <p:cNvSpPr/>
              <p:nvPr/>
            </p:nvSpPr>
            <p:spPr>
              <a:xfrm>
                <a:off x="14671163" y="1331589"/>
                <a:ext cx="819628" cy="3456827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defRPr/>
                </a:pPr>
                <a:endParaRPr lang="en-US" sz="135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DC07087C-6B4F-4848-B785-59790D97D70D}"/>
                </a:ext>
              </a:extLst>
            </p:cNvPr>
            <p:cNvGrpSpPr/>
            <p:nvPr/>
          </p:nvGrpSpPr>
          <p:grpSpPr>
            <a:xfrm>
              <a:off x="2411116" y="1624542"/>
              <a:ext cx="7597775" cy="3513367"/>
              <a:chOff x="7215632" y="2070410"/>
              <a:chExt cx="8004529" cy="3701459"/>
            </a:xfrm>
          </p:grpSpPr>
          <p:graphicFrame>
            <p:nvGraphicFramePr>
              <p:cNvPr id="269" name="Object 268">
                <a:extLst>
                  <a:ext uri="{FF2B5EF4-FFF2-40B4-BE49-F238E27FC236}">
                    <a16:creationId xmlns:a16="http://schemas.microsoft.com/office/drawing/2014/main" id="{CAE4726D-D06D-495E-9C8B-323E12BD2C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15632" y="2232883"/>
              <a:ext cx="8004529" cy="35389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0" name="Prism 6" r:id="rId8" imgW="9138444" imgH="4039009" progId="Prism6.Document">
                      <p:embed/>
                    </p:oleObj>
                  </mc:Choice>
                  <mc:Fallback>
                    <p:oleObj name="Prism 6" r:id="rId8" imgW="9138444" imgH="4039009" progId="Prism6.Document">
                      <p:embed/>
                      <p:pic>
                        <p:nvPicPr>
                          <p:cNvPr id="269" name="Object 268">
                            <a:extLst>
                              <a:ext uri="{FF2B5EF4-FFF2-40B4-BE49-F238E27FC236}">
                                <a16:creationId xmlns:a16="http://schemas.microsoft.com/office/drawing/2014/main" id="{CAE4726D-D06D-495E-9C8B-323E12BD2CD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215632" y="2232883"/>
                            <a:ext cx="8004529" cy="353898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AAF1649E-E3DB-4A73-AB6B-6FA9E33F0FCD}"/>
                  </a:ext>
                </a:extLst>
              </p:cNvPr>
              <p:cNvSpPr/>
              <p:nvPr/>
            </p:nvSpPr>
            <p:spPr>
              <a:xfrm>
                <a:off x="14237154" y="2070410"/>
                <a:ext cx="943147" cy="3653604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defRPr/>
                </a:pPr>
                <a:endParaRPr lang="en-US" sz="135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50258F6C-EA55-4E1B-B227-9F4B7887EB28}"/>
                </a:ext>
              </a:extLst>
            </p:cNvPr>
            <p:cNvGrpSpPr/>
            <p:nvPr/>
          </p:nvGrpSpPr>
          <p:grpSpPr>
            <a:xfrm>
              <a:off x="2411116" y="2163491"/>
              <a:ext cx="7597775" cy="3364942"/>
              <a:chOff x="6970734" y="3100739"/>
              <a:chExt cx="8004528" cy="3545089"/>
            </a:xfrm>
          </p:grpSpPr>
          <p:graphicFrame>
            <p:nvGraphicFramePr>
              <p:cNvPr id="273" name="Object 272">
                <a:extLst>
                  <a:ext uri="{FF2B5EF4-FFF2-40B4-BE49-F238E27FC236}">
                    <a16:creationId xmlns:a16="http://schemas.microsoft.com/office/drawing/2014/main" id="{E6668E8E-99A5-4906-8CB0-CF783172961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70734" y="3106842"/>
              <a:ext cx="8004528" cy="35389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1" name="Prism 6" r:id="rId10" imgW="9138444" imgH="4039009" progId="Prism6.Document">
                      <p:embed/>
                    </p:oleObj>
                  </mc:Choice>
                  <mc:Fallback>
                    <p:oleObj name="Prism 6" r:id="rId10" imgW="9138444" imgH="4039009" progId="Prism6.Document">
                      <p:embed/>
                      <p:pic>
                        <p:nvPicPr>
                          <p:cNvPr id="273" name="Object 272">
                            <a:extLst>
                              <a:ext uri="{FF2B5EF4-FFF2-40B4-BE49-F238E27FC236}">
                                <a16:creationId xmlns:a16="http://schemas.microsoft.com/office/drawing/2014/main" id="{E6668E8E-99A5-4906-8CB0-CF783172961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970734" y="3106842"/>
                            <a:ext cx="8004528" cy="353898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5165D050-2A4A-4ED9-B85A-A7301F55BF1B}"/>
                  </a:ext>
                </a:extLst>
              </p:cNvPr>
              <p:cNvSpPr/>
              <p:nvPr/>
            </p:nvSpPr>
            <p:spPr>
              <a:xfrm>
                <a:off x="13957794" y="3100739"/>
                <a:ext cx="978045" cy="3456827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defRPr/>
                </a:pPr>
                <a:endParaRPr lang="en-US" sz="135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387AD3AA-53B5-46DC-B561-9169E0AE0D6C}"/>
                </a:ext>
              </a:extLst>
            </p:cNvPr>
            <p:cNvGrpSpPr/>
            <p:nvPr/>
          </p:nvGrpSpPr>
          <p:grpSpPr>
            <a:xfrm>
              <a:off x="2411116" y="2699509"/>
              <a:ext cx="7597775" cy="3332163"/>
              <a:chOff x="8203456" y="3265873"/>
              <a:chExt cx="7597775" cy="3332163"/>
            </a:xfrm>
          </p:grpSpPr>
          <p:graphicFrame>
            <p:nvGraphicFramePr>
              <p:cNvPr id="357" name="Object 356">
                <a:extLst>
                  <a:ext uri="{FF2B5EF4-FFF2-40B4-BE49-F238E27FC236}">
                    <a16:creationId xmlns:a16="http://schemas.microsoft.com/office/drawing/2014/main" id="{306E57DD-0E39-4937-B3A3-A2C66B23095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03456" y="3265873"/>
              <a:ext cx="7597775" cy="333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2" name="Prism 6" r:id="rId12" imgW="9138444" imgH="4005524" progId="Prism6.Document">
                      <p:embed/>
                    </p:oleObj>
                  </mc:Choice>
                  <mc:Fallback>
                    <p:oleObj name="Prism 6" r:id="rId12" imgW="9138444" imgH="4005524" progId="Prism6.Document">
                      <p:embed/>
                      <p:pic>
                        <p:nvPicPr>
                          <p:cNvPr id="357" name="Object 356">
                            <a:extLst>
                              <a:ext uri="{FF2B5EF4-FFF2-40B4-BE49-F238E27FC236}">
                                <a16:creationId xmlns:a16="http://schemas.microsoft.com/office/drawing/2014/main" id="{306E57DD-0E39-4937-B3A3-A2C66B23095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8203456" y="3265873"/>
                            <a:ext cx="7597775" cy="3332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B6D8FD0-C1F0-45C2-BB88-49D74B169C0F}"/>
                  </a:ext>
                </a:extLst>
              </p:cNvPr>
              <p:cNvSpPr/>
              <p:nvPr/>
            </p:nvSpPr>
            <p:spPr>
              <a:xfrm>
                <a:off x="14937821" y="3292573"/>
                <a:ext cx="832718" cy="3281166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defRPr/>
                </a:pPr>
                <a:endParaRPr lang="en-US" sz="135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E2FA01B5-E11A-4BCF-8346-79BAD411326A}"/>
                </a:ext>
              </a:extLst>
            </p:cNvPr>
            <p:cNvGrpSpPr/>
            <p:nvPr/>
          </p:nvGrpSpPr>
          <p:grpSpPr>
            <a:xfrm>
              <a:off x="2411116" y="1964497"/>
              <a:ext cx="7599362" cy="3988001"/>
              <a:chOff x="6690129" y="2883981"/>
              <a:chExt cx="8006201" cy="4201503"/>
            </a:xfrm>
          </p:grpSpPr>
          <p:graphicFrame>
            <p:nvGraphicFramePr>
              <p:cNvPr id="303" name="Object 302">
                <a:extLst>
                  <a:ext uri="{FF2B5EF4-FFF2-40B4-BE49-F238E27FC236}">
                    <a16:creationId xmlns:a16="http://schemas.microsoft.com/office/drawing/2014/main" id="{3DF11FC4-6C63-4C9B-9B35-308201B8FBD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90129" y="2883981"/>
              <a:ext cx="8006201" cy="3537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3" name="Prism 6" r:id="rId14" imgW="9138444" imgH="4039009" progId="Prism6.Document">
                      <p:embed/>
                    </p:oleObj>
                  </mc:Choice>
                  <mc:Fallback>
                    <p:oleObj name="Prism 6" r:id="rId14" imgW="9138444" imgH="4039009" progId="Prism6.Document">
                      <p:embed/>
                      <p:pic>
                        <p:nvPicPr>
                          <p:cNvPr id="303" name="Object 302">
                            <a:extLst>
                              <a:ext uri="{FF2B5EF4-FFF2-40B4-BE49-F238E27FC236}">
                                <a16:creationId xmlns:a16="http://schemas.microsoft.com/office/drawing/2014/main" id="{3DF11FC4-6C63-4C9B-9B35-308201B8FBD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6690129" y="2883981"/>
                            <a:ext cx="8006201" cy="35373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57B284C6-C386-47FB-9AEA-9F8C034F662C}"/>
                  </a:ext>
                </a:extLst>
              </p:cNvPr>
              <p:cNvSpPr/>
              <p:nvPr/>
            </p:nvSpPr>
            <p:spPr>
              <a:xfrm>
                <a:off x="13680109" y="2911938"/>
                <a:ext cx="943146" cy="4173546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defRPr/>
                </a:pPr>
                <a:endParaRPr lang="en-US" sz="135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68" name="Object 267">
              <a:extLst>
                <a:ext uri="{FF2B5EF4-FFF2-40B4-BE49-F238E27FC236}">
                  <a16:creationId xmlns:a16="http://schemas.microsoft.com/office/drawing/2014/main" id="{01B8B723-7C1D-4F33-9A2E-8B9D9BDAAB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11309" y="2501072"/>
            <a:ext cx="7862887" cy="354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4" name="Prism 8" r:id="rId16" imgW="9455363" imgH="4258638" progId="Prism8.Document">
                    <p:embed/>
                  </p:oleObj>
                </mc:Choice>
                <mc:Fallback>
                  <p:oleObj name="Prism 8" r:id="rId16" imgW="9455363" imgH="4258638" progId="Prism8.Document">
                    <p:embed/>
                    <p:pic>
                      <p:nvPicPr>
                        <p:cNvPr id="268" name="Object 267">
                          <a:extLst>
                            <a:ext uri="{FF2B5EF4-FFF2-40B4-BE49-F238E27FC236}">
                              <a16:creationId xmlns:a16="http://schemas.microsoft.com/office/drawing/2014/main" id="{01B8B723-7C1D-4F33-9A2E-8B9D9BDAAB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411309" y="2501072"/>
                          <a:ext cx="7862887" cy="3541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75A14A-BB02-41DD-BC6C-DA0AA5DB2480}"/>
                </a:ext>
              </a:extLst>
            </p:cNvPr>
            <p:cNvSpPr txBox="1"/>
            <p:nvPr/>
          </p:nvSpPr>
          <p:spPr>
            <a:xfrm rot="16200000">
              <a:off x="-472137" y="3703023"/>
              <a:ext cx="4265708" cy="21544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ISG15 fold change (by cohort)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5FBFB9-0EAE-4CD1-9EFD-75D7D58F16C9}"/>
                </a:ext>
              </a:extLst>
            </p:cNvPr>
            <p:cNvGrpSpPr/>
            <p:nvPr/>
          </p:nvGrpSpPr>
          <p:grpSpPr>
            <a:xfrm>
              <a:off x="1596452" y="1457653"/>
              <a:ext cx="993426" cy="4494844"/>
              <a:chOff x="1596452" y="1457653"/>
              <a:chExt cx="993426" cy="4494844"/>
            </a:xfrm>
          </p:grpSpPr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1B031A4-A0C9-4611-8366-D5A4CB00E071}"/>
                  </a:ext>
                </a:extLst>
              </p:cNvPr>
              <p:cNvSpPr/>
              <p:nvPr/>
            </p:nvSpPr>
            <p:spPr>
              <a:xfrm>
                <a:off x="1596452" y="1689008"/>
                <a:ext cx="662819" cy="633790"/>
              </a:xfrm>
              <a:custGeom>
                <a:avLst/>
                <a:gdLst>
                  <a:gd name="connsiteX0" fmla="*/ 24190 w 662819"/>
                  <a:gd name="connsiteY0" fmla="*/ 0 h 633790"/>
                  <a:gd name="connsiteX1" fmla="*/ 580571 w 662819"/>
                  <a:gd name="connsiteY1" fmla="*/ 14514 h 633790"/>
                  <a:gd name="connsiteX2" fmla="*/ 580571 w 662819"/>
                  <a:gd name="connsiteY2" fmla="*/ 183847 h 633790"/>
                  <a:gd name="connsiteX3" fmla="*/ 662819 w 662819"/>
                  <a:gd name="connsiteY3" fmla="*/ 183847 h 633790"/>
                  <a:gd name="connsiteX4" fmla="*/ 653143 w 662819"/>
                  <a:gd name="connsiteY4" fmla="*/ 628952 h 633790"/>
                  <a:gd name="connsiteX5" fmla="*/ 0 w 662819"/>
                  <a:gd name="connsiteY5" fmla="*/ 633790 h 633790"/>
                  <a:gd name="connsiteX6" fmla="*/ 24190 w 662819"/>
                  <a:gd name="connsiteY6" fmla="*/ 0 h 63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819" h="633790">
                    <a:moveTo>
                      <a:pt x="24190" y="0"/>
                    </a:moveTo>
                    <a:lnTo>
                      <a:pt x="580571" y="14514"/>
                    </a:lnTo>
                    <a:lnTo>
                      <a:pt x="580571" y="183847"/>
                    </a:lnTo>
                    <a:lnTo>
                      <a:pt x="662819" y="183847"/>
                    </a:lnTo>
                    <a:lnTo>
                      <a:pt x="653143" y="628952"/>
                    </a:lnTo>
                    <a:lnTo>
                      <a:pt x="0" y="633790"/>
                    </a:lnTo>
                    <a:lnTo>
                      <a:pt x="2419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BFF33A5-9730-48F6-859C-6309D2B2BD40}"/>
                  </a:ext>
                </a:extLst>
              </p:cNvPr>
              <p:cNvSpPr/>
              <p:nvPr/>
            </p:nvSpPr>
            <p:spPr>
              <a:xfrm>
                <a:off x="1785138" y="2311329"/>
                <a:ext cx="474133" cy="474133"/>
              </a:xfrm>
              <a:custGeom>
                <a:avLst/>
                <a:gdLst>
                  <a:gd name="connsiteX0" fmla="*/ 58057 w 474133"/>
                  <a:gd name="connsiteY0" fmla="*/ 0 h 474133"/>
                  <a:gd name="connsiteX1" fmla="*/ 396723 w 474133"/>
                  <a:gd name="connsiteY1" fmla="*/ 19352 h 474133"/>
                  <a:gd name="connsiteX2" fmla="*/ 396723 w 474133"/>
                  <a:gd name="connsiteY2" fmla="*/ 169333 h 474133"/>
                  <a:gd name="connsiteX3" fmla="*/ 474133 w 474133"/>
                  <a:gd name="connsiteY3" fmla="*/ 179009 h 474133"/>
                  <a:gd name="connsiteX4" fmla="*/ 474133 w 474133"/>
                  <a:gd name="connsiteY4" fmla="*/ 474133 h 474133"/>
                  <a:gd name="connsiteX5" fmla="*/ 0 w 474133"/>
                  <a:gd name="connsiteY5" fmla="*/ 454781 h 474133"/>
                  <a:gd name="connsiteX6" fmla="*/ 58057 w 474133"/>
                  <a:gd name="connsiteY6" fmla="*/ 0 h 4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133" h="474133">
                    <a:moveTo>
                      <a:pt x="58057" y="0"/>
                    </a:moveTo>
                    <a:lnTo>
                      <a:pt x="396723" y="19352"/>
                    </a:lnTo>
                    <a:lnTo>
                      <a:pt x="396723" y="169333"/>
                    </a:lnTo>
                    <a:lnTo>
                      <a:pt x="474133" y="179009"/>
                    </a:lnTo>
                    <a:lnTo>
                      <a:pt x="474133" y="474133"/>
                    </a:lnTo>
                    <a:lnTo>
                      <a:pt x="0" y="454781"/>
                    </a:lnTo>
                    <a:lnTo>
                      <a:pt x="5805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2051BD65-72F5-4EE7-9C96-8C40207109E6}"/>
                  </a:ext>
                </a:extLst>
              </p:cNvPr>
              <p:cNvGrpSpPr/>
              <p:nvPr/>
            </p:nvGrpSpPr>
            <p:grpSpPr>
              <a:xfrm>
                <a:off x="1776883" y="1567823"/>
                <a:ext cx="401345" cy="825440"/>
                <a:chOff x="447902" y="2117236"/>
                <a:chExt cx="401345" cy="825440"/>
              </a:xfrm>
              <a:noFill/>
            </p:grpSpPr>
            <p:sp>
              <p:nvSpPr>
                <p:cNvPr id="353" name="Left Brace 352">
                  <a:extLst>
                    <a:ext uri="{FF2B5EF4-FFF2-40B4-BE49-F238E27FC236}">
                      <a16:creationId xmlns:a16="http://schemas.microsoft.com/office/drawing/2014/main" id="{D0EEE262-597D-47FA-8062-03829718D2DB}"/>
                    </a:ext>
                  </a:extLst>
                </p:cNvPr>
                <p:cNvSpPr/>
                <p:nvPr/>
              </p:nvSpPr>
              <p:spPr>
                <a:xfrm>
                  <a:off x="699266" y="2235370"/>
                  <a:ext cx="149981" cy="570725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7312F114-3AB0-483A-9592-385D523F6AC2}"/>
                    </a:ext>
                  </a:extLst>
                </p:cNvPr>
                <p:cNvSpPr txBox="1"/>
                <p:nvPr/>
              </p:nvSpPr>
              <p:spPr>
                <a:xfrm rot="16200000">
                  <a:off x="177572" y="2387566"/>
                  <a:ext cx="825440" cy="2847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10/12 mg</a:t>
                  </a:r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2942CC05-3B1D-4137-AFBC-4A69E57F2263}"/>
                  </a:ext>
                </a:extLst>
              </p:cNvPr>
              <p:cNvGrpSpPr/>
              <p:nvPr/>
            </p:nvGrpSpPr>
            <p:grpSpPr>
              <a:xfrm>
                <a:off x="1773037" y="2378293"/>
                <a:ext cx="401343" cy="562547"/>
                <a:chOff x="450323" y="2763530"/>
                <a:chExt cx="401343" cy="562547"/>
              </a:xfrm>
              <a:noFill/>
            </p:grpSpPr>
            <p:sp>
              <p:nvSpPr>
                <p:cNvPr id="351" name="Left Brace 350">
                  <a:extLst>
                    <a:ext uri="{FF2B5EF4-FFF2-40B4-BE49-F238E27FC236}">
                      <a16:creationId xmlns:a16="http://schemas.microsoft.com/office/drawing/2014/main" id="{2F808882-0C62-4D79-934B-EB65E2172522}"/>
                    </a:ext>
                  </a:extLst>
                </p:cNvPr>
                <p:cNvSpPr/>
                <p:nvPr/>
              </p:nvSpPr>
              <p:spPr>
                <a:xfrm>
                  <a:off x="701685" y="2819631"/>
                  <a:ext cx="149981" cy="45575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A706EB5D-C024-4E7F-BED2-F0507D28FAAF}"/>
                    </a:ext>
                  </a:extLst>
                </p:cNvPr>
                <p:cNvSpPr txBox="1"/>
                <p:nvPr/>
              </p:nvSpPr>
              <p:spPr>
                <a:xfrm rot="16200000">
                  <a:off x="311439" y="2902414"/>
                  <a:ext cx="562547" cy="2847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8 mg</a:t>
                  </a:r>
                </a:p>
              </p:txBody>
            </p:sp>
          </p:grp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7B98C2D9-5368-4050-8D26-BD2667A1529F}"/>
                  </a:ext>
                </a:extLst>
              </p:cNvPr>
              <p:cNvGrpSpPr/>
              <p:nvPr/>
            </p:nvGrpSpPr>
            <p:grpSpPr>
              <a:xfrm>
                <a:off x="1824283" y="5503169"/>
                <a:ext cx="765595" cy="449328"/>
                <a:chOff x="7156244" y="5425407"/>
                <a:chExt cx="765595" cy="420536"/>
              </a:xfrm>
            </p:grpSpPr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F77A7E44-DD31-404E-9E1C-07A67BF8F3F7}"/>
                    </a:ext>
                  </a:extLst>
                </p:cNvPr>
                <p:cNvSpPr txBox="1"/>
                <p:nvPr/>
              </p:nvSpPr>
              <p:spPr>
                <a:xfrm>
                  <a:off x="7156244" y="5487673"/>
                  <a:ext cx="765595" cy="2665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Placebo</a:t>
                  </a:r>
                </a:p>
              </p:txBody>
            </p:sp>
            <p:sp>
              <p:nvSpPr>
                <p:cNvPr id="350" name="Left Bracket 349">
                  <a:extLst>
                    <a:ext uri="{FF2B5EF4-FFF2-40B4-BE49-F238E27FC236}">
                      <a16:creationId xmlns:a16="http://schemas.microsoft.com/office/drawing/2014/main" id="{2B145800-2FA9-4077-B730-81AA92287059}"/>
                    </a:ext>
                  </a:extLst>
                </p:cNvPr>
                <p:cNvSpPr/>
                <p:nvPr/>
              </p:nvSpPr>
              <p:spPr>
                <a:xfrm>
                  <a:off x="7234915" y="5425407"/>
                  <a:ext cx="72894" cy="420536"/>
                </a:xfrm>
                <a:prstGeom prst="leftBracket">
                  <a:avLst>
                    <a:gd name="adj" fmla="val 0"/>
                  </a:avLst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9C0CECC2-29BC-4EB9-8A20-25C38D1C7BBC}"/>
                  </a:ext>
                </a:extLst>
              </p:cNvPr>
              <p:cNvGrpSpPr/>
              <p:nvPr/>
            </p:nvGrpSpPr>
            <p:grpSpPr>
              <a:xfrm>
                <a:off x="1773037" y="2999685"/>
                <a:ext cx="401343" cy="562547"/>
                <a:chOff x="450323" y="2763530"/>
                <a:chExt cx="401343" cy="562547"/>
              </a:xfrm>
              <a:noFill/>
            </p:grpSpPr>
            <p:sp>
              <p:nvSpPr>
                <p:cNvPr id="347" name="Left Brace 346">
                  <a:extLst>
                    <a:ext uri="{FF2B5EF4-FFF2-40B4-BE49-F238E27FC236}">
                      <a16:creationId xmlns:a16="http://schemas.microsoft.com/office/drawing/2014/main" id="{54860EFA-9910-45F2-B2E3-158CA57A5140}"/>
                    </a:ext>
                  </a:extLst>
                </p:cNvPr>
                <p:cNvSpPr/>
                <p:nvPr/>
              </p:nvSpPr>
              <p:spPr>
                <a:xfrm>
                  <a:off x="701685" y="2819631"/>
                  <a:ext cx="149981" cy="45575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016DD611-8A61-4531-A0CA-374E5DCEA3AA}"/>
                    </a:ext>
                  </a:extLst>
                </p:cNvPr>
                <p:cNvSpPr txBox="1"/>
                <p:nvPr/>
              </p:nvSpPr>
              <p:spPr>
                <a:xfrm rot="16200000">
                  <a:off x="311439" y="2902414"/>
                  <a:ext cx="562547" cy="2847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6 mg</a:t>
                  </a:r>
                </a:p>
              </p:txBody>
            </p: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8083F730-A05D-4DDD-82C4-3B1E791059B9}"/>
                  </a:ext>
                </a:extLst>
              </p:cNvPr>
              <p:cNvGrpSpPr/>
              <p:nvPr/>
            </p:nvGrpSpPr>
            <p:grpSpPr>
              <a:xfrm>
                <a:off x="1773037" y="3621818"/>
                <a:ext cx="401343" cy="562546"/>
                <a:chOff x="450323" y="2752182"/>
                <a:chExt cx="401343" cy="585241"/>
              </a:xfrm>
              <a:noFill/>
            </p:grpSpPr>
            <p:sp>
              <p:nvSpPr>
                <p:cNvPr id="345" name="Left Brace 344">
                  <a:extLst>
                    <a:ext uri="{FF2B5EF4-FFF2-40B4-BE49-F238E27FC236}">
                      <a16:creationId xmlns:a16="http://schemas.microsoft.com/office/drawing/2014/main" id="{D18F3A64-50B7-4714-9E3E-E98BE7A3B7C6}"/>
                    </a:ext>
                  </a:extLst>
                </p:cNvPr>
                <p:cNvSpPr/>
                <p:nvPr/>
              </p:nvSpPr>
              <p:spPr>
                <a:xfrm>
                  <a:off x="701685" y="2819631"/>
                  <a:ext cx="149981" cy="45575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2EC6ADCB-908C-4A2A-A495-8192CBB78C4B}"/>
                    </a:ext>
                  </a:extLst>
                </p:cNvPr>
                <p:cNvSpPr txBox="1"/>
                <p:nvPr/>
              </p:nvSpPr>
              <p:spPr>
                <a:xfrm rot="16200000">
                  <a:off x="300092" y="2902413"/>
                  <a:ext cx="585241" cy="2847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4 mg</a:t>
                  </a:r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92FC5A7E-2621-42AE-94DA-A250AC233956}"/>
                  </a:ext>
                </a:extLst>
              </p:cNvPr>
              <p:cNvGrpSpPr/>
              <p:nvPr/>
            </p:nvGrpSpPr>
            <p:grpSpPr>
              <a:xfrm>
                <a:off x="1773037" y="4226341"/>
                <a:ext cx="401343" cy="562546"/>
                <a:chOff x="450323" y="2752182"/>
                <a:chExt cx="401343" cy="585241"/>
              </a:xfrm>
              <a:noFill/>
            </p:grpSpPr>
            <p:sp>
              <p:nvSpPr>
                <p:cNvPr id="343" name="Left Brace 342">
                  <a:extLst>
                    <a:ext uri="{FF2B5EF4-FFF2-40B4-BE49-F238E27FC236}">
                      <a16:creationId xmlns:a16="http://schemas.microsoft.com/office/drawing/2014/main" id="{AC531A44-07E0-4967-9E75-8D832C4FBD6F}"/>
                    </a:ext>
                  </a:extLst>
                </p:cNvPr>
                <p:cNvSpPr/>
                <p:nvPr/>
              </p:nvSpPr>
              <p:spPr>
                <a:xfrm>
                  <a:off x="701685" y="2819631"/>
                  <a:ext cx="149981" cy="45575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619BEA0E-DA00-4E04-AE35-2579AB866083}"/>
                    </a:ext>
                  </a:extLst>
                </p:cNvPr>
                <p:cNvSpPr txBox="1"/>
                <p:nvPr/>
              </p:nvSpPr>
              <p:spPr>
                <a:xfrm rot="16200000">
                  <a:off x="300092" y="2902413"/>
                  <a:ext cx="585241" cy="2847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2 mg</a:t>
                  </a:r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5322CA96-88DE-4035-A987-303A3B5CEC35}"/>
                  </a:ext>
                </a:extLst>
              </p:cNvPr>
              <p:cNvGrpSpPr/>
              <p:nvPr/>
            </p:nvGrpSpPr>
            <p:grpSpPr>
              <a:xfrm>
                <a:off x="1773037" y="4842739"/>
                <a:ext cx="401343" cy="562546"/>
                <a:chOff x="450323" y="2752183"/>
                <a:chExt cx="401343" cy="585241"/>
              </a:xfrm>
              <a:noFill/>
            </p:grpSpPr>
            <p:sp>
              <p:nvSpPr>
                <p:cNvPr id="341" name="Left Brace 340">
                  <a:extLst>
                    <a:ext uri="{FF2B5EF4-FFF2-40B4-BE49-F238E27FC236}">
                      <a16:creationId xmlns:a16="http://schemas.microsoft.com/office/drawing/2014/main" id="{F65B3B47-4B1D-42C8-A1DB-E82E28847EB8}"/>
                    </a:ext>
                  </a:extLst>
                </p:cNvPr>
                <p:cNvSpPr/>
                <p:nvPr/>
              </p:nvSpPr>
              <p:spPr>
                <a:xfrm>
                  <a:off x="701685" y="2819631"/>
                  <a:ext cx="149981" cy="455759"/>
                </a:xfrm>
                <a:prstGeom prst="leftBrace">
                  <a:avLst>
                    <a:gd name="adj1" fmla="val 0"/>
                    <a:gd name="adj2" fmla="val 50000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A767730B-9552-4DB2-840D-0E9A5BAD00AA}"/>
                    </a:ext>
                  </a:extLst>
                </p:cNvPr>
                <p:cNvSpPr txBox="1"/>
                <p:nvPr/>
              </p:nvSpPr>
              <p:spPr>
                <a:xfrm rot="16200000">
                  <a:off x="300092" y="2902414"/>
                  <a:ext cx="585241" cy="2847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788" b="1" dirty="0"/>
                    <a:t>1 mg</a:t>
                  </a:r>
                </a:p>
              </p:txBody>
            </p:sp>
          </p:grp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CFA18F7B-708C-4061-AE49-06DA72E83E86}"/>
                  </a:ext>
                </a:extLst>
              </p:cNvPr>
              <p:cNvSpPr txBox="1"/>
              <p:nvPr/>
            </p:nvSpPr>
            <p:spPr>
              <a:xfrm>
                <a:off x="1964214" y="1457653"/>
                <a:ext cx="577509" cy="2847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88" b="1" dirty="0"/>
                  <a:t>Dose</a:t>
                </a:r>
              </a:p>
            </p:txBody>
          </p: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826E651B-77FA-43FC-BEF7-C308AB61ACC4}"/>
                  </a:ext>
                </a:extLst>
              </p:cNvPr>
              <p:cNvGrpSpPr/>
              <p:nvPr/>
            </p:nvGrpSpPr>
            <p:grpSpPr>
              <a:xfrm>
                <a:off x="2024808" y="1608063"/>
                <a:ext cx="395836" cy="719092"/>
                <a:chOff x="6567967" y="1680962"/>
                <a:chExt cx="395836" cy="719092"/>
              </a:xfrm>
            </p:grpSpPr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91175C41-3C7E-4839-A7EE-1E49EB1634E5}"/>
                    </a:ext>
                  </a:extLst>
                </p:cNvPr>
                <p:cNvSpPr txBox="1"/>
                <p:nvPr/>
              </p:nvSpPr>
              <p:spPr>
                <a:xfrm>
                  <a:off x="6567967" y="1680962"/>
                  <a:ext cx="395836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10</a:t>
                  </a:r>
                </a:p>
              </p:txBody>
            </p:sp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CF01FBBD-6C82-4895-8C1E-A5FB2E771F44}"/>
                    </a:ext>
                  </a:extLst>
                </p:cNvPr>
                <p:cNvSpPr txBox="1"/>
                <p:nvPr/>
              </p:nvSpPr>
              <p:spPr>
                <a:xfrm>
                  <a:off x="6642774" y="182573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4</a:t>
                  </a:r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9F41CBF7-4CCF-4243-8AC5-9F8716C83D5C}"/>
                    </a:ext>
                  </a:extLst>
                </p:cNvPr>
                <p:cNvSpPr txBox="1"/>
                <p:nvPr/>
              </p:nvSpPr>
              <p:spPr>
                <a:xfrm>
                  <a:off x="6642774" y="197050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3</a:t>
                  </a:r>
                </a:p>
              </p:txBody>
            </p:sp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1211BE7F-B072-44A3-9CE5-428E3F3A3FE7}"/>
                    </a:ext>
                  </a:extLst>
                </p:cNvPr>
                <p:cNvSpPr txBox="1"/>
                <p:nvPr/>
              </p:nvSpPr>
              <p:spPr>
                <a:xfrm>
                  <a:off x="6642774" y="2115274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</a:t>
                  </a:r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15931B43-4E14-4855-9E6C-402304087682}"/>
                  </a:ext>
                </a:extLst>
              </p:cNvPr>
              <p:cNvGrpSpPr/>
              <p:nvPr/>
            </p:nvGrpSpPr>
            <p:grpSpPr>
              <a:xfrm>
                <a:off x="2024808" y="2374212"/>
                <a:ext cx="395836" cy="575193"/>
                <a:chOff x="6567967" y="2431526"/>
                <a:chExt cx="395836" cy="575193"/>
              </a:xfrm>
            </p:grpSpPr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142A5F4F-4B45-4A9B-B2CB-E8FAD8F50B3C}"/>
                    </a:ext>
                  </a:extLst>
                </p:cNvPr>
                <p:cNvSpPr txBox="1"/>
                <p:nvPr/>
              </p:nvSpPr>
              <p:spPr>
                <a:xfrm>
                  <a:off x="6567967" y="2431526"/>
                  <a:ext cx="395836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10</a:t>
                  </a:r>
                </a:p>
              </p:txBody>
            </p: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B56BF194-5C14-4308-B416-6B621C8BADEE}"/>
                    </a:ext>
                  </a:extLst>
                </p:cNvPr>
                <p:cNvSpPr txBox="1"/>
                <p:nvPr/>
              </p:nvSpPr>
              <p:spPr>
                <a:xfrm>
                  <a:off x="6642774" y="257673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5</a:t>
                  </a:r>
                </a:p>
              </p:txBody>
            </p: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3C6D3441-7FC7-40B7-B1FF-DF9B0ADF95AA}"/>
                    </a:ext>
                  </a:extLst>
                </p:cNvPr>
                <p:cNvSpPr txBox="1"/>
                <p:nvPr/>
              </p:nvSpPr>
              <p:spPr>
                <a:xfrm>
                  <a:off x="6642774" y="2721939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</a:t>
                  </a:r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CF886D78-F82E-464F-AA11-224211AD5901}"/>
                  </a:ext>
                </a:extLst>
              </p:cNvPr>
              <p:cNvGrpSpPr/>
              <p:nvPr/>
            </p:nvGrpSpPr>
            <p:grpSpPr>
              <a:xfrm>
                <a:off x="2024808" y="2997722"/>
                <a:ext cx="395836" cy="575193"/>
                <a:chOff x="6567967" y="2431526"/>
                <a:chExt cx="395836" cy="575193"/>
              </a:xfrm>
            </p:grpSpPr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E82A7CF7-D4DF-41B8-A74F-5B4877A87873}"/>
                    </a:ext>
                  </a:extLst>
                </p:cNvPr>
                <p:cNvSpPr txBox="1"/>
                <p:nvPr/>
              </p:nvSpPr>
              <p:spPr>
                <a:xfrm>
                  <a:off x="6567967" y="2431526"/>
                  <a:ext cx="395836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10</a:t>
                  </a:r>
                </a:p>
              </p:txBody>
            </p:sp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4C7E47AA-8399-47DE-9366-34EF0B6B1D1A}"/>
                    </a:ext>
                  </a:extLst>
                </p:cNvPr>
                <p:cNvSpPr txBox="1"/>
                <p:nvPr/>
              </p:nvSpPr>
              <p:spPr>
                <a:xfrm>
                  <a:off x="6642774" y="257673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5</a:t>
                  </a:r>
                </a:p>
              </p:txBody>
            </p: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1C5834D3-63BC-4122-9271-0C992F2A3310}"/>
                    </a:ext>
                  </a:extLst>
                </p:cNvPr>
                <p:cNvSpPr txBox="1"/>
                <p:nvPr/>
              </p:nvSpPr>
              <p:spPr>
                <a:xfrm>
                  <a:off x="6642774" y="2721939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</a:t>
                  </a:r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A7B0F4F9-9DE7-4B51-A383-0766AE06302E}"/>
                  </a:ext>
                </a:extLst>
              </p:cNvPr>
              <p:cNvGrpSpPr/>
              <p:nvPr/>
            </p:nvGrpSpPr>
            <p:grpSpPr>
              <a:xfrm>
                <a:off x="2099614" y="3614071"/>
                <a:ext cx="321030" cy="575193"/>
                <a:chOff x="6642773" y="2431526"/>
                <a:chExt cx="321030" cy="575193"/>
              </a:xfrm>
            </p:grpSpPr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C70A1E72-4463-4676-80E9-7AA1A0C4443A}"/>
                    </a:ext>
                  </a:extLst>
                </p:cNvPr>
                <p:cNvSpPr txBox="1"/>
                <p:nvPr/>
              </p:nvSpPr>
              <p:spPr>
                <a:xfrm>
                  <a:off x="6642773" y="2431526"/>
                  <a:ext cx="321030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6</a:t>
                  </a:r>
                </a:p>
              </p:txBody>
            </p:sp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1E6DD0A3-1BA1-4A17-8C6F-811494CAA962}"/>
                    </a:ext>
                  </a:extLst>
                </p:cNvPr>
                <p:cNvSpPr txBox="1"/>
                <p:nvPr/>
              </p:nvSpPr>
              <p:spPr>
                <a:xfrm>
                  <a:off x="6642774" y="257673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4</a:t>
                  </a:r>
                </a:p>
              </p:txBody>
            </p: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DE03ABAF-539F-4BD2-82D9-D2BC7E135EEC}"/>
                    </a:ext>
                  </a:extLst>
                </p:cNvPr>
                <p:cNvSpPr txBox="1"/>
                <p:nvPr/>
              </p:nvSpPr>
              <p:spPr>
                <a:xfrm>
                  <a:off x="6642774" y="2721939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</a:t>
                  </a:r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F9535B45-48CB-4B4D-A793-7B74601352ED}"/>
                  </a:ext>
                </a:extLst>
              </p:cNvPr>
              <p:cNvGrpSpPr/>
              <p:nvPr/>
            </p:nvGrpSpPr>
            <p:grpSpPr>
              <a:xfrm>
                <a:off x="2099614" y="4214727"/>
                <a:ext cx="321030" cy="575193"/>
                <a:chOff x="6642773" y="2431526"/>
                <a:chExt cx="321030" cy="575193"/>
              </a:xfrm>
            </p:grpSpPr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EB9C0F63-2FC7-45B7-891D-F0CC0A54DB00}"/>
                    </a:ext>
                  </a:extLst>
                </p:cNvPr>
                <p:cNvSpPr txBox="1"/>
                <p:nvPr/>
              </p:nvSpPr>
              <p:spPr>
                <a:xfrm>
                  <a:off x="6642773" y="2431526"/>
                  <a:ext cx="321030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6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DE622442-AB07-487B-89BF-A6CF4899F135}"/>
                    </a:ext>
                  </a:extLst>
                </p:cNvPr>
                <p:cNvSpPr txBox="1"/>
                <p:nvPr/>
              </p:nvSpPr>
              <p:spPr>
                <a:xfrm>
                  <a:off x="6642774" y="257673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4</a:t>
                  </a:r>
                </a:p>
              </p:txBody>
            </p: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E19FD75C-6B1A-42A5-96CC-AB2EBE8B5B26}"/>
                    </a:ext>
                  </a:extLst>
                </p:cNvPr>
                <p:cNvSpPr txBox="1"/>
                <p:nvPr/>
              </p:nvSpPr>
              <p:spPr>
                <a:xfrm>
                  <a:off x="6642774" y="2721939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</a:t>
                  </a:r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92F6DAC4-0400-477F-A004-E642CA96BD2B}"/>
                  </a:ext>
                </a:extLst>
              </p:cNvPr>
              <p:cNvGrpSpPr/>
              <p:nvPr/>
            </p:nvGrpSpPr>
            <p:grpSpPr>
              <a:xfrm>
                <a:off x="2099614" y="4834572"/>
                <a:ext cx="321030" cy="575193"/>
                <a:chOff x="6642773" y="2431526"/>
                <a:chExt cx="321030" cy="575193"/>
              </a:xfrm>
            </p:grpSpPr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B6962236-134F-45E5-8134-165FF436258F}"/>
                    </a:ext>
                  </a:extLst>
                </p:cNvPr>
                <p:cNvSpPr txBox="1"/>
                <p:nvPr/>
              </p:nvSpPr>
              <p:spPr>
                <a:xfrm>
                  <a:off x="6642773" y="2431526"/>
                  <a:ext cx="321030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6</a:t>
                  </a:r>
                </a:p>
              </p:txBody>
            </p: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B7D140CE-5FA7-41A1-B5AD-88D60F6588F7}"/>
                    </a:ext>
                  </a:extLst>
                </p:cNvPr>
                <p:cNvSpPr txBox="1"/>
                <p:nvPr/>
              </p:nvSpPr>
              <p:spPr>
                <a:xfrm>
                  <a:off x="6642774" y="2576733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4</a:t>
                  </a:r>
                </a:p>
              </p:txBody>
            </p:sp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FFC8B88A-AF23-4BF5-9E81-0A32C0D67A26}"/>
                    </a:ext>
                  </a:extLst>
                </p:cNvPr>
                <p:cNvSpPr txBox="1"/>
                <p:nvPr/>
              </p:nvSpPr>
              <p:spPr>
                <a:xfrm>
                  <a:off x="6642774" y="2721939"/>
                  <a:ext cx="321029" cy="2847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r"/>
                  <a:r>
                    <a:rPr lang="en-US" sz="788" dirty="0"/>
                    <a:t>1</a:t>
                  </a: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CB6FAAE-D602-4C20-925D-F98C7477F07E}"/>
                </a:ext>
              </a:extLst>
            </p:cNvPr>
            <p:cNvGrpSpPr/>
            <p:nvPr/>
          </p:nvGrpSpPr>
          <p:grpSpPr>
            <a:xfrm>
              <a:off x="2536203" y="1177020"/>
              <a:ext cx="6419088" cy="307776"/>
              <a:chOff x="1530826" y="1260021"/>
              <a:chExt cx="3680744" cy="30777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6C8A3A-E2E9-4203-BC02-8DC05D3BB96E}"/>
                  </a:ext>
                </a:extLst>
              </p:cNvPr>
              <p:cNvSpPr txBox="1"/>
              <p:nvPr/>
            </p:nvSpPr>
            <p:spPr>
              <a:xfrm>
                <a:off x="2910335" y="1260021"/>
                <a:ext cx="898583" cy="307776"/>
              </a:xfrm>
              <a:prstGeom prst="rect">
                <a:avLst/>
              </a:prstGeom>
              <a:noFill/>
              <a:effectLst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 dirty="0"/>
                  <a:t>Participants, n=36</a:t>
                </a: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04E4C8A-8C06-4D72-9897-06B3287F5B1D}"/>
                  </a:ext>
                </a:extLst>
              </p:cNvPr>
              <p:cNvSpPr/>
              <p:nvPr/>
            </p:nvSpPr>
            <p:spPr>
              <a:xfrm>
                <a:off x="1530826" y="1545317"/>
                <a:ext cx="3680744" cy="0"/>
              </a:xfrm>
              <a:custGeom>
                <a:avLst/>
                <a:gdLst>
                  <a:gd name="connsiteX0" fmla="*/ 0 w 3925229"/>
                  <a:gd name="connsiteY0" fmla="*/ 0 h 0"/>
                  <a:gd name="connsiteX1" fmla="*/ 3925229 w 392522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25229">
                    <a:moveTo>
                      <a:pt x="0" y="0"/>
                    </a:moveTo>
                    <a:lnTo>
                      <a:pt x="392522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0746701-BDED-4680-9D7D-2FCBAB36574F}"/>
              </a:ext>
            </a:extLst>
          </p:cNvPr>
          <p:cNvGrpSpPr/>
          <p:nvPr/>
        </p:nvGrpSpPr>
        <p:grpSpPr>
          <a:xfrm>
            <a:off x="2170528" y="1244316"/>
            <a:ext cx="4845695" cy="440482"/>
            <a:chOff x="2914746" y="1667182"/>
            <a:chExt cx="6469973" cy="570749"/>
          </a:xfrm>
          <a:effectLst/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FD19AE8-F9FA-4348-9D1C-FC71844FB525}"/>
                </a:ext>
              </a:extLst>
            </p:cNvPr>
            <p:cNvSpPr/>
            <p:nvPr/>
          </p:nvSpPr>
          <p:spPr>
            <a:xfrm>
              <a:off x="2914746" y="1667206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9819E59-8625-40F1-9791-D27CA306689C}"/>
                </a:ext>
              </a:extLst>
            </p:cNvPr>
            <p:cNvSpPr/>
            <p:nvPr/>
          </p:nvSpPr>
          <p:spPr>
            <a:xfrm>
              <a:off x="3998192" y="1667200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61E769D-0401-4C86-9F6C-E3C0F54B5970}"/>
                </a:ext>
              </a:extLst>
            </p:cNvPr>
            <p:cNvSpPr/>
            <p:nvPr/>
          </p:nvSpPr>
          <p:spPr>
            <a:xfrm>
              <a:off x="5075832" y="1667194"/>
              <a:ext cx="1071238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4E1E6D6-E797-4C7E-84DF-E129462FA74E}"/>
                </a:ext>
              </a:extLst>
            </p:cNvPr>
            <p:cNvSpPr/>
            <p:nvPr/>
          </p:nvSpPr>
          <p:spPr>
            <a:xfrm>
              <a:off x="6147070" y="1667194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36A0C3A-17D4-4474-A8B0-A079C803A423}"/>
                </a:ext>
              </a:extLst>
            </p:cNvPr>
            <p:cNvSpPr/>
            <p:nvPr/>
          </p:nvSpPr>
          <p:spPr>
            <a:xfrm>
              <a:off x="7224023" y="1667188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C828D43-04AD-46C6-8D35-DA6FCB5B3EA0}"/>
                </a:ext>
              </a:extLst>
            </p:cNvPr>
            <p:cNvSpPr/>
            <p:nvPr/>
          </p:nvSpPr>
          <p:spPr>
            <a:xfrm>
              <a:off x="8304216" y="1667182"/>
              <a:ext cx="1080503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3F79AEC-E4CF-4E22-A241-AE34A1788CDB}"/>
              </a:ext>
            </a:extLst>
          </p:cNvPr>
          <p:cNvGrpSpPr/>
          <p:nvPr/>
        </p:nvGrpSpPr>
        <p:grpSpPr>
          <a:xfrm>
            <a:off x="2170528" y="1815706"/>
            <a:ext cx="4845695" cy="327420"/>
            <a:chOff x="2914746" y="1667182"/>
            <a:chExt cx="6469973" cy="570749"/>
          </a:xfrm>
          <a:effectLst/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5D1CA4D-5125-4D44-90C6-115EA3AD768D}"/>
                </a:ext>
              </a:extLst>
            </p:cNvPr>
            <p:cNvSpPr/>
            <p:nvPr/>
          </p:nvSpPr>
          <p:spPr>
            <a:xfrm>
              <a:off x="2914746" y="1667206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DE8CBAF-157E-4ED3-8206-732E94DDE7EC}"/>
                </a:ext>
              </a:extLst>
            </p:cNvPr>
            <p:cNvSpPr/>
            <p:nvPr/>
          </p:nvSpPr>
          <p:spPr>
            <a:xfrm>
              <a:off x="3998192" y="1667200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DC4C5B6-EE13-428A-98F2-49EDAEEABACB}"/>
                </a:ext>
              </a:extLst>
            </p:cNvPr>
            <p:cNvSpPr/>
            <p:nvPr/>
          </p:nvSpPr>
          <p:spPr>
            <a:xfrm>
              <a:off x="5075832" y="1667194"/>
              <a:ext cx="1071238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9EC5D97-2E88-450C-B22E-E80FD1576E2B}"/>
                </a:ext>
              </a:extLst>
            </p:cNvPr>
            <p:cNvSpPr/>
            <p:nvPr/>
          </p:nvSpPr>
          <p:spPr>
            <a:xfrm>
              <a:off x="6147070" y="1667194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B89632E-DE5D-45B5-BBA5-45BE54C72CF3}"/>
                </a:ext>
              </a:extLst>
            </p:cNvPr>
            <p:cNvSpPr/>
            <p:nvPr/>
          </p:nvSpPr>
          <p:spPr>
            <a:xfrm>
              <a:off x="7224023" y="1667188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B352DC1-297D-4F7B-AA0C-617868D259C3}"/>
                </a:ext>
              </a:extLst>
            </p:cNvPr>
            <p:cNvSpPr/>
            <p:nvPr/>
          </p:nvSpPr>
          <p:spPr>
            <a:xfrm>
              <a:off x="8304216" y="1667182"/>
              <a:ext cx="1080503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740DE61-C308-47B3-A8C2-2909681071A4}"/>
              </a:ext>
            </a:extLst>
          </p:cNvPr>
          <p:cNvGrpSpPr/>
          <p:nvPr/>
        </p:nvGrpSpPr>
        <p:grpSpPr>
          <a:xfrm>
            <a:off x="2170528" y="2284127"/>
            <a:ext cx="4845695" cy="327420"/>
            <a:chOff x="2914746" y="1667182"/>
            <a:chExt cx="6469973" cy="570749"/>
          </a:xfrm>
          <a:effectLst/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52A572B-020B-4760-B7B3-D84B04B4A509}"/>
                </a:ext>
              </a:extLst>
            </p:cNvPr>
            <p:cNvSpPr/>
            <p:nvPr/>
          </p:nvSpPr>
          <p:spPr>
            <a:xfrm>
              <a:off x="2914746" y="1667206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3B68ECC-B9B4-495F-ADC4-49DE6C2E3F6D}"/>
                </a:ext>
              </a:extLst>
            </p:cNvPr>
            <p:cNvSpPr/>
            <p:nvPr/>
          </p:nvSpPr>
          <p:spPr>
            <a:xfrm>
              <a:off x="3998192" y="1667200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62F0CD0-1365-4B38-9FDD-3DD3C8241A41}"/>
                </a:ext>
              </a:extLst>
            </p:cNvPr>
            <p:cNvSpPr/>
            <p:nvPr/>
          </p:nvSpPr>
          <p:spPr>
            <a:xfrm>
              <a:off x="5075832" y="1667194"/>
              <a:ext cx="1071238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CAC613E-35E6-4992-9936-707E8F48D704}"/>
                </a:ext>
              </a:extLst>
            </p:cNvPr>
            <p:cNvSpPr/>
            <p:nvPr/>
          </p:nvSpPr>
          <p:spPr>
            <a:xfrm>
              <a:off x="6147070" y="1667194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11590B5-3F8D-4B01-87BE-B5D0B4A4CEA3}"/>
                </a:ext>
              </a:extLst>
            </p:cNvPr>
            <p:cNvSpPr/>
            <p:nvPr/>
          </p:nvSpPr>
          <p:spPr>
            <a:xfrm>
              <a:off x="7224023" y="1667188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8A8513D-1256-4D76-8567-FF46E493F406}"/>
                </a:ext>
              </a:extLst>
            </p:cNvPr>
            <p:cNvSpPr/>
            <p:nvPr/>
          </p:nvSpPr>
          <p:spPr>
            <a:xfrm>
              <a:off x="8304216" y="1667182"/>
              <a:ext cx="1080503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AA260AA-2A70-43D0-A9EE-716DE7D8998D}"/>
              </a:ext>
            </a:extLst>
          </p:cNvPr>
          <p:cNvGrpSpPr/>
          <p:nvPr/>
        </p:nvGrpSpPr>
        <p:grpSpPr>
          <a:xfrm>
            <a:off x="2168533" y="3206119"/>
            <a:ext cx="4842284" cy="327420"/>
            <a:chOff x="2914746" y="1667182"/>
            <a:chExt cx="6465418" cy="570749"/>
          </a:xfrm>
          <a:effectLst/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8BA7AADC-E918-4158-A068-0203E3DB1878}"/>
                </a:ext>
              </a:extLst>
            </p:cNvPr>
            <p:cNvSpPr/>
            <p:nvPr/>
          </p:nvSpPr>
          <p:spPr>
            <a:xfrm>
              <a:off x="2914746" y="1667206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FC7E06B-BDBF-41E3-981B-FB919B171BA5}"/>
                </a:ext>
              </a:extLst>
            </p:cNvPr>
            <p:cNvSpPr/>
            <p:nvPr/>
          </p:nvSpPr>
          <p:spPr>
            <a:xfrm>
              <a:off x="3998192" y="1667200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77225B1-61A7-43BB-BA4C-AE2E083DFD41}"/>
                </a:ext>
              </a:extLst>
            </p:cNvPr>
            <p:cNvSpPr/>
            <p:nvPr/>
          </p:nvSpPr>
          <p:spPr>
            <a:xfrm>
              <a:off x="5075832" y="1667194"/>
              <a:ext cx="1071238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CBB49F1-3AB7-4022-8C0D-765375AD1A11}"/>
                </a:ext>
              </a:extLst>
            </p:cNvPr>
            <p:cNvSpPr/>
            <p:nvPr/>
          </p:nvSpPr>
          <p:spPr>
            <a:xfrm>
              <a:off x="6147070" y="1667194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48D3AF2-396C-4B6D-85DE-AB2D9A7E7E17}"/>
                </a:ext>
              </a:extLst>
            </p:cNvPr>
            <p:cNvSpPr/>
            <p:nvPr/>
          </p:nvSpPr>
          <p:spPr>
            <a:xfrm>
              <a:off x="7224023" y="1667188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CA33DA6-5410-40A3-8922-55F21D6F5193}"/>
                </a:ext>
              </a:extLst>
            </p:cNvPr>
            <p:cNvSpPr/>
            <p:nvPr/>
          </p:nvSpPr>
          <p:spPr>
            <a:xfrm>
              <a:off x="8299661" y="1667182"/>
              <a:ext cx="1080503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8F67F86-6D9D-4E42-97ED-DA6AE7DA977E}"/>
              </a:ext>
            </a:extLst>
          </p:cNvPr>
          <p:cNvGrpSpPr/>
          <p:nvPr/>
        </p:nvGrpSpPr>
        <p:grpSpPr>
          <a:xfrm>
            <a:off x="2168533" y="2762831"/>
            <a:ext cx="4842284" cy="327420"/>
            <a:chOff x="2914746" y="1667182"/>
            <a:chExt cx="6465418" cy="570749"/>
          </a:xfrm>
          <a:effectLst/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FF1BB61-80A1-4510-BFF5-76083830BC6E}"/>
                </a:ext>
              </a:extLst>
            </p:cNvPr>
            <p:cNvSpPr/>
            <p:nvPr/>
          </p:nvSpPr>
          <p:spPr>
            <a:xfrm>
              <a:off x="2914746" y="1667206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57D3F1F-9D58-45D3-91E7-21705A95FE4E}"/>
                </a:ext>
              </a:extLst>
            </p:cNvPr>
            <p:cNvSpPr/>
            <p:nvPr/>
          </p:nvSpPr>
          <p:spPr>
            <a:xfrm>
              <a:off x="3998192" y="1667200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1790539-D553-4AC6-B042-319B5AD5C73F}"/>
                </a:ext>
              </a:extLst>
            </p:cNvPr>
            <p:cNvSpPr/>
            <p:nvPr/>
          </p:nvSpPr>
          <p:spPr>
            <a:xfrm>
              <a:off x="5075832" y="1667194"/>
              <a:ext cx="1071238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B840390-22E0-4344-BD13-3492864E7A50}"/>
                </a:ext>
              </a:extLst>
            </p:cNvPr>
            <p:cNvSpPr/>
            <p:nvPr/>
          </p:nvSpPr>
          <p:spPr>
            <a:xfrm>
              <a:off x="6147070" y="1667194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D79DB0F-007B-42CE-BA8A-5F93A53C0BFA}"/>
                </a:ext>
              </a:extLst>
            </p:cNvPr>
            <p:cNvSpPr/>
            <p:nvPr/>
          </p:nvSpPr>
          <p:spPr>
            <a:xfrm>
              <a:off x="7224023" y="1667188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71DBE59-3C1F-4596-8448-B8925EEB237D}"/>
                </a:ext>
              </a:extLst>
            </p:cNvPr>
            <p:cNvSpPr/>
            <p:nvPr/>
          </p:nvSpPr>
          <p:spPr>
            <a:xfrm>
              <a:off x="8299661" y="1667182"/>
              <a:ext cx="1080503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F7BDBB4-3CAC-4AD2-A167-35E190E6AFD6}"/>
              </a:ext>
            </a:extLst>
          </p:cNvPr>
          <p:cNvGrpSpPr/>
          <p:nvPr/>
        </p:nvGrpSpPr>
        <p:grpSpPr>
          <a:xfrm>
            <a:off x="2166539" y="3668228"/>
            <a:ext cx="4845695" cy="327420"/>
            <a:chOff x="2914746" y="1667182"/>
            <a:chExt cx="6469973" cy="570749"/>
          </a:xfrm>
          <a:effectLst/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29BBE5E-FF7E-4BE1-8FC9-6A4E5464B4EE}"/>
                </a:ext>
              </a:extLst>
            </p:cNvPr>
            <p:cNvSpPr/>
            <p:nvPr/>
          </p:nvSpPr>
          <p:spPr>
            <a:xfrm>
              <a:off x="2914746" y="1667206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0BD6EB7-B882-4E0F-9F39-75F84795BDF7}"/>
                </a:ext>
              </a:extLst>
            </p:cNvPr>
            <p:cNvSpPr/>
            <p:nvPr/>
          </p:nvSpPr>
          <p:spPr>
            <a:xfrm>
              <a:off x="3998192" y="1667200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D3099F7-25BF-4AA5-9D3D-7D040B1BF859}"/>
                </a:ext>
              </a:extLst>
            </p:cNvPr>
            <p:cNvSpPr/>
            <p:nvPr/>
          </p:nvSpPr>
          <p:spPr>
            <a:xfrm>
              <a:off x="5075832" y="1667194"/>
              <a:ext cx="1071238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6700A3A1-82E7-4018-BEA8-53DD79358F5F}"/>
                </a:ext>
              </a:extLst>
            </p:cNvPr>
            <p:cNvSpPr/>
            <p:nvPr/>
          </p:nvSpPr>
          <p:spPr>
            <a:xfrm>
              <a:off x="6147070" y="1667194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08F3BA83-87CC-47A5-9446-083A1FA277D9}"/>
                </a:ext>
              </a:extLst>
            </p:cNvPr>
            <p:cNvSpPr/>
            <p:nvPr/>
          </p:nvSpPr>
          <p:spPr>
            <a:xfrm>
              <a:off x="7224023" y="1667188"/>
              <a:ext cx="1078992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309E667-45F9-4117-AD97-2784EDA37439}"/>
                </a:ext>
              </a:extLst>
            </p:cNvPr>
            <p:cNvSpPr/>
            <p:nvPr/>
          </p:nvSpPr>
          <p:spPr>
            <a:xfrm>
              <a:off x="8304216" y="1667182"/>
              <a:ext cx="1080503" cy="570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n>
                  <a:solidFill>
                    <a:schemeClr val="tx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9E095217-36E8-46C9-BBD2-B57D9AEE4523}"/>
              </a:ext>
            </a:extLst>
          </p:cNvPr>
          <p:cNvSpPr txBox="1"/>
          <p:nvPr/>
        </p:nvSpPr>
        <p:spPr>
          <a:xfrm>
            <a:off x="3015611" y="107050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DDC16D2-CE45-4B47-B54A-A367D179EA75}"/>
              </a:ext>
            </a:extLst>
          </p:cNvPr>
          <p:cNvSpPr txBox="1"/>
          <p:nvPr/>
        </p:nvSpPr>
        <p:spPr>
          <a:xfrm>
            <a:off x="3821334" y="107050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F98FFEA-B706-4FFC-AFC7-6C1657722684}"/>
              </a:ext>
            </a:extLst>
          </p:cNvPr>
          <p:cNvSpPr txBox="1"/>
          <p:nvPr/>
        </p:nvSpPr>
        <p:spPr>
          <a:xfrm>
            <a:off x="4620412" y="107050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D184527-29D2-4806-B3CE-56F96B3F63C1}"/>
              </a:ext>
            </a:extLst>
          </p:cNvPr>
          <p:cNvSpPr txBox="1"/>
          <p:nvPr/>
        </p:nvSpPr>
        <p:spPr>
          <a:xfrm>
            <a:off x="5432778" y="107050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45141A9-0F4D-4112-BB8E-67D74BF7A7B8}"/>
              </a:ext>
            </a:extLst>
          </p:cNvPr>
          <p:cNvSpPr txBox="1"/>
          <p:nvPr/>
        </p:nvSpPr>
        <p:spPr>
          <a:xfrm>
            <a:off x="6245145" y="107050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4C4143A-BEFA-428B-A9B5-122279839AC2}"/>
              </a:ext>
            </a:extLst>
          </p:cNvPr>
          <p:cNvSpPr txBox="1"/>
          <p:nvPr/>
        </p:nvSpPr>
        <p:spPr>
          <a:xfrm>
            <a:off x="2209965" y="1635296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E095217-36E8-46C9-BBD2-B57D9AEE4523}"/>
              </a:ext>
            </a:extLst>
          </p:cNvPr>
          <p:cNvSpPr txBox="1"/>
          <p:nvPr/>
        </p:nvSpPr>
        <p:spPr>
          <a:xfrm>
            <a:off x="3022331" y="1635296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DDC16D2-CE45-4B47-B54A-A367D179EA75}"/>
              </a:ext>
            </a:extLst>
          </p:cNvPr>
          <p:cNvSpPr txBox="1"/>
          <p:nvPr/>
        </p:nvSpPr>
        <p:spPr>
          <a:xfrm>
            <a:off x="3828054" y="1635296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98FFEA-B706-4FFC-AFC7-6C1657722684}"/>
              </a:ext>
            </a:extLst>
          </p:cNvPr>
          <p:cNvSpPr txBox="1"/>
          <p:nvPr/>
        </p:nvSpPr>
        <p:spPr>
          <a:xfrm>
            <a:off x="4627132" y="1635296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D184527-29D2-4806-B3CE-56F96B3F63C1}"/>
              </a:ext>
            </a:extLst>
          </p:cNvPr>
          <p:cNvSpPr txBox="1"/>
          <p:nvPr/>
        </p:nvSpPr>
        <p:spPr>
          <a:xfrm>
            <a:off x="5439498" y="1635296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5141A9-0F4D-4112-BB8E-67D74BF7A7B8}"/>
              </a:ext>
            </a:extLst>
          </p:cNvPr>
          <p:cNvSpPr txBox="1"/>
          <p:nvPr/>
        </p:nvSpPr>
        <p:spPr>
          <a:xfrm>
            <a:off x="6251865" y="1635296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4C4143A-BEFA-428B-A9B5-122279839AC2}"/>
              </a:ext>
            </a:extLst>
          </p:cNvPr>
          <p:cNvSpPr txBox="1"/>
          <p:nvPr/>
        </p:nvSpPr>
        <p:spPr>
          <a:xfrm>
            <a:off x="2216685" y="210595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E095217-36E8-46C9-BBD2-B57D9AEE4523}"/>
              </a:ext>
            </a:extLst>
          </p:cNvPr>
          <p:cNvSpPr txBox="1"/>
          <p:nvPr/>
        </p:nvSpPr>
        <p:spPr>
          <a:xfrm>
            <a:off x="3029051" y="210595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DDC16D2-CE45-4B47-B54A-A367D179EA75}"/>
              </a:ext>
            </a:extLst>
          </p:cNvPr>
          <p:cNvSpPr txBox="1"/>
          <p:nvPr/>
        </p:nvSpPr>
        <p:spPr>
          <a:xfrm>
            <a:off x="3834774" y="210595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F98FFEA-B706-4FFC-AFC7-6C1657722684}"/>
              </a:ext>
            </a:extLst>
          </p:cNvPr>
          <p:cNvSpPr txBox="1"/>
          <p:nvPr/>
        </p:nvSpPr>
        <p:spPr>
          <a:xfrm>
            <a:off x="4633852" y="210595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4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D184527-29D2-4806-B3CE-56F96B3F63C1}"/>
              </a:ext>
            </a:extLst>
          </p:cNvPr>
          <p:cNvSpPr txBox="1"/>
          <p:nvPr/>
        </p:nvSpPr>
        <p:spPr>
          <a:xfrm>
            <a:off x="5446218" y="210595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45141A9-0F4D-4112-BB8E-67D74BF7A7B8}"/>
              </a:ext>
            </a:extLst>
          </p:cNvPr>
          <p:cNvSpPr txBox="1"/>
          <p:nvPr/>
        </p:nvSpPr>
        <p:spPr>
          <a:xfrm>
            <a:off x="6258585" y="210595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C4143A-BEFA-428B-A9B5-122279839AC2}"/>
              </a:ext>
            </a:extLst>
          </p:cNvPr>
          <p:cNvSpPr txBox="1"/>
          <p:nvPr/>
        </p:nvSpPr>
        <p:spPr>
          <a:xfrm>
            <a:off x="2216681" y="2583338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E095217-36E8-46C9-BBD2-B57D9AEE4523}"/>
              </a:ext>
            </a:extLst>
          </p:cNvPr>
          <p:cNvSpPr txBox="1"/>
          <p:nvPr/>
        </p:nvSpPr>
        <p:spPr>
          <a:xfrm>
            <a:off x="3029047" y="2583338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DDC16D2-CE45-4B47-B54A-A367D179EA75}"/>
              </a:ext>
            </a:extLst>
          </p:cNvPr>
          <p:cNvSpPr txBox="1"/>
          <p:nvPr/>
        </p:nvSpPr>
        <p:spPr>
          <a:xfrm>
            <a:off x="3834770" y="2583338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F98FFEA-B706-4FFC-AFC7-6C1657722684}"/>
              </a:ext>
            </a:extLst>
          </p:cNvPr>
          <p:cNvSpPr txBox="1"/>
          <p:nvPr/>
        </p:nvSpPr>
        <p:spPr>
          <a:xfrm>
            <a:off x="4633848" y="2583338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4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D184527-29D2-4806-B3CE-56F96B3F63C1}"/>
              </a:ext>
            </a:extLst>
          </p:cNvPr>
          <p:cNvSpPr txBox="1"/>
          <p:nvPr/>
        </p:nvSpPr>
        <p:spPr>
          <a:xfrm>
            <a:off x="5446215" y="2583338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45141A9-0F4D-4112-BB8E-67D74BF7A7B8}"/>
              </a:ext>
            </a:extLst>
          </p:cNvPr>
          <p:cNvSpPr txBox="1"/>
          <p:nvPr/>
        </p:nvSpPr>
        <p:spPr>
          <a:xfrm>
            <a:off x="6258581" y="2583338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4C4143A-BEFA-428B-A9B5-122279839AC2}"/>
              </a:ext>
            </a:extLst>
          </p:cNvPr>
          <p:cNvSpPr txBox="1"/>
          <p:nvPr/>
        </p:nvSpPr>
        <p:spPr>
          <a:xfrm>
            <a:off x="2216677" y="303382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E095217-36E8-46C9-BBD2-B57D9AEE4523}"/>
              </a:ext>
            </a:extLst>
          </p:cNvPr>
          <p:cNvSpPr txBox="1"/>
          <p:nvPr/>
        </p:nvSpPr>
        <p:spPr>
          <a:xfrm>
            <a:off x="3029043" y="303382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DDC16D2-CE45-4B47-B54A-A367D179EA75}"/>
              </a:ext>
            </a:extLst>
          </p:cNvPr>
          <p:cNvSpPr txBox="1"/>
          <p:nvPr/>
        </p:nvSpPr>
        <p:spPr>
          <a:xfrm>
            <a:off x="3834766" y="303382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F98FFEA-B706-4FFC-AFC7-6C1657722684}"/>
              </a:ext>
            </a:extLst>
          </p:cNvPr>
          <p:cNvSpPr txBox="1"/>
          <p:nvPr/>
        </p:nvSpPr>
        <p:spPr>
          <a:xfrm>
            <a:off x="4633845" y="303382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D184527-29D2-4806-B3CE-56F96B3F63C1}"/>
              </a:ext>
            </a:extLst>
          </p:cNvPr>
          <p:cNvSpPr txBox="1"/>
          <p:nvPr/>
        </p:nvSpPr>
        <p:spPr>
          <a:xfrm>
            <a:off x="5446211" y="303382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45141A9-0F4D-4112-BB8E-67D74BF7A7B8}"/>
              </a:ext>
            </a:extLst>
          </p:cNvPr>
          <p:cNvSpPr txBox="1"/>
          <p:nvPr/>
        </p:nvSpPr>
        <p:spPr>
          <a:xfrm>
            <a:off x="6258577" y="3033825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4C4143A-BEFA-428B-A9B5-122279839AC2}"/>
              </a:ext>
            </a:extLst>
          </p:cNvPr>
          <p:cNvSpPr txBox="1"/>
          <p:nvPr/>
        </p:nvSpPr>
        <p:spPr>
          <a:xfrm>
            <a:off x="2216673" y="3497760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E095217-36E8-46C9-BBD2-B57D9AEE4523}"/>
              </a:ext>
            </a:extLst>
          </p:cNvPr>
          <p:cNvSpPr txBox="1"/>
          <p:nvPr/>
        </p:nvSpPr>
        <p:spPr>
          <a:xfrm>
            <a:off x="3029040" y="3497760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DDC16D2-CE45-4B47-B54A-A367D179EA75}"/>
              </a:ext>
            </a:extLst>
          </p:cNvPr>
          <p:cNvSpPr txBox="1"/>
          <p:nvPr/>
        </p:nvSpPr>
        <p:spPr>
          <a:xfrm>
            <a:off x="3834762" y="3497760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F98FFEA-B706-4FFC-AFC7-6C1657722684}"/>
              </a:ext>
            </a:extLst>
          </p:cNvPr>
          <p:cNvSpPr txBox="1"/>
          <p:nvPr/>
        </p:nvSpPr>
        <p:spPr>
          <a:xfrm>
            <a:off x="4633841" y="3497760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4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D184527-29D2-4806-B3CE-56F96B3F63C1}"/>
              </a:ext>
            </a:extLst>
          </p:cNvPr>
          <p:cNvSpPr txBox="1"/>
          <p:nvPr/>
        </p:nvSpPr>
        <p:spPr>
          <a:xfrm>
            <a:off x="5446207" y="3497760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45141A9-0F4D-4112-BB8E-67D74BF7A7B8}"/>
              </a:ext>
            </a:extLst>
          </p:cNvPr>
          <p:cNvSpPr txBox="1"/>
          <p:nvPr/>
        </p:nvSpPr>
        <p:spPr>
          <a:xfrm>
            <a:off x="6258573" y="3497760"/>
            <a:ext cx="797296" cy="23083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2164188" y="4119664"/>
            <a:ext cx="816102" cy="3289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977016" y="4119664"/>
            <a:ext cx="809244" cy="3289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783493" y="4119664"/>
            <a:ext cx="809244" cy="328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589943" y="4119664"/>
            <a:ext cx="809244" cy="328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402771" y="4119664"/>
            <a:ext cx="809244" cy="3289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212660" y="4119664"/>
            <a:ext cx="809244" cy="32895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Slide Number Placeholder 3">
            <a:extLst>
              <a:ext uri="{FF2B5EF4-FFF2-40B4-BE49-F238E27FC236}">
                <a16:creationId xmlns:a16="http://schemas.microsoft.com/office/drawing/2014/main" id="{2AA54B91-23A4-432C-BFCE-8185005D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3896" y="4755357"/>
            <a:ext cx="443850" cy="273844"/>
          </a:xfrm>
          <a:effectLst/>
        </p:spPr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FE7DDE4-482A-4986-82D6-63D126D5B2D1}"/>
              </a:ext>
            </a:extLst>
          </p:cNvPr>
          <p:cNvSpPr txBox="1"/>
          <p:nvPr/>
        </p:nvSpPr>
        <p:spPr>
          <a:xfrm>
            <a:off x="3289483" y="4497551"/>
            <a:ext cx="2437842" cy="24154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noAutofit/>
          </a:bodyPr>
          <a:lstStyle/>
          <a:p>
            <a:pPr algn="ctr" defTabSz="456457">
              <a:lnSpc>
                <a:spcPct val="90000"/>
              </a:lnSpc>
            </a:pPr>
            <a:r>
              <a:rPr lang="en-US" sz="1050" i="1" dirty="0">
                <a:solidFill>
                  <a:prstClr val="black"/>
                </a:solidFill>
                <a:latin typeface="+mj-lt"/>
              </a:rPr>
              <a:t>White cells are missing data</a:t>
            </a:r>
          </a:p>
        </p:txBody>
      </p:sp>
    </p:spTree>
    <p:extLst>
      <p:ext uri="{BB962C8B-B14F-4D97-AF65-F5344CB8AC3E}">
        <p14:creationId xmlns:p14="http://schemas.microsoft.com/office/powerpoint/2010/main" val="1925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Virologic Assessments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marL="0" marR="0" lvl="0" indent="0" algn="r" defTabSz="9143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" b="1" i="0" u="none" strike="noStrike" kern="1200" cap="none" spc="0" normalizeH="0" baseline="-2500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44CAC06D-E468-43AA-8697-C0ABA70C95D3}" type="slidenum">
              <a:rPr kumimoji="0" lang="en-US" sz="81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10" b="1" i="0" u="none" strike="noStrike" kern="1200" cap="none" spc="0" normalizeH="0" baseline="-2500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30"/>
            <a:ext cx="7924296" cy="590550"/>
          </a:xfrm>
        </p:spPr>
        <p:txBody>
          <a:bodyPr/>
          <a:lstStyle/>
          <a:p>
            <a:r>
              <a:rPr lang="en-US" b="0" dirty="0"/>
              <a:t>Virologic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B8117-4C6E-45B8-B416-87193459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90817"/>
            <a:ext cx="8368146" cy="1185277"/>
          </a:xfrm>
        </p:spPr>
        <p:txBody>
          <a:bodyPr/>
          <a:lstStyle/>
          <a:p>
            <a:r>
              <a:rPr lang="en-US" dirty="0"/>
              <a:t>Most occurrences of plasma viral load elevations &gt; 20 copies/mL were isolated</a:t>
            </a:r>
          </a:p>
          <a:p>
            <a:r>
              <a:rPr lang="en-US" dirty="0"/>
              <a:t>No evidence of changes in plasma HIV </a:t>
            </a:r>
            <a:r>
              <a:rPr lang="en-US" dirty="0" smtClean="0"/>
              <a:t>RNA by single copy assay, or in </a:t>
            </a:r>
            <a:r>
              <a:rPr lang="en-US" dirty="0"/>
              <a:t>total cell-associated HIV </a:t>
            </a:r>
            <a:r>
              <a:rPr lang="en-US" dirty="0" smtClean="0"/>
              <a:t>DNA</a:t>
            </a:r>
            <a:r>
              <a:rPr lang="en-US" dirty="0"/>
              <a:t> </a:t>
            </a:r>
            <a:r>
              <a:rPr lang="en-US" dirty="0" smtClean="0"/>
              <a:t>or HIV RNA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7B3AD-DC9A-4974-BE24-F43B170892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dirty="0" err="1"/>
              <a:t>pVL</a:t>
            </a:r>
            <a:r>
              <a:rPr lang="en-US" sz="1100" dirty="0"/>
              <a:t>, plasma viral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A79AB996-7992-40DF-9555-3E42C416F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152108"/>
              </p:ext>
            </p:extLst>
          </p:nvPr>
        </p:nvGraphicFramePr>
        <p:xfrm>
          <a:off x="609601" y="1266768"/>
          <a:ext cx="7924296" cy="14885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71381316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288" marB="1828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n=12</a:t>
                      </a:r>
                    </a:p>
                  </a:txBody>
                  <a:tcPr marL="121913" marR="121913" marT="27432" marB="27432"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 </a:t>
                      </a: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+mj-lt"/>
                          <a:ea typeface="MS Mincho" pitchFamily="49" charset="-128"/>
                          <a:cs typeface="Calibri" panose="020F0502020204030204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3F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D5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4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4E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6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8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10/12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Any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pVL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 copies/mL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n</a:t>
                      </a:r>
                    </a:p>
                  </a:txBody>
                  <a:tcPr marL="89304" marR="8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9304" marR="8930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9304" marR="8930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9304" marR="8930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9304" marR="8930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89304" marR="8930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9304" marR="89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pVL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range, copies/mL</a:t>
                      </a:r>
                    </a:p>
                  </a:txBody>
                  <a:tcPr marL="89304" marR="89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Calibri" panose="020F0502020204030204" pitchFamily="34" charset="0"/>
                        </a:rPr>
                        <a:t>21-2430</a:t>
                      </a: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21–42</a:t>
                      </a:r>
                    </a:p>
                  </a:txBody>
                  <a:tcPr marL="89304" marR="89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89304" marR="89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23–69</a:t>
                      </a:r>
                    </a:p>
                  </a:txBody>
                  <a:tcPr marL="89304" marR="89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89304" marR="89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89304" marR="8930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24–27</a:t>
                      </a:r>
                    </a:p>
                  </a:txBody>
                  <a:tcPr marL="89304" marR="89304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8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EB0ADBB-351D-2E4C-B65D-9EAB1BF3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Disclosures</a:t>
            </a:r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73A6E-44DA-C443-AF59-B282B202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Dr. </a:t>
            </a:r>
            <a:r>
              <a:rPr lang="en-US" dirty="0" smtClean="0"/>
              <a:t>Riddler has received grant support from Gilead (for the current project) and GlaxoSmithKline.</a:t>
            </a:r>
            <a:endParaRPr lang="en-US" dirty="0"/>
          </a:p>
          <a:p>
            <a:pPr marL="0" indent="0" algn="ctr">
              <a:buNone/>
            </a:pPr>
            <a:endParaRPr lang="en-US" altLang="en-US" b="1" dirty="0">
              <a:solidFill>
                <a:srgbClr val="0972C9"/>
              </a:solidFill>
            </a:endParaRPr>
          </a:p>
          <a:p>
            <a:pPr marL="0" indent="0" algn="ctr">
              <a:buNone/>
            </a:pPr>
            <a:endParaRPr lang="en-US" altLang="en-US" b="1" dirty="0">
              <a:solidFill>
                <a:srgbClr val="0972C9"/>
              </a:solidFill>
            </a:endParaRP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0497D0-943C-4E70-8B3E-6CCFAD297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6" name="Text Placeholder 4">
            <a:extLst>
              <a:ext uri="{FF2B5EF4-FFF2-40B4-BE49-F238E27FC236}">
                <a16:creationId xmlns:a16="http://schemas.microsoft.com/office/drawing/2014/main" id="{4E7B466A-BBD3-F649-ACAC-93E7242D08CA}"/>
              </a:ext>
            </a:extLst>
          </p:cNvPr>
          <p:cNvSpPr txBox="1">
            <a:spLocks/>
          </p:cNvSpPr>
          <p:nvPr/>
        </p:nvSpPr>
        <p:spPr bwMode="auto">
          <a:xfrm>
            <a:off x="1396604" y="115491"/>
            <a:ext cx="6172200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165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58850" indent="-182563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87450" indent="-182563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44650" indent="-1825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01850" indent="-1825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59050" indent="-1825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16250" indent="-18256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8DB68-891D-442A-A1CB-16B0B8C1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6206"/>
            <a:ext cx="7924296" cy="41804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this placebo controlled, phase 1 study in PLWH: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Multiple doses of VES 1-12 mg were well </a:t>
            </a:r>
            <a:r>
              <a:rPr lang="en-US" dirty="0" smtClean="0"/>
              <a:t>tolerated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Plasma exposure of VES was generally dose proportional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Immune stimulation was evident at ≥ 6 mg doses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Cellular activation markers, plasma cytokine increases and ISG mRNA induction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 obvious changes in virologic markers</a:t>
            </a:r>
          </a:p>
          <a:p>
            <a:pPr>
              <a:lnSpc>
                <a:spcPct val="150000"/>
              </a:lnSpc>
            </a:pPr>
            <a:r>
              <a:rPr lang="en-US" dirty="0"/>
              <a:t>Trials evaluating the efficacy of VES, alone and in combination with other agents, are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8124092" cy="3314700"/>
          </a:xfrm>
        </p:spPr>
        <p:txBody>
          <a:bodyPr/>
          <a:lstStyle/>
          <a:p>
            <a:pPr marL="0" indent="0" defTabSz="914400">
              <a:spcBef>
                <a:spcPct val="20000"/>
              </a:spcBef>
              <a:buClr>
                <a:srgbClr val="A9A9A9"/>
              </a:buClr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We extend our thanks to the study participants and </a:t>
            </a:r>
            <a:r>
              <a:rPr lang="en-US" altLang="en-US" b="1" dirty="0" smtClean="0">
                <a:solidFill>
                  <a:srgbClr val="0070C0"/>
                </a:solidFill>
              </a:rPr>
              <a:t>investigators.</a:t>
            </a:r>
            <a:endParaRPr lang="en-US" altLang="en-US" b="1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A9A9A9"/>
              </a:buClr>
              <a:buNone/>
            </a:pPr>
            <a:endParaRPr lang="en-US" altLang="en-US" b="1" dirty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A9A9A9"/>
              </a:buClr>
              <a:buNone/>
            </a:pPr>
            <a:endParaRPr lang="en-US" altLang="en-US" b="1" dirty="0">
              <a:solidFill>
                <a:srgbClr val="0070C0"/>
              </a:solidFill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A9A9A9"/>
              </a:buClr>
              <a:buNone/>
            </a:pPr>
            <a:r>
              <a:rPr lang="en-US" altLang="en-US" b="1" dirty="0">
                <a:solidFill>
                  <a:srgbClr val="0070C0"/>
                </a:solidFill>
                <a:cs typeface="Arial" pitchFamily="34" charset="0"/>
              </a:rPr>
              <a:t>This study was funded by Gilead Sciences Inc.</a:t>
            </a:r>
          </a:p>
          <a:p>
            <a:pPr defTabSz="914400">
              <a:spcBef>
                <a:spcPct val="20000"/>
              </a:spcBef>
              <a:buClr>
                <a:srgbClr val="A9A9A9"/>
              </a:buClr>
            </a:pP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54FD2-B85C-4865-80D1-686662CC5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Immune-Based Strategies to Eliminate HIV Reservoirs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38F078-DBE0-4453-ACAD-EDA41808C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8584" y="4686300"/>
            <a:ext cx="8048624" cy="342900"/>
          </a:xfrm>
        </p:spPr>
        <p:txBody>
          <a:bodyPr/>
          <a:lstStyle/>
          <a:p>
            <a:r>
              <a:rPr lang="en-US" altLang="en-US" dirty="0"/>
              <a:t>ART, </a:t>
            </a:r>
            <a:r>
              <a:rPr lang="en-US" dirty="0"/>
              <a:t>antiretroviral therapy; </a:t>
            </a:r>
            <a:r>
              <a:rPr lang="en-US" dirty="0" err="1"/>
              <a:t>bNAb</a:t>
            </a:r>
            <a:r>
              <a:rPr lang="en-US" dirty="0"/>
              <a:t>, broadly neutralizing </a:t>
            </a:r>
            <a:r>
              <a:rPr lang="en-US" dirty="0" smtClean="0"/>
              <a:t>antibody; </a:t>
            </a:r>
            <a:r>
              <a:rPr lang="en-US" altLang="en-US" dirty="0"/>
              <a:t>M</a:t>
            </a:r>
            <a:r>
              <a:rPr lang="el-GR" altLang="en-US" dirty="0"/>
              <a:t>Φ</a:t>
            </a:r>
            <a:r>
              <a:rPr lang="en-US" altLang="en-US" dirty="0"/>
              <a:t>s, macrophages; NK, natural killer; TLR7, toll-like receptor-7.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334-C607-4E00-BC45-678125540B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8395"/>
          <a:stretch>
            <a:fillRect/>
          </a:stretch>
        </p:blipFill>
        <p:spPr bwMode="auto">
          <a:xfrm rot="11005482">
            <a:off x="477558" y="3408666"/>
            <a:ext cx="947203" cy="6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Rectangle 108"/>
          <p:cNvSpPr>
            <a:spLocks noChangeArrowheads="1"/>
          </p:cNvSpPr>
          <p:nvPr/>
        </p:nvSpPr>
        <p:spPr bwMode="auto">
          <a:xfrm>
            <a:off x="1117972" y="3365615"/>
            <a:ext cx="126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 dirty="0">
                <a:solidFill>
                  <a:srgbClr val="0042A4"/>
                </a:solidFill>
                <a:ea typeface="ＭＳ Ｐゴシック" pitchFamily="34" charset="-128"/>
                <a:cs typeface="Arial" charset="0"/>
              </a:rPr>
              <a:t>Vesatolimod</a:t>
            </a:r>
          </a:p>
          <a:p>
            <a:pPr algn="ctr"/>
            <a:r>
              <a:rPr lang="en-US" altLang="en-US" sz="1200" b="1" dirty="0">
                <a:solidFill>
                  <a:srgbClr val="0042A4"/>
                </a:solidFill>
                <a:ea typeface="ＭＳ Ｐゴシック" pitchFamily="34" charset="-128"/>
                <a:cs typeface="Arial" charset="0"/>
              </a:rPr>
              <a:t>(TLR7 agonist)</a:t>
            </a:r>
          </a:p>
        </p:txBody>
      </p:sp>
      <p:sp>
        <p:nvSpPr>
          <p:cNvPr id="412" name="Text Box 70">
            <a:extLst>
              <a:ext uri="{FF2B5EF4-FFF2-40B4-BE49-F238E27FC236}">
                <a16:creationId xmlns:a16="http://schemas.microsoft.com/office/drawing/2014/main" id="{5159FBE9-1618-40A9-A90C-713F6F61E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134" y="1060638"/>
            <a:ext cx="13608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srgbClr val="3A5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</a:p>
        </p:txBody>
      </p:sp>
      <p:sp>
        <p:nvSpPr>
          <p:cNvPr id="413" name="Oval 63">
            <a:extLst>
              <a:ext uri="{FF2B5EF4-FFF2-40B4-BE49-F238E27FC236}">
                <a16:creationId xmlns:a16="http://schemas.microsoft.com/office/drawing/2014/main" id="{5EF6FA54-0B43-4DA7-80BA-C9A7DDBF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613" y="940843"/>
            <a:ext cx="1432330" cy="1066334"/>
          </a:xfrm>
          <a:prstGeom prst="ellipse">
            <a:avLst/>
          </a:prstGeom>
          <a:solidFill>
            <a:srgbClr val="E3EEDA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800" ker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4AFC9140-EF0F-4D96-9D21-7D44D49AC726}"/>
              </a:ext>
            </a:extLst>
          </p:cNvPr>
          <p:cNvGrpSpPr/>
          <p:nvPr/>
        </p:nvGrpSpPr>
        <p:grpSpPr>
          <a:xfrm>
            <a:off x="5357071" y="1003978"/>
            <a:ext cx="627075" cy="576380"/>
            <a:chOff x="953710" y="1746324"/>
            <a:chExt cx="790818" cy="726888"/>
          </a:xfrm>
        </p:grpSpPr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2657B5C-18B8-4046-8668-D869ACC81E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5675" y="1714359"/>
              <a:ext cx="726888" cy="790818"/>
            </a:xfrm>
            <a:prstGeom prst="ellipse">
              <a:avLst/>
            </a:prstGeom>
            <a:gradFill flip="none" rotWithShape="1">
              <a:gsLst>
                <a:gs pos="0">
                  <a:srgbClr val="F4E7CF"/>
                </a:gs>
                <a:gs pos="100000">
                  <a:srgbClr val="BB9E8F"/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33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 kern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16" name="Oval 70">
              <a:extLst>
                <a:ext uri="{FF2B5EF4-FFF2-40B4-BE49-F238E27FC236}">
                  <a16:creationId xmlns:a16="http://schemas.microsoft.com/office/drawing/2014/main" id="{911B054B-482E-47C8-8D89-6C1BC9988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849" y="1894895"/>
              <a:ext cx="553320" cy="503545"/>
            </a:xfrm>
            <a:prstGeom prst="ellipse">
              <a:avLst/>
            </a:prstGeom>
            <a:solidFill>
              <a:schemeClr val="bg2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800" kern="0" baseline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17" name="Text Box 82">
            <a:extLst>
              <a:ext uri="{FF2B5EF4-FFF2-40B4-BE49-F238E27FC236}">
                <a16:creationId xmlns:a16="http://schemas.microsoft.com/office/drawing/2014/main" id="{56A1FA8D-11FD-469A-81F3-CD4254D1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307" y="1312951"/>
            <a:ext cx="838722" cy="276997"/>
          </a:xfrm>
          <a:prstGeom prst="rect">
            <a:avLst/>
          </a:prstGeom>
          <a:solidFill>
            <a:srgbClr val="3A5326"/>
          </a:solidFill>
          <a:ln w="28575">
            <a:noFill/>
            <a:miter lim="800000"/>
            <a:headEnd/>
            <a:tailEnd/>
          </a:ln>
          <a:effectLst/>
        </p:spPr>
        <p:txBody>
          <a:bodyPr wrap="square" lIns="91438" tIns="45719" rIns="91438" bIns="45719" anchor="ctr">
            <a:spAutoFit/>
          </a:bodyPr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/>
                <a:ea typeface="ＭＳ Ｐゴシック" pitchFamily="34" charset="-128"/>
                <a:cs typeface="Arial" charset="0"/>
              </a:rPr>
              <a:t>ART</a:t>
            </a:r>
          </a:p>
        </p:txBody>
      </p:sp>
      <p:sp>
        <p:nvSpPr>
          <p:cNvPr id="418" name="Text Box 70">
            <a:extLst>
              <a:ext uri="{FF2B5EF4-FFF2-40B4-BE49-F238E27FC236}">
                <a16:creationId xmlns:a16="http://schemas.microsoft.com/office/drawing/2014/main" id="{72516776-16BA-4B6E-9F38-8C093FAE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62" y="2585817"/>
            <a:ext cx="1192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 CD4 T cells</a:t>
            </a:r>
          </a:p>
        </p:txBody>
      </p:sp>
      <p:sp>
        <p:nvSpPr>
          <p:cNvPr id="419" name="AutoShape 75">
            <a:extLst>
              <a:ext uri="{FF2B5EF4-FFF2-40B4-BE49-F238E27FC236}">
                <a16:creationId xmlns:a16="http://schemas.microsoft.com/office/drawing/2014/main" id="{BCDC1CB6-AC29-4172-8FDC-C02E13D09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821" y="2172278"/>
            <a:ext cx="2029968" cy="260709"/>
          </a:xfrm>
          <a:prstGeom prst="rightArrow">
            <a:avLst>
              <a:gd name="adj1" fmla="val 50000"/>
              <a:gd name="adj2" fmla="val 46811"/>
            </a:avLst>
          </a:prstGeom>
          <a:solidFill>
            <a:srgbClr val="58A2A7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rgbClr val="C00000"/>
              </a:solidFill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420" name="AutoShape 75">
            <a:extLst>
              <a:ext uri="{FF2B5EF4-FFF2-40B4-BE49-F238E27FC236}">
                <a16:creationId xmlns:a16="http://schemas.microsoft.com/office/drawing/2014/main" id="{AC7E3E12-FD42-4D14-99BE-6A12A123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393" y="2179111"/>
            <a:ext cx="2032840" cy="253877"/>
          </a:xfrm>
          <a:prstGeom prst="rightArrow">
            <a:avLst>
              <a:gd name="adj1" fmla="val 50000"/>
              <a:gd name="adj2" fmla="val 46811"/>
            </a:avLst>
          </a:prstGeom>
          <a:solidFill>
            <a:srgbClr val="0000CC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1" kern="0">
              <a:solidFill>
                <a:srgbClr val="000000"/>
              </a:solidFill>
              <a:latin typeface="Arial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43574EF9-3655-4E16-B0BF-73E4036AFA25}"/>
              </a:ext>
            </a:extLst>
          </p:cNvPr>
          <p:cNvGrpSpPr/>
          <p:nvPr/>
        </p:nvGrpSpPr>
        <p:grpSpPr>
          <a:xfrm>
            <a:off x="882151" y="1990060"/>
            <a:ext cx="627072" cy="576380"/>
            <a:chOff x="1093639" y="2134951"/>
            <a:chExt cx="575279" cy="528773"/>
          </a:xfrm>
          <a:effectLst/>
        </p:grpSpPr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4C6B4318-DB2D-457D-8653-B84D2782FF2F}"/>
                </a:ext>
              </a:extLst>
            </p:cNvPr>
            <p:cNvGrpSpPr/>
            <p:nvPr/>
          </p:nvGrpSpPr>
          <p:grpSpPr>
            <a:xfrm>
              <a:off x="1093639" y="2134951"/>
              <a:ext cx="575279" cy="528773"/>
              <a:chOff x="953710" y="1746324"/>
              <a:chExt cx="790818" cy="726888"/>
            </a:xfrm>
          </p:grpSpPr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01769559-2B64-48C2-8F25-48F5E064D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85675" y="1714359"/>
                <a:ext cx="726888" cy="790818"/>
              </a:xfrm>
              <a:prstGeom prst="ellipse">
                <a:avLst/>
              </a:prstGeom>
              <a:gradFill flip="none" rotWithShape="1">
                <a:gsLst>
                  <a:gs pos="0">
                    <a:srgbClr val="F4E7CF"/>
                  </a:gs>
                  <a:gs pos="100000">
                    <a:srgbClr val="BB9E8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noFill/>
                <a:round/>
                <a:headEnd/>
                <a:tailEnd/>
              </a:ln>
              <a:effectLst>
                <a:glow rad="228600">
                  <a:srgbClr val="57BC9D">
                    <a:alpha val="40000"/>
                  </a:srgbClr>
                </a:glow>
              </a:effectLst>
            </p:spPr>
            <p:txBody>
              <a:bodyPr wrap="none" anchor="ctr"/>
              <a:lstStyle/>
              <a:p>
                <a:pPr defTabSz="91433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kern="0">
                  <a:solidFill>
                    <a:srgbClr val="000000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426" name="Oval 70">
                <a:extLst>
                  <a:ext uri="{FF2B5EF4-FFF2-40B4-BE49-F238E27FC236}">
                    <a16:creationId xmlns:a16="http://schemas.microsoft.com/office/drawing/2014/main" id="{BE6088B7-F0A3-4AD5-BE2F-D5FBA7457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849" y="1894895"/>
                <a:ext cx="553320" cy="503545"/>
              </a:xfrm>
              <a:prstGeom prst="ellipse">
                <a:avLst/>
              </a:prstGeom>
              <a:solidFill>
                <a:schemeClr val="bg2">
                  <a:lumMod val="50000"/>
                  <a:alpha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800" kern="0" baseline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BC9B910-3392-4282-910A-A78B8255EAC4}"/>
                </a:ext>
              </a:extLst>
            </p:cNvPr>
            <p:cNvSpPr/>
            <p:nvPr/>
          </p:nvSpPr>
          <p:spPr>
            <a:xfrm>
              <a:off x="1304652" y="2418950"/>
              <a:ext cx="240030" cy="49263"/>
            </a:xfrm>
            <a:prstGeom prst="rect">
              <a:avLst/>
            </a:prstGeom>
            <a:solidFill>
              <a:srgbClr val="66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27" name="Flowchart: Delay 21">
            <a:extLst>
              <a:ext uri="{FF2B5EF4-FFF2-40B4-BE49-F238E27FC236}">
                <a16:creationId xmlns:a16="http://schemas.microsoft.com/office/drawing/2014/main" id="{D626D8F4-0A29-4ADB-B139-FD611F3682C1}"/>
              </a:ext>
            </a:extLst>
          </p:cNvPr>
          <p:cNvSpPr/>
          <p:nvPr/>
        </p:nvSpPr>
        <p:spPr>
          <a:xfrm rot="7500000">
            <a:off x="5249701" y="1408444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8" name="Flowchart: Delay 21">
            <a:extLst>
              <a:ext uri="{FF2B5EF4-FFF2-40B4-BE49-F238E27FC236}">
                <a16:creationId xmlns:a16="http://schemas.microsoft.com/office/drawing/2014/main" id="{6C2B1313-6BEC-43A3-A040-FD055650B1BC}"/>
              </a:ext>
            </a:extLst>
          </p:cNvPr>
          <p:cNvSpPr/>
          <p:nvPr/>
        </p:nvSpPr>
        <p:spPr>
          <a:xfrm rot="7500000">
            <a:off x="5395975" y="1448292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9" name="Flowchart: Delay 21">
            <a:extLst>
              <a:ext uri="{FF2B5EF4-FFF2-40B4-BE49-F238E27FC236}">
                <a16:creationId xmlns:a16="http://schemas.microsoft.com/office/drawing/2014/main" id="{668991B3-EE4C-4C27-8B70-85D8ECBC0F4A}"/>
              </a:ext>
            </a:extLst>
          </p:cNvPr>
          <p:cNvSpPr/>
          <p:nvPr/>
        </p:nvSpPr>
        <p:spPr>
          <a:xfrm rot="7500000">
            <a:off x="4793142" y="1780366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0" name="Flowchart: Delay 21">
            <a:extLst>
              <a:ext uri="{FF2B5EF4-FFF2-40B4-BE49-F238E27FC236}">
                <a16:creationId xmlns:a16="http://schemas.microsoft.com/office/drawing/2014/main" id="{D0BB3DA5-E1D7-4B70-841B-6C5D5C89ABE9}"/>
              </a:ext>
            </a:extLst>
          </p:cNvPr>
          <p:cNvSpPr/>
          <p:nvPr/>
        </p:nvSpPr>
        <p:spPr>
          <a:xfrm rot="7500000">
            <a:off x="5199526" y="1569665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1" name="Flowchart: Delay 21">
            <a:extLst>
              <a:ext uri="{FF2B5EF4-FFF2-40B4-BE49-F238E27FC236}">
                <a16:creationId xmlns:a16="http://schemas.microsoft.com/office/drawing/2014/main" id="{8BFBFBA9-218F-4155-B606-4C0BEDD37C5A}"/>
              </a:ext>
            </a:extLst>
          </p:cNvPr>
          <p:cNvSpPr/>
          <p:nvPr/>
        </p:nvSpPr>
        <p:spPr>
          <a:xfrm rot="7500000">
            <a:off x="4709221" y="1569664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2" name="Flowchart: Delay 21">
            <a:extLst>
              <a:ext uri="{FF2B5EF4-FFF2-40B4-BE49-F238E27FC236}">
                <a16:creationId xmlns:a16="http://schemas.microsoft.com/office/drawing/2014/main" id="{7BD6CC17-A652-4777-82DD-73B5FFB01F74}"/>
              </a:ext>
            </a:extLst>
          </p:cNvPr>
          <p:cNvSpPr/>
          <p:nvPr/>
        </p:nvSpPr>
        <p:spPr>
          <a:xfrm rot="7500000">
            <a:off x="4910016" y="1648490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3" name="Flowchart: Delay 21">
            <a:extLst>
              <a:ext uri="{FF2B5EF4-FFF2-40B4-BE49-F238E27FC236}">
                <a16:creationId xmlns:a16="http://schemas.microsoft.com/office/drawing/2014/main" id="{D15860DA-324E-4DDE-AED7-CF47FF8BA2E4}"/>
              </a:ext>
            </a:extLst>
          </p:cNvPr>
          <p:cNvSpPr/>
          <p:nvPr/>
        </p:nvSpPr>
        <p:spPr>
          <a:xfrm rot="7500000">
            <a:off x="5084434" y="1676188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4" name="Flowchart: Delay 21">
            <a:extLst>
              <a:ext uri="{FF2B5EF4-FFF2-40B4-BE49-F238E27FC236}">
                <a16:creationId xmlns:a16="http://schemas.microsoft.com/office/drawing/2014/main" id="{F8DC9793-1EA3-4734-AD62-17E43120A115}"/>
              </a:ext>
            </a:extLst>
          </p:cNvPr>
          <p:cNvSpPr/>
          <p:nvPr/>
        </p:nvSpPr>
        <p:spPr>
          <a:xfrm rot="7500000">
            <a:off x="5350910" y="1734754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5" name="Flowchart: Delay 21">
            <a:extLst>
              <a:ext uri="{FF2B5EF4-FFF2-40B4-BE49-F238E27FC236}">
                <a16:creationId xmlns:a16="http://schemas.microsoft.com/office/drawing/2014/main" id="{DBCCA0FD-AE9B-4DB1-8161-E877970E5400}"/>
              </a:ext>
            </a:extLst>
          </p:cNvPr>
          <p:cNvSpPr/>
          <p:nvPr/>
        </p:nvSpPr>
        <p:spPr>
          <a:xfrm rot="7500000">
            <a:off x="5020528" y="1529264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6" name="Flowchart: Delay 21">
            <a:extLst>
              <a:ext uri="{FF2B5EF4-FFF2-40B4-BE49-F238E27FC236}">
                <a16:creationId xmlns:a16="http://schemas.microsoft.com/office/drawing/2014/main" id="{28635A33-A792-43A8-8893-218732C3A09B}"/>
              </a:ext>
            </a:extLst>
          </p:cNvPr>
          <p:cNvSpPr/>
          <p:nvPr/>
        </p:nvSpPr>
        <p:spPr>
          <a:xfrm rot="7500000">
            <a:off x="4600092" y="1823216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B85B5948-D848-4B89-A93B-0901605917F1}"/>
              </a:ext>
            </a:extLst>
          </p:cNvPr>
          <p:cNvGrpSpPr/>
          <p:nvPr/>
        </p:nvGrpSpPr>
        <p:grpSpPr>
          <a:xfrm>
            <a:off x="3907841" y="1918189"/>
            <a:ext cx="829076" cy="786682"/>
            <a:chOff x="3751272" y="2038706"/>
            <a:chExt cx="760598" cy="721705"/>
          </a:xfrm>
        </p:grpSpPr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C28DBCDD-37F3-455D-9510-936BC6D9F9DA}"/>
                </a:ext>
              </a:extLst>
            </p:cNvPr>
            <p:cNvGrpSpPr/>
            <p:nvPr/>
          </p:nvGrpSpPr>
          <p:grpSpPr>
            <a:xfrm>
              <a:off x="3847739" y="2134951"/>
              <a:ext cx="575279" cy="528773"/>
              <a:chOff x="953710" y="1746324"/>
              <a:chExt cx="790818" cy="726888"/>
            </a:xfrm>
          </p:grpSpPr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7148A2B8-CCAB-4638-A1E7-131950F7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85675" y="1714359"/>
                <a:ext cx="726888" cy="790818"/>
              </a:xfrm>
              <a:prstGeom prst="ellipse">
                <a:avLst/>
              </a:prstGeom>
              <a:gradFill flip="none" rotWithShape="1">
                <a:gsLst>
                  <a:gs pos="0">
                    <a:srgbClr val="F4E7CF"/>
                  </a:gs>
                  <a:gs pos="100000">
                    <a:srgbClr val="BB9E8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3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kern="0">
                  <a:solidFill>
                    <a:srgbClr val="000000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449" name="Oval 70">
                <a:extLst>
                  <a:ext uri="{FF2B5EF4-FFF2-40B4-BE49-F238E27FC236}">
                    <a16:creationId xmlns:a16="http://schemas.microsoft.com/office/drawing/2014/main" id="{181B768E-BABA-4A14-B5D0-7AC890867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849" y="1894895"/>
                <a:ext cx="553320" cy="503545"/>
              </a:xfrm>
              <a:prstGeom prst="ellipse">
                <a:avLst/>
              </a:prstGeom>
              <a:solidFill>
                <a:schemeClr val="bg2">
                  <a:lumMod val="50000"/>
                  <a:alpha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800" kern="0" baseline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439" name="Flowchart: Delay 21">
              <a:extLst>
                <a:ext uri="{FF2B5EF4-FFF2-40B4-BE49-F238E27FC236}">
                  <a16:creationId xmlns:a16="http://schemas.microsoft.com/office/drawing/2014/main" id="{819E6464-1F59-468D-963C-A0C70EDB6907}"/>
                </a:ext>
              </a:extLst>
            </p:cNvPr>
            <p:cNvSpPr/>
            <p:nvPr/>
          </p:nvSpPr>
          <p:spPr>
            <a:xfrm rot="7500000">
              <a:off x="3863753" y="2127986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0" name="Flowchart: Delay 21">
              <a:extLst>
                <a:ext uri="{FF2B5EF4-FFF2-40B4-BE49-F238E27FC236}">
                  <a16:creationId xmlns:a16="http://schemas.microsoft.com/office/drawing/2014/main" id="{F3B76352-67BA-44A1-88F7-537977BE4698}"/>
                </a:ext>
              </a:extLst>
            </p:cNvPr>
            <p:cNvSpPr/>
            <p:nvPr/>
          </p:nvSpPr>
          <p:spPr>
            <a:xfrm rot="13080000" flipV="1">
              <a:off x="4409000" y="2348816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1" name="Flowchart: Delay 21">
              <a:extLst>
                <a:ext uri="{FF2B5EF4-FFF2-40B4-BE49-F238E27FC236}">
                  <a16:creationId xmlns:a16="http://schemas.microsoft.com/office/drawing/2014/main" id="{8325F8F3-3692-4113-8DCE-87C463901C46}"/>
                </a:ext>
              </a:extLst>
            </p:cNvPr>
            <p:cNvSpPr/>
            <p:nvPr/>
          </p:nvSpPr>
          <p:spPr>
            <a:xfrm rot="10200000">
              <a:off x="4320599" y="2137748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2" name="Flowchart: Delay 21">
              <a:extLst>
                <a:ext uri="{FF2B5EF4-FFF2-40B4-BE49-F238E27FC236}">
                  <a16:creationId xmlns:a16="http://schemas.microsoft.com/office/drawing/2014/main" id="{EA8AA5C0-2086-40FB-8F88-8D11486F08C1}"/>
                </a:ext>
              </a:extLst>
            </p:cNvPr>
            <p:cNvSpPr/>
            <p:nvPr/>
          </p:nvSpPr>
          <p:spPr>
            <a:xfrm rot="11400000" flipH="1">
              <a:off x="3751272" y="2348816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3" name="Flowchart: Delay 21">
              <a:extLst>
                <a:ext uri="{FF2B5EF4-FFF2-40B4-BE49-F238E27FC236}">
                  <a16:creationId xmlns:a16="http://schemas.microsoft.com/office/drawing/2014/main" id="{9553FD3C-D80A-41D5-8163-6B5953359146}"/>
                </a:ext>
              </a:extLst>
            </p:cNvPr>
            <p:cNvSpPr/>
            <p:nvPr/>
          </p:nvSpPr>
          <p:spPr>
            <a:xfrm rot="18060000" flipV="1">
              <a:off x="4083596" y="2657541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DB01371D-51A7-430C-9172-C10D614D6E15}"/>
                </a:ext>
              </a:extLst>
            </p:cNvPr>
            <p:cNvSpPr/>
            <p:nvPr/>
          </p:nvSpPr>
          <p:spPr>
            <a:xfrm>
              <a:off x="4056505" y="2418950"/>
              <a:ext cx="240030" cy="49263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5" name="Flowchart: Delay 21">
              <a:extLst>
                <a:ext uri="{FF2B5EF4-FFF2-40B4-BE49-F238E27FC236}">
                  <a16:creationId xmlns:a16="http://schemas.microsoft.com/office/drawing/2014/main" id="{97FD1363-C7BE-4F3B-9F26-E0AF26B0BBF8}"/>
                </a:ext>
              </a:extLst>
            </p:cNvPr>
            <p:cNvSpPr/>
            <p:nvPr/>
          </p:nvSpPr>
          <p:spPr>
            <a:xfrm rot="18060000" flipV="1">
              <a:off x="4304568" y="2574541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6" name="Flowchart: Delay 21">
              <a:extLst>
                <a:ext uri="{FF2B5EF4-FFF2-40B4-BE49-F238E27FC236}">
                  <a16:creationId xmlns:a16="http://schemas.microsoft.com/office/drawing/2014/main" id="{39E59D29-EE59-4E10-ADD6-6C48637122AD}"/>
                </a:ext>
              </a:extLst>
            </p:cNvPr>
            <p:cNvSpPr/>
            <p:nvPr/>
          </p:nvSpPr>
          <p:spPr>
            <a:xfrm rot="7500000">
              <a:off x="4083596" y="2038706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47" name="Flowchart: Delay 21">
              <a:extLst>
                <a:ext uri="{FF2B5EF4-FFF2-40B4-BE49-F238E27FC236}">
                  <a16:creationId xmlns:a16="http://schemas.microsoft.com/office/drawing/2014/main" id="{4DF1145C-9739-4E8A-8BC4-71E9BD75EB94}"/>
                </a:ext>
              </a:extLst>
            </p:cNvPr>
            <p:cNvSpPr/>
            <p:nvPr/>
          </p:nvSpPr>
          <p:spPr>
            <a:xfrm rot="10200000">
              <a:off x="3856709" y="2563087"/>
              <a:ext cx="102870" cy="102870"/>
            </a:xfrm>
            <a:prstGeom prst="ellipse">
              <a:avLst/>
            </a:prstGeom>
            <a:solidFill>
              <a:srgbClr val="D7576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50" name="Text Box 70">
            <a:extLst>
              <a:ext uri="{FF2B5EF4-FFF2-40B4-BE49-F238E27FC236}">
                <a16:creationId xmlns:a16="http://schemas.microsoft.com/office/drawing/2014/main" id="{D732050B-05A5-411C-B716-5F35265D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018" y="2359516"/>
            <a:ext cx="1261587" cy="3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55" eaLnBrk="1" hangingPunct="1">
              <a:defRPr/>
            </a:pPr>
            <a:r>
              <a:rPr lang="en-US" sz="1350" kern="0" dirty="0">
                <a:solidFill>
                  <a:srgbClr val="0000CC"/>
                </a:solidFill>
                <a:ea typeface="ＭＳ Ｐゴシック" pitchFamily="34" charset="-128"/>
              </a:rPr>
              <a:t>Eliminate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2BD79C12-9B65-4228-836D-50C3B53D8151}"/>
              </a:ext>
            </a:extLst>
          </p:cNvPr>
          <p:cNvSpPr/>
          <p:nvPr/>
        </p:nvSpPr>
        <p:spPr>
          <a:xfrm>
            <a:off x="2445593" y="2368441"/>
            <a:ext cx="906013" cy="30008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 defTabSz="914355" eaLnBrk="1" hangingPunct="1"/>
            <a:r>
              <a:rPr lang="en-US" sz="1350" b="1" dirty="0">
                <a:solidFill>
                  <a:srgbClr val="58A2A7"/>
                </a:solidFill>
                <a:ea typeface="ＭＳ Ｐゴシック" pitchFamily="34" charset="-128"/>
              </a:rPr>
              <a:t>Activate </a:t>
            </a:r>
          </a:p>
        </p:txBody>
      </p: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67E7DD2A-1361-4F92-BAC5-79EE0266CCD9}"/>
              </a:ext>
            </a:extLst>
          </p:cNvPr>
          <p:cNvGrpSpPr/>
          <p:nvPr/>
        </p:nvGrpSpPr>
        <p:grpSpPr>
          <a:xfrm>
            <a:off x="7069047" y="1996520"/>
            <a:ext cx="627072" cy="576380"/>
            <a:chOff x="6491585" y="2134951"/>
            <a:chExt cx="575279" cy="528773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625747D3-61B7-4D73-9FCB-7BB1FB342F22}"/>
                </a:ext>
              </a:extLst>
            </p:cNvPr>
            <p:cNvGrpSpPr/>
            <p:nvPr/>
          </p:nvGrpSpPr>
          <p:grpSpPr>
            <a:xfrm>
              <a:off x="6491585" y="2134951"/>
              <a:ext cx="575279" cy="528773"/>
              <a:chOff x="953710" y="1746324"/>
              <a:chExt cx="790818" cy="726888"/>
            </a:xfrm>
          </p:grpSpPr>
          <p:sp>
            <p:nvSpPr>
              <p:cNvPr id="457" name="Oval 70">
                <a:extLst>
                  <a:ext uri="{FF2B5EF4-FFF2-40B4-BE49-F238E27FC236}">
                    <a16:creationId xmlns:a16="http://schemas.microsoft.com/office/drawing/2014/main" id="{3E275FB3-8C71-4889-8095-564D59244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849" y="1894895"/>
                <a:ext cx="553320" cy="503545"/>
              </a:xfrm>
              <a:prstGeom prst="ellipse">
                <a:avLst/>
              </a:prstGeom>
              <a:solidFill>
                <a:srgbClr val="E2E2E2">
                  <a:lumMod val="2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3800" kern="0" baseline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EFE5357C-6125-4BE7-AFAD-85A630B28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85675" y="1714359"/>
                <a:ext cx="726888" cy="790818"/>
              </a:xfrm>
              <a:prstGeom prst="ellipse">
                <a:avLst/>
              </a:prstGeom>
              <a:gradFill flip="none" rotWithShape="1">
                <a:gsLst>
                  <a:gs pos="0">
                    <a:srgbClr val="E2E2E2">
                      <a:lumMod val="90000"/>
                      <a:alpha val="70000"/>
                    </a:srgbClr>
                  </a:gs>
                  <a:gs pos="99000">
                    <a:srgbClr val="E2E2E2">
                      <a:lumMod val="50000"/>
                      <a:alpha val="8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3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kern="0" dirty="0">
                  <a:solidFill>
                    <a:srgbClr val="000000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E14BF62E-34F0-48C1-A0EC-88A170BE1930}"/>
                </a:ext>
              </a:extLst>
            </p:cNvPr>
            <p:cNvSpPr/>
            <p:nvPr/>
          </p:nvSpPr>
          <p:spPr>
            <a:xfrm>
              <a:off x="6700352" y="2418950"/>
              <a:ext cx="240030" cy="49263"/>
            </a:xfrm>
            <a:prstGeom prst="rect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506" name="Flowchart: Delay 21">
            <a:extLst>
              <a:ext uri="{FF2B5EF4-FFF2-40B4-BE49-F238E27FC236}">
                <a16:creationId xmlns:a16="http://schemas.microsoft.com/office/drawing/2014/main" id="{124D9A7C-F1CC-4B04-90B4-1243BD1D6C91}"/>
              </a:ext>
            </a:extLst>
          </p:cNvPr>
          <p:cNvSpPr/>
          <p:nvPr/>
        </p:nvSpPr>
        <p:spPr>
          <a:xfrm rot="7500000">
            <a:off x="4453437" y="1670111"/>
            <a:ext cx="111479" cy="111479"/>
          </a:xfrm>
          <a:prstGeom prst="ellipse">
            <a:avLst/>
          </a:prstGeom>
          <a:solidFill>
            <a:srgbClr val="D7576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73BDB6D7-ABF1-468D-B5B5-635E07648FB7}"/>
              </a:ext>
            </a:extLst>
          </p:cNvPr>
          <p:cNvGrpSpPr/>
          <p:nvPr/>
        </p:nvGrpSpPr>
        <p:grpSpPr>
          <a:xfrm>
            <a:off x="5874329" y="1077918"/>
            <a:ext cx="627075" cy="576380"/>
            <a:chOff x="953710" y="1746324"/>
            <a:chExt cx="790818" cy="726888"/>
          </a:xfrm>
        </p:grpSpPr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DBB8A21A-BCC5-40A1-9AB5-082CDDEFA9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5675" y="1714359"/>
              <a:ext cx="726888" cy="790818"/>
            </a:xfrm>
            <a:prstGeom prst="ellipse">
              <a:avLst/>
            </a:prstGeom>
            <a:gradFill flip="none" rotWithShape="1">
              <a:gsLst>
                <a:gs pos="0">
                  <a:srgbClr val="F4E7CF"/>
                </a:gs>
                <a:gs pos="100000">
                  <a:srgbClr val="BB9E8F"/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33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 kern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09" name="Oval 70">
              <a:extLst>
                <a:ext uri="{FF2B5EF4-FFF2-40B4-BE49-F238E27FC236}">
                  <a16:creationId xmlns:a16="http://schemas.microsoft.com/office/drawing/2014/main" id="{5CD82FE9-5EA9-4A1E-92DD-E98504693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849" y="1894895"/>
              <a:ext cx="553320" cy="503545"/>
            </a:xfrm>
            <a:prstGeom prst="ellipse">
              <a:avLst/>
            </a:prstGeom>
            <a:solidFill>
              <a:schemeClr val="bg2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800" kern="0" baseline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4DE4A6DB-03EE-42C9-B2AC-1C8F64C1615B}"/>
              </a:ext>
            </a:extLst>
          </p:cNvPr>
          <p:cNvGrpSpPr/>
          <p:nvPr/>
        </p:nvGrpSpPr>
        <p:grpSpPr>
          <a:xfrm>
            <a:off x="5511052" y="1363789"/>
            <a:ext cx="627075" cy="576380"/>
            <a:chOff x="953710" y="1746324"/>
            <a:chExt cx="790818" cy="726888"/>
          </a:xfrm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425A89EE-B769-4895-9D6F-6366B2DC8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85675" y="1714359"/>
              <a:ext cx="726888" cy="790818"/>
            </a:xfrm>
            <a:prstGeom prst="ellipse">
              <a:avLst/>
            </a:prstGeom>
            <a:gradFill flip="none" rotWithShape="1">
              <a:gsLst>
                <a:gs pos="0">
                  <a:srgbClr val="F4E7CF"/>
                </a:gs>
                <a:gs pos="100000">
                  <a:srgbClr val="BB9E8F"/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33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1" kern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512" name="Oval 70">
              <a:extLst>
                <a:ext uri="{FF2B5EF4-FFF2-40B4-BE49-F238E27FC236}">
                  <a16:creationId xmlns:a16="http://schemas.microsoft.com/office/drawing/2014/main" id="{48D72F74-298D-48CE-AC42-E2CAEF908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849" y="1894895"/>
              <a:ext cx="553320" cy="503545"/>
            </a:xfrm>
            <a:prstGeom prst="ellipse">
              <a:avLst/>
            </a:prstGeom>
            <a:solidFill>
              <a:schemeClr val="bg2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 baseline="-25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3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3800" kern="0" baseline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513" name="TextBox 512">
            <a:extLst>
              <a:ext uri="{FF2B5EF4-FFF2-40B4-BE49-F238E27FC236}">
                <a16:creationId xmlns:a16="http://schemas.microsoft.com/office/drawing/2014/main" id="{2AD32EB7-33D8-416F-B388-28E0E19AF851}"/>
              </a:ext>
            </a:extLst>
          </p:cNvPr>
          <p:cNvSpPr txBox="1"/>
          <p:nvPr/>
        </p:nvSpPr>
        <p:spPr>
          <a:xfrm>
            <a:off x="2244237" y="4326671"/>
            <a:ext cx="5182583" cy="32314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22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cs typeface="Arial" panose="020B0604020202020204" pitchFamily="34" charset="0"/>
              </a:rPr>
              <a:t>Combine TLR7 agonist, </a:t>
            </a:r>
            <a:r>
              <a:rPr lang="en-US" sz="1500" b="1" dirty="0" err="1">
                <a:cs typeface="Arial" panose="020B0604020202020204" pitchFamily="34" charset="0"/>
              </a:rPr>
              <a:t>bNAbs</a:t>
            </a:r>
            <a:r>
              <a:rPr lang="en-US" sz="1500" b="1" dirty="0">
                <a:cs typeface="Arial" panose="020B0604020202020204" pitchFamily="34" charset="0"/>
              </a:rPr>
              <a:t>, therapeutic vaccine</a:t>
            </a:r>
          </a:p>
        </p:txBody>
      </p:sp>
      <p:sp>
        <p:nvSpPr>
          <p:cNvPr id="514" name="Chevron 16">
            <a:extLst>
              <a:ext uri="{FF2B5EF4-FFF2-40B4-BE49-F238E27FC236}">
                <a16:creationId xmlns:a16="http://schemas.microsoft.com/office/drawing/2014/main" id="{80CC2948-E4ED-49C4-A8EE-5D8EB7A809E7}"/>
              </a:ext>
            </a:extLst>
          </p:cNvPr>
          <p:cNvSpPr/>
          <p:nvPr/>
        </p:nvSpPr>
        <p:spPr>
          <a:xfrm>
            <a:off x="1044214" y="4350063"/>
            <a:ext cx="1241871" cy="275035"/>
          </a:xfrm>
          <a:prstGeom prst="chevron">
            <a:avLst/>
          </a:prstGeom>
          <a:solidFill>
            <a:srgbClr val="C50F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4" tIns="45712" rIns="91424" bIns="45712" rtlCol="0" anchor="ctr"/>
          <a:lstStyle/>
          <a:p>
            <a:pPr algn="ctr" defTabSz="1218926">
              <a:defRPr/>
            </a:pPr>
            <a:r>
              <a:rPr lang="en-US" sz="1500" b="1" kern="0" dirty="0">
                <a:solidFill>
                  <a:prstClr val="white"/>
                </a:solidFill>
                <a:cs typeface="Arial" panose="020B0604020202020204" pitchFamily="34" charset="0"/>
              </a:rPr>
              <a:t>Goal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05672D46-E33E-4C7C-9B05-1538214E7185}"/>
              </a:ext>
            </a:extLst>
          </p:cNvPr>
          <p:cNvSpPr txBox="1"/>
          <p:nvPr/>
        </p:nvSpPr>
        <p:spPr>
          <a:xfrm>
            <a:off x="6595251" y="3244123"/>
            <a:ext cx="612347" cy="152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73AEC5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Vaccines</a:t>
            </a:r>
          </a:p>
        </p:txBody>
      </p: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9D8EF6C0-1D12-447B-869C-049D7B3AC052}"/>
              </a:ext>
            </a:extLst>
          </p:cNvPr>
          <p:cNvGrpSpPr/>
          <p:nvPr/>
        </p:nvGrpSpPr>
        <p:grpSpPr>
          <a:xfrm>
            <a:off x="6076627" y="2787123"/>
            <a:ext cx="560730" cy="555631"/>
            <a:chOff x="7870884" y="3703043"/>
            <a:chExt cx="702002" cy="695619"/>
          </a:xfrm>
        </p:grpSpPr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61B1C614-8C0B-4BC7-A83F-8F3D4186CA24}"/>
                </a:ext>
              </a:extLst>
            </p:cNvPr>
            <p:cNvSpPr/>
            <p:nvPr/>
          </p:nvSpPr>
          <p:spPr bwMode="auto">
            <a:xfrm>
              <a:off x="8005475" y="3833086"/>
              <a:ext cx="433181" cy="429240"/>
            </a:xfrm>
            <a:prstGeom prst="ellipse">
              <a:avLst/>
            </a:prstGeom>
            <a:gradFill>
              <a:gsLst>
                <a:gs pos="15000">
                  <a:srgbClr val="73AEC5">
                    <a:lumMod val="20000"/>
                    <a:lumOff val="80000"/>
                  </a:srgbClr>
                </a:gs>
                <a:gs pos="84000">
                  <a:srgbClr val="73AEC5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</a:gra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50" name="Freeform 234">
              <a:extLst>
                <a:ext uri="{FF2B5EF4-FFF2-40B4-BE49-F238E27FC236}">
                  <a16:creationId xmlns:a16="http://schemas.microsoft.com/office/drawing/2014/main" id="{59D8E23A-AD3E-4797-AF1B-BF216EC190D5}"/>
                </a:ext>
              </a:extLst>
            </p:cNvPr>
            <p:cNvSpPr/>
            <p:nvPr/>
          </p:nvSpPr>
          <p:spPr bwMode="auto">
            <a:xfrm rot="8572451" flipV="1">
              <a:off x="8052766" y="4002988"/>
              <a:ext cx="339832" cy="97322"/>
            </a:xfrm>
            <a:custGeom>
              <a:avLst/>
              <a:gdLst>
                <a:gd name="connsiteX0" fmla="*/ 0 w 373380"/>
                <a:gd name="connsiteY0" fmla="*/ 63676 h 117016"/>
                <a:gd name="connsiteX1" fmla="*/ 83820 w 373380"/>
                <a:gd name="connsiteY1" fmla="*/ 2716 h 117016"/>
                <a:gd name="connsiteX2" fmla="*/ 213360 w 373380"/>
                <a:gd name="connsiteY2" fmla="*/ 117016 h 117016"/>
                <a:gd name="connsiteX3" fmla="*/ 312420 w 373380"/>
                <a:gd name="connsiteY3" fmla="*/ 2716 h 117016"/>
                <a:gd name="connsiteX4" fmla="*/ 373380 w 373380"/>
                <a:gd name="connsiteY4" fmla="*/ 33196 h 117016"/>
                <a:gd name="connsiteX5" fmla="*/ 373380 w 373380"/>
                <a:gd name="connsiteY5" fmla="*/ 33196 h 117016"/>
                <a:gd name="connsiteX6" fmla="*/ 373380 w 373380"/>
                <a:gd name="connsiteY6" fmla="*/ 48436 h 117016"/>
                <a:gd name="connsiteX0" fmla="*/ 0 w 416159"/>
                <a:gd name="connsiteY0" fmla="*/ 101109 h 117016"/>
                <a:gd name="connsiteX1" fmla="*/ 126599 w 416159"/>
                <a:gd name="connsiteY1" fmla="*/ 2716 h 117016"/>
                <a:gd name="connsiteX2" fmla="*/ 256139 w 416159"/>
                <a:gd name="connsiteY2" fmla="*/ 117016 h 117016"/>
                <a:gd name="connsiteX3" fmla="*/ 355199 w 416159"/>
                <a:gd name="connsiteY3" fmla="*/ 2716 h 117016"/>
                <a:gd name="connsiteX4" fmla="*/ 416159 w 416159"/>
                <a:gd name="connsiteY4" fmla="*/ 33196 h 117016"/>
                <a:gd name="connsiteX5" fmla="*/ 416159 w 416159"/>
                <a:gd name="connsiteY5" fmla="*/ 33196 h 117016"/>
                <a:gd name="connsiteX6" fmla="*/ 416159 w 416159"/>
                <a:gd name="connsiteY6" fmla="*/ 48436 h 1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159" h="117016">
                  <a:moveTo>
                    <a:pt x="0" y="101109"/>
                  </a:moveTo>
                  <a:cubicBezTo>
                    <a:pt x="24130" y="66184"/>
                    <a:pt x="83909" y="65"/>
                    <a:pt x="126599" y="2716"/>
                  </a:cubicBezTo>
                  <a:cubicBezTo>
                    <a:pt x="169289" y="5367"/>
                    <a:pt x="218039" y="117016"/>
                    <a:pt x="256139" y="117016"/>
                  </a:cubicBezTo>
                  <a:cubicBezTo>
                    <a:pt x="294239" y="117016"/>
                    <a:pt x="328529" y="16686"/>
                    <a:pt x="355199" y="2716"/>
                  </a:cubicBezTo>
                  <a:cubicBezTo>
                    <a:pt x="381869" y="-11254"/>
                    <a:pt x="416159" y="33196"/>
                    <a:pt x="416159" y="33196"/>
                  </a:cubicBezTo>
                  <a:lnTo>
                    <a:pt x="416159" y="33196"/>
                  </a:lnTo>
                  <a:lnTo>
                    <a:pt x="416159" y="48436"/>
                  </a:lnTo>
                </a:path>
              </a:pathLst>
            </a:custGeom>
            <a:noFill/>
            <a:ln w="12700" cap="flat" cmpd="sng" algn="ctr">
              <a:solidFill>
                <a:srgbClr val="D1124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851" name="Oval 636">
              <a:extLst>
                <a:ext uri="{FF2B5EF4-FFF2-40B4-BE49-F238E27FC236}">
                  <a16:creationId xmlns:a16="http://schemas.microsoft.com/office/drawing/2014/main" id="{5EB7A455-A8AB-4FF6-B338-A2A0B23D2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6343" y="3832387"/>
              <a:ext cx="432086" cy="431592"/>
            </a:xfrm>
            <a:prstGeom prst="ellipse">
              <a:avLst/>
            </a:prstGeom>
            <a:noFill/>
            <a:ln w="31750" algn="ctr">
              <a:solidFill>
                <a:srgbClr val="73AEC5">
                  <a:lumMod val="7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852" name="Group 851">
              <a:extLst>
                <a:ext uri="{FF2B5EF4-FFF2-40B4-BE49-F238E27FC236}">
                  <a16:creationId xmlns:a16="http://schemas.microsoft.com/office/drawing/2014/main" id="{F3966A86-52A6-4D1D-8699-2B000CA68312}"/>
                </a:ext>
              </a:extLst>
            </p:cNvPr>
            <p:cNvGrpSpPr/>
            <p:nvPr/>
          </p:nvGrpSpPr>
          <p:grpSpPr>
            <a:xfrm>
              <a:off x="8065336" y="3867423"/>
              <a:ext cx="320478" cy="364705"/>
              <a:chOff x="7903867" y="3792345"/>
              <a:chExt cx="451649" cy="513979"/>
            </a:xfrm>
          </p:grpSpPr>
          <p:sp>
            <p:nvSpPr>
              <p:cNvPr id="885" name="Oval 637">
                <a:extLst>
                  <a:ext uri="{FF2B5EF4-FFF2-40B4-BE49-F238E27FC236}">
                    <a16:creationId xmlns:a16="http://schemas.microsoft.com/office/drawing/2014/main" id="{564094EB-28E3-49E9-938D-7D0287CC5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108344" y="3792345"/>
                <a:ext cx="42692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6" name="Oval 638">
                <a:extLst>
                  <a:ext uri="{FF2B5EF4-FFF2-40B4-BE49-F238E27FC236}">
                    <a16:creationId xmlns:a16="http://schemas.microsoft.com/office/drawing/2014/main" id="{D3597F8D-CF31-435D-B390-6E97B65B5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151037" y="3814790"/>
                <a:ext cx="40446" cy="44889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7" name="Oval 639">
                <a:extLst>
                  <a:ext uri="{FF2B5EF4-FFF2-40B4-BE49-F238E27FC236}">
                    <a16:creationId xmlns:a16="http://schemas.microsoft.com/office/drawing/2014/main" id="{90792003-E01A-45BF-8EBE-6C5873691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189237" y="3839479"/>
                <a:ext cx="44941" cy="42645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8" name="Oval 640">
                <a:extLst>
                  <a:ext uri="{FF2B5EF4-FFF2-40B4-BE49-F238E27FC236}">
                    <a16:creationId xmlns:a16="http://schemas.microsoft.com/office/drawing/2014/main" id="{1B27CA09-0431-41AF-95DD-F2838CBE8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231928" y="3864168"/>
                <a:ext cx="42693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9" name="Oval 641">
                <a:extLst>
                  <a:ext uri="{FF2B5EF4-FFF2-40B4-BE49-F238E27FC236}">
                    <a16:creationId xmlns:a16="http://schemas.microsoft.com/office/drawing/2014/main" id="{51A9282E-B005-43B4-B21F-44B32856E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272375" y="3886613"/>
                <a:ext cx="44941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0" name="Oval 642">
                <a:extLst>
                  <a:ext uri="{FF2B5EF4-FFF2-40B4-BE49-F238E27FC236}">
                    <a16:creationId xmlns:a16="http://schemas.microsoft.com/office/drawing/2014/main" id="{F80CE052-4D41-495B-8AA7-F802C184E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315068" y="3911301"/>
                <a:ext cx="40446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1" name="Oval 643">
                <a:extLst>
                  <a:ext uri="{FF2B5EF4-FFF2-40B4-BE49-F238E27FC236}">
                    <a16:creationId xmlns:a16="http://schemas.microsoft.com/office/drawing/2014/main" id="{192201EF-B58D-4A6E-9795-D6C0C0230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312848" y="3958410"/>
                <a:ext cx="44889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2" name="Oval 644">
                <a:extLst>
                  <a:ext uri="{FF2B5EF4-FFF2-40B4-BE49-F238E27FC236}">
                    <a16:creationId xmlns:a16="http://schemas.microsoft.com/office/drawing/2014/main" id="{F1E1292D-1679-4B9B-83C9-C9A0383C3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315092" y="4005544"/>
                <a:ext cx="40401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3" name="Oval 645">
                <a:extLst>
                  <a:ext uri="{FF2B5EF4-FFF2-40B4-BE49-F238E27FC236}">
                    <a16:creationId xmlns:a16="http://schemas.microsoft.com/office/drawing/2014/main" id="{7AD82029-7995-44FE-BCE8-7F94843B9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315092" y="4052678"/>
                <a:ext cx="40401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4" name="Oval 646">
                <a:extLst>
                  <a:ext uri="{FF2B5EF4-FFF2-40B4-BE49-F238E27FC236}">
                    <a16:creationId xmlns:a16="http://schemas.microsoft.com/office/drawing/2014/main" id="{6FB3D8DD-C3AF-415B-8950-E94F319BA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312848" y="4099812"/>
                <a:ext cx="44889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5" name="Oval 647">
                <a:extLst>
                  <a:ext uri="{FF2B5EF4-FFF2-40B4-BE49-F238E27FC236}">
                    <a16:creationId xmlns:a16="http://schemas.microsoft.com/office/drawing/2014/main" id="{BDE63AEB-4FD7-42DD-B9D1-D7EF6CF9B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315092" y="4146945"/>
                <a:ext cx="40401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6" name="Oval 648">
                <a:extLst>
                  <a:ext uri="{FF2B5EF4-FFF2-40B4-BE49-F238E27FC236}">
                    <a16:creationId xmlns:a16="http://schemas.microsoft.com/office/drawing/2014/main" id="{883A5170-06F6-4AD7-9EA3-CAF9491E6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272375" y="4169412"/>
                <a:ext cx="44941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7" name="Oval 649">
                <a:extLst>
                  <a:ext uri="{FF2B5EF4-FFF2-40B4-BE49-F238E27FC236}">
                    <a16:creationId xmlns:a16="http://schemas.microsoft.com/office/drawing/2014/main" id="{0A545C75-B184-4349-9851-D96D98A43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231928" y="4194100"/>
                <a:ext cx="42693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8" name="Oval 650">
                <a:extLst>
                  <a:ext uri="{FF2B5EF4-FFF2-40B4-BE49-F238E27FC236}">
                    <a16:creationId xmlns:a16="http://schemas.microsoft.com/office/drawing/2014/main" id="{67C9DFA2-E93C-4DAC-B5D2-E0B9BB54C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191483" y="4218791"/>
                <a:ext cx="42693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99" name="Oval 651">
                <a:extLst>
                  <a:ext uri="{FF2B5EF4-FFF2-40B4-BE49-F238E27FC236}">
                    <a16:creationId xmlns:a16="http://schemas.microsoft.com/office/drawing/2014/main" id="{9FA2C284-A72D-478C-B1C0-F8535A4F0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151037" y="4241235"/>
                <a:ext cx="40446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0" name="Oval 652">
                <a:extLst>
                  <a:ext uri="{FF2B5EF4-FFF2-40B4-BE49-F238E27FC236}">
                    <a16:creationId xmlns:a16="http://schemas.microsoft.com/office/drawing/2014/main" id="{EC96D521-6CE6-424A-B22F-A29C51213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108344" y="4263680"/>
                <a:ext cx="42692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" name="Oval 653">
                <a:extLst>
                  <a:ext uri="{FF2B5EF4-FFF2-40B4-BE49-F238E27FC236}">
                    <a16:creationId xmlns:a16="http://schemas.microsoft.com/office/drawing/2014/main" id="{EDE7CE56-073F-416C-9665-1E162F85D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067898" y="3814790"/>
                <a:ext cx="42692" cy="44889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" name="Oval 654">
                <a:extLst>
                  <a:ext uri="{FF2B5EF4-FFF2-40B4-BE49-F238E27FC236}">
                    <a16:creationId xmlns:a16="http://schemas.microsoft.com/office/drawing/2014/main" id="{CB12D85A-B136-4FF7-8CC6-E9158CBDA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8025205" y="3839479"/>
                <a:ext cx="44941" cy="42645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3" name="Oval 655">
                <a:extLst>
                  <a:ext uri="{FF2B5EF4-FFF2-40B4-BE49-F238E27FC236}">
                    <a16:creationId xmlns:a16="http://schemas.microsoft.com/office/drawing/2014/main" id="{1F48C015-1813-41F3-9F6C-D386D8F74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7984758" y="3864168"/>
                <a:ext cx="42693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4" name="Oval 656">
                <a:extLst>
                  <a:ext uri="{FF2B5EF4-FFF2-40B4-BE49-F238E27FC236}">
                    <a16:creationId xmlns:a16="http://schemas.microsoft.com/office/drawing/2014/main" id="{AE3ECE59-61EC-4605-89AF-4C20710D3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7944313" y="3886613"/>
                <a:ext cx="42693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5" name="Oval 657">
                <a:extLst>
                  <a:ext uri="{FF2B5EF4-FFF2-40B4-BE49-F238E27FC236}">
                    <a16:creationId xmlns:a16="http://schemas.microsoft.com/office/drawing/2014/main" id="{805E8E97-583D-48B5-88C0-0766A691E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 flipH="1">
                <a:off x="7903867" y="3911301"/>
                <a:ext cx="40446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6" name="Oval 658">
                <a:extLst>
                  <a:ext uri="{FF2B5EF4-FFF2-40B4-BE49-F238E27FC236}">
                    <a16:creationId xmlns:a16="http://schemas.microsoft.com/office/drawing/2014/main" id="{4C29F64D-0F32-414E-9CE9-1C4CD40C6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7901646" y="3958410"/>
                <a:ext cx="44889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7" name="Oval 659">
                <a:extLst>
                  <a:ext uri="{FF2B5EF4-FFF2-40B4-BE49-F238E27FC236}">
                    <a16:creationId xmlns:a16="http://schemas.microsoft.com/office/drawing/2014/main" id="{5A39D776-DAA0-43D2-8148-1183D70F5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7903890" y="4005544"/>
                <a:ext cx="40401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8" name="Oval 660">
                <a:extLst>
                  <a:ext uri="{FF2B5EF4-FFF2-40B4-BE49-F238E27FC236}">
                    <a16:creationId xmlns:a16="http://schemas.microsoft.com/office/drawing/2014/main" id="{D064178B-0526-4896-A5EA-83D8ADE33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7903890" y="4052678"/>
                <a:ext cx="40401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9" name="Oval 661">
                <a:extLst>
                  <a:ext uri="{FF2B5EF4-FFF2-40B4-BE49-F238E27FC236}">
                    <a16:creationId xmlns:a16="http://schemas.microsoft.com/office/drawing/2014/main" id="{02143F57-DDE3-4BF3-A9F6-0C636C70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7901646" y="4099812"/>
                <a:ext cx="44889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10" name="Oval 662">
                <a:extLst>
                  <a:ext uri="{FF2B5EF4-FFF2-40B4-BE49-F238E27FC236}">
                    <a16:creationId xmlns:a16="http://schemas.microsoft.com/office/drawing/2014/main" id="{7E6B1AD6-A4AA-4F80-A36E-CA9A76E83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7903890" y="4146945"/>
                <a:ext cx="40401" cy="40446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11" name="Oval 663">
                <a:extLst>
                  <a:ext uri="{FF2B5EF4-FFF2-40B4-BE49-F238E27FC236}">
                    <a16:creationId xmlns:a16="http://schemas.microsoft.com/office/drawing/2014/main" id="{4B05A793-5F0F-4A08-9335-7AAFE2738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7942066" y="4169412"/>
                <a:ext cx="44941" cy="42644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12" name="Oval 664">
                <a:extLst>
                  <a:ext uri="{FF2B5EF4-FFF2-40B4-BE49-F238E27FC236}">
                    <a16:creationId xmlns:a16="http://schemas.microsoft.com/office/drawing/2014/main" id="{7BCC2CF0-0918-4B46-8CA2-77217723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7984758" y="4194100"/>
                <a:ext cx="42693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13" name="Oval 665">
                <a:extLst>
                  <a:ext uri="{FF2B5EF4-FFF2-40B4-BE49-F238E27FC236}">
                    <a16:creationId xmlns:a16="http://schemas.microsoft.com/office/drawing/2014/main" id="{17CB11E5-D471-4667-9D07-0366391CC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025205" y="4218791"/>
                <a:ext cx="44941" cy="40401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14" name="Oval 666">
                <a:extLst>
                  <a:ext uri="{FF2B5EF4-FFF2-40B4-BE49-F238E27FC236}">
                    <a16:creationId xmlns:a16="http://schemas.microsoft.com/office/drawing/2014/main" id="{C436EB49-9FBF-4EED-905F-6D14152F2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>
                <a:off x="8067898" y="4238989"/>
                <a:ext cx="40446" cy="44889"/>
              </a:xfrm>
              <a:prstGeom prst="ellipse">
                <a:avLst/>
              </a:prstGeom>
              <a:solidFill>
                <a:srgbClr val="73AEC5">
                  <a:lumMod val="75000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853" name="Straight Connector 667">
              <a:extLst>
                <a:ext uri="{FF2B5EF4-FFF2-40B4-BE49-F238E27FC236}">
                  <a16:creationId xmlns:a16="http://schemas.microsoft.com/office/drawing/2014/main" id="{0FD464A1-7AB7-4632-A467-129463679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19919" y="3777779"/>
              <a:ext cx="1" cy="45636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4" name="Flowchart: Delay 21">
              <a:extLst>
                <a:ext uri="{FF2B5EF4-FFF2-40B4-BE49-F238E27FC236}">
                  <a16:creationId xmlns:a16="http://schemas.microsoft.com/office/drawing/2014/main" id="{25DCAFFA-72D0-4352-ACD9-E4C401D70CF6}"/>
                </a:ext>
              </a:extLst>
            </p:cNvPr>
            <p:cNvSpPr/>
            <p:nvPr/>
          </p:nvSpPr>
          <p:spPr bwMode="auto">
            <a:xfrm rot="5400000">
              <a:off x="8167065" y="3702748"/>
              <a:ext cx="64112" cy="64702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55" name="Flowchart: Delay 21">
              <a:extLst>
                <a:ext uri="{FF2B5EF4-FFF2-40B4-BE49-F238E27FC236}">
                  <a16:creationId xmlns:a16="http://schemas.microsoft.com/office/drawing/2014/main" id="{53CB093A-EAC4-442D-8DC5-97DF878CC714}"/>
                </a:ext>
              </a:extLst>
            </p:cNvPr>
            <p:cNvSpPr/>
            <p:nvPr/>
          </p:nvSpPr>
          <p:spPr bwMode="auto">
            <a:xfrm rot="5400000">
              <a:off x="8212641" y="3702750"/>
              <a:ext cx="64112" cy="64702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56" name="Straight Connector 670">
              <a:extLst>
                <a:ext uri="{FF2B5EF4-FFF2-40B4-BE49-F238E27FC236}">
                  <a16:creationId xmlns:a16="http://schemas.microsoft.com/office/drawing/2014/main" id="{210305AD-D497-4983-AAE5-9042E342EA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219850" y="4273982"/>
              <a:ext cx="1" cy="45636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7" name="Flowchart: Delay 21">
              <a:extLst>
                <a:ext uri="{FF2B5EF4-FFF2-40B4-BE49-F238E27FC236}">
                  <a16:creationId xmlns:a16="http://schemas.microsoft.com/office/drawing/2014/main" id="{C30C323D-9992-4017-A5BF-A4EB1E00F1D9}"/>
                </a:ext>
              </a:extLst>
            </p:cNvPr>
            <p:cNvSpPr/>
            <p:nvPr/>
          </p:nvSpPr>
          <p:spPr bwMode="auto">
            <a:xfrm rot="16200000">
              <a:off x="8167019" y="4334252"/>
              <a:ext cx="64115" cy="64705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58" name="Flowchart: Delay 21">
              <a:extLst>
                <a:ext uri="{FF2B5EF4-FFF2-40B4-BE49-F238E27FC236}">
                  <a16:creationId xmlns:a16="http://schemas.microsoft.com/office/drawing/2014/main" id="{DD909022-E867-46D7-A062-AF91B948F184}"/>
                </a:ext>
              </a:extLst>
            </p:cNvPr>
            <p:cNvSpPr/>
            <p:nvPr/>
          </p:nvSpPr>
          <p:spPr bwMode="auto">
            <a:xfrm rot="16200000">
              <a:off x="8212582" y="4334249"/>
              <a:ext cx="64115" cy="64705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59" name="Flowchart: Delay 21">
              <a:extLst>
                <a:ext uri="{FF2B5EF4-FFF2-40B4-BE49-F238E27FC236}">
                  <a16:creationId xmlns:a16="http://schemas.microsoft.com/office/drawing/2014/main" id="{ACBDC54C-C546-4FE7-825E-3B652735D0DB}"/>
                </a:ext>
              </a:extLst>
            </p:cNvPr>
            <p:cNvSpPr/>
            <p:nvPr/>
          </p:nvSpPr>
          <p:spPr bwMode="auto">
            <a:xfrm rot="5400000">
              <a:off x="8187978" y="3716699"/>
              <a:ext cx="64112" cy="64702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0" name="Flowchart: Delay 21">
              <a:extLst>
                <a:ext uri="{FF2B5EF4-FFF2-40B4-BE49-F238E27FC236}">
                  <a16:creationId xmlns:a16="http://schemas.microsoft.com/office/drawing/2014/main" id="{488B155A-D115-4054-86F1-F331DB810E02}"/>
                </a:ext>
              </a:extLst>
            </p:cNvPr>
            <p:cNvSpPr/>
            <p:nvPr/>
          </p:nvSpPr>
          <p:spPr bwMode="auto">
            <a:xfrm rot="16200000">
              <a:off x="8187930" y="4314749"/>
              <a:ext cx="64115" cy="64705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61" name="Straight Connector 675">
              <a:extLst>
                <a:ext uri="{FF2B5EF4-FFF2-40B4-BE49-F238E27FC236}">
                  <a16:creationId xmlns:a16="http://schemas.microsoft.com/office/drawing/2014/main" id="{BC027538-A70B-443B-8A50-F95BC6B85A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7969333" y="4029774"/>
              <a:ext cx="1" cy="46055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2" name="Flowchart: Delay 21">
              <a:extLst>
                <a:ext uri="{FF2B5EF4-FFF2-40B4-BE49-F238E27FC236}">
                  <a16:creationId xmlns:a16="http://schemas.microsoft.com/office/drawing/2014/main" id="{F6A2396C-939E-463C-974C-7B8F58EF4816}"/>
                </a:ext>
              </a:extLst>
            </p:cNvPr>
            <p:cNvSpPr/>
            <p:nvPr/>
          </p:nvSpPr>
          <p:spPr bwMode="auto">
            <a:xfrm>
              <a:off x="7870884" y="4041353"/>
              <a:ext cx="64700" cy="64113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3" name="Flowchart: Delay 21">
              <a:extLst>
                <a:ext uri="{FF2B5EF4-FFF2-40B4-BE49-F238E27FC236}">
                  <a16:creationId xmlns:a16="http://schemas.microsoft.com/office/drawing/2014/main" id="{45D023AD-61C8-4C80-8680-2329028DCDFD}"/>
                </a:ext>
              </a:extLst>
            </p:cNvPr>
            <p:cNvSpPr/>
            <p:nvPr/>
          </p:nvSpPr>
          <p:spPr bwMode="auto">
            <a:xfrm>
              <a:off x="7870885" y="3996192"/>
              <a:ext cx="64700" cy="64113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64" name="Straight Connector 678">
              <a:extLst>
                <a:ext uri="{FF2B5EF4-FFF2-40B4-BE49-F238E27FC236}">
                  <a16:creationId xmlns:a16="http://schemas.microsoft.com/office/drawing/2014/main" id="{DAC961E8-2ADA-4F1E-ABB9-084560634D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470091" y="4029841"/>
              <a:ext cx="1" cy="46055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5" name="Flowchart: Delay 21">
              <a:extLst>
                <a:ext uri="{FF2B5EF4-FFF2-40B4-BE49-F238E27FC236}">
                  <a16:creationId xmlns:a16="http://schemas.microsoft.com/office/drawing/2014/main" id="{0B8B7E93-950D-49F9-B84C-2DE0BD3CED39}"/>
                </a:ext>
              </a:extLst>
            </p:cNvPr>
            <p:cNvSpPr/>
            <p:nvPr/>
          </p:nvSpPr>
          <p:spPr bwMode="auto">
            <a:xfrm rot="10800000">
              <a:off x="8508183" y="4041397"/>
              <a:ext cx="64703" cy="64116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6" name="Flowchart: Delay 21">
              <a:extLst>
                <a:ext uri="{FF2B5EF4-FFF2-40B4-BE49-F238E27FC236}">
                  <a16:creationId xmlns:a16="http://schemas.microsoft.com/office/drawing/2014/main" id="{0F5ED42D-1739-4666-A04A-2B892F8542F7}"/>
                </a:ext>
              </a:extLst>
            </p:cNvPr>
            <p:cNvSpPr/>
            <p:nvPr/>
          </p:nvSpPr>
          <p:spPr bwMode="auto">
            <a:xfrm rot="10800000">
              <a:off x="8508181" y="3996249"/>
              <a:ext cx="64703" cy="64116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7" name="Flowchart: Delay 21">
              <a:extLst>
                <a:ext uri="{FF2B5EF4-FFF2-40B4-BE49-F238E27FC236}">
                  <a16:creationId xmlns:a16="http://schemas.microsoft.com/office/drawing/2014/main" id="{6A70026B-0568-4C17-9A51-7451CE91D6D2}"/>
                </a:ext>
              </a:extLst>
            </p:cNvPr>
            <p:cNvSpPr/>
            <p:nvPr/>
          </p:nvSpPr>
          <p:spPr bwMode="auto">
            <a:xfrm>
              <a:off x="7884962" y="4020630"/>
              <a:ext cx="64700" cy="64113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8" name="Flowchart: Delay 21">
              <a:extLst>
                <a:ext uri="{FF2B5EF4-FFF2-40B4-BE49-F238E27FC236}">
                  <a16:creationId xmlns:a16="http://schemas.microsoft.com/office/drawing/2014/main" id="{A34E4442-5058-4B0A-8C61-C6ED93323D87}"/>
                </a:ext>
              </a:extLst>
            </p:cNvPr>
            <p:cNvSpPr/>
            <p:nvPr/>
          </p:nvSpPr>
          <p:spPr bwMode="auto">
            <a:xfrm rot="10800000">
              <a:off x="8488502" y="4020675"/>
              <a:ext cx="64703" cy="64116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69" name="Straight Connector 683">
              <a:extLst>
                <a:ext uri="{FF2B5EF4-FFF2-40B4-BE49-F238E27FC236}">
                  <a16:creationId xmlns:a16="http://schemas.microsoft.com/office/drawing/2014/main" id="{19A3430E-EEB5-40A3-B744-51A05D483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700000">
              <a:off x="8393394" y="3849491"/>
              <a:ext cx="1" cy="46055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" name="Flowchart: Delay 21">
              <a:extLst>
                <a:ext uri="{FF2B5EF4-FFF2-40B4-BE49-F238E27FC236}">
                  <a16:creationId xmlns:a16="http://schemas.microsoft.com/office/drawing/2014/main" id="{1DE7E7E6-E084-48EC-AD6C-ABA8FF3502F5}"/>
                </a:ext>
              </a:extLst>
            </p:cNvPr>
            <p:cNvSpPr/>
            <p:nvPr/>
          </p:nvSpPr>
          <p:spPr bwMode="auto">
            <a:xfrm rot="8100000">
              <a:off x="8393076" y="3779575"/>
              <a:ext cx="64700" cy="64113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1" name="Flowchart: Delay 21">
              <a:extLst>
                <a:ext uri="{FF2B5EF4-FFF2-40B4-BE49-F238E27FC236}">
                  <a16:creationId xmlns:a16="http://schemas.microsoft.com/office/drawing/2014/main" id="{3C52273C-B08A-477C-9D6C-A86C18E52D9C}"/>
                </a:ext>
              </a:extLst>
            </p:cNvPr>
            <p:cNvSpPr/>
            <p:nvPr/>
          </p:nvSpPr>
          <p:spPr bwMode="auto">
            <a:xfrm rot="8100000">
              <a:off x="8425303" y="3811508"/>
              <a:ext cx="64700" cy="64113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72" name="Straight Connector 686">
              <a:extLst>
                <a:ext uri="{FF2B5EF4-FFF2-40B4-BE49-F238E27FC236}">
                  <a16:creationId xmlns:a16="http://schemas.microsoft.com/office/drawing/2014/main" id="{3ACF0620-75CD-4940-93B5-22DFD6E806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3500000">
              <a:off x="8039256" y="4200310"/>
              <a:ext cx="1" cy="46055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3" name="Flowchart: Delay 21">
              <a:extLst>
                <a:ext uri="{FF2B5EF4-FFF2-40B4-BE49-F238E27FC236}">
                  <a16:creationId xmlns:a16="http://schemas.microsoft.com/office/drawing/2014/main" id="{26C10374-ECAE-442C-B2F6-343E2C098E16}"/>
                </a:ext>
              </a:extLst>
            </p:cNvPr>
            <p:cNvSpPr/>
            <p:nvPr/>
          </p:nvSpPr>
          <p:spPr bwMode="auto">
            <a:xfrm rot="18900000">
              <a:off x="7942404" y="4226083"/>
              <a:ext cx="64703" cy="64116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4" name="Flowchart: Delay 21">
              <a:extLst>
                <a:ext uri="{FF2B5EF4-FFF2-40B4-BE49-F238E27FC236}">
                  <a16:creationId xmlns:a16="http://schemas.microsoft.com/office/drawing/2014/main" id="{3F5D9BC2-92C4-4744-89C4-F34A000584F5}"/>
                </a:ext>
              </a:extLst>
            </p:cNvPr>
            <p:cNvSpPr/>
            <p:nvPr/>
          </p:nvSpPr>
          <p:spPr bwMode="auto">
            <a:xfrm rot="18900000">
              <a:off x="7974623" y="4258005"/>
              <a:ext cx="64703" cy="64116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5" name="Flowchart: Delay 21">
              <a:extLst>
                <a:ext uri="{FF2B5EF4-FFF2-40B4-BE49-F238E27FC236}">
                  <a16:creationId xmlns:a16="http://schemas.microsoft.com/office/drawing/2014/main" id="{7B567EFF-48CE-4946-93D8-5653EE48A6F8}"/>
                </a:ext>
              </a:extLst>
            </p:cNvPr>
            <p:cNvSpPr/>
            <p:nvPr/>
          </p:nvSpPr>
          <p:spPr bwMode="auto">
            <a:xfrm rot="8100000">
              <a:off x="8397910" y="3804092"/>
              <a:ext cx="64700" cy="64113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6" name="Flowchart: Delay 21">
              <a:extLst>
                <a:ext uri="{FF2B5EF4-FFF2-40B4-BE49-F238E27FC236}">
                  <a16:creationId xmlns:a16="http://schemas.microsoft.com/office/drawing/2014/main" id="{C11A4A2D-5264-4F74-A1A4-FD0A4232D7BE}"/>
                </a:ext>
              </a:extLst>
            </p:cNvPr>
            <p:cNvSpPr/>
            <p:nvPr/>
          </p:nvSpPr>
          <p:spPr bwMode="auto">
            <a:xfrm rot="18900000">
              <a:off x="7971107" y="4226944"/>
              <a:ext cx="64703" cy="64116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77" name="Straight Connector 691">
              <a:extLst>
                <a:ext uri="{FF2B5EF4-FFF2-40B4-BE49-F238E27FC236}">
                  <a16:creationId xmlns:a16="http://schemas.microsoft.com/office/drawing/2014/main" id="{C153AC25-97F1-4769-92D4-5EC326BA2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8900000">
              <a:off x="8036239" y="3852455"/>
              <a:ext cx="1" cy="45636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8" name="Flowchart: Delay 21">
              <a:extLst>
                <a:ext uri="{FF2B5EF4-FFF2-40B4-BE49-F238E27FC236}">
                  <a16:creationId xmlns:a16="http://schemas.microsoft.com/office/drawing/2014/main" id="{D808D60B-DE49-4520-9075-0A94F76ACC7A}"/>
                </a:ext>
              </a:extLst>
            </p:cNvPr>
            <p:cNvSpPr/>
            <p:nvPr/>
          </p:nvSpPr>
          <p:spPr bwMode="auto">
            <a:xfrm rot="2700000">
              <a:off x="7942738" y="3811181"/>
              <a:ext cx="64112" cy="64702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9" name="Flowchart: Delay 21">
              <a:extLst>
                <a:ext uri="{FF2B5EF4-FFF2-40B4-BE49-F238E27FC236}">
                  <a16:creationId xmlns:a16="http://schemas.microsoft.com/office/drawing/2014/main" id="{7B43446F-D4FA-405F-A779-FC62774F033D}"/>
                </a:ext>
              </a:extLst>
            </p:cNvPr>
            <p:cNvSpPr/>
            <p:nvPr/>
          </p:nvSpPr>
          <p:spPr bwMode="auto">
            <a:xfrm rot="2700000">
              <a:off x="7974964" y="3779248"/>
              <a:ext cx="64112" cy="64702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880" name="Straight Connector 694">
              <a:extLst>
                <a:ext uri="{FF2B5EF4-FFF2-40B4-BE49-F238E27FC236}">
                  <a16:creationId xmlns:a16="http://schemas.microsoft.com/office/drawing/2014/main" id="{6AC8518E-360C-4437-A385-108298F2B7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8100000">
              <a:off x="8390279" y="4203371"/>
              <a:ext cx="1" cy="45636"/>
            </a:xfrm>
            <a:prstGeom prst="line">
              <a:avLst/>
            </a:prstGeom>
            <a:noFill/>
            <a:ln w="31750" cap="sq">
              <a:solidFill>
                <a:srgbClr val="73AEC5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1" name="Flowchart: Delay 21">
              <a:extLst>
                <a:ext uri="{FF2B5EF4-FFF2-40B4-BE49-F238E27FC236}">
                  <a16:creationId xmlns:a16="http://schemas.microsoft.com/office/drawing/2014/main" id="{AD00B0B8-B7F1-40DE-AA8B-73CF7F47C913}"/>
                </a:ext>
              </a:extLst>
            </p:cNvPr>
            <p:cNvSpPr/>
            <p:nvPr/>
          </p:nvSpPr>
          <p:spPr bwMode="auto">
            <a:xfrm rot="13500000">
              <a:off x="8393343" y="4257751"/>
              <a:ext cx="64115" cy="64705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82" name="Flowchart: Delay 21">
              <a:extLst>
                <a:ext uri="{FF2B5EF4-FFF2-40B4-BE49-F238E27FC236}">
                  <a16:creationId xmlns:a16="http://schemas.microsoft.com/office/drawing/2014/main" id="{B4BC1044-0442-498A-8C04-191FAF86C6DC}"/>
                </a:ext>
              </a:extLst>
            </p:cNvPr>
            <p:cNvSpPr/>
            <p:nvPr/>
          </p:nvSpPr>
          <p:spPr bwMode="auto">
            <a:xfrm rot="13500000">
              <a:off x="8425559" y="4225826"/>
              <a:ext cx="64115" cy="64705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83" name="Flowchart: Delay 21">
              <a:extLst>
                <a:ext uri="{FF2B5EF4-FFF2-40B4-BE49-F238E27FC236}">
                  <a16:creationId xmlns:a16="http://schemas.microsoft.com/office/drawing/2014/main" id="{EC3B7E6A-9F9C-4C0B-9F4B-8939D0786881}"/>
                </a:ext>
              </a:extLst>
            </p:cNvPr>
            <p:cNvSpPr/>
            <p:nvPr/>
          </p:nvSpPr>
          <p:spPr bwMode="auto">
            <a:xfrm rot="2700000">
              <a:off x="7967480" y="3806392"/>
              <a:ext cx="64112" cy="64702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84" name="Flowchart: Delay 21">
              <a:extLst>
                <a:ext uri="{FF2B5EF4-FFF2-40B4-BE49-F238E27FC236}">
                  <a16:creationId xmlns:a16="http://schemas.microsoft.com/office/drawing/2014/main" id="{C46BDC47-5F3D-4782-B852-64DCAFFCF109}"/>
                </a:ext>
              </a:extLst>
            </p:cNvPr>
            <p:cNvSpPr/>
            <p:nvPr/>
          </p:nvSpPr>
          <p:spPr bwMode="auto">
            <a:xfrm rot="13500000">
              <a:off x="8394213" y="4229310"/>
              <a:ext cx="64115" cy="64705"/>
            </a:xfrm>
            <a:prstGeom prst="ellipse">
              <a:avLst/>
            </a:prstGeom>
            <a:gradFill>
              <a:gsLst>
                <a:gs pos="0">
                  <a:srgbClr val="73AEC5">
                    <a:lumMod val="20000"/>
                    <a:lumOff val="80000"/>
                  </a:srgbClr>
                </a:gs>
                <a:gs pos="100000">
                  <a:srgbClr val="73AEC5">
                    <a:lumMod val="50000"/>
                  </a:srgb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768" name="TextBox 767">
            <a:extLst>
              <a:ext uri="{FF2B5EF4-FFF2-40B4-BE49-F238E27FC236}">
                <a16:creationId xmlns:a16="http://schemas.microsoft.com/office/drawing/2014/main" id="{4CC54E8F-C902-4ECE-A49B-7737EADE1461}"/>
              </a:ext>
            </a:extLst>
          </p:cNvPr>
          <p:cNvSpPr txBox="1"/>
          <p:nvPr/>
        </p:nvSpPr>
        <p:spPr>
          <a:xfrm>
            <a:off x="4765013" y="3124441"/>
            <a:ext cx="1308974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73AEC5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0" marR="0" lvl="0" indent="0" algn="ctr" defTabSz="121917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 err="1">
                <a:solidFill>
                  <a:srgbClr val="73AEC5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bNAb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73AEC5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770" name="Text Box 70">
            <a:extLst>
              <a:ext uri="{FF2B5EF4-FFF2-40B4-BE49-F238E27FC236}">
                <a16:creationId xmlns:a16="http://schemas.microsoft.com/office/drawing/2014/main" id="{51B4ECDE-8F54-413D-876D-58D5CA52B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437" y="3424755"/>
            <a:ext cx="4793327" cy="932350"/>
          </a:xfrm>
          <a:prstGeom prst="rect">
            <a:avLst/>
          </a:prstGeom>
          <a:noFill/>
          <a:ln w="19050">
            <a:solidFill>
              <a:srgbClr val="73AEC5">
                <a:lumMod val="75000"/>
              </a:srgbClr>
            </a:solidFill>
          </a:ln>
          <a:effectLst/>
        </p:spPr>
        <p:txBody>
          <a:bodyPr wrap="square" anchor="ctr">
            <a:no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1" i="0" u="none" strike="noStrike" kern="0" cap="none" spc="0" normalizeH="0" baseline="0" noProof="0" dirty="0">
              <a:ln>
                <a:noFill/>
              </a:ln>
              <a:solidFill>
                <a:srgbClr val="E2E2E2">
                  <a:lumMod val="25000"/>
                </a:srgb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71" name="AutoShape 83">
            <a:extLst>
              <a:ext uri="{FF2B5EF4-FFF2-40B4-BE49-F238E27FC236}">
                <a16:creationId xmlns:a16="http://schemas.microsoft.com/office/drawing/2014/main" id="{C7CD0DD8-F8E9-4711-A5B6-19AF3BCFF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898" y="2728620"/>
            <a:ext cx="252195" cy="692884"/>
          </a:xfrm>
          <a:prstGeom prst="upArrow">
            <a:avLst>
              <a:gd name="adj1" fmla="val 50000"/>
              <a:gd name="adj2" fmla="val 62016"/>
            </a:avLst>
          </a:prstGeom>
          <a:solidFill>
            <a:srgbClr val="73AEC5">
              <a:lumMod val="7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vert="eaVert" wrap="none" lIns="121917" tIns="60959" rIns="121917" bIns="60959" anchor="ctr"/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8F15DD73-8EB6-4EB4-9310-D14F0E4F2E0A}"/>
              </a:ext>
            </a:extLst>
          </p:cNvPr>
          <p:cNvSpPr/>
          <p:nvPr/>
        </p:nvSpPr>
        <p:spPr>
          <a:xfrm>
            <a:off x="6103724" y="3522171"/>
            <a:ext cx="937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3AEC5">
                    <a:lumMod val="75000"/>
                  </a:srgbClr>
                </a:solidFill>
                <a:effectLst/>
                <a:uLnTx/>
                <a:uFillTx/>
                <a:ea typeface="ＭＳ Ｐゴシック" pitchFamily="34" charset="-128"/>
              </a:rPr>
              <a:t>Recruit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3AEC5">
                    <a:lumMod val="75000"/>
                  </a:srgbClr>
                </a:solidFill>
                <a:effectLst/>
                <a:uLnTx/>
                <a:uFillTx/>
                <a:ea typeface="ＭＳ Ｐゴシック" pitchFamily="34" charset="-128"/>
              </a:rPr>
              <a:t>immune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73AEC5">
                    <a:lumMod val="75000"/>
                  </a:srgbClr>
                </a:solidFill>
                <a:effectLst/>
                <a:uLnTx/>
                <a:uFillTx/>
                <a:ea typeface="ＭＳ Ｐゴシック" pitchFamily="34" charset="-128"/>
              </a:rPr>
              <a:t>cells</a:t>
            </a:r>
          </a:p>
        </p:txBody>
      </p: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14452EAF-173E-441B-B7B8-B7A6BD4AD9CD}"/>
              </a:ext>
            </a:extLst>
          </p:cNvPr>
          <p:cNvGrpSpPr/>
          <p:nvPr/>
        </p:nvGrpSpPr>
        <p:grpSpPr>
          <a:xfrm>
            <a:off x="2922761" y="3460894"/>
            <a:ext cx="911287" cy="775874"/>
            <a:chOff x="4931756" y="4697034"/>
            <a:chExt cx="1335363" cy="1136934"/>
          </a:xfrm>
        </p:grpSpPr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04CC09DC-7E1C-461B-BB51-C94EB07C7AEF}"/>
                </a:ext>
              </a:extLst>
            </p:cNvPr>
            <p:cNvGrpSpPr/>
            <p:nvPr/>
          </p:nvGrpSpPr>
          <p:grpSpPr>
            <a:xfrm>
              <a:off x="5152023" y="4934456"/>
              <a:ext cx="978628" cy="899512"/>
              <a:chOff x="953710" y="1746324"/>
              <a:chExt cx="790818" cy="726888"/>
            </a:xfrm>
          </p:grpSpPr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45B02171-9177-4236-AD48-500FC89E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85675" y="1714359"/>
                <a:ext cx="726888" cy="790818"/>
              </a:xfrm>
              <a:prstGeom prst="ellipse">
                <a:avLst/>
              </a:prstGeom>
              <a:gradFill flip="none" rotWithShape="1">
                <a:gsLst>
                  <a:gs pos="0">
                    <a:srgbClr val="F4E7CF"/>
                  </a:gs>
                  <a:gs pos="100000">
                    <a:srgbClr val="BB9E8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12191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848" name="Oval 70">
                <a:extLst>
                  <a:ext uri="{FF2B5EF4-FFF2-40B4-BE49-F238E27FC236}">
                    <a16:creationId xmlns:a16="http://schemas.microsoft.com/office/drawing/2014/main" id="{78B1B230-4988-49E9-B9B3-21192C0C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849" y="1894895"/>
                <a:ext cx="553320" cy="503545"/>
              </a:xfrm>
              <a:prstGeom prst="ellipse">
                <a:avLst/>
              </a:prstGeom>
              <a:solidFill>
                <a:srgbClr val="E7E6E6">
                  <a:lumMod val="50000"/>
                  <a:alpha val="2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121911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5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24D32F67-F03A-4DA4-8759-C328D2C83208}"/>
                </a:ext>
              </a:extLst>
            </p:cNvPr>
            <p:cNvGrpSpPr/>
            <p:nvPr/>
          </p:nvGrpSpPr>
          <p:grpSpPr>
            <a:xfrm>
              <a:off x="4931756" y="4697034"/>
              <a:ext cx="1335363" cy="985391"/>
              <a:chOff x="5260422" y="4567345"/>
              <a:chExt cx="1046644" cy="772339"/>
            </a:xfrm>
          </p:grpSpPr>
          <p:sp>
            <p:nvSpPr>
              <p:cNvPr id="825" name="Block Arc 824">
                <a:extLst>
                  <a:ext uri="{FF2B5EF4-FFF2-40B4-BE49-F238E27FC236}">
                    <a16:creationId xmlns:a16="http://schemas.microsoft.com/office/drawing/2014/main" id="{B1E635F2-E3DC-4FDE-B97B-798E0A7146B6}"/>
                  </a:ext>
                </a:extLst>
              </p:cNvPr>
              <p:cNvSpPr/>
              <p:nvPr/>
            </p:nvSpPr>
            <p:spPr>
              <a:xfrm rot="11004004">
                <a:off x="5628328" y="4567345"/>
                <a:ext cx="194515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21917" tIns="60959" rIns="121917" bIns="60959"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6" name="Block Arc 825">
                <a:extLst>
                  <a:ext uri="{FF2B5EF4-FFF2-40B4-BE49-F238E27FC236}">
                    <a16:creationId xmlns:a16="http://schemas.microsoft.com/office/drawing/2014/main" id="{C966AA1B-E6BF-4A5D-9488-4A1ACDDF6983}"/>
                  </a:ext>
                </a:extLst>
              </p:cNvPr>
              <p:cNvSpPr/>
              <p:nvPr/>
            </p:nvSpPr>
            <p:spPr>
              <a:xfrm rot="13422151">
                <a:off x="5912736" y="4598156"/>
                <a:ext cx="194515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21917" tIns="60959" rIns="121917" bIns="60959"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827" name="Group 826">
                <a:extLst>
                  <a:ext uri="{FF2B5EF4-FFF2-40B4-BE49-F238E27FC236}">
                    <a16:creationId xmlns:a16="http://schemas.microsoft.com/office/drawing/2014/main" id="{61412DC6-7DD2-4FF1-BD33-18C20ACFD666}"/>
                  </a:ext>
                </a:extLst>
              </p:cNvPr>
              <p:cNvGrpSpPr/>
              <p:nvPr/>
            </p:nvGrpSpPr>
            <p:grpSpPr>
              <a:xfrm>
                <a:off x="5485907" y="4779421"/>
                <a:ext cx="583286" cy="516927"/>
                <a:chOff x="3555971" y="4783503"/>
                <a:chExt cx="583287" cy="516926"/>
              </a:xfrm>
              <a:solidFill>
                <a:srgbClr val="0070C0"/>
              </a:solidFill>
            </p:grpSpPr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67A34E04-078B-4DEC-B204-D60C06698818}"/>
                    </a:ext>
                  </a:extLst>
                </p:cNvPr>
                <p:cNvSpPr/>
                <p:nvPr/>
              </p:nvSpPr>
              <p:spPr bwMode="auto">
                <a:xfrm rot="5764987">
                  <a:off x="3743628" y="5014019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7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BC73B2C8-4E3F-43DF-83A9-2D0EC05AD6C3}"/>
                    </a:ext>
                  </a:extLst>
                </p:cNvPr>
                <p:cNvSpPr/>
                <p:nvPr/>
              </p:nvSpPr>
              <p:spPr bwMode="auto">
                <a:xfrm rot="11004004">
                  <a:off x="3840153" y="4830626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7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70139EC7-2FAB-4AA5-AD3F-50F87D19A1CC}"/>
                    </a:ext>
                  </a:extLst>
                </p:cNvPr>
                <p:cNvSpPr/>
                <p:nvPr/>
              </p:nvSpPr>
              <p:spPr bwMode="auto">
                <a:xfrm rot="9598300">
                  <a:off x="3751226" y="4935600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7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C913EA74-7EB2-428F-B229-6C843B33012B}"/>
                    </a:ext>
                  </a:extLst>
                </p:cNvPr>
                <p:cNvSpPr/>
                <p:nvPr/>
              </p:nvSpPr>
              <p:spPr bwMode="auto">
                <a:xfrm rot="14002800">
                  <a:off x="3941419" y="4909184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7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ADEED3DE-4168-487B-8DE9-AE28611126F9}"/>
                    </a:ext>
                  </a:extLst>
                </p:cNvPr>
                <p:cNvSpPr/>
                <p:nvPr/>
              </p:nvSpPr>
              <p:spPr bwMode="auto">
                <a:xfrm rot="15615152">
                  <a:off x="3919659" y="4790440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7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14C25543-2234-4C25-9099-E002DAB47ACF}"/>
                    </a:ext>
                  </a:extLst>
                </p:cNvPr>
                <p:cNvSpPr/>
                <p:nvPr/>
              </p:nvSpPr>
              <p:spPr bwMode="auto">
                <a:xfrm rot="8394034">
                  <a:off x="3641577" y="5008896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65172F28-55E8-4B79-BB70-C001524066A5}"/>
                    </a:ext>
                  </a:extLst>
                </p:cNvPr>
                <p:cNvSpPr/>
                <p:nvPr/>
              </p:nvSpPr>
              <p:spPr bwMode="auto">
                <a:xfrm rot="15615152">
                  <a:off x="3680445" y="4879686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3172353-7CC4-4FAE-BC17-7DB3EF496D0E}"/>
                    </a:ext>
                  </a:extLst>
                </p:cNvPr>
                <p:cNvSpPr/>
                <p:nvPr/>
              </p:nvSpPr>
              <p:spPr bwMode="auto">
                <a:xfrm rot="5764987">
                  <a:off x="3668043" y="5131303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E32815D7-8C86-4F30-A896-4EAF9359A4CD}"/>
                    </a:ext>
                  </a:extLst>
                </p:cNvPr>
                <p:cNvSpPr/>
                <p:nvPr/>
              </p:nvSpPr>
              <p:spPr bwMode="auto">
                <a:xfrm rot="5764987">
                  <a:off x="3576822" y="5217313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9473D848-4330-47DC-BD95-292E41827965}"/>
                    </a:ext>
                  </a:extLst>
                </p:cNvPr>
                <p:cNvSpPr/>
                <p:nvPr/>
              </p:nvSpPr>
              <p:spPr bwMode="auto">
                <a:xfrm rot="5764987">
                  <a:off x="3555971" y="5081784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98F72B2-C0A7-43E9-A9D8-33C6CFF6C5AE}"/>
                    </a:ext>
                  </a:extLst>
                </p:cNvPr>
                <p:cNvSpPr/>
                <p:nvPr/>
              </p:nvSpPr>
              <p:spPr bwMode="auto">
                <a:xfrm rot="15615152">
                  <a:off x="4079208" y="4861148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70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9E462138-7253-45AB-9FA7-507503233724}"/>
                    </a:ext>
                  </a:extLst>
                </p:cNvPr>
                <p:cNvSpPr/>
                <p:nvPr/>
              </p:nvSpPr>
              <p:spPr bwMode="auto">
                <a:xfrm rot="5764987">
                  <a:off x="3675508" y="5240379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38CD44B0-CC59-4ECA-9676-5944C3E7737E}"/>
                    </a:ext>
                  </a:extLst>
                </p:cNvPr>
                <p:cNvSpPr/>
                <p:nvPr/>
              </p:nvSpPr>
              <p:spPr bwMode="auto">
                <a:xfrm rot="5764987">
                  <a:off x="3584824" y="4907188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6E92E41E-4D50-4AC5-8F57-04C1827995AB}"/>
                    </a:ext>
                  </a:extLst>
                </p:cNvPr>
                <p:cNvSpPr/>
                <p:nvPr/>
              </p:nvSpPr>
              <p:spPr bwMode="auto">
                <a:xfrm rot="15615152">
                  <a:off x="3721650" y="4783503"/>
                  <a:ext cx="60050" cy="60050"/>
                </a:xfrm>
                <a:prstGeom prst="ellipse">
                  <a:avLst/>
                </a:prstGeom>
                <a:solidFill>
                  <a:srgbClr val="E7E6E6">
                    <a:lumMod val="50000"/>
                    <a:alpha val="69000"/>
                  </a:srgbClr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28" name="Block Arc 827">
                <a:extLst>
                  <a:ext uri="{FF2B5EF4-FFF2-40B4-BE49-F238E27FC236}">
                    <a16:creationId xmlns:a16="http://schemas.microsoft.com/office/drawing/2014/main" id="{ED8EA920-580A-4BDB-8A3A-1831B5E600DE}"/>
                  </a:ext>
                </a:extLst>
              </p:cNvPr>
              <p:cNvSpPr/>
              <p:nvPr/>
            </p:nvSpPr>
            <p:spPr>
              <a:xfrm rot="5764987">
                <a:off x="5260422" y="5107799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9" name="Block Arc 828">
                <a:extLst>
                  <a:ext uri="{FF2B5EF4-FFF2-40B4-BE49-F238E27FC236}">
                    <a16:creationId xmlns:a16="http://schemas.microsoft.com/office/drawing/2014/main" id="{AE2ACA19-DE98-432A-8347-633024978130}"/>
                  </a:ext>
                </a:extLst>
              </p:cNvPr>
              <p:cNvSpPr/>
              <p:nvPr/>
            </p:nvSpPr>
            <p:spPr>
              <a:xfrm rot="9598300">
                <a:off x="5415118" y="4670866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0" name="Block Arc 829">
                <a:extLst>
                  <a:ext uri="{FF2B5EF4-FFF2-40B4-BE49-F238E27FC236}">
                    <a16:creationId xmlns:a16="http://schemas.microsoft.com/office/drawing/2014/main" id="{ADA66DA8-5DB1-4322-8E61-AE092E5ABEE6}"/>
                  </a:ext>
                </a:extLst>
              </p:cNvPr>
              <p:cNvSpPr/>
              <p:nvPr/>
            </p:nvSpPr>
            <p:spPr>
              <a:xfrm rot="15615152">
                <a:off x="6112550" y="4752465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1" name="Block Arc 830">
                <a:extLst>
                  <a:ext uri="{FF2B5EF4-FFF2-40B4-BE49-F238E27FC236}">
                    <a16:creationId xmlns:a16="http://schemas.microsoft.com/office/drawing/2014/main" id="{7307C57A-5766-473C-BC86-90F0D2931C67}"/>
                  </a:ext>
                </a:extLst>
              </p:cNvPr>
              <p:cNvSpPr/>
              <p:nvPr/>
            </p:nvSpPr>
            <p:spPr>
              <a:xfrm rot="8394034">
                <a:off x="5278442" y="4855056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2" name="Text Box 77">
                <a:extLst>
                  <a:ext uri="{FF2B5EF4-FFF2-40B4-BE49-F238E27FC236}">
                    <a16:creationId xmlns:a16="http://schemas.microsoft.com/office/drawing/2014/main" id="{41E2BABD-EDA4-455F-8073-8376AB09B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5992" y="4809447"/>
                <a:ext cx="604249" cy="530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NK</a:t>
                </a:r>
                <a:b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</a:b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cells</a:t>
                </a:r>
              </a:p>
            </p:txBody>
          </p:sp>
        </p:grpSp>
      </p:grpSp>
      <p:grpSp>
        <p:nvGrpSpPr>
          <p:cNvPr id="774" name="Group 773">
            <a:extLst>
              <a:ext uri="{FF2B5EF4-FFF2-40B4-BE49-F238E27FC236}">
                <a16:creationId xmlns:a16="http://schemas.microsoft.com/office/drawing/2014/main" id="{CBA3ED52-EA30-4DC4-AE17-37DF2389E4F7}"/>
              </a:ext>
            </a:extLst>
          </p:cNvPr>
          <p:cNvGrpSpPr/>
          <p:nvPr/>
        </p:nvGrpSpPr>
        <p:grpSpPr>
          <a:xfrm>
            <a:off x="5087132" y="3469767"/>
            <a:ext cx="911288" cy="758971"/>
            <a:chOff x="3360589" y="4721802"/>
            <a:chExt cx="1335366" cy="1112166"/>
          </a:xfrm>
        </p:grpSpPr>
        <p:grpSp>
          <p:nvGrpSpPr>
            <p:cNvPr id="812" name="Group 811">
              <a:extLst>
                <a:ext uri="{FF2B5EF4-FFF2-40B4-BE49-F238E27FC236}">
                  <a16:creationId xmlns:a16="http://schemas.microsoft.com/office/drawing/2014/main" id="{4788BC58-DE7D-47FD-90DC-C57CD697E998}"/>
                </a:ext>
              </a:extLst>
            </p:cNvPr>
            <p:cNvGrpSpPr/>
            <p:nvPr/>
          </p:nvGrpSpPr>
          <p:grpSpPr>
            <a:xfrm>
              <a:off x="3585019" y="4934456"/>
              <a:ext cx="978628" cy="899512"/>
              <a:chOff x="953710" y="1746324"/>
              <a:chExt cx="790818" cy="726888"/>
            </a:xfrm>
          </p:grpSpPr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FD9960D7-FE9F-462C-91D9-B841CC8A1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85675" y="1714359"/>
                <a:ext cx="726888" cy="790818"/>
              </a:xfrm>
              <a:prstGeom prst="ellipse">
                <a:avLst/>
              </a:prstGeom>
              <a:gradFill flip="none" rotWithShape="1">
                <a:gsLst>
                  <a:gs pos="0">
                    <a:srgbClr val="F4E7CF"/>
                  </a:gs>
                  <a:gs pos="100000">
                    <a:srgbClr val="BB9E8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12191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822" name="Oval 70">
                <a:extLst>
                  <a:ext uri="{FF2B5EF4-FFF2-40B4-BE49-F238E27FC236}">
                    <a16:creationId xmlns:a16="http://schemas.microsoft.com/office/drawing/2014/main" id="{5877F70C-F929-492B-86AC-4470D963E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849" y="1894895"/>
                <a:ext cx="553320" cy="503545"/>
              </a:xfrm>
              <a:prstGeom prst="ellipse">
                <a:avLst/>
              </a:prstGeom>
              <a:solidFill>
                <a:srgbClr val="E7E6E6">
                  <a:lumMod val="50000"/>
                  <a:alpha val="2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 baseline="-25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121911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5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8D3994BB-FC74-4721-8355-04BE00895703}"/>
                </a:ext>
              </a:extLst>
            </p:cNvPr>
            <p:cNvGrpSpPr/>
            <p:nvPr/>
          </p:nvGrpSpPr>
          <p:grpSpPr>
            <a:xfrm>
              <a:off x="3360589" y="4721802"/>
              <a:ext cx="1335366" cy="920311"/>
              <a:chOff x="3861720" y="4575159"/>
              <a:chExt cx="1046648" cy="721329"/>
            </a:xfrm>
          </p:grpSpPr>
          <p:sp>
            <p:nvSpPr>
              <p:cNvPr id="814" name="Block Arc 813">
                <a:extLst>
                  <a:ext uri="{FF2B5EF4-FFF2-40B4-BE49-F238E27FC236}">
                    <a16:creationId xmlns:a16="http://schemas.microsoft.com/office/drawing/2014/main" id="{94AF5AE9-8116-4FE2-90CE-0028752E4215}"/>
                  </a:ext>
                </a:extLst>
              </p:cNvPr>
              <p:cNvSpPr/>
              <p:nvPr/>
            </p:nvSpPr>
            <p:spPr>
              <a:xfrm rot="11004004">
                <a:off x="4262020" y="4575159"/>
                <a:ext cx="194515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21917" tIns="60959" rIns="121917" bIns="60959"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5" name="Block Arc 814">
                <a:extLst>
                  <a:ext uri="{FF2B5EF4-FFF2-40B4-BE49-F238E27FC236}">
                    <a16:creationId xmlns:a16="http://schemas.microsoft.com/office/drawing/2014/main" id="{E13B6B8B-E7D8-417E-AD2A-BB586AE46985}"/>
                  </a:ext>
                </a:extLst>
              </p:cNvPr>
              <p:cNvSpPr/>
              <p:nvPr/>
            </p:nvSpPr>
            <p:spPr>
              <a:xfrm rot="13422151">
                <a:off x="4519864" y="4603982"/>
                <a:ext cx="194515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21917" tIns="60959" rIns="121917" bIns="60959"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6" name="Block Arc 815">
                <a:extLst>
                  <a:ext uri="{FF2B5EF4-FFF2-40B4-BE49-F238E27FC236}">
                    <a16:creationId xmlns:a16="http://schemas.microsoft.com/office/drawing/2014/main" id="{826239B9-B8F5-4270-91F6-FB40CE1BE7BD}"/>
                  </a:ext>
                </a:extLst>
              </p:cNvPr>
              <p:cNvSpPr/>
              <p:nvPr/>
            </p:nvSpPr>
            <p:spPr>
              <a:xfrm rot="5764987">
                <a:off x="3861720" y="5101972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7" name="Block Arc 816">
                <a:extLst>
                  <a:ext uri="{FF2B5EF4-FFF2-40B4-BE49-F238E27FC236}">
                    <a16:creationId xmlns:a16="http://schemas.microsoft.com/office/drawing/2014/main" id="{25B46A06-6DCA-4130-8752-8F4BFDEA031A}"/>
                  </a:ext>
                </a:extLst>
              </p:cNvPr>
              <p:cNvSpPr/>
              <p:nvPr/>
            </p:nvSpPr>
            <p:spPr>
              <a:xfrm rot="9598300">
                <a:off x="4028077" y="4676693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8" name="Block Arc 817">
                <a:extLst>
                  <a:ext uri="{FF2B5EF4-FFF2-40B4-BE49-F238E27FC236}">
                    <a16:creationId xmlns:a16="http://schemas.microsoft.com/office/drawing/2014/main" id="{A265C155-944C-4409-A542-38B47C883E0A}"/>
                  </a:ext>
                </a:extLst>
              </p:cNvPr>
              <p:cNvSpPr/>
              <p:nvPr/>
            </p:nvSpPr>
            <p:spPr>
              <a:xfrm rot="15615152">
                <a:off x="4713852" y="4764119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9" name="Block Arc 818">
                <a:extLst>
                  <a:ext uri="{FF2B5EF4-FFF2-40B4-BE49-F238E27FC236}">
                    <a16:creationId xmlns:a16="http://schemas.microsoft.com/office/drawing/2014/main" id="{71A3121F-14B4-4945-99FB-D7233DF0996B}"/>
                  </a:ext>
                </a:extLst>
              </p:cNvPr>
              <p:cNvSpPr/>
              <p:nvPr/>
            </p:nvSpPr>
            <p:spPr>
              <a:xfrm rot="8394034">
                <a:off x="3891399" y="4860882"/>
                <a:ext cx="194516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0" name="Text Box 78">
                <a:extLst>
                  <a:ext uri="{FF2B5EF4-FFF2-40B4-BE49-F238E27FC236}">
                    <a16:creationId xmlns:a16="http://schemas.microsoft.com/office/drawing/2014/main" id="{332485AF-B51F-462F-A025-EC68A4242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2784" y="4981004"/>
                <a:ext cx="550490" cy="2120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T cells</a:t>
                </a:r>
              </a:p>
            </p:txBody>
          </p:sp>
        </p:grp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937BF1E6-5043-4CAB-8B8A-76B9E1BEB1BA}"/>
              </a:ext>
            </a:extLst>
          </p:cNvPr>
          <p:cNvGrpSpPr/>
          <p:nvPr/>
        </p:nvGrpSpPr>
        <p:grpSpPr>
          <a:xfrm>
            <a:off x="3981012" y="3484131"/>
            <a:ext cx="917776" cy="866796"/>
            <a:chOff x="6743804" y="4599976"/>
            <a:chExt cx="1054099" cy="995546"/>
          </a:xfrm>
        </p:grpSpPr>
        <p:grpSp>
          <p:nvGrpSpPr>
            <p:cNvPr id="806" name="Group 36">
              <a:extLst>
                <a:ext uri="{FF2B5EF4-FFF2-40B4-BE49-F238E27FC236}">
                  <a16:creationId xmlns:a16="http://schemas.microsoft.com/office/drawing/2014/main" id="{17652FBD-E139-4331-85A0-B34C2B623026}"/>
                </a:ext>
              </a:extLst>
            </p:cNvPr>
            <p:cNvGrpSpPr>
              <a:grpSpLocks/>
            </p:cNvGrpSpPr>
            <p:nvPr/>
          </p:nvGrpSpPr>
          <p:grpSpPr bwMode="auto">
            <a:xfrm rot="18018455">
              <a:off x="6780316" y="4577935"/>
              <a:ext cx="981075" cy="1054099"/>
              <a:chOff x="6343823" y="5221321"/>
              <a:chExt cx="839787" cy="901700"/>
            </a:xfrm>
          </p:grpSpPr>
          <p:sp>
            <p:nvSpPr>
              <p:cNvPr id="810" name="macrophage">
                <a:extLst>
                  <a:ext uri="{FF2B5EF4-FFF2-40B4-BE49-F238E27FC236}">
                    <a16:creationId xmlns:a16="http://schemas.microsoft.com/office/drawing/2014/main" id="{12AD837D-8DE0-41E3-AE7F-EC8B80FD7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3823" y="5221321"/>
                <a:ext cx="839787" cy="901700"/>
              </a:xfrm>
              <a:custGeom>
                <a:avLst/>
                <a:gdLst>
                  <a:gd name="T0" fmla="*/ 2147483647 w 875"/>
                  <a:gd name="T1" fmla="*/ 2147483647 h 936"/>
                  <a:gd name="T2" fmla="*/ 2147483647 w 875"/>
                  <a:gd name="T3" fmla="*/ 2147483647 h 936"/>
                  <a:gd name="T4" fmla="*/ 2147483647 w 875"/>
                  <a:gd name="T5" fmla="*/ 2147483647 h 936"/>
                  <a:gd name="T6" fmla="*/ 2147483647 w 875"/>
                  <a:gd name="T7" fmla="*/ 2147483647 h 936"/>
                  <a:gd name="T8" fmla="*/ 2147483647 w 875"/>
                  <a:gd name="T9" fmla="*/ 2147483647 h 936"/>
                  <a:gd name="T10" fmla="*/ 2147483647 w 875"/>
                  <a:gd name="T11" fmla="*/ 2147483647 h 936"/>
                  <a:gd name="T12" fmla="*/ 2147483647 w 875"/>
                  <a:gd name="T13" fmla="*/ 2147483647 h 936"/>
                  <a:gd name="T14" fmla="*/ 2147483647 w 875"/>
                  <a:gd name="T15" fmla="*/ 2147483647 h 936"/>
                  <a:gd name="T16" fmla="*/ 2147483647 w 875"/>
                  <a:gd name="T17" fmla="*/ 2147483647 h 936"/>
                  <a:gd name="T18" fmla="*/ 2147483647 w 875"/>
                  <a:gd name="T19" fmla="*/ 2147483647 h 936"/>
                  <a:gd name="T20" fmla="*/ 2147483647 w 875"/>
                  <a:gd name="T21" fmla="*/ 2147483647 h 936"/>
                  <a:gd name="T22" fmla="*/ 2147483647 w 875"/>
                  <a:gd name="T23" fmla="*/ 2147483647 h 936"/>
                  <a:gd name="T24" fmla="*/ 2147483647 w 875"/>
                  <a:gd name="T25" fmla="*/ 2147483647 h 936"/>
                  <a:gd name="T26" fmla="*/ 2147483647 w 875"/>
                  <a:gd name="T27" fmla="*/ 2147483647 h 936"/>
                  <a:gd name="T28" fmla="*/ 2147483647 w 875"/>
                  <a:gd name="T29" fmla="*/ 2147483647 h 936"/>
                  <a:gd name="T30" fmla="*/ 2147483647 w 875"/>
                  <a:gd name="T31" fmla="*/ 2147483647 h 936"/>
                  <a:gd name="T32" fmla="*/ 2147483647 w 875"/>
                  <a:gd name="T33" fmla="*/ 2147483647 h 936"/>
                  <a:gd name="T34" fmla="*/ 2147483647 w 875"/>
                  <a:gd name="T35" fmla="*/ 2147483647 h 936"/>
                  <a:gd name="T36" fmla="*/ 2147483647 w 875"/>
                  <a:gd name="T37" fmla="*/ 2147483647 h 936"/>
                  <a:gd name="T38" fmla="*/ 2147483647 w 875"/>
                  <a:gd name="T39" fmla="*/ 2147483647 h 936"/>
                  <a:gd name="T40" fmla="*/ 2147483647 w 875"/>
                  <a:gd name="T41" fmla="*/ 2147483647 h 936"/>
                  <a:gd name="T42" fmla="*/ 2147483647 w 875"/>
                  <a:gd name="T43" fmla="*/ 2147483647 h 936"/>
                  <a:gd name="T44" fmla="*/ 2147483647 w 875"/>
                  <a:gd name="T45" fmla="*/ 2147483647 h 936"/>
                  <a:gd name="T46" fmla="*/ 2147483647 w 875"/>
                  <a:gd name="T47" fmla="*/ 2147483647 h 936"/>
                  <a:gd name="T48" fmla="*/ 2147483647 w 875"/>
                  <a:gd name="T49" fmla="*/ 2147483647 h 936"/>
                  <a:gd name="T50" fmla="*/ 2147483647 w 875"/>
                  <a:gd name="T51" fmla="*/ 2147483647 h 936"/>
                  <a:gd name="T52" fmla="*/ 2147483647 w 875"/>
                  <a:gd name="T53" fmla="*/ 2147483647 h 936"/>
                  <a:gd name="T54" fmla="*/ 2147483647 w 875"/>
                  <a:gd name="T55" fmla="*/ 2147483647 h 936"/>
                  <a:gd name="T56" fmla="*/ 2147483647 w 875"/>
                  <a:gd name="T57" fmla="*/ 2147483647 h 936"/>
                  <a:gd name="T58" fmla="*/ 2147483647 w 875"/>
                  <a:gd name="T59" fmla="*/ 2147483647 h 936"/>
                  <a:gd name="T60" fmla="*/ 2147483647 w 875"/>
                  <a:gd name="T61" fmla="*/ 2147483647 h 936"/>
                  <a:gd name="T62" fmla="*/ 2147483647 w 875"/>
                  <a:gd name="T63" fmla="*/ 2147483647 h 936"/>
                  <a:gd name="T64" fmla="*/ 2147483647 w 875"/>
                  <a:gd name="T65" fmla="*/ 2147483647 h 936"/>
                  <a:gd name="T66" fmla="*/ 2147483647 w 875"/>
                  <a:gd name="T67" fmla="*/ 2147483647 h 936"/>
                  <a:gd name="T68" fmla="*/ 2147483647 w 875"/>
                  <a:gd name="T69" fmla="*/ 2147483647 h 936"/>
                  <a:gd name="T70" fmla="*/ 2147483647 w 875"/>
                  <a:gd name="T71" fmla="*/ 2147483647 h 936"/>
                  <a:gd name="T72" fmla="*/ 2147483647 w 875"/>
                  <a:gd name="T73" fmla="*/ 2147483647 h 936"/>
                  <a:gd name="T74" fmla="*/ 2147483647 w 875"/>
                  <a:gd name="T75" fmla="*/ 2147483647 h 936"/>
                  <a:gd name="T76" fmla="*/ 2147483647 w 875"/>
                  <a:gd name="T77" fmla="*/ 2147483647 h 936"/>
                  <a:gd name="T78" fmla="*/ 2147483647 w 875"/>
                  <a:gd name="T79" fmla="*/ 2147483647 h 936"/>
                  <a:gd name="T80" fmla="*/ 2147483647 w 875"/>
                  <a:gd name="T81" fmla="*/ 2147483647 h 936"/>
                  <a:gd name="T82" fmla="*/ 2147483647 w 875"/>
                  <a:gd name="T83" fmla="*/ 2147483647 h 936"/>
                  <a:gd name="T84" fmla="*/ 2147483647 w 875"/>
                  <a:gd name="T85" fmla="*/ 2147483647 h 936"/>
                  <a:gd name="T86" fmla="*/ 2147483647 w 875"/>
                  <a:gd name="T87" fmla="*/ 2147483647 h 936"/>
                  <a:gd name="T88" fmla="*/ 2147483647 w 875"/>
                  <a:gd name="T89" fmla="*/ 2147483647 h 936"/>
                  <a:gd name="T90" fmla="*/ 2147483647 w 875"/>
                  <a:gd name="T91" fmla="*/ 2147483647 h 936"/>
                  <a:gd name="T92" fmla="*/ 2147483647 w 875"/>
                  <a:gd name="T93" fmla="*/ 2147483647 h 936"/>
                  <a:gd name="T94" fmla="*/ 2147483647 w 875"/>
                  <a:gd name="T95" fmla="*/ 2147483647 h 936"/>
                  <a:gd name="T96" fmla="*/ 2147483647 w 875"/>
                  <a:gd name="T97" fmla="*/ 2147483647 h 936"/>
                  <a:gd name="T98" fmla="*/ 2147483647 w 875"/>
                  <a:gd name="T99" fmla="*/ 2147483647 h 936"/>
                  <a:gd name="T100" fmla="*/ 2147483647 w 875"/>
                  <a:gd name="T101" fmla="*/ 2147483647 h 936"/>
                  <a:gd name="T102" fmla="*/ 2147483647 w 875"/>
                  <a:gd name="T103" fmla="*/ 2147483647 h 936"/>
                  <a:gd name="T104" fmla="*/ 2147483647 w 875"/>
                  <a:gd name="T105" fmla="*/ 2147483647 h 936"/>
                  <a:gd name="T106" fmla="*/ 2147483647 w 875"/>
                  <a:gd name="T107" fmla="*/ 2147483647 h 936"/>
                  <a:gd name="T108" fmla="*/ 2147483647 w 875"/>
                  <a:gd name="T109" fmla="*/ 2147483647 h 936"/>
                  <a:gd name="T110" fmla="*/ 2147483647 w 875"/>
                  <a:gd name="T111" fmla="*/ 2147483647 h 936"/>
                  <a:gd name="T112" fmla="*/ 2147483647 w 875"/>
                  <a:gd name="T113" fmla="*/ 2147483647 h 936"/>
                  <a:gd name="T114" fmla="*/ 2147483647 w 875"/>
                  <a:gd name="T115" fmla="*/ 2147483647 h 9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5" h="936">
                    <a:moveTo>
                      <a:pt x="184" y="619"/>
                    </a:moveTo>
                    <a:lnTo>
                      <a:pt x="184" y="619"/>
                    </a:lnTo>
                    <a:cubicBezTo>
                      <a:pt x="162" y="605"/>
                      <a:pt x="167" y="591"/>
                      <a:pt x="139" y="591"/>
                    </a:cubicBezTo>
                    <a:cubicBezTo>
                      <a:pt x="112" y="591"/>
                      <a:pt x="57" y="604"/>
                      <a:pt x="35" y="591"/>
                    </a:cubicBezTo>
                    <a:cubicBezTo>
                      <a:pt x="8" y="575"/>
                      <a:pt x="0" y="518"/>
                      <a:pt x="57" y="503"/>
                    </a:cubicBezTo>
                    <a:cubicBezTo>
                      <a:pt x="77" y="498"/>
                      <a:pt x="121" y="507"/>
                      <a:pt x="124" y="480"/>
                    </a:cubicBezTo>
                    <a:cubicBezTo>
                      <a:pt x="126" y="469"/>
                      <a:pt x="99" y="446"/>
                      <a:pt x="122" y="431"/>
                    </a:cubicBezTo>
                    <a:cubicBezTo>
                      <a:pt x="144" y="416"/>
                      <a:pt x="159" y="438"/>
                      <a:pt x="157" y="423"/>
                    </a:cubicBezTo>
                    <a:cubicBezTo>
                      <a:pt x="154" y="408"/>
                      <a:pt x="127" y="381"/>
                      <a:pt x="142" y="358"/>
                    </a:cubicBezTo>
                    <a:cubicBezTo>
                      <a:pt x="157" y="336"/>
                      <a:pt x="179" y="366"/>
                      <a:pt x="202" y="341"/>
                    </a:cubicBezTo>
                    <a:cubicBezTo>
                      <a:pt x="224" y="316"/>
                      <a:pt x="204" y="283"/>
                      <a:pt x="172" y="266"/>
                    </a:cubicBezTo>
                    <a:cubicBezTo>
                      <a:pt x="139" y="248"/>
                      <a:pt x="129" y="203"/>
                      <a:pt x="167" y="183"/>
                    </a:cubicBezTo>
                    <a:cubicBezTo>
                      <a:pt x="204" y="163"/>
                      <a:pt x="258" y="229"/>
                      <a:pt x="281" y="234"/>
                    </a:cubicBezTo>
                    <a:cubicBezTo>
                      <a:pt x="303" y="239"/>
                      <a:pt x="289" y="199"/>
                      <a:pt x="319" y="199"/>
                    </a:cubicBezTo>
                    <a:cubicBezTo>
                      <a:pt x="349" y="199"/>
                      <a:pt x="367" y="209"/>
                      <a:pt x="367" y="184"/>
                    </a:cubicBezTo>
                    <a:cubicBezTo>
                      <a:pt x="367" y="159"/>
                      <a:pt x="366" y="132"/>
                      <a:pt x="354" y="110"/>
                    </a:cubicBezTo>
                    <a:cubicBezTo>
                      <a:pt x="340" y="83"/>
                      <a:pt x="315" y="70"/>
                      <a:pt x="309" y="51"/>
                    </a:cubicBezTo>
                    <a:cubicBezTo>
                      <a:pt x="298" y="8"/>
                      <a:pt x="363" y="0"/>
                      <a:pt x="398" y="27"/>
                    </a:cubicBezTo>
                    <a:cubicBezTo>
                      <a:pt x="434" y="54"/>
                      <a:pt x="442" y="89"/>
                      <a:pt x="437" y="127"/>
                    </a:cubicBezTo>
                    <a:cubicBezTo>
                      <a:pt x="432" y="164"/>
                      <a:pt x="450" y="187"/>
                      <a:pt x="477" y="184"/>
                    </a:cubicBezTo>
                    <a:cubicBezTo>
                      <a:pt x="505" y="182"/>
                      <a:pt x="520" y="177"/>
                      <a:pt x="525" y="162"/>
                    </a:cubicBezTo>
                    <a:cubicBezTo>
                      <a:pt x="530" y="147"/>
                      <a:pt x="533" y="147"/>
                      <a:pt x="527" y="126"/>
                    </a:cubicBezTo>
                    <a:cubicBezTo>
                      <a:pt x="521" y="102"/>
                      <a:pt x="527" y="78"/>
                      <a:pt x="556" y="82"/>
                    </a:cubicBezTo>
                    <a:cubicBezTo>
                      <a:pt x="587" y="87"/>
                      <a:pt x="580" y="105"/>
                      <a:pt x="600" y="110"/>
                    </a:cubicBezTo>
                    <a:cubicBezTo>
                      <a:pt x="620" y="115"/>
                      <a:pt x="656" y="77"/>
                      <a:pt x="679" y="102"/>
                    </a:cubicBezTo>
                    <a:cubicBezTo>
                      <a:pt x="697" y="122"/>
                      <a:pt x="681" y="150"/>
                      <a:pt x="650" y="176"/>
                    </a:cubicBezTo>
                    <a:cubicBezTo>
                      <a:pt x="636" y="187"/>
                      <a:pt x="624" y="265"/>
                      <a:pt x="660" y="269"/>
                    </a:cubicBezTo>
                    <a:cubicBezTo>
                      <a:pt x="690" y="272"/>
                      <a:pt x="679" y="322"/>
                      <a:pt x="699" y="300"/>
                    </a:cubicBezTo>
                    <a:cubicBezTo>
                      <a:pt x="719" y="277"/>
                      <a:pt x="709" y="258"/>
                      <a:pt x="734" y="239"/>
                    </a:cubicBezTo>
                    <a:cubicBezTo>
                      <a:pt x="776" y="208"/>
                      <a:pt x="856" y="234"/>
                      <a:pt x="834" y="306"/>
                    </a:cubicBezTo>
                    <a:cubicBezTo>
                      <a:pt x="826" y="330"/>
                      <a:pt x="756" y="351"/>
                      <a:pt x="759" y="373"/>
                    </a:cubicBezTo>
                    <a:cubicBezTo>
                      <a:pt x="761" y="396"/>
                      <a:pt x="793" y="417"/>
                      <a:pt x="794" y="432"/>
                    </a:cubicBezTo>
                    <a:cubicBezTo>
                      <a:pt x="795" y="460"/>
                      <a:pt x="759" y="451"/>
                      <a:pt x="759" y="468"/>
                    </a:cubicBezTo>
                    <a:cubicBezTo>
                      <a:pt x="759" y="494"/>
                      <a:pt x="790" y="466"/>
                      <a:pt x="776" y="503"/>
                    </a:cubicBezTo>
                    <a:cubicBezTo>
                      <a:pt x="769" y="523"/>
                      <a:pt x="775" y="526"/>
                      <a:pt x="805" y="516"/>
                    </a:cubicBezTo>
                    <a:cubicBezTo>
                      <a:pt x="835" y="506"/>
                      <a:pt x="863" y="507"/>
                      <a:pt x="869" y="538"/>
                    </a:cubicBezTo>
                    <a:cubicBezTo>
                      <a:pt x="875" y="570"/>
                      <a:pt x="857" y="580"/>
                      <a:pt x="834" y="589"/>
                    </a:cubicBezTo>
                    <a:cubicBezTo>
                      <a:pt x="791" y="605"/>
                      <a:pt x="789" y="569"/>
                      <a:pt x="774" y="579"/>
                    </a:cubicBezTo>
                    <a:cubicBezTo>
                      <a:pt x="759" y="589"/>
                      <a:pt x="773" y="612"/>
                      <a:pt x="773" y="644"/>
                    </a:cubicBezTo>
                    <a:cubicBezTo>
                      <a:pt x="773" y="677"/>
                      <a:pt x="740" y="700"/>
                      <a:pt x="767" y="700"/>
                    </a:cubicBezTo>
                    <a:cubicBezTo>
                      <a:pt x="795" y="700"/>
                      <a:pt x="839" y="738"/>
                      <a:pt x="846" y="769"/>
                    </a:cubicBezTo>
                    <a:cubicBezTo>
                      <a:pt x="851" y="791"/>
                      <a:pt x="845" y="836"/>
                      <a:pt x="795" y="854"/>
                    </a:cubicBezTo>
                    <a:cubicBezTo>
                      <a:pt x="745" y="871"/>
                      <a:pt x="719" y="827"/>
                      <a:pt x="710" y="785"/>
                    </a:cubicBezTo>
                    <a:cubicBezTo>
                      <a:pt x="703" y="754"/>
                      <a:pt x="685" y="774"/>
                      <a:pt x="681" y="792"/>
                    </a:cubicBezTo>
                    <a:cubicBezTo>
                      <a:pt x="676" y="810"/>
                      <a:pt x="645" y="812"/>
                      <a:pt x="632" y="791"/>
                    </a:cubicBezTo>
                    <a:cubicBezTo>
                      <a:pt x="617" y="768"/>
                      <a:pt x="605" y="779"/>
                      <a:pt x="612" y="831"/>
                    </a:cubicBezTo>
                    <a:cubicBezTo>
                      <a:pt x="620" y="884"/>
                      <a:pt x="615" y="910"/>
                      <a:pt x="597" y="913"/>
                    </a:cubicBezTo>
                    <a:cubicBezTo>
                      <a:pt x="564" y="917"/>
                      <a:pt x="547" y="900"/>
                      <a:pt x="542" y="849"/>
                    </a:cubicBezTo>
                    <a:cubicBezTo>
                      <a:pt x="539" y="819"/>
                      <a:pt x="512" y="799"/>
                      <a:pt x="487" y="801"/>
                    </a:cubicBezTo>
                    <a:cubicBezTo>
                      <a:pt x="462" y="804"/>
                      <a:pt x="427" y="813"/>
                      <a:pt x="417" y="848"/>
                    </a:cubicBezTo>
                    <a:cubicBezTo>
                      <a:pt x="407" y="883"/>
                      <a:pt x="379" y="931"/>
                      <a:pt x="349" y="933"/>
                    </a:cubicBezTo>
                    <a:cubicBezTo>
                      <a:pt x="319" y="936"/>
                      <a:pt x="302" y="917"/>
                      <a:pt x="320" y="870"/>
                    </a:cubicBezTo>
                    <a:cubicBezTo>
                      <a:pt x="337" y="822"/>
                      <a:pt x="334" y="775"/>
                      <a:pt x="316" y="788"/>
                    </a:cubicBezTo>
                    <a:cubicBezTo>
                      <a:pt x="280" y="813"/>
                      <a:pt x="242" y="794"/>
                      <a:pt x="259" y="751"/>
                    </a:cubicBezTo>
                    <a:cubicBezTo>
                      <a:pt x="270" y="725"/>
                      <a:pt x="213" y="755"/>
                      <a:pt x="199" y="761"/>
                    </a:cubicBezTo>
                    <a:cubicBezTo>
                      <a:pt x="168" y="776"/>
                      <a:pt x="144" y="729"/>
                      <a:pt x="169" y="701"/>
                    </a:cubicBezTo>
                    <a:cubicBezTo>
                      <a:pt x="194" y="674"/>
                      <a:pt x="209" y="634"/>
                      <a:pt x="184" y="6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E7CF"/>
                  </a:gs>
                  <a:gs pos="100000">
                    <a:srgbClr val="BB9E8F"/>
                  </a:gs>
                </a:gsLst>
                <a:path path="circle">
                  <a:fillToRect t="100000" r="100000"/>
                </a:path>
              </a:gra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</p:txBody>
          </p:sp>
          <p:sp>
            <p:nvSpPr>
              <p:cNvPr id="811" name="mac nucleus">
                <a:extLst>
                  <a:ext uri="{FF2B5EF4-FFF2-40B4-BE49-F238E27FC236}">
                    <a16:creationId xmlns:a16="http://schemas.microsoft.com/office/drawing/2014/main" id="{03F5E7D6-8641-470A-ACA2-4B701AD2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216" y="5576668"/>
                <a:ext cx="306958" cy="285188"/>
              </a:xfrm>
              <a:custGeom>
                <a:avLst/>
                <a:gdLst>
                  <a:gd name="T0" fmla="*/ 2147483647 w 233"/>
                  <a:gd name="T1" fmla="*/ 2147483647 h 216"/>
                  <a:gd name="T2" fmla="*/ 2147483647 w 233"/>
                  <a:gd name="T3" fmla="*/ 2147483647 h 216"/>
                  <a:gd name="T4" fmla="*/ 2147483647 w 233"/>
                  <a:gd name="T5" fmla="*/ 2147483647 h 216"/>
                  <a:gd name="T6" fmla="*/ 2147483647 w 233"/>
                  <a:gd name="T7" fmla="*/ 2147483647 h 216"/>
                  <a:gd name="T8" fmla="*/ 2147483647 w 233"/>
                  <a:gd name="T9" fmla="*/ 2147483647 h 216"/>
                  <a:gd name="T10" fmla="*/ 2147483647 w 233"/>
                  <a:gd name="T11" fmla="*/ 2147483647 h 216"/>
                  <a:gd name="T12" fmla="*/ 2147483647 w 233"/>
                  <a:gd name="T13" fmla="*/ 2147483647 h 216"/>
                  <a:gd name="T14" fmla="*/ 2147483647 w 233"/>
                  <a:gd name="T15" fmla="*/ 2147483647 h 2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3" h="216">
                    <a:moveTo>
                      <a:pt x="113" y="4"/>
                    </a:moveTo>
                    <a:lnTo>
                      <a:pt x="113" y="4"/>
                    </a:lnTo>
                    <a:cubicBezTo>
                      <a:pt x="85" y="0"/>
                      <a:pt x="15" y="17"/>
                      <a:pt x="8" y="81"/>
                    </a:cubicBezTo>
                    <a:cubicBezTo>
                      <a:pt x="0" y="145"/>
                      <a:pt x="14" y="184"/>
                      <a:pt x="45" y="199"/>
                    </a:cubicBezTo>
                    <a:cubicBezTo>
                      <a:pt x="81" y="216"/>
                      <a:pt x="140" y="209"/>
                      <a:pt x="160" y="201"/>
                    </a:cubicBezTo>
                    <a:cubicBezTo>
                      <a:pt x="193" y="188"/>
                      <a:pt x="233" y="135"/>
                      <a:pt x="212" y="85"/>
                    </a:cubicBezTo>
                    <a:cubicBezTo>
                      <a:pt x="192" y="34"/>
                      <a:pt x="175" y="13"/>
                      <a:pt x="113" y="4"/>
                    </a:cubicBezTo>
                    <a:close/>
                  </a:path>
                </a:pathLst>
              </a:custGeom>
              <a:solidFill>
                <a:srgbClr val="E7E6E6">
                  <a:lumMod val="50000"/>
                  <a:alpha val="25000"/>
                </a:srgbClr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itchFamily="34" charset="-128"/>
                </a:endParaRPr>
              </a:p>
            </p:txBody>
          </p:sp>
        </p:grp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7E060548-1A51-4A4E-963E-2C5169D2A61D}"/>
                </a:ext>
              </a:extLst>
            </p:cNvPr>
            <p:cNvGrpSpPr/>
            <p:nvPr/>
          </p:nvGrpSpPr>
          <p:grpSpPr>
            <a:xfrm>
              <a:off x="6825112" y="4599976"/>
              <a:ext cx="846251" cy="635656"/>
              <a:chOff x="6825112" y="4599976"/>
              <a:chExt cx="846251" cy="635656"/>
            </a:xfrm>
          </p:grpSpPr>
          <p:sp>
            <p:nvSpPr>
              <p:cNvPr id="808" name="Block Arc 807">
                <a:extLst>
                  <a:ext uri="{FF2B5EF4-FFF2-40B4-BE49-F238E27FC236}">
                    <a16:creationId xmlns:a16="http://schemas.microsoft.com/office/drawing/2014/main" id="{F9564848-5D98-414A-8EC8-02513018168B}"/>
                  </a:ext>
                </a:extLst>
              </p:cNvPr>
              <p:cNvSpPr/>
              <p:nvPr/>
            </p:nvSpPr>
            <p:spPr>
              <a:xfrm rot="9598300">
                <a:off x="6825112" y="4599976"/>
                <a:ext cx="194515" cy="194516"/>
              </a:xfrm>
              <a:prstGeom prst="blockArc">
                <a:avLst>
                  <a:gd name="adj1" fmla="val 8985548"/>
                  <a:gd name="adj2" fmla="val 20719508"/>
                  <a:gd name="adj3" fmla="val 25240"/>
                </a:avLst>
              </a:prstGeom>
              <a:solidFill>
                <a:srgbClr val="73AEC5">
                  <a:lumMod val="7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lIns="121917" tIns="60959" rIns="121917" bIns="60959"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9" name="Text Box 78">
                <a:extLst>
                  <a:ext uri="{FF2B5EF4-FFF2-40B4-BE49-F238E27FC236}">
                    <a16:creationId xmlns:a16="http://schemas.microsoft.com/office/drawing/2014/main" id="{85270E49-B518-4F96-BA8B-4D4DC30DD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8952" y="4917489"/>
                <a:ext cx="602411" cy="318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M</a:t>
                </a:r>
                <a:r>
                  <a:rPr kumimoji="0" lang="el-GR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Φ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s</a:t>
                </a:r>
              </a:p>
            </p:txBody>
          </p:sp>
        </p:grpSp>
      </p:grpSp>
      <p:sp>
        <p:nvSpPr>
          <p:cNvPr id="198" name="Rectangle 108"/>
          <p:cNvSpPr>
            <a:spLocks noChangeArrowheads="1"/>
          </p:cNvSpPr>
          <p:nvPr/>
        </p:nvSpPr>
        <p:spPr bwMode="auto">
          <a:xfrm>
            <a:off x="2525992" y="1386553"/>
            <a:ext cx="126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 dirty="0">
                <a:solidFill>
                  <a:srgbClr val="0042A4"/>
                </a:solidFill>
                <a:ea typeface="ＭＳ Ｐゴシック" pitchFamily="34" charset="-128"/>
                <a:cs typeface="Arial" charset="0"/>
              </a:rPr>
              <a:t>Vesatolimod</a:t>
            </a:r>
          </a:p>
          <a:p>
            <a:pPr algn="ctr"/>
            <a:r>
              <a:rPr lang="en-US" altLang="en-US" sz="1200" b="1" dirty="0">
                <a:solidFill>
                  <a:srgbClr val="0042A4"/>
                </a:solidFill>
                <a:ea typeface="ＭＳ Ｐゴシック" pitchFamily="34" charset="-128"/>
                <a:cs typeface="Arial" charset="0"/>
              </a:rPr>
              <a:t>(TLR7 agonist)</a:t>
            </a:r>
          </a:p>
        </p:txBody>
      </p:sp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8395"/>
          <a:stretch>
            <a:fillRect/>
          </a:stretch>
        </p:blipFill>
        <p:spPr bwMode="auto">
          <a:xfrm rot="11005482">
            <a:off x="1780152" y="1437061"/>
            <a:ext cx="947203" cy="6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" name="Group 336">
            <a:extLst>
              <a:ext uri="{FF2B5EF4-FFF2-40B4-BE49-F238E27FC236}">
                <a16:creationId xmlns:a16="http://schemas.microsoft.com/office/drawing/2014/main" id="{6C59D6E1-9D74-41F6-8517-4053C747127A}"/>
              </a:ext>
            </a:extLst>
          </p:cNvPr>
          <p:cNvGrpSpPr/>
          <p:nvPr/>
        </p:nvGrpSpPr>
        <p:grpSpPr>
          <a:xfrm>
            <a:off x="4911519" y="2822644"/>
            <a:ext cx="458939" cy="532481"/>
            <a:chOff x="1180419" y="4440361"/>
            <a:chExt cx="1269776" cy="1473251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812928C5-AE15-41A3-BEA8-7B0544C17557}"/>
                </a:ext>
              </a:extLst>
            </p:cNvPr>
            <p:cNvSpPr/>
            <p:nvPr/>
          </p:nvSpPr>
          <p:spPr bwMode="auto">
            <a:xfrm rot="5400000">
              <a:off x="1405625" y="5161680"/>
              <a:ext cx="439150" cy="137749"/>
            </a:xfrm>
            <a:prstGeom prst="rect">
              <a:avLst/>
            </a:prstGeom>
            <a:solidFill>
              <a:srgbClr val="73AEC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9DAEE057-7302-4BCD-A182-8D7210B9591F}"/>
                </a:ext>
              </a:extLst>
            </p:cNvPr>
            <p:cNvSpPr/>
            <p:nvPr/>
          </p:nvSpPr>
          <p:spPr bwMode="auto">
            <a:xfrm rot="5400000">
              <a:off x="1583141" y="5161679"/>
              <a:ext cx="439149" cy="137749"/>
            </a:xfrm>
            <a:prstGeom prst="rect">
              <a:avLst/>
            </a:prstGeom>
            <a:solidFill>
              <a:srgbClr val="73AEC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F5A58FE6-68BC-482E-9A02-B9B0633E45FF}"/>
                </a:ext>
              </a:extLst>
            </p:cNvPr>
            <p:cNvSpPr/>
            <p:nvPr/>
          </p:nvSpPr>
          <p:spPr bwMode="auto">
            <a:xfrm rot="5400000">
              <a:off x="1405625" y="5625161"/>
              <a:ext cx="439150" cy="137749"/>
            </a:xfrm>
            <a:prstGeom prst="rect">
              <a:avLst/>
            </a:prstGeom>
            <a:solidFill>
              <a:srgbClr val="73AEC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4BA8BBF7-2BA9-4750-9C0D-2DEFE51DFD53}"/>
                </a:ext>
              </a:extLst>
            </p:cNvPr>
            <p:cNvSpPr/>
            <p:nvPr/>
          </p:nvSpPr>
          <p:spPr bwMode="auto">
            <a:xfrm rot="5400000">
              <a:off x="1583141" y="5625163"/>
              <a:ext cx="439149" cy="137749"/>
            </a:xfrm>
            <a:prstGeom prst="rect">
              <a:avLst/>
            </a:prstGeom>
            <a:solidFill>
              <a:srgbClr val="73AEC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0794F0D5-F4FC-4866-81B8-5C64CB939EB5}"/>
                </a:ext>
              </a:extLst>
            </p:cNvPr>
            <p:cNvSpPr/>
            <p:nvPr/>
          </p:nvSpPr>
          <p:spPr bwMode="auto">
            <a:xfrm rot="5400000">
              <a:off x="1594709" y="5531235"/>
              <a:ext cx="60979" cy="137749"/>
            </a:xfrm>
            <a:prstGeom prst="rect">
              <a:avLst/>
            </a:prstGeom>
            <a:solidFill>
              <a:srgbClr val="73AEC5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D8A6CB1C-5719-4123-B46B-0F9BB99D2538}"/>
                </a:ext>
              </a:extLst>
            </p:cNvPr>
            <p:cNvSpPr/>
            <p:nvPr/>
          </p:nvSpPr>
          <p:spPr bwMode="auto">
            <a:xfrm rot="5400000">
              <a:off x="1772225" y="5531235"/>
              <a:ext cx="60980" cy="137749"/>
            </a:xfrm>
            <a:prstGeom prst="rect">
              <a:avLst/>
            </a:prstGeom>
            <a:solidFill>
              <a:srgbClr val="73AEC5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itchFamily="34" charset="0"/>
              </a:endParaRPr>
            </a:p>
          </p:txBody>
        </p: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8409544C-383E-4FDC-B882-E59CC2912D5A}"/>
                </a:ext>
              </a:extLst>
            </p:cNvPr>
            <p:cNvGrpSpPr/>
            <p:nvPr/>
          </p:nvGrpSpPr>
          <p:grpSpPr>
            <a:xfrm rot="2700000">
              <a:off x="1980286" y="4440360"/>
              <a:ext cx="276908" cy="662911"/>
              <a:chOff x="2099351" y="4550465"/>
              <a:chExt cx="276908" cy="662911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41F851A9-744B-4F66-9B41-8545A328145D}"/>
                  </a:ext>
                </a:extLst>
              </p:cNvPr>
              <p:cNvSpPr/>
              <p:nvPr/>
            </p:nvSpPr>
            <p:spPr bwMode="auto">
              <a:xfrm rot="5400000">
                <a:off x="1998001" y="4651817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0ECAB56F-57AD-4FB3-BC38-05BF419525D9}"/>
                  </a:ext>
                </a:extLst>
              </p:cNvPr>
              <p:cNvSpPr/>
              <p:nvPr/>
            </p:nvSpPr>
            <p:spPr bwMode="auto">
              <a:xfrm rot="5400000">
                <a:off x="2153712" y="4651817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E5308C52-BE28-4DDA-9087-FCBD498FC6AB}"/>
                  </a:ext>
                </a:extLst>
              </p:cNvPr>
              <p:cNvSpPr/>
              <p:nvPr/>
            </p:nvSpPr>
            <p:spPr bwMode="auto">
              <a:xfrm rot="5400000">
                <a:off x="1997999" y="4990828"/>
                <a:ext cx="323899" cy="121196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D09210F2-FCC8-4FB8-B40A-D303CCDB3D9F}"/>
                  </a:ext>
                </a:extLst>
              </p:cNvPr>
              <p:cNvSpPr/>
              <p:nvPr/>
            </p:nvSpPr>
            <p:spPr bwMode="auto">
              <a:xfrm rot="5400000">
                <a:off x="2153712" y="4990828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1E47B126-1189-4E20-8418-3EA23F9E98CA}"/>
                </a:ext>
              </a:extLst>
            </p:cNvPr>
            <p:cNvGrpSpPr/>
            <p:nvPr/>
          </p:nvGrpSpPr>
          <p:grpSpPr>
            <a:xfrm rot="18900000">
              <a:off x="1180419" y="4440361"/>
              <a:ext cx="276906" cy="662911"/>
              <a:chOff x="2099353" y="4550465"/>
              <a:chExt cx="276906" cy="662911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EF171F3-24A4-4AAA-A7AC-28DB486E1827}"/>
                  </a:ext>
                </a:extLst>
              </p:cNvPr>
              <p:cNvSpPr/>
              <p:nvPr/>
            </p:nvSpPr>
            <p:spPr bwMode="auto">
              <a:xfrm rot="5400000">
                <a:off x="1998001" y="4651817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9F01563E-7F3D-4806-8643-DC5DD7149F97}"/>
                  </a:ext>
                </a:extLst>
              </p:cNvPr>
              <p:cNvSpPr/>
              <p:nvPr/>
            </p:nvSpPr>
            <p:spPr bwMode="auto">
              <a:xfrm rot="5400000">
                <a:off x="2153712" y="4651817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13AD4F87-D282-42E2-B620-6C63DB62FF34}"/>
                  </a:ext>
                </a:extLst>
              </p:cNvPr>
              <p:cNvSpPr/>
              <p:nvPr/>
            </p:nvSpPr>
            <p:spPr bwMode="auto">
              <a:xfrm rot="5400000">
                <a:off x="1998001" y="4990828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498DAF72-D00D-48D2-B942-F63F4BDEF45E}"/>
                  </a:ext>
                </a:extLst>
              </p:cNvPr>
              <p:cNvSpPr/>
              <p:nvPr/>
            </p:nvSpPr>
            <p:spPr bwMode="auto">
              <a:xfrm rot="5400000">
                <a:off x="2153712" y="4990828"/>
                <a:ext cx="323900" cy="121195"/>
              </a:xfrm>
              <a:prstGeom prst="rect">
                <a:avLst/>
              </a:prstGeom>
              <a:solidFill>
                <a:srgbClr val="73AEC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9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8656D2-D6CE-4B9B-B31A-385146825531}"/>
              </a:ext>
            </a:extLst>
          </p:cNvPr>
          <p:cNvGrpSpPr/>
          <p:nvPr/>
        </p:nvGrpSpPr>
        <p:grpSpPr>
          <a:xfrm>
            <a:off x="4952143" y="1276350"/>
            <a:ext cx="3439992" cy="3056474"/>
            <a:chOff x="5238385" y="959967"/>
            <a:chExt cx="3439992" cy="305647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A13E12B-DDED-42D3-B7BD-D282FCC5933D}"/>
                </a:ext>
              </a:extLst>
            </p:cNvPr>
            <p:cNvSpPr/>
            <p:nvPr/>
          </p:nvSpPr>
          <p:spPr>
            <a:xfrm>
              <a:off x="5238385" y="959967"/>
              <a:ext cx="3439992" cy="3056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Modified from </a:t>
              </a:r>
              <a:r>
                <a:rPr lang="en-US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Borducchi</a:t>
              </a:r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E, et al. Nature 2016;540:284-7.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38385" y="959967"/>
              <a:ext cx="3439992" cy="276207"/>
            </a:xfrm>
            <a:prstGeom prst="rect">
              <a:avLst/>
            </a:prstGeom>
            <a:solidFill>
              <a:srgbClr val="7F639B"/>
            </a:solidFill>
          </p:spPr>
          <p:txBody>
            <a:bodyPr wrap="square" tIns="0" bIns="0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TLR7 + Vaccine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 in Nonhuman Primate Model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4D11CBD3-BD02-4BDC-A94B-D45155AE2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SHIV, simian/human immunodeficiency virus; SIV, simian immunodeficiency virus.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C04B15CF-E773-5F4E-B4AB-EA8CB4BF05D3}"/>
              </a:ext>
            </a:extLst>
          </p:cNvPr>
          <p:cNvSpPr>
            <a:spLocks/>
          </p:cNvSpPr>
          <p:nvPr/>
        </p:nvSpPr>
        <p:spPr bwMode="auto">
          <a:xfrm>
            <a:off x="7828938" y="32671"/>
            <a:ext cx="633895" cy="803168"/>
          </a:xfrm>
          <a:custGeom>
            <a:avLst/>
            <a:gdLst>
              <a:gd name="T0" fmla="*/ 1069 w 1566"/>
              <a:gd name="T1" fmla="*/ 320 h 1986"/>
              <a:gd name="T2" fmla="*/ 1331 w 1566"/>
              <a:gd name="T3" fmla="*/ 301 h 1986"/>
              <a:gd name="T4" fmla="*/ 1432 w 1566"/>
              <a:gd name="T5" fmla="*/ 336 h 1986"/>
              <a:gd name="T6" fmla="*/ 1455 w 1566"/>
              <a:gd name="T7" fmla="*/ 451 h 1986"/>
              <a:gd name="T8" fmla="*/ 1508 w 1566"/>
              <a:gd name="T9" fmla="*/ 488 h 1986"/>
              <a:gd name="T10" fmla="*/ 1530 w 1566"/>
              <a:gd name="T11" fmla="*/ 529 h 1986"/>
              <a:gd name="T12" fmla="*/ 1555 w 1566"/>
              <a:gd name="T13" fmla="*/ 602 h 1986"/>
              <a:gd name="T14" fmla="*/ 1544 w 1566"/>
              <a:gd name="T15" fmla="*/ 610 h 1986"/>
              <a:gd name="T16" fmla="*/ 1534 w 1566"/>
              <a:gd name="T17" fmla="*/ 669 h 1986"/>
              <a:gd name="T18" fmla="*/ 1466 w 1566"/>
              <a:gd name="T19" fmla="*/ 742 h 1986"/>
              <a:gd name="T20" fmla="*/ 1343 w 1566"/>
              <a:gd name="T21" fmla="*/ 785 h 1986"/>
              <a:gd name="T22" fmla="*/ 1270 w 1566"/>
              <a:gd name="T23" fmla="*/ 974 h 1986"/>
              <a:gd name="T24" fmla="*/ 1394 w 1566"/>
              <a:gd name="T25" fmla="*/ 1142 h 1986"/>
              <a:gd name="T26" fmla="*/ 1479 w 1566"/>
              <a:gd name="T27" fmla="*/ 1257 h 1986"/>
              <a:gd name="T28" fmla="*/ 1471 w 1566"/>
              <a:gd name="T29" fmla="*/ 1396 h 1986"/>
              <a:gd name="T30" fmla="*/ 1395 w 1566"/>
              <a:gd name="T31" fmla="*/ 1521 h 1986"/>
              <a:gd name="T32" fmla="*/ 1368 w 1566"/>
              <a:gd name="T33" fmla="*/ 1486 h 1986"/>
              <a:gd name="T34" fmla="*/ 1389 w 1566"/>
              <a:gd name="T35" fmla="*/ 1442 h 1986"/>
              <a:gd name="T36" fmla="*/ 1342 w 1566"/>
              <a:gd name="T37" fmla="*/ 1469 h 1986"/>
              <a:gd name="T38" fmla="*/ 1394 w 1566"/>
              <a:gd name="T39" fmla="*/ 1409 h 1986"/>
              <a:gd name="T40" fmla="*/ 1395 w 1566"/>
              <a:gd name="T41" fmla="*/ 1340 h 1986"/>
              <a:gd name="T42" fmla="*/ 1358 w 1566"/>
              <a:gd name="T43" fmla="*/ 1307 h 1986"/>
              <a:gd name="T44" fmla="*/ 1264 w 1566"/>
              <a:gd name="T45" fmla="*/ 1427 h 1986"/>
              <a:gd name="T46" fmla="*/ 1249 w 1566"/>
              <a:gd name="T47" fmla="*/ 1425 h 1986"/>
              <a:gd name="T48" fmla="*/ 1225 w 1566"/>
              <a:gd name="T49" fmla="*/ 1493 h 1986"/>
              <a:gd name="T50" fmla="*/ 1150 w 1566"/>
              <a:gd name="T51" fmla="*/ 1701 h 1986"/>
              <a:gd name="T52" fmla="*/ 1218 w 1566"/>
              <a:gd name="T53" fmla="*/ 1768 h 1986"/>
              <a:gd name="T54" fmla="*/ 1328 w 1566"/>
              <a:gd name="T55" fmla="*/ 1937 h 1986"/>
              <a:gd name="T56" fmla="*/ 1274 w 1566"/>
              <a:gd name="T57" fmla="*/ 1945 h 1986"/>
              <a:gd name="T58" fmla="*/ 1257 w 1566"/>
              <a:gd name="T59" fmla="*/ 1894 h 1986"/>
              <a:gd name="T60" fmla="*/ 1222 w 1566"/>
              <a:gd name="T61" fmla="*/ 1873 h 1986"/>
              <a:gd name="T62" fmla="*/ 1191 w 1566"/>
              <a:gd name="T63" fmla="*/ 1942 h 1986"/>
              <a:gd name="T64" fmla="*/ 1147 w 1566"/>
              <a:gd name="T65" fmla="*/ 1933 h 1986"/>
              <a:gd name="T66" fmla="*/ 1108 w 1566"/>
              <a:gd name="T67" fmla="*/ 1919 h 1986"/>
              <a:gd name="T68" fmla="*/ 1092 w 1566"/>
              <a:gd name="T69" fmla="*/ 1883 h 1986"/>
              <a:gd name="T70" fmla="*/ 1074 w 1566"/>
              <a:gd name="T71" fmla="*/ 1839 h 1986"/>
              <a:gd name="T72" fmla="*/ 943 w 1566"/>
              <a:gd name="T73" fmla="*/ 1773 h 1986"/>
              <a:gd name="T74" fmla="*/ 833 w 1566"/>
              <a:gd name="T75" fmla="*/ 1663 h 1986"/>
              <a:gd name="T76" fmla="*/ 729 w 1566"/>
              <a:gd name="T77" fmla="*/ 1641 h 1986"/>
              <a:gd name="T78" fmla="*/ 25 w 1566"/>
              <a:gd name="T79" fmla="*/ 1092 h 1986"/>
              <a:gd name="T80" fmla="*/ 459 w 1566"/>
              <a:gd name="T81" fmla="*/ 211 h 1986"/>
              <a:gd name="T82" fmla="*/ 594 w 1566"/>
              <a:gd name="T83" fmla="*/ 254 h 1986"/>
              <a:gd name="T84" fmla="*/ 326 w 1566"/>
              <a:gd name="T85" fmla="*/ 719 h 1986"/>
              <a:gd name="T86" fmla="*/ 194 w 1566"/>
              <a:gd name="T87" fmla="*/ 1350 h 1986"/>
              <a:gd name="T88" fmla="*/ 524 w 1566"/>
              <a:gd name="T89" fmla="*/ 1422 h 1986"/>
              <a:gd name="T90" fmla="*/ 485 w 1566"/>
              <a:gd name="T91" fmla="*/ 1135 h 1986"/>
              <a:gd name="T92" fmla="*/ 748 w 1566"/>
              <a:gd name="T93" fmla="*/ 661 h 1986"/>
              <a:gd name="T94" fmla="*/ 952 w 1566"/>
              <a:gd name="T95" fmla="*/ 534 h 1986"/>
              <a:gd name="T96" fmla="*/ 1012 w 1566"/>
              <a:gd name="T97" fmla="*/ 439 h 1986"/>
              <a:gd name="T98" fmla="*/ 1007 w 1566"/>
              <a:gd name="T99" fmla="*/ 323 h 1986"/>
              <a:gd name="T100" fmla="*/ 1069 w 1566"/>
              <a:gd name="T101" fmla="*/ 320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66" h="1986">
                <a:moveTo>
                  <a:pt x="1069" y="320"/>
                </a:moveTo>
                <a:cubicBezTo>
                  <a:pt x="1129" y="294"/>
                  <a:pt x="1205" y="239"/>
                  <a:pt x="1331" y="301"/>
                </a:cubicBezTo>
                <a:cubicBezTo>
                  <a:pt x="1383" y="294"/>
                  <a:pt x="1412" y="293"/>
                  <a:pt x="1432" y="336"/>
                </a:cubicBezTo>
                <a:cubicBezTo>
                  <a:pt x="1426" y="381"/>
                  <a:pt x="1428" y="432"/>
                  <a:pt x="1455" y="451"/>
                </a:cubicBezTo>
                <a:cubicBezTo>
                  <a:pt x="1482" y="469"/>
                  <a:pt x="1488" y="485"/>
                  <a:pt x="1508" y="488"/>
                </a:cubicBezTo>
                <a:cubicBezTo>
                  <a:pt x="1527" y="491"/>
                  <a:pt x="1534" y="509"/>
                  <a:pt x="1530" y="529"/>
                </a:cubicBezTo>
                <a:cubicBezTo>
                  <a:pt x="1526" y="548"/>
                  <a:pt x="1566" y="551"/>
                  <a:pt x="1555" y="602"/>
                </a:cubicBezTo>
                <a:cubicBezTo>
                  <a:pt x="1544" y="610"/>
                  <a:pt x="1544" y="610"/>
                  <a:pt x="1544" y="610"/>
                </a:cubicBezTo>
                <a:cubicBezTo>
                  <a:pt x="1544" y="610"/>
                  <a:pt x="1560" y="608"/>
                  <a:pt x="1534" y="669"/>
                </a:cubicBezTo>
                <a:cubicBezTo>
                  <a:pt x="1527" y="713"/>
                  <a:pt x="1505" y="746"/>
                  <a:pt x="1466" y="742"/>
                </a:cubicBezTo>
                <a:cubicBezTo>
                  <a:pt x="1428" y="738"/>
                  <a:pt x="1389" y="775"/>
                  <a:pt x="1343" y="785"/>
                </a:cubicBezTo>
                <a:cubicBezTo>
                  <a:pt x="1335" y="826"/>
                  <a:pt x="1322" y="900"/>
                  <a:pt x="1270" y="974"/>
                </a:cubicBezTo>
                <a:cubicBezTo>
                  <a:pt x="1329" y="1014"/>
                  <a:pt x="1406" y="1038"/>
                  <a:pt x="1394" y="1142"/>
                </a:cubicBezTo>
                <a:cubicBezTo>
                  <a:pt x="1431" y="1156"/>
                  <a:pt x="1480" y="1171"/>
                  <a:pt x="1479" y="1257"/>
                </a:cubicBezTo>
                <a:cubicBezTo>
                  <a:pt x="1477" y="1343"/>
                  <a:pt x="1456" y="1340"/>
                  <a:pt x="1471" y="1396"/>
                </a:cubicBezTo>
                <a:cubicBezTo>
                  <a:pt x="1468" y="1418"/>
                  <a:pt x="1442" y="1464"/>
                  <a:pt x="1395" y="1521"/>
                </a:cubicBezTo>
                <a:cubicBezTo>
                  <a:pt x="1373" y="1527"/>
                  <a:pt x="1342" y="1505"/>
                  <a:pt x="1368" y="1486"/>
                </a:cubicBezTo>
                <a:cubicBezTo>
                  <a:pt x="1393" y="1467"/>
                  <a:pt x="1389" y="1442"/>
                  <a:pt x="1389" y="1442"/>
                </a:cubicBezTo>
                <a:cubicBezTo>
                  <a:pt x="1389" y="1442"/>
                  <a:pt x="1355" y="1500"/>
                  <a:pt x="1342" y="1469"/>
                </a:cubicBezTo>
                <a:cubicBezTo>
                  <a:pt x="1343" y="1454"/>
                  <a:pt x="1354" y="1438"/>
                  <a:pt x="1394" y="1409"/>
                </a:cubicBezTo>
                <a:cubicBezTo>
                  <a:pt x="1406" y="1377"/>
                  <a:pt x="1401" y="1347"/>
                  <a:pt x="1395" y="1340"/>
                </a:cubicBezTo>
                <a:cubicBezTo>
                  <a:pt x="1385" y="1348"/>
                  <a:pt x="1358" y="1307"/>
                  <a:pt x="1358" y="1307"/>
                </a:cubicBezTo>
                <a:cubicBezTo>
                  <a:pt x="1358" y="1307"/>
                  <a:pt x="1324" y="1405"/>
                  <a:pt x="1264" y="1427"/>
                </a:cubicBezTo>
                <a:cubicBezTo>
                  <a:pt x="1245" y="1427"/>
                  <a:pt x="1249" y="1425"/>
                  <a:pt x="1249" y="1425"/>
                </a:cubicBezTo>
                <a:cubicBezTo>
                  <a:pt x="1225" y="1493"/>
                  <a:pt x="1225" y="1493"/>
                  <a:pt x="1225" y="1493"/>
                </a:cubicBezTo>
                <a:cubicBezTo>
                  <a:pt x="1225" y="1493"/>
                  <a:pt x="1232" y="1604"/>
                  <a:pt x="1150" y="1701"/>
                </a:cubicBezTo>
                <a:cubicBezTo>
                  <a:pt x="1197" y="1732"/>
                  <a:pt x="1197" y="1757"/>
                  <a:pt x="1218" y="1768"/>
                </a:cubicBezTo>
                <a:cubicBezTo>
                  <a:pt x="1363" y="1842"/>
                  <a:pt x="1321" y="1869"/>
                  <a:pt x="1328" y="1937"/>
                </a:cubicBezTo>
                <a:cubicBezTo>
                  <a:pt x="1335" y="1973"/>
                  <a:pt x="1276" y="1986"/>
                  <a:pt x="1274" y="1945"/>
                </a:cubicBezTo>
                <a:cubicBezTo>
                  <a:pt x="1279" y="1933"/>
                  <a:pt x="1250" y="1924"/>
                  <a:pt x="1257" y="1894"/>
                </a:cubicBezTo>
                <a:cubicBezTo>
                  <a:pt x="1243" y="1888"/>
                  <a:pt x="1222" y="1873"/>
                  <a:pt x="1222" y="1873"/>
                </a:cubicBezTo>
                <a:cubicBezTo>
                  <a:pt x="1222" y="1873"/>
                  <a:pt x="1234" y="1972"/>
                  <a:pt x="1191" y="1942"/>
                </a:cubicBezTo>
                <a:cubicBezTo>
                  <a:pt x="1188" y="1955"/>
                  <a:pt x="1161" y="1970"/>
                  <a:pt x="1147" y="1933"/>
                </a:cubicBezTo>
                <a:cubicBezTo>
                  <a:pt x="1142" y="1952"/>
                  <a:pt x="1118" y="1962"/>
                  <a:pt x="1108" y="1919"/>
                </a:cubicBezTo>
                <a:cubicBezTo>
                  <a:pt x="1098" y="1876"/>
                  <a:pt x="1100" y="1890"/>
                  <a:pt x="1092" y="1883"/>
                </a:cubicBezTo>
                <a:cubicBezTo>
                  <a:pt x="1083" y="1876"/>
                  <a:pt x="1071" y="1865"/>
                  <a:pt x="1074" y="1839"/>
                </a:cubicBezTo>
                <a:cubicBezTo>
                  <a:pt x="1076" y="1812"/>
                  <a:pt x="968" y="1778"/>
                  <a:pt x="943" y="1773"/>
                </a:cubicBezTo>
                <a:cubicBezTo>
                  <a:pt x="918" y="1768"/>
                  <a:pt x="800" y="1740"/>
                  <a:pt x="833" y="1663"/>
                </a:cubicBezTo>
                <a:cubicBezTo>
                  <a:pt x="805" y="1652"/>
                  <a:pt x="786" y="1634"/>
                  <a:pt x="729" y="1641"/>
                </a:cubicBezTo>
                <a:cubicBezTo>
                  <a:pt x="671" y="1648"/>
                  <a:pt x="0" y="1798"/>
                  <a:pt x="25" y="1092"/>
                </a:cubicBezTo>
                <a:cubicBezTo>
                  <a:pt x="80" y="553"/>
                  <a:pt x="525" y="622"/>
                  <a:pt x="459" y="211"/>
                </a:cubicBezTo>
                <a:cubicBezTo>
                  <a:pt x="408" y="118"/>
                  <a:pt x="587" y="0"/>
                  <a:pt x="594" y="254"/>
                </a:cubicBezTo>
                <a:cubicBezTo>
                  <a:pt x="601" y="508"/>
                  <a:pt x="487" y="567"/>
                  <a:pt x="326" y="719"/>
                </a:cubicBezTo>
                <a:cubicBezTo>
                  <a:pt x="126" y="910"/>
                  <a:pt x="96" y="1172"/>
                  <a:pt x="194" y="1350"/>
                </a:cubicBezTo>
                <a:cubicBezTo>
                  <a:pt x="293" y="1529"/>
                  <a:pt x="557" y="1563"/>
                  <a:pt x="524" y="1422"/>
                </a:cubicBezTo>
                <a:cubicBezTo>
                  <a:pt x="480" y="1347"/>
                  <a:pt x="454" y="1265"/>
                  <a:pt x="485" y="1135"/>
                </a:cubicBezTo>
                <a:cubicBezTo>
                  <a:pt x="515" y="1005"/>
                  <a:pt x="546" y="849"/>
                  <a:pt x="748" y="661"/>
                </a:cubicBezTo>
                <a:cubicBezTo>
                  <a:pt x="817" y="601"/>
                  <a:pt x="874" y="551"/>
                  <a:pt x="952" y="534"/>
                </a:cubicBezTo>
                <a:cubicBezTo>
                  <a:pt x="1014" y="501"/>
                  <a:pt x="1014" y="473"/>
                  <a:pt x="1012" y="439"/>
                </a:cubicBezTo>
                <a:cubicBezTo>
                  <a:pt x="1005" y="363"/>
                  <a:pt x="1026" y="393"/>
                  <a:pt x="1007" y="323"/>
                </a:cubicBezTo>
                <a:cubicBezTo>
                  <a:pt x="1000" y="287"/>
                  <a:pt x="1053" y="275"/>
                  <a:pt x="1069" y="3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5A7361-DE42-4550-9BD7-7D08177B1E75}"/>
              </a:ext>
            </a:extLst>
          </p:cNvPr>
          <p:cNvGrpSpPr/>
          <p:nvPr/>
        </p:nvGrpSpPr>
        <p:grpSpPr>
          <a:xfrm>
            <a:off x="4929061" y="1694545"/>
            <a:ext cx="3240626" cy="2317178"/>
            <a:chOff x="6953737" y="1837550"/>
            <a:chExt cx="4320835" cy="3089570"/>
          </a:xfrm>
        </p:grpSpPr>
        <p:sp>
          <p:nvSpPr>
            <p:cNvPr id="12" name="TextBox 11"/>
            <p:cNvSpPr txBox="1"/>
            <p:nvPr/>
          </p:nvSpPr>
          <p:spPr>
            <a:xfrm>
              <a:off x="8383100" y="2402470"/>
              <a:ext cx="2123660" cy="471924"/>
            </a:xfrm>
            <a:prstGeom prst="rect">
              <a:avLst/>
            </a:prstGeom>
            <a:noFill/>
          </p:spPr>
          <p:txBody>
            <a:bodyPr wrap="none" lIns="121920" tIns="60960" rIns="121920" bIns="60960" rtlCol="0">
              <a:spAutoFit/>
            </a:bodyPr>
            <a:lstStyle/>
            <a:p>
              <a:pPr algn="ctr" defTabSz="1219139">
                <a:defRPr/>
              </a:pPr>
              <a:r>
                <a:rPr lang="en-US" sz="1500" b="1" kern="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3/9 Controllers</a:t>
              </a: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3B5CAAF-3B8A-451E-995F-3EA2EEF8D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5638" y="3119071"/>
              <a:ext cx="3596721" cy="1003152"/>
            </a:xfrm>
            <a:custGeom>
              <a:avLst/>
              <a:gdLst>
                <a:gd name="T0" fmla="*/ 1549 w 1860"/>
                <a:gd name="T1" fmla="*/ 298 h 546"/>
                <a:gd name="T2" fmla="*/ 1860 w 1860"/>
                <a:gd name="T3" fmla="*/ 352 h 546"/>
                <a:gd name="T4" fmla="*/ 1239 w 1860"/>
                <a:gd name="T5" fmla="*/ 334 h 546"/>
                <a:gd name="T6" fmla="*/ 1549 w 1860"/>
                <a:gd name="T7" fmla="*/ 298 h 546"/>
                <a:gd name="T8" fmla="*/ 932 w 1860"/>
                <a:gd name="T9" fmla="*/ 302 h 546"/>
                <a:gd name="T10" fmla="*/ 1239 w 1860"/>
                <a:gd name="T11" fmla="*/ 334 h 546"/>
                <a:gd name="T12" fmla="*/ 622 w 1860"/>
                <a:gd name="T13" fmla="*/ 185 h 546"/>
                <a:gd name="T14" fmla="*/ 932 w 1860"/>
                <a:gd name="T15" fmla="*/ 302 h 546"/>
                <a:gd name="T16" fmla="*/ 469 w 1860"/>
                <a:gd name="T17" fmla="*/ 0 h 546"/>
                <a:gd name="T18" fmla="*/ 622 w 1860"/>
                <a:gd name="T19" fmla="*/ 185 h 546"/>
                <a:gd name="T20" fmla="*/ 311 w 1860"/>
                <a:gd name="T21" fmla="*/ 23 h 546"/>
                <a:gd name="T22" fmla="*/ 469 w 1860"/>
                <a:gd name="T23" fmla="*/ 0 h 546"/>
                <a:gd name="T24" fmla="*/ 230 w 1860"/>
                <a:gd name="T25" fmla="*/ 388 h 546"/>
                <a:gd name="T26" fmla="*/ 311 w 1860"/>
                <a:gd name="T27" fmla="*/ 23 h 546"/>
                <a:gd name="T28" fmla="*/ 158 w 1860"/>
                <a:gd name="T29" fmla="*/ 546 h 546"/>
                <a:gd name="T30" fmla="*/ 230 w 1860"/>
                <a:gd name="T31" fmla="*/ 388 h 546"/>
                <a:gd name="T32" fmla="*/ 108 w 1860"/>
                <a:gd name="T33" fmla="*/ 546 h 546"/>
                <a:gd name="T34" fmla="*/ 158 w 1860"/>
                <a:gd name="T35" fmla="*/ 546 h 546"/>
                <a:gd name="T36" fmla="*/ 77 w 1860"/>
                <a:gd name="T37" fmla="*/ 546 h 546"/>
                <a:gd name="T38" fmla="*/ 108 w 1860"/>
                <a:gd name="T39" fmla="*/ 546 h 546"/>
                <a:gd name="T40" fmla="*/ 32 w 1860"/>
                <a:gd name="T41" fmla="*/ 546 h 546"/>
                <a:gd name="T42" fmla="*/ 77 w 1860"/>
                <a:gd name="T43" fmla="*/ 546 h 546"/>
                <a:gd name="T44" fmla="*/ 0 w 1860"/>
                <a:gd name="T45" fmla="*/ 546 h 546"/>
                <a:gd name="T46" fmla="*/ 32 w 1860"/>
                <a:gd name="T4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0" h="546">
                  <a:moveTo>
                    <a:pt x="1549" y="298"/>
                  </a:moveTo>
                  <a:lnTo>
                    <a:pt x="1860" y="352"/>
                  </a:lnTo>
                  <a:moveTo>
                    <a:pt x="1239" y="334"/>
                  </a:moveTo>
                  <a:lnTo>
                    <a:pt x="1549" y="298"/>
                  </a:lnTo>
                  <a:moveTo>
                    <a:pt x="932" y="302"/>
                  </a:moveTo>
                  <a:lnTo>
                    <a:pt x="1239" y="334"/>
                  </a:lnTo>
                  <a:moveTo>
                    <a:pt x="622" y="185"/>
                  </a:moveTo>
                  <a:lnTo>
                    <a:pt x="932" y="302"/>
                  </a:lnTo>
                  <a:moveTo>
                    <a:pt x="469" y="0"/>
                  </a:moveTo>
                  <a:lnTo>
                    <a:pt x="622" y="185"/>
                  </a:lnTo>
                  <a:moveTo>
                    <a:pt x="311" y="23"/>
                  </a:moveTo>
                  <a:lnTo>
                    <a:pt x="469" y="0"/>
                  </a:lnTo>
                  <a:moveTo>
                    <a:pt x="230" y="388"/>
                  </a:moveTo>
                  <a:lnTo>
                    <a:pt x="311" y="23"/>
                  </a:lnTo>
                  <a:moveTo>
                    <a:pt x="158" y="546"/>
                  </a:moveTo>
                  <a:lnTo>
                    <a:pt x="230" y="388"/>
                  </a:lnTo>
                  <a:moveTo>
                    <a:pt x="108" y="546"/>
                  </a:moveTo>
                  <a:lnTo>
                    <a:pt x="158" y="546"/>
                  </a:lnTo>
                  <a:moveTo>
                    <a:pt x="77" y="546"/>
                  </a:moveTo>
                  <a:lnTo>
                    <a:pt x="108" y="546"/>
                  </a:lnTo>
                  <a:moveTo>
                    <a:pt x="32" y="546"/>
                  </a:moveTo>
                  <a:lnTo>
                    <a:pt x="77" y="546"/>
                  </a:lnTo>
                  <a:moveTo>
                    <a:pt x="0" y="546"/>
                  </a:moveTo>
                  <a:lnTo>
                    <a:pt x="32" y="546"/>
                  </a:lnTo>
                </a:path>
              </a:pathLst>
            </a:custGeom>
            <a:noFill/>
            <a:ln w="28575" cap="rnd">
              <a:solidFill>
                <a:srgbClr val="EF42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US" sz="24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2AA5C65D-044B-447F-B7C8-0BD949434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5639" y="4164479"/>
              <a:ext cx="3648933" cy="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39"/>
              <a:endParaRPr lang="en-US" sz="24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4" name="Rectangle 42">
              <a:extLst>
                <a:ext uri="{FF2B5EF4-FFF2-40B4-BE49-F238E27FC236}">
                  <a16:creationId xmlns:a16="http://schemas.microsoft.com/office/drawing/2014/main" id="{658C43D6-574E-4D52-A7AD-2729242C9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3182" y="4321208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0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2BD7A16-206B-4ACE-82B3-5484BA5C8277}"/>
                </a:ext>
              </a:extLst>
            </p:cNvPr>
            <p:cNvGrpSpPr/>
            <p:nvPr/>
          </p:nvGrpSpPr>
          <p:grpSpPr>
            <a:xfrm>
              <a:off x="7565694" y="1954364"/>
              <a:ext cx="3701143" cy="2349748"/>
              <a:chOff x="5674269" y="1593829"/>
              <a:chExt cx="2775857" cy="1634255"/>
            </a:xfrm>
          </p:grpSpPr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E04F2C81-6FD1-4180-B934-E98AD210F2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9227" y="2153278"/>
                <a:ext cx="2697541" cy="938388"/>
              </a:xfrm>
              <a:custGeom>
                <a:avLst/>
                <a:gdLst>
                  <a:gd name="T0" fmla="*/ 1549 w 1860"/>
                  <a:gd name="T1" fmla="*/ 681 h 681"/>
                  <a:gd name="T2" fmla="*/ 932 w 1860"/>
                  <a:gd name="T3" fmla="*/ 600 h 681"/>
                  <a:gd name="T4" fmla="*/ 469 w 1860"/>
                  <a:gd name="T5" fmla="*/ 243 h 681"/>
                  <a:gd name="T6" fmla="*/ 230 w 1860"/>
                  <a:gd name="T7" fmla="*/ 681 h 681"/>
                  <a:gd name="T8" fmla="*/ 108 w 1860"/>
                  <a:gd name="T9" fmla="*/ 681 h 681"/>
                  <a:gd name="T10" fmla="*/ 32 w 1860"/>
                  <a:gd name="T11" fmla="*/ 681 h 681"/>
                  <a:gd name="T12" fmla="*/ 1549 w 1860"/>
                  <a:gd name="T13" fmla="*/ 370 h 681"/>
                  <a:gd name="T14" fmla="*/ 932 w 1860"/>
                  <a:gd name="T15" fmla="*/ 379 h 681"/>
                  <a:gd name="T16" fmla="*/ 469 w 1860"/>
                  <a:gd name="T17" fmla="*/ 284 h 681"/>
                  <a:gd name="T18" fmla="*/ 230 w 1860"/>
                  <a:gd name="T19" fmla="*/ 681 h 681"/>
                  <a:gd name="T20" fmla="*/ 108 w 1860"/>
                  <a:gd name="T21" fmla="*/ 681 h 681"/>
                  <a:gd name="T22" fmla="*/ 32 w 1860"/>
                  <a:gd name="T23" fmla="*/ 681 h 681"/>
                  <a:gd name="T24" fmla="*/ 1549 w 1860"/>
                  <a:gd name="T25" fmla="*/ 361 h 681"/>
                  <a:gd name="T26" fmla="*/ 932 w 1860"/>
                  <a:gd name="T27" fmla="*/ 370 h 681"/>
                  <a:gd name="T28" fmla="*/ 469 w 1860"/>
                  <a:gd name="T29" fmla="*/ 135 h 681"/>
                  <a:gd name="T30" fmla="*/ 230 w 1860"/>
                  <a:gd name="T31" fmla="*/ 681 h 681"/>
                  <a:gd name="T32" fmla="*/ 108 w 1860"/>
                  <a:gd name="T33" fmla="*/ 681 h 681"/>
                  <a:gd name="T34" fmla="*/ 32 w 1860"/>
                  <a:gd name="T35" fmla="*/ 681 h 681"/>
                  <a:gd name="T36" fmla="*/ 1549 w 1860"/>
                  <a:gd name="T37" fmla="*/ 401 h 681"/>
                  <a:gd name="T38" fmla="*/ 932 w 1860"/>
                  <a:gd name="T39" fmla="*/ 446 h 681"/>
                  <a:gd name="T40" fmla="*/ 469 w 1860"/>
                  <a:gd name="T41" fmla="*/ 131 h 681"/>
                  <a:gd name="T42" fmla="*/ 230 w 1860"/>
                  <a:gd name="T43" fmla="*/ 365 h 681"/>
                  <a:gd name="T44" fmla="*/ 108 w 1860"/>
                  <a:gd name="T45" fmla="*/ 681 h 681"/>
                  <a:gd name="T46" fmla="*/ 32 w 1860"/>
                  <a:gd name="T47" fmla="*/ 681 h 681"/>
                  <a:gd name="T48" fmla="*/ 1549 w 1860"/>
                  <a:gd name="T49" fmla="*/ 658 h 681"/>
                  <a:gd name="T50" fmla="*/ 932 w 1860"/>
                  <a:gd name="T51" fmla="*/ 464 h 681"/>
                  <a:gd name="T52" fmla="*/ 469 w 1860"/>
                  <a:gd name="T53" fmla="*/ 36 h 681"/>
                  <a:gd name="T54" fmla="*/ 230 w 1860"/>
                  <a:gd name="T55" fmla="*/ 94 h 681"/>
                  <a:gd name="T56" fmla="*/ 108 w 1860"/>
                  <a:gd name="T57" fmla="*/ 681 h 681"/>
                  <a:gd name="T58" fmla="*/ 32 w 1860"/>
                  <a:gd name="T59" fmla="*/ 681 h 681"/>
                  <a:gd name="T60" fmla="*/ 1549 w 1860"/>
                  <a:gd name="T61" fmla="*/ 401 h 681"/>
                  <a:gd name="T62" fmla="*/ 932 w 1860"/>
                  <a:gd name="T63" fmla="*/ 433 h 681"/>
                  <a:gd name="T64" fmla="*/ 469 w 1860"/>
                  <a:gd name="T65" fmla="*/ 180 h 681"/>
                  <a:gd name="T66" fmla="*/ 230 w 1860"/>
                  <a:gd name="T67" fmla="*/ 180 h 681"/>
                  <a:gd name="T68" fmla="*/ 108 w 1860"/>
                  <a:gd name="T69" fmla="*/ 681 h 681"/>
                  <a:gd name="T70" fmla="*/ 32 w 1860"/>
                  <a:gd name="T71" fmla="*/ 681 h 681"/>
                  <a:gd name="T72" fmla="*/ 1549 w 1860"/>
                  <a:gd name="T73" fmla="*/ 681 h 681"/>
                  <a:gd name="T74" fmla="*/ 932 w 1860"/>
                  <a:gd name="T75" fmla="*/ 681 h 681"/>
                  <a:gd name="T76" fmla="*/ 469 w 1860"/>
                  <a:gd name="T77" fmla="*/ 67 h 681"/>
                  <a:gd name="T78" fmla="*/ 230 w 1860"/>
                  <a:gd name="T79" fmla="*/ 85 h 681"/>
                  <a:gd name="T80" fmla="*/ 108 w 1860"/>
                  <a:gd name="T81" fmla="*/ 681 h 681"/>
                  <a:gd name="T82" fmla="*/ 32 w 1860"/>
                  <a:gd name="T83" fmla="*/ 681 h 681"/>
                  <a:gd name="T84" fmla="*/ 1549 w 1860"/>
                  <a:gd name="T85" fmla="*/ 464 h 681"/>
                  <a:gd name="T86" fmla="*/ 932 w 1860"/>
                  <a:gd name="T87" fmla="*/ 406 h 681"/>
                  <a:gd name="T88" fmla="*/ 469 w 1860"/>
                  <a:gd name="T89" fmla="*/ 18 h 681"/>
                  <a:gd name="T90" fmla="*/ 230 w 1860"/>
                  <a:gd name="T91" fmla="*/ 681 h 681"/>
                  <a:gd name="T92" fmla="*/ 108 w 1860"/>
                  <a:gd name="T93" fmla="*/ 681 h 681"/>
                  <a:gd name="T94" fmla="*/ 32 w 1860"/>
                  <a:gd name="T9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0" h="681">
                    <a:moveTo>
                      <a:pt x="1549" y="681"/>
                    </a:moveTo>
                    <a:lnTo>
                      <a:pt x="1860" y="681"/>
                    </a:lnTo>
                    <a:moveTo>
                      <a:pt x="1239" y="681"/>
                    </a:moveTo>
                    <a:lnTo>
                      <a:pt x="1549" y="681"/>
                    </a:lnTo>
                    <a:moveTo>
                      <a:pt x="932" y="600"/>
                    </a:moveTo>
                    <a:lnTo>
                      <a:pt x="1239" y="681"/>
                    </a:lnTo>
                    <a:moveTo>
                      <a:pt x="622" y="415"/>
                    </a:moveTo>
                    <a:lnTo>
                      <a:pt x="932" y="600"/>
                    </a:lnTo>
                    <a:moveTo>
                      <a:pt x="469" y="243"/>
                    </a:moveTo>
                    <a:lnTo>
                      <a:pt x="622" y="415"/>
                    </a:lnTo>
                    <a:moveTo>
                      <a:pt x="311" y="681"/>
                    </a:moveTo>
                    <a:lnTo>
                      <a:pt x="469" y="243"/>
                    </a:lnTo>
                    <a:moveTo>
                      <a:pt x="230" y="681"/>
                    </a:moveTo>
                    <a:lnTo>
                      <a:pt x="311" y="681"/>
                    </a:lnTo>
                    <a:moveTo>
                      <a:pt x="158" y="681"/>
                    </a:moveTo>
                    <a:lnTo>
                      <a:pt x="230" y="681"/>
                    </a:lnTo>
                    <a:moveTo>
                      <a:pt x="108" y="681"/>
                    </a:moveTo>
                    <a:lnTo>
                      <a:pt x="158" y="681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370"/>
                    </a:moveTo>
                    <a:lnTo>
                      <a:pt x="1860" y="356"/>
                    </a:lnTo>
                    <a:moveTo>
                      <a:pt x="1239" y="320"/>
                    </a:moveTo>
                    <a:lnTo>
                      <a:pt x="1549" y="370"/>
                    </a:lnTo>
                    <a:moveTo>
                      <a:pt x="932" y="379"/>
                    </a:moveTo>
                    <a:lnTo>
                      <a:pt x="1239" y="320"/>
                    </a:lnTo>
                    <a:moveTo>
                      <a:pt x="622" y="275"/>
                    </a:moveTo>
                    <a:lnTo>
                      <a:pt x="932" y="379"/>
                    </a:lnTo>
                    <a:moveTo>
                      <a:pt x="469" y="284"/>
                    </a:moveTo>
                    <a:lnTo>
                      <a:pt x="622" y="275"/>
                    </a:lnTo>
                    <a:moveTo>
                      <a:pt x="311" y="361"/>
                    </a:moveTo>
                    <a:lnTo>
                      <a:pt x="469" y="284"/>
                    </a:lnTo>
                    <a:moveTo>
                      <a:pt x="230" y="681"/>
                    </a:moveTo>
                    <a:lnTo>
                      <a:pt x="311" y="361"/>
                    </a:lnTo>
                    <a:moveTo>
                      <a:pt x="158" y="681"/>
                    </a:moveTo>
                    <a:lnTo>
                      <a:pt x="230" y="681"/>
                    </a:lnTo>
                    <a:moveTo>
                      <a:pt x="108" y="681"/>
                    </a:moveTo>
                    <a:lnTo>
                      <a:pt x="158" y="681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361"/>
                    </a:moveTo>
                    <a:lnTo>
                      <a:pt x="1860" y="365"/>
                    </a:lnTo>
                    <a:moveTo>
                      <a:pt x="1239" y="523"/>
                    </a:moveTo>
                    <a:lnTo>
                      <a:pt x="1549" y="361"/>
                    </a:lnTo>
                    <a:moveTo>
                      <a:pt x="932" y="370"/>
                    </a:moveTo>
                    <a:lnTo>
                      <a:pt x="1239" y="523"/>
                    </a:lnTo>
                    <a:moveTo>
                      <a:pt x="622" y="329"/>
                    </a:moveTo>
                    <a:lnTo>
                      <a:pt x="932" y="370"/>
                    </a:lnTo>
                    <a:moveTo>
                      <a:pt x="469" y="135"/>
                    </a:moveTo>
                    <a:lnTo>
                      <a:pt x="622" y="329"/>
                    </a:lnTo>
                    <a:moveTo>
                      <a:pt x="311" y="117"/>
                    </a:moveTo>
                    <a:lnTo>
                      <a:pt x="469" y="135"/>
                    </a:lnTo>
                    <a:moveTo>
                      <a:pt x="230" y="681"/>
                    </a:moveTo>
                    <a:lnTo>
                      <a:pt x="311" y="117"/>
                    </a:lnTo>
                    <a:moveTo>
                      <a:pt x="158" y="681"/>
                    </a:moveTo>
                    <a:lnTo>
                      <a:pt x="230" y="681"/>
                    </a:lnTo>
                    <a:moveTo>
                      <a:pt x="108" y="681"/>
                    </a:moveTo>
                    <a:lnTo>
                      <a:pt x="158" y="681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401"/>
                    </a:moveTo>
                    <a:lnTo>
                      <a:pt x="1860" y="455"/>
                    </a:lnTo>
                    <a:moveTo>
                      <a:pt x="1239" y="406"/>
                    </a:moveTo>
                    <a:lnTo>
                      <a:pt x="1549" y="401"/>
                    </a:lnTo>
                    <a:moveTo>
                      <a:pt x="932" y="446"/>
                    </a:moveTo>
                    <a:lnTo>
                      <a:pt x="1239" y="406"/>
                    </a:lnTo>
                    <a:moveTo>
                      <a:pt x="622" y="252"/>
                    </a:moveTo>
                    <a:lnTo>
                      <a:pt x="932" y="446"/>
                    </a:lnTo>
                    <a:moveTo>
                      <a:pt x="469" y="131"/>
                    </a:moveTo>
                    <a:lnTo>
                      <a:pt x="622" y="252"/>
                    </a:lnTo>
                    <a:moveTo>
                      <a:pt x="311" y="171"/>
                    </a:moveTo>
                    <a:lnTo>
                      <a:pt x="469" y="131"/>
                    </a:lnTo>
                    <a:moveTo>
                      <a:pt x="230" y="365"/>
                    </a:moveTo>
                    <a:lnTo>
                      <a:pt x="311" y="171"/>
                    </a:lnTo>
                    <a:moveTo>
                      <a:pt x="158" y="681"/>
                    </a:moveTo>
                    <a:lnTo>
                      <a:pt x="230" y="365"/>
                    </a:lnTo>
                    <a:moveTo>
                      <a:pt x="108" y="681"/>
                    </a:moveTo>
                    <a:lnTo>
                      <a:pt x="158" y="681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658"/>
                    </a:moveTo>
                    <a:lnTo>
                      <a:pt x="1860" y="681"/>
                    </a:lnTo>
                    <a:moveTo>
                      <a:pt x="1239" y="568"/>
                    </a:moveTo>
                    <a:lnTo>
                      <a:pt x="1549" y="658"/>
                    </a:lnTo>
                    <a:moveTo>
                      <a:pt x="932" y="464"/>
                    </a:moveTo>
                    <a:lnTo>
                      <a:pt x="1239" y="568"/>
                    </a:lnTo>
                    <a:moveTo>
                      <a:pt x="622" y="316"/>
                    </a:moveTo>
                    <a:lnTo>
                      <a:pt x="932" y="464"/>
                    </a:lnTo>
                    <a:moveTo>
                      <a:pt x="469" y="36"/>
                    </a:moveTo>
                    <a:lnTo>
                      <a:pt x="622" y="316"/>
                    </a:lnTo>
                    <a:moveTo>
                      <a:pt x="311" y="0"/>
                    </a:moveTo>
                    <a:lnTo>
                      <a:pt x="469" y="36"/>
                    </a:lnTo>
                    <a:moveTo>
                      <a:pt x="230" y="94"/>
                    </a:moveTo>
                    <a:lnTo>
                      <a:pt x="311" y="0"/>
                    </a:lnTo>
                    <a:moveTo>
                      <a:pt x="158" y="288"/>
                    </a:moveTo>
                    <a:lnTo>
                      <a:pt x="230" y="94"/>
                    </a:lnTo>
                    <a:moveTo>
                      <a:pt x="108" y="681"/>
                    </a:moveTo>
                    <a:lnTo>
                      <a:pt x="158" y="288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401"/>
                    </a:moveTo>
                    <a:lnTo>
                      <a:pt x="1860" y="266"/>
                    </a:lnTo>
                    <a:moveTo>
                      <a:pt x="1239" y="410"/>
                    </a:moveTo>
                    <a:lnTo>
                      <a:pt x="1549" y="401"/>
                    </a:lnTo>
                    <a:moveTo>
                      <a:pt x="932" y="433"/>
                    </a:moveTo>
                    <a:lnTo>
                      <a:pt x="1239" y="410"/>
                    </a:lnTo>
                    <a:moveTo>
                      <a:pt x="622" y="248"/>
                    </a:moveTo>
                    <a:lnTo>
                      <a:pt x="932" y="433"/>
                    </a:lnTo>
                    <a:moveTo>
                      <a:pt x="469" y="180"/>
                    </a:moveTo>
                    <a:lnTo>
                      <a:pt x="622" y="248"/>
                    </a:lnTo>
                    <a:moveTo>
                      <a:pt x="311" y="140"/>
                    </a:moveTo>
                    <a:lnTo>
                      <a:pt x="469" y="180"/>
                    </a:lnTo>
                    <a:moveTo>
                      <a:pt x="230" y="180"/>
                    </a:moveTo>
                    <a:lnTo>
                      <a:pt x="311" y="140"/>
                    </a:lnTo>
                    <a:moveTo>
                      <a:pt x="158" y="316"/>
                    </a:moveTo>
                    <a:lnTo>
                      <a:pt x="230" y="180"/>
                    </a:lnTo>
                    <a:moveTo>
                      <a:pt x="108" y="681"/>
                    </a:moveTo>
                    <a:lnTo>
                      <a:pt x="158" y="316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681"/>
                    </a:moveTo>
                    <a:lnTo>
                      <a:pt x="1860" y="681"/>
                    </a:lnTo>
                    <a:moveTo>
                      <a:pt x="1239" y="681"/>
                    </a:moveTo>
                    <a:lnTo>
                      <a:pt x="1549" y="681"/>
                    </a:lnTo>
                    <a:moveTo>
                      <a:pt x="932" y="681"/>
                    </a:moveTo>
                    <a:lnTo>
                      <a:pt x="1239" y="681"/>
                    </a:lnTo>
                    <a:moveTo>
                      <a:pt x="622" y="559"/>
                    </a:moveTo>
                    <a:lnTo>
                      <a:pt x="932" y="681"/>
                    </a:lnTo>
                    <a:moveTo>
                      <a:pt x="469" y="67"/>
                    </a:moveTo>
                    <a:lnTo>
                      <a:pt x="622" y="559"/>
                    </a:lnTo>
                    <a:moveTo>
                      <a:pt x="311" y="94"/>
                    </a:moveTo>
                    <a:lnTo>
                      <a:pt x="469" y="67"/>
                    </a:lnTo>
                    <a:moveTo>
                      <a:pt x="230" y="85"/>
                    </a:moveTo>
                    <a:lnTo>
                      <a:pt x="311" y="94"/>
                    </a:lnTo>
                    <a:moveTo>
                      <a:pt x="158" y="428"/>
                    </a:moveTo>
                    <a:lnTo>
                      <a:pt x="230" y="85"/>
                    </a:lnTo>
                    <a:moveTo>
                      <a:pt x="108" y="681"/>
                    </a:moveTo>
                    <a:lnTo>
                      <a:pt x="158" y="428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  <a:moveTo>
                      <a:pt x="1549" y="464"/>
                    </a:moveTo>
                    <a:lnTo>
                      <a:pt x="1860" y="519"/>
                    </a:lnTo>
                    <a:moveTo>
                      <a:pt x="1239" y="415"/>
                    </a:moveTo>
                    <a:lnTo>
                      <a:pt x="1549" y="464"/>
                    </a:lnTo>
                    <a:moveTo>
                      <a:pt x="932" y="406"/>
                    </a:moveTo>
                    <a:lnTo>
                      <a:pt x="1239" y="415"/>
                    </a:lnTo>
                    <a:moveTo>
                      <a:pt x="622" y="365"/>
                    </a:moveTo>
                    <a:lnTo>
                      <a:pt x="932" y="406"/>
                    </a:lnTo>
                    <a:moveTo>
                      <a:pt x="469" y="18"/>
                    </a:moveTo>
                    <a:lnTo>
                      <a:pt x="622" y="365"/>
                    </a:lnTo>
                    <a:moveTo>
                      <a:pt x="311" y="221"/>
                    </a:moveTo>
                    <a:lnTo>
                      <a:pt x="469" y="18"/>
                    </a:lnTo>
                    <a:moveTo>
                      <a:pt x="230" y="681"/>
                    </a:moveTo>
                    <a:lnTo>
                      <a:pt x="311" y="221"/>
                    </a:lnTo>
                    <a:moveTo>
                      <a:pt x="158" y="681"/>
                    </a:moveTo>
                    <a:lnTo>
                      <a:pt x="230" y="681"/>
                    </a:lnTo>
                    <a:moveTo>
                      <a:pt x="108" y="681"/>
                    </a:moveTo>
                    <a:lnTo>
                      <a:pt x="158" y="681"/>
                    </a:lnTo>
                    <a:moveTo>
                      <a:pt x="77" y="681"/>
                    </a:moveTo>
                    <a:lnTo>
                      <a:pt x="108" y="681"/>
                    </a:lnTo>
                    <a:moveTo>
                      <a:pt x="32" y="681"/>
                    </a:moveTo>
                    <a:lnTo>
                      <a:pt x="77" y="681"/>
                    </a:lnTo>
                    <a:moveTo>
                      <a:pt x="0" y="681"/>
                    </a:moveTo>
                    <a:lnTo>
                      <a:pt x="32" y="681"/>
                    </a:lnTo>
                  </a:path>
                </a:pathLst>
              </a:custGeom>
              <a:noFill/>
              <a:ln w="22225" cap="flat">
                <a:solidFill>
                  <a:srgbClr val="00AA9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39"/>
                <a:endParaRPr lang="en-US" sz="24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A4EA5DF4-7154-44E5-BBAE-E17F1ECE47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4269" y="1593829"/>
                <a:ext cx="2775857" cy="1634255"/>
              </a:xfrm>
              <a:custGeom>
                <a:avLst/>
                <a:gdLst>
                  <a:gd name="T0" fmla="*/ 1806 w 1914"/>
                  <a:gd name="T1" fmla="*/ 1155 h 1186"/>
                  <a:gd name="T2" fmla="*/ 1806 w 1914"/>
                  <a:gd name="T3" fmla="*/ 1186 h 1186"/>
                  <a:gd name="T4" fmla="*/ 1580 w 1914"/>
                  <a:gd name="T5" fmla="*/ 1155 h 1186"/>
                  <a:gd name="T6" fmla="*/ 1580 w 1914"/>
                  <a:gd name="T7" fmla="*/ 1186 h 1186"/>
                  <a:gd name="T8" fmla="*/ 1360 w 1914"/>
                  <a:gd name="T9" fmla="*/ 1155 h 1186"/>
                  <a:gd name="T10" fmla="*/ 1360 w 1914"/>
                  <a:gd name="T11" fmla="*/ 1186 h 1186"/>
                  <a:gd name="T12" fmla="*/ 1139 w 1914"/>
                  <a:gd name="T13" fmla="*/ 1155 h 1186"/>
                  <a:gd name="T14" fmla="*/ 1139 w 1914"/>
                  <a:gd name="T15" fmla="*/ 1186 h 1186"/>
                  <a:gd name="T16" fmla="*/ 918 w 1914"/>
                  <a:gd name="T17" fmla="*/ 1155 h 1186"/>
                  <a:gd name="T18" fmla="*/ 918 w 1914"/>
                  <a:gd name="T19" fmla="*/ 1186 h 1186"/>
                  <a:gd name="T20" fmla="*/ 698 w 1914"/>
                  <a:gd name="T21" fmla="*/ 1155 h 1186"/>
                  <a:gd name="T22" fmla="*/ 698 w 1914"/>
                  <a:gd name="T23" fmla="*/ 1186 h 1186"/>
                  <a:gd name="T24" fmla="*/ 472 w 1914"/>
                  <a:gd name="T25" fmla="*/ 1155 h 1186"/>
                  <a:gd name="T26" fmla="*/ 472 w 1914"/>
                  <a:gd name="T27" fmla="*/ 1186 h 1186"/>
                  <a:gd name="T28" fmla="*/ 252 w 1914"/>
                  <a:gd name="T29" fmla="*/ 1155 h 1186"/>
                  <a:gd name="T30" fmla="*/ 252 w 1914"/>
                  <a:gd name="T31" fmla="*/ 1186 h 1186"/>
                  <a:gd name="T32" fmla="*/ 31 w 1914"/>
                  <a:gd name="T33" fmla="*/ 1155 h 1186"/>
                  <a:gd name="T34" fmla="*/ 31 w 1914"/>
                  <a:gd name="T35" fmla="*/ 1186 h 1186"/>
                  <a:gd name="T36" fmla="*/ 31 w 1914"/>
                  <a:gd name="T37" fmla="*/ 1155 h 1186"/>
                  <a:gd name="T38" fmla="*/ 1914 w 1914"/>
                  <a:gd name="T39" fmla="*/ 1155 h 1186"/>
                  <a:gd name="T40" fmla="*/ 0 w 1914"/>
                  <a:gd name="T41" fmla="*/ 0 h 1186"/>
                  <a:gd name="T42" fmla="*/ 31 w 1914"/>
                  <a:gd name="T43" fmla="*/ 0 h 1186"/>
                  <a:gd name="T44" fmla="*/ 0 w 1914"/>
                  <a:gd name="T45" fmla="*/ 230 h 1186"/>
                  <a:gd name="T46" fmla="*/ 31 w 1914"/>
                  <a:gd name="T47" fmla="*/ 230 h 1186"/>
                  <a:gd name="T48" fmla="*/ 0 w 1914"/>
                  <a:gd name="T49" fmla="*/ 464 h 1186"/>
                  <a:gd name="T50" fmla="*/ 31 w 1914"/>
                  <a:gd name="T51" fmla="*/ 464 h 1186"/>
                  <a:gd name="T52" fmla="*/ 0 w 1914"/>
                  <a:gd name="T53" fmla="*/ 694 h 1186"/>
                  <a:gd name="T54" fmla="*/ 31 w 1914"/>
                  <a:gd name="T55" fmla="*/ 694 h 1186"/>
                  <a:gd name="T56" fmla="*/ 0 w 1914"/>
                  <a:gd name="T57" fmla="*/ 925 h 1186"/>
                  <a:gd name="T58" fmla="*/ 31 w 1914"/>
                  <a:gd name="T59" fmla="*/ 925 h 1186"/>
                  <a:gd name="T60" fmla="*/ 0 w 1914"/>
                  <a:gd name="T61" fmla="*/ 1155 h 1186"/>
                  <a:gd name="T62" fmla="*/ 31 w 1914"/>
                  <a:gd name="T63" fmla="*/ 1155 h 1186"/>
                  <a:gd name="T64" fmla="*/ 31 w 1914"/>
                  <a:gd name="T65" fmla="*/ 1155 h 1186"/>
                  <a:gd name="T66" fmla="*/ 31 w 1914"/>
                  <a:gd name="T67" fmla="*/ 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14" h="1186">
                    <a:moveTo>
                      <a:pt x="1806" y="1155"/>
                    </a:moveTo>
                    <a:lnTo>
                      <a:pt x="1806" y="1186"/>
                    </a:lnTo>
                    <a:moveTo>
                      <a:pt x="1580" y="1155"/>
                    </a:moveTo>
                    <a:lnTo>
                      <a:pt x="1580" y="1186"/>
                    </a:lnTo>
                    <a:moveTo>
                      <a:pt x="1360" y="1155"/>
                    </a:moveTo>
                    <a:lnTo>
                      <a:pt x="1360" y="1186"/>
                    </a:lnTo>
                    <a:moveTo>
                      <a:pt x="1139" y="1155"/>
                    </a:moveTo>
                    <a:lnTo>
                      <a:pt x="1139" y="1186"/>
                    </a:lnTo>
                    <a:moveTo>
                      <a:pt x="918" y="1155"/>
                    </a:moveTo>
                    <a:lnTo>
                      <a:pt x="918" y="1186"/>
                    </a:lnTo>
                    <a:moveTo>
                      <a:pt x="698" y="1155"/>
                    </a:moveTo>
                    <a:lnTo>
                      <a:pt x="698" y="1186"/>
                    </a:lnTo>
                    <a:moveTo>
                      <a:pt x="472" y="1155"/>
                    </a:moveTo>
                    <a:lnTo>
                      <a:pt x="472" y="1186"/>
                    </a:lnTo>
                    <a:moveTo>
                      <a:pt x="252" y="1155"/>
                    </a:moveTo>
                    <a:lnTo>
                      <a:pt x="252" y="1186"/>
                    </a:lnTo>
                    <a:moveTo>
                      <a:pt x="31" y="1155"/>
                    </a:moveTo>
                    <a:lnTo>
                      <a:pt x="31" y="1186"/>
                    </a:lnTo>
                    <a:moveTo>
                      <a:pt x="31" y="1155"/>
                    </a:moveTo>
                    <a:lnTo>
                      <a:pt x="1914" y="1155"/>
                    </a:lnTo>
                    <a:moveTo>
                      <a:pt x="0" y="0"/>
                    </a:moveTo>
                    <a:lnTo>
                      <a:pt x="31" y="0"/>
                    </a:lnTo>
                    <a:moveTo>
                      <a:pt x="0" y="230"/>
                    </a:moveTo>
                    <a:lnTo>
                      <a:pt x="31" y="230"/>
                    </a:lnTo>
                    <a:moveTo>
                      <a:pt x="0" y="464"/>
                    </a:moveTo>
                    <a:lnTo>
                      <a:pt x="31" y="464"/>
                    </a:lnTo>
                    <a:moveTo>
                      <a:pt x="0" y="694"/>
                    </a:moveTo>
                    <a:lnTo>
                      <a:pt x="31" y="694"/>
                    </a:lnTo>
                    <a:moveTo>
                      <a:pt x="0" y="925"/>
                    </a:moveTo>
                    <a:lnTo>
                      <a:pt x="31" y="925"/>
                    </a:lnTo>
                    <a:moveTo>
                      <a:pt x="0" y="1155"/>
                    </a:moveTo>
                    <a:lnTo>
                      <a:pt x="31" y="1155"/>
                    </a:lnTo>
                    <a:moveTo>
                      <a:pt x="31" y="1155"/>
                    </a:moveTo>
                    <a:lnTo>
                      <a:pt x="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39"/>
                <a:endParaRPr lang="en-US" sz="24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81DF9874-CD9A-4F9A-A711-18594B00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577" y="4136292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2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EDBBBF9A-0965-4D7E-BC92-F83DB3430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577" y="3669547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id="{F5C96155-7998-4087-B92E-3AF01791E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577" y="3211282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0B1E472F-2CD9-470B-8C7C-4284F29B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577" y="2762206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5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694D1334-A4E2-4CE7-96AF-39636C38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577" y="2299878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6A9C72E9-A1F0-49F0-9E86-375490387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574" y="1837550"/>
              <a:ext cx="104731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7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5" name="Rectangle 43">
              <a:extLst>
                <a:ext uri="{FF2B5EF4-FFF2-40B4-BE49-F238E27FC236}">
                  <a16:creationId xmlns:a16="http://schemas.microsoft.com/office/drawing/2014/main" id="{3BC1E61C-63D7-4019-9E44-F10B884E9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398" y="4321208"/>
              <a:ext cx="20945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id="{42F4C029-AB3E-4F10-825D-4D9FE8257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746" y="4321208"/>
              <a:ext cx="20945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40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7" name="Rectangle 45">
              <a:extLst>
                <a:ext uri="{FF2B5EF4-FFF2-40B4-BE49-F238E27FC236}">
                  <a16:creationId xmlns:a16="http://schemas.microsoft.com/office/drawing/2014/main" id="{01E3A715-EAE5-4ED9-9B80-BB75A55B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834" y="4321208"/>
              <a:ext cx="20945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60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8" name="Rectangle 46">
              <a:extLst>
                <a:ext uri="{FF2B5EF4-FFF2-40B4-BE49-F238E27FC236}">
                  <a16:creationId xmlns:a16="http://schemas.microsoft.com/office/drawing/2014/main" id="{A0CEA36A-38D8-4AD8-B847-A76331E0E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519" y="4321208"/>
              <a:ext cx="20945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80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9" name="Rectangle 47">
              <a:extLst>
                <a:ext uri="{FF2B5EF4-FFF2-40B4-BE49-F238E27FC236}">
                  <a16:creationId xmlns:a16="http://schemas.microsoft.com/office/drawing/2014/main" id="{2FEBF54B-4400-44A7-B383-F269AAB29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671" y="4321208"/>
              <a:ext cx="31418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100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0" name="Rectangle 48">
              <a:extLst>
                <a:ext uri="{FF2B5EF4-FFF2-40B4-BE49-F238E27FC236}">
                  <a16:creationId xmlns:a16="http://schemas.microsoft.com/office/drawing/2014/main" id="{A22AABB9-6373-4609-A664-6204A04F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4027" y="4321208"/>
              <a:ext cx="31418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120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1" name="Rectangle 49">
              <a:extLst>
                <a:ext uri="{FF2B5EF4-FFF2-40B4-BE49-F238E27FC236}">
                  <a16:creationId xmlns:a16="http://schemas.microsoft.com/office/drawing/2014/main" id="{0FA29B4B-3ADE-43E9-A0E1-0B77DB3A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9443" y="4321200"/>
              <a:ext cx="31418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>
                  <a:solidFill>
                    <a:srgbClr val="000000"/>
                  </a:solidFill>
                  <a:latin typeface="+mj-lt"/>
                </a:rPr>
                <a:t>140</a:t>
              </a:r>
              <a:endParaRPr lang="en-US" altLang="en-US" sz="110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2" name="Rectangle 50">
              <a:extLst>
                <a:ext uri="{FF2B5EF4-FFF2-40B4-BE49-F238E27FC236}">
                  <a16:creationId xmlns:a16="http://schemas.microsoft.com/office/drawing/2014/main" id="{2181BAA7-2E76-4D4B-AAC8-DD7BE16F6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6476" y="4321215"/>
              <a:ext cx="314189" cy="22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4"/>
              <a:r>
                <a:rPr lang="en-US" altLang="en-US" sz="1100" dirty="0">
                  <a:solidFill>
                    <a:srgbClr val="000000"/>
                  </a:solidFill>
                  <a:latin typeface="+mj-lt"/>
                </a:rPr>
                <a:t>160</a:t>
              </a:r>
              <a:endParaRPr lang="en-US" altLang="en-US" sz="11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0" name="TextBox 2">
              <a:extLst>
                <a:ext uri="{FF2B5EF4-FFF2-40B4-BE49-F238E27FC236}">
                  <a16:creationId xmlns:a16="http://schemas.microsoft.com/office/drawing/2014/main" id="{C3A601A8-F38F-4D1A-B006-0CF05F016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913" y="4537269"/>
              <a:ext cx="3282095" cy="38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tIns="60960" rIns="121920" bIns="609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39" eaLnBrk="1" hangingPunct="1"/>
              <a:r>
                <a:rPr lang="en-US" altLang="en-US" sz="1100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Days following ART discontinuation</a:t>
              </a:r>
            </a:p>
          </p:txBody>
        </p:sp>
        <p:sp>
          <p:nvSpPr>
            <p:cNvPr id="121" name="TextBox 2">
              <a:extLst>
                <a:ext uri="{FF2B5EF4-FFF2-40B4-BE49-F238E27FC236}">
                  <a16:creationId xmlns:a16="http://schemas.microsoft.com/office/drawing/2014/main" id="{90D5E526-DBFA-4DA4-AC61-6D45CAC28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948975" y="2920007"/>
              <a:ext cx="2399375" cy="38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tIns="60960" rIns="121920" bIns="609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39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 SIV RNA Copies/mL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A82E95-44FD-4504-A208-5C0CA9E08C6C}"/>
              </a:ext>
            </a:extLst>
          </p:cNvPr>
          <p:cNvGrpSpPr/>
          <p:nvPr/>
        </p:nvGrpSpPr>
        <p:grpSpPr>
          <a:xfrm>
            <a:off x="880980" y="1276350"/>
            <a:ext cx="3621145" cy="3056474"/>
            <a:chOff x="880980" y="1276350"/>
            <a:chExt cx="3621145" cy="3056474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CAF5E65-B1E9-4367-991E-ED4209398512}"/>
                </a:ext>
              </a:extLst>
            </p:cNvPr>
            <p:cNvGrpSpPr/>
            <p:nvPr/>
          </p:nvGrpSpPr>
          <p:grpSpPr>
            <a:xfrm>
              <a:off x="880980" y="1276350"/>
              <a:ext cx="3621145" cy="3056474"/>
              <a:chOff x="1167221" y="959967"/>
              <a:chExt cx="3621145" cy="3056474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7D66E0D-346B-4B35-9F36-11D1716D4F2F}"/>
                  </a:ext>
                </a:extLst>
              </p:cNvPr>
              <p:cNvSpPr/>
              <p:nvPr/>
            </p:nvSpPr>
            <p:spPr>
              <a:xfrm>
                <a:off x="1167221" y="959967"/>
                <a:ext cx="3621145" cy="30564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Modified from </a:t>
                </a:r>
                <a:r>
                  <a:rPr lang="en-US" sz="9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Borducchi</a:t>
                </a:r>
                <a:r>
                  <a:rPr lang="en-US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E, et al. Nature 2018;563:360-4.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67221" y="959967"/>
                <a:ext cx="3621145" cy="276207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TLR7 +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bNAb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C65630-DC47-4CFE-8B1F-2B00797FD10C}"/>
                </a:ext>
              </a:extLst>
            </p:cNvPr>
            <p:cNvGrpSpPr/>
            <p:nvPr/>
          </p:nvGrpSpPr>
          <p:grpSpPr>
            <a:xfrm>
              <a:off x="1060943" y="1715701"/>
              <a:ext cx="3176765" cy="2293916"/>
              <a:chOff x="1060943" y="1715701"/>
              <a:chExt cx="3176765" cy="2293916"/>
            </a:xfrm>
          </p:grpSpPr>
          <p:sp>
            <p:nvSpPr>
              <p:cNvPr id="141" name="TextBox 2">
                <a:extLst>
                  <a:ext uri="{FF2B5EF4-FFF2-40B4-BE49-F238E27FC236}">
                    <a16:creationId xmlns:a16="http://schemas.microsoft.com/office/drawing/2014/main" id="{3204247C-CAFD-4D0B-8EC1-0575F7C45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4790" y="3717229"/>
                <a:ext cx="246157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20" tIns="60960" rIns="121920" bIns="6096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1219139" eaLnBrk="1" hangingPunct="1"/>
                <a:r>
                  <a:rPr lang="en-US" altLang="en-US" sz="1100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Days following ART discontinuation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271463" y="2509633"/>
                <a:ext cx="18405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39"/>
                <a:r>
                  <a:rPr lang="en-US" sz="1100" dirty="0">
                    <a:cs typeface="Arial" panose="020B0604020202020204" pitchFamily="34" charset="0"/>
                  </a:rPr>
                  <a:t>Log SHIV RNA Copies/mL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9579DD6-56CF-453B-92BB-E451A6CCFF66}"/>
                  </a:ext>
                </a:extLst>
              </p:cNvPr>
              <p:cNvGrpSpPr/>
              <p:nvPr/>
            </p:nvGrpSpPr>
            <p:grpSpPr>
              <a:xfrm>
                <a:off x="1354123" y="1715701"/>
                <a:ext cx="78548" cy="1888653"/>
                <a:chOff x="1388866" y="1348518"/>
                <a:chExt cx="78548" cy="1888652"/>
              </a:xfrm>
            </p:grpSpPr>
            <p:sp>
              <p:nvSpPr>
                <p:cNvPr id="127" name="Rectangle 36">
                  <a:extLst>
                    <a:ext uri="{FF2B5EF4-FFF2-40B4-BE49-F238E27FC236}">
                      <a16:creationId xmlns:a16="http://schemas.microsoft.com/office/drawing/2014/main" id="{A4D243C3-F9C2-4187-89C8-30FD2E2FD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8866" y="3067893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2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28" name="Rectangle 37">
                  <a:extLst>
                    <a:ext uri="{FF2B5EF4-FFF2-40B4-BE49-F238E27FC236}">
                      <a16:creationId xmlns:a16="http://schemas.microsoft.com/office/drawing/2014/main" id="{047A728C-EC34-4CF2-80BD-579F3F4E1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8866" y="2725507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3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29" name="Rectangle 38">
                  <a:extLst>
                    <a:ext uri="{FF2B5EF4-FFF2-40B4-BE49-F238E27FC236}">
                      <a16:creationId xmlns:a16="http://schemas.microsoft.com/office/drawing/2014/main" id="{AB24F311-83E5-4DD5-9111-9617889E2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8866" y="2375675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defTabSz="914354"/>
                  <a:r>
                    <a:rPr lang="en-US" altLang="en-US" sz="1100">
                      <a:solidFill>
                        <a:srgbClr val="000000"/>
                      </a:solidFill>
                      <a:latin typeface="+mj-lt"/>
                    </a:rPr>
                    <a:t>4</a:t>
                  </a:r>
                  <a:endParaRPr lang="en-US" altLang="en-US" sz="110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0" name="Rectangle 39">
                  <a:extLst>
                    <a:ext uri="{FF2B5EF4-FFF2-40B4-BE49-F238E27FC236}">
                      <a16:creationId xmlns:a16="http://schemas.microsoft.com/office/drawing/2014/main" id="{D047BD2F-E25F-4CBA-9DA9-934DB83DF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8866" y="2033290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5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1" name="Rectangle 40">
                  <a:extLst>
                    <a:ext uri="{FF2B5EF4-FFF2-40B4-BE49-F238E27FC236}">
                      <a16:creationId xmlns:a16="http://schemas.microsoft.com/office/drawing/2014/main" id="{BDC58B24-1ED8-452D-AD18-3F9B76E6A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8866" y="1690904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6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2" name="Rectangle 41">
                  <a:extLst>
                    <a:ext uri="{FF2B5EF4-FFF2-40B4-BE49-F238E27FC236}">
                      <a16:creationId xmlns:a16="http://schemas.microsoft.com/office/drawing/2014/main" id="{64F4F26D-C6C1-4DE4-9241-1A4353DBA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8866" y="1348518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7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084F9C4-2C45-4793-8212-1787A7C13747}"/>
                  </a:ext>
                </a:extLst>
              </p:cNvPr>
              <p:cNvGrpSpPr/>
              <p:nvPr/>
            </p:nvGrpSpPr>
            <p:grpSpPr>
              <a:xfrm>
                <a:off x="1475917" y="3556807"/>
                <a:ext cx="2725141" cy="169277"/>
                <a:chOff x="1521253" y="3189617"/>
                <a:chExt cx="2725140" cy="169277"/>
              </a:xfrm>
            </p:grpSpPr>
            <p:sp>
              <p:nvSpPr>
                <p:cNvPr id="133" name="Rectangle 43">
                  <a:extLst>
                    <a:ext uri="{FF2B5EF4-FFF2-40B4-BE49-F238E27FC236}">
                      <a16:creationId xmlns:a16="http://schemas.microsoft.com/office/drawing/2014/main" id="{DF1C4322-BD09-407E-932C-17460E00B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9763" y="3189617"/>
                  <a:ext cx="157094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20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4" name="Rectangle 44">
                  <a:extLst>
                    <a:ext uri="{FF2B5EF4-FFF2-40B4-BE49-F238E27FC236}">
                      <a16:creationId xmlns:a16="http://schemas.microsoft.com/office/drawing/2014/main" id="{E5743B85-4D79-4589-ACEE-54BF883C3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1280" y="3189617"/>
                  <a:ext cx="157094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40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5" name="Rectangle 45">
                  <a:extLst>
                    <a:ext uri="{FF2B5EF4-FFF2-40B4-BE49-F238E27FC236}">
                      <a16:creationId xmlns:a16="http://schemas.microsoft.com/office/drawing/2014/main" id="{1DB62EE8-2836-4506-AEFC-683658952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0647" y="3189617"/>
                  <a:ext cx="157094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60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6" name="Rectangle 46">
                  <a:extLst>
                    <a:ext uri="{FF2B5EF4-FFF2-40B4-BE49-F238E27FC236}">
                      <a16:creationId xmlns:a16="http://schemas.microsoft.com/office/drawing/2014/main" id="{413C8929-CAAF-4DD2-9C10-90B230D0B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6464" y="3189617"/>
                  <a:ext cx="157094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80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7" name="Rectangle 47">
                  <a:extLst>
                    <a:ext uri="{FF2B5EF4-FFF2-40B4-BE49-F238E27FC236}">
                      <a16:creationId xmlns:a16="http://schemas.microsoft.com/office/drawing/2014/main" id="{76004935-CD8C-4FC0-9C84-3F75A8A40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769" y="3189617"/>
                  <a:ext cx="235642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100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8" name="Rectangle 48">
                  <a:extLst>
                    <a:ext uri="{FF2B5EF4-FFF2-40B4-BE49-F238E27FC236}">
                      <a16:creationId xmlns:a16="http://schemas.microsoft.com/office/drawing/2014/main" id="{68AAD026-0C09-42F1-890E-471E0FE54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3496" y="3189617"/>
                  <a:ext cx="235642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120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39" name="Rectangle 49">
                  <a:extLst>
                    <a:ext uri="{FF2B5EF4-FFF2-40B4-BE49-F238E27FC236}">
                      <a16:creationId xmlns:a16="http://schemas.microsoft.com/office/drawing/2014/main" id="{CCE714C9-8E2C-47CD-8C52-465F513A8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9435" y="3189617"/>
                  <a:ext cx="235642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140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40" name="Rectangle 50">
                  <a:extLst>
                    <a:ext uri="{FF2B5EF4-FFF2-40B4-BE49-F238E27FC236}">
                      <a16:creationId xmlns:a16="http://schemas.microsoft.com/office/drawing/2014/main" id="{C521084F-5C21-4A2A-815E-5C1F59230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0751" y="3189617"/>
                  <a:ext cx="235642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160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43" name="Rectangle 42">
                  <a:extLst>
                    <a:ext uri="{FF2B5EF4-FFF2-40B4-BE49-F238E27FC236}">
                      <a16:creationId xmlns:a16="http://schemas.microsoft.com/office/drawing/2014/main" id="{759A6CFE-8431-4B7F-AE57-AACA92EA6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253" y="3189617"/>
                  <a:ext cx="78548" cy="169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54"/>
                  <a:r>
                    <a:rPr lang="en-US" altLang="en-US" sz="1100" dirty="0">
                      <a:solidFill>
                        <a:srgbClr val="000000"/>
                      </a:solidFill>
                      <a:latin typeface="+mj-lt"/>
                    </a:rPr>
                    <a:t>0</a:t>
                  </a:r>
                  <a:endParaRPr lang="en-US" altLang="en-US" sz="110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96FB9567-E34D-460A-845D-AD8EF3254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935" y="1784412"/>
                <a:ext cx="2764773" cy="1765526"/>
              </a:xfrm>
              <a:custGeom>
                <a:avLst/>
                <a:gdLst>
                  <a:gd name="T0" fmla="*/ 1806 w 1914"/>
                  <a:gd name="T1" fmla="*/ 1155 h 1186"/>
                  <a:gd name="T2" fmla="*/ 1806 w 1914"/>
                  <a:gd name="T3" fmla="*/ 1186 h 1186"/>
                  <a:gd name="T4" fmla="*/ 1580 w 1914"/>
                  <a:gd name="T5" fmla="*/ 1155 h 1186"/>
                  <a:gd name="T6" fmla="*/ 1580 w 1914"/>
                  <a:gd name="T7" fmla="*/ 1186 h 1186"/>
                  <a:gd name="T8" fmla="*/ 1360 w 1914"/>
                  <a:gd name="T9" fmla="*/ 1155 h 1186"/>
                  <a:gd name="T10" fmla="*/ 1360 w 1914"/>
                  <a:gd name="T11" fmla="*/ 1186 h 1186"/>
                  <a:gd name="T12" fmla="*/ 1139 w 1914"/>
                  <a:gd name="T13" fmla="*/ 1155 h 1186"/>
                  <a:gd name="T14" fmla="*/ 1139 w 1914"/>
                  <a:gd name="T15" fmla="*/ 1186 h 1186"/>
                  <a:gd name="T16" fmla="*/ 918 w 1914"/>
                  <a:gd name="T17" fmla="*/ 1155 h 1186"/>
                  <a:gd name="T18" fmla="*/ 918 w 1914"/>
                  <a:gd name="T19" fmla="*/ 1186 h 1186"/>
                  <a:gd name="T20" fmla="*/ 698 w 1914"/>
                  <a:gd name="T21" fmla="*/ 1155 h 1186"/>
                  <a:gd name="T22" fmla="*/ 698 w 1914"/>
                  <a:gd name="T23" fmla="*/ 1186 h 1186"/>
                  <a:gd name="T24" fmla="*/ 472 w 1914"/>
                  <a:gd name="T25" fmla="*/ 1155 h 1186"/>
                  <a:gd name="T26" fmla="*/ 472 w 1914"/>
                  <a:gd name="T27" fmla="*/ 1186 h 1186"/>
                  <a:gd name="T28" fmla="*/ 252 w 1914"/>
                  <a:gd name="T29" fmla="*/ 1155 h 1186"/>
                  <a:gd name="T30" fmla="*/ 252 w 1914"/>
                  <a:gd name="T31" fmla="*/ 1186 h 1186"/>
                  <a:gd name="T32" fmla="*/ 31 w 1914"/>
                  <a:gd name="T33" fmla="*/ 1155 h 1186"/>
                  <a:gd name="T34" fmla="*/ 31 w 1914"/>
                  <a:gd name="T35" fmla="*/ 1186 h 1186"/>
                  <a:gd name="T36" fmla="*/ 31 w 1914"/>
                  <a:gd name="T37" fmla="*/ 1155 h 1186"/>
                  <a:gd name="T38" fmla="*/ 1914 w 1914"/>
                  <a:gd name="T39" fmla="*/ 1155 h 1186"/>
                  <a:gd name="T40" fmla="*/ 0 w 1914"/>
                  <a:gd name="T41" fmla="*/ 0 h 1186"/>
                  <a:gd name="T42" fmla="*/ 31 w 1914"/>
                  <a:gd name="T43" fmla="*/ 0 h 1186"/>
                  <a:gd name="T44" fmla="*/ 0 w 1914"/>
                  <a:gd name="T45" fmla="*/ 230 h 1186"/>
                  <a:gd name="T46" fmla="*/ 31 w 1914"/>
                  <a:gd name="T47" fmla="*/ 230 h 1186"/>
                  <a:gd name="T48" fmla="*/ 0 w 1914"/>
                  <a:gd name="T49" fmla="*/ 464 h 1186"/>
                  <a:gd name="T50" fmla="*/ 31 w 1914"/>
                  <a:gd name="T51" fmla="*/ 464 h 1186"/>
                  <a:gd name="T52" fmla="*/ 0 w 1914"/>
                  <a:gd name="T53" fmla="*/ 694 h 1186"/>
                  <a:gd name="T54" fmla="*/ 31 w 1914"/>
                  <a:gd name="T55" fmla="*/ 694 h 1186"/>
                  <a:gd name="T56" fmla="*/ 0 w 1914"/>
                  <a:gd name="T57" fmla="*/ 925 h 1186"/>
                  <a:gd name="T58" fmla="*/ 31 w 1914"/>
                  <a:gd name="T59" fmla="*/ 925 h 1186"/>
                  <a:gd name="T60" fmla="*/ 0 w 1914"/>
                  <a:gd name="T61" fmla="*/ 1155 h 1186"/>
                  <a:gd name="T62" fmla="*/ 31 w 1914"/>
                  <a:gd name="T63" fmla="*/ 1155 h 1186"/>
                  <a:gd name="T64" fmla="*/ 31 w 1914"/>
                  <a:gd name="T65" fmla="*/ 1155 h 1186"/>
                  <a:gd name="T66" fmla="*/ 31 w 1914"/>
                  <a:gd name="T67" fmla="*/ 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14" h="1186">
                    <a:moveTo>
                      <a:pt x="1806" y="1155"/>
                    </a:moveTo>
                    <a:lnTo>
                      <a:pt x="1806" y="1186"/>
                    </a:lnTo>
                    <a:moveTo>
                      <a:pt x="1580" y="1155"/>
                    </a:moveTo>
                    <a:lnTo>
                      <a:pt x="1580" y="1186"/>
                    </a:lnTo>
                    <a:moveTo>
                      <a:pt x="1360" y="1155"/>
                    </a:moveTo>
                    <a:lnTo>
                      <a:pt x="1360" y="1186"/>
                    </a:lnTo>
                    <a:moveTo>
                      <a:pt x="1139" y="1155"/>
                    </a:moveTo>
                    <a:lnTo>
                      <a:pt x="1139" y="1186"/>
                    </a:lnTo>
                    <a:moveTo>
                      <a:pt x="918" y="1155"/>
                    </a:moveTo>
                    <a:lnTo>
                      <a:pt x="918" y="1186"/>
                    </a:lnTo>
                    <a:moveTo>
                      <a:pt x="698" y="1155"/>
                    </a:moveTo>
                    <a:lnTo>
                      <a:pt x="698" y="1186"/>
                    </a:lnTo>
                    <a:moveTo>
                      <a:pt x="472" y="1155"/>
                    </a:moveTo>
                    <a:lnTo>
                      <a:pt x="472" y="1186"/>
                    </a:lnTo>
                    <a:moveTo>
                      <a:pt x="252" y="1155"/>
                    </a:moveTo>
                    <a:lnTo>
                      <a:pt x="252" y="1186"/>
                    </a:lnTo>
                    <a:moveTo>
                      <a:pt x="31" y="1155"/>
                    </a:moveTo>
                    <a:lnTo>
                      <a:pt x="31" y="1186"/>
                    </a:lnTo>
                    <a:moveTo>
                      <a:pt x="31" y="1155"/>
                    </a:moveTo>
                    <a:lnTo>
                      <a:pt x="1914" y="1155"/>
                    </a:lnTo>
                    <a:moveTo>
                      <a:pt x="0" y="0"/>
                    </a:moveTo>
                    <a:lnTo>
                      <a:pt x="31" y="0"/>
                    </a:lnTo>
                    <a:moveTo>
                      <a:pt x="0" y="230"/>
                    </a:moveTo>
                    <a:lnTo>
                      <a:pt x="31" y="230"/>
                    </a:lnTo>
                    <a:moveTo>
                      <a:pt x="0" y="464"/>
                    </a:moveTo>
                    <a:lnTo>
                      <a:pt x="31" y="464"/>
                    </a:lnTo>
                    <a:moveTo>
                      <a:pt x="0" y="694"/>
                    </a:moveTo>
                    <a:lnTo>
                      <a:pt x="31" y="694"/>
                    </a:lnTo>
                    <a:moveTo>
                      <a:pt x="0" y="925"/>
                    </a:moveTo>
                    <a:lnTo>
                      <a:pt x="31" y="925"/>
                    </a:lnTo>
                    <a:moveTo>
                      <a:pt x="0" y="1155"/>
                    </a:moveTo>
                    <a:lnTo>
                      <a:pt x="31" y="1155"/>
                    </a:lnTo>
                    <a:moveTo>
                      <a:pt x="31" y="1155"/>
                    </a:moveTo>
                    <a:lnTo>
                      <a:pt x="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39"/>
                <a:endParaRPr lang="en-US" sz="24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2F9CEA0-075C-4C65-942F-DABCC5426089}"/>
                  </a:ext>
                </a:extLst>
              </p:cNvPr>
              <p:cNvSpPr/>
              <p:nvPr/>
            </p:nvSpPr>
            <p:spPr>
              <a:xfrm>
                <a:off x="1745288" y="2849793"/>
                <a:ext cx="2469534" cy="553759"/>
              </a:xfrm>
              <a:custGeom>
                <a:avLst/>
                <a:gdLst>
                  <a:gd name="connsiteX0" fmla="*/ 0 w 2017264"/>
                  <a:gd name="connsiteY0" fmla="*/ 553758 h 553758"/>
                  <a:gd name="connsiteX1" fmla="*/ 90742 w 2017264"/>
                  <a:gd name="connsiteY1" fmla="*/ 516531 h 553758"/>
                  <a:gd name="connsiteX2" fmla="*/ 176831 w 2017264"/>
                  <a:gd name="connsiteY2" fmla="*/ 130296 h 553758"/>
                  <a:gd name="connsiteX3" fmla="*/ 374602 w 2017264"/>
                  <a:gd name="connsiteY3" fmla="*/ 76781 h 553758"/>
                  <a:gd name="connsiteX4" fmla="*/ 546779 w 2017264"/>
                  <a:gd name="connsiteY4" fmla="*/ 0 h 553758"/>
                  <a:gd name="connsiteX5" fmla="*/ 728263 w 2017264"/>
                  <a:gd name="connsiteY5" fmla="*/ 251285 h 553758"/>
                  <a:gd name="connsiteX6" fmla="*/ 921380 w 2017264"/>
                  <a:gd name="connsiteY6" fmla="*/ 386235 h 553758"/>
                  <a:gd name="connsiteX7" fmla="*/ 1284348 w 2017264"/>
                  <a:gd name="connsiteY7" fmla="*/ 456036 h 553758"/>
                  <a:gd name="connsiteX8" fmla="*/ 2017264 w 2017264"/>
                  <a:gd name="connsiteY8" fmla="*/ 507224 h 55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264" h="553758">
                    <a:moveTo>
                      <a:pt x="0" y="553758"/>
                    </a:moveTo>
                    <a:lnTo>
                      <a:pt x="90742" y="516531"/>
                    </a:lnTo>
                    <a:lnTo>
                      <a:pt x="176831" y="130296"/>
                    </a:lnTo>
                    <a:lnTo>
                      <a:pt x="374602" y="76781"/>
                    </a:lnTo>
                    <a:lnTo>
                      <a:pt x="546779" y="0"/>
                    </a:lnTo>
                    <a:lnTo>
                      <a:pt x="728263" y="251285"/>
                    </a:lnTo>
                    <a:lnTo>
                      <a:pt x="921380" y="386235"/>
                    </a:lnTo>
                    <a:lnTo>
                      <a:pt x="1284348" y="456036"/>
                    </a:lnTo>
                    <a:lnTo>
                      <a:pt x="2017264" y="507224"/>
                    </a:lnTo>
                  </a:path>
                </a:pathLst>
              </a:cu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3B711E-8116-4194-B66C-56502A116B48}"/>
                  </a:ext>
                </a:extLst>
              </p:cNvPr>
              <p:cNvSpPr/>
              <p:nvPr/>
            </p:nvSpPr>
            <p:spPr>
              <a:xfrm>
                <a:off x="1856374" y="2880040"/>
                <a:ext cx="2352751" cy="523512"/>
              </a:xfrm>
              <a:custGeom>
                <a:avLst/>
                <a:gdLst>
                  <a:gd name="connsiteX0" fmla="*/ 0 w 1921869"/>
                  <a:gd name="connsiteY0" fmla="*/ 486284 h 523511"/>
                  <a:gd name="connsiteX1" fmla="*/ 93069 w 1921869"/>
                  <a:gd name="connsiteY1" fmla="*/ 397869 h 523511"/>
                  <a:gd name="connsiteX2" fmla="*/ 276880 w 1921869"/>
                  <a:gd name="connsiteY2" fmla="*/ 407176 h 523511"/>
                  <a:gd name="connsiteX3" fmla="*/ 453710 w 1921869"/>
                  <a:gd name="connsiteY3" fmla="*/ 449056 h 523511"/>
                  <a:gd name="connsiteX4" fmla="*/ 637521 w 1921869"/>
                  <a:gd name="connsiteY4" fmla="*/ 0 h 523511"/>
                  <a:gd name="connsiteX5" fmla="*/ 823658 w 1921869"/>
                  <a:gd name="connsiteY5" fmla="*/ 486284 h 523511"/>
                  <a:gd name="connsiteX6" fmla="*/ 1202913 w 1921869"/>
                  <a:gd name="connsiteY6" fmla="*/ 523511 h 523511"/>
                  <a:gd name="connsiteX7" fmla="*/ 1921869 w 1921869"/>
                  <a:gd name="connsiteY7" fmla="*/ 444403 h 52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1869" h="523511">
                    <a:moveTo>
                      <a:pt x="0" y="486284"/>
                    </a:moveTo>
                    <a:lnTo>
                      <a:pt x="93069" y="397869"/>
                    </a:lnTo>
                    <a:lnTo>
                      <a:pt x="276880" y="407176"/>
                    </a:lnTo>
                    <a:lnTo>
                      <a:pt x="453710" y="449056"/>
                    </a:lnTo>
                    <a:lnTo>
                      <a:pt x="637521" y="0"/>
                    </a:lnTo>
                    <a:lnTo>
                      <a:pt x="823658" y="486284"/>
                    </a:lnTo>
                    <a:lnTo>
                      <a:pt x="1202913" y="523511"/>
                    </a:lnTo>
                    <a:lnTo>
                      <a:pt x="1921869" y="444403"/>
                    </a:lnTo>
                  </a:path>
                </a:pathLst>
              </a:cu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C95AE56-74D5-4099-8F9C-9786C0DE83C4}"/>
                  </a:ext>
                </a:extLst>
              </p:cNvPr>
              <p:cNvSpPr/>
              <p:nvPr/>
            </p:nvSpPr>
            <p:spPr>
              <a:xfrm>
                <a:off x="1856374" y="2665982"/>
                <a:ext cx="2281542" cy="737570"/>
              </a:xfrm>
              <a:custGeom>
                <a:avLst/>
                <a:gdLst>
                  <a:gd name="connsiteX0" fmla="*/ 0 w 1863701"/>
                  <a:gd name="connsiteY0" fmla="*/ 737569 h 737569"/>
                  <a:gd name="connsiteX1" fmla="*/ 90742 w 1863701"/>
                  <a:gd name="connsiteY1" fmla="*/ 702669 h 737569"/>
                  <a:gd name="connsiteX2" fmla="*/ 272226 w 1863701"/>
                  <a:gd name="connsiteY2" fmla="*/ 0 h 737569"/>
                  <a:gd name="connsiteX3" fmla="*/ 460690 w 1863701"/>
                  <a:gd name="connsiteY3" fmla="*/ 241979 h 737569"/>
                  <a:gd name="connsiteX4" fmla="*/ 637521 w 1863701"/>
                  <a:gd name="connsiteY4" fmla="*/ 702669 h 737569"/>
                  <a:gd name="connsiteX5" fmla="*/ 828312 w 1863701"/>
                  <a:gd name="connsiteY5" fmla="*/ 621234 h 737569"/>
                  <a:gd name="connsiteX6" fmla="*/ 1200586 w 1863701"/>
                  <a:gd name="connsiteY6" fmla="*/ 702669 h 737569"/>
                  <a:gd name="connsiteX7" fmla="*/ 1863701 w 1863701"/>
                  <a:gd name="connsiteY7" fmla="*/ 735243 h 73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3701" h="737569">
                    <a:moveTo>
                      <a:pt x="0" y="737569"/>
                    </a:moveTo>
                    <a:lnTo>
                      <a:pt x="90742" y="702669"/>
                    </a:lnTo>
                    <a:lnTo>
                      <a:pt x="272226" y="0"/>
                    </a:lnTo>
                    <a:lnTo>
                      <a:pt x="460690" y="241979"/>
                    </a:lnTo>
                    <a:lnTo>
                      <a:pt x="637521" y="702669"/>
                    </a:lnTo>
                    <a:lnTo>
                      <a:pt x="828312" y="621234"/>
                    </a:lnTo>
                    <a:lnTo>
                      <a:pt x="1200586" y="702669"/>
                    </a:lnTo>
                    <a:lnTo>
                      <a:pt x="1863701" y="735243"/>
                    </a:lnTo>
                  </a:path>
                </a:pathLst>
              </a:cu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89A4EA0-E809-47E5-A888-E5D4B2A39AE7}"/>
                  </a:ext>
                </a:extLst>
              </p:cNvPr>
              <p:cNvSpPr/>
              <p:nvPr/>
            </p:nvSpPr>
            <p:spPr>
              <a:xfrm>
                <a:off x="2671007" y="3322117"/>
                <a:ext cx="1535270" cy="81435"/>
              </a:xfrm>
              <a:custGeom>
                <a:avLst/>
                <a:gdLst>
                  <a:gd name="connsiteX0" fmla="*/ 0 w 1254101"/>
                  <a:gd name="connsiteY0" fmla="*/ 81435 h 81435"/>
                  <a:gd name="connsiteX1" fmla="*/ 174504 w 1254101"/>
                  <a:gd name="connsiteY1" fmla="*/ 34901 h 81435"/>
                  <a:gd name="connsiteX2" fmla="*/ 535145 w 1254101"/>
                  <a:gd name="connsiteY2" fmla="*/ 0 h 81435"/>
                  <a:gd name="connsiteX3" fmla="*/ 1254101 w 1254101"/>
                  <a:gd name="connsiteY3" fmla="*/ 37228 h 8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101" h="81435">
                    <a:moveTo>
                      <a:pt x="0" y="81435"/>
                    </a:moveTo>
                    <a:lnTo>
                      <a:pt x="174504" y="34901"/>
                    </a:lnTo>
                    <a:lnTo>
                      <a:pt x="535145" y="0"/>
                    </a:lnTo>
                    <a:lnTo>
                      <a:pt x="1254101" y="37228"/>
                    </a:lnTo>
                  </a:path>
                </a:pathLst>
              </a:cu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85E07A-08E4-491D-9C60-825A0A882676}"/>
                  </a:ext>
                </a:extLst>
              </p:cNvPr>
              <p:cNvSpPr/>
              <p:nvPr/>
            </p:nvSpPr>
            <p:spPr>
              <a:xfrm>
                <a:off x="2927360" y="3338404"/>
                <a:ext cx="985535" cy="62822"/>
              </a:xfrm>
              <a:custGeom>
                <a:avLst/>
                <a:gdLst>
                  <a:gd name="connsiteX0" fmla="*/ 0 w 805044"/>
                  <a:gd name="connsiteY0" fmla="*/ 62822 h 62822"/>
                  <a:gd name="connsiteX1" fmla="*/ 335047 w 805044"/>
                  <a:gd name="connsiteY1" fmla="*/ 0 h 62822"/>
                  <a:gd name="connsiteX2" fmla="*/ 805044 w 805044"/>
                  <a:gd name="connsiteY2" fmla="*/ 9307 h 6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044" h="62822">
                    <a:moveTo>
                      <a:pt x="0" y="62822"/>
                    </a:moveTo>
                    <a:lnTo>
                      <a:pt x="335047" y="0"/>
                    </a:lnTo>
                    <a:lnTo>
                      <a:pt x="805044" y="9307"/>
                    </a:lnTo>
                  </a:path>
                </a:pathLst>
              </a:cu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46D3CC2-F0C6-44A3-9D40-644369B03D24}"/>
                  </a:ext>
                </a:extLst>
              </p:cNvPr>
              <p:cNvSpPr/>
              <p:nvPr/>
            </p:nvSpPr>
            <p:spPr>
              <a:xfrm>
                <a:off x="3109656" y="3347711"/>
                <a:ext cx="743423" cy="44208"/>
              </a:xfrm>
              <a:custGeom>
                <a:avLst/>
                <a:gdLst>
                  <a:gd name="connsiteX0" fmla="*/ 0 w 607273"/>
                  <a:gd name="connsiteY0" fmla="*/ 44208 h 44208"/>
                  <a:gd name="connsiteX1" fmla="*/ 204751 w 607273"/>
                  <a:gd name="connsiteY1" fmla="*/ 20941 h 44208"/>
                  <a:gd name="connsiteX2" fmla="*/ 607273 w 607273"/>
                  <a:gd name="connsiteY2" fmla="*/ 0 h 4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7273" h="44208">
                    <a:moveTo>
                      <a:pt x="0" y="44208"/>
                    </a:moveTo>
                    <a:lnTo>
                      <a:pt x="204751" y="20941"/>
                    </a:lnTo>
                    <a:lnTo>
                      <a:pt x="607273" y="0"/>
                    </a:lnTo>
                  </a:path>
                </a:pathLst>
              </a:custGeom>
              <a:noFill/>
              <a:ln w="254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03584CC-A3C3-4B76-A94B-EAB4CE7415B2}"/>
                  </a:ext>
                </a:extLst>
              </p:cNvPr>
              <p:cNvSpPr/>
              <p:nvPr/>
            </p:nvSpPr>
            <p:spPr>
              <a:xfrm>
                <a:off x="1517419" y="3403552"/>
                <a:ext cx="2703100" cy="0"/>
              </a:xfrm>
              <a:custGeom>
                <a:avLst/>
                <a:gdLst>
                  <a:gd name="connsiteX0" fmla="*/ 0 w 2208055"/>
                  <a:gd name="connsiteY0" fmla="*/ 0 h 0"/>
                  <a:gd name="connsiteX1" fmla="*/ 2208055 w 220805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8055">
                    <a:moveTo>
                      <a:pt x="0" y="0"/>
                    </a:moveTo>
                    <a:lnTo>
                      <a:pt x="2208055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49351" y="2198551"/>
                <a:ext cx="17433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39"/>
                <a:r>
                  <a:rPr lang="en-US" sz="15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5/11 No Rebound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01E46AF-52FF-42EA-81E0-CD769614ED35}"/>
                  </a:ext>
                </a:extLst>
              </p:cNvPr>
              <p:cNvGrpSpPr/>
              <p:nvPr/>
            </p:nvGrpSpPr>
            <p:grpSpPr>
              <a:xfrm>
                <a:off x="2692529" y="1743200"/>
                <a:ext cx="430925" cy="499977"/>
                <a:chOff x="1180419" y="4440361"/>
                <a:chExt cx="1269777" cy="1473251"/>
              </a:xfrm>
              <a:solidFill>
                <a:schemeClr val="accent4"/>
              </a:solidFill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0ED61BC-C537-46E1-AC2F-9A280AB2127A}"/>
                    </a:ext>
                  </a:extLst>
                </p:cNvPr>
                <p:cNvSpPr/>
                <p:nvPr/>
              </p:nvSpPr>
              <p:spPr bwMode="auto">
                <a:xfrm rot="5400000">
                  <a:off x="1405625" y="5161680"/>
                  <a:ext cx="439150" cy="137749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68576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rgbClr val="000000"/>
                    </a:solidFill>
                    <a:latin typeface="Arial" panose="020B0604020202020204"/>
                    <a:cs typeface="Arial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A9998CA-9367-4D02-8098-D645D9662AA4}"/>
                    </a:ext>
                  </a:extLst>
                </p:cNvPr>
                <p:cNvSpPr/>
                <p:nvPr/>
              </p:nvSpPr>
              <p:spPr bwMode="auto">
                <a:xfrm rot="5400000">
                  <a:off x="1583141" y="5161679"/>
                  <a:ext cx="439149" cy="137749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68576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rgbClr val="000000"/>
                    </a:solidFill>
                    <a:latin typeface="Arial" panose="020B0604020202020204"/>
                    <a:cs typeface="Arial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49DF4A3-EC2E-46B2-B09D-2121BC95B4D2}"/>
                    </a:ext>
                  </a:extLst>
                </p:cNvPr>
                <p:cNvSpPr/>
                <p:nvPr/>
              </p:nvSpPr>
              <p:spPr bwMode="auto">
                <a:xfrm rot="5400000">
                  <a:off x="1405625" y="5625161"/>
                  <a:ext cx="439150" cy="137749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68576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rgbClr val="000000"/>
                    </a:solidFill>
                    <a:latin typeface="Arial" panose="020B0604020202020204"/>
                    <a:cs typeface="Arial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823A0DF6-6122-46AF-925A-AECB4D9C3B55}"/>
                    </a:ext>
                  </a:extLst>
                </p:cNvPr>
                <p:cNvSpPr/>
                <p:nvPr/>
              </p:nvSpPr>
              <p:spPr bwMode="auto">
                <a:xfrm rot="5400000">
                  <a:off x="1583141" y="5625163"/>
                  <a:ext cx="439149" cy="137749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68576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rgbClr val="000000"/>
                    </a:solidFill>
                    <a:latin typeface="Arial" panose="020B0604020202020204"/>
                    <a:cs typeface="Arial" pitchFamily="34" charset="0"/>
                  </a:endParaRPr>
                </a:p>
              </p:txBody>
            </p: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570D900F-9F9B-4006-B307-5E370F373491}"/>
                    </a:ext>
                  </a:extLst>
                </p:cNvPr>
                <p:cNvGrpSpPr/>
                <p:nvPr/>
              </p:nvGrpSpPr>
              <p:grpSpPr>
                <a:xfrm rot="2700000">
                  <a:off x="1980288" y="4440361"/>
                  <a:ext cx="276906" cy="662911"/>
                  <a:chOff x="2099353" y="4550465"/>
                  <a:chExt cx="276906" cy="662911"/>
                </a:xfrm>
                <a:grpFill/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AE45211-E953-43DF-A2EF-4C9A1704D926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1998001" y="4651817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3F61E7F3-42DD-49F6-9279-B649EAA5E78F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153712" y="4651817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9C254962-A638-4C69-A926-1A2DFFF4751A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1998001" y="4990828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03EAE17A-3F98-441F-BE94-7E77F584BF3C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153712" y="4990828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01233E7D-F492-402C-BEA6-5A57EC50DB02}"/>
                    </a:ext>
                  </a:extLst>
                </p:cNvPr>
                <p:cNvGrpSpPr/>
                <p:nvPr/>
              </p:nvGrpSpPr>
              <p:grpSpPr>
                <a:xfrm rot="18900000">
                  <a:off x="1180419" y="4440361"/>
                  <a:ext cx="276906" cy="662911"/>
                  <a:chOff x="2099353" y="4550465"/>
                  <a:chExt cx="276906" cy="662911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C74A88E-4C38-400B-85BF-7A25B3295921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1998001" y="4651817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1ABBAB65-CCDA-4F29-BC1D-FD4105E65640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153712" y="4651817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CB7B85B5-87B0-4028-9B83-92CEF0520343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1998001" y="4990828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00DD9A2-EB71-489B-90EE-AACEB8002A90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153712" y="4990828"/>
                    <a:ext cx="323900" cy="12119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68576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kern="0" dirty="0">
                      <a:solidFill>
                        <a:srgbClr val="000000"/>
                      </a:solidFill>
                      <a:latin typeface="Arial" panose="020B0604020202020204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54" name="Group 153"/>
          <p:cNvGrpSpPr/>
          <p:nvPr/>
        </p:nvGrpSpPr>
        <p:grpSpPr>
          <a:xfrm>
            <a:off x="6545466" y="1672991"/>
            <a:ext cx="511741" cy="521714"/>
            <a:chOff x="7936978" y="3774630"/>
            <a:chExt cx="682321" cy="695619"/>
          </a:xfrm>
        </p:grpSpPr>
        <p:sp>
          <p:nvSpPr>
            <p:cNvPr id="155" name="Oval 154"/>
            <p:cNvSpPr/>
            <p:nvPr/>
          </p:nvSpPr>
          <p:spPr bwMode="auto">
            <a:xfrm>
              <a:off x="8071570" y="3904673"/>
              <a:ext cx="433181" cy="429240"/>
            </a:xfrm>
            <a:prstGeom prst="ellipse">
              <a:avLst/>
            </a:prstGeom>
            <a:gradFill>
              <a:gsLst>
                <a:gs pos="15000">
                  <a:schemeClr val="accent6">
                    <a:lumMod val="20000"/>
                    <a:lumOff val="80000"/>
                  </a:schemeClr>
                </a:gs>
                <a:gs pos="84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 rot="8572451" flipV="1">
              <a:off x="8118860" y="4074575"/>
              <a:ext cx="339833" cy="97322"/>
            </a:xfrm>
            <a:custGeom>
              <a:avLst/>
              <a:gdLst>
                <a:gd name="connsiteX0" fmla="*/ 0 w 373380"/>
                <a:gd name="connsiteY0" fmla="*/ 63676 h 117016"/>
                <a:gd name="connsiteX1" fmla="*/ 83820 w 373380"/>
                <a:gd name="connsiteY1" fmla="*/ 2716 h 117016"/>
                <a:gd name="connsiteX2" fmla="*/ 213360 w 373380"/>
                <a:gd name="connsiteY2" fmla="*/ 117016 h 117016"/>
                <a:gd name="connsiteX3" fmla="*/ 312420 w 373380"/>
                <a:gd name="connsiteY3" fmla="*/ 2716 h 117016"/>
                <a:gd name="connsiteX4" fmla="*/ 373380 w 373380"/>
                <a:gd name="connsiteY4" fmla="*/ 33196 h 117016"/>
                <a:gd name="connsiteX5" fmla="*/ 373380 w 373380"/>
                <a:gd name="connsiteY5" fmla="*/ 33196 h 117016"/>
                <a:gd name="connsiteX6" fmla="*/ 373380 w 373380"/>
                <a:gd name="connsiteY6" fmla="*/ 48436 h 117016"/>
                <a:gd name="connsiteX0" fmla="*/ 0 w 416159"/>
                <a:gd name="connsiteY0" fmla="*/ 101109 h 117016"/>
                <a:gd name="connsiteX1" fmla="*/ 126599 w 416159"/>
                <a:gd name="connsiteY1" fmla="*/ 2716 h 117016"/>
                <a:gd name="connsiteX2" fmla="*/ 256139 w 416159"/>
                <a:gd name="connsiteY2" fmla="*/ 117016 h 117016"/>
                <a:gd name="connsiteX3" fmla="*/ 355199 w 416159"/>
                <a:gd name="connsiteY3" fmla="*/ 2716 h 117016"/>
                <a:gd name="connsiteX4" fmla="*/ 416159 w 416159"/>
                <a:gd name="connsiteY4" fmla="*/ 33196 h 117016"/>
                <a:gd name="connsiteX5" fmla="*/ 416159 w 416159"/>
                <a:gd name="connsiteY5" fmla="*/ 33196 h 117016"/>
                <a:gd name="connsiteX6" fmla="*/ 416159 w 416159"/>
                <a:gd name="connsiteY6" fmla="*/ 48436 h 1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159" h="117016">
                  <a:moveTo>
                    <a:pt x="0" y="101109"/>
                  </a:moveTo>
                  <a:cubicBezTo>
                    <a:pt x="24130" y="66184"/>
                    <a:pt x="83909" y="65"/>
                    <a:pt x="126599" y="2716"/>
                  </a:cubicBezTo>
                  <a:cubicBezTo>
                    <a:pt x="169289" y="5367"/>
                    <a:pt x="218039" y="117016"/>
                    <a:pt x="256139" y="117016"/>
                  </a:cubicBezTo>
                  <a:cubicBezTo>
                    <a:pt x="294239" y="117016"/>
                    <a:pt x="328529" y="16686"/>
                    <a:pt x="355199" y="2716"/>
                  </a:cubicBezTo>
                  <a:cubicBezTo>
                    <a:pt x="381869" y="-11254"/>
                    <a:pt x="416159" y="33196"/>
                    <a:pt x="416159" y="33196"/>
                  </a:cubicBezTo>
                  <a:lnTo>
                    <a:pt x="416159" y="33196"/>
                  </a:lnTo>
                  <a:lnTo>
                    <a:pt x="416159" y="48436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35" name="Oval 636"/>
            <p:cNvSpPr>
              <a:spLocks noChangeArrowheads="1"/>
            </p:cNvSpPr>
            <p:nvPr/>
          </p:nvSpPr>
          <p:spPr bwMode="auto">
            <a:xfrm>
              <a:off x="8072437" y="3903974"/>
              <a:ext cx="432086" cy="431592"/>
            </a:xfrm>
            <a:prstGeom prst="ellipse">
              <a:avLst/>
            </a:prstGeom>
            <a:noFill/>
            <a:ln w="31750" algn="ctr">
              <a:solidFill>
                <a:srgbClr val="7F639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</a:pPr>
              <a:endParaRPr lang="en-US" altLang="en-US" sz="12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8B1497C-9A5E-42FC-811A-661559089B3A}"/>
                </a:ext>
              </a:extLst>
            </p:cNvPr>
            <p:cNvGrpSpPr/>
            <p:nvPr/>
          </p:nvGrpSpPr>
          <p:grpSpPr>
            <a:xfrm>
              <a:off x="8131430" y="3939010"/>
              <a:ext cx="320478" cy="364705"/>
              <a:chOff x="7903867" y="3792345"/>
              <a:chExt cx="451649" cy="513979"/>
            </a:xfrm>
            <a:solidFill>
              <a:srgbClr val="7F639B"/>
            </a:solidFill>
          </p:grpSpPr>
          <p:sp>
            <p:nvSpPr>
              <p:cNvPr id="267" name="Oval 637"/>
              <p:cNvSpPr>
                <a:spLocks noChangeArrowheads="1"/>
              </p:cNvSpPr>
              <p:nvPr/>
            </p:nvSpPr>
            <p:spPr bwMode="auto">
              <a:xfrm rot="1800000">
                <a:off x="8108344" y="3792345"/>
                <a:ext cx="42692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8" name="Oval 638"/>
              <p:cNvSpPr>
                <a:spLocks noChangeArrowheads="1"/>
              </p:cNvSpPr>
              <p:nvPr/>
            </p:nvSpPr>
            <p:spPr bwMode="auto">
              <a:xfrm rot="1800000">
                <a:off x="8151037" y="3814790"/>
                <a:ext cx="40446" cy="4488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69" name="Oval 639"/>
              <p:cNvSpPr>
                <a:spLocks noChangeArrowheads="1"/>
              </p:cNvSpPr>
              <p:nvPr/>
            </p:nvSpPr>
            <p:spPr bwMode="auto">
              <a:xfrm rot="1800000">
                <a:off x="8189237" y="3839479"/>
                <a:ext cx="44941" cy="4264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0" name="Oval 640"/>
              <p:cNvSpPr>
                <a:spLocks noChangeArrowheads="1"/>
              </p:cNvSpPr>
              <p:nvPr/>
            </p:nvSpPr>
            <p:spPr bwMode="auto">
              <a:xfrm rot="1800000">
                <a:off x="8231928" y="3864168"/>
                <a:ext cx="42693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1" name="Oval 641"/>
              <p:cNvSpPr>
                <a:spLocks noChangeArrowheads="1"/>
              </p:cNvSpPr>
              <p:nvPr/>
            </p:nvSpPr>
            <p:spPr bwMode="auto">
              <a:xfrm rot="1800000">
                <a:off x="8272375" y="3886613"/>
                <a:ext cx="44941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2" name="Oval 642"/>
              <p:cNvSpPr>
                <a:spLocks noChangeArrowheads="1"/>
              </p:cNvSpPr>
              <p:nvPr/>
            </p:nvSpPr>
            <p:spPr bwMode="auto">
              <a:xfrm rot="1800000">
                <a:off x="8315068" y="3911301"/>
                <a:ext cx="40446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3" name="Oval 643"/>
              <p:cNvSpPr>
                <a:spLocks noChangeArrowheads="1"/>
              </p:cNvSpPr>
              <p:nvPr/>
            </p:nvSpPr>
            <p:spPr bwMode="auto">
              <a:xfrm rot="5400000">
                <a:off x="8312848" y="3958410"/>
                <a:ext cx="44889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4" name="Oval 644"/>
              <p:cNvSpPr>
                <a:spLocks noChangeArrowheads="1"/>
              </p:cNvSpPr>
              <p:nvPr/>
            </p:nvSpPr>
            <p:spPr bwMode="auto">
              <a:xfrm rot="5400000">
                <a:off x="8315092" y="4005544"/>
                <a:ext cx="40401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5" name="Oval 645"/>
              <p:cNvSpPr>
                <a:spLocks noChangeArrowheads="1"/>
              </p:cNvSpPr>
              <p:nvPr/>
            </p:nvSpPr>
            <p:spPr bwMode="auto">
              <a:xfrm rot="5400000">
                <a:off x="8315092" y="4052678"/>
                <a:ext cx="40401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6" name="Oval 646"/>
              <p:cNvSpPr>
                <a:spLocks noChangeArrowheads="1"/>
              </p:cNvSpPr>
              <p:nvPr/>
            </p:nvSpPr>
            <p:spPr bwMode="auto">
              <a:xfrm rot="5400000">
                <a:off x="8312848" y="4099812"/>
                <a:ext cx="44889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7" name="Oval 647"/>
              <p:cNvSpPr>
                <a:spLocks noChangeArrowheads="1"/>
              </p:cNvSpPr>
              <p:nvPr/>
            </p:nvSpPr>
            <p:spPr bwMode="auto">
              <a:xfrm rot="5400000">
                <a:off x="8315092" y="4146945"/>
                <a:ext cx="40401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8" name="Oval 648"/>
              <p:cNvSpPr>
                <a:spLocks noChangeArrowheads="1"/>
              </p:cNvSpPr>
              <p:nvPr/>
            </p:nvSpPr>
            <p:spPr bwMode="auto">
              <a:xfrm rot="19800000" flipH="1">
                <a:off x="8272375" y="4169412"/>
                <a:ext cx="44941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79" name="Oval 649"/>
              <p:cNvSpPr>
                <a:spLocks noChangeArrowheads="1"/>
              </p:cNvSpPr>
              <p:nvPr/>
            </p:nvSpPr>
            <p:spPr bwMode="auto">
              <a:xfrm rot="19800000" flipH="1">
                <a:off x="8231928" y="4194100"/>
                <a:ext cx="42693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0" name="Oval 650"/>
              <p:cNvSpPr>
                <a:spLocks noChangeArrowheads="1"/>
              </p:cNvSpPr>
              <p:nvPr/>
            </p:nvSpPr>
            <p:spPr bwMode="auto">
              <a:xfrm rot="19800000" flipH="1">
                <a:off x="8191483" y="4218791"/>
                <a:ext cx="42693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1" name="Oval 651"/>
              <p:cNvSpPr>
                <a:spLocks noChangeArrowheads="1"/>
              </p:cNvSpPr>
              <p:nvPr/>
            </p:nvSpPr>
            <p:spPr bwMode="auto">
              <a:xfrm rot="19800000" flipH="1">
                <a:off x="8151037" y="4241235"/>
                <a:ext cx="40446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2" name="Oval 652"/>
              <p:cNvSpPr>
                <a:spLocks noChangeArrowheads="1"/>
              </p:cNvSpPr>
              <p:nvPr/>
            </p:nvSpPr>
            <p:spPr bwMode="auto">
              <a:xfrm rot="19800000" flipH="1">
                <a:off x="8108344" y="4263680"/>
                <a:ext cx="42692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3" name="Oval 653"/>
              <p:cNvSpPr>
                <a:spLocks noChangeArrowheads="1"/>
              </p:cNvSpPr>
              <p:nvPr/>
            </p:nvSpPr>
            <p:spPr bwMode="auto">
              <a:xfrm rot="19800000" flipH="1">
                <a:off x="8067898" y="3814790"/>
                <a:ext cx="42692" cy="4488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4" name="Oval 654"/>
              <p:cNvSpPr>
                <a:spLocks noChangeArrowheads="1"/>
              </p:cNvSpPr>
              <p:nvPr/>
            </p:nvSpPr>
            <p:spPr bwMode="auto">
              <a:xfrm rot="19800000" flipH="1">
                <a:off x="8025205" y="3839479"/>
                <a:ext cx="44941" cy="4264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5" name="Oval 655"/>
              <p:cNvSpPr>
                <a:spLocks noChangeArrowheads="1"/>
              </p:cNvSpPr>
              <p:nvPr/>
            </p:nvSpPr>
            <p:spPr bwMode="auto">
              <a:xfrm rot="19800000" flipH="1">
                <a:off x="7984758" y="3864168"/>
                <a:ext cx="42693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6" name="Oval 656"/>
              <p:cNvSpPr>
                <a:spLocks noChangeArrowheads="1"/>
              </p:cNvSpPr>
              <p:nvPr/>
            </p:nvSpPr>
            <p:spPr bwMode="auto">
              <a:xfrm rot="19800000" flipH="1">
                <a:off x="7944313" y="3886613"/>
                <a:ext cx="42693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7" name="Oval 657"/>
              <p:cNvSpPr>
                <a:spLocks noChangeArrowheads="1"/>
              </p:cNvSpPr>
              <p:nvPr/>
            </p:nvSpPr>
            <p:spPr bwMode="auto">
              <a:xfrm rot="19800000" flipH="1">
                <a:off x="7903867" y="3911301"/>
                <a:ext cx="40446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8" name="Oval 658"/>
              <p:cNvSpPr>
                <a:spLocks noChangeArrowheads="1"/>
              </p:cNvSpPr>
              <p:nvPr/>
            </p:nvSpPr>
            <p:spPr bwMode="auto">
              <a:xfrm rot="16200000" flipH="1">
                <a:off x="7901646" y="3958410"/>
                <a:ext cx="44889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89" name="Oval 659"/>
              <p:cNvSpPr>
                <a:spLocks noChangeArrowheads="1"/>
              </p:cNvSpPr>
              <p:nvPr/>
            </p:nvSpPr>
            <p:spPr bwMode="auto">
              <a:xfrm rot="16200000" flipH="1">
                <a:off x="7903890" y="4005544"/>
                <a:ext cx="40401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0" name="Oval 660"/>
              <p:cNvSpPr>
                <a:spLocks noChangeArrowheads="1"/>
              </p:cNvSpPr>
              <p:nvPr/>
            </p:nvSpPr>
            <p:spPr bwMode="auto">
              <a:xfrm rot="16200000" flipH="1">
                <a:off x="7903890" y="4052678"/>
                <a:ext cx="40401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1" name="Oval 661"/>
              <p:cNvSpPr>
                <a:spLocks noChangeArrowheads="1"/>
              </p:cNvSpPr>
              <p:nvPr/>
            </p:nvSpPr>
            <p:spPr bwMode="auto">
              <a:xfrm rot="16200000" flipH="1">
                <a:off x="7901646" y="4099812"/>
                <a:ext cx="44889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2" name="Oval 662"/>
              <p:cNvSpPr>
                <a:spLocks noChangeArrowheads="1"/>
              </p:cNvSpPr>
              <p:nvPr/>
            </p:nvSpPr>
            <p:spPr bwMode="auto">
              <a:xfrm rot="16200000" flipH="1">
                <a:off x="7903890" y="4146945"/>
                <a:ext cx="40401" cy="40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3" name="Oval 663"/>
              <p:cNvSpPr>
                <a:spLocks noChangeArrowheads="1"/>
              </p:cNvSpPr>
              <p:nvPr/>
            </p:nvSpPr>
            <p:spPr bwMode="auto">
              <a:xfrm rot="1800000">
                <a:off x="7942066" y="4169412"/>
                <a:ext cx="44941" cy="4264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4" name="Oval 664"/>
              <p:cNvSpPr>
                <a:spLocks noChangeArrowheads="1"/>
              </p:cNvSpPr>
              <p:nvPr/>
            </p:nvSpPr>
            <p:spPr bwMode="auto">
              <a:xfrm rot="1800000">
                <a:off x="7984758" y="4194100"/>
                <a:ext cx="42693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5" name="Oval 665"/>
              <p:cNvSpPr>
                <a:spLocks noChangeArrowheads="1"/>
              </p:cNvSpPr>
              <p:nvPr/>
            </p:nvSpPr>
            <p:spPr bwMode="auto">
              <a:xfrm rot="1800000">
                <a:off x="8025205" y="4218791"/>
                <a:ext cx="44941" cy="4040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6" name="Oval 666"/>
              <p:cNvSpPr>
                <a:spLocks noChangeArrowheads="1"/>
              </p:cNvSpPr>
              <p:nvPr/>
            </p:nvSpPr>
            <p:spPr bwMode="auto">
              <a:xfrm rot="1800000">
                <a:off x="8067898" y="4238989"/>
                <a:ext cx="40446" cy="4488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wrap="none"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378" eaLnBrk="1" hangingPunct="1">
                  <a:lnSpc>
                    <a:spcPct val="90000"/>
                  </a:lnSpc>
                </a:pPr>
                <a:endParaRPr lang="en-US" altLang="en-US" sz="800" b="1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37" name="Straight Connector 667"/>
            <p:cNvCxnSpPr>
              <a:cxnSpLocks noChangeShapeType="1"/>
            </p:cNvCxnSpPr>
            <p:nvPr/>
          </p:nvCxnSpPr>
          <p:spPr bwMode="auto">
            <a:xfrm>
              <a:off x="8286013" y="3849366"/>
              <a:ext cx="1" cy="45636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8" name="Flowchart: Delay 21"/>
            <p:cNvSpPr/>
            <p:nvPr/>
          </p:nvSpPr>
          <p:spPr bwMode="auto">
            <a:xfrm rot="5400000">
              <a:off x="8233159" y="3774335"/>
              <a:ext cx="64112" cy="64702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39" name="Flowchart: Delay 21"/>
            <p:cNvSpPr/>
            <p:nvPr/>
          </p:nvSpPr>
          <p:spPr bwMode="auto">
            <a:xfrm rot="5400000">
              <a:off x="8278735" y="3774337"/>
              <a:ext cx="64112" cy="64702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40" name="Straight Connector 670"/>
            <p:cNvCxnSpPr>
              <a:cxnSpLocks noChangeShapeType="1"/>
            </p:cNvCxnSpPr>
            <p:nvPr/>
          </p:nvCxnSpPr>
          <p:spPr bwMode="auto">
            <a:xfrm rot="10800000">
              <a:off x="8285944" y="4345569"/>
              <a:ext cx="1" cy="45636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1" name="Flowchart: Delay 21"/>
            <p:cNvSpPr/>
            <p:nvPr/>
          </p:nvSpPr>
          <p:spPr bwMode="auto">
            <a:xfrm rot="16200000">
              <a:off x="8233113" y="4405839"/>
              <a:ext cx="64115" cy="64705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2" name="Flowchart: Delay 21"/>
            <p:cNvSpPr/>
            <p:nvPr/>
          </p:nvSpPr>
          <p:spPr bwMode="auto">
            <a:xfrm rot="16200000">
              <a:off x="8278676" y="4405836"/>
              <a:ext cx="64115" cy="64705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3" name="Flowchart: Delay 21"/>
            <p:cNvSpPr/>
            <p:nvPr/>
          </p:nvSpPr>
          <p:spPr bwMode="auto">
            <a:xfrm rot="5400000">
              <a:off x="8254072" y="3788286"/>
              <a:ext cx="64112" cy="64702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4" name="Flowchart: Delay 21"/>
            <p:cNvSpPr/>
            <p:nvPr/>
          </p:nvSpPr>
          <p:spPr bwMode="auto">
            <a:xfrm rot="16200000">
              <a:off x="8254024" y="4386336"/>
              <a:ext cx="64115" cy="64705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45" name="Straight Connector 675"/>
            <p:cNvCxnSpPr>
              <a:cxnSpLocks noChangeShapeType="1"/>
            </p:cNvCxnSpPr>
            <p:nvPr/>
          </p:nvCxnSpPr>
          <p:spPr bwMode="auto">
            <a:xfrm rot="16200000">
              <a:off x="8035427" y="4101361"/>
              <a:ext cx="1" cy="46055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" name="Flowchart: Delay 21"/>
            <p:cNvSpPr/>
            <p:nvPr/>
          </p:nvSpPr>
          <p:spPr bwMode="auto">
            <a:xfrm>
              <a:off x="7936978" y="4112940"/>
              <a:ext cx="64700" cy="64113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7" name="Flowchart: Delay 21"/>
            <p:cNvSpPr/>
            <p:nvPr/>
          </p:nvSpPr>
          <p:spPr bwMode="auto">
            <a:xfrm>
              <a:off x="7936979" y="4067779"/>
              <a:ext cx="64700" cy="64113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48" name="Straight Connector 678"/>
            <p:cNvCxnSpPr>
              <a:cxnSpLocks noChangeShapeType="1"/>
            </p:cNvCxnSpPr>
            <p:nvPr/>
          </p:nvCxnSpPr>
          <p:spPr bwMode="auto">
            <a:xfrm rot="5400000">
              <a:off x="8536185" y="4101428"/>
              <a:ext cx="1" cy="46055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9" name="Flowchart: Delay 21"/>
            <p:cNvSpPr/>
            <p:nvPr/>
          </p:nvSpPr>
          <p:spPr bwMode="auto">
            <a:xfrm>
              <a:off x="7951056" y="4092217"/>
              <a:ext cx="64700" cy="64113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50" name="Flowchart: Delay 21"/>
            <p:cNvSpPr/>
            <p:nvPr/>
          </p:nvSpPr>
          <p:spPr bwMode="auto">
            <a:xfrm rot="10800000">
              <a:off x="8554596" y="4092262"/>
              <a:ext cx="64703" cy="641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51" name="Straight Connector 683"/>
            <p:cNvCxnSpPr>
              <a:cxnSpLocks noChangeShapeType="1"/>
            </p:cNvCxnSpPr>
            <p:nvPr/>
          </p:nvCxnSpPr>
          <p:spPr bwMode="auto">
            <a:xfrm rot="2700000">
              <a:off x="8459488" y="3921078"/>
              <a:ext cx="1" cy="46055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2" name="Flowchart: Delay 21"/>
            <p:cNvSpPr/>
            <p:nvPr/>
          </p:nvSpPr>
          <p:spPr bwMode="auto">
            <a:xfrm rot="8100000">
              <a:off x="8459170" y="3851162"/>
              <a:ext cx="64700" cy="64113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53" name="Flowchart: Delay 21"/>
            <p:cNvSpPr/>
            <p:nvPr/>
          </p:nvSpPr>
          <p:spPr bwMode="auto">
            <a:xfrm rot="8100000">
              <a:off x="8491397" y="3883095"/>
              <a:ext cx="64700" cy="64113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54" name="Straight Connector 686"/>
            <p:cNvCxnSpPr>
              <a:cxnSpLocks noChangeShapeType="1"/>
            </p:cNvCxnSpPr>
            <p:nvPr/>
          </p:nvCxnSpPr>
          <p:spPr bwMode="auto">
            <a:xfrm rot="13500000">
              <a:off x="8105350" y="4271897"/>
              <a:ext cx="1" cy="46055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5" name="Flowchart: Delay 21"/>
            <p:cNvSpPr/>
            <p:nvPr/>
          </p:nvSpPr>
          <p:spPr bwMode="auto">
            <a:xfrm rot="18900000">
              <a:off x="8008498" y="4297670"/>
              <a:ext cx="64703" cy="641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56" name="Flowchart: Delay 21"/>
            <p:cNvSpPr/>
            <p:nvPr/>
          </p:nvSpPr>
          <p:spPr bwMode="auto">
            <a:xfrm rot="18900000">
              <a:off x="8040717" y="4329592"/>
              <a:ext cx="64703" cy="641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57" name="Flowchart: Delay 21"/>
            <p:cNvSpPr/>
            <p:nvPr/>
          </p:nvSpPr>
          <p:spPr bwMode="auto">
            <a:xfrm rot="8100000">
              <a:off x="8464004" y="3875679"/>
              <a:ext cx="64700" cy="64113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58" name="Flowchart: Delay 21"/>
            <p:cNvSpPr/>
            <p:nvPr/>
          </p:nvSpPr>
          <p:spPr bwMode="auto">
            <a:xfrm rot="18900000">
              <a:off x="8037201" y="4298531"/>
              <a:ext cx="64703" cy="6411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59" name="Straight Connector 691"/>
            <p:cNvCxnSpPr>
              <a:cxnSpLocks noChangeShapeType="1"/>
            </p:cNvCxnSpPr>
            <p:nvPr/>
          </p:nvCxnSpPr>
          <p:spPr bwMode="auto">
            <a:xfrm rot="18900000">
              <a:off x="8102333" y="3924042"/>
              <a:ext cx="1" cy="45636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0" name="Flowchart: Delay 21"/>
            <p:cNvSpPr/>
            <p:nvPr/>
          </p:nvSpPr>
          <p:spPr bwMode="auto">
            <a:xfrm rot="2700000">
              <a:off x="8008832" y="3882768"/>
              <a:ext cx="64112" cy="64702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61" name="Flowchart: Delay 21"/>
            <p:cNvSpPr/>
            <p:nvPr/>
          </p:nvSpPr>
          <p:spPr bwMode="auto">
            <a:xfrm rot="2700000">
              <a:off x="8041058" y="3850835"/>
              <a:ext cx="64112" cy="64702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262" name="Straight Connector 694"/>
            <p:cNvCxnSpPr>
              <a:cxnSpLocks noChangeShapeType="1"/>
            </p:cNvCxnSpPr>
            <p:nvPr/>
          </p:nvCxnSpPr>
          <p:spPr bwMode="auto">
            <a:xfrm rot="8100000">
              <a:off x="8456373" y="4274958"/>
              <a:ext cx="1" cy="45636"/>
            </a:xfrm>
            <a:prstGeom prst="line">
              <a:avLst/>
            </a:prstGeom>
            <a:noFill/>
            <a:ln w="31750" cap="sq">
              <a:solidFill>
                <a:srgbClr val="7F63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3" name="Flowchart: Delay 21"/>
            <p:cNvSpPr/>
            <p:nvPr/>
          </p:nvSpPr>
          <p:spPr bwMode="auto">
            <a:xfrm rot="13500000">
              <a:off x="8459437" y="4329338"/>
              <a:ext cx="64115" cy="64705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64" name="Flowchart: Delay 21"/>
            <p:cNvSpPr/>
            <p:nvPr/>
          </p:nvSpPr>
          <p:spPr bwMode="auto">
            <a:xfrm rot="13500000">
              <a:off x="8491653" y="4297413"/>
              <a:ext cx="64115" cy="64705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65" name="Flowchart: Delay 21"/>
            <p:cNvSpPr/>
            <p:nvPr/>
          </p:nvSpPr>
          <p:spPr bwMode="auto">
            <a:xfrm rot="2700000">
              <a:off x="8033574" y="3877979"/>
              <a:ext cx="64112" cy="64702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66" name="Flowchart: Delay 21"/>
            <p:cNvSpPr/>
            <p:nvPr/>
          </p:nvSpPr>
          <p:spPr bwMode="auto">
            <a:xfrm rot="13500000">
              <a:off x="8460307" y="4300897"/>
              <a:ext cx="64115" cy="64705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378" eaLnBrk="1" hangingPunct="1">
                <a:lnSpc>
                  <a:spcPct val="90000"/>
                </a:lnSpc>
                <a:defRPr/>
              </a:pPr>
              <a:endParaRPr lang="en-US" alt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148" name="Slide Number Placeholder 3">
            <a:extLst>
              <a:ext uri="{FF2B5EF4-FFF2-40B4-BE49-F238E27FC236}">
                <a16:creationId xmlns:a16="http://schemas.microsoft.com/office/drawing/2014/main" id="{96CA1D6B-868F-4861-9A5D-97C9381F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3896" y="4755357"/>
            <a:ext cx="443850" cy="273844"/>
          </a:xfrm>
        </p:spPr>
        <p:txBody>
          <a:bodyPr/>
          <a:lstStyle/>
          <a:p>
            <a:fld id="{E4DE7334-C607-4E00-BC45-678125540B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Vesatolimod Dose Escalation Study in PLWH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C11DCAF-0FCF-4273-9F43-12619101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9" y="2986424"/>
            <a:ext cx="3801221" cy="130788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Key inclusion criteria:</a:t>
            </a:r>
          </a:p>
          <a:p>
            <a:pPr marL="284163" indent="-284163" fontAlgn="auto">
              <a:spcAft>
                <a:spcPts val="0"/>
              </a:spcAft>
            </a:pPr>
            <a:r>
              <a:rPr lang="en-US" sz="1400" dirty="0"/>
              <a:t>CD4 count ≥400 cells/</a:t>
            </a:r>
            <a:r>
              <a:rPr lang="el-GR" sz="1400" dirty="0"/>
              <a:t>μ</a:t>
            </a:r>
            <a:r>
              <a:rPr lang="en-US" sz="1400" dirty="0"/>
              <a:t>L</a:t>
            </a:r>
          </a:p>
          <a:p>
            <a:pPr marL="284163" indent="-284163" fontAlgn="auto">
              <a:spcAft>
                <a:spcPts val="0"/>
              </a:spcAft>
            </a:pPr>
            <a:r>
              <a:rPr lang="en-US" sz="1400" dirty="0"/>
              <a:t>HIV-1 RNA levels &lt;50 copies/mL x ≥1 year</a:t>
            </a:r>
          </a:p>
          <a:p>
            <a:pPr marL="284163" indent="-284163" fontAlgn="auto">
              <a:spcAft>
                <a:spcPts val="0"/>
              </a:spcAft>
            </a:pPr>
            <a:r>
              <a:rPr lang="en-US" sz="1400" dirty="0"/>
              <a:t>Pre-ART CD4 nadir ≥200 cells/</a:t>
            </a:r>
            <a:r>
              <a:rPr lang="el-GR" sz="1400" dirty="0"/>
              <a:t>μ</a:t>
            </a:r>
            <a:r>
              <a:rPr lang="en-US" sz="1400" dirty="0"/>
              <a:t>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F349EE3-2E86-4887-B7F3-84A6F80498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988" y="4686300"/>
            <a:ext cx="7924295" cy="342900"/>
          </a:xfrm>
        </p:spPr>
        <p:txBody>
          <a:bodyPr/>
          <a:lstStyle/>
          <a:p>
            <a:r>
              <a:rPr lang="en-US" dirty="0"/>
              <a:t>NCT02858401</a:t>
            </a:r>
          </a:p>
          <a:p>
            <a:r>
              <a:rPr lang="en-US" dirty="0"/>
              <a:t>PLWH: People Living with HIV; ISG, interferon-stimulated gene; PBO, placebo; PD, pharmacodynamics; PK, pharmacokinetics; VES, </a:t>
            </a:r>
            <a:r>
              <a:rPr lang="en-US" dirty="0" err="1"/>
              <a:t>vesatolimod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3CB-4DF2-4487-97C0-7A94A33B54A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9" name="AutoShape 2" descr="Image result for check mark"/>
          <p:cNvSpPr>
            <a:spLocks noChangeAspect="1" noChangeArrowheads="1"/>
          </p:cNvSpPr>
          <p:nvPr/>
        </p:nvSpPr>
        <p:spPr bwMode="auto">
          <a:xfrm>
            <a:off x="155575" y="-530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20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4470209" y="993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sp>
        <p:nvSpPr>
          <p:cNvPr id="21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460375" y="251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sz="1867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2D9A32-17F1-4092-83CF-5027C7E8479E}"/>
              </a:ext>
            </a:extLst>
          </p:cNvPr>
          <p:cNvGrpSpPr/>
          <p:nvPr/>
        </p:nvGrpSpPr>
        <p:grpSpPr>
          <a:xfrm>
            <a:off x="1612628" y="1145557"/>
            <a:ext cx="5918744" cy="1501869"/>
            <a:chOff x="1467894" y="1145557"/>
            <a:chExt cx="5918744" cy="150186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D5D7F2-BF32-495E-A381-06B0D0C7825E}"/>
                </a:ext>
              </a:extLst>
            </p:cNvPr>
            <p:cNvSpPr/>
            <p:nvPr/>
          </p:nvSpPr>
          <p:spPr>
            <a:xfrm flipV="1">
              <a:off x="2859608" y="1896491"/>
              <a:ext cx="1783648" cy="0"/>
            </a:xfrm>
            <a:custGeom>
              <a:avLst/>
              <a:gdLst>
                <a:gd name="connsiteX0" fmla="*/ 559836 w 559836"/>
                <a:gd name="connsiteY0" fmla="*/ 0 h 0"/>
                <a:gd name="connsiteX1" fmla="*/ 0 w 55983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836">
                  <a:moveTo>
                    <a:pt x="55983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1467894" y="1493151"/>
              <a:ext cx="1776282" cy="806680"/>
            </a:xfrm>
            <a:prstGeom prst="rect">
              <a:avLst/>
            </a:prstGeom>
            <a:solidFill>
              <a:srgbClr val="73A74B"/>
            </a:solidFill>
            <a:ln w="9525" algn="ctr">
              <a:noFill/>
              <a:round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>
                <a:defRPr/>
              </a:pPr>
              <a:r>
                <a:rPr lang="en-US" altLang="en-US" sz="1600" b="1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PLWH on ART</a:t>
              </a:r>
            </a:p>
            <a:p>
              <a:pPr algn="ctr">
                <a:defRPr/>
              </a:pPr>
              <a:r>
                <a:rPr lang="en-US" altLang="en-US" sz="1600" b="1" kern="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N=48</a:t>
              </a:r>
              <a:endParaRPr lang="en-US" altLang="en-US" sz="1600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CB41AF7-3321-4B86-88F0-CE577B8DFC9A}"/>
                </a:ext>
              </a:extLst>
            </p:cNvPr>
            <p:cNvSpPr/>
            <p:nvPr/>
          </p:nvSpPr>
          <p:spPr>
            <a:xfrm>
              <a:off x="4643361" y="1145557"/>
              <a:ext cx="99577" cy="1501869"/>
            </a:xfrm>
            <a:custGeom>
              <a:avLst/>
              <a:gdLst>
                <a:gd name="connsiteX0" fmla="*/ 176733 w 215153"/>
                <a:gd name="connsiteY0" fmla="*/ 0 h 2282158"/>
                <a:gd name="connsiteX1" fmla="*/ 0 w 215153"/>
                <a:gd name="connsiteY1" fmla="*/ 0 h 2282158"/>
                <a:gd name="connsiteX2" fmla="*/ 0 w 215153"/>
                <a:gd name="connsiteY2" fmla="*/ 2282158 h 2282158"/>
                <a:gd name="connsiteX3" fmla="*/ 215153 w 215153"/>
                <a:gd name="connsiteY3" fmla="*/ 2282158 h 2282158"/>
                <a:gd name="connsiteX0" fmla="*/ 176733 w 176733"/>
                <a:gd name="connsiteY0" fmla="*/ 0 h 2282158"/>
                <a:gd name="connsiteX1" fmla="*/ 0 w 176733"/>
                <a:gd name="connsiteY1" fmla="*/ 0 h 2282158"/>
                <a:gd name="connsiteX2" fmla="*/ 0 w 176733"/>
                <a:gd name="connsiteY2" fmla="*/ 2282158 h 2282158"/>
                <a:gd name="connsiteX3" fmla="*/ 171085 w 176733"/>
                <a:gd name="connsiteY3" fmla="*/ 2282158 h 228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33" h="2282158">
                  <a:moveTo>
                    <a:pt x="176733" y="0"/>
                  </a:moveTo>
                  <a:lnTo>
                    <a:pt x="0" y="0"/>
                  </a:lnTo>
                  <a:lnTo>
                    <a:pt x="0" y="2282158"/>
                  </a:lnTo>
                  <a:lnTo>
                    <a:pt x="171085" y="228215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67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FEBB43-7F82-420D-87AC-DF59975AAC97}"/>
                </a:ext>
              </a:extLst>
            </p:cNvPr>
            <p:cNvGrpSpPr/>
            <p:nvPr/>
          </p:nvGrpSpPr>
          <p:grpSpPr>
            <a:xfrm>
              <a:off x="4829005" y="1145557"/>
              <a:ext cx="2557633" cy="1501869"/>
              <a:chOff x="3819388" y="1716687"/>
              <a:chExt cx="1898477" cy="158602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819388" y="1716687"/>
                <a:ext cx="1898477" cy="268766"/>
              </a:xfrm>
              <a:prstGeom prst="rect">
                <a:avLst/>
              </a:prstGeom>
              <a:solidFill>
                <a:srgbClr val="9BE3F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14" rIns="0" bIns="45714" anchor="ctr"/>
              <a:lstStyle/>
              <a:p>
                <a:pPr marL="0" lvl="1" indent="0" algn="ctr"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1 mg x 6</a:t>
                </a:r>
                <a:endParaRPr lang="en-US" sz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819388" y="1983729"/>
                <a:ext cx="1898477" cy="265176"/>
              </a:xfrm>
              <a:prstGeom prst="rect">
                <a:avLst/>
              </a:prstGeom>
              <a:solidFill>
                <a:srgbClr val="68D5F7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14" rIns="0" bIns="45714" anchor="ctr"/>
              <a:lstStyle/>
              <a:p>
                <a:pPr marL="0" lvl="1" indent="0" algn="ctr"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2 mg x 6</a:t>
                </a:r>
                <a:endParaRPr lang="en-US" sz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819388" y="2247181"/>
                <a:ext cx="1898477" cy="265176"/>
              </a:xfrm>
              <a:prstGeom prst="rect">
                <a:avLst/>
              </a:prstGeom>
              <a:solidFill>
                <a:srgbClr val="46A4E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14" rIns="0" bIns="45714" anchor="ctr"/>
              <a:lstStyle/>
              <a:p>
                <a:pPr marL="0" lvl="1" indent="0" algn="ctr"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4 mg x 6</a:t>
                </a:r>
                <a:endParaRPr lang="en-US" sz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819388" y="2510633"/>
                <a:ext cx="1898477" cy="26517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14" rIns="0" bIns="45714" anchor="ctr"/>
              <a:lstStyle/>
              <a:p>
                <a:pPr marL="0" lvl="1" indent="0" algn="ctr"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6 mg x 10</a:t>
                </a:r>
                <a:endParaRPr lang="en-US" sz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3819388" y="2774085"/>
                <a:ext cx="1898477" cy="265176"/>
              </a:xfrm>
              <a:prstGeom prst="rect">
                <a:avLst/>
              </a:prstGeom>
              <a:solidFill>
                <a:srgbClr val="0042A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14" rIns="0" bIns="45714" anchor="ctr"/>
              <a:lstStyle/>
              <a:p>
                <a:pPr marL="0" lvl="1" indent="0" algn="ctr"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8 mg x 10</a:t>
                </a:r>
                <a:endParaRPr lang="en-US" sz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9388" y="3037539"/>
                <a:ext cx="1898477" cy="265176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45714" rIns="0" bIns="45714" anchor="ctr"/>
              <a:lstStyle/>
              <a:p>
                <a:pPr marL="0" lvl="1" indent="0" algn="ctr"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10 mg x 3</a:t>
                </a:r>
                <a:r>
                  <a:rPr lang="en-US" b="1" kern="0" dirty="0">
                    <a:solidFill>
                      <a:prstClr val="white"/>
                    </a:solidFill>
                    <a:latin typeface="Times New Roman"/>
                    <a:ea typeface="MS Mincho" pitchFamily="49" charset="-128"/>
                    <a:cs typeface="Times New Roman"/>
                  </a:rPr>
                  <a:t>→</a:t>
                </a:r>
                <a:r>
                  <a:rPr lang="en-US" sz="1200" b="1" kern="0" dirty="0">
                    <a:solidFill>
                      <a:prstClr val="white"/>
                    </a:solidFill>
                    <a:latin typeface="+mj-lt"/>
                    <a:ea typeface="MS Mincho" pitchFamily="49" charset="-128"/>
                    <a:cs typeface="Calibri" panose="020F0502020204030204" pitchFamily="34" charset="0"/>
                  </a:rPr>
                  <a:t>12 mg x 7 doses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D135B4A-6AD8-41B0-9130-27D7CB73D7D0}"/>
                </a:ext>
              </a:extLst>
            </p:cNvPr>
            <p:cNvSpPr/>
            <p:nvPr/>
          </p:nvSpPr>
          <p:spPr>
            <a:xfrm>
              <a:off x="3214754" y="1531748"/>
              <a:ext cx="1465333" cy="317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86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kern="0" dirty="0">
                  <a:solidFill>
                    <a:prstClr val="black"/>
                  </a:solidFill>
                  <a:latin typeface="Arial" panose="020B0604020202020204"/>
                  <a:cs typeface="Arial" panose="020B0604020202020204" pitchFamily="34" charset="0"/>
                </a:rPr>
                <a:t>Randomized 6:2</a:t>
              </a:r>
              <a:endParaRPr lang="en-US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E8B435-15DE-4D9B-8DA0-205210751CCD}"/>
                </a:ext>
              </a:extLst>
            </p:cNvPr>
            <p:cNvSpPr/>
            <p:nvPr/>
          </p:nvSpPr>
          <p:spPr>
            <a:xfrm>
              <a:off x="3261976" y="1905198"/>
              <a:ext cx="13708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8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altLang="en-US" sz="1200" kern="0" dirty="0">
                  <a:solidFill>
                    <a:prstClr val="black"/>
                  </a:solidFill>
                  <a:latin typeface="Arial" panose="020B0604020202020204"/>
                  <a:cs typeface="Arial" panose="020B0604020202020204" pitchFamily="34" charset="0"/>
                </a:rPr>
                <a:t>VES:PBO</a:t>
              </a:r>
              <a:br>
                <a:rPr lang="en-US" altLang="en-US" sz="1200" kern="0" dirty="0">
                  <a:solidFill>
                    <a:prstClr val="black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200" kern="0" dirty="0">
                  <a:solidFill>
                    <a:prstClr val="black"/>
                  </a:solidFill>
                  <a:latin typeface="Arial" panose="020B0604020202020204"/>
                  <a:ea typeface="MS Mincho" pitchFamily="49" charset="-128"/>
                  <a:cs typeface="Arial" panose="020B0604020202020204" pitchFamily="34" charset="0"/>
                </a:rPr>
                <a:t>PO, fasted </a:t>
              </a:r>
            </a:p>
            <a:p>
              <a:pPr algn="ctr" defTabSz="9138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Arial" panose="020B0604020202020204"/>
                  <a:ea typeface="MS Mincho" pitchFamily="49" charset="-128"/>
                  <a:cs typeface="Arial" panose="020B0604020202020204" pitchFamily="34" charset="0"/>
                </a:rPr>
                <a:t>Every other week</a:t>
              </a:r>
            </a:p>
          </p:txBody>
        </p:sp>
      </p:grp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id="{6E2E2FC6-E189-4C72-BD57-E288E9F1FF27}"/>
              </a:ext>
            </a:extLst>
          </p:cNvPr>
          <p:cNvSpPr txBox="1">
            <a:spLocks/>
          </p:cNvSpPr>
          <p:nvPr/>
        </p:nvSpPr>
        <p:spPr bwMode="auto">
          <a:xfrm>
            <a:off x="4988800" y="3008198"/>
            <a:ext cx="3032234" cy="171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165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Symbol" pitchFamily="18" charset="2"/>
              <a:buNone/>
            </a:pPr>
            <a:r>
              <a:rPr lang="en-US" sz="1600" b="1" kern="0" dirty="0"/>
              <a:t>Objectives:</a:t>
            </a:r>
          </a:p>
          <a:p>
            <a:pPr defTabSz="914400"/>
            <a:r>
              <a:rPr lang="en-US" sz="1400" kern="0" dirty="0"/>
              <a:t>Safety, PK</a:t>
            </a:r>
          </a:p>
          <a:p>
            <a:pPr defTabSz="914400"/>
            <a:r>
              <a:rPr lang="en-US" sz="1400" kern="0" dirty="0"/>
              <a:t>PD parameters:</a:t>
            </a:r>
          </a:p>
          <a:p>
            <a:pPr lvl="1" defTabSz="914400"/>
            <a:r>
              <a:rPr lang="en-US" sz="1400" kern="0" dirty="0"/>
              <a:t>ISG, cytokines, cell activation</a:t>
            </a:r>
          </a:p>
          <a:p>
            <a:pPr defTabSz="914400"/>
            <a:r>
              <a:rPr lang="en-US" sz="1400" kern="0" dirty="0"/>
              <a:t>Virology: </a:t>
            </a:r>
          </a:p>
          <a:p>
            <a:pPr lvl="1" defTabSz="914400"/>
            <a:r>
              <a:rPr lang="en-US" sz="1400" kern="0" dirty="0"/>
              <a:t>Plasma HIV RNA</a:t>
            </a:r>
          </a:p>
        </p:txBody>
      </p:sp>
    </p:spTree>
    <p:extLst>
      <p:ext uri="{BB962C8B-B14F-4D97-AF65-F5344CB8AC3E}">
        <p14:creationId xmlns:p14="http://schemas.microsoft.com/office/powerpoint/2010/main" val="14148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Vesatolimod Dose Escalation: Design and Assessments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05B2EB-150F-4DD0-9EF2-D6D331F01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*Measurement of HIV specific T-cell responses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48F92C-E78F-4AFB-9FBB-602FB74B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616370" y="-519545"/>
            <a:ext cx="531091" cy="12584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4" tIns="34289" rIns="68574" bIns="34289" numCol="1" rtlCol="0" anchor="t" anchorCtr="0" compatLnSpc="1">
            <a:prstTxWarp prst="textNoShape">
              <a:avLst/>
            </a:prstTxWarp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700" b="1" baseline="-2500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2791DC-721C-4307-84F9-4236B071B5E8}"/>
              </a:ext>
            </a:extLst>
          </p:cNvPr>
          <p:cNvGrpSpPr/>
          <p:nvPr/>
        </p:nvGrpSpPr>
        <p:grpSpPr>
          <a:xfrm>
            <a:off x="1333434" y="1242086"/>
            <a:ext cx="7251820" cy="246221"/>
            <a:chOff x="1400109" y="1242086"/>
            <a:chExt cx="7251820" cy="246221"/>
          </a:xfrm>
        </p:grpSpPr>
        <p:sp>
          <p:nvSpPr>
            <p:cNvPr id="236" name="Text Box 21">
              <a:extLst>
                <a:ext uri="{FF2B5EF4-FFF2-40B4-BE49-F238E27FC236}">
                  <a16:creationId xmlns:a16="http://schemas.microsoft.com/office/drawing/2014/main" id="{DEEBEFA4-A402-46AD-A105-68AEDD77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880" y="1284376"/>
              <a:ext cx="165584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</a:t>
              </a:r>
            </a:p>
          </p:txBody>
        </p:sp>
        <p:sp>
          <p:nvSpPr>
            <p:cNvPr id="237" name="Text Box 23">
              <a:extLst>
                <a:ext uri="{FF2B5EF4-FFF2-40B4-BE49-F238E27FC236}">
                  <a16:creationId xmlns:a16="http://schemas.microsoft.com/office/drawing/2014/main" id="{B742641D-C8B1-4135-A51F-6F47BA31E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638" y="1284376"/>
              <a:ext cx="165585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2</a:t>
              </a:r>
            </a:p>
          </p:txBody>
        </p:sp>
        <p:sp>
          <p:nvSpPr>
            <p:cNvPr id="238" name="Text Box 19">
              <a:extLst>
                <a:ext uri="{FF2B5EF4-FFF2-40B4-BE49-F238E27FC236}">
                  <a16:creationId xmlns:a16="http://schemas.microsoft.com/office/drawing/2014/main" id="{E0E21FBA-C1DD-42DD-89EF-2D39B014E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397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3</a:t>
              </a:r>
            </a:p>
          </p:txBody>
        </p:sp>
        <p:sp>
          <p:nvSpPr>
            <p:cNvPr id="239" name="Text Box 23">
              <a:extLst>
                <a:ext uri="{FF2B5EF4-FFF2-40B4-BE49-F238E27FC236}">
                  <a16:creationId xmlns:a16="http://schemas.microsoft.com/office/drawing/2014/main" id="{30763CEF-6EB0-4997-8737-21BCDD3F8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480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4</a:t>
              </a:r>
            </a:p>
          </p:txBody>
        </p:sp>
        <p:sp>
          <p:nvSpPr>
            <p:cNvPr id="240" name="Text Box 19">
              <a:extLst>
                <a:ext uri="{FF2B5EF4-FFF2-40B4-BE49-F238E27FC236}">
                  <a16:creationId xmlns:a16="http://schemas.microsoft.com/office/drawing/2014/main" id="{994A79C6-D1B8-49A4-B25C-E15AA4D99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7563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5</a:t>
              </a:r>
            </a:p>
          </p:txBody>
        </p:sp>
        <p:sp>
          <p:nvSpPr>
            <p:cNvPr id="241" name="Text Box 23">
              <a:extLst>
                <a:ext uri="{FF2B5EF4-FFF2-40B4-BE49-F238E27FC236}">
                  <a16:creationId xmlns:a16="http://schemas.microsoft.com/office/drawing/2014/main" id="{59479774-7FF6-4D3D-B70E-B6AD6F331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646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6</a:t>
              </a:r>
            </a:p>
          </p:txBody>
        </p:sp>
        <p:sp>
          <p:nvSpPr>
            <p:cNvPr id="242" name="Text Box 19">
              <a:extLst>
                <a:ext uri="{FF2B5EF4-FFF2-40B4-BE49-F238E27FC236}">
                  <a16:creationId xmlns:a16="http://schemas.microsoft.com/office/drawing/2014/main" id="{C69637F2-F9DE-4B3C-8967-11A629BFB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812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8</a:t>
              </a:r>
            </a:p>
          </p:txBody>
        </p:sp>
        <p:sp>
          <p:nvSpPr>
            <p:cNvPr id="243" name="Text Box 23">
              <a:extLst>
                <a:ext uri="{FF2B5EF4-FFF2-40B4-BE49-F238E27FC236}">
                  <a16:creationId xmlns:a16="http://schemas.microsoft.com/office/drawing/2014/main" id="{62A0D7B5-2C74-4FD3-A273-FE00984B2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1729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7</a:t>
              </a:r>
            </a:p>
          </p:txBody>
        </p:sp>
        <p:sp>
          <p:nvSpPr>
            <p:cNvPr id="244" name="Text Box 19">
              <a:extLst>
                <a:ext uri="{FF2B5EF4-FFF2-40B4-BE49-F238E27FC236}">
                  <a16:creationId xmlns:a16="http://schemas.microsoft.com/office/drawing/2014/main" id="{A50E48D1-BAFB-4789-8727-F9A21E354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895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9</a:t>
              </a:r>
            </a:p>
          </p:txBody>
        </p:sp>
        <p:sp>
          <p:nvSpPr>
            <p:cNvPr id="245" name="Text Box 23">
              <a:extLst>
                <a:ext uri="{FF2B5EF4-FFF2-40B4-BE49-F238E27FC236}">
                  <a16:creationId xmlns:a16="http://schemas.microsoft.com/office/drawing/2014/main" id="{CF037310-849E-4C1A-8C8B-AA98BC475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978" y="1284376"/>
              <a:ext cx="165584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10</a:t>
              </a:r>
            </a:p>
          </p:txBody>
        </p:sp>
        <p:sp>
          <p:nvSpPr>
            <p:cNvPr id="246" name="Text Box 19">
              <a:extLst>
                <a:ext uri="{FF2B5EF4-FFF2-40B4-BE49-F238E27FC236}">
                  <a16:creationId xmlns:a16="http://schemas.microsoft.com/office/drawing/2014/main" id="{3BA3C05D-D332-4D41-9C17-0AE6DF74E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0736" y="1284376"/>
              <a:ext cx="165585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11</a:t>
              </a:r>
            </a:p>
          </p:txBody>
        </p:sp>
        <p:sp>
          <p:nvSpPr>
            <p:cNvPr id="247" name="Text Box 21">
              <a:extLst>
                <a:ext uri="{FF2B5EF4-FFF2-40B4-BE49-F238E27FC236}">
                  <a16:creationId xmlns:a16="http://schemas.microsoft.com/office/drawing/2014/main" id="{2F646AC0-14F0-4E75-83B2-40DE94604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495" y="1284376"/>
              <a:ext cx="165584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12</a:t>
              </a:r>
            </a:p>
          </p:txBody>
        </p:sp>
        <p:sp>
          <p:nvSpPr>
            <p:cNvPr id="248" name="Text Box 23">
              <a:extLst>
                <a:ext uri="{FF2B5EF4-FFF2-40B4-BE49-F238E27FC236}">
                  <a16:creationId xmlns:a16="http://schemas.microsoft.com/office/drawing/2014/main" id="{0076BDE6-B74C-4DD0-9ECD-38D1788BC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253" y="1284376"/>
              <a:ext cx="165585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13</a:t>
              </a:r>
            </a:p>
          </p:txBody>
        </p:sp>
        <p:sp>
          <p:nvSpPr>
            <p:cNvPr id="249" name="Text Box 19">
              <a:extLst>
                <a:ext uri="{FF2B5EF4-FFF2-40B4-BE49-F238E27FC236}">
                  <a16:creationId xmlns:a16="http://schemas.microsoft.com/office/drawing/2014/main" id="{473FFF60-3D47-40A3-8FEC-B7C2CA825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012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14</a:t>
              </a:r>
            </a:p>
          </p:txBody>
        </p:sp>
        <p:sp>
          <p:nvSpPr>
            <p:cNvPr id="250" name="Text Box 23">
              <a:extLst>
                <a:ext uri="{FF2B5EF4-FFF2-40B4-BE49-F238E27FC236}">
                  <a16:creationId xmlns:a16="http://schemas.microsoft.com/office/drawing/2014/main" id="{ECFB3C22-A07C-45BA-9A05-0A09C2809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095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15</a:t>
              </a:r>
            </a:p>
          </p:txBody>
        </p:sp>
        <p:sp>
          <p:nvSpPr>
            <p:cNvPr id="251" name="Text Box 19">
              <a:extLst>
                <a:ext uri="{FF2B5EF4-FFF2-40B4-BE49-F238E27FC236}">
                  <a16:creationId xmlns:a16="http://schemas.microsoft.com/office/drawing/2014/main" id="{F20066FB-08E5-43CA-8FAE-DDC778D74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3178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16</a:t>
              </a:r>
            </a:p>
          </p:txBody>
        </p:sp>
        <p:sp>
          <p:nvSpPr>
            <p:cNvPr id="252" name="Text Box 23">
              <a:extLst>
                <a:ext uri="{FF2B5EF4-FFF2-40B4-BE49-F238E27FC236}">
                  <a16:creationId xmlns:a16="http://schemas.microsoft.com/office/drawing/2014/main" id="{83D24D40-0900-4277-BE60-6E0DFB843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5261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17</a:t>
              </a:r>
            </a:p>
          </p:txBody>
        </p:sp>
        <p:sp>
          <p:nvSpPr>
            <p:cNvPr id="253" name="Text Box 19">
              <a:extLst>
                <a:ext uri="{FF2B5EF4-FFF2-40B4-BE49-F238E27FC236}">
                  <a16:creationId xmlns:a16="http://schemas.microsoft.com/office/drawing/2014/main" id="{5482A354-0AC3-4458-9B55-76449FECF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427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19</a:t>
              </a:r>
            </a:p>
          </p:txBody>
        </p:sp>
        <p:sp>
          <p:nvSpPr>
            <p:cNvPr id="254" name="Text Box 23">
              <a:extLst>
                <a:ext uri="{FF2B5EF4-FFF2-40B4-BE49-F238E27FC236}">
                  <a16:creationId xmlns:a16="http://schemas.microsoft.com/office/drawing/2014/main" id="{C0ABC837-D6C3-46C2-A109-54613F569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344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18</a:t>
              </a:r>
            </a:p>
          </p:txBody>
        </p:sp>
        <p:sp>
          <p:nvSpPr>
            <p:cNvPr id="255" name="Text Box 19">
              <a:extLst>
                <a:ext uri="{FF2B5EF4-FFF2-40B4-BE49-F238E27FC236}">
                  <a16:creationId xmlns:a16="http://schemas.microsoft.com/office/drawing/2014/main" id="{F7F40A8E-7F98-49C2-B33C-80A9E3998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1510" y="1284376"/>
              <a:ext cx="164909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20</a:t>
              </a:r>
            </a:p>
          </p:txBody>
        </p:sp>
        <p:sp>
          <p:nvSpPr>
            <p:cNvPr id="256" name="Text Box 23">
              <a:extLst>
                <a:ext uri="{FF2B5EF4-FFF2-40B4-BE49-F238E27FC236}">
                  <a16:creationId xmlns:a16="http://schemas.microsoft.com/office/drawing/2014/main" id="{0F8D67DA-CA2A-4A16-A228-057A02970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593" y="1284376"/>
              <a:ext cx="165584" cy="153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21</a:t>
              </a:r>
            </a:p>
          </p:txBody>
        </p:sp>
        <p:sp>
          <p:nvSpPr>
            <p:cNvPr id="143" name="Text Box 19">
              <a:extLst>
                <a:ext uri="{FF2B5EF4-FFF2-40B4-BE49-F238E27FC236}">
                  <a16:creationId xmlns:a16="http://schemas.microsoft.com/office/drawing/2014/main" id="{F3535824-2A46-4AEC-933B-66231C628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6344" y="1284375"/>
              <a:ext cx="165585" cy="15384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22 </a:t>
              </a:r>
            </a:p>
          </p:txBody>
        </p:sp>
        <p:sp>
          <p:nvSpPr>
            <p:cNvPr id="235" name="Text Box 23">
              <a:extLst>
                <a:ext uri="{FF2B5EF4-FFF2-40B4-BE49-F238E27FC236}">
                  <a16:creationId xmlns:a16="http://schemas.microsoft.com/office/drawing/2014/main" id="{43623EE3-51D1-406F-BC7A-520DD0D52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109" y="1242086"/>
              <a:ext cx="5387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0000"/>
                </a:buClr>
                <a:buFont typeface="Symbol" pitchFamily="18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685715" eaLnBrk="1" hangingPunct="1">
                <a:spcBef>
                  <a:spcPct val="50000"/>
                </a:spcBef>
                <a:buClrTx/>
                <a:buNone/>
                <a:defRPr/>
              </a:pPr>
              <a:r>
                <a:rPr lang="en-US" altLang="en-US" sz="1000" b="1" kern="0" dirty="0">
                  <a:solidFill>
                    <a:schemeClr val="bg1">
                      <a:lumMod val="50000"/>
                    </a:schemeClr>
                  </a:solidFill>
                  <a:ea typeface="MS PGothic" pitchFamily="34" charset="-128"/>
                  <a:cs typeface="Arial" charset="0"/>
                </a:rPr>
                <a:t>Week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F5441E-1C48-4311-838E-D99233EAA9D9}"/>
              </a:ext>
            </a:extLst>
          </p:cNvPr>
          <p:cNvGrpSpPr/>
          <p:nvPr/>
        </p:nvGrpSpPr>
        <p:grpSpPr>
          <a:xfrm>
            <a:off x="607876" y="1563755"/>
            <a:ext cx="7032504" cy="280523"/>
            <a:chOff x="674551" y="1563755"/>
            <a:chExt cx="7032504" cy="280523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10DA18C-9DBF-4F4B-9DCD-40DA605E1849}"/>
                </a:ext>
              </a:extLst>
            </p:cNvPr>
            <p:cNvSpPr txBox="1"/>
            <p:nvPr/>
          </p:nvSpPr>
          <p:spPr>
            <a:xfrm>
              <a:off x="1458099" y="1601145"/>
              <a:ext cx="529359" cy="210312"/>
            </a:xfrm>
            <a:prstGeom prst="rect">
              <a:avLst/>
            </a:prstGeom>
            <a:noFill/>
          </p:spPr>
          <p:txBody>
            <a:bodyPr wrap="square" lIns="91440" tIns="0" rIns="0" bIns="0" rtlCol="0" anchor="ctr">
              <a:noAutofit/>
            </a:bodyPr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Arial"/>
                  <a:ea typeface="ＭＳ Ｐゴシック" pitchFamily="34" charset="-128"/>
                </a:rPr>
                <a:t>+ ART</a:t>
              </a:r>
            </a:p>
          </p:txBody>
        </p:sp>
        <p:sp>
          <p:nvSpPr>
            <p:cNvPr id="176" name="AutoShape 5">
              <a:extLst>
                <a:ext uri="{FF2B5EF4-FFF2-40B4-BE49-F238E27FC236}">
                  <a16:creationId xmlns:a16="http://schemas.microsoft.com/office/drawing/2014/main" id="{FFC093B8-F7DD-4167-832D-706B251A9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51" y="1563755"/>
              <a:ext cx="831458" cy="280523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lIns="0" rIns="0" anchor="ctr">
              <a:noAutofit/>
            </a:bodyPr>
            <a:lstStyle/>
            <a:p>
              <a:pPr algn="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rgbClr val="C00000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VES Dosing</a:t>
              </a:r>
              <a:endParaRPr lang="en-US" sz="1000" kern="0" baseline="-25000" dirty="0">
                <a:solidFill>
                  <a:prstClr val="black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77" name="Isosceles Triangle 1">
              <a:extLst>
                <a:ext uri="{FF2B5EF4-FFF2-40B4-BE49-F238E27FC236}">
                  <a16:creationId xmlns:a16="http://schemas.microsoft.com/office/drawing/2014/main" id="{261E796B-7208-44CC-80BC-4D43E86AD46C}"/>
                </a:ext>
              </a:extLst>
            </p:cNvPr>
            <p:cNvSpPr>
              <a:spLocks/>
            </p:cNvSpPr>
            <p:nvPr/>
          </p:nvSpPr>
          <p:spPr>
            <a:xfrm>
              <a:off x="2573564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78" name="Isosceles Triangle 1">
              <a:extLst>
                <a:ext uri="{FF2B5EF4-FFF2-40B4-BE49-F238E27FC236}">
                  <a16:creationId xmlns:a16="http://schemas.microsoft.com/office/drawing/2014/main" id="{101DCF3D-C074-483E-9058-9BBAE6BF1C26}"/>
                </a:ext>
              </a:extLst>
            </p:cNvPr>
            <p:cNvSpPr>
              <a:spLocks/>
            </p:cNvSpPr>
            <p:nvPr/>
          </p:nvSpPr>
          <p:spPr>
            <a:xfrm>
              <a:off x="3194734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79" name="Isosceles Triangle 1">
              <a:extLst>
                <a:ext uri="{FF2B5EF4-FFF2-40B4-BE49-F238E27FC236}">
                  <a16:creationId xmlns:a16="http://schemas.microsoft.com/office/drawing/2014/main" id="{1368D371-B2A6-4DB8-A343-9843E9926904}"/>
                </a:ext>
              </a:extLst>
            </p:cNvPr>
            <p:cNvSpPr>
              <a:spLocks/>
            </p:cNvSpPr>
            <p:nvPr/>
          </p:nvSpPr>
          <p:spPr>
            <a:xfrm>
              <a:off x="3820324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0" name="Isosceles Triangle 1">
              <a:extLst>
                <a:ext uri="{FF2B5EF4-FFF2-40B4-BE49-F238E27FC236}">
                  <a16:creationId xmlns:a16="http://schemas.microsoft.com/office/drawing/2014/main" id="{28943BBB-B122-4210-B37A-59E85FC21D5A}"/>
                </a:ext>
              </a:extLst>
            </p:cNvPr>
            <p:cNvSpPr>
              <a:spLocks/>
            </p:cNvSpPr>
            <p:nvPr/>
          </p:nvSpPr>
          <p:spPr>
            <a:xfrm>
              <a:off x="5069118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1" name="Isosceles Triangle 1">
              <a:extLst>
                <a:ext uri="{FF2B5EF4-FFF2-40B4-BE49-F238E27FC236}">
                  <a16:creationId xmlns:a16="http://schemas.microsoft.com/office/drawing/2014/main" id="{241127C5-174F-4912-8AA0-B429BD204CE7}"/>
                </a:ext>
              </a:extLst>
            </p:cNvPr>
            <p:cNvSpPr>
              <a:spLocks/>
            </p:cNvSpPr>
            <p:nvPr/>
          </p:nvSpPr>
          <p:spPr>
            <a:xfrm>
              <a:off x="5694358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2" name="Isosceles Triangle 1">
              <a:extLst>
                <a:ext uri="{FF2B5EF4-FFF2-40B4-BE49-F238E27FC236}">
                  <a16:creationId xmlns:a16="http://schemas.microsoft.com/office/drawing/2014/main" id="{53D25A97-DBA1-426F-ADA2-8D5933A19218}"/>
                </a:ext>
              </a:extLst>
            </p:cNvPr>
            <p:cNvSpPr>
              <a:spLocks/>
            </p:cNvSpPr>
            <p:nvPr/>
          </p:nvSpPr>
          <p:spPr>
            <a:xfrm>
              <a:off x="6318091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3" name="Isosceles Triangle 1">
              <a:extLst>
                <a:ext uri="{FF2B5EF4-FFF2-40B4-BE49-F238E27FC236}">
                  <a16:creationId xmlns:a16="http://schemas.microsoft.com/office/drawing/2014/main" id="{52D7F995-22EC-4461-BD9B-F21DAE126AA9}"/>
                </a:ext>
              </a:extLst>
            </p:cNvPr>
            <p:cNvSpPr>
              <a:spLocks/>
            </p:cNvSpPr>
            <p:nvPr/>
          </p:nvSpPr>
          <p:spPr>
            <a:xfrm>
              <a:off x="6942563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4" name="Isosceles Triangle 1">
              <a:extLst>
                <a:ext uri="{FF2B5EF4-FFF2-40B4-BE49-F238E27FC236}">
                  <a16:creationId xmlns:a16="http://schemas.microsoft.com/office/drawing/2014/main" id="{983C0292-E4F9-4D00-A764-AAC65AEC85F9}"/>
                </a:ext>
              </a:extLst>
            </p:cNvPr>
            <p:cNvSpPr>
              <a:spLocks/>
            </p:cNvSpPr>
            <p:nvPr/>
          </p:nvSpPr>
          <p:spPr>
            <a:xfrm>
              <a:off x="7569895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4" name="Isosceles Triangle 1">
              <a:extLst>
                <a:ext uri="{FF2B5EF4-FFF2-40B4-BE49-F238E27FC236}">
                  <a16:creationId xmlns:a16="http://schemas.microsoft.com/office/drawing/2014/main" id="{181BD601-5AF2-425E-91D0-3ADB7058DF1B}"/>
                </a:ext>
              </a:extLst>
            </p:cNvPr>
            <p:cNvSpPr>
              <a:spLocks/>
            </p:cNvSpPr>
            <p:nvPr/>
          </p:nvSpPr>
          <p:spPr>
            <a:xfrm>
              <a:off x="4443322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1" name="Isosceles Triangle 1">
              <a:extLst>
                <a:ext uri="{FF2B5EF4-FFF2-40B4-BE49-F238E27FC236}">
                  <a16:creationId xmlns:a16="http://schemas.microsoft.com/office/drawing/2014/main" id="{ACE39A77-89DD-400F-8557-B3E1EEE127F9}"/>
                </a:ext>
              </a:extLst>
            </p:cNvPr>
            <p:cNvSpPr>
              <a:spLocks/>
            </p:cNvSpPr>
            <p:nvPr/>
          </p:nvSpPr>
          <p:spPr>
            <a:xfrm>
              <a:off x="1932466" y="1627138"/>
              <a:ext cx="137160" cy="137160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045498-9FB4-48E7-8371-AFE391F0862B}"/>
              </a:ext>
            </a:extLst>
          </p:cNvPr>
          <p:cNvGrpSpPr/>
          <p:nvPr/>
        </p:nvGrpSpPr>
        <p:grpSpPr>
          <a:xfrm>
            <a:off x="514571" y="2490659"/>
            <a:ext cx="8005699" cy="1699478"/>
            <a:chOff x="581246" y="2193122"/>
            <a:chExt cx="8005699" cy="1699478"/>
          </a:xfrm>
        </p:grpSpPr>
        <p:sp>
          <p:nvSpPr>
            <p:cNvPr id="231" name="AutoShape 5">
              <a:extLst>
                <a:ext uri="{FF2B5EF4-FFF2-40B4-BE49-F238E27FC236}">
                  <a16:creationId xmlns:a16="http://schemas.microsoft.com/office/drawing/2014/main" id="{D75958EA-4027-4EE9-9A95-C3DCED4EF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46" y="2467442"/>
              <a:ext cx="1159907" cy="576373"/>
            </a:xfrm>
            <a:prstGeom prst="rect">
              <a:avLst/>
            </a:prstGeom>
            <a:solidFill>
              <a:srgbClr val="FF8021"/>
            </a:solidFill>
            <a:ln w="9525">
              <a:noFill/>
              <a:round/>
              <a:headEnd/>
              <a:tailEnd/>
            </a:ln>
          </p:spPr>
          <p:txBody>
            <a:bodyPr lIns="121920" rIns="0" anchor="ctr">
              <a:noAutofit/>
            </a:bodyPr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HIV </a:t>
              </a:r>
              <a:r>
                <a:rPr lang="en-US" sz="1000" b="1" kern="0" smtClean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DNA, </a:t>
              </a:r>
              <a:r>
                <a:rPr lang="en-US" sz="1000" b="1" kern="0" dirty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ELISpot*, flow</a:t>
              </a:r>
              <a:r>
                <a:rPr lang="en-US" sz="1000" b="1" kern="0" dirty="0" smtClean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*</a:t>
              </a:r>
              <a:endParaRPr lang="en-US" sz="1000" b="1" kern="0" dirty="0">
                <a:solidFill>
                  <a:prstClr val="white"/>
                </a:solidFill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605B7B-4728-4CEB-8009-EDF5B66479A5}"/>
                </a:ext>
              </a:extLst>
            </p:cNvPr>
            <p:cNvGrpSpPr/>
            <p:nvPr/>
          </p:nvGrpSpPr>
          <p:grpSpPr>
            <a:xfrm>
              <a:off x="1957834" y="2632624"/>
              <a:ext cx="6629111" cy="246028"/>
              <a:chOff x="1957834" y="2632624"/>
              <a:chExt cx="6629111" cy="246028"/>
            </a:xfrm>
          </p:grpSpPr>
          <p:sp>
            <p:nvSpPr>
              <p:cNvPr id="232" name="Isosceles Triangle 1">
                <a:extLst>
                  <a:ext uri="{FF2B5EF4-FFF2-40B4-BE49-F238E27FC236}">
                    <a16:creationId xmlns:a16="http://schemas.microsoft.com/office/drawing/2014/main" id="{B37DFF13-B3EA-4A15-8247-0CA3FE14EE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957834" y="2632624"/>
                <a:ext cx="114983" cy="246028"/>
              </a:xfrm>
              <a:prstGeom prst="diamond">
                <a:avLst/>
              </a:prstGeom>
              <a:solidFill>
                <a:srgbClr val="FF802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33" name="Isosceles Triangle 1">
                <a:extLst>
                  <a:ext uri="{FF2B5EF4-FFF2-40B4-BE49-F238E27FC236}">
                    <a16:creationId xmlns:a16="http://schemas.microsoft.com/office/drawing/2014/main" id="{8632E1E7-0654-40C7-806F-6933DBEB623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71962" y="2632624"/>
                <a:ext cx="114983" cy="246028"/>
              </a:xfrm>
              <a:prstGeom prst="diamond">
                <a:avLst/>
              </a:prstGeom>
              <a:solidFill>
                <a:srgbClr val="FF802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D74D65E3-6EC9-42D2-99FC-83B04898D8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5265661" y="-501912"/>
                <a:ext cx="0" cy="65151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802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2807B5E-C940-4CAF-BE07-E7CAC1AF249C}"/>
                </a:ext>
              </a:extLst>
            </p:cNvPr>
            <p:cNvGrpSpPr/>
            <p:nvPr/>
          </p:nvGrpSpPr>
          <p:grpSpPr>
            <a:xfrm>
              <a:off x="581246" y="3618279"/>
              <a:ext cx="1482438" cy="274321"/>
              <a:chOff x="1199101" y="5032405"/>
              <a:chExt cx="1976584" cy="365759"/>
            </a:xfrm>
          </p:grpSpPr>
          <p:sp>
            <p:nvSpPr>
              <p:cNvPr id="229" name="AutoShape 5">
                <a:extLst>
                  <a:ext uri="{FF2B5EF4-FFF2-40B4-BE49-F238E27FC236}">
                    <a16:creationId xmlns:a16="http://schemas.microsoft.com/office/drawing/2014/main" id="{282806EB-F151-4CA9-BC11-200818D88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101" y="5032405"/>
                <a:ext cx="1546541" cy="365759"/>
              </a:xfrm>
              <a:prstGeom prst="rect">
                <a:avLst/>
              </a:prstGeom>
              <a:solidFill>
                <a:srgbClr val="212745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lIns="121920" rIns="0" anchor="ctr">
                <a:noAutofit/>
              </a:bodyPr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prstClr val="white"/>
                    </a:solidFill>
                    <a:latin typeface="Arial"/>
                    <a:ea typeface="MS PGothic" pitchFamily="34" charset="-128"/>
                    <a:cs typeface="Arial" pitchFamily="34" charset="0"/>
                  </a:rPr>
                  <a:t>VES </a:t>
                </a:r>
                <a:r>
                  <a:rPr lang="en-US" sz="1000" b="1" kern="0" dirty="0" smtClean="0">
                    <a:solidFill>
                      <a:prstClr val="white"/>
                    </a:solidFill>
                    <a:latin typeface="Arial"/>
                    <a:ea typeface="MS PGothic" pitchFamily="34" charset="-128"/>
                    <a:cs typeface="Arial" pitchFamily="34" charset="0"/>
                  </a:rPr>
                  <a:t>PK</a:t>
                </a:r>
                <a:endParaRPr lang="en-US" sz="1000" b="1" kern="0" dirty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230" name="Isosceles Triangle 1">
                <a:extLst>
                  <a:ext uri="{FF2B5EF4-FFF2-40B4-BE49-F238E27FC236}">
                    <a16:creationId xmlns:a16="http://schemas.microsoft.com/office/drawing/2014/main" id="{C9A19D5C-B9E0-4EDC-8C4E-CC2802BA1D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022374" y="5051268"/>
                <a:ext cx="153311" cy="328038"/>
              </a:xfrm>
              <a:prstGeom prst="diamond">
                <a:avLst/>
              </a:prstGeom>
              <a:solidFill>
                <a:srgbClr val="212745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20" name="AutoShape 5">
              <a:extLst>
                <a:ext uri="{FF2B5EF4-FFF2-40B4-BE49-F238E27FC236}">
                  <a16:creationId xmlns:a16="http://schemas.microsoft.com/office/drawing/2014/main" id="{994302D5-240D-40F5-80CB-DA0CE1EF1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46" y="2193122"/>
              <a:ext cx="1159907" cy="274320"/>
            </a:xfrm>
            <a:prstGeom prst="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lIns="121920" rIns="0" anchor="ctr">
              <a:noAutofit/>
            </a:bodyPr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CD4, Plasma HIV-1 RNA</a:t>
              </a:r>
              <a:endParaRPr lang="en-US" sz="1000" kern="0" baseline="-25000" dirty="0">
                <a:solidFill>
                  <a:prstClr val="white"/>
                </a:solidFill>
                <a:latin typeface="Arial"/>
                <a:ea typeface="MS PGothic" pitchFamily="34" charset="-128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1B44D1-DD22-4CC2-B994-FE2E8027B4E6}"/>
                </a:ext>
              </a:extLst>
            </p:cNvPr>
            <p:cNvGrpSpPr/>
            <p:nvPr/>
          </p:nvGrpSpPr>
          <p:grpSpPr>
            <a:xfrm>
              <a:off x="1962697" y="2194140"/>
              <a:ext cx="6607221" cy="246029"/>
              <a:chOff x="1962697" y="2194140"/>
              <a:chExt cx="6607221" cy="246029"/>
            </a:xfrm>
          </p:grpSpPr>
          <p:sp>
            <p:nvSpPr>
              <p:cNvPr id="221" name="Isosceles Triangle 1">
                <a:extLst>
                  <a:ext uri="{FF2B5EF4-FFF2-40B4-BE49-F238E27FC236}">
                    <a16:creationId xmlns:a16="http://schemas.microsoft.com/office/drawing/2014/main" id="{9FFB3CB6-7D34-4C57-B5B8-52C6DCB839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818817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23" name="Isosceles Triangle 1">
                <a:extLst>
                  <a:ext uri="{FF2B5EF4-FFF2-40B4-BE49-F238E27FC236}">
                    <a16:creationId xmlns:a16="http://schemas.microsoft.com/office/drawing/2014/main" id="{34A4A3F7-16F5-4FF2-A4E4-88473B316D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450020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24" name="Isosceles Triangle 1">
                <a:extLst>
                  <a:ext uri="{FF2B5EF4-FFF2-40B4-BE49-F238E27FC236}">
                    <a16:creationId xmlns:a16="http://schemas.microsoft.com/office/drawing/2014/main" id="{A7AFE803-9A99-45DE-9D23-0AF59EF80AB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136648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25" name="Isosceles Triangle 1">
                <a:extLst>
                  <a:ext uri="{FF2B5EF4-FFF2-40B4-BE49-F238E27FC236}">
                    <a16:creationId xmlns:a16="http://schemas.microsoft.com/office/drawing/2014/main" id="{C0DE2C32-C60E-4657-A600-B0B9F904A9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770060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D71777DF-3FBD-44BF-9515-A16B2C2D58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006140" y="2317154"/>
                <a:ext cx="644879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1" name="Isosceles Triangle 1">
                <a:extLst>
                  <a:ext uri="{FF2B5EF4-FFF2-40B4-BE49-F238E27FC236}">
                    <a16:creationId xmlns:a16="http://schemas.microsoft.com/office/drawing/2014/main" id="{74DE7826-83B9-4658-8F41-18D14FC4C3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962697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2" name="Isosceles Triangle 1">
                <a:extLst>
                  <a:ext uri="{FF2B5EF4-FFF2-40B4-BE49-F238E27FC236}">
                    <a16:creationId xmlns:a16="http://schemas.microsoft.com/office/drawing/2014/main" id="{3DE5F5AE-BB2B-461D-AADE-5BEFD4CB77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269941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3" name="Isosceles Triangle 1">
                <a:extLst>
                  <a:ext uri="{FF2B5EF4-FFF2-40B4-BE49-F238E27FC236}">
                    <a16:creationId xmlns:a16="http://schemas.microsoft.com/office/drawing/2014/main" id="{4B9C2BA7-7363-478A-9826-16C1EA8AD54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586382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4" name="Isosceles Triangle 1">
                <a:extLst>
                  <a:ext uri="{FF2B5EF4-FFF2-40B4-BE49-F238E27FC236}">
                    <a16:creationId xmlns:a16="http://schemas.microsoft.com/office/drawing/2014/main" id="{F34E4109-8A8F-4DFD-8A43-EA2B09F02E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890391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5" name="Isosceles Triangle 1">
                <a:extLst>
                  <a:ext uri="{FF2B5EF4-FFF2-40B4-BE49-F238E27FC236}">
                    <a16:creationId xmlns:a16="http://schemas.microsoft.com/office/drawing/2014/main" id="{E1E3D034-07D1-4614-99DC-786E451DB3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210431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6" name="Isosceles Triangle 1">
                <a:extLst>
                  <a:ext uri="{FF2B5EF4-FFF2-40B4-BE49-F238E27FC236}">
                    <a16:creationId xmlns:a16="http://schemas.microsoft.com/office/drawing/2014/main" id="{EB8DCF03-860D-4942-A83F-E75DB8B62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522406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7" name="Isosceles Triangle 1">
                <a:extLst>
                  <a:ext uri="{FF2B5EF4-FFF2-40B4-BE49-F238E27FC236}">
                    <a16:creationId xmlns:a16="http://schemas.microsoft.com/office/drawing/2014/main" id="{C457F27E-1F17-45E7-B985-E349C85E30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089724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8" name="Isosceles Triangle 1">
                <a:extLst>
                  <a:ext uri="{FF2B5EF4-FFF2-40B4-BE49-F238E27FC236}">
                    <a16:creationId xmlns:a16="http://schemas.microsoft.com/office/drawing/2014/main" id="{E7DD540C-F41C-4B5D-97A8-BC68DF5E33E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363950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09" name="Isosceles Triangle 1">
                <a:extLst>
                  <a:ext uri="{FF2B5EF4-FFF2-40B4-BE49-F238E27FC236}">
                    <a16:creationId xmlns:a16="http://schemas.microsoft.com/office/drawing/2014/main" id="{4E774CA1-6772-470C-818A-17ED4FBA52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671055" y="2194141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0" name="Isosceles Triangle 1">
                <a:extLst>
                  <a:ext uri="{FF2B5EF4-FFF2-40B4-BE49-F238E27FC236}">
                    <a16:creationId xmlns:a16="http://schemas.microsoft.com/office/drawing/2014/main" id="{A27C39D2-FE82-4F2A-8748-D028CF7862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991095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2" name="Isosceles Triangle 1">
                <a:extLst>
                  <a:ext uri="{FF2B5EF4-FFF2-40B4-BE49-F238E27FC236}">
                    <a16:creationId xmlns:a16="http://schemas.microsoft.com/office/drawing/2014/main" id="{EA2A63DA-7208-4973-9DAA-A7054951E53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306067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3" name="Isosceles Triangle 1">
                <a:extLst>
                  <a:ext uri="{FF2B5EF4-FFF2-40B4-BE49-F238E27FC236}">
                    <a16:creationId xmlns:a16="http://schemas.microsoft.com/office/drawing/2014/main" id="{3D76E8F8-EED3-4042-AC55-FC9DCA3C23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622517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4" name="Isosceles Triangle 1">
                <a:extLst>
                  <a:ext uri="{FF2B5EF4-FFF2-40B4-BE49-F238E27FC236}">
                    <a16:creationId xmlns:a16="http://schemas.microsoft.com/office/drawing/2014/main" id="{B9284288-8F74-41D4-AD9C-A3D0823C76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42557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5" name="Isosceles Triangle 1">
                <a:extLst>
                  <a:ext uri="{FF2B5EF4-FFF2-40B4-BE49-F238E27FC236}">
                    <a16:creationId xmlns:a16="http://schemas.microsoft.com/office/drawing/2014/main" id="{68E1BC7E-7295-4702-9FED-20D5375BEF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247965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6" name="Isosceles Triangle 1">
                <a:extLst>
                  <a:ext uri="{FF2B5EF4-FFF2-40B4-BE49-F238E27FC236}">
                    <a16:creationId xmlns:a16="http://schemas.microsoft.com/office/drawing/2014/main" id="{86296C0D-C8FC-4CC3-806C-30CFF6D6E6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59564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7" name="Isosceles Triangle 1">
                <a:extLst>
                  <a:ext uri="{FF2B5EF4-FFF2-40B4-BE49-F238E27FC236}">
                    <a16:creationId xmlns:a16="http://schemas.microsoft.com/office/drawing/2014/main" id="{EA772569-2C1A-44CD-B562-F6A73FC46B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51997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8" name="Isosceles Triangle 1">
                <a:extLst>
                  <a:ext uri="{FF2B5EF4-FFF2-40B4-BE49-F238E27FC236}">
                    <a16:creationId xmlns:a16="http://schemas.microsoft.com/office/drawing/2014/main" id="{935126D5-5889-4F8C-81A6-3EDA628A85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59102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9" name="Isosceles Triangle 1">
                <a:extLst>
                  <a:ext uri="{FF2B5EF4-FFF2-40B4-BE49-F238E27FC236}">
                    <a16:creationId xmlns:a16="http://schemas.microsoft.com/office/drawing/2014/main" id="{7CE755D4-F7D2-4D41-A968-D0A7F3A86C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54935" y="2194140"/>
                <a:ext cx="114983" cy="246028"/>
              </a:xfrm>
              <a:prstGeom prst="diamond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92" name="AutoShape 5">
              <a:extLst>
                <a:ext uri="{FF2B5EF4-FFF2-40B4-BE49-F238E27FC236}">
                  <a16:creationId xmlns:a16="http://schemas.microsoft.com/office/drawing/2014/main" id="{96888A5E-A4CE-48B5-B10E-5D2FAFB18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47" y="3043816"/>
              <a:ext cx="1159906" cy="576072"/>
            </a:xfrm>
            <a:prstGeom prst="rect">
              <a:avLst/>
            </a:prstGeom>
            <a:solidFill>
              <a:srgbClr val="5ECCF3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20" rIns="0" anchor="ctr">
              <a:noAutofit/>
            </a:bodyPr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ISG, cytokines, cell activation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E5E701-2438-42D2-B584-1178921E95B4}"/>
                </a:ext>
              </a:extLst>
            </p:cNvPr>
            <p:cNvGrpSpPr/>
            <p:nvPr/>
          </p:nvGrpSpPr>
          <p:grpSpPr>
            <a:xfrm>
              <a:off x="1940090" y="3169202"/>
              <a:ext cx="6635652" cy="246028"/>
              <a:chOff x="1940090" y="3169202"/>
              <a:chExt cx="6635652" cy="246028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FC6EECB-2669-4D6A-B240-4DF7DE4BA7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87457" y="3292216"/>
                <a:ext cx="652814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12B2EB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3" name="Isosceles Triangle 1">
                <a:extLst>
                  <a:ext uri="{FF2B5EF4-FFF2-40B4-BE49-F238E27FC236}">
                    <a16:creationId xmlns:a16="http://schemas.microsoft.com/office/drawing/2014/main" id="{5490B6B4-2806-4576-9523-7D24C68E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129224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4" name="Isosceles Triangle 1">
                <a:extLst>
                  <a:ext uri="{FF2B5EF4-FFF2-40B4-BE49-F238E27FC236}">
                    <a16:creationId xmlns:a16="http://schemas.microsoft.com/office/drawing/2014/main" id="{B121CA7D-4B57-4F8F-B012-E7BD72A6F4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940090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5" name="Isosceles Triangle 1">
                <a:extLst>
                  <a:ext uri="{FF2B5EF4-FFF2-40B4-BE49-F238E27FC236}">
                    <a16:creationId xmlns:a16="http://schemas.microsoft.com/office/drawing/2014/main" id="{885D917E-8F6D-4671-82CF-8ACA4635E0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027660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6" name="Isosceles Triangle 1">
                <a:extLst>
                  <a:ext uri="{FF2B5EF4-FFF2-40B4-BE49-F238E27FC236}">
                    <a16:creationId xmlns:a16="http://schemas.microsoft.com/office/drawing/2014/main" id="{C8F7F74B-75E6-412F-A316-3DACD37D90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420671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7" name="Isosceles Triangle 1">
                <a:extLst>
                  <a:ext uri="{FF2B5EF4-FFF2-40B4-BE49-F238E27FC236}">
                    <a16:creationId xmlns:a16="http://schemas.microsoft.com/office/drawing/2014/main" id="{7B5E1FB1-46E4-413F-A32D-0214743FAD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23214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8" name="Isosceles Triangle 1">
                <a:extLst>
                  <a:ext uri="{FF2B5EF4-FFF2-40B4-BE49-F238E27FC236}">
                    <a16:creationId xmlns:a16="http://schemas.microsoft.com/office/drawing/2014/main" id="{7D28C96E-C874-4F71-882D-3A70A4814D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660637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99" name="Isosceles Triangle 1">
                <a:extLst>
                  <a:ext uri="{FF2B5EF4-FFF2-40B4-BE49-F238E27FC236}">
                    <a16:creationId xmlns:a16="http://schemas.microsoft.com/office/drawing/2014/main" id="{6CBA52DE-1588-4F21-8CEC-A7BD19C01F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46566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88" name="Isosceles Triangle 1">
                <a:extLst>
                  <a:ext uri="{FF2B5EF4-FFF2-40B4-BE49-F238E27FC236}">
                    <a16:creationId xmlns:a16="http://schemas.microsoft.com/office/drawing/2014/main" id="{076379C9-F2AF-41C6-A9CC-8F464F9B0A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629632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89" name="Isosceles Triangle 1">
                <a:extLst>
                  <a:ext uri="{FF2B5EF4-FFF2-40B4-BE49-F238E27FC236}">
                    <a16:creationId xmlns:a16="http://schemas.microsoft.com/office/drawing/2014/main" id="{859A3FAC-002D-4218-8AAD-601E5F8680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32496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57" name="Isosceles Triangle 1">
                <a:extLst>
                  <a:ext uri="{FF2B5EF4-FFF2-40B4-BE49-F238E27FC236}">
                    <a16:creationId xmlns:a16="http://schemas.microsoft.com/office/drawing/2014/main" id="{3899F791-DDB4-45DD-AB0A-8AB4E0CB2C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60759" y="3169202"/>
                <a:ext cx="114983" cy="246028"/>
              </a:xfrm>
              <a:prstGeom prst="diamond">
                <a:avLst/>
              </a:prstGeom>
              <a:solidFill>
                <a:srgbClr val="5ECCF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91439" tIns="45719" rIns="91439" bIns="45719"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AF2573-E5D8-44A9-A564-13224FF5C991}"/>
              </a:ext>
            </a:extLst>
          </p:cNvPr>
          <p:cNvGrpSpPr/>
          <p:nvPr/>
        </p:nvGrpSpPr>
        <p:grpSpPr>
          <a:xfrm>
            <a:off x="1936268" y="1467228"/>
            <a:ext cx="6571938" cy="73152"/>
            <a:chOff x="2002943" y="1467228"/>
            <a:chExt cx="6571938" cy="82296"/>
          </a:xfrm>
        </p:grpSpPr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AAC791CF-3CF0-4420-91C2-E4CCB25D6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943" y="1469075"/>
              <a:ext cx="6571938" cy="80449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35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FECEDE-705C-461C-9F5D-74E59E5BCC91}"/>
                </a:ext>
              </a:extLst>
            </p:cNvPr>
            <p:cNvGrpSpPr/>
            <p:nvPr/>
          </p:nvGrpSpPr>
          <p:grpSpPr>
            <a:xfrm>
              <a:off x="2322695" y="1467228"/>
              <a:ext cx="5936495" cy="82296"/>
              <a:chOff x="2322695" y="1196533"/>
              <a:chExt cx="5936495" cy="8229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745C970-C287-4380-927D-E5606280FDF7}"/>
                  </a:ext>
                </a:extLst>
              </p:cNvPr>
              <p:cNvSpPr/>
              <p:nvPr/>
            </p:nvSpPr>
            <p:spPr>
              <a:xfrm>
                <a:off x="8259190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F7B8289-5C0C-4BA3-BB3F-A5D6AEE540AC}"/>
                  </a:ext>
                </a:extLst>
              </p:cNvPr>
              <p:cNvSpPr/>
              <p:nvPr/>
            </p:nvSpPr>
            <p:spPr>
              <a:xfrm>
                <a:off x="7946741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D46672A-E288-4E53-8D8D-8A7CE96C1372}"/>
                  </a:ext>
                </a:extLst>
              </p:cNvPr>
              <p:cNvSpPr/>
              <p:nvPr/>
            </p:nvSpPr>
            <p:spPr>
              <a:xfrm>
                <a:off x="7634294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B12F697-0090-4570-840F-F3C8C6F46A68}"/>
                  </a:ext>
                </a:extLst>
              </p:cNvPr>
              <p:cNvSpPr/>
              <p:nvPr/>
            </p:nvSpPr>
            <p:spPr>
              <a:xfrm>
                <a:off x="7321847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FA10FD-7E2C-4D44-8E16-8F7C6445D600}"/>
                  </a:ext>
                </a:extLst>
              </p:cNvPr>
              <p:cNvSpPr/>
              <p:nvPr/>
            </p:nvSpPr>
            <p:spPr>
              <a:xfrm>
                <a:off x="7009400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E356FFC-A86D-43D0-89A5-2CD7A2869975}"/>
                  </a:ext>
                </a:extLst>
              </p:cNvPr>
              <p:cNvSpPr/>
              <p:nvPr/>
            </p:nvSpPr>
            <p:spPr>
              <a:xfrm>
                <a:off x="6696953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0FDEE6C-EDB0-4A9A-853D-A79BF300FD19}"/>
                  </a:ext>
                </a:extLst>
              </p:cNvPr>
              <p:cNvSpPr/>
              <p:nvPr/>
            </p:nvSpPr>
            <p:spPr>
              <a:xfrm>
                <a:off x="6384506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4123B99-A2D1-4F8E-99DD-896297B62159}"/>
                  </a:ext>
                </a:extLst>
              </p:cNvPr>
              <p:cNvSpPr/>
              <p:nvPr/>
            </p:nvSpPr>
            <p:spPr>
              <a:xfrm>
                <a:off x="6072059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F6852B1-D83F-44E0-BDB0-44487D19EBF8}"/>
                  </a:ext>
                </a:extLst>
              </p:cNvPr>
              <p:cNvSpPr/>
              <p:nvPr/>
            </p:nvSpPr>
            <p:spPr>
              <a:xfrm>
                <a:off x="5759612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7A613D4-17FE-444C-82C2-5F6CB4A382F1}"/>
                  </a:ext>
                </a:extLst>
              </p:cNvPr>
              <p:cNvSpPr/>
              <p:nvPr/>
            </p:nvSpPr>
            <p:spPr>
              <a:xfrm>
                <a:off x="5447165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6C2EC9-772B-4623-9380-127F921A1B60}"/>
                  </a:ext>
                </a:extLst>
              </p:cNvPr>
              <p:cNvSpPr/>
              <p:nvPr/>
            </p:nvSpPr>
            <p:spPr>
              <a:xfrm>
                <a:off x="5134718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A620E96-CBFC-4EE0-A70C-9E0D64EDDE57}"/>
                  </a:ext>
                </a:extLst>
              </p:cNvPr>
              <p:cNvSpPr/>
              <p:nvPr/>
            </p:nvSpPr>
            <p:spPr>
              <a:xfrm>
                <a:off x="4822271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FB1DE0-25D8-4006-AF96-79ECC7640270}"/>
                  </a:ext>
                </a:extLst>
              </p:cNvPr>
              <p:cNvSpPr/>
              <p:nvPr/>
            </p:nvSpPr>
            <p:spPr>
              <a:xfrm>
                <a:off x="4509824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8D364DC-8B43-4016-8145-713BBD4ECC9F}"/>
                  </a:ext>
                </a:extLst>
              </p:cNvPr>
              <p:cNvSpPr/>
              <p:nvPr/>
            </p:nvSpPr>
            <p:spPr>
              <a:xfrm>
                <a:off x="4197377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D747719-E7FE-4BAC-AF84-33BD25B0AD0E}"/>
                  </a:ext>
                </a:extLst>
              </p:cNvPr>
              <p:cNvSpPr/>
              <p:nvPr/>
            </p:nvSpPr>
            <p:spPr>
              <a:xfrm>
                <a:off x="3884930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8DC4A66-07A4-4F8A-B7A4-18F8DCCBFF72}"/>
                  </a:ext>
                </a:extLst>
              </p:cNvPr>
              <p:cNvSpPr/>
              <p:nvPr/>
            </p:nvSpPr>
            <p:spPr>
              <a:xfrm>
                <a:off x="3572483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98E39DD-DE0A-4E16-A05A-778E301EC6AC}"/>
                  </a:ext>
                </a:extLst>
              </p:cNvPr>
              <p:cNvSpPr/>
              <p:nvPr/>
            </p:nvSpPr>
            <p:spPr>
              <a:xfrm>
                <a:off x="3260036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4323926-480E-4D9F-8F3C-31B9BBF2AF11}"/>
                  </a:ext>
                </a:extLst>
              </p:cNvPr>
              <p:cNvSpPr/>
              <p:nvPr/>
            </p:nvSpPr>
            <p:spPr>
              <a:xfrm>
                <a:off x="2947589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7BE9590-0ACD-4D3B-BB79-F35DAA783AC1}"/>
                  </a:ext>
                </a:extLst>
              </p:cNvPr>
              <p:cNvSpPr/>
              <p:nvPr/>
            </p:nvSpPr>
            <p:spPr>
              <a:xfrm>
                <a:off x="2635142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D4EAED2-11B6-4F5F-A20B-C2493FBC167A}"/>
                  </a:ext>
                </a:extLst>
              </p:cNvPr>
              <p:cNvSpPr/>
              <p:nvPr/>
            </p:nvSpPr>
            <p:spPr>
              <a:xfrm>
                <a:off x="2322695" y="1196533"/>
                <a:ext cx="0" cy="82296"/>
              </a:xfrm>
              <a:custGeom>
                <a:avLst/>
                <a:gdLst>
                  <a:gd name="connsiteX0" fmla="*/ 0 w 0"/>
                  <a:gd name="connsiteY0" fmla="*/ 0 h 121920"/>
                  <a:gd name="connsiteX1" fmla="*/ 0 w 0"/>
                  <a:gd name="connsiteY1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92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AutoShape 5">
            <a:extLst>
              <a:ext uri="{FF2B5EF4-FFF2-40B4-BE49-F238E27FC236}">
                <a16:creationId xmlns:a16="http://schemas.microsoft.com/office/drawing/2014/main" id="{994302D5-240D-40F5-80CB-DA0CE1EF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91" y="1823095"/>
            <a:ext cx="3273812" cy="196759"/>
          </a:xfrm>
          <a:prstGeom prst="rect">
            <a:avLst/>
          </a:prstGeom>
          <a:solidFill>
            <a:srgbClr val="0070C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lIns="121920" rIns="0" anchor="ctr"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/>
                <a:ea typeface="MS PGothic" pitchFamily="34" charset="-128"/>
                <a:cs typeface="Arial" pitchFamily="34" charset="0"/>
              </a:rPr>
              <a:t>VES 1, 2, 4 mg x 6 doses  </a:t>
            </a:r>
            <a:endParaRPr lang="en-US" sz="1000" kern="0" baseline="-25000" dirty="0">
              <a:solidFill>
                <a:prstClr val="white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28" name="AutoShape 5">
            <a:extLst>
              <a:ext uri="{FF2B5EF4-FFF2-40B4-BE49-F238E27FC236}">
                <a16:creationId xmlns:a16="http://schemas.microsoft.com/office/drawing/2014/main" id="{994302D5-240D-40F5-80CB-DA0CE1EF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91" y="2072368"/>
            <a:ext cx="5775526" cy="210311"/>
          </a:xfrm>
          <a:prstGeom prst="rect">
            <a:avLst/>
          </a:prstGeom>
          <a:solidFill>
            <a:srgbClr val="0070C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lIns="121920" rIns="0" anchor="ctr"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/>
                <a:ea typeface="MS PGothic" pitchFamily="34" charset="-128"/>
                <a:cs typeface="Arial" pitchFamily="34" charset="0"/>
              </a:rPr>
              <a:t>VES 6, 8, 10/12 mg cohort  x 10 doses</a:t>
            </a:r>
            <a:endParaRPr lang="en-US" sz="1000" kern="0" baseline="-25000" dirty="0">
              <a:solidFill>
                <a:prstClr val="white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22" name="AutoShape 5">
            <a:extLst>
              <a:ext uri="{FF2B5EF4-FFF2-40B4-BE49-F238E27FC236}">
                <a16:creationId xmlns:a16="http://schemas.microsoft.com/office/drawing/2014/main" id="{1DF00495-0591-4B9B-88C5-6596EAAB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206" y="1627138"/>
            <a:ext cx="7035063" cy="13716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lIns="121920" rIns="0" anchor="ctr"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baseline="-25000" dirty="0">
              <a:solidFill>
                <a:prstClr val="white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7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Baseline Demographic and Disease Characteristics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0A8BFE-88B2-43CE-97FB-7F12D74AD9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Dx, diagnosis.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E7334-C607-4E00-BC45-678125540B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0701"/>
              </p:ext>
            </p:extLst>
          </p:nvPr>
        </p:nvGraphicFramePr>
        <p:xfrm>
          <a:off x="639828" y="1266825"/>
          <a:ext cx="7863841" cy="29805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1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184">
                  <a:extLst>
                    <a:ext uri="{9D8B030D-6E8A-4147-A177-3AD203B41FA5}">
                      <a16:colId xmlns:a16="http://schemas.microsoft.com/office/drawing/2014/main" val="2957749466"/>
                    </a:ext>
                  </a:extLst>
                </a:gridCol>
                <a:gridCol w="87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4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94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n=12</a:t>
                      </a:r>
                    </a:p>
                  </a:txBody>
                  <a:tcPr marL="121913" marR="121913"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 </a:t>
                      </a: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+mj-lt"/>
                          <a:ea typeface="MS Mincho" pitchFamily="49" charset="-128"/>
                          <a:cs typeface="Calibri" panose="020F0502020204030204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3F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D5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4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A4E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6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8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10/12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T="27432" marB="27432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Median age, y (range)</a:t>
                      </a:r>
                    </a:p>
                  </a:txBody>
                  <a:tcPr marR="121913" marT="45684" marB="4568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(26-62)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(28-58)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(27-58)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(43-57)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(28-55)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(31-60)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(23-66)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Male, n</a:t>
                      </a:r>
                    </a:p>
                  </a:txBody>
                  <a:tcPr marR="121913" marT="45684" marB="4568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Median CD4,  cells/mm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</a:p>
                  </a:txBody>
                  <a:tcPr marR="121913" marT="45684" marB="4568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624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875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658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504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757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676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814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Median time from Dx to ART, y</a:t>
                      </a:r>
                    </a:p>
                  </a:txBody>
                  <a:tcPr marR="121913" marT="45684" marB="4568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Median total time on ART, y</a:t>
                      </a:r>
                    </a:p>
                  </a:txBody>
                  <a:tcPr marR="121913" marT="45684" marB="4568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Median Pre-ART VL (log10 copies/mL)</a:t>
                      </a:r>
                    </a:p>
                  </a:txBody>
                  <a:tcPr marR="121913" marT="45684" marB="4568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5.34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4.35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4.64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4.48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5.17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3.48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4.01</a:t>
                      </a:r>
                    </a:p>
                  </a:txBody>
                  <a:tcPr marL="121913" marR="121913" marT="45684" marB="45684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marL="0" marR="0" lvl="0" indent="0" algn="r" defTabSz="9143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" b="1" i="0" u="none" strike="noStrike" kern="1200" cap="none" spc="0" normalizeH="0" baseline="-2500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44CAC06D-E468-43AA-8697-C0ABA70C95D3}" type="slidenum">
              <a:rPr kumimoji="0" lang="en-US" sz="81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10" b="1" i="0" u="none" strike="noStrike" kern="1200" cap="none" spc="0" normalizeH="0" baseline="-2500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6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94170"/>
            <a:ext cx="7924296" cy="1042959"/>
          </a:xfrm>
        </p:spPr>
        <p:txBody>
          <a:bodyPr/>
          <a:lstStyle/>
          <a:p>
            <a:r>
              <a:rPr lang="en-US" sz="1600" dirty="0"/>
              <a:t>1 Grade 3 AE  (abdominal pain) and 1 serious AE (diverticulitis; </a:t>
            </a:r>
            <a:r>
              <a:rPr lang="en-US" sz="1600" dirty="0" smtClean="0"/>
              <a:t>2 mg </a:t>
            </a:r>
            <a:r>
              <a:rPr lang="en-US" sz="1600" dirty="0"/>
              <a:t>cohort)</a:t>
            </a:r>
          </a:p>
          <a:p>
            <a:pPr lvl="1"/>
            <a:r>
              <a:rPr lang="en-US" sz="1450" dirty="0"/>
              <a:t>Both unrelated to study drug and occurring in same participant</a:t>
            </a:r>
          </a:p>
          <a:p>
            <a:r>
              <a:rPr lang="en-US" sz="1600" dirty="0"/>
              <a:t>No discontinuations due to AEs</a:t>
            </a:r>
            <a:r>
              <a:rPr lang="en-US" sz="1600" dirty="0" smtClean="0"/>
              <a:t>; no Grade 4 AEs; </a:t>
            </a:r>
            <a:r>
              <a:rPr lang="en-US" sz="1600" dirty="0"/>
              <a:t>no deaths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64976B-923F-4F36-8C82-2C78751E9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7334-C607-4E00-BC45-678125540BF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248203"/>
              </p:ext>
            </p:extLst>
          </p:nvPr>
        </p:nvGraphicFramePr>
        <p:xfrm>
          <a:off x="609601" y="1266768"/>
          <a:ext cx="7924296" cy="16592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71381316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Participants,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n (%)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288" marB="1828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PBO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n=12</a:t>
                      </a:r>
                    </a:p>
                  </a:txBody>
                  <a:tcPr marL="121913" marR="121913" marT="27432" marB="27432"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 </a:t>
                      </a:r>
                      <a:r>
                        <a:rPr lang="en-US" sz="1200" b="1" kern="0" dirty="0">
                          <a:solidFill>
                            <a:prstClr val="white"/>
                          </a:solidFill>
                          <a:latin typeface="+mj-lt"/>
                          <a:ea typeface="MS Mincho" pitchFamily="49" charset="-128"/>
                          <a:cs typeface="Calibri" panose="020F0502020204030204" pitchFamily="34" charset="0"/>
                        </a:rPr>
                        <a:t>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3F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D5F7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4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A4E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6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8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10/12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n=6</a:t>
                      </a:r>
                    </a:p>
                  </a:txBody>
                  <a:tcPr marL="121913" marR="121913" marT="27432" marB="2743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Any grade AE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9 (75)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 (67)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 (67)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 (33)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 (67)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 (83)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 (67)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Grade 2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2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3 (50)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(33)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1 (17)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2 (33)</a:t>
                      </a:r>
                    </a:p>
                  </a:txBody>
                  <a:tcPr marL="60337" marR="60337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Calibri" panose="020F0502020204030204" pitchFamily="34" charset="0"/>
                        </a:rPr>
                        <a:t>1 (17)</a:t>
                      </a: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Study drug-related AE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 (17)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 (17)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1 (17)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 (17)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 (50)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 (50)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  <a:cs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7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 Template 2018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00CC"/>
      </a:accent2>
      <a:accent3>
        <a:srgbClr val="9999FF"/>
      </a:accent3>
      <a:accent4>
        <a:srgbClr val="A5A5A5"/>
      </a:accent4>
      <a:accent5>
        <a:srgbClr val="FFC000"/>
      </a:accent5>
      <a:accent6>
        <a:srgbClr val="800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ileadTheme1">
  <a:themeElements>
    <a:clrScheme name="Custom 2">
      <a:dk1>
        <a:srgbClr val="000000"/>
      </a:dk1>
      <a:lt1>
        <a:srgbClr val="FFFFFF"/>
      </a:lt1>
      <a:dk2>
        <a:srgbClr val="D11241"/>
      </a:dk2>
      <a:lt2>
        <a:srgbClr val="E7E6E6"/>
      </a:lt2>
      <a:accent1>
        <a:srgbClr val="D11241"/>
      </a:accent1>
      <a:accent2>
        <a:srgbClr val="243A7E"/>
      </a:accent2>
      <a:accent3>
        <a:srgbClr val="2C70AC"/>
      </a:accent3>
      <a:accent4>
        <a:srgbClr val="73AEC5"/>
      </a:accent4>
      <a:accent5>
        <a:srgbClr val="73A74B"/>
      </a:accent5>
      <a:accent6>
        <a:srgbClr val="634D79"/>
      </a:accent6>
      <a:hlink>
        <a:srgbClr val="D11241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ileadTheme1" id="{A92E9EFC-61DD-406B-8442-3E98D23D69DD}" vid="{7438F03A-BAEB-499E-B98A-5033D0CE4BB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2f875ff-20bd-4758-bb3f-3226c8545cda" ContentTypeId="0x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3204F0D4A2F478DED467AE5A36A6F" ma:contentTypeVersion="5" ma:contentTypeDescription="Create a new document." ma:contentTypeScope="" ma:versionID="b1855565742e2b7d156ac72e7c77ae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694326be5f8e8386e70fb3142310e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8D426-DDA0-45B8-9AF8-6879D57A588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A3D4D14-79FC-4A76-A5B8-CB77CEB08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D62366-00A7-4194-9A8D-CF3AF750B94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88D6A6C-49C9-4887-B459-75988B7089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13163</TotalTime>
  <Words>1639</Words>
  <Application>Microsoft Office PowerPoint</Application>
  <PresentationFormat>On-screen Show (16:9)</PresentationFormat>
  <Paragraphs>570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ＭＳ Ｐゴシック</vt:lpstr>
      <vt:lpstr>ＭＳ Ｐゴシック</vt:lpstr>
      <vt:lpstr>Arial</vt:lpstr>
      <vt:lpstr>Arial Unicode MS</vt:lpstr>
      <vt:lpstr>Calibri</vt:lpstr>
      <vt:lpstr>MS Mincho</vt:lpstr>
      <vt:lpstr>Symbol</vt:lpstr>
      <vt:lpstr>Times New Roman</vt:lpstr>
      <vt:lpstr>Wingdings</vt:lpstr>
      <vt:lpstr>7_Default Design</vt:lpstr>
      <vt:lpstr>SAB Template 2018</vt:lpstr>
      <vt:lpstr>1_GileadTheme1</vt:lpstr>
      <vt:lpstr>Prism 8</vt:lpstr>
      <vt:lpstr>Prism 7</vt:lpstr>
      <vt:lpstr>Prism 6</vt:lpstr>
      <vt:lpstr>Vesatolimod (GS-9620) Is Safe and Pharmacodynamically Active in HIV-Infected Individuals</vt:lpstr>
      <vt:lpstr>Disclosures</vt:lpstr>
      <vt:lpstr>Immune-Based Strategies to Eliminate HIV Reservoirs</vt:lpstr>
      <vt:lpstr>Proof of Concept in Nonhuman Primate Model</vt:lpstr>
      <vt:lpstr>Vesatolimod Dose Escalation Study in PLWH </vt:lpstr>
      <vt:lpstr>Vesatolimod Dose Escalation: Design and Assessments</vt:lpstr>
      <vt:lpstr>Baseline Demographic and Disease Characteristics</vt:lpstr>
      <vt:lpstr>Safety</vt:lpstr>
      <vt:lpstr>Overall Safety</vt:lpstr>
      <vt:lpstr>Common Adverse Events (&gt; 1 participant by cohort)</vt:lpstr>
      <vt:lpstr>Laboratory Abnormalities</vt:lpstr>
      <vt:lpstr>Pharmacokinetics</vt:lpstr>
      <vt:lpstr>Pharmacokinetics</vt:lpstr>
      <vt:lpstr>Pharmacodynamics</vt:lpstr>
      <vt:lpstr>NK Cell Activation</vt:lpstr>
      <vt:lpstr>Circulating Cytokines</vt:lpstr>
      <vt:lpstr>Induction of ISG15 mRNA</vt:lpstr>
      <vt:lpstr>Virologic Assessments</vt:lpstr>
      <vt:lpstr>Virologic Results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wachter</dc:creator>
  <cp:lastModifiedBy>Media</cp:lastModifiedBy>
  <cp:revision>430</cp:revision>
  <cp:lastPrinted>2019-07-12T21:57:04Z</cp:lastPrinted>
  <dcterms:created xsi:type="dcterms:W3CDTF">2016-12-11T19:16:39Z</dcterms:created>
  <dcterms:modified xsi:type="dcterms:W3CDTF">2019-07-22T18:03:42Z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0x0101004153204F0D4A2F478DED467AE5A36A6F</vt:lpwstr>
  </property>
</Properties>
</file>