
<file path=[Content_Types].xml><?xml version="1.0" encoding="utf-8"?>
<Types xmlns="http://schemas.openxmlformats.org/package/2006/content-types">
  <Override PartName="/ppt/drawings/drawing1.xml" ContentType="application/vnd.openxmlformats-officedocument.drawingml.chartshapes+xml"/>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charts/chart4.xml" ContentType="application/vnd.openxmlformats-officedocument.drawingml.chart+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theme/themeOverride2.xml" ContentType="application/vnd.openxmlformats-officedocument.themeOverride+xml"/>
  <Default Extension="xml" ContentType="application/xml"/>
  <Override PartName="/ppt/slides/slide19.xml" ContentType="application/vnd.openxmlformats-officedocument.presentationml.slide+xml"/>
  <Override PartName="/ppt/drawings/drawing2.xml" ContentType="application/vnd.openxmlformats-officedocument.drawingml.chartshapes+xml"/>
  <Override PartName="/ppt/tableStyles.xml" ContentType="application/vnd.openxmlformats-officedocument.presentationml.tableStyles+xml"/>
  <Override PartName="/ppt/charts/chart5.xml" ContentType="application/vnd.openxmlformats-officedocument.drawingml.chart+xml"/>
  <Override PartName="/ppt/notesSlides/notesSlide5.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charts/chart1.xml" ContentType="application/vnd.openxmlformats-officedocument.drawingml.char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notesSlides/notesSlide6.xml" ContentType="application/vnd.openxmlformats-officedocument.presentationml.notesSlide+xml"/>
  <Override PartName="/ppt/charts/chart6.xml" ContentType="application/vnd.openxmlformats-officedocument.drawingml.chart+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charts/chart2.xml" ContentType="application/vnd.openxmlformats-officedocument.drawingml.chart+xml"/>
  <Override PartName="/ppt/presentation.xml" ContentType="application/vnd.openxmlformats-officedocument.presentationml.presentation.main+xml"/>
  <Default Extension="xlsx" ContentType="application/vnd.openxmlformats-officedocument.spreadsheetml.sheet"/>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charts/chart3.xml" ContentType="application/vnd.openxmlformats-officedocument.drawingml.chart+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1"/>
  </p:notesMasterIdLst>
  <p:handoutMasterIdLst>
    <p:handoutMasterId r:id="rId22"/>
  </p:handoutMasterIdLst>
  <p:sldIdLst>
    <p:sldId id="256" r:id="rId2"/>
    <p:sldId id="257" r:id="rId3"/>
    <p:sldId id="282" r:id="rId4"/>
    <p:sldId id="273" r:id="rId5"/>
    <p:sldId id="281" r:id="rId6"/>
    <p:sldId id="296" r:id="rId7"/>
    <p:sldId id="272" r:id="rId8"/>
    <p:sldId id="274" r:id="rId9"/>
    <p:sldId id="292" r:id="rId10"/>
    <p:sldId id="291" r:id="rId11"/>
    <p:sldId id="290" r:id="rId12"/>
    <p:sldId id="283" r:id="rId13"/>
    <p:sldId id="286" r:id="rId14"/>
    <p:sldId id="289" r:id="rId15"/>
    <p:sldId id="287" r:id="rId16"/>
    <p:sldId id="288" r:id="rId17"/>
    <p:sldId id="293" r:id="rId18"/>
    <p:sldId id="294" r:id="rId19"/>
    <p:sldId id="271" r:id="rId2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p="http://schemas.openxmlformats.org/presentationml/2006/main" xmlns:r="http://schemas.openxmlformats.org/officeDocument/2006/relationships" xmlns:a="http://schemas.openxmlformats.org/drawingml/2006/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xmlns:p="http://schemas.openxmlformats.org/presentationml/2006/main" xmlns:r="http://schemas.openxmlformats.org/officeDocument/2006/relationships" xmlns:a="http://schemas.openxmlformats.org/drawingml/2006/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5DA9DD"/>
    <a:srgbClr val="4267B2"/>
    <a:srgbClr val="FEF3D4"/>
    <a:srgbClr val="F8E08E"/>
    <a:srgbClr val="E8303B"/>
    <a:srgbClr val="383333"/>
    <a:srgbClr val="C26E68"/>
    <a:srgbClr val="0099D2"/>
    <a:srgbClr val="ED1C24"/>
    <a:srgbClr val="EF4129"/>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330"/>
    </p:ext>
    <p:ext uri="{FD5EFAAD-0ECE-453E-9831-46B23BE46B34}">
      <p15:chartTrackingRefBased xmlns="" xmlns:p15="http://schemas.microsoft.com/office/powerpoint/2012/main" xmlns:p="http://schemas.openxmlformats.org/presentationml/2006/main" xmlns:r="http://schemas.openxmlformats.org/officeDocument/2006/relationships" xmlns:a="http://schemas.openxmlformats.org/drawingml/2006/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808" autoAdjust="0"/>
    <p:restoredTop sz="94660"/>
  </p:normalViewPr>
  <p:slideViewPr>
    <p:cSldViewPr snapToGrid="0" snapToObjects="1">
      <p:cViewPr varScale="1">
        <p:scale>
          <a:sx n="95" d="100"/>
          <a:sy n="95" d="100"/>
        </p:scale>
        <p:origin x="-96" y="-18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0" d="100"/>
          <a:sy n="60" d="100"/>
        </p:scale>
        <p:origin x="2538" y="90"/>
      </p:cViewPr>
      <p:guideLst>
        <p:guide orient="horz" pos="3126"/>
        <p:guide pos="2141"/>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Tabelle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Tabelle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Tabelle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Tabelle4.xlsx"/><Relationship Id="rId3"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Tabelle5.xlsx"/><Relationship Id="rId3"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de-DE"/>
  <c:style val="2"/>
  <c:chart>
    <c:autoTitleDeleted val="1"/>
    <c:plotArea>
      <c:layout/>
      <c:barChart>
        <c:barDir val="col"/>
        <c:grouping val="clustered"/>
        <c:ser>
          <c:idx val="0"/>
          <c:order val="0"/>
          <c:tx>
            <c:strRef>
              <c:f>Feuil1!$B$8</c:f>
              <c:strCache>
                <c:ptCount val="1"/>
                <c:pt idx="0">
                  <c:v>EFV 600 mg qd </c:v>
                </c:pt>
              </c:strCache>
            </c:strRef>
          </c:tx>
          <c:spPr>
            <a:solidFill>
              <a:schemeClr val="tx2">
                <a:lumMod val="60000"/>
                <a:lumOff val="40000"/>
              </a:schemeClr>
            </a:solidFill>
          </c:spPr>
          <c:dLbls>
            <c:spPr>
              <a:noFill/>
              <a:ln>
                <a:noFill/>
              </a:ln>
              <a:effectLst/>
            </c:spPr>
            <c:txPr>
              <a:bodyPr/>
              <a:lstStyle/>
              <a:p>
                <a:pPr>
                  <a:defRPr lang="en-US" sz="2000"/>
                </a:pPr>
                <a:endParaRPr lang="de-DE"/>
              </a:p>
            </c:txPr>
            <c:dLblPos val="outEnd"/>
            <c:showVal val="1"/>
            <c:extLst xmlns:c16r2="http://schemas.microsoft.com/office/drawing/2015/06/chart">
              <c:ext xmlns:c15="http://schemas.microsoft.com/office/drawing/2012/chart" uri="{CE6537A1-D6FC-4f65-9D91-7224C49458BB}">
                <c15:layout/>
                <c15:showLeaderLines val="0"/>
              </c:ext>
            </c:extLst>
          </c:dLbls>
          <c:cat>
            <c:strRef>
              <c:f>Feuil1!$A$9:$A$11</c:f>
              <c:strCache>
                <c:ptCount val="3"/>
                <c:pt idx="0">
                  <c:v>HIV RNA&lt;50 copies/mL</c:v>
                </c:pt>
                <c:pt idx="1">
                  <c:v>Virologic non response</c:v>
                </c:pt>
                <c:pt idx="2">
                  <c:v>No virologic data</c:v>
                </c:pt>
              </c:strCache>
            </c:strRef>
          </c:cat>
          <c:val>
            <c:numRef>
              <c:f>Feuil1!$B$9:$B$11</c:f>
              <c:numCache>
                <c:formatCode>0%</c:formatCode>
                <c:ptCount val="3"/>
                <c:pt idx="0">
                  <c:v>0.66</c:v>
                </c:pt>
                <c:pt idx="1">
                  <c:v>0.22</c:v>
                </c:pt>
                <c:pt idx="2">
                  <c:v>0.12</c:v>
                </c:pt>
              </c:numCache>
            </c:numRef>
          </c:val>
          <c:extLst xmlns:c16r2="http://schemas.microsoft.com/office/drawing/2015/06/chart">
            <c:ext xmlns:c16="http://schemas.microsoft.com/office/drawing/2014/chart" uri="{C3380CC4-5D6E-409C-BE32-E72D297353CC}">
              <c16:uniqueId val="{00000000-AD5F-4BA2-924A-727F3E27C405}"/>
            </c:ext>
          </c:extLst>
        </c:ser>
        <c:ser>
          <c:idx val="1"/>
          <c:order val="1"/>
          <c:tx>
            <c:strRef>
              <c:f>Feuil1!$C$8</c:f>
              <c:strCache>
                <c:ptCount val="1"/>
                <c:pt idx="0">
                  <c:v>RAL 400 mg bid </c:v>
                </c:pt>
              </c:strCache>
            </c:strRef>
          </c:tx>
          <c:spPr>
            <a:solidFill>
              <a:srgbClr val="FF99FF"/>
            </a:solidFill>
            <a:ln>
              <a:solidFill>
                <a:srgbClr val="FF99FF"/>
              </a:solidFill>
            </a:ln>
          </c:spPr>
          <c:dLbls>
            <c:spPr>
              <a:noFill/>
              <a:ln>
                <a:noFill/>
              </a:ln>
              <a:effectLst/>
            </c:spPr>
            <c:txPr>
              <a:bodyPr/>
              <a:lstStyle/>
              <a:p>
                <a:pPr>
                  <a:defRPr lang="en-US" sz="2000"/>
                </a:pPr>
                <a:endParaRPr lang="de-DE"/>
              </a:p>
            </c:txPr>
            <c:dLblPos val="outEnd"/>
            <c:showVal val="1"/>
            <c:extLst xmlns:c16r2="http://schemas.microsoft.com/office/drawing/2015/06/chart">
              <c:ext xmlns:c15="http://schemas.microsoft.com/office/drawing/2012/chart" uri="{CE6537A1-D6FC-4f65-9D91-7224C49458BB}">
                <c15:layout/>
                <c15:showLeaderLines val="0"/>
              </c:ext>
            </c:extLst>
          </c:dLbls>
          <c:cat>
            <c:strRef>
              <c:f>Feuil1!$A$9:$A$11</c:f>
              <c:strCache>
                <c:ptCount val="3"/>
                <c:pt idx="0">
                  <c:v>HIV RNA&lt;50 copies/mL</c:v>
                </c:pt>
                <c:pt idx="1">
                  <c:v>Virologic non response</c:v>
                </c:pt>
                <c:pt idx="2">
                  <c:v>No virologic data</c:v>
                </c:pt>
              </c:strCache>
            </c:strRef>
          </c:cat>
          <c:val>
            <c:numRef>
              <c:f>Feuil1!$C$9:$C$11</c:f>
              <c:numCache>
                <c:formatCode>0%</c:formatCode>
                <c:ptCount val="3"/>
                <c:pt idx="0">
                  <c:v>0.61</c:v>
                </c:pt>
                <c:pt idx="1">
                  <c:v>0.29</c:v>
                </c:pt>
                <c:pt idx="2">
                  <c:v>0.1</c:v>
                </c:pt>
              </c:numCache>
            </c:numRef>
          </c:val>
          <c:extLst xmlns:c16r2="http://schemas.microsoft.com/office/drawing/2015/06/chart">
            <c:ext xmlns:c16="http://schemas.microsoft.com/office/drawing/2014/chart" uri="{C3380CC4-5D6E-409C-BE32-E72D297353CC}">
              <c16:uniqueId val="{00000001-AD5F-4BA2-924A-727F3E27C405}"/>
            </c:ext>
          </c:extLst>
        </c:ser>
        <c:dLbls>
          <c:showVal val="1"/>
        </c:dLbls>
        <c:gapWidth val="75"/>
        <c:overlap val="-25"/>
        <c:axId val="221344840"/>
        <c:axId val="221292280"/>
      </c:barChart>
      <c:catAx>
        <c:axId val="221344840"/>
        <c:scaling>
          <c:orientation val="minMax"/>
        </c:scaling>
        <c:axPos val="b"/>
        <c:numFmt formatCode="General" sourceLinked="0"/>
        <c:majorTickMark val="none"/>
        <c:tickLblPos val="nextTo"/>
        <c:txPr>
          <a:bodyPr/>
          <a:lstStyle/>
          <a:p>
            <a:pPr>
              <a:defRPr lang="en-US" sz="1600"/>
            </a:pPr>
            <a:endParaRPr lang="de-DE"/>
          </a:p>
        </c:txPr>
        <c:crossAx val="221292280"/>
        <c:crosses val="autoZero"/>
        <c:auto val="1"/>
        <c:lblAlgn val="ctr"/>
        <c:lblOffset val="100"/>
      </c:catAx>
      <c:valAx>
        <c:axId val="221292280"/>
        <c:scaling>
          <c:orientation val="minMax"/>
          <c:max val="1.0"/>
        </c:scaling>
        <c:axPos val="l"/>
        <c:majorGridlines>
          <c:spPr>
            <a:ln>
              <a:noFill/>
            </a:ln>
          </c:spPr>
        </c:majorGridlines>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lang="en-US" sz="1600" b="1" i="0" u="none" strike="noStrike" kern="1200" baseline="0">
                    <a:solidFill>
                      <a:sysClr val="windowText" lastClr="000000"/>
                    </a:solidFill>
                    <a:latin typeface="+mn-lt"/>
                    <a:ea typeface="+mn-ea"/>
                    <a:cs typeface="+mn-cs"/>
                  </a:defRPr>
                </a:pPr>
                <a:r>
                  <a:rPr lang="en-US" sz="1600" b="1" i="0" baseline="0">
                    <a:effectLst/>
                  </a:rPr>
                  <a:t>% HIV RNA&lt;50 copies/mL </a:t>
                </a:r>
                <a:r>
                  <a:rPr lang="fr-FR" sz="1600" b="1" i="0" baseline="0">
                    <a:effectLst/>
                  </a:rPr>
                  <a:t> at W48</a:t>
                </a:r>
                <a:endParaRPr lang="fr-FR" sz="1600">
                  <a:effectLst/>
                </a:endParaRPr>
              </a:p>
              <a:p>
                <a:pPr marL="0" marR="0" indent="0" algn="ctr" defTabSz="914400" rtl="0" eaLnBrk="1" fontAlgn="auto" latinLnBrk="0" hangingPunct="1">
                  <a:lnSpc>
                    <a:spcPct val="100000"/>
                  </a:lnSpc>
                  <a:spcBef>
                    <a:spcPts val="0"/>
                  </a:spcBef>
                  <a:spcAft>
                    <a:spcPts val="0"/>
                  </a:spcAft>
                  <a:buClrTx/>
                  <a:buSzTx/>
                  <a:buFontTx/>
                  <a:buNone/>
                  <a:tabLst/>
                  <a:defRPr lang="en-US" sz="1600" b="1" i="0" u="none" strike="noStrike" kern="1200" baseline="0">
                    <a:solidFill>
                      <a:sysClr val="windowText" lastClr="000000"/>
                    </a:solidFill>
                    <a:latin typeface="+mn-lt"/>
                    <a:ea typeface="+mn-ea"/>
                    <a:cs typeface="+mn-cs"/>
                  </a:defRPr>
                </a:pPr>
                <a:endParaRPr lang="fr-FR" sz="1600"/>
              </a:p>
            </c:rich>
          </c:tx>
          <c:layout/>
          <c:spPr>
            <a:noFill/>
          </c:spPr>
        </c:title>
        <c:numFmt formatCode="0%" sourceLinked="1"/>
        <c:majorTickMark val="none"/>
        <c:tickLblPos val="nextTo"/>
        <c:spPr>
          <a:ln w="9525">
            <a:noFill/>
          </a:ln>
        </c:spPr>
        <c:txPr>
          <a:bodyPr/>
          <a:lstStyle/>
          <a:p>
            <a:pPr>
              <a:defRPr lang="en-US" sz="1400"/>
            </a:pPr>
            <a:endParaRPr lang="de-DE"/>
          </a:p>
        </c:txPr>
        <c:crossAx val="221344840"/>
        <c:crosses val="autoZero"/>
        <c:crossBetween val="between"/>
      </c:valAx>
    </c:plotArea>
    <c:legend>
      <c:legendPos val="b"/>
      <c:layout>
        <c:manualLayout>
          <c:xMode val="edge"/>
          <c:yMode val="edge"/>
          <c:x val="0.28860171981904"/>
          <c:y val="0.0607804015658543"/>
          <c:w val="0.678878633559015"/>
          <c:h val="0.0829630443018167"/>
        </c:manualLayout>
      </c:layout>
      <c:txPr>
        <a:bodyPr/>
        <a:lstStyle/>
        <a:p>
          <a:pPr>
            <a:defRPr lang="en-US" sz="1800"/>
          </a:pPr>
          <a:endParaRPr lang="de-DE"/>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de-DE"/>
  <c:style val="2"/>
  <c:chart>
    <c:plotArea>
      <c:layout>
        <c:manualLayout>
          <c:layoutTarget val="inner"/>
          <c:xMode val="edge"/>
          <c:yMode val="edge"/>
          <c:x val="0.0483634741334903"/>
          <c:y val="0.151010353235136"/>
          <c:w val="0.819547556555431"/>
          <c:h val="0.498886128852412"/>
        </c:manualLayout>
      </c:layout>
      <c:scatterChart>
        <c:scatterStyle val="lineMarker"/>
        <c:ser>
          <c:idx val="1"/>
          <c:order val="0"/>
          <c:tx>
            <c:strRef>
              <c:f>Sheet1!$C$1</c:f>
              <c:strCache>
                <c:ptCount val="1"/>
                <c:pt idx="0">
                  <c:v>DTG + TDF/FTC (N=717)</c:v>
                </c:pt>
              </c:strCache>
            </c:strRef>
          </c:tx>
          <c:spPr>
            <a:ln>
              <a:solidFill>
                <a:srgbClr val="FF6600"/>
              </a:solidFill>
            </a:ln>
          </c:spPr>
          <c:marker>
            <c:symbol val="square"/>
            <c:size val="4"/>
            <c:spPr>
              <a:solidFill>
                <a:srgbClr val="FF6600"/>
              </a:solidFill>
              <a:ln>
                <a:solidFill>
                  <a:srgbClr val="FF6600"/>
                </a:solidFill>
              </a:ln>
            </c:spPr>
          </c:marker>
          <c:dLbls>
            <c:dLbl>
              <c:idx val="0"/>
              <c:delete val="1"/>
              <c:extLst xmlns:c16r2="http://schemas.microsoft.com/office/drawing/2015/06/chart">
                <c:ext xmlns:c16="http://schemas.microsoft.com/office/drawing/2014/chart" uri="{C3380CC4-5D6E-409C-BE32-E72D297353CC}">
                  <c16:uniqueId val="{00000000-C539-497E-BA5E-DB5F959F6067}"/>
                </c:ext>
                <c:ext xmlns:c15="http://schemas.microsoft.com/office/drawing/2012/chart" uri="{CE6537A1-D6FC-4f65-9D91-7224C49458BB}"/>
              </c:extLst>
            </c:dLbl>
            <c:dLbl>
              <c:idx val="1"/>
              <c:layout>
                <c:manualLayout>
                  <c:x val="-0.00505050505050505"/>
                  <c:y val="0.0182084509196224"/>
                </c:manualLayout>
              </c:layout>
              <c:showVal val="1"/>
              <c:extLst xmlns:c16r2="http://schemas.microsoft.com/office/drawing/2015/06/chart">
                <c:ext xmlns:c16="http://schemas.microsoft.com/office/drawing/2014/chart" uri="{C3380CC4-5D6E-409C-BE32-E72D297353CC}">
                  <c16:uniqueId val="{00000001-C539-497E-BA5E-DB5F959F6067}"/>
                </c:ext>
                <c:ext xmlns:c15="http://schemas.microsoft.com/office/drawing/2012/chart" uri="{CE6537A1-D6FC-4f65-9D91-7224C49458BB}">
                  <c15:layout/>
                </c:ext>
              </c:extLst>
            </c:dLbl>
            <c:dLbl>
              <c:idx val="2"/>
              <c:layout>
                <c:manualLayout>
                  <c:x val="-0.0167387788647631"/>
                  <c:y val="0.0428075424087248"/>
                </c:manualLayout>
              </c:layout>
              <c:showVal val="1"/>
              <c:extLst xmlns:c16r2="http://schemas.microsoft.com/office/drawing/2015/06/chart">
                <c:ext xmlns:c16="http://schemas.microsoft.com/office/drawing/2014/chart" uri="{C3380CC4-5D6E-409C-BE32-E72D297353CC}">
                  <c16:uniqueId val="{00000002-C539-497E-BA5E-DB5F959F6067}"/>
                </c:ext>
                <c:ext xmlns:c15="http://schemas.microsoft.com/office/drawing/2012/chart" uri="{CE6537A1-D6FC-4f65-9D91-7224C49458BB}">
                  <c15:layout/>
                </c:ext>
              </c:extLst>
            </c:dLbl>
            <c:dLbl>
              <c:idx val="3"/>
              <c:delete val="1"/>
              <c:extLst xmlns:c16r2="http://schemas.microsoft.com/office/drawing/2015/06/chart">
                <c:ext xmlns:c16="http://schemas.microsoft.com/office/drawing/2014/chart" uri="{C3380CC4-5D6E-409C-BE32-E72D297353CC}">
                  <c16:uniqueId val="{00000003-C539-497E-BA5E-DB5F959F6067}"/>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4-C539-497E-BA5E-DB5F959F6067}"/>
                </c:ext>
                <c:ext xmlns:c15="http://schemas.microsoft.com/office/drawing/2012/chart" uri="{CE6537A1-D6FC-4f65-9D91-7224C49458BB}"/>
              </c:extLst>
            </c:dLbl>
            <c:dLbl>
              <c:idx val="5"/>
              <c:layout>
                <c:manualLayout>
                  <c:x val="-0.0296296296296296"/>
                  <c:y val="-0.0337078571138411"/>
                </c:manualLayout>
              </c:layout>
              <c:showVal val="1"/>
              <c:extLst xmlns:c16r2="http://schemas.microsoft.com/office/drawing/2015/06/chart">
                <c:ext xmlns:c16="http://schemas.microsoft.com/office/drawing/2014/chart" uri="{C3380CC4-5D6E-409C-BE32-E72D297353CC}">
                  <c16:uniqueId val="{00000005-C539-497E-BA5E-DB5F959F6067}"/>
                </c:ext>
                <c:ext xmlns:c15="http://schemas.microsoft.com/office/drawing/2012/chart" uri="{CE6537A1-D6FC-4f65-9D91-7224C49458BB}">
                  <c15:layout/>
                </c:ext>
              </c:extLst>
            </c:dLbl>
            <c:dLbl>
              <c:idx val="6"/>
              <c:delete val="1"/>
              <c:extLst xmlns:c16r2="http://schemas.microsoft.com/office/drawing/2015/06/chart">
                <c:ext xmlns:c16="http://schemas.microsoft.com/office/drawing/2014/chart" uri="{C3380CC4-5D6E-409C-BE32-E72D297353CC}">
                  <c16:uniqueId val="{00000006-C539-497E-BA5E-DB5F959F6067}"/>
                </c:ext>
                <c:ext xmlns:c15="http://schemas.microsoft.com/office/drawing/2012/chart" uri="{CE6537A1-D6FC-4f65-9D91-7224C49458BB}"/>
              </c:extLst>
            </c:dLbl>
            <c:dLbl>
              <c:idx val="7"/>
              <c:layout>
                <c:manualLayout>
                  <c:x val="-0.0336701662292214"/>
                  <c:y val="-0.0354922614083592"/>
                </c:manualLayout>
              </c:layout>
              <c:showVal val="1"/>
              <c:extLst xmlns:c16r2="http://schemas.microsoft.com/office/drawing/2015/06/chart">
                <c:ext xmlns:c16="http://schemas.microsoft.com/office/drawing/2014/chart" uri="{C3380CC4-5D6E-409C-BE32-E72D297353CC}">
                  <c16:uniqueId val="{00000007-C539-497E-BA5E-DB5F959F6067}"/>
                </c:ext>
                <c:ext xmlns:c15="http://schemas.microsoft.com/office/drawing/2012/chart" uri="{CE6537A1-D6FC-4f65-9D91-7224C49458BB}">
                  <c15:layout>
                    <c:manualLayout>
                      <c:w val="5.3535353535353533E-2"/>
                      <c:h val="5.8425709759203984E-2"/>
                    </c:manualLayout>
                  </c15:layout>
                </c:ext>
              </c:extLst>
            </c:dLbl>
            <c:dLbl>
              <c:idx val="8"/>
              <c:delete val="1"/>
              <c:extLst xmlns:c16r2="http://schemas.microsoft.com/office/drawing/2015/06/chart">
                <c:ext xmlns:c16="http://schemas.microsoft.com/office/drawing/2014/chart" uri="{C3380CC4-5D6E-409C-BE32-E72D297353CC}">
                  <c16:uniqueId val="{00000008-C539-497E-BA5E-DB5F959F6067}"/>
                </c:ext>
                <c:ext xmlns:c15="http://schemas.microsoft.com/office/drawing/2012/chart" uri="{CE6537A1-D6FC-4f65-9D91-7224C49458BB}"/>
              </c:extLst>
            </c:dLbl>
            <c:dLbl>
              <c:idx val="9"/>
              <c:layout>
                <c:manualLayout>
                  <c:x val="-0.031986531986532"/>
                  <c:y val="-0.0364169018392447"/>
                </c:manualLayout>
              </c:layout>
              <c:showVal val="1"/>
              <c:extLst xmlns:c16r2="http://schemas.microsoft.com/office/drawing/2015/06/chart">
                <c:ext xmlns:c16="http://schemas.microsoft.com/office/drawing/2014/chart" uri="{C3380CC4-5D6E-409C-BE32-E72D297353CC}">
                  <c16:uniqueId val="{00000009-C539-497E-BA5E-DB5F959F6067}"/>
                </c:ext>
                <c:ext xmlns:c15="http://schemas.microsoft.com/office/drawing/2012/chart" uri="{CE6537A1-D6FC-4f65-9D91-7224C49458BB}">
                  <c15:layout/>
                </c:ext>
              </c:extLst>
            </c:dLbl>
            <c:dLbl>
              <c:idx val="10"/>
              <c:delete val="1"/>
              <c:extLst xmlns:c16r2="http://schemas.microsoft.com/office/drawing/2015/06/chart">
                <c:ext xmlns:c16="http://schemas.microsoft.com/office/drawing/2014/chart" uri="{C3380CC4-5D6E-409C-BE32-E72D297353CC}">
                  <c16:uniqueId val="{0000000A-C539-497E-BA5E-DB5F959F6067}"/>
                </c:ext>
                <c:ext xmlns:c15="http://schemas.microsoft.com/office/drawing/2012/chart" uri="{CE6537A1-D6FC-4f65-9D91-7224C49458BB}"/>
              </c:extLst>
            </c:dLbl>
            <c:dLbl>
              <c:idx val="11"/>
              <c:layout>
                <c:manualLayout>
                  <c:x val="-0.0151515151515153"/>
                  <c:y val="-0.0333821600193077"/>
                </c:manualLayout>
              </c:layout>
              <c:showVal val="1"/>
              <c:extLst xmlns:c16r2="http://schemas.microsoft.com/office/drawing/2015/06/chart">
                <c:ext xmlns:c16="http://schemas.microsoft.com/office/drawing/2014/chart" uri="{C3380CC4-5D6E-409C-BE32-E72D297353CC}">
                  <c16:uniqueId val="{0000000B-C539-497E-BA5E-DB5F959F6067}"/>
                </c:ext>
                <c:ext xmlns:c15="http://schemas.microsoft.com/office/drawing/2012/chart" uri="{CE6537A1-D6FC-4f65-9D91-7224C49458BB}">
                  <c15:layout/>
                </c:ext>
              </c:extLst>
            </c:dLbl>
            <c:numFmt formatCode="#,##0.0" sourceLinked="0"/>
            <c:spPr>
              <a:noFill/>
              <a:ln>
                <a:noFill/>
              </a:ln>
              <a:effectLst/>
            </c:spPr>
            <c:txPr>
              <a:bodyPr/>
              <a:lstStyle/>
              <a:p>
                <a:pPr>
                  <a:defRPr lang="en-US" b="1">
                    <a:solidFill>
                      <a:srgbClr val="FF6600"/>
                    </a:solidFill>
                  </a:defRPr>
                </a:pPr>
                <a:endParaRPr lang="de-DE"/>
              </a:p>
            </c:txPr>
            <c:showVal val="1"/>
            <c:extLst xmlns:c16r2="http://schemas.microsoft.com/office/drawing/2015/06/chart">
              <c:ext xmlns:c15="http://schemas.microsoft.com/office/drawing/2012/chart" uri="{CE6537A1-D6FC-4f65-9D91-7224C49458BB}">
                <c15:showLeaderLines val="1"/>
                <c15:leaderLines>
                  <c:spPr>
                    <a:ln>
                      <a:noFill/>
                    </a:ln>
                  </c:spPr>
                </c15:leaderLines>
              </c:ext>
            </c:extLst>
          </c:dLbls>
          <c:errBars>
            <c:errDir val="y"/>
            <c:errBarType val="both"/>
            <c:errValType val="cust"/>
            <c:plus>
              <c:numRef>
                <c:f>Sheet1!$P$2:$P$13</c:f>
                <c:numCache>
                  <c:formatCode>General</c:formatCode>
                  <c:ptCount val="12"/>
                  <c:pt idx="0">
                    <c:v>0.0</c:v>
                  </c:pt>
                  <c:pt idx="1">
                    <c:v>3.286384747</c:v>
                  </c:pt>
                  <c:pt idx="2">
                    <c:v>2.462430916000002</c:v>
                  </c:pt>
                  <c:pt idx="3">
                    <c:v>2.332545438999996</c:v>
                  </c:pt>
                  <c:pt idx="4">
                    <c:v>2.344873717000013</c:v>
                  </c:pt>
                  <c:pt idx="5">
                    <c:v>1.849436882999995</c:v>
                  </c:pt>
                  <c:pt idx="6">
                    <c:v>2.161500016999995</c:v>
                  </c:pt>
                  <c:pt idx="7">
                    <c:v>2.044862568</c:v>
                  </c:pt>
                  <c:pt idx="8">
                    <c:v>2.282108024999999</c:v>
                  </c:pt>
                  <c:pt idx="9">
                    <c:v>2.451121086000001</c:v>
                  </c:pt>
                  <c:pt idx="10">
                    <c:v>2.506742643999999</c:v>
                  </c:pt>
                  <c:pt idx="11">
                    <c:v>2.539036322000001</c:v>
                  </c:pt>
                </c:numCache>
              </c:numRef>
            </c:plus>
            <c:minus>
              <c:numRef>
                <c:f>Sheet1!$Q$2:$Q$13</c:f>
                <c:numCache>
                  <c:formatCode>General</c:formatCode>
                  <c:ptCount val="12"/>
                  <c:pt idx="0">
                    <c:v>0.0</c:v>
                  </c:pt>
                  <c:pt idx="1">
                    <c:v>3.286384747</c:v>
                  </c:pt>
                  <c:pt idx="2">
                    <c:v>2.462430917000006</c:v>
                  </c:pt>
                  <c:pt idx="3">
                    <c:v>2.332545437999991</c:v>
                  </c:pt>
                  <c:pt idx="4">
                    <c:v>2.344873717</c:v>
                  </c:pt>
                  <c:pt idx="5">
                    <c:v>1.84943688300001</c:v>
                  </c:pt>
                  <c:pt idx="6">
                    <c:v>2.161500016999995</c:v>
                  </c:pt>
                  <c:pt idx="7">
                    <c:v>2.044862568</c:v>
                  </c:pt>
                  <c:pt idx="8">
                    <c:v>2.282108026000003</c:v>
                  </c:pt>
                  <c:pt idx="9">
                    <c:v>2.451121086000001</c:v>
                  </c:pt>
                  <c:pt idx="10">
                    <c:v>2.506742645000003</c:v>
                  </c:pt>
                  <c:pt idx="11">
                    <c:v>2.539036322000001</c:v>
                  </c:pt>
                </c:numCache>
              </c:numRef>
            </c:minus>
            <c:spPr>
              <a:ln w="12700">
                <a:solidFill>
                  <a:srgbClr val="FF6600"/>
                </a:solidFill>
              </a:ln>
            </c:spPr>
          </c:errBars>
          <c:xVal>
            <c:numRef>
              <c:f>Sheet1!$D$2:$D$13</c:f>
              <c:numCache>
                <c:formatCode>General</c:formatCode>
                <c:ptCount val="12"/>
                <c:pt idx="0">
                  <c:v>0.5</c:v>
                </c:pt>
                <c:pt idx="1">
                  <c:v>4.5</c:v>
                </c:pt>
                <c:pt idx="2">
                  <c:v>8.5</c:v>
                </c:pt>
                <c:pt idx="3">
                  <c:v>12.5</c:v>
                </c:pt>
                <c:pt idx="4">
                  <c:v>16.5</c:v>
                </c:pt>
                <c:pt idx="5">
                  <c:v>24.5</c:v>
                </c:pt>
                <c:pt idx="6">
                  <c:v>36.5</c:v>
                </c:pt>
                <c:pt idx="7">
                  <c:v>48.5</c:v>
                </c:pt>
                <c:pt idx="8">
                  <c:v>60.5</c:v>
                </c:pt>
                <c:pt idx="9">
                  <c:v>72.5</c:v>
                </c:pt>
                <c:pt idx="10">
                  <c:v>84.5</c:v>
                </c:pt>
                <c:pt idx="11">
                  <c:v>96.0</c:v>
                </c:pt>
              </c:numCache>
            </c:numRef>
          </c:xVal>
          <c:yVal>
            <c:numRef>
              <c:f>Sheet1!$C$2:$C$13</c:f>
              <c:numCache>
                <c:formatCode>0.0</c:formatCode>
                <c:ptCount val="12"/>
                <c:pt idx="0" formatCode="General">
                  <c:v>0.0</c:v>
                </c:pt>
                <c:pt idx="1">
                  <c:v>70.2</c:v>
                </c:pt>
                <c:pt idx="2">
                  <c:v>84.4</c:v>
                </c:pt>
                <c:pt idx="3">
                  <c:v>89.0</c:v>
                </c:pt>
                <c:pt idx="4">
                  <c:v>90.0</c:v>
                </c:pt>
                <c:pt idx="5">
                  <c:v>93.4</c:v>
                </c:pt>
                <c:pt idx="6">
                  <c:v>91.0</c:v>
                </c:pt>
                <c:pt idx="7">
                  <c:v>93.3</c:v>
                </c:pt>
                <c:pt idx="8">
                  <c:v>91.0</c:v>
                </c:pt>
                <c:pt idx="9">
                  <c:v>89.4</c:v>
                </c:pt>
                <c:pt idx="10">
                  <c:v>88.0</c:v>
                </c:pt>
                <c:pt idx="11">
                  <c:v>89.5</c:v>
                </c:pt>
              </c:numCache>
            </c:numRef>
          </c:yVal>
          <c:extLst xmlns:c16r2="http://schemas.microsoft.com/office/drawing/2015/06/chart">
            <c:ext xmlns:c16="http://schemas.microsoft.com/office/drawing/2014/chart" uri="{C3380CC4-5D6E-409C-BE32-E72D297353CC}">
              <c16:uniqueId val="{0000000C-C539-497E-BA5E-DB5F959F6067}"/>
            </c:ext>
          </c:extLst>
        </c:ser>
        <c:ser>
          <c:idx val="0"/>
          <c:order val="1"/>
          <c:tx>
            <c:strRef>
              <c:f>Sheet1!$B$1</c:f>
              <c:strCache>
                <c:ptCount val="1"/>
                <c:pt idx="0">
                  <c:v>DTG + 3TC (N=716)</c:v>
                </c:pt>
              </c:strCache>
            </c:strRef>
          </c:tx>
          <c:spPr>
            <a:ln>
              <a:solidFill>
                <a:srgbClr val="002F5F"/>
              </a:solidFill>
            </a:ln>
          </c:spPr>
          <c:marker>
            <c:symbol val="diamond"/>
            <c:size val="4"/>
            <c:spPr>
              <a:solidFill>
                <a:srgbClr val="002F5F"/>
              </a:solidFill>
              <a:ln>
                <a:solidFill>
                  <a:srgbClr val="002F5F"/>
                </a:solidFill>
              </a:ln>
            </c:spPr>
          </c:marker>
          <c:dLbls>
            <c:dLbl>
              <c:idx val="0"/>
              <c:delete val="1"/>
              <c:extLst xmlns:c16r2="http://schemas.microsoft.com/office/drawing/2015/06/chart">
                <c:ext xmlns:c16="http://schemas.microsoft.com/office/drawing/2014/chart" uri="{C3380CC4-5D6E-409C-BE32-E72D297353CC}">
                  <c16:uniqueId val="{0000000D-C539-497E-BA5E-DB5F959F6067}"/>
                </c:ext>
                <c:ext xmlns:c15="http://schemas.microsoft.com/office/drawing/2012/chart" uri="{CE6537A1-D6FC-4f65-9D91-7224C49458BB}"/>
              </c:extLst>
            </c:dLbl>
            <c:dLbl>
              <c:idx val="1"/>
              <c:layout>
                <c:manualLayout>
                  <c:x val="-0.0335323607329458"/>
                  <c:y val="-0.0493630007073258"/>
                </c:manualLayout>
              </c:layout>
              <c:showVal val="1"/>
              <c:extLst xmlns:c16r2="http://schemas.microsoft.com/office/drawing/2015/06/chart">
                <c:ext xmlns:c16="http://schemas.microsoft.com/office/drawing/2014/chart" uri="{C3380CC4-5D6E-409C-BE32-E72D297353CC}">
                  <c16:uniqueId val="{0000000E-C539-497E-BA5E-DB5F959F6067}"/>
                </c:ext>
                <c:ext xmlns:c15="http://schemas.microsoft.com/office/drawing/2012/chart" uri="{CE6537A1-D6FC-4f65-9D91-7224C49458BB}">
                  <c15:layout/>
                </c:ext>
              </c:extLst>
            </c:dLbl>
            <c:dLbl>
              <c:idx val="2"/>
              <c:layout>
                <c:manualLayout>
                  <c:x val="-0.0287638855749092"/>
                  <c:y val="-0.0391911815659746"/>
                </c:manualLayout>
              </c:layout>
              <c:showVal val="1"/>
              <c:extLst xmlns:c16r2="http://schemas.microsoft.com/office/drawing/2015/06/chart">
                <c:ext xmlns:c16="http://schemas.microsoft.com/office/drawing/2014/chart" uri="{C3380CC4-5D6E-409C-BE32-E72D297353CC}">
                  <c16:uniqueId val="{0000000F-C539-497E-BA5E-DB5F959F6067}"/>
                </c:ext>
                <c:ext xmlns:c15="http://schemas.microsoft.com/office/drawing/2012/chart" uri="{CE6537A1-D6FC-4f65-9D91-7224C49458BB}">
                  <c15:layout/>
                </c:ext>
              </c:extLst>
            </c:dLbl>
            <c:dLbl>
              <c:idx val="3"/>
              <c:delete val="1"/>
              <c:extLst xmlns:c16r2="http://schemas.microsoft.com/office/drawing/2015/06/chart">
                <c:ext xmlns:c16="http://schemas.microsoft.com/office/drawing/2014/chart" uri="{C3380CC4-5D6E-409C-BE32-E72D297353CC}">
                  <c16:uniqueId val="{00000010-C539-497E-BA5E-DB5F959F6067}"/>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11-C539-497E-BA5E-DB5F959F6067}"/>
                </c:ext>
                <c:ext xmlns:c15="http://schemas.microsoft.com/office/drawing/2012/chart" uri="{CE6537A1-D6FC-4f65-9D91-7224C49458BB}"/>
              </c:extLst>
            </c:dLbl>
            <c:dLbl>
              <c:idx val="5"/>
              <c:layout>
                <c:manualLayout>
                  <c:x val="-0.024338662212678"/>
                  <c:y val="0.0390298862330251"/>
                </c:manualLayout>
              </c:layout>
              <c:showVal val="1"/>
              <c:extLst xmlns:c16r2="http://schemas.microsoft.com/office/drawing/2015/06/chart">
                <c:ext xmlns:c16="http://schemas.microsoft.com/office/drawing/2014/chart" uri="{C3380CC4-5D6E-409C-BE32-E72D297353CC}">
                  <c16:uniqueId val="{00000012-C539-497E-BA5E-DB5F959F6067}"/>
                </c:ext>
                <c:ext xmlns:c15="http://schemas.microsoft.com/office/drawing/2012/chart" uri="{CE6537A1-D6FC-4f65-9D91-7224C49458BB}">
                  <c15:layout/>
                </c:ext>
              </c:extLst>
            </c:dLbl>
            <c:dLbl>
              <c:idx val="6"/>
              <c:delete val="1"/>
              <c:extLst xmlns:c16r2="http://schemas.microsoft.com/office/drawing/2015/06/chart">
                <c:ext xmlns:c16="http://schemas.microsoft.com/office/drawing/2014/chart" uri="{C3380CC4-5D6E-409C-BE32-E72D297353CC}">
                  <c16:uniqueId val="{00000013-C539-497E-BA5E-DB5F959F6067}"/>
                </c:ext>
                <c:ext xmlns:c15="http://schemas.microsoft.com/office/drawing/2012/chart" uri="{CE6537A1-D6FC-4f65-9D91-7224C49458BB}"/>
              </c:extLst>
            </c:dLbl>
            <c:dLbl>
              <c:idx val="7"/>
              <c:layout>
                <c:manualLayout>
                  <c:x val="-0.0202020202020202"/>
                  <c:y val="0.0364059098609992"/>
                </c:manualLayout>
              </c:layout>
              <c:showVal val="1"/>
              <c:extLst xmlns:c16r2="http://schemas.microsoft.com/office/drawing/2015/06/chart">
                <c:ext xmlns:c16="http://schemas.microsoft.com/office/drawing/2014/chart" uri="{C3380CC4-5D6E-409C-BE32-E72D297353CC}">
                  <c16:uniqueId val="{00000014-C539-497E-BA5E-DB5F959F6067}"/>
                </c:ext>
                <c:ext xmlns:c15="http://schemas.microsoft.com/office/drawing/2012/chart" uri="{CE6537A1-D6FC-4f65-9D91-7224C49458BB}">
                  <c15:layout/>
                </c:ext>
              </c:extLst>
            </c:dLbl>
            <c:dLbl>
              <c:idx val="8"/>
              <c:delete val="1"/>
              <c:extLst xmlns:c16r2="http://schemas.microsoft.com/office/drawing/2015/06/chart">
                <c:ext xmlns:c16="http://schemas.microsoft.com/office/drawing/2014/chart" uri="{C3380CC4-5D6E-409C-BE32-E72D297353CC}">
                  <c16:uniqueId val="{00000015-C539-497E-BA5E-DB5F959F6067}"/>
                </c:ext>
                <c:ext xmlns:c15="http://schemas.microsoft.com/office/drawing/2012/chart" uri="{CE6537A1-D6FC-4f65-9D91-7224C49458BB}"/>
              </c:extLst>
            </c:dLbl>
            <c:dLbl>
              <c:idx val="9"/>
              <c:layout>
                <c:manualLayout>
                  <c:x val="-0.021885521885522"/>
                  <c:y val="0.0364169018392447"/>
                </c:manualLayout>
              </c:layout>
              <c:showVal val="1"/>
              <c:extLst xmlns:c16r2="http://schemas.microsoft.com/office/drawing/2015/06/chart">
                <c:ext xmlns:c16="http://schemas.microsoft.com/office/drawing/2014/chart" uri="{C3380CC4-5D6E-409C-BE32-E72D297353CC}">
                  <c16:uniqueId val="{00000016-C539-497E-BA5E-DB5F959F6067}"/>
                </c:ext>
                <c:ext xmlns:c15="http://schemas.microsoft.com/office/drawing/2012/chart" uri="{CE6537A1-D6FC-4f65-9D91-7224C49458BB}">
                  <c15:layout/>
                </c:ext>
              </c:extLst>
            </c:dLbl>
            <c:dLbl>
              <c:idx val="10"/>
              <c:delete val="1"/>
              <c:extLst xmlns:c16r2="http://schemas.microsoft.com/office/drawing/2015/06/chart">
                <c:ext xmlns:c16="http://schemas.microsoft.com/office/drawing/2014/chart" uri="{C3380CC4-5D6E-409C-BE32-E72D297353CC}">
                  <c16:uniqueId val="{00000017-C539-497E-BA5E-DB5F959F6067}"/>
                </c:ext>
                <c:ext xmlns:c15="http://schemas.microsoft.com/office/drawing/2012/chart" uri="{CE6537A1-D6FC-4f65-9D91-7224C49458BB}"/>
              </c:extLst>
            </c:dLbl>
            <c:dLbl>
              <c:idx val="11"/>
              <c:layout>
                <c:manualLayout>
                  <c:x val="-0.0202020202020203"/>
                  <c:y val="0.0424863854791188"/>
                </c:manualLayout>
              </c:layout>
              <c:showVal val="1"/>
              <c:extLst xmlns:c16r2="http://schemas.microsoft.com/office/drawing/2015/06/chart">
                <c:ext xmlns:c16="http://schemas.microsoft.com/office/drawing/2014/chart" uri="{C3380CC4-5D6E-409C-BE32-E72D297353CC}">
                  <c16:uniqueId val="{00000018-C539-497E-BA5E-DB5F959F6067}"/>
                </c:ext>
                <c:ext xmlns:c15="http://schemas.microsoft.com/office/drawing/2012/chart" uri="{CE6537A1-D6FC-4f65-9D91-7224C49458BB}">
                  <c15:layout/>
                </c:ext>
              </c:extLst>
            </c:dLbl>
            <c:numFmt formatCode="#,##0.0" sourceLinked="0"/>
            <c:spPr>
              <a:noFill/>
              <a:ln>
                <a:noFill/>
              </a:ln>
              <a:effectLst/>
            </c:spPr>
            <c:txPr>
              <a:bodyPr/>
              <a:lstStyle/>
              <a:p>
                <a:pPr>
                  <a:defRPr lang="en-US" b="1">
                    <a:solidFill>
                      <a:srgbClr val="002F5F"/>
                    </a:solidFill>
                  </a:defRPr>
                </a:pPr>
                <a:endParaRPr lang="de-DE"/>
              </a:p>
            </c:txPr>
            <c:showVal val="1"/>
            <c:extLst xmlns:c16r2="http://schemas.microsoft.com/office/drawing/2015/06/chart">
              <c:ext xmlns:c15="http://schemas.microsoft.com/office/drawing/2012/chart" uri="{CE6537A1-D6FC-4f65-9D91-7224C49458BB}">
                <c15:showLeaderLines val="1"/>
                <c15:leaderLines>
                  <c:spPr>
                    <a:ln>
                      <a:noFill/>
                    </a:ln>
                  </c:spPr>
                </c15:leaderLines>
              </c:ext>
            </c:extLst>
          </c:dLbls>
          <c:errBars>
            <c:errDir val="y"/>
            <c:errBarType val="both"/>
            <c:errValType val="cust"/>
            <c:plus>
              <c:numRef>
                <c:f>Sheet1!$S$2:$S$13</c:f>
                <c:numCache>
                  <c:formatCode>General</c:formatCode>
                  <c:ptCount val="12"/>
                  <c:pt idx="0">
                    <c:v>0.0</c:v>
                  </c:pt>
                  <c:pt idx="1">
                    <c:v>3.349347717000001</c:v>
                  </c:pt>
                  <c:pt idx="2">
                    <c:v>2.657394649</c:v>
                  </c:pt>
                  <c:pt idx="3">
                    <c:v>2.304539027000004</c:v>
                  </c:pt>
                  <c:pt idx="4">
                    <c:v>2.240100501000001</c:v>
                  </c:pt>
                  <c:pt idx="5">
                    <c:v>1.811572368</c:v>
                  </c:pt>
                  <c:pt idx="6">
                    <c:v>2.042143210000006</c:v>
                  </c:pt>
                  <c:pt idx="7">
                    <c:v>1.829376244000002</c:v>
                  </c:pt>
                  <c:pt idx="8">
                    <c:v>2.144599311999997</c:v>
                  </c:pt>
                  <c:pt idx="9">
                    <c:v>2.253228150000013</c:v>
                  </c:pt>
                  <c:pt idx="10">
                    <c:v>2.401795442000008</c:v>
                  </c:pt>
                  <c:pt idx="11">
                    <c:v>2.240100501000001</c:v>
                  </c:pt>
                </c:numCache>
              </c:numRef>
            </c:plus>
            <c:minus>
              <c:numRef>
                <c:f>Sheet1!$T$2:$T$13</c:f>
                <c:numCache>
                  <c:formatCode>General</c:formatCode>
                  <c:ptCount val="12"/>
                  <c:pt idx="0">
                    <c:v>0.0</c:v>
                  </c:pt>
                  <c:pt idx="1">
                    <c:v>3.349347717000001</c:v>
                  </c:pt>
                  <c:pt idx="2">
                    <c:v>2.657394649</c:v>
                  </c:pt>
                  <c:pt idx="3">
                    <c:v>2.30453902699999</c:v>
                  </c:pt>
                  <c:pt idx="4">
                    <c:v>2.240100501000001</c:v>
                  </c:pt>
                  <c:pt idx="5">
                    <c:v>1.811572369000004</c:v>
                  </c:pt>
                  <c:pt idx="6">
                    <c:v>2.042143210000006</c:v>
                  </c:pt>
                  <c:pt idx="7">
                    <c:v>1.829376242999998</c:v>
                  </c:pt>
                  <c:pt idx="8">
                    <c:v>2.144599311000008</c:v>
                  </c:pt>
                  <c:pt idx="9">
                    <c:v>2.253228150999988</c:v>
                  </c:pt>
                  <c:pt idx="10">
                    <c:v>2.401795441999994</c:v>
                  </c:pt>
                  <c:pt idx="11">
                    <c:v>2.240100501000001</c:v>
                  </c:pt>
                </c:numCache>
              </c:numRef>
            </c:minus>
            <c:spPr>
              <a:ln w="12700">
                <a:solidFill>
                  <a:srgbClr val="002F5F"/>
                </a:solidFill>
              </a:ln>
            </c:spPr>
          </c:errBars>
          <c:errBars>
            <c:errDir val="x"/>
            <c:errBarType val="both"/>
            <c:errValType val="fixedVal"/>
            <c:noEndCap val="1"/>
            <c:val val="0.0"/>
          </c:errBars>
          <c:xVal>
            <c:numRef>
              <c:f>Sheet1!$A$2:$A$13</c:f>
              <c:numCache>
                <c:formatCode>General</c:formatCode>
                <c:ptCount val="12"/>
                <c:pt idx="0">
                  <c:v>0.1</c:v>
                </c:pt>
                <c:pt idx="1">
                  <c:v>3.5</c:v>
                </c:pt>
                <c:pt idx="2">
                  <c:v>7.5</c:v>
                </c:pt>
                <c:pt idx="3">
                  <c:v>11.5</c:v>
                </c:pt>
                <c:pt idx="4">
                  <c:v>15.5</c:v>
                </c:pt>
                <c:pt idx="5">
                  <c:v>23.5</c:v>
                </c:pt>
                <c:pt idx="6">
                  <c:v>35.5</c:v>
                </c:pt>
                <c:pt idx="7">
                  <c:v>47.5</c:v>
                </c:pt>
                <c:pt idx="8">
                  <c:v>59.5</c:v>
                </c:pt>
                <c:pt idx="9">
                  <c:v>71.5</c:v>
                </c:pt>
                <c:pt idx="10">
                  <c:v>83.5</c:v>
                </c:pt>
                <c:pt idx="11">
                  <c:v>95.0</c:v>
                </c:pt>
              </c:numCache>
            </c:numRef>
          </c:xVal>
          <c:yVal>
            <c:numRef>
              <c:f>Sheet1!$B$2:$B$13</c:f>
              <c:numCache>
                <c:formatCode>0.0</c:formatCode>
                <c:ptCount val="12"/>
                <c:pt idx="0" formatCode="General">
                  <c:v>0.001</c:v>
                </c:pt>
                <c:pt idx="1">
                  <c:v>72.0</c:v>
                </c:pt>
                <c:pt idx="2">
                  <c:v>87.0</c:v>
                </c:pt>
                <c:pt idx="3">
                  <c:v>89.0</c:v>
                </c:pt>
                <c:pt idx="4">
                  <c:v>88.0</c:v>
                </c:pt>
                <c:pt idx="5">
                  <c:v>93.2</c:v>
                </c:pt>
                <c:pt idx="6">
                  <c:v>90.0</c:v>
                </c:pt>
                <c:pt idx="7">
                  <c:v>91.5</c:v>
                </c:pt>
                <c:pt idx="8">
                  <c:v>89.0</c:v>
                </c:pt>
                <c:pt idx="9">
                  <c:v>87.2</c:v>
                </c:pt>
                <c:pt idx="10">
                  <c:v>86.0</c:v>
                </c:pt>
                <c:pt idx="11">
                  <c:v>86.0</c:v>
                </c:pt>
              </c:numCache>
            </c:numRef>
          </c:yVal>
          <c:extLst xmlns:c16r2="http://schemas.microsoft.com/office/drawing/2015/06/chart">
            <c:ext xmlns:c16="http://schemas.microsoft.com/office/drawing/2014/chart" uri="{C3380CC4-5D6E-409C-BE32-E72D297353CC}">
              <c16:uniqueId val="{00000019-C539-497E-BA5E-DB5F959F6067}"/>
            </c:ext>
          </c:extLst>
        </c:ser>
        <c:dLbls/>
        <c:axId val="364973208"/>
        <c:axId val="364909832"/>
      </c:scatterChart>
      <c:valAx>
        <c:axId val="364973208"/>
        <c:scaling>
          <c:orientation val="minMax"/>
          <c:max val="100.0"/>
          <c:min val="0.0"/>
        </c:scaling>
        <c:delete val="1"/>
        <c:axPos val="b"/>
        <c:title>
          <c:tx>
            <c:rich>
              <a:bodyPr/>
              <a:lstStyle/>
              <a:p>
                <a:pPr>
                  <a:defRPr lang="en-US" b="0">
                    <a:solidFill>
                      <a:schemeClr val="tx2"/>
                    </a:solidFill>
                  </a:defRPr>
                </a:pPr>
                <a:r>
                  <a:rPr lang="en-US" b="0" dirty="0">
                    <a:solidFill>
                      <a:schemeClr val="tx2"/>
                    </a:solidFill>
                  </a:rPr>
                  <a:t>Study visit</a:t>
                </a:r>
              </a:p>
            </c:rich>
          </c:tx>
          <c:layout>
            <c:manualLayout>
              <c:xMode val="edge"/>
              <c:yMode val="edge"/>
              <c:x val="0.496885532415925"/>
              <c:y val="0.653688138098003"/>
            </c:manualLayout>
          </c:layout>
        </c:title>
        <c:numFmt formatCode="General" sourceLinked="1"/>
        <c:majorTickMark val="none"/>
        <c:tickLblPos val="nextTo"/>
        <c:crossAx val="364909832"/>
        <c:crossesAt val="-20.0"/>
        <c:crossBetween val="midCat"/>
        <c:majorUnit val="4.0"/>
      </c:valAx>
      <c:valAx>
        <c:axId val="364909832"/>
        <c:scaling>
          <c:orientation val="minMax"/>
          <c:max val="100.0"/>
          <c:min val="0.0"/>
        </c:scaling>
        <c:axPos val="l"/>
        <c:title>
          <c:tx>
            <c:rich>
              <a:bodyPr/>
              <a:lstStyle/>
              <a:p>
                <a:pPr>
                  <a:defRPr lang="en-US" b="0">
                    <a:solidFill>
                      <a:schemeClr val="tx2"/>
                    </a:solidFill>
                  </a:defRPr>
                </a:pPr>
                <a:r>
                  <a:rPr lang="en-US" b="0" dirty="0">
                    <a:solidFill>
                      <a:schemeClr val="tx2"/>
                    </a:solidFill>
                  </a:rPr>
                  <a:t>HIV-1 RNA &lt;50 c/mL, % (95% CI)</a:t>
                </a:r>
              </a:p>
            </c:rich>
          </c:tx>
          <c:layout>
            <c:manualLayout>
              <c:xMode val="edge"/>
              <c:yMode val="edge"/>
              <c:x val="0.0693981345205681"/>
              <c:y val="0.115811736193295"/>
            </c:manualLayout>
          </c:layout>
        </c:title>
        <c:numFmt formatCode="General" sourceLinked="1"/>
        <c:tickLblPos val="nextTo"/>
        <c:spPr>
          <a:ln w="19050">
            <a:solidFill>
              <a:schemeClr val="tx2"/>
            </a:solidFill>
          </a:ln>
        </c:spPr>
        <c:txPr>
          <a:bodyPr/>
          <a:lstStyle/>
          <a:p>
            <a:pPr>
              <a:defRPr lang="en-US">
                <a:solidFill>
                  <a:schemeClr val="tx2"/>
                </a:solidFill>
              </a:defRPr>
            </a:pPr>
            <a:endParaRPr lang="de-DE"/>
          </a:p>
        </c:txPr>
        <c:crossAx val="364973208"/>
        <c:crossesAt val="-4.0"/>
        <c:crossBetween val="midCat"/>
        <c:majorUnit val="20.0"/>
      </c:valAx>
    </c:plotArea>
    <c:plotVisOnly val="1"/>
    <c:dispBlanksAs val="gap"/>
  </c:chart>
  <c:txPr>
    <a:bodyPr/>
    <a:lstStyle/>
    <a:p>
      <a:pPr>
        <a:defRPr sz="1400">
          <a:latin typeface="Arial" panose="020B0604020202020204" pitchFamily="34" charset="0"/>
          <a:cs typeface="Arial" panose="020B0604020202020204" pitchFamily="34" charset="0"/>
        </a:defRPr>
      </a:pPr>
      <a:endParaRPr lang="de-DE"/>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de-DE"/>
  <c:style val="2"/>
  <c:clrMapOvr bg1="lt1" tx1="dk1" bg2="lt2" tx2="dk2" accent1="accent1" accent2="accent2" accent3="accent3" accent4="accent4" accent5="accent5" accent6="accent6" hlink="hlink" folHlink="folHlink"/>
  <c:chart>
    <c:plotArea>
      <c:layout>
        <c:manualLayout>
          <c:layoutTarget val="inner"/>
          <c:xMode val="edge"/>
          <c:yMode val="edge"/>
          <c:x val="0.185479309970193"/>
          <c:y val="0.0261706168926673"/>
          <c:w val="0.808559360467761"/>
          <c:h val="0.843877026401121"/>
        </c:manualLayout>
      </c:layout>
      <c:barChart>
        <c:barDir val="col"/>
        <c:grouping val="clustered"/>
        <c:ser>
          <c:idx val="0"/>
          <c:order val="0"/>
          <c:tx>
            <c:strRef>
              <c:f>Sheet1!$B$1</c:f>
              <c:strCache>
                <c:ptCount val="1"/>
                <c:pt idx="0">
                  <c:v>DTG/3TC 
(N=369)</c:v>
                </c:pt>
              </c:strCache>
            </c:strRef>
          </c:tx>
          <c:spPr>
            <a:solidFill>
              <a:srgbClr val="002F5F"/>
            </a:solidFill>
            <a:ln w="6350">
              <a:noFill/>
            </a:ln>
          </c:spPr>
          <c:dLbls>
            <c:dLbl>
              <c:idx val="0"/>
              <c:layout/>
              <c:tx>
                <c:rich>
                  <a:bodyPr/>
                  <a:lstStyle/>
                  <a:p>
                    <a:r>
                      <a:rPr lang="en-US" sz="1400" dirty="0" smtClean="0">
                        <a:latin typeface="Arial" panose="020B0604020202020204" pitchFamily="34" charset="0"/>
                        <a:cs typeface="Arial" panose="020B0604020202020204" pitchFamily="34" charset="0"/>
                      </a:rPr>
                      <a:t>0.3%</a:t>
                    </a:r>
                    <a:endParaRPr lang="en-GB" dirty="0"/>
                  </a:p>
                </c:rich>
              </c:tx>
              <c:showVal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0-3A8E-44DE-9728-310BAE59324A}"/>
                </c:ext>
              </c:extLst>
            </c:dLbl>
            <c:spPr>
              <a:noFill/>
              <a:ln>
                <a:noFill/>
              </a:ln>
              <a:effectLst/>
            </c:spPr>
            <c:txPr>
              <a:bodyPr/>
              <a:lstStyle/>
              <a:p>
                <a:pPr algn="ctr" rtl="0">
                  <a:defRPr lang="en-US" sz="1400"/>
                </a:pPr>
                <a:endParaRPr lang="de-DE"/>
              </a:p>
            </c:txPr>
            <c:showVal val="1"/>
            <c:extLst xmlns:c16r2="http://schemas.microsoft.com/office/drawing/2015/06/chart">
              <c:ext xmlns:c15="http://schemas.microsoft.com/office/drawing/2012/chart" uri="{CE6537A1-D6FC-4f65-9D91-7224C49458BB}">
                <c15:showLeaderLines val="1"/>
              </c:ext>
            </c:extLst>
          </c:dLbls>
          <c:cat>
            <c:strRef>
              <c:f>Sheet1!$A$2:$A$4</c:f>
              <c:strCache>
                <c:ptCount val="3"/>
                <c:pt idx="0">
                  <c:v>HIV-1 RNA 
≥50 c/mL</c:v>
                </c:pt>
                <c:pt idx="1">
                  <c:v>HIV-1 RNA 
&lt;50 c/mL</c:v>
                </c:pt>
                <c:pt idx="2">
                  <c:v>No virologic
data</c:v>
                </c:pt>
              </c:strCache>
            </c:strRef>
          </c:cat>
          <c:val>
            <c:numRef>
              <c:f>Sheet1!$B$2:$B$4</c:f>
              <c:numCache>
                <c:formatCode>0.0</c:formatCode>
                <c:ptCount val="3"/>
                <c:pt idx="0">
                  <c:v>0.27</c:v>
                </c:pt>
                <c:pt idx="1">
                  <c:v>93.2</c:v>
                </c:pt>
                <c:pt idx="2">
                  <c:v>6.5</c:v>
                </c:pt>
              </c:numCache>
            </c:numRef>
          </c:val>
          <c:extLst xmlns:c16r2="http://schemas.microsoft.com/office/drawing/2015/06/chart">
            <c:ext xmlns:c16="http://schemas.microsoft.com/office/drawing/2014/chart" uri="{C3380CC4-5D6E-409C-BE32-E72D297353CC}">
              <c16:uniqueId val="{00000001-3A8E-44DE-9728-310BAE59324A}"/>
            </c:ext>
          </c:extLst>
        </c:ser>
        <c:ser>
          <c:idx val="1"/>
          <c:order val="1"/>
          <c:tx>
            <c:strRef>
              <c:f>Sheet1!$C$1</c:f>
              <c:strCache>
                <c:ptCount val="1"/>
                <c:pt idx="0">
                  <c:v>TAF-based regimen (N=372)</c:v>
                </c:pt>
              </c:strCache>
            </c:strRef>
          </c:tx>
          <c:spPr>
            <a:solidFill>
              <a:srgbClr val="FF6600"/>
            </a:solidFill>
            <a:ln w="6350">
              <a:noFill/>
            </a:ln>
          </c:spPr>
          <c:dLbls>
            <c:dLbl>
              <c:idx val="0"/>
              <c:layout/>
              <c:tx>
                <c:rich>
                  <a:bodyPr/>
                  <a:lstStyle/>
                  <a:p>
                    <a:r>
                      <a:rPr lang="en-US" dirty="0" smtClean="0"/>
                      <a:t>0.5%</a:t>
                    </a:r>
                    <a:endParaRPr lang="en-GB" dirty="0"/>
                  </a:p>
                </c:rich>
              </c:tx>
              <c:showVal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2-3A8E-44DE-9728-310BAE59324A}"/>
                </c:ext>
              </c:extLst>
            </c:dLbl>
            <c:spPr>
              <a:noFill/>
              <a:ln>
                <a:noFill/>
              </a:ln>
              <a:effectLst/>
            </c:spPr>
            <c:txPr>
              <a:bodyPr/>
              <a:lstStyle/>
              <a:p>
                <a:pPr algn="ctr" rtl="0">
                  <a:defRPr lang="en-US" sz="1400"/>
                </a:pPr>
                <a:endParaRPr lang="de-DE"/>
              </a:p>
            </c:txPr>
            <c:showVal val="1"/>
            <c:extLst xmlns:c16r2="http://schemas.microsoft.com/office/drawing/2015/06/chart">
              <c:ext xmlns:c15="http://schemas.microsoft.com/office/drawing/2012/chart" uri="{CE6537A1-D6FC-4f65-9D91-7224C49458BB}">
                <c15:showLeaderLines val="1"/>
              </c:ext>
            </c:extLst>
          </c:dLbls>
          <c:cat>
            <c:strRef>
              <c:f>Sheet1!$A$2:$A$4</c:f>
              <c:strCache>
                <c:ptCount val="3"/>
                <c:pt idx="0">
                  <c:v>HIV-1 RNA 
≥50 c/mL</c:v>
                </c:pt>
                <c:pt idx="1">
                  <c:v>HIV-1 RNA 
&lt;50 c/mL</c:v>
                </c:pt>
                <c:pt idx="2">
                  <c:v>No virologic
data</c:v>
                </c:pt>
              </c:strCache>
            </c:strRef>
          </c:cat>
          <c:val>
            <c:numRef>
              <c:f>Sheet1!$C$2:$C$4</c:f>
              <c:numCache>
                <c:formatCode>0.0</c:formatCode>
                <c:ptCount val="3"/>
                <c:pt idx="0">
                  <c:v>0.5</c:v>
                </c:pt>
                <c:pt idx="1">
                  <c:v>93.0</c:v>
                </c:pt>
                <c:pt idx="2">
                  <c:v>6.5</c:v>
                </c:pt>
              </c:numCache>
            </c:numRef>
          </c:val>
          <c:extLst xmlns:c16r2="http://schemas.microsoft.com/office/drawing/2015/06/chart">
            <c:ext xmlns:c16="http://schemas.microsoft.com/office/drawing/2014/chart" uri="{C3380CC4-5D6E-409C-BE32-E72D297353CC}">
              <c16:uniqueId val="{00000003-3A8E-44DE-9728-310BAE59324A}"/>
            </c:ext>
          </c:extLst>
        </c:ser>
        <c:dLbls/>
        <c:axId val="221406648"/>
        <c:axId val="365611208"/>
      </c:barChart>
      <c:catAx>
        <c:axId val="221406648"/>
        <c:scaling>
          <c:orientation val="minMax"/>
        </c:scaling>
        <c:axPos val="b"/>
        <c:numFmt formatCode="General" sourceLinked="1"/>
        <c:majorTickMark val="none"/>
        <c:tickLblPos val="nextTo"/>
        <c:spPr>
          <a:ln w="15875">
            <a:solidFill>
              <a:srgbClr val="44546A"/>
            </a:solidFill>
          </a:ln>
        </c:spPr>
        <c:txPr>
          <a:bodyPr/>
          <a:lstStyle/>
          <a:p>
            <a:pPr>
              <a:defRPr lang="en-US"/>
            </a:pPr>
            <a:endParaRPr lang="de-DE"/>
          </a:p>
        </c:txPr>
        <c:crossAx val="365611208"/>
        <c:crosses val="autoZero"/>
        <c:auto val="1"/>
        <c:lblAlgn val="ctr"/>
        <c:lblOffset val="100"/>
      </c:catAx>
      <c:valAx>
        <c:axId val="365611208"/>
        <c:scaling>
          <c:orientation val="minMax"/>
          <c:max val="100.0"/>
        </c:scaling>
        <c:axPos val="l"/>
        <c:title>
          <c:tx>
            <c:rich>
              <a:bodyPr/>
              <a:lstStyle/>
              <a:p>
                <a:pPr>
                  <a:defRPr lang="en-US" b="0"/>
                </a:pPr>
                <a:r>
                  <a:rPr lang="en-US" b="0" dirty="0"/>
                  <a:t>Proportion of participants, %</a:t>
                </a:r>
              </a:p>
            </c:rich>
          </c:tx>
          <c:layout>
            <c:manualLayout>
              <c:xMode val="edge"/>
              <c:yMode val="edge"/>
              <c:x val="0.0309172121935727"/>
              <c:y val="0.0389103378321337"/>
            </c:manualLayout>
          </c:layout>
        </c:title>
        <c:numFmt formatCode="0.0" sourceLinked="1"/>
        <c:tickLblPos val="nextTo"/>
        <c:spPr>
          <a:ln w="15875">
            <a:solidFill>
              <a:srgbClr val="44546A"/>
            </a:solidFill>
          </a:ln>
        </c:spPr>
        <c:txPr>
          <a:bodyPr/>
          <a:lstStyle/>
          <a:p>
            <a:pPr>
              <a:defRPr lang="en-US"/>
            </a:pPr>
            <a:endParaRPr lang="de-DE"/>
          </a:p>
        </c:txPr>
        <c:crossAx val="221406648"/>
        <c:crosses val="autoZero"/>
        <c:crossBetween val="between"/>
        <c:majorUnit val="20.0"/>
      </c:valAx>
      <c:spPr>
        <a:noFill/>
        <a:ln w="25384">
          <a:noFill/>
        </a:ln>
      </c:spPr>
    </c:plotArea>
    <c:legend>
      <c:legendPos val="r"/>
      <c:legendEntry>
        <c:idx val="0"/>
        <c:txPr>
          <a:bodyPr/>
          <a:lstStyle/>
          <a:p>
            <a:pPr>
              <a:defRPr sz="1200"/>
            </a:pPr>
            <a:endParaRPr lang="de-DE"/>
          </a:p>
        </c:txPr>
      </c:legendEntry>
      <c:layout>
        <c:manualLayout>
          <c:xMode val="edge"/>
          <c:yMode val="edge"/>
          <c:x val="0.721130142958246"/>
          <c:y val="0.0864290377232886"/>
          <c:w val="0.276678358437205"/>
          <c:h val="0.28397767161786"/>
        </c:manualLayout>
      </c:layout>
      <c:txPr>
        <a:bodyPr/>
        <a:lstStyle/>
        <a:p>
          <a:pPr>
            <a:defRPr lang="en-US" sz="1200"/>
          </a:pPr>
          <a:endParaRPr lang="de-DE"/>
        </a:p>
      </c:txPr>
    </c:legend>
    <c:plotVisOnly val="1"/>
    <c:dispBlanksAs val="gap"/>
  </c:chart>
  <c:txPr>
    <a:bodyPr/>
    <a:lstStyle/>
    <a:p>
      <a:pPr>
        <a:defRPr sz="1400">
          <a:solidFill>
            <a:srgbClr val="44546A"/>
          </a:solidFill>
          <a:latin typeface="Arial" panose="020B0604020202020204" pitchFamily="34" charset="0"/>
          <a:cs typeface="Arial" panose="020B0604020202020204" pitchFamily="34" charset="0"/>
        </a:defRPr>
      </a:pPr>
      <a:endParaRPr lang="de-DE"/>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lang val="de-DE"/>
  <c:style val="2"/>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667575675607"/>
          <c:y val="0.158008204778967"/>
          <c:w val="0.81465969641771"/>
          <c:h val="0.530582664550567"/>
        </c:manualLayout>
      </c:layout>
      <c:scatterChart>
        <c:scatterStyle val="lineMarker"/>
        <c:ser>
          <c:idx val="0"/>
          <c:order val="0"/>
          <c:tx>
            <c:strRef>
              <c:f>Sheet1!$B$1</c:f>
              <c:strCache>
                <c:ptCount val="1"/>
                <c:pt idx="0">
                  <c:v>Y-Values</c:v>
                </c:pt>
              </c:strCache>
            </c:strRef>
          </c:tx>
          <c:spPr>
            <a:ln w="28575">
              <a:noFill/>
            </a:ln>
          </c:spPr>
          <c:marker>
            <c:symbol val="diamond"/>
            <c:size val="8"/>
            <c:spPr>
              <a:solidFill>
                <a:schemeClr val="tx1"/>
              </a:solidFill>
              <a:ln>
                <a:noFill/>
              </a:ln>
            </c:spPr>
          </c:marker>
          <c:dPt>
            <c:idx val="1"/>
            <c:extLst xmlns:c16r2="http://schemas.microsoft.com/office/drawing/2015/06/chart">
              <c:ext xmlns:c16="http://schemas.microsoft.com/office/drawing/2014/chart" uri="{C3380CC4-5D6E-409C-BE32-E72D297353CC}">
                <c16:uniqueId val="{00000000-8F35-4363-BDB0-ECC05353A010}"/>
              </c:ext>
            </c:extLst>
          </c:dPt>
          <c:dLbls>
            <c:dLbl>
              <c:idx val="0"/>
              <c:layout>
                <c:manualLayout>
                  <c:x val="-0.0796622479774108"/>
                  <c:y val="0.100372538458491"/>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8F35-4363-BDB0-ECC05353A010}"/>
                </c:ext>
              </c:extLst>
            </c:dLbl>
            <c:dLbl>
              <c:idx val="1"/>
              <c:layout>
                <c:manualLayout>
                  <c:x val="-0.0280191682934497"/>
                  <c:y val="0.0831241042942344"/>
                </c:manualLayout>
              </c:layout>
              <c:tx>
                <c:rich>
                  <a:bodyPr/>
                  <a:lstStyle/>
                  <a:p>
                    <a:r>
                      <a:rPr lang="en-US" dirty="0" smtClean="0"/>
                      <a:t>0.2</a:t>
                    </a:r>
                    <a:endParaRPr lang="en-GB" dirty="0"/>
                  </a:p>
                </c:rich>
              </c:tx>
              <c:dLblPos val="r"/>
              <c:showCat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0-8F35-4363-BDB0-ECC05353A010}"/>
                </c:ext>
              </c:extLst>
            </c:dLbl>
            <c:dLbl>
              <c:idx val="2"/>
              <c:layout>
                <c:manualLayout>
                  <c:x val="-0.115364321358223"/>
                  <c:y val="-0.091870317784806"/>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8F35-4363-BDB0-ECC05353A010}"/>
                </c:ext>
              </c:extLst>
            </c:dLbl>
            <c:dLbl>
              <c:idx val="3"/>
              <c:layout>
                <c:manualLayout>
                  <c:x val="-0.023183084257325"/>
                  <c:y val="-0.0501393933498635"/>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F35-4363-BDB0-ECC05353A010}"/>
                </c:ext>
              </c:extLst>
            </c:dLbl>
            <c:dLbl>
              <c:idx val="4"/>
              <c:layout>
                <c:manualLayout>
                  <c:x val="-0.0953664996420902"/>
                  <c:y val="0.0388424661203064"/>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8F35-4363-BDB0-ECC05353A010}"/>
                </c:ext>
              </c:extLst>
            </c:dLbl>
            <c:dLbl>
              <c:idx val="5"/>
              <c:layout>
                <c:manualLayout>
                  <c:x val="-0.00991768392920257"/>
                  <c:y val="0.0124034495644134"/>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F35-4363-BDB0-ECC05353A010}"/>
                </c:ext>
              </c:extLst>
            </c:dLbl>
            <c:dLbl>
              <c:idx val="6"/>
              <c:layout>
                <c:manualLayout>
                  <c:x val="-0.0557792368631027"/>
                  <c:y val="0.014262334985497"/>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8F35-4363-BDB0-ECC05353A010}"/>
                </c:ext>
              </c:extLst>
            </c:dLbl>
            <c:dLbl>
              <c:idx val="7"/>
              <c:layout>
                <c:manualLayout>
                  <c:x val="-0.0578638529055526"/>
                  <c:y val="0.0161212204065806"/>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F35-4363-BDB0-ECC05353A010}"/>
                </c:ext>
              </c:extLst>
            </c:dLbl>
            <c:dLbl>
              <c:idx val="8"/>
              <c:layout>
                <c:manualLayout>
                  <c:x val="-0.0432715406084026"/>
                  <c:y val="0.0179801058276643"/>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8F35-4363-BDB0-ECC05353A010}"/>
                </c:ext>
              </c:extLst>
            </c:dLbl>
            <c:dLbl>
              <c:idx val="9"/>
              <c:layout>
                <c:manualLayout>
                  <c:x val="-0.0495253887357527"/>
                  <c:y val="0.014262334985497"/>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F35-4363-BDB0-ECC05353A010}"/>
                </c:ext>
              </c:extLst>
            </c:dLbl>
            <c:dLbl>
              <c:idx val="10"/>
              <c:layout>
                <c:manualLayout>
                  <c:x val="-0.0349330764386026"/>
                  <c:y val="0.019838991248748"/>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8F35-4363-BDB0-ECC05353A010}"/>
                </c:ext>
              </c:extLst>
            </c:dLbl>
            <c:dLbl>
              <c:idx val="11"/>
              <c:layout>
                <c:manualLayout>
                  <c:x val="-0.0495253887357527"/>
                  <c:y val="0.0179801058276643"/>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F35-4363-BDB0-ECC05353A010}"/>
                </c:ext>
              </c:extLst>
            </c:dLbl>
            <c:dLbl>
              <c:idx val="12"/>
              <c:layout>
                <c:manualLayout>
                  <c:x val="-0.0495253887357526"/>
                  <c:y val="0.014262334985497"/>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7-8F35-4363-BDB0-ECC05353A010}"/>
                </c:ext>
              </c:extLst>
            </c:dLbl>
            <c:dLbl>
              <c:idx val="13"/>
              <c:layout>
                <c:manualLayout>
                  <c:x val="-0.0495253887357526"/>
                  <c:y val="-0.0154799049363069"/>
                </c:manualLayout>
              </c:layout>
              <c:dLblPos val="r"/>
              <c:showCatName val="1"/>
              <c:extLst xmlns:c16r2="http://schemas.microsoft.com/office/drawing/2015/06/chart">
                <c:ext xmlns:c15="http://schemas.microsoft.com/office/drawing/2012/chart" uri="{CE6537A1-D6FC-4f65-9D91-7224C49458BB}">
                  <c15:layout>
                    <c:manualLayout>
                      <c:w val="4.4829585921389623E-2"/>
                      <c:h val="2.4806899128826755E-2"/>
                    </c:manualLayout>
                  </c15:layout>
                </c:ext>
                <c:ext xmlns:c16="http://schemas.microsoft.com/office/drawing/2014/chart" uri="{C3380CC4-5D6E-409C-BE32-E72D297353CC}">
                  <c16:uniqueId val="{00000006-8F35-4363-BDB0-ECC05353A010}"/>
                </c:ext>
              </c:extLst>
            </c:dLbl>
            <c:dLbl>
              <c:idx val="14"/>
              <c:layout>
                <c:manualLayout>
                  <c:x val="-0.0120022999716525"/>
                  <c:y val="0.014262334985497"/>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8-8F35-4363-BDB0-ECC05353A010}"/>
                </c:ext>
              </c:extLst>
            </c:dLbl>
            <c:dLbl>
              <c:idx val="15"/>
              <c:layout>
                <c:manualLayout>
                  <c:x val="-0.0516100047782026"/>
                  <c:y val="0.0179801058276643"/>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8F35-4363-BDB0-ECC05353A010}"/>
                </c:ext>
              </c:extLst>
            </c:dLbl>
            <c:dLbl>
              <c:idx val="16"/>
              <c:layout>
                <c:manualLayout>
                  <c:x val="-0.0349330764386026"/>
                  <c:y val="0.0216978766698316"/>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9-8F35-4363-BDB0-ECC05353A010}"/>
                </c:ext>
              </c:extLst>
            </c:dLbl>
            <c:dLbl>
              <c:idx val="17"/>
              <c:layout>
                <c:manualLayout>
                  <c:x val="-0.0349225712868926"/>
                  <c:y val="0.0161212204065807"/>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8F35-4363-BDB0-ECC05353A010}"/>
                </c:ext>
              </c:extLst>
            </c:dLbl>
            <c:dLbl>
              <c:idx val="18"/>
              <c:layout>
                <c:manualLayout>
                  <c:x val="-0.0391023085235026"/>
                  <c:y val="0.0179801058276643"/>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A-8F35-4363-BDB0-ECC05353A010}"/>
                </c:ext>
              </c:extLst>
            </c:dLbl>
            <c:dLbl>
              <c:idx val="19"/>
              <c:layout>
                <c:manualLayout>
                  <c:x val="-0.0599379637962927"/>
                  <c:y val="0.0179801058276643"/>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8F35-4363-BDB0-ECC05353A010}"/>
                </c:ext>
              </c:extLst>
            </c:dLbl>
            <c:numFmt formatCode="#,##0.0" sourceLinked="0"/>
            <c:spPr>
              <a:noFill/>
              <a:ln>
                <a:noFill/>
              </a:ln>
              <a:effectLst/>
            </c:spPr>
            <c:txPr>
              <a:bodyPr/>
              <a:lstStyle/>
              <a:p>
                <a:pPr>
                  <a:defRPr lang="en-US" sz="1100"/>
                </a:pPr>
                <a:endParaRPr lang="de-DE"/>
              </a:p>
            </c:txPr>
            <c:dLblPos val="b"/>
            <c:showCatName val="1"/>
            <c:extLst xmlns:c16r2="http://schemas.microsoft.com/office/drawing/2015/06/chart">
              <c:ext xmlns:c15="http://schemas.microsoft.com/office/drawing/2012/chart" uri="{CE6537A1-D6FC-4f65-9D91-7224C49458BB}">
                <c15:showLeaderLines val="0"/>
              </c:ext>
            </c:extLst>
          </c:dLbls>
          <c:errBars>
            <c:errDir val="x"/>
            <c:errBarType val="both"/>
            <c:errValType val="cust"/>
            <c:plus>
              <c:numRef>
                <c:f>Sheet1!$F$2:$F$3</c:f>
                <c:numCache>
                  <c:formatCode>General</c:formatCode>
                  <c:ptCount val="2"/>
                  <c:pt idx="1">
                    <c:v>3.7</c:v>
                  </c:pt>
                </c:numCache>
              </c:numRef>
            </c:plus>
            <c:minus>
              <c:numRef>
                <c:f>Sheet1!$E$2:$E$3</c:f>
                <c:numCache>
                  <c:formatCode>General</c:formatCode>
                  <c:ptCount val="2"/>
                  <c:pt idx="1">
                    <c:v>3.6</c:v>
                  </c:pt>
                </c:numCache>
              </c:numRef>
            </c:minus>
            <c:spPr>
              <a:ln w="15875"/>
            </c:spPr>
          </c:errBars>
          <c:xVal>
            <c:numRef>
              <c:f>Sheet1!$A$2:$A$3</c:f>
              <c:numCache>
                <c:formatCode>General</c:formatCode>
                <c:ptCount val="2"/>
                <c:pt idx="1">
                  <c:v>0.2</c:v>
                </c:pt>
              </c:numCache>
            </c:numRef>
          </c:xVal>
          <c:yVal>
            <c:numRef>
              <c:f>Sheet1!$B$2:$B$3</c:f>
              <c:numCache>
                <c:formatCode>General</c:formatCode>
                <c:ptCount val="2"/>
                <c:pt idx="1">
                  <c:v>2.0</c:v>
                </c:pt>
              </c:numCache>
            </c:numRef>
          </c:yVal>
          <c:extLst xmlns:c16r2="http://schemas.microsoft.com/office/drawing/2015/06/chart">
            <c:ext xmlns:c16="http://schemas.microsoft.com/office/drawing/2014/chart" uri="{C3380CC4-5D6E-409C-BE32-E72D297353CC}">
              <c16:uniqueId val="{0000002B-8F35-4363-BDB0-ECC05353A010}"/>
            </c:ext>
          </c:extLst>
        </c:ser>
        <c:dLbls>
          <c:showVal val="1"/>
        </c:dLbls>
        <c:axId val="364850600"/>
        <c:axId val="364854056"/>
      </c:scatterChart>
      <c:valAx>
        <c:axId val="364850600"/>
        <c:scaling>
          <c:orientation val="minMax"/>
          <c:max val="8.0"/>
          <c:min val="-8.0"/>
        </c:scaling>
        <c:axPos val="b"/>
        <c:numFmt formatCode="General" sourceLinked="1"/>
        <c:tickLblPos val="nextTo"/>
        <c:spPr>
          <a:ln w="15875">
            <a:solidFill>
              <a:srgbClr val="44546A"/>
            </a:solidFill>
          </a:ln>
        </c:spPr>
        <c:txPr>
          <a:bodyPr/>
          <a:lstStyle/>
          <a:p>
            <a:pPr>
              <a:defRPr lang="en-US" sz="1100"/>
            </a:pPr>
            <a:endParaRPr lang="de-DE"/>
          </a:p>
        </c:txPr>
        <c:crossAx val="364854056"/>
        <c:crosses val="autoZero"/>
        <c:crossBetween val="midCat"/>
        <c:majorUnit val="2.0"/>
      </c:valAx>
      <c:valAx>
        <c:axId val="364854056"/>
        <c:scaling>
          <c:orientation val="minMax"/>
          <c:max val="4.0"/>
          <c:min val="0.0"/>
        </c:scaling>
        <c:axPos val="l"/>
        <c:numFmt formatCode="General" sourceLinked="1"/>
        <c:majorTickMark val="none"/>
        <c:tickLblPos val="none"/>
        <c:spPr>
          <a:ln w="15875">
            <a:solidFill>
              <a:srgbClr val="44546A"/>
            </a:solidFill>
          </a:ln>
        </c:spPr>
        <c:txPr>
          <a:bodyPr/>
          <a:lstStyle/>
          <a:p>
            <a:pPr>
              <a:defRPr lang="en-US"/>
            </a:pPr>
            <a:endParaRPr lang="de-DE"/>
          </a:p>
        </c:txPr>
        <c:crossAx val="364850600"/>
        <c:crosses val="autoZero"/>
        <c:crossBetween val="midCat"/>
        <c:majorUnit val="1.0"/>
      </c:valAx>
      <c:spPr>
        <a:noFill/>
        <a:ln w="12700">
          <a:noFill/>
        </a:ln>
      </c:spPr>
    </c:plotArea>
    <c:plotVisOnly val="1"/>
    <c:dispBlanksAs val="gap"/>
  </c:chart>
  <c:spPr>
    <a:ln>
      <a:noFill/>
    </a:ln>
  </c:spPr>
  <c:txPr>
    <a:bodyPr/>
    <a:lstStyle/>
    <a:p>
      <a:pPr>
        <a:defRPr lang="en-US" sz="1000">
          <a:solidFill>
            <a:srgbClr val="44546A"/>
          </a:solidFill>
        </a:defRPr>
      </a:pPr>
      <a:endParaRPr lang="de-DE"/>
    </a:p>
  </c:txPr>
  <c:externalData r:id="rId2"/>
  <c:userShapes r:id="rId3"/>
</c:chartSpace>
</file>

<file path=ppt/charts/chart5.xml><?xml version="1.0" encoding="utf-8"?>
<c:chartSpace xmlns:c="http://schemas.openxmlformats.org/drawingml/2006/chart" xmlns:a="http://schemas.openxmlformats.org/drawingml/2006/main" xmlns:r="http://schemas.openxmlformats.org/officeDocument/2006/relationships">
  <c:lang val="de-DE"/>
  <c:style val="2"/>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667575675607"/>
          <c:y val="0.0757680059269106"/>
          <c:w val="0.81465969641771"/>
          <c:h val="0.770828837468347"/>
        </c:manualLayout>
      </c:layout>
      <c:scatterChart>
        <c:scatterStyle val="lineMarker"/>
        <c:ser>
          <c:idx val="0"/>
          <c:order val="0"/>
          <c:tx>
            <c:strRef>
              <c:f>Sheet1!$B$1</c:f>
              <c:strCache>
                <c:ptCount val="1"/>
                <c:pt idx="0">
                  <c:v>Y-Values</c:v>
                </c:pt>
              </c:strCache>
            </c:strRef>
          </c:tx>
          <c:spPr>
            <a:ln w="28575">
              <a:noFill/>
            </a:ln>
          </c:spPr>
          <c:marker>
            <c:symbol val="diamond"/>
            <c:size val="8"/>
            <c:spPr>
              <a:solidFill>
                <a:schemeClr val="tx1"/>
              </a:solidFill>
              <a:ln>
                <a:noFill/>
              </a:ln>
            </c:spPr>
          </c:marker>
          <c:dPt>
            <c:idx val="1"/>
            <c:extLst xmlns:c16r2="http://schemas.microsoft.com/office/drawing/2015/06/chart">
              <c:ext xmlns:c16="http://schemas.microsoft.com/office/drawing/2014/chart" uri="{C3380CC4-5D6E-409C-BE32-E72D297353CC}">
                <c16:uniqueId val="{00000000-E9F9-45A7-808A-4F2C3722C84B}"/>
              </c:ext>
            </c:extLst>
          </c:dPt>
          <c:dLbls>
            <c:dLbl>
              <c:idx val="0"/>
              <c:layout>
                <c:manualLayout>
                  <c:x val="-0.0796622479774108"/>
                  <c:y val="0.100372538458491"/>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E9F9-45A7-808A-4F2C3722C84B}"/>
                </c:ext>
              </c:extLst>
            </c:dLbl>
            <c:dLbl>
              <c:idx val="1"/>
              <c:layout>
                <c:manualLayout>
                  <c:x val="-0.097036330670745"/>
                  <c:y val="0.126323321072245"/>
                </c:manualLayout>
              </c:layout>
              <c:tx>
                <c:rich>
                  <a:bodyPr/>
                  <a:lstStyle/>
                  <a:p>
                    <a:r>
                      <a:rPr lang="en-US" dirty="0" smtClean="0"/>
                      <a:t>-0.3</a:t>
                    </a:r>
                    <a:endParaRPr lang="en-GB" dirty="0"/>
                  </a:p>
                </c:rich>
              </c:tx>
              <c:dLblPos val="r"/>
              <c:showCat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0-E9F9-45A7-808A-4F2C3722C84B}"/>
                </c:ext>
              </c:extLst>
            </c:dLbl>
            <c:dLbl>
              <c:idx val="2"/>
              <c:layout>
                <c:manualLayout>
                  <c:x val="-0.115364321358223"/>
                  <c:y val="-0.091870317784806"/>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E9F9-45A7-808A-4F2C3722C84B}"/>
                </c:ext>
              </c:extLst>
            </c:dLbl>
            <c:dLbl>
              <c:idx val="3"/>
              <c:layout>
                <c:manualLayout>
                  <c:x val="-0.023183084257325"/>
                  <c:y val="-0.0501393933498635"/>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9F9-45A7-808A-4F2C3722C84B}"/>
                </c:ext>
              </c:extLst>
            </c:dLbl>
            <c:dLbl>
              <c:idx val="4"/>
              <c:layout>
                <c:manualLayout>
                  <c:x val="-0.0953664996420902"/>
                  <c:y val="0.0388424661203064"/>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E9F9-45A7-808A-4F2C3722C84B}"/>
                </c:ext>
              </c:extLst>
            </c:dLbl>
            <c:dLbl>
              <c:idx val="5"/>
              <c:layout>
                <c:manualLayout>
                  <c:x val="-0.00991768392920257"/>
                  <c:y val="0.0124034495644134"/>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9F9-45A7-808A-4F2C3722C84B}"/>
                </c:ext>
              </c:extLst>
            </c:dLbl>
            <c:dLbl>
              <c:idx val="6"/>
              <c:layout>
                <c:manualLayout>
                  <c:x val="-0.0557792368631027"/>
                  <c:y val="0.014262334985497"/>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E9F9-45A7-808A-4F2C3722C84B}"/>
                </c:ext>
              </c:extLst>
            </c:dLbl>
            <c:dLbl>
              <c:idx val="7"/>
              <c:layout>
                <c:manualLayout>
                  <c:x val="-0.0578638529055526"/>
                  <c:y val="0.0161212204065806"/>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9F9-45A7-808A-4F2C3722C84B}"/>
                </c:ext>
              </c:extLst>
            </c:dLbl>
            <c:dLbl>
              <c:idx val="8"/>
              <c:layout>
                <c:manualLayout>
                  <c:x val="-0.0432715406084026"/>
                  <c:y val="0.0179801058276643"/>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E9F9-45A7-808A-4F2C3722C84B}"/>
                </c:ext>
              </c:extLst>
            </c:dLbl>
            <c:dLbl>
              <c:idx val="9"/>
              <c:layout>
                <c:manualLayout>
                  <c:x val="-0.0495253887357527"/>
                  <c:y val="0.014262334985497"/>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9F9-45A7-808A-4F2C3722C84B}"/>
                </c:ext>
              </c:extLst>
            </c:dLbl>
            <c:dLbl>
              <c:idx val="10"/>
              <c:layout>
                <c:manualLayout>
                  <c:x val="-0.0349330764386026"/>
                  <c:y val="0.019838991248748"/>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E9F9-45A7-808A-4F2C3722C84B}"/>
                </c:ext>
              </c:extLst>
            </c:dLbl>
            <c:dLbl>
              <c:idx val="11"/>
              <c:layout>
                <c:manualLayout>
                  <c:x val="-0.0495253887357527"/>
                  <c:y val="0.0179801058276643"/>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9F9-45A7-808A-4F2C3722C84B}"/>
                </c:ext>
              </c:extLst>
            </c:dLbl>
            <c:dLbl>
              <c:idx val="12"/>
              <c:layout>
                <c:manualLayout>
                  <c:x val="-0.0495253887357526"/>
                  <c:y val="0.014262334985497"/>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7-E9F9-45A7-808A-4F2C3722C84B}"/>
                </c:ext>
              </c:extLst>
            </c:dLbl>
            <c:dLbl>
              <c:idx val="13"/>
              <c:layout>
                <c:manualLayout>
                  <c:x val="-0.0495253887357526"/>
                  <c:y val="-0.0154799049363069"/>
                </c:manualLayout>
              </c:layout>
              <c:dLblPos val="r"/>
              <c:showCatName val="1"/>
              <c:extLst xmlns:c16r2="http://schemas.microsoft.com/office/drawing/2015/06/chart">
                <c:ext xmlns:c15="http://schemas.microsoft.com/office/drawing/2012/chart" uri="{CE6537A1-D6FC-4f65-9D91-7224C49458BB}">
                  <c15:layout>
                    <c:manualLayout>
                      <c:w val="4.4829585921389623E-2"/>
                      <c:h val="2.4806899128826755E-2"/>
                    </c:manualLayout>
                  </c15:layout>
                </c:ext>
                <c:ext xmlns:c16="http://schemas.microsoft.com/office/drawing/2014/chart" uri="{C3380CC4-5D6E-409C-BE32-E72D297353CC}">
                  <c16:uniqueId val="{00000006-E9F9-45A7-808A-4F2C3722C84B}"/>
                </c:ext>
              </c:extLst>
            </c:dLbl>
            <c:dLbl>
              <c:idx val="14"/>
              <c:layout>
                <c:manualLayout>
                  <c:x val="-0.0120022999716525"/>
                  <c:y val="0.014262334985497"/>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8-E9F9-45A7-808A-4F2C3722C84B}"/>
                </c:ext>
              </c:extLst>
            </c:dLbl>
            <c:dLbl>
              <c:idx val="15"/>
              <c:layout>
                <c:manualLayout>
                  <c:x val="-0.0516100047782026"/>
                  <c:y val="0.0179801058276643"/>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9F9-45A7-808A-4F2C3722C84B}"/>
                </c:ext>
              </c:extLst>
            </c:dLbl>
            <c:dLbl>
              <c:idx val="16"/>
              <c:layout>
                <c:manualLayout>
                  <c:x val="-0.0349330764386026"/>
                  <c:y val="0.0216978766698316"/>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9-E9F9-45A7-808A-4F2C3722C84B}"/>
                </c:ext>
              </c:extLst>
            </c:dLbl>
            <c:dLbl>
              <c:idx val="17"/>
              <c:layout>
                <c:manualLayout>
                  <c:x val="-0.0349225712868926"/>
                  <c:y val="0.0161212204065807"/>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E9F9-45A7-808A-4F2C3722C84B}"/>
                </c:ext>
              </c:extLst>
            </c:dLbl>
            <c:dLbl>
              <c:idx val="18"/>
              <c:layout>
                <c:manualLayout>
                  <c:x val="-0.0391023085235026"/>
                  <c:y val="0.0179801058276643"/>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2A-E9F9-45A7-808A-4F2C3722C84B}"/>
                </c:ext>
              </c:extLst>
            </c:dLbl>
            <c:dLbl>
              <c:idx val="19"/>
              <c:layout>
                <c:manualLayout>
                  <c:x val="-0.0599379637962927"/>
                  <c:y val="0.0179801058276643"/>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E9F9-45A7-808A-4F2C3722C84B}"/>
                </c:ext>
              </c:extLst>
            </c:dLbl>
            <c:numFmt formatCode="#,##0.0" sourceLinked="0"/>
            <c:spPr>
              <a:noFill/>
              <a:ln>
                <a:noFill/>
              </a:ln>
              <a:effectLst/>
            </c:spPr>
            <c:txPr>
              <a:bodyPr/>
              <a:lstStyle/>
              <a:p>
                <a:pPr>
                  <a:defRPr lang="en-US" sz="1100"/>
                </a:pPr>
                <a:endParaRPr lang="de-DE"/>
              </a:p>
            </c:txPr>
            <c:dLblPos val="b"/>
            <c:showCatName val="1"/>
            <c:extLst xmlns:c16r2="http://schemas.microsoft.com/office/drawing/2015/06/chart">
              <c:ext xmlns:c15="http://schemas.microsoft.com/office/drawing/2012/chart" uri="{CE6537A1-D6FC-4f65-9D91-7224C49458BB}">
                <c15:showLeaderLines val="0"/>
              </c:ext>
            </c:extLst>
          </c:dLbls>
          <c:errBars>
            <c:errDir val="x"/>
            <c:errBarType val="both"/>
            <c:errValType val="cust"/>
            <c:plus>
              <c:numRef>
                <c:f>Sheet1!$F$2:$F$3</c:f>
                <c:numCache>
                  <c:formatCode>General</c:formatCode>
                  <c:ptCount val="2"/>
                  <c:pt idx="1">
                    <c:v>1.0</c:v>
                  </c:pt>
                </c:numCache>
              </c:numRef>
            </c:plus>
            <c:minus>
              <c:numRef>
                <c:f>Sheet1!$E$2:$E$3</c:f>
                <c:numCache>
                  <c:formatCode>General</c:formatCode>
                  <c:ptCount val="2"/>
                  <c:pt idx="1">
                    <c:v>0.9</c:v>
                  </c:pt>
                </c:numCache>
              </c:numRef>
            </c:minus>
            <c:spPr>
              <a:ln w="15875"/>
            </c:spPr>
          </c:errBars>
          <c:xVal>
            <c:numRef>
              <c:f>Sheet1!$A$2:$A$3</c:f>
              <c:numCache>
                <c:formatCode>General</c:formatCode>
                <c:ptCount val="2"/>
                <c:pt idx="1">
                  <c:v>-0.3</c:v>
                </c:pt>
              </c:numCache>
            </c:numRef>
          </c:xVal>
          <c:yVal>
            <c:numRef>
              <c:f>Sheet1!$B$2:$B$3</c:f>
              <c:numCache>
                <c:formatCode>General</c:formatCode>
                <c:ptCount val="2"/>
                <c:pt idx="1">
                  <c:v>2.0</c:v>
                </c:pt>
              </c:numCache>
            </c:numRef>
          </c:yVal>
          <c:extLst xmlns:c16r2="http://schemas.microsoft.com/office/drawing/2015/06/chart">
            <c:ext xmlns:c16="http://schemas.microsoft.com/office/drawing/2014/chart" uri="{C3380CC4-5D6E-409C-BE32-E72D297353CC}">
              <c16:uniqueId val="{0000002B-E9F9-45A7-808A-4F2C3722C84B}"/>
            </c:ext>
          </c:extLst>
        </c:ser>
        <c:dLbls>
          <c:showVal val="1"/>
        </c:dLbls>
        <c:axId val="364604280"/>
        <c:axId val="364607640"/>
      </c:scatterChart>
      <c:valAx>
        <c:axId val="364604280"/>
        <c:scaling>
          <c:orientation val="minMax"/>
          <c:max val="8.0"/>
          <c:min val="-8.0"/>
        </c:scaling>
        <c:axPos val="b"/>
        <c:numFmt formatCode="General" sourceLinked="1"/>
        <c:tickLblPos val="nextTo"/>
        <c:spPr>
          <a:ln w="15875">
            <a:solidFill>
              <a:srgbClr val="44546A"/>
            </a:solidFill>
          </a:ln>
        </c:spPr>
        <c:txPr>
          <a:bodyPr/>
          <a:lstStyle/>
          <a:p>
            <a:pPr>
              <a:defRPr lang="en-US" sz="1100"/>
            </a:pPr>
            <a:endParaRPr lang="de-DE"/>
          </a:p>
        </c:txPr>
        <c:crossAx val="364607640"/>
        <c:crosses val="autoZero"/>
        <c:crossBetween val="midCat"/>
        <c:majorUnit val="2.0"/>
      </c:valAx>
      <c:valAx>
        <c:axId val="364607640"/>
        <c:scaling>
          <c:orientation val="minMax"/>
          <c:max val="4.0"/>
          <c:min val="0.0"/>
        </c:scaling>
        <c:axPos val="l"/>
        <c:numFmt formatCode="General" sourceLinked="1"/>
        <c:majorTickMark val="none"/>
        <c:tickLblPos val="none"/>
        <c:spPr>
          <a:ln w="15875">
            <a:solidFill>
              <a:srgbClr val="44546A"/>
            </a:solidFill>
          </a:ln>
        </c:spPr>
        <c:txPr>
          <a:bodyPr/>
          <a:lstStyle/>
          <a:p>
            <a:pPr>
              <a:defRPr lang="en-US"/>
            </a:pPr>
            <a:endParaRPr lang="de-DE"/>
          </a:p>
        </c:txPr>
        <c:crossAx val="364604280"/>
        <c:crosses val="autoZero"/>
        <c:crossBetween val="midCat"/>
        <c:majorUnit val="1.0"/>
      </c:valAx>
      <c:spPr>
        <a:noFill/>
        <a:ln w="12700">
          <a:noFill/>
        </a:ln>
      </c:spPr>
    </c:plotArea>
    <c:plotVisOnly val="1"/>
    <c:dispBlanksAs val="gap"/>
  </c:chart>
  <c:spPr>
    <a:ln>
      <a:noFill/>
    </a:ln>
  </c:spPr>
  <c:txPr>
    <a:bodyPr/>
    <a:lstStyle/>
    <a:p>
      <a:pPr>
        <a:defRPr lang="en-US" sz="1000">
          <a:solidFill>
            <a:srgbClr val="44546A"/>
          </a:solidFill>
        </a:defRPr>
      </a:pPr>
      <a:endParaRPr lang="de-DE"/>
    </a:p>
  </c:txPr>
  <c:externalData r:id="rId2"/>
  <c:userShapes r:id="rId3"/>
</c:chartSpace>
</file>

<file path=ppt/charts/chart6.xml><?xml version="1.0" encoding="utf-8"?>
<c:chartSpace xmlns:c="http://schemas.openxmlformats.org/drawingml/2006/chart" xmlns:a="http://schemas.openxmlformats.org/drawingml/2006/main" xmlns:r="http://schemas.openxmlformats.org/officeDocument/2006/relationships">
  <c:lang val="de-DE"/>
  <c:style val="2"/>
  <c:chart>
    <c:autoTitleDeleted val="1"/>
    <c:plotArea>
      <c:layout>
        <c:manualLayout>
          <c:layoutTarget val="inner"/>
          <c:xMode val="edge"/>
          <c:yMode val="edge"/>
          <c:x val="0.0840323198514289"/>
          <c:y val="0.0716085117526624"/>
          <c:w val="0.728561967363724"/>
          <c:h val="0.779446926531973"/>
        </c:manualLayout>
      </c:layout>
      <c:scatterChart>
        <c:scatterStyle val="lineMarker"/>
        <c:ser>
          <c:idx val="0"/>
          <c:order val="0"/>
          <c:tx>
            <c:strRef>
              <c:f>'&lt;50 copies'!$C$47</c:f>
              <c:strCache>
                <c:ptCount val="1"/>
                <c:pt idx="0">
                  <c:v>DTG +TAF +FTC, 96%</c:v>
                </c:pt>
              </c:strCache>
            </c:strRef>
          </c:tx>
          <c:spPr>
            <a:ln w="31750" cap="rnd">
              <a:solidFill>
                <a:srgbClr val="FF0000"/>
              </a:solidFill>
              <a:round/>
            </a:ln>
            <a:effectLst/>
          </c:spPr>
          <c:marker>
            <c:symbol val="square"/>
            <c:size val="5"/>
            <c:spPr>
              <a:solidFill>
                <a:srgbClr val="FF0000"/>
              </a:solidFill>
              <a:ln w="25400">
                <a:solidFill>
                  <a:srgbClr val="FF0000"/>
                </a:solidFill>
              </a:ln>
              <a:effectLst/>
            </c:spPr>
          </c:marker>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7F3-F943-8271-E858478105D6}"/>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7F3-F943-8271-E858478105D6}"/>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7F3-F943-8271-E858478105D6}"/>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7F3-F943-8271-E858478105D6}"/>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7F3-F943-8271-E858478105D6}"/>
                </c:ext>
              </c:extLst>
            </c:dLbl>
            <c:dLbl>
              <c:idx val="5"/>
              <c:layout>
                <c:manualLayout>
                  <c:x val="0.0121383775035404"/>
                  <c:y val="0.00657894736842105"/>
                </c:manualLayout>
              </c:layout>
              <c:tx>
                <c:rich>
                  <a:bodyPr/>
                  <a:lstStyle/>
                  <a:p>
                    <a:r>
                      <a:rPr lang="en-US" sz="1600" b="1" i="0" dirty="0">
                        <a:solidFill>
                          <a:srgbClr val="FF0000"/>
                        </a:solidFill>
                        <a:latin typeface="Arial Narrow" panose="020B0604020202020204" pitchFamily="34" charset="0"/>
                        <a:cs typeface="Arial Narrow" panose="020B0604020202020204" pitchFamily="34" charset="0"/>
                      </a:rPr>
                      <a:t>TAF/FTC+DTG, 84%</a:t>
                    </a:r>
                  </a:p>
                </c:rich>
              </c:tx>
              <c:dLblPos val="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7F3-F943-8271-E858478105D6}"/>
                </c:ext>
              </c:extLst>
            </c:dLbl>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rgbClr val="FF0000"/>
                    </a:solidFill>
                    <a:latin typeface="Arial" panose="020B0604020202020204" pitchFamily="34" charset="0"/>
                    <a:ea typeface="+mn-ea"/>
                    <a:cs typeface="Arial" panose="020B0604020202020204" pitchFamily="34" charset="0"/>
                  </a:defRPr>
                </a:pPr>
                <a:endParaRPr lang="de-DE"/>
              </a:p>
            </c:txPr>
            <c:dLblPos val="r"/>
            <c:showVal val="1"/>
            <c:extLst xmlns:c16r2="http://schemas.microsoft.com/office/drawing/2015/06/chart">
              <c:ext xmlns:c15="http://schemas.microsoft.com/office/drawing/2012/chart" uri="{CE6537A1-D6FC-4f65-9D91-7224C49458BB}">
                <c15:showLeaderLines val="0"/>
              </c:ext>
            </c:extLst>
          </c:dLbls>
          <c:xVal>
            <c:numRef>
              <c:f>'&lt;50 copies'!$B$48:$B$53</c:f>
              <c:numCache>
                <c:formatCode>General</c:formatCode>
                <c:ptCount val="6"/>
                <c:pt idx="0">
                  <c:v>0.0</c:v>
                </c:pt>
                <c:pt idx="1">
                  <c:v>4.0</c:v>
                </c:pt>
                <c:pt idx="2">
                  <c:v>12.0</c:v>
                </c:pt>
                <c:pt idx="3">
                  <c:v>24.0</c:v>
                </c:pt>
                <c:pt idx="4">
                  <c:v>36.0</c:v>
                </c:pt>
                <c:pt idx="5">
                  <c:v>48.0</c:v>
                </c:pt>
              </c:numCache>
            </c:numRef>
          </c:xVal>
          <c:yVal>
            <c:numRef>
              <c:f>'&lt;50 copies'!$C$48:$C$53</c:f>
              <c:numCache>
                <c:formatCode>General</c:formatCode>
                <c:ptCount val="6"/>
                <c:pt idx="0">
                  <c:v>0.3</c:v>
                </c:pt>
                <c:pt idx="1">
                  <c:v>77.2</c:v>
                </c:pt>
                <c:pt idx="2">
                  <c:v>88.0</c:v>
                </c:pt>
                <c:pt idx="3">
                  <c:v>87.2</c:v>
                </c:pt>
                <c:pt idx="4">
                  <c:v>84.6</c:v>
                </c:pt>
                <c:pt idx="5">
                  <c:v>83.8</c:v>
                </c:pt>
              </c:numCache>
            </c:numRef>
          </c:yVal>
          <c:extLst xmlns:c16r2="http://schemas.microsoft.com/office/drawing/2015/06/chart">
            <c:ext xmlns:c16="http://schemas.microsoft.com/office/drawing/2014/chart" uri="{C3380CC4-5D6E-409C-BE32-E72D297353CC}">
              <c16:uniqueId val="{00000006-87F3-F943-8271-E858478105D6}"/>
            </c:ext>
          </c:extLst>
        </c:ser>
        <c:ser>
          <c:idx val="1"/>
          <c:order val="1"/>
          <c:tx>
            <c:strRef>
              <c:f>'&lt;50 copies'!$D$47</c:f>
              <c:strCache>
                <c:ptCount val="1"/>
                <c:pt idx="0">
                  <c:v>DTG +TDF +FTC, 95%</c:v>
                </c:pt>
              </c:strCache>
            </c:strRef>
          </c:tx>
          <c:spPr>
            <a:ln w="31750" cap="rnd">
              <a:solidFill>
                <a:srgbClr val="32ADED"/>
              </a:solidFill>
              <a:round/>
            </a:ln>
            <a:effectLst/>
          </c:spPr>
          <c:marker>
            <c:symbol val="circle"/>
            <c:size val="5"/>
            <c:spPr>
              <a:solidFill>
                <a:srgbClr val="32ADED"/>
              </a:solidFill>
              <a:ln w="25400">
                <a:solidFill>
                  <a:srgbClr val="32ADED"/>
                </a:solidFill>
              </a:ln>
              <a:effectLst/>
            </c:spPr>
          </c:marker>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87F3-F943-8271-E858478105D6}"/>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87F3-F943-8271-E858478105D6}"/>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87F3-F943-8271-E858478105D6}"/>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87F3-F943-8271-E858478105D6}"/>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87F3-F943-8271-E858478105D6}"/>
                </c:ext>
              </c:extLst>
            </c:dLbl>
            <c:dLbl>
              <c:idx val="5"/>
              <c:layout>
                <c:manualLayout>
                  <c:x val="0.0121383775035404"/>
                  <c:y val="-0.0334656029838375"/>
                </c:manualLayout>
              </c:layout>
              <c:tx>
                <c:rich>
                  <a:bodyPr/>
                  <a:lstStyle/>
                  <a:p>
                    <a:r>
                      <a:rPr lang="en-US" sz="1600" b="1" i="0" dirty="0">
                        <a:solidFill>
                          <a:srgbClr val="32ADED"/>
                        </a:solidFill>
                        <a:latin typeface="Arial Narrow" panose="020B0604020202020204" pitchFamily="34" charset="0"/>
                        <a:cs typeface="Arial Narrow" panose="020B0604020202020204" pitchFamily="34" charset="0"/>
                      </a:rPr>
                      <a:t>TDF/FTC+DTG, 85%</a:t>
                    </a:r>
                  </a:p>
                </c:rich>
              </c:tx>
              <c:dLblPos val="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87F3-F943-8271-E858478105D6}"/>
                </c:ext>
              </c:extLst>
            </c:dLbl>
            <c:spPr>
              <a:noFill/>
              <a:ln>
                <a:noFill/>
              </a:ln>
              <a:effectLst/>
            </c:spPr>
            <c:txPr>
              <a:bodyPr rot="0" spcFirstLastPara="1" vertOverflow="ellipsis" vert="horz" wrap="square" lIns="38100" tIns="19050" rIns="38100" bIns="19050" anchor="ctr" anchorCtr="1">
                <a:spAutoFit/>
              </a:bodyPr>
              <a:lstStyle/>
              <a:p>
                <a:pPr>
                  <a:defRPr lang="en-US" sz="2000" b="0" i="0" u="none" strike="noStrike" kern="1200" baseline="0">
                    <a:ln>
                      <a:noFill/>
                    </a:ln>
                    <a:solidFill>
                      <a:srgbClr val="32ADED"/>
                    </a:solidFill>
                    <a:latin typeface="+mn-lt"/>
                    <a:ea typeface="+mn-ea"/>
                    <a:cs typeface="+mn-cs"/>
                  </a:defRPr>
                </a:pPr>
                <a:endParaRPr lang="de-DE"/>
              </a:p>
            </c:txPr>
            <c:dLblPos val="r"/>
            <c:showVal val="1"/>
            <c:extLst xmlns:c16r2="http://schemas.microsoft.com/office/drawing/2015/06/chart">
              <c:ext xmlns:c15="http://schemas.microsoft.com/office/drawing/2012/chart" uri="{CE6537A1-D6FC-4f65-9D91-7224C49458BB}">
                <c15:showLeaderLines val="0"/>
              </c:ext>
            </c:extLst>
          </c:dLbls>
          <c:xVal>
            <c:numRef>
              <c:f>'&lt;50 copies'!$B$48:$B$53</c:f>
              <c:numCache>
                <c:formatCode>General</c:formatCode>
                <c:ptCount val="6"/>
                <c:pt idx="0">
                  <c:v>0.0</c:v>
                </c:pt>
                <c:pt idx="1">
                  <c:v>4.0</c:v>
                </c:pt>
                <c:pt idx="2">
                  <c:v>12.0</c:v>
                </c:pt>
                <c:pt idx="3">
                  <c:v>24.0</c:v>
                </c:pt>
                <c:pt idx="4">
                  <c:v>36.0</c:v>
                </c:pt>
                <c:pt idx="5">
                  <c:v>48.0</c:v>
                </c:pt>
              </c:numCache>
            </c:numRef>
          </c:xVal>
          <c:yVal>
            <c:numRef>
              <c:f>'&lt;50 copies'!$D$48:$D$53</c:f>
              <c:numCache>
                <c:formatCode>General</c:formatCode>
                <c:ptCount val="6"/>
                <c:pt idx="0">
                  <c:v>0.0</c:v>
                </c:pt>
                <c:pt idx="1">
                  <c:v>78.6</c:v>
                </c:pt>
                <c:pt idx="2">
                  <c:v>89.2</c:v>
                </c:pt>
                <c:pt idx="3">
                  <c:v>88.9</c:v>
                </c:pt>
                <c:pt idx="4">
                  <c:v>87.2</c:v>
                </c:pt>
                <c:pt idx="5">
                  <c:v>84.9</c:v>
                </c:pt>
              </c:numCache>
            </c:numRef>
          </c:yVal>
          <c:extLst xmlns:c16r2="http://schemas.microsoft.com/office/drawing/2015/06/chart">
            <c:ext xmlns:c16="http://schemas.microsoft.com/office/drawing/2014/chart" uri="{C3380CC4-5D6E-409C-BE32-E72D297353CC}">
              <c16:uniqueId val="{0000000D-87F3-F943-8271-E858478105D6}"/>
            </c:ext>
          </c:extLst>
        </c:ser>
        <c:ser>
          <c:idx val="2"/>
          <c:order val="2"/>
          <c:tx>
            <c:strRef>
              <c:f>'&lt;50 copies'!$E$47</c:f>
              <c:strCache>
                <c:ptCount val="1"/>
                <c:pt idx="0">
                  <c:v>EFV +TDF +FTC, 95%</c:v>
                </c:pt>
              </c:strCache>
            </c:strRef>
          </c:tx>
          <c:spPr>
            <a:ln w="31750" cap="rnd">
              <a:solidFill>
                <a:srgbClr val="92D050"/>
              </a:solidFill>
              <a:round/>
            </a:ln>
            <a:effectLst/>
          </c:spPr>
          <c:marker>
            <c:symbol val="triangle"/>
            <c:size val="5"/>
            <c:spPr>
              <a:solidFill>
                <a:srgbClr val="92D050"/>
              </a:solidFill>
              <a:ln w="25400">
                <a:solidFill>
                  <a:srgbClr val="92D050"/>
                </a:solidFill>
              </a:ln>
              <a:effectLst/>
            </c:spPr>
          </c:marker>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87F3-F943-8271-E858478105D6}"/>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87F3-F943-8271-E858478105D6}"/>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87F3-F943-8271-E858478105D6}"/>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87F3-F943-8271-E858478105D6}"/>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87F3-F943-8271-E858478105D6}"/>
                </c:ext>
              </c:extLst>
            </c:dLbl>
            <c:dLbl>
              <c:idx val="5"/>
              <c:layout>
                <c:manualLayout>
                  <c:x val="0.00944096028053129"/>
                  <c:y val="0.019288575770134"/>
                </c:manualLayout>
              </c:layout>
              <c:tx>
                <c:rich>
                  <a:bodyPr/>
                  <a:lstStyle/>
                  <a:p>
                    <a:r>
                      <a:rPr lang="en-US" sz="1600" dirty="0">
                        <a:solidFill>
                          <a:srgbClr val="92D050"/>
                        </a:solidFill>
                      </a:rPr>
                      <a:t>TDF/FTC/EFV, 79%</a:t>
                    </a:r>
                  </a:p>
                </c:rich>
              </c:tx>
              <c:dLblPos val="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87F3-F943-8271-E858478105D6}"/>
                </c:ext>
              </c:extLst>
            </c:dLbl>
            <c:spPr>
              <a:noFill/>
              <a:ln>
                <a:noFill/>
              </a:ln>
              <a:effectLst/>
            </c:spPr>
            <c:txPr>
              <a:bodyPr rot="0" spcFirstLastPara="1" vertOverflow="ellipsis" vert="horz" wrap="square" lIns="38100" tIns="19050" rIns="38100" bIns="19050" anchor="ctr" anchorCtr="1">
                <a:spAutoFit/>
              </a:bodyPr>
              <a:lstStyle/>
              <a:p>
                <a:pPr>
                  <a:defRPr lang="en-US" sz="1200" b="1" i="0" u="none" strike="noStrike" kern="1200" baseline="0">
                    <a:solidFill>
                      <a:schemeClr val="accent6"/>
                    </a:solidFill>
                    <a:latin typeface="Arial Narrow" panose="020B0604020202020204" pitchFamily="34" charset="0"/>
                    <a:ea typeface="+mn-ea"/>
                    <a:cs typeface="Arial Narrow" panose="020B0604020202020204" pitchFamily="34" charset="0"/>
                  </a:defRPr>
                </a:pPr>
                <a:endParaRPr lang="de-DE"/>
              </a:p>
            </c:txPr>
            <c:dLblPos val="r"/>
            <c:showVal val="1"/>
            <c:extLst xmlns:c16r2="http://schemas.microsoft.com/office/drawing/2015/06/chart">
              <c:ext xmlns:c15="http://schemas.microsoft.com/office/drawing/2012/chart" uri="{CE6537A1-D6FC-4f65-9D91-7224C49458BB}">
                <c15:showLeaderLines val="0"/>
              </c:ext>
            </c:extLst>
          </c:dLbls>
          <c:xVal>
            <c:numRef>
              <c:f>'&lt;50 copies'!$B$48:$B$53</c:f>
              <c:numCache>
                <c:formatCode>General</c:formatCode>
                <c:ptCount val="6"/>
                <c:pt idx="0">
                  <c:v>0.0</c:v>
                </c:pt>
                <c:pt idx="1">
                  <c:v>4.0</c:v>
                </c:pt>
                <c:pt idx="2">
                  <c:v>12.0</c:v>
                </c:pt>
                <c:pt idx="3">
                  <c:v>24.0</c:v>
                </c:pt>
                <c:pt idx="4">
                  <c:v>36.0</c:v>
                </c:pt>
                <c:pt idx="5">
                  <c:v>48.0</c:v>
                </c:pt>
              </c:numCache>
            </c:numRef>
          </c:xVal>
          <c:yVal>
            <c:numRef>
              <c:f>'&lt;50 copies'!$E$48:$E$53</c:f>
              <c:numCache>
                <c:formatCode>General</c:formatCode>
                <c:ptCount val="6"/>
                <c:pt idx="0">
                  <c:v>0.0</c:v>
                </c:pt>
                <c:pt idx="1">
                  <c:v>34.2</c:v>
                </c:pt>
                <c:pt idx="2">
                  <c:v>72.1</c:v>
                </c:pt>
                <c:pt idx="3">
                  <c:v>82.3</c:v>
                </c:pt>
                <c:pt idx="4">
                  <c:v>80.6</c:v>
                </c:pt>
                <c:pt idx="5">
                  <c:v>78.6</c:v>
                </c:pt>
              </c:numCache>
            </c:numRef>
          </c:yVal>
          <c:extLst xmlns:c16r2="http://schemas.microsoft.com/office/drawing/2015/06/chart">
            <c:ext xmlns:c16="http://schemas.microsoft.com/office/drawing/2014/chart" uri="{C3380CC4-5D6E-409C-BE32-E72D297353CC}">
              <c16:uniqueId val="{00000014-87F3-F943-8271-E858478105D6}"/>
            </c:ext>
          </c:extLst>
        </c:ser>
        <c:ser>
          <c:idx val="3"/>
          <c:order val="3"/>
          <c:tx>
            <c:strRef>
              <c:f>'&lt;50 copies'!$F$47</c:f>
              <c:strCache>
                <c:ptCount val="1"/>
              </c:strCache>
            </c:strRef>
          </c:tx>
          <c:spPr>
            <a:ln w="19050" cap="rnd">
              <a:noFill/>
              <a:round/>
            </a:ln>
            <a:effectLst/>
          </c:spPr>
          <c:marker>
            <c:symbol val="none"/>
          </c:marker>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87F3-F943-8271-E858478105D6}"/>
                </c:ext>
              </c:extLst>
            </c:dLbl>
            <c:dLbl>
              <c:idx val="1"/>
              <c:layout>
                <c:manualLayout>
                  <c:x val="-0.0174794597698986"/>
                  <c:y val="0.0384431491739011"/>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87F3-F943-8271-E858478105D6}"/>
                </c:ext>
              </c:extLst>
            </c:dLbl>
            <c:dLbl>
              <c:idx val="2"/>
              <c:layout>
                <c:manualLayout>
                  <c:x val="-0.0160764413758015"/>
                  <c:y val="0.0405968781246528"/>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87F3-F943-8271-E858478105D6}"/>
                </c:ext>
              </c:extLst>
            </c:dLbl>
            <c:dLbl>
              <c:idx val="3"/>
              <c:layout>
                <c:manualLayout>
                  <c:x val="-0.0189375740705513"/>
                  <c:y val="0.0384431491739011"/>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87F3-F943-8271-E858478105D6}"/>
                </c:ext>
              </c:extLst>
            </c:dLbl>
            <c:dLbl>
              <c:idx val="4"/>
              <c:layout>
                <c:manualLayout>
                  <c:x val="-0.0146183270751489"/>
                  <c:y val="0.0388089815417333"/>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87F3-F943-8271-E858478105D6}"/>
                </c:ext>
              </c:extLst>
            </c:dLbl>
            <c:dLbl>
              <c:idx val="5"/>
              <c:layout>
                <c:manualLayout>
                  <c:x val="-0.0232936650363871"/>
                  <c:y val="0.0384431491739011"/>
                </c:manualLayout>
              </c:layout>
              <c:dLblPos val="r"/>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87F3-F943-8271-E858478105D6}"/>
                </c:ext>
              </c:extLst>
            </c:dLbl>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Arial Narrow" panose="020B0604020202020204" pitchFamily="34" charset="0"/>
                    <a:ea typeface="+mn-ea"/>
                    <a:cs typeface="Arial Narrow" panose="020B0604020202020204" pitchFamily="34" charset="0"/>
                  </a:defRPr>
                </a:pPr>
                <a:endParaRPr lang="de-DE"/>
              </a:p>
            </c:txPr>
            <c:dLblPos val="r"/>
            <c:showCatName val="1"/>
            <c:extLst xmlns:c16r2="http://schemas.microsoft.com/office/drawing/2015/06/chart">
              <c:ext xmlns:c15="http://schemas.microsoft.com/office/drawing/2012/chart" uri="{CE6537A1-D6FC-4f65-9D91-7224C49458BB}">
                <c15:showLeaderLines val="0"/>
              </c:ext>
            </c:extLst>
          </c:dLbls>
          <c:xVal>
            <c:numRef>
              <c:f>'&lt;50 copies'!$B$48:$B$53</c:f>
              <c:numCache>
                <c:formatCode>General</c:formatCode>
                <c:ptCount val="6"/>
                <c:pt idx="0">
                  <c:v>0.0</c:v>
                </c:pt>
                <c:pt idx="1">
                  <c:v>4.0</c:v>
                </c:pt>
                <c:pt idx="2">
                  <c:v>12.0</c:v>
                </c:pt>
                <c:pt idx="3">
                  <c:v>24.0</c:v>
                </c:pt>
                <c:pt idx="4">
                  <c:v>36.0</c:v>
                </c:pt>
                <c:pt idx="5">
                  <c:v>48.0</c:v>
                </c:pt>
              </c:numCache>
            </c:numRef>
          </c:xVal>
          <c:yVal>
            <c:numRef>
              <c:f>'&lt;50 copies'!$F$48:$F$53</c:f>
              <c:numCache>
                <c:formatCode>General</c:formatCode>
                <c:ptCount val="6"/>
                <c:pt idx="0">
                  <c:v>0.0</c:v>
                </c:pt>
                <c:pt idx="1">
                  <c:v>0.0</c:v>
                </c:pt>
                <c:pt idx="2">
                  <c:v>0.0</c:v>
                </c:pt>
                <c:pt idx="3">
                  <c:v>0.0</c:v>
                </c:pt>
                <c:pt idx="4">
                  <c:v>0.0</c:v>
                </c:pt>
                <c:pt idx="5">
                  <c:v>0.0</c:v>
                </c:pt>
              </c:numCache>
            </c:numRef>
          </c:yVal>
          <c:extLst xmlns:c16r2="http://schemas.microsoft.com/office/drawing/2015/06/chart">
            <c:ext xmlns:c16="http://schemas.microsoft.com/office/drawing/2014/chart" uri="{C3380CC4-5D6E-409C-BE32-E72D297353CC}">
              <c16:uniqueId val="{0000001B-87F3-F943-8271-E858478105D6}"/>
            </c:ext>
          </c:extLst>
        </c:ser>
        <c:dLbls>
          <c:showVal val="1"/>
        </c:dLbls>
        <c:axId val="223274120"/>
        <c:axId val="398148728"/>
      </c:scatterChart>
      <c:valAx>
        <c:axId val="223274120"/>
        <c:scaling>
          <c:orientation val="minMax"/>
          <c:max val="48.0"/>
          <c:min val="0.0"/>
        </c:scaling>
        <c:axPos val="b"/>
        <c:majorGridlines>
          <c:spPr>
            <a:ln w="9525" cap="flat" cmpd="sng" algn="ctr">
              <a:noFill/>
              <a:round/>
            </a:ln>
            <a:effectLst/>
          </c:spPr>
        </c:majorGridlines>
        <c:title>
          <c:tx>
            <c:rich>
              <a:bodyPr rot="0" spcFirstLastPara="1" vertOverflow="ellipsis" vert="horz" wrap="square" anchor="ctr" anchorCtr="1"/>
              <a:lstStyle/>
              <a:p>
                <a:pPr>
                  <a:defRPr lang="en-US" sz="1600" b="1" i="0" u="none" strike="noStrike" kern="1200" baseline="0">
                    <a:solidFill>
                      <a:schemeClr val="tx1"/>
                    </a:solidFill>
                    <a:latin typeface="+mn-lt"/>
                    <a:ea typeface="+mn-ea"/>
                    <a:cs typeface="+mn-cs"/>
                  </a:defRPr>
                </a:pPr>
                <a:r>
                  <a:rPr lang="en-US" sz="1600" b="1">
                    <a:solidFill>
                      <a:schemeClr val="tx1"/>
                    </a:solidFill>
                    <a:latin typeface="Arial Narrow" panose="020B0604020202020204" pitchFamily="34" charset="0"/>
                    <a:cs typeface="Arial Narrow" panose="020B0604020202020204" pitchFamily="34" charset="0"/>
                  </a:rPr>
                  <a:t>Week</a:t>
                </a:r>
              </a:p>
            </c:rich>
          </c:tx>
          <c:layout>
            <c:manualLayout>
              <c:xMode val="edge"/>
              <c:yMode val="edge"/>
              <c:x val="0.432999976646591"/>
              <c:y val="0.918929841128764"/>
            </c:manualLayout>
          </c:layout>
          <c:spPr>
            <a:noFill/>
            <a:ln>
              <a:noFill/>
            </a:ln>
            <a:effectLst/>
          </c:spPr>
        </c:title>
        <c:numFmt formatCode="General" sourceLinked="1"/>
        <c:majorTickMark val="cross"/>
        <c:tickLblPos val="nextTo"/>
        <c:spPr>
          <a:noFill/>
          <a:ln w="38100" cap="flat" cmpd="sng" algn="ctr">
            <a:solidFill>
              <a:schemeClr val="tx1"/>
            </a:solidFill>
            <a:round/>
          </a:ln>
          <a:effectLst/>
        </c:spPr>
        <c:txPr>
          <a:bodyPr rot="-60000000" spcFirstLastPara="1" vertOverflow="ellipsis" vert="horz" wrap="square" anchor="ctr" anchorCtr="1"/>
          <a:lstStyle/>
          <a:p>
            <a:pPr>
              <a:defRPr lang="en-US" sz="1600" b="0" i="0" u="none" strike="noStrike" kern="1200" baseline="0">
                <a:noFill/>
                <a:latin typeface="Arial Narrow" panose="020B0604020202020204" pitchFamily="34" charset="0"/>
                <a:ea typeface="+mn-ea"/>
                <a:cs typeface="Arial Narrow" panose="020B0604020202020204" pitchFamily="34" charset="0"/>
              </a:defRPr>
            </a:pPr>
            <a:endParaRPr lang="de-DE"/>
          </a:p>
        </c:txPr>
        <c:crossAx val="398148728"/>
        <c:crosses val="autoZero"/>
        <c:crossBetween val="midCat"/>
        <c:majorUnit val="4.0"/>
      </c:valAx>
      <c:valAx>
        <c:axId val="398148728"/>
        <c:scaling>
          <c:orientation val="minMax"/>
        </c:scaling>
        <c:axPos val="l"/>
        <c:majorGridlines>
          <c:spPr>
            <a:ln w="9525" cap="flat" cmpd="sng" algn="ctr">
              <a:noFill/>
              <a:round/>
            </a:ln>
            <a:effectLst/>
          </c:spPr>
        </c:majorGridlines>
        <c:title>
          <c:tx>
            <c:rich>
              <a:bodyPr rot="-5400000" spcFirstLastPara="1" vertOverflow="ellipsis" vert="horz" wrap="square" anchor="ctr" anchorCtr="1"/>
              <a:lstStyle/>
              <a:p>
                <a:pPr>
                  <a:defRPr lang="en-US" sz="1600" b="1" i="0" u="none" strike="noStrike" kern="1200" baseline="0">
                    <a:solidFill>
                      <a:schemeClr val="tx1"/>
                    </a:solidFill>
                    <a:latin typeface="+mn-lt"/>
                    <a:ea typeface="+mn-ea"/>
                    <a:cs typeface="+mn-cs"/>
                  </a:defRPr>
                </a:pPr>
                <a:r>
                  <a:rPr lang="en-US" sz="1600" b="1">
                    <a:solidFill>
                      <a:schemeClr val="tx1"/>
                    </a:solidFill>
                    <a:latin typeface="Arial Narrow" panose="020B0604020202020204" pitchFamily="34" charset="0"/>
                    <a:cs typeface="Arial Narrow" panose="020B0604020202020204" pitchFamily="34" charset="0"/>
                  </a:rPr>
                  <a:t>Participants</a:t>
                </a:r>
                <a:r>
                  <a:rPr lang="en-US" sz="1600" b="1" baseline="0">
                    <a:solidFill>
                      <a:schemeClr val="tx1"/>
                    </a:solidFill>
                    <a:latin typeface="Arial Narrow" panose="020B0604020202020204" pitchFamily="34" charset="0"/>
                    <a:cs typeface="Arial Narrow" panose="020B0604020202020204" pitchFamily="34" charset="0"/>
                  </a:rPr>
                  <a:t> (%)</a:t>
                </a:r>
                <a:endParaRPr lang="en-US" sz="1600" b="1">
                  <a:solidFill>
                    <a:schemeClr val="tx1"/>
                  </a:solidFill>
                  <a:latin typeface="Arial Narrow" panose="020B0604020202020204" pitchFamily="34" charset="0"/>
                  <a:cs typeface="Arial Narrow" panose="020B0604020202020204" pitchFamily="34" charset="0"/>
                </a:endParaRPr>
              </a:p>
            </c:rich>
          </c:tx>
          <c:layout/>
          <c:spPr>
            <a:noFill/>
            <a:ln>
              <a:noFill/>
            </a:ln>
            <a:effectLst/>
          </c:spPr>
        </c:title>
        <c:numFmt formatCode="General" sourceLinked="1"/>
        <c:majorTickMark val="cross"/>
        <c:tickLblPos val="nextTo"/>
        <c:spPr>
          <a:noFill/>
          <a:ln w="38100" cap="flat" cmpd="sng" algn="ctr">
            <a:solidFill>
              <a:schemeClr val="tx1"/>
            </a:solidFill>
            <a:round/>
          </a:ln>
          <a:effectLst/>
        </c:spPr>
        <c:txPr>
          <a:bodyPr rot="-60000000" spcFirstLastPara="1" vertOverflow="ellipsis" vert="horz" wrap="square" anchor="ctr" anchorCtr="1"/>
          <a:lstStyle/>
          <a:p>
            <a:pPr>
              <a:defRPr lang="en-US" sz="1600" b="1" i="0" u="none" strike="noStrike" kern="1200" baseline="0">
                <a:solidFill>
                  <a:schemeClr val="tx1"/>
                </a:solidFill>
                <a:latin typeface="Arial Narrow" panose="020B0604020202020204" pitchFamily="34" charset="0"/>
                <a:ea typeface="+mn-ea"/>
                <a:cs typeface="Arial Narrow" panose="020B0604020202020204" pitchFamily="34" charset="0"/>
              </a:defRPr>
            </a:pPr>
            <a:endParaRPr lang="de-DE"/>
          </a:p>
        </c:txPr>
        <c:crossAx val="223274120"/>
        <c:crosses val="autoZero"/>
        <c:crossBetween val="midCat"/>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de-DE"/>
    </a:p>
  </c:txPr>
  <c:externalData r:id="rId1"/>
</c:chartSpace>
</file>

<file path=ppt/drawings/drawing1.xml><?xml version="1.0" encoding="utf-8"?>
<c:userShapes xmlns:c="http://schemas.openxmlformats.org/drawingml/2006/chart">
  <cdr:relSizeAnchor xmlns:cdr="http://schemas.openxmlformats.org/drawingml/2006/chartDrawing">
    <cdr:from>
      <cdr:x>0.2459</cdr:x>
      <cdr:y>0.28031</cdr:y>
    </cdr:from>
    <cdr:to>
      <cdr:x>0.46227</cdr:x>
      <cdr:y>0.37764</cdr:y>
    </cdr:to>
    <cdr:sp macro="" textlink="">
      <cdr:nvSpPr>
        <cdr:cNvPr id="2" name="TextBox 50">
          <a:extLst xmlns:a="http://schemas.openxmlformats.org/drawingml/2006/main">
            <a:ext uri="{FF2B5EF4-FFF2-40B4-BE49-F238E27FC236}">
              <a16:creationId xmlns="" xmlns:a16="http://schemas.microsoft.com/office/drawing/2014/main" xmlns:a="http://schemas.openxmlformats.org/drawingml/2006/main" xmlns:cdr="http://schemas.openxmlformats.org/drawingml/2006/chartDrawing" xmlns:c="http://schemas.openxmlformats.org/drawingml/2006/chart" id="{B38E768C-2B8E-4BBF-810E-DEB263B81771}"/>
            </a:ext>
          </a:extLst>
        </cdr:cNvPr>
        <cdr:cNvSpPr txBox="1"/>
      </cdr:nvSpPr>
      <cdr:spPr>
        <a:xfrm xmlns:a="http://schemas.openxmlformats.org/drawingml/2006/main">
          <a:off x="980150" y="487512"/>
          <a:ext cx="862445" cy="169277"/>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buNone/>
          </a:pPr>
          <a:r>
            <a:rPr lang="en-US" sz="1100" dirty="0">
              <a:solidFill>
                <a:srgbClr val="44546A"/>
              </a:solidFill>
              <a:latin typeface="Arial" panose="020B0604020202020204" pitchFamily="34" charset="0"/>
              <a:cs typeface="Arial" panose="020B0604020202020204" pitchFamily="34" charset="0"/>
            </a:rPr>
            <a:t>-3.4</a:t>
          </a:r>
        </a:p>
      </cdr:txBody>
    </cdr:sp>
  </cdr:relSizeAnchor>
  <cdr:relSizeAnchor xmlns:cdr="http://schemas.openxmlformats.org/drawingml/2006/chartDrawing">
    <cdr:from>
      <cdr:x>0.65637</cdr:x>
      <cdr:y>0.28378</cdr:y>
    </cdr:from>
    <cdr:to>
      <cdr:x>0.82746</cdr:x>
      <cdr:y>0.38111</cdr:y>
    </cdr:to>
    <cdr:sp macro="" textlink="">
      <cdr:nvSpPr>
        <cdr:cNvPr id="3" name="TextBox 50">
          <a:extLst xmlns:a="http://schemas.openxmlformats.org/drawingml/2006/main">
            <a:ext uri="{FF2B5EF4-FFF2-40B4-BE49-F238E27FC236}">
              <a16:creationId xmlns="" xmlns:a16="http://schemas.microsoft.com/office/drawing/2014/main" xmlns:a="http://schemas.openxmlformats.org/drawingml/2006/main" xmlns:cdr="http://schemas.openxmlformats.org/drawingml/2006/chartDrawing" xmlns:c="http://schemas.openxmlformats.org/drawingml/2006/chart" id="{871A5A32-7D6D-4477-A3F9-EEE8A450DC74}"/>
            </a:ext>
          </a:extLst>
        </cdr:cNvPr>
        <cdr:cNvSpPr txBox="1"/>
      </cdr:nvSpPr>
      <cdr:spPr>
        <a:xfrm xmlns:a="http://schemas.openxmlformats.org/drawingml/2006/main">
          <a:off x="2616272" y="493547"/>
          <a:ext cx="681960" cy="169277"/>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None/>
          </a:pPr>
          <a:r>
            <a:rPr lang="en-US" sz="1100" dirty="0">
              <a:solidFill>
                <a:srgbClr val="44546A"/>
              </a:solidFill>
              <a:latin typeface="Arial" panose="020B0604020202020204" pitchFamily="34" charset="0"/>
              <a:cs typeface="Arial" panose="020B0604020202020204" pitchFamily="34" charset="0"/>
            </a:rPr>
            <a:t>3.9</a:t>
          </a:r>
        </a:p>
      </cdr:txBody>
    </cdr:sp>
  </cdr:relSizeAnchor>
</c:userShapes>
</file>

<file path=ppt/drawings/drawing2.xml><?xml version="1.0" encoding="utf-8"?>
<c:userShapes xmlns:c="http://schemas.openxmlformats.org/drawingml/2006/chart">
  <cdr:relSizeAnchor xmlns:cdr="http://schemas.openxmlformats.org/drawingml/2006/chartDrawing">
    <cdr:from>
      <cdr:x>0.37547</cdr:x>
      <cdr:y>0.19441</cdr:y>
    </cdr:from>
    <cdr:to>
      <cdr:x>0.54655</cdr:x>
      <cdr:y>0.32177</cdr:y>
    </cdr:to>
    <cdr:sp macro="" textlink="">
      <cdr:nvSpPr>
        <cdr:cNvPr id="2" name="TextBox 50">
          <a:extLst xmlns:a="http://schemas.openxmlformats.org/drawingml/2006/main">
            <a:ext uri="{FF2B5EF4-FFF2-40B4-BE49-F238E27FC236}">
              <a16:creationId xmlns="" xmlns:a16="http://schemas.microsoft.com/office/drawing/2014/main" xmlns:a="http://schemas.openxmlformats.org/drawingml/2006/main" xmlns:cdr="http://schemas.openxmlformats.org/drawingml/2006/chartDrawing" xmlns:c="http://schemas.openxmlformats.org/drawingml/2006/chart" id="{B38E768C-2B8E-4BBF-810E-DEB263B81771}"/>
            </a:ext>
          </a:extLst>
        </cdr:cNvPr>
        <cdr:cNvSpPr txBox="1"/>
      </cdr:nvSpPr>
      <cdr:spPr>
        <a:xfrm xmlns:a="http://schemas.openxmlformats.org/drawingml/2006/main">
          <a:off x="1496613" y="258398"/>
          <a:ext cx="681919" cy="169277"/>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buNone/>
          </a:pPr>
          <a:r>
            <a:rPr lang="en-US" sz="1100" dirty="0">
              <a:solidFill>
                <a:srgbClr val="44546A"/>
              </a:solidFill>
              <a:latin typeface="Arial" panose="020B0604020202020204" pitchFamily="34" charset="0"/>
              <a:cs typeface="Arial" panose="020B0604020202020204" pitchFamily="34" charset="0"/>
            </a:rPr>
            <a:t>-1.2</a:t>
          </a:r>
        </a:p>
      </cdr:txBody>
    </cdr:sp>
  </cdr:relSizeAnchor>
  <cdr:relSizeAnchor xmlns:cdr="http://schemas.openxmlformats.org/drawingml/2006/chartDrawing">
    <cdr:from>
      <cdr:x>0.51723</cdr:x>
      <cdr:y>0.17863</cdr:y>
    </cdr:from>
    <cdr:to>
      <cdr:x>0.68832</cdr:x>
      <cdr:y>0.30599</cdr:y>
    </cdr:to>
    <cdr:sp macro="" textlink="">
      <cdr:nvSpPr>
        <cdr:cNvPr id="3" name="TextBox 50">
          <a:extLst xmlns:a="http://schemas.openxmlformats.org/drawingml/2006/main">
            <a:ext uri="{FF2B5EF4-FFF2-40B4-BE49-F238E27FC236}">
              <a16:creationId xmlns="" xmlns:a16="http://schemas.microsoft.com/office/drawing/2014/main" xmlns:a="http://schemas.openxmlformats.org/drawingml/2006/main" xmlns:cdr="http://schemas.openxmlformats.org/drawingml/2006/chartDrawing" xmlns:c="http://schemas.openxmlformats.org/drawingml/2006/chart" id="{871A5A32-7D6D-4477-A3F9-EEE8A450DC74}"/>
            </a:ext>
          </a:extLst>
        </cdr:cNvPr>
        <cdr:cNvSpPr txBox="1"/>
      </cdr:nvSpPr>
      <cdr:spPr>
        <a:xfrm xmlns:a="http://schemas.openxmlformats.org/drawingml/2006/main">
          <a:off x="2061664" y="237424"/>
          <a:ext cx="681960" cy="169277"/>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None/>
          </a:pPr>
          <a:r>
            <a:rPr lang="en-US" sz="1100" dirty="0">
              <a:solidFill>
                <a:srgbClr val="44546A"/>
              </a:solidFill>
              <a:latin typeface="Arial" panose="020B0604020202020204" pitchFamily="34" charset="0"/>
              <a:cs typeface="Arial" panose="020B0604020202020204" pitchFamily="34" charset="0"/>
            </a:rPr>
            <a:t>0.7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pPr/>
              <a:t>30.07.2019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pPr/>
              <a:t>‹Nr.›</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6258042-2F78-6041-8B51-9E68D602E06B}" type="datetimeFigureOut">
              <a:rPr lang="en-US" smtClean="0"/>
              <a:pPr/>
              <a:t>30.07.2019</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B5F80D59-7C50-F846-8A12-24FA8D1997F3}" type="slidenum">
              <a:rPr lang="en-US" smtClean="0"/>
              <a:pPr/>
              <a:t>‹Nr.›</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688524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ea typeface="MS PGothic" charset="0"/>
                <a:cs typeface="Arial" charset="0"/>
              </a:rPr>
              <a:t>This slide presents findings for the typical use analysis. </a:t>
            </a:r>
          </a:p>
          <a:p>
            <a:pPr eaLnBrk="1" hangingPunct="1">
              <a:spcBef>
                <a:spcPct val="0"/>
              </a:spcBef>
            </a:pPr>
            <a:r>
              <a:rPr lang="en-US">
                <a:latin typeface="Arial" charset="0"/>
                <a:ea typeface="MS PGothic" charset="0"/>
                <a:cs typeface="Arial" charset="0"/>
              </a:rPr>
              <a:t>The figure on the left shows the cumulative incidence curves for typical use which is somewhat similar to what we saw in the perfect use curves</a:t>
            </a:r>
          </a:p>
          <a:p>
            <a:pPr eaLnBrk="1" hangingPunct="1">
              <a:spcBef>
                <a:spcPct val="0"/>
              </a:spcBef>
            </a:pPr>
            <a:r>
              <a:rPr lang="en-US">
                <a:latin typeface="Arial" charset="0"/>
                <a:ea typeface="MS PGothic" charset="0"/>
                <a:cs typeface="Arial" charset="0"/>
              </a:rPr>
              <a:t>Since typical use incorporates time when women were temporarily off her method, the pregnancy incidence per 100 WY is greater as you can see in the numbers on the right</a:t>
            </a:r>
          </a:p>
          <a:p>
            <a:pPr eaLnBrk="1" hangingPunct="1">
              <a:spcBef>
                <a:spcPct val="0"/>
              </a:spcBef>
            </a:pPr>
            <a:r>
              <a:rPr lang="en-US" b="1">
                <a:latin typeface="Arial" charset="0"/>
                <a:ea typeface="MS PGothic" charset="0"/>
                <a:cs typeface="Arial" charset="0"/>
              </a:rPr>
              <a:t>In adjusted models-typical use of copper IUD was associated with a statistically significant higher risk of pregnancy compared to LNG implants  with an aHR  of 1.74. The other comparisons did not reach statistical significance</a:t>
            </a:r>
          </a:p>
          <a:p>
            <a:pPr eaLnBrk="1" hangingPunct="1">
              <a:spcBef>
                <a:spcPct val="0"/>
              </a:spcBef>
            </a:pPr>
            <a:endParaRPr lang="en-US">
              <a:latin typeface="Arial" charset="0"/>
              <a:ea typeface="MS PGothic" charset="0"/>
              <a:cs typeface="Arial" charset="0"/>
            </a:endParaRPr>
          </a:p>
          <a:p>
            <a:pPr eaLnBrk="1" hangingPunct="1">
              <a:spcBef>
                <a:spcPct val="0"/>
              </a:spcBef>
            </a:pPr>
            <a:endParaRPr lang="en-US">
              <a:latin typeface="Calibri" charset="0"/>
              <a:ea typeface="MS PGothic" charset="0"/>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FACFA6C7-0344-7F45-A188-DE86A115162F}" type="slidenum">
              <a:rPr lang="en-US" sz="1200"/>
              <a:pPr/>
              <a:t>7</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baseline NNRTI resistance regionally</a:t>
            </a:r>
            <a:endParaRPr lang="en-US" dirty="0"/>
          </a:p>
        </p:txBody>
      </p:sp>
      <p:sp>
        <p:nvSpPr>
          <p:cNvPr id="4" name="Slide Number Placeholder 3"/>
          <p:cNvSpPr>
            <a:spLocks noGrp="1"/>
          </p:cNvSpPr>
          <p:nvPr>
            <p:ph type="sldNum" sz="quarter" idx="10"/>
          </p:nvPr>
        </p:nvSpPr>
        <p:spPr/>
        <p:txBody>
          <a:bodyPr/>
          <a:lstStyle/>
          <a:p>
            <a:fld id="{B5F80D59-7C50-F846-8A12-24FA8D1997F3}"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3971675"/>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5B92A58-82CD-4F7C-BC25-D3C9AA757577}" type="slidenum">
              <a:rPr lang="en-GB" smtClean="0"/>
              <a:pPr/>
              <a:t>13</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2734637"/>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Drivers of weight gain or loss on ART based on studies to date suggest that:</a:t>
            </a:r>
          </a:p>
          <a:p>
            <a:pPr marL="228600" indent="-228600">
              <a:buAutoNum type="arabicPeriod"/>
            </a:pPr>
            <a:r>
              <a:rPr lang="en-US" dirty="0"/>
              <a:t>Larger increases in body weight were seen in ARV-naïve populations than in switch situations</a:t>
            </a:r>
          </a:p>
          <a:p>
            <a:pPr marL="228600" indent="-228600">
              <a:buAutoNum type="arabicPeriod"/>
            </a:pPr>
            <a:r>
              <a:rPr lang="en-US" dirty="0"/>
              <a:t>InSTIs have been associated with weight gain, more with DTG and BIC than RAL or EVG. Data presented at CROI regarding cabotegravir showed no significant weight gain but this was among HIV-negatives in a PrEP study</a:t>
            </a:r>
          </a:p>
          <a:p>
            <a:pPr marL="228600" indent="-228600">
              <a:buAutoNum type="arabicPeriod"/>
            </a:pPr>
            <a:r>
              <a:rPr lang="en-US" dirty="0"/>
              <a:t>Weight gain has also been seen with protease inhibitors but less severe</a:t>
            </a:r>
          </a:p>
          <a:p>
            <a:pPr marL="228600" indent="-228600">
              <a:buAutoNum type="arabicPeriod"/>
            </a:pPr>
            <a:r>
              <a:rPr lang="en-US" dirty="0"/>
              <a:t>TDF is associated with weight loss in these studies compared to TAF, ABC and NRTI-sparing regimens</a:t>
            </a:r>
          </a:p>
          <a:p>
            <a:pPr marL="228600" indent="-228600">
              <a:buAutoNum type="arabicPeriod"/>
            </a:pPr>
            <a:r>
              <a:rPr lang="en-US" dirty="0"/>
              <a:t>Weight gain was higher in women and black PLWH</a:t>
            </a:r>
          </a:p>
          <a:p>
            <a:endParaRPr lang="en-US" dirty="0"/>
          </a:p>
        </p:txBody>
      </p:sp>
      <p:sp>
        <p:nvSpPr>
          <p:cNvPr id="4" name="Slide Number Placeholder 3"/>
          <p:cNvSpPr>
            <a:spLocks noGrp="1"/>
          </p:cNvSpPr>
          <p:nvPr>
            <p:ph type="sldNum" sz="quarter" idx="5"/>
          </p:nvPr>
        </p:nvSpPr>
        <p:spPr/>
        <p:txBody>
          <a:bodyPr/>
          <a:lstStyle/>
          <a:p>
            <a:fld id="{25B92A58-82CD-4F7C-BC25-D3C9AA757577}" type="slidenum">
              <a:rPr lang="en-GB" smtClean="0"/>
              <a:pPr/>
              <a:t>14</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4539867"/>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we show changes in BMI category over 96 weeks for women in ADVANCE, with those who were obese at BL excluded from the analysis. More women receiving TAF/FTC+DTG became overweight or obese than the other 2 study arms: by week 96, almost 70% of women in the TAF/FTC+DTG were overweight or obese. More than 20% of women in the TAF/FTC+DTG arm became obese by week 96, compared to less than 20% in the TDF/FTC+DTG arm and less than 10% in the EFV-containing arm. There were more underweight women in the two TDF-containing arms, and this was relatively stable across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the time of the analysis, not all participants had reached week 96 of the study; accordingly the number of participants at each time point is represented.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5B92A58-82CD-4F7C-BC25-D3C9AA757577}" type="slidenum">
              <a:rPr lang="en-GB" smtClean="0"/>
              <a:pPr/>
              <a:t>16</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5105785"/>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viral failures met criteria fro R testing</a:t>
            </a:r>
            <a:r>
              <a:rPr lang="en-US" baseline="0" dirty="0" smtClean="0"/>
              <a:t> as all had VL &lt;80 on repeat</a:t>
            </a:r>
            <a:endParaRPr lang="en-US" dirty="0"/>
          </a:p>
        </p:txBody>
      </p:sp>
      <p:sp>
        <p:nvSpPr>
          <p:cNvPr id="4" name="Slide Number Placeholder 3"/>
          <p:cNvSpPr>
            <a:spLocks noGrp="1"/>
          </p:cNvSpPr>
          <p:nvPr>
            <p:ph type="sldNum" sz="quarter" idx="10"/>
          </p:nvPr>
        </p:nvSpPr>
        <p:spPr/>
        <p:txBody>
          <a:bodyPr/>
          <a:lstStyle/>
          <a:p>
            <a:fld id="{B5F80D59-7C50-F846-8A12-24FA8D1997F3}"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19545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93306"/>
            <a:ext cx="12192000" cy="68580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296" y="6111995"/>
            <a:ext cx="12347682" cy="746005"/>
          </a:xfrm>
          <a:prstGeom prst="rect">
            <a:avLst/>
          </a:prstGeom>
        </p:spPr>
      </p:pic>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mj-lt"/>
              </a:defRPr>
            </a:lvl1pPr>
          </a:lstStyle>
          <a:p>
            <a:r>
              <a:rPr lang="en-AU" dirty="0" smtClean="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enter presenter name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12416" y="108843"/>
            <a:ext cx="3967168" cy="191274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‹Nr.›</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Lst>
  <p:timing>
    <p:tnLst>
      <p:par>
        <p:cTn id="1" dur="indefinite" restart="never" nodeType="tmRoot"/>
      </p:par>
    </p:tnLst>
  </p:timing>
  <p:txStyles>
    <p:titleStyle>
      <a:lvl1pPr algn="ctr" defTabSz="457200" rtl="0" eaLnBrk="1" latinLnBrk="0" hangingPunct="1">
        <a:spcBef>
          <a:spcPct val="0"/>
        </a:spcBef>
        <a:buNone/>
        <a:defRPr sz="4000" b="1" kern="1200">
          <a:solidFill>
            <a:srgbClr val="E8303B"/>
          </a:solidFill>
          <a:latin typeface="+mj-lt"/>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mj-lt"/>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mj-lt"/>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mj-lt"/>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1" Type="http://schemas.openxmlformats.org/officeDocument/2006/relationships/slideLayout" Target="../slideLayouts/slideLayout7.xml"/><Relationship Id="rId2" Type="http://schemas.openxmlformats.org/officeDocument/2006/relationships/chart" Target="../charts/char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image" Target="../media/image10.jpeg"/><Relationship Id="rId5" Type="http://schemas.openxmlformats.org/officeDocument/2006/relationships/image" Target="../media/image11.tiff"/><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839D485-7BC1-4736-AB66-38C1607CB3E5}"/>
              </a:ext>
            </a:extLst>
          </p:cNvPr>
          <p:cNvSpPr txBox="1">
            <a:spLocks/>
          </p:cNvSpPr>
          <p:nvPr/>
        </p:nvSpPr>
        <p:spPr>
          <a:xfrm>
            <a:off x="69551" y="6584303"/>
            <a:ext cx="10871200" cy="182880"/>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383333"/>
                </a:solidFill>
                <a:latin typeface="+mj-lt"/>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mj-lt"/>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mj-lt"/>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1200" dirty="0" smtClean="0"/>
              <a:t>Cahn et al. IAS 2019; Mexico City, Mexico. Slides WEAB0404LB.</a:t>
            </a:r>
            <a:endParaRPr lang="en-US" altLang="en-US" sz="1200" dirty="0"/>
          </a:p>
        </p:txBody>
      </p:sp>
      <p:sp>
        <p:nvSpPr>
          <p:cNvPr id="13" name="Text Placeholder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5E43DEF-652B-4D2E-8132-5B25CF5E63A5}"/>
              </a:ext>
            </a:extLst>
          </p:cNvPr>
          <p:cNvSpPr txBox="1">
            <a:spLocks/>
          </p:cNvSpPr>
          <p:nvPr/>
        </p:nvSpPr>
        <p:spPr>
          <a:xfrm>
            <a:off x="673100" y="5268060"/>
            <a:ext cx="11075988" cy="365760"/>
          </a:xfrm>
          <a:prstGeom prst="rect">
            <a:avLst/>
          </a:prstGeom>
        </p:spPr>
        <p:txBody>
          <a:bodyPr wrap="square" lIns="0" tIns="0" rIns="0" bIns="0">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800" kern="1200" spc="-50" baseline="0">
                <a:solidFill>
                  <a:srgbClr val="071D49"/>
                </a:solidFill>
                <a:latin typeface="Raleway" panose="020B0503030101060003" pitchFamily="34" charset="0"/>
                <a:ea typeface="+mn-ea"/>
                <a:cs typeface="+mn-cs"/>
              </a:defRPr>
            </a:lvl1pPr>
            <a:lvl2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1400" kern="1200">
                <a:solidFill>
                  <a:srgbClr val="071D49"/>
                </a:solidFill>
                <a:latin typeface="Raleway" panose="020B0503030101060003" pitchFamily="34" charset="0"/>
                <a:ea typeface="+mn-ea"/>
                <a:cs typeface="+mn-cs"/>
              </a:defRPr>
            </a:lvl2pPr>
            <a:lvl3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1100" kern="1200">
                <a:solidFill>
                  <a:srgbClr val="071D49"/>
                </a:solidFill>
                <a:latin typeface="Raleway" panose="020B0503030101060003" pitchFamily="34" charset="0"/>
                <a:ea typeface="+mn-ea"/>
                <a:cs typeface="+mn-cs"/>
              </a:defRPr>
            </a:lvl3pPr>
            <a:lvl4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850" kern="1200">
                <a:solidFill>
                  <a:srgbClr val="071D49"/>
                </a:solidFill>
                <a:latin typeface="Raleway" panose="020B0503030101060003" pitchFamily="34" charset="0"/>
                <a:ea typeface="+mn-ea"/>
                <a:cs typeface="+mn-cs"/>
              </a:defRPr>
            </a:lvl4pPr>
            <a:lvl5pPr marL="0" indent="0" algn="l" defTabSz="914400" rtl="0" eaLnBrk="1" latinLnBrk="0" hangingPunct="1">
              <a:lnSpc>
                <a:spcPct val="100000"/>
              </a:lnSpc>
              <a:spcBef>
                <a:spcPts val="0"/>
              </a:spcBef>
              <a:spcAft>
                <a:spcPts val="200"/>
              </a:spcAft>
              <a:buFont typeface="Arial" panose="020B0604020202020204" pitchFamily="34" charset="0"/>
              <a:buNone/>
              <a:defRPr sz="1100" b="1" kern="1200">
                <a:solidFill>
                  <a:srgbClr val="E40046"/>
                </a:solidFill>
                <a:latin typeface="Raleway" panose="020B0503030101060003" pitchFamily="34" charset="0"/>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1100" kern="1200">
                <a:solidFill>
                  <a:srgbClr val="071D49"/>
                </a:solidFill>
                <a:latin typeface="Raleway" panose="020B05030301010600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600" b="1" dirty="0"/>
              <a:t>Non-inferiority criteria were met for GEMINI-1, GEMINI-2, and the pooled analysis</a:t>
            </a:r>
            <a:endParaRPr lang="en-US" sz="1600" b="1" baseline="30000" dirty="0"/>
          </a:p>
          <a:p>
            <a:pPr marL="342900" indent="-342900">
              <a:buFont typeface="Arial" panose="020B0604020202020204" pitchFamily="34" charset="0"/>
              <a:buChar char="•"/>
            </a:pPr>
            <a:r>
              <a:rPr lang="en-US" sz="1600" b="1" dirty="0"/>
              <a:t>Treatment related discontinuation = failure (TRDF) population accounts for confirmed virologic withdrawal, withdrawal due to lack of efficacy, withdrawal due to treatment-related AE, and </a:t>
            </a:r>
            <a:r>
              <a:rPr lang="en-US" sz="1600" b="1" dirty="0" smtClean="0"/>
              <a:t>protocol</a:t>
            </a:r>
            <a:r>
              <a:rPr lang="en-US" sz="1600" b="1" dirty="0"/>
              <a:t>-defined stopping criteria</a:t>
            </a:r>
          </a:p>
          <a:p>
            <a:pPr marL="342900" indent="-342900">
              <a:buFont typeface="Arial" panose="020B0604020202020204" pitchFamily="34" charset="0"/>
              <a:buChar char="•"/>
            </a:pPr>
            <a:endParaRPr lang="en-US" sz="1600" b="1" dirty="0"/>
          </a:p>
        </p:txBody>
      </p:sp>
      <p:cxnSp>
        <p:nvCxnSpPr>
          <p:cNvPr id="71" name="Straight Connector 7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716BE40-BC63-4C29-AE98-FF355D9629A9}"/>
              </a:ext>
            </a:extLst>
          </p:cNvPr>
          <p:cNvCxnSpPr/>
          <p:nvPr/>
        </p:nvCxnSpPr>
        <p:spPr>
          <a:xfrm>
            <a:off x="2098636" y="4595118"/>
            <a:ext cx="892197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72" name="Chart 7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ADB82DA-CCB0-4951-8D36-E65EE26B5298}"/>
              </a:ext>
            </a:extLst>
          </p:cNvPr>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7048561"/>
              </p:ext>
            </p:extLst>
          </p:nvPr>
        </p:nvGraphicFramePr>
        <p:xfrm>
          <a:off x="499729" y="1298153"/>
          <a:ext cx="10871200" cy="5540587"/>
        </p:xfrm>
        <a:graphic>
          <a:graphicData uri="http://schemas.openxmlformats.org/drawingml/2006/chart">
            <c:chart xmlns:c="http://schemas.openxmlformats.org/drawingml/2006/chart" xmlns:r="http://schemas.openxmlformats.org/officeDocument/2006/relationships" r:id="rId2"/>
          </a:graphicData>
        </a:graphic>
      </p:graphicFrame>
      <p:sp>
        <p:nvSpPr>
          <p:cNvPr id="73" name="Slide Number Placeholder 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72B00D7-DFE4-4E70-AC82-CBE40389E6E3}"/>
              </a:ext>
            </a:extLst>
          </p:cNvPr>
          <p:cNvSpPr txBox="1">
            <a:spLocks/>
          </p:cNvSpPr>
          <p:nvPr/>
        </p:nvSpPr>
        <p:spPr>
          <a:xfrm>
            <a:off x="9468000" y="6908191"/>
            <a:ext cx="2628000" cy="2031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4924F2-D2C6-4E44-94BF-16121116D9F5}" type="slidenum">
              <a:rPr lang="en-GB" smtClean="0"/>
              <a:pPr/>
              <a:t>10</a:t>
            </a:fld>
            <a:endParaRPr lang="en-GB" dirty="0"/>
          </a:p>
        </p:txBody>
      </p:sp>
      <p:sp>
        <p:nvSpPr>
          <p:cNvPr id="74" name="TextBox 7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689014B-E6D6-4335-A2D6-A9AD74FE1560}"/>
              </a:ext>
            </a:extLst>
          </p:cNvPr>
          <p:cNvSpPr txBox="1"/>
          <p:nvPr/>
        </p:nvSpPr>
        <p:spPr>
          <a:xfrm>
            <a:off x="10963469" y="2136152"/>
            <a:ext cx="988292" cy="200055"/>
          </a:xfrm>
          <a:prstGeom prst="rect">
            <a:avLst/>
          </a:prstGeom>
          <a:noFill/>
        </p:spPr>
        <p:txBody>
          <a:bodyPr wrap="square" lIns="0" tIns="0" rIns="0" bIns="0" rtlCol="0">
            <a:spAutoFit/>
          </a:bodyPr>
          <a:lstStyle/>
          <a:p>
            <a:r>
              <a:rPr lang="en-US" sz="1300" b="1" dirty="0">
                <a:solidFill>
                  <a:schemeClr val="tx2"/>
                </a:solidFill>
                <a:latin typeface="+mj-lt"/>
                <a:cs typeface="Arial" panose="020B0604020202020204" pitchFamily="34" charset="0"/>
              </a:rPr>
              <a:t>Snapshot</a:t>
            </a:r>
          </a:p>
        </p:txBody>
      </p:sp>
      <p:graphicFrame>
        <p:nvGraphicFramePr>
          <p:cNvPr id="75" name="Table 74">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7E11131-D8E7-4B7B-B6EC-70E1B3AEED55}"/>
              </a:ext>
            </a:extLst>
          </p:cNvPr>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702010256"/>
              </p:ext>
            </p:extLst>
          </p:nvPr>
        </p:nvGraphicFramePr>
        <p:xfrm>
          <a:off x="4942713" y="2975401"/>
          <a:ext cx="4564486" cy="1356177"/>
        </p:xfrm>
        <a:graphic>
          <a:graphicData uri="http://schemas.openxmlformats.org/drawingml/2006/table">
            <a:tbl>
              <a:tblPr firstRow="1" bandRow="1">
                <a:tableStyleId>{5C22544A-7EE6-4342-B048-85BDC9FD1C3A}</a:tableStyleId>
              </a:tblPr>
              <a:tblGrid>
                <a:gridCol w="1262518">
                  <a:extLst>
                    <a:ext uri="{9D8B030D-6E8A-4147-A177-3AD203B41FA5}">
                      <a16:colId xmlns:a16="http://schemas.microsoft.com/office/drawing/2014/main" xmlns="" xmlns:p="http://schemas.openxmlformats.org/presentationml/2006/main" xmlns:r="http://schemas.openxmlformats.org/officeDocument/2006/relationships" xmlns:a="http://schemas.openxmlformats.org/drawingml/2006/main" val="3735737012"/>
                    </a:ext>
                  </a:extLst>
                </a:gridCol>
                <a:gridCol w="1456752">
                  <a:extLst>
                    <a:ext uri="{9D8B030D-6E8A-4147-A177-3AD203B41FA5}">
                      <a16:colId xmlns:a16="http://schemas.microsoft.com/office/drawing/2014/main" xmlns="" xmlns:p="http://schemas.openxmlformats.org/presentationml/2006/main" xmlns:r="http://schemas.openxmlformats.org/officeDocument/2006/relationships" xmlns:a="http://schemas.openxmlformats.org/drawingml/2006/main" val="1813352299"/>
                    </a:ext>
                  </a:extLst>
                </a:gridCol>
                <a:gridCol w="1845216">
                  <a:extLst>
                    <a:ext uri="{9D8B030D-6E8A-4147-A177-3AD203B41FA5}">
                      <a16:colId xmlns:a16="http://schemas.microsoft.com/office/drawing/2014/main" xmlns="" xmlns:p="http://schemas.openxmlformats.org/presentationml/2006/main" xmlns:r="http://schemas.openxmlformats.org/officeDocument/2006/relationships" xmlns:a="http://schemas.openxmlformats.org/drawingml/2006/main" val="3154424513"/>
                    </a:ext>
                  </a:extLst>
                </a:gridCol>
              </a:tblGrid>
              <a:tr h="466161">
                <a:tc>
                  <a:txBody>
                    <a:bodyPr/>
                    <a:lstStyle/>
                    <a:p>
                      <a:pPr algn="ctr"/>
                      <a:r>
                        <a:rPr lang="en-US" sz="1100" b="1" dirty="0">
                          <a:solidFill>
                            <a:schemeClr val="tx1"/>
                          </a:solidFill>
                        </a:rPr>
                        <a:t>Treatment</a:t>
                      </a:r>
                    </a:p>
                  </a:txBody>
                  <a:tcPr marL="116539" marR="116539" marT="58270" marB="5827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dirty="0">
                          <a:solidFill>
                            <a:schemeClr val="tx1"/>
                          </a:solidFill>
                        </a:rPr>
                        <a:t>Responders, n (%)</a:t>
                      </a:r>
                    </a:p>
                  </a:txBody>
                  <a:tcPr marL="116539" marR="116539" marT="58270" marB="5827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dirty="0">
                          <a:solidFill>
                            <a:schemeClr val="tx1"/>
                          </a:solidFill>
                        </a:rPr>
                        <a:t>Adjusted difference, % (95% CI)</a:t>
                      </a:r>
                      <a:r>
                        <a:rPr lang="en-US" sz="1100" b="1" baseline="30000" dirty="0">
                          <a:solidFill>
                            <a:schemeClr val="tx1"/>
                          </a:solidFill>
                        </a:rPr>
                        <a:t>a</a:t>
                      </a:r>
                    </a:p>
                  </a:txBody>
                  <a:tcPr marL="116539" marR="116539" marT="58270" marB="58270"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1547397920"/>
                  </a:ext>
                </a:extLst>
              </a:tr>
              <a:tr h="174811">
                <a:tc>
                  <a:txBody>
                    <a:bodyPr/>
                    <a:lstStyle/>
                    <a:p>
                      <a:pPr marL="0" indent="0" algn="ctr">
                        <a:buFont typeface="Arial" panose="020B0604020202020204" pitchFamily="34" charset="0"/>
                        <a:buNone/>
                      </a:pPr>
                      <a:r>
                        <a:rPr lang="en-US" sz="1100" b="1" dirty="0">
                          <a:solidFill>
                            <a:schemeClr val="bg1"/>
                          </a:solidFill>
                        </a:rPr>
                        <a:t>DTG + 3TC</a:t>
                      </a:r>
                    </a:p>
                  </a:txBody>
                  <a:tcPr marL="0" marR="0" marT="27432" marB="27432"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bg1"/>
                          </a:solidFill>
                        </a:rPr>
                        <a:t>616/716 (86.0)</a:t>
                      </a: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bg1"/>
                          </a:solidFill>
                        </a:rPr>
                        <a:t>−3.4 (−6.7, 0.0)</a:t>
                      </a: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2F5F"/>
                    </a:solidFill>
                  </a:tcPr>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2937093519"/>
                  </a:ext>
                </a:extLst>
              </a:tr>
              <a:tr h="174811">
                <a:tc>
                  <a:txBody>
                    <a:bodyPr/>
                    <a:lstStyle/>
                    <a:p>
                      <a:pPr marL="0" indent="0" algn="ctr">
                        <a:buFont typeface="Arial" panose="020B0604020202020204" pitchFamily="34" charset="0"/>
                        <a:buNone/>
                      </a:pPr>
                      <a:r>
                        <a:rPr lang="en-US" sz="1100" b="1" dirty="0">
                          <a:solidFill>
                            <a:schemeClr val="bg1"/>
                          </a:solidFill>
                        </a:rPr>
                        <a:t>DTG + TDF/FTC</a:t>
                      </a:r>
                    </a:p>
                  </a:txBody>
                  <a:tcPr marL="0" marR="0" marT="27432" marB="27432"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marL="0" indent="0" algn="ctr">
                        <a:buFont typeface="Arial" panose="020B0604020202020204" pitchFamily="34" charset="0"/>
                        <a:buNone/>
                      </a:pPr>
                      <a:r>
                        <a:rPr lang="en-US" sz="1100" b="1" dirty="0">
                          <a:solidFill>
                            <a:schemeClr val="bg1"/>
                          </a:solidFill>
                        </a:rPr>
                        <a:t>642/717 (89.5)</a:t>
                      </a: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dirty="0">
                        <a:solidFill>
                          <a:schemeClr val="bg1"/>
                        </a:solidFill>
                      </a:endParaRP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4009251687"/>
                  </a:ext>
                </a:extLst>
              </a:tr>
              <a:tr h="174811">
                <a:tc>
                  <a:txBody>
                    <a:bodyPr/>
                    <a:lstStyle/>
                    <a:p>
                      <a:pPr marL="0" indent="0" algn="ctr">
                        <a:buFont typeface="Arial" panose="020B0604020202020204" pitchFamily="34" charset="0"/>
                        <a:buNone/>
                      </a:pPr>
                      <a:r>
                        <a:rPr lang="en-US" sz="1100" b="1" dirty="0">
                          <a:solidFill>
                            <a:schemeClr val="bg1"/>
                          </a:solidFill>
                        </a:rPr>
                        <a:t>DTG + 3TC</a:t>
                      </a:r>
                    </a:p>
                  </a:txBody>
                  <a:tcPr marL="0" marR="0" marT="27432" marB="27432"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bg1"/>
                          </a:solidFill>
                        </a:rPr>
                        <a:t>692/716 (96.6)</a:t>
                      </a: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bg1"/>
                          </a:solidFill>
                        </a:rPr>
                        <a:t>0.2 (−1.8, 2.2)</a:t>
                      </a: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2F5F"/>
                    </a:solidFill>
                  </a:tcPr>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2435266190"/>
                  </a:ext>
                </a:extLst>
              </a:tr>
              <a:tr h="174811">
                <a:tc>
                  <a:txBody>
                    <a:bodyPr/>
                    <a:lstStyle/>
                    <a:p>
                      <a:pPr marL="0" indent="0" algn="ctr">
                        <a:buFont typeface="Arial" panose="020B0604020202020204" pitchFamily="34" charset="0"/>
                        <a:buNone/>
                      </a:pPr>
                      <a:r>
                        <a:rPr lang="en-US" sz="1100" b="1" dirty="0">
                          <a:solidFill>
                            <a:schemeClr val="bg1"/>
                          </a:solidFill>
                        </a:rPr>
                        <a:t>DTG + TDF/FTC</a:t>
                      </a:r>
                    </a:p>
                  </a:txBody>
                  <a:tcPr marL="0" marR="0" marT="27432" marB="27432"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bg1"/>
                          </a:solidFill>
                        </a:rPr>
                        <a:t>691/717 (96.4)</a:t>
                      </a: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dirty="0">
                        <a:solidFill>
                          <a:schemeClr val="bg1"/>
                        </a:solidFill>
                      </a:endParaRP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extLst>
                  <a:ext uri="{0D108BD9-81ED-4DB2-BD59-A6C34878D82A}">
                    <a16:rowId xmlns:a16="http://schemas.microsoft.com/office/drawing/2014/main" xmlns="" xmlns:p="http://schemas.openxmlformats.org/presentationml/2006/main" xmlns:r="http://schemas.openxmlformats.org/officeDocument/2006/relationships" xmlns:a="http://schemas.openxmlformats.org/drawingml/2006/main" val="503212012"/>
                  </a:ext>
                </a:extLst>
              </a:tr>
            </a:tbl>
          </a:graphicData>
        </a:graphic>
      </p:graphicFrame>
      <p:sp>
        <p:nvSpPr>
          <p:cNvPr id="76" name="TextBox 7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DB7259FB-EE61-4784-B9E5-43F62857C31B}"/>
              </a:ext>
            </a:extLst>
          </p:cNvPr>
          <p:cNvSpPr txBox="1"/>
          <p:nvPr/>
        </p:nvSpPr>
        <p:spPr>
          <a:xfrm>
            <a:off x="3953409" y="3577316"/>
            <a:ext cx="874051" cy="200055"/>
          </a:xfrm>
          <a:prstGeom prst="rect">
            <a:avLst/>
          </a:prstGeom>
          <a:noFill/>
        </p:spPr>
        <p:txBody>
          <a:bodyPr wrap="square" lIns="0" tIns="0" rIns="0" bIns="0" rtlCol="0">
            <a:spAutoFit/>
          </a:bodyPr>
          <a:lstStyle/>
          <a:p>
            <a:pPr algn="r"/>
            <a:r>
              <a:rPr lang="en-US" sz="1300" b="1" dirty="0">
                <a:solidFill>
                  <a:schemeClr val="tx2"/>
                </a:solidFill>
                <a:latin typeface="+mj-lt"/>
                <a:cs typeface="Arial" panose="020B0604020202020204" pitchFamily="34" charset="0"/>
              </a:rPr>
              <a:t>Snapshot</a:t>
            </a:r>
          </a:p>
        </p:txBody>
      </p:sp>
      <p:sp>
        <p:nvSpPr>
          <p:cNvPr id="77" name="TextBox 7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CDE4B7D-383E-4983-91D9-E43728A22700}"/>
              </a:ext>
            </a:extLst>
          </p:cNvPr>
          <p:cNvSpPr txBox="1"/>
          <p:nvPr/>
        </p:nvSpPr>
        <p:spPr>
          <a:xfrm>
            <a:off x="3953409" y="4028977"/>
            <a:ext cx="874051" cy="200055"/>
          </a:xfrm>
          <a:prstGeom prst="rect">
            <a:avLst/>
          </a:prstGeom>
          <a:noFill/>
        </p:spPr>
        <p:txBody>
          <a:bodyPr wrap="square" lIns="0" tIns="0" rIns="0" bIns="0" rtlCol="0">
            <a:spAutoFit/>
          </a:bodyPr>
          <a:lstStyle/>
          <a:p>
            <a:pPr algn="r"/>
            <a:r>
              <a:rPr lang="en-US" sz="1300" b="1" dirty="0">
                <a:solidFill>
                  <a:schemeClr val="tx2"/>
                </a:solidFill>
                <a:latin typeface="+mj-lt"/>
                <a:cs typeface="Arial" panose="020B0604020202020204" pitchFamily="34" charset="0"/>
              </a:rPr>
              <a:t>TRDF</a:t>
            </a:r>
          </a:p>
        </p:txBody>
      </p:sp>
      <p:grpSp>
        <p:nvGrpSpPr>
          <p:cNvPr id="78" name="Group 7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505ACDB-EF38-452E-A1E0-B3262FDF3B45}"/>
              </a:ext>
            </a:extLst>
          </p:cNvPr>
          <p:cNvGrpSpPr/>
          <p:nvPr/>
        </p:nvGrpSpPr>
        <p:grpSpPr>
          <a:xfrm>
            <a:off x="2031485" y="4599841"/>
            <a:ext cx="8686798" cy="369835"/>
            <a:chOff x="2031485" y="4419614"/>
            <a:chExt cx="8686798" cy="369835"/>
          </a:xfrm>
        </p:grpSpPr>
        <p:sp>
          <p:nvSpPr>
            <p:cNvPr id="79" name="Freeform: Shape 4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1E65A4F-69EB-4762-BF19-ED6685334849}"/>
                </a:ext>
              </a:extLst>
            </p:cNvPr>
            <p:cNvSpPr/>
            <p:nvPr/>
          </p:nvSpPr>
          <p:spPr>
            <a:xfrm>
              <a:off x="2098636"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1C12DB8-AED0-48C5-A6AF-DFB2E22BC114}"/>
                </a:ext>
              </a:extLst>
            </p:cNvPr>
            <p:cNvSpPr txBox="1"/>
            <p:nvPr/>
          </p:nvSpPr>
          <p:spPr>
            <a:xfrm>
              <a:off x="2031485"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0</a:t>
              </a:r>
            </a:p>
          </p:txBody>
        </p:sp>
        <p:sp>
          <p:nvSpPr>
            <p:cNvPr id="81" name="Freeform: Shape 4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7FD6483-4B36-4D7F-9B07-4A722B823B94}"/>
                </a:ext>
              </a:extLst>
            </p:cNvPr>
            <p:cNvSpPr/>
            <p:nvPr/>
          </p:nvSpPr>
          <p:spPr>
            <a:xfrm>
              <a:off x="2455824"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9F26A77-1B43-4DD4-83E7-82E4911AEA27}"/>
                </a:ext>
              </a:extLst>
            </p:cNvPr>
            <p:cNvSpPr txBox="1"/>
            <p:nvPr/>
          </p:nvSpPr>
          <p:spPr>
            <a:xfrm>
              <a:off x="2388673"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4</a:t>
              </a:r>
            </a:p>
          </p:txBody>
        </p:sp>
        <p:sp>
          <p:nvSpPr>
            <p:cNvPr id="83" name="Freeform: Shape 5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57C2DA1-2A4B-446E-AF97-1202E7C51A51}"/>
                </a:ext>
              </a:extLst>
            </p:cNvPr>
            <p:cNvSpPr/>
            <p:nvPr/>
          </p:nvSpPr>
          <p:spPr>
            <a:xfrm>
              <a:off x="2813011"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78D7F28-3B0F-4CA2-863B-0DFA0C8A1C90}"/>
                </a:ext>
              </a:extLst>
            </p:cNvPr>
            <p:cNvSpPr txBox="1"/>
            <p:nvPr/>
          </p:nvSpPr>
          <p:spPr>
            <a:xfrm>
              <a:off x="2745860"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8</a:t>
              </a:r>
            </a:p>
          </p:txBody>
        </p:sp>
        <p:sp>
          <p:nvSpPr>
            <p:cNvPr id="85" name="Freeform: Shape 5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2312266-1944-4BFB-AA12-B59FB8C6A3DE}"/>
                </a:ext>
              </a:extLst>
            </p:cNvPr>
            <p:cNvSpPr/>
            <p:nvPr/>
          </p:nvSpPr>
          <p:spPr>
            <a:xfrm>
              <a:off x="3170199"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90E3FFE-263C-4D18-A38E-F62287AB63B5}"/>
                </a:ext>
              </a:extLst>
            </p:cNvPr>
            <p:cNvSpPr txBox="1"/>
            <p:nvPr/>
          </p:nvSpPr>
          <p:spPr>
            <a:xfrm>
              <a:off x="3103048"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12</a:t>
              </a:r>
            </a:p>
          </p:txBody>
        </p:sp>
        <p:sp>
          <p:nvSpPr>
            <p:cNvPr id="87" name="Freeform: Shape 5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F607BE9-6BB3-4EC3-8845-356EB91732C9}"/>
                </a:ext>
              </a:extLst>
            </p:cNvPr>
            <p:cNvSpPr/>
            <p:nvPr/>
          </p:nvSpPr>
          <p:spPr>
            <a:xfrm>
              <a:off x="3524529"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8A7AB59-188E-43D6-86D9-39681976A4DD}"/>
                </a:ext>
              </a:extLst>
            </p:cNvPr>
            <p:cNvSpPr txBox="1"/>
            <p:nvPr/>
          </p:nvSpPr>
          <p:spPr>
            <a:xfrm>
              <a:off x="3457378"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16</a:t>
              </a:r>
            </a:p>
          </p:txBody>
        </p:sp>
        <p:sp>
          <p:nvSpPr>
            <p:cNvPr id="89" name="Freeform: Shape 5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E03D52A-84BD-4842-B73E-63FA325F8946}"/>
                </a:ext>
              </a:extLst>
            </p:cNvPr>
            <p:cNvSpPr/>
            <p:nvPr/>
          </p:nvSpPr>
          <p:spPr>
            <a:xfrm>
              <a:off x="4241761"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413B4C5-DA7D-4A68-9E49-50A6DFB8E2B1}"/>
                </a:ext>
              </a:extLst>
            </p:cNvPr>
            <p:cNvSpPr txBox="1"/>
            <p:nvPr/>
          </p:nvSpPr>
          <p:spPr>
            <a:xfrm>
              <a:off x="4174610"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24</a:t>
              </a:r>
            </a:p>
          </p:txBody>
        </p:sp>
        <p:sp>
          <p:nvSpPr>
            <p:cNvPr id="91" name="Freeform: Shape 5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FA150B5F-3946-4CC0-891C-D9DEB3D72113}"/>
                </a:ext>
              </a:extLst>
            </p:cNvPr>
            <p:cNvSpPr/>
            <p:nvPr/>
          </p:nvSpPr>
          <p:spPr>
            <a:xfrm>
              <a:off x="5310466"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AE6D59A-C3CF-46EA-941B-B72BA509A400}"/>
                </a:ext>
              </a:extLst>
            </p:cNvPr>
            <p:cNvSpPr txBox="1"/>
            <p:nvPr/>
          </p:nvSpPr>
          <p:spPr>
            <a:xfrm>
              <a:off x="5243315"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36</a:t>
              </a:r>
            </a:p>
          </p:txBody>
        </p:sp>
        <p:sp>
          <p:nvSpPr>
            <p:cNvPr id="93" name="Freeform: Shape 6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ACDB56B-6184-457A-99DC-12E04A1AD386}"/>
                </a:ext>
              </a:extLst>
            </p:cNvPr>
            <p:cNvSpPr/>
            <p:nvPr/>
          </p:nvSpPr>
          <p:spPr>
            <a:xfrm>
              <a:off x="6376313"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F24A7AF-58FC-4DF9-B5F2-A22CA915E29A}"/>
                </a:ext>
              </a:extLst>
            </p:cNvPr>
            <p:cNvSpPr txBox="1"/>
            <p:nvPr/>
          </p:nvSpPr>
          <p:spPr>
            <a:xfrm>
              <a:off x="6309162"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48</a:t>
              </a:r>
            </a:p>
          </p:txBody>
        </p:sp>
        <p:sp>
          <p:nvSpPr>
            <p:cNvPr id="95" name="Freeform: Shape 6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F52F6C6-809D-4079-A8DF-15F05F3435A5}"/>
                </a:ext>
              </a:extLst>
            </p:cNvPr>
            <p:cNvSpPr/>
            <p:nvPr/>
          </p:nvSpPr>
          <p:spPr>
            <a:xfrm>
              <a:off x="7447875"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59B1F75D-51D2-486F-80BC-95A2DCAB7D4C}"/>
                </a:ext>
              </a:extLst>
            </p:cNvPr>
            <p:cNvSpPr txBox="1"/>
            <p:nvPr/>
          </p:nvSpPr>
          <p:spPr>
            <a:xfrm>
              <a:off x="7380724"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60</a:t>
              </a:r>
            </a:p>
          </p:txBody>
        </p:sp>
        <p:sp>
          <p:nvSpPr>
            <p:cNvPr id="97" name="Freeform: Shape 6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FF922ED-032C-41D9-BD25-8A7AEDB520F1}"/>
                </a:ext>
              </a:extLst>
            </p:cNvPr>
            <p:cNvSpPr/>
            <p:nvPr/>
          </p:nvSpPr>
          <p:spPr>
            <a:xfrm>
              <a:off x="8513723"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AFB67CE-257A-4FDB-800A-D54512C42177}"/>
                </a:ext>
              </a:extLst>
            </p:cNvPr>
            <p:cNvSpPr txBox="1"/>
            <p:nvPr/>
          </p:nvSpPr>
          <p:spPr>
            <a:xfrm>
              <a:off x="8446572"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72</a:t>
              </a:r>
            </a:p>
          </p:txBody>
        </p:sp>
        <p:sp>
          <p:nvSpPr>
            <p:cNvPr id="99" name="Freeform: Shape 7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7E04EFB-CD9F-4B3E-A188-828DD19D4B72}"/>
                </a:ext>
              </a:extLst>
            </p:cNvPr>
            <p:cNvSpPr/>
            <p:nvPr/>
          </p:nvSpPr>
          <p:spPr>
            <a:xfrm>
              <a:off x="9585285"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extBox 9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10A8F0A4-E0E1-4B6E-B583-F1F134D6FBE5}"/>
                </a:ext>
              </a:extLst>
            </p:cNvPr>
            <p:cNvSpPr txBox="1"/>
            <p:nvPr/>
          </p:nvSpPr>
          <p:spPr>
            <a:xfrm>
              <a:off x="9518134"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84</a:t>
              </a:r>
            </a:p>
          </p:txBody>
        </p:sp>
        <p:sp>
          <p:nvSpPr>
            <p:cNvPr id="101" name="Freeform: Shape 73">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DD8F3D6-E41A-4172-9DD9-20044207CF8B}"/>
                </a:ext>
              </a:extLst>
            </p:cNvPr>
            <p:cNvSpPr/>
            <p:nvPr/>
          </p:nvSpPr>
          <p:spPr>
            <a:xfrm>
              <a:off x="10651132"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extBox 101">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CAC064FB-9F3B-4ACE-8E8C-EAF61C7B6861}"/>
                </a:ext>
              </a:extLst>
            </p:cNvPr>
            <p:cNvSpPr txBox="1"/>
            <p:nvPr/>
          </p:nvSpPr>
          <p:spPr>
            <a:xfrm>
              <a:off x="10583981"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96</a:t>
              </a:r>
            </a:p>
          </p:txBody>
        </p:sp>
      </p:grpSp>
      <p:sp>
        <p:nvSpPr>
          <p:cNvPr id="103" name="Title 102"/>
          <p:cNvSpPr>
            <a:spLocks noGrp="1"/>
          </p:cNvSpPr>
          <p:nvPr>
            <p:ph type="title"/>
          </p:nvPr>
        </p:nvSpPr>
        <p:spPr/>
        <p:txBody>
          <a:bodyPr>
            <a:noAutofit/>
          </a:bodyPr>
          <a:lstStyle/>
          <a:p>
            <a:r>
              <a:rPr lang="en-US" dirty="0" smtClean="0">
                <a:latin typeface="+mj-lt"/>
              </a:rPr>
              <a:t>GEMINI: DTG+3TC non-inferior to TDF/FTC+DTG </a:t>
            </a:r>
            <a:r>
              <a:rPr lang="en-US" sz="3200" dirty="0" smtClean="0">
                <a:latin typeface="+mj-lt"/>
              </a:rPr>
              <a:t>snapshot VL&lt;50 at W96</a:t>
            </a:r>
            <a:endParaRPr lang="en-US" sz="3200" dirty="0">
              <a:latin typeface="+mj-lt"/>
            </a:endParaRPr>
          </a:p>
        </p:txBody>
      </p:sp>
      <p:sp>
        <p:nvSpPr>
          <p:cNvPr id="105" name="Rectangle 104"/>
          <p:cNvSpPr/>
          <p:nvPr/>
        </p:nvSpPr>
        <p:spPr>
          <a:xfrm>
            <a:off x="9080221" y="4599841"/>
            <a:ext cx="3276123" cy="949850"/>
          </a:xfrm>
          <a:prstGeom prst="rect">
            <a:avLst/>
          </a:prstGeom>
          <a:solidFill>
            <a:schemeClr val="tx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t>No emergent resistance</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962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Placeholder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E47E3ED-9C4E-4D44-8A95-8822542FEED5}"/>
              </a:ext>
            </a:extLst>
          </p:cNvPr>
          <p:cNvSpPr txBox="1">
            <a:spLocks/>
          </p:cNvSpPr>
          <p:nvPr/>
        </p:nvSpPr>
        <p:spPr>
          <a:xfrm>
            <a:off x="0" y="6637713"/>
            <a:ext cx="10871200" cy="1825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83333"/>
                </a:solidFill>
                <a:latin typeface="+mj-lt"/>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mj-lt"/>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mj-lt"/>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1000" dirty="0" smtClean="0"/>
              <a:t>van </a:t>
            </a:r>
            <a:r>
              <a:rPr lang="en-US" altLang="en-US" sz="1000" dirty="0" err="1" smtClean="0"/>
              <a:t>Wyk</a:t>
            </a:r>
            <a:r>
              <a:rPr lang="en-US" altLang="en-US" sz="1000" dirty="0" smtClean="0"/>
              <a:t> et al. IAS 2019; Mexico City, Mexico. Slides </a:t>
            </a:r>
            <a:r>
              <a:rPr lang="en-US" sz="1000" dirty="0" smtClean="0"/>
              <a:t>WEAB0403LB</a:t>
            </a:r>
            <a:r>
              <a:rPr lang="en-US" altLang="en-US" sz="1000" dirty="0" smtClean="0"/>
              <a:t>.</a:t>
            </a:r>
            <a:endParaRPr lang="en-US" altLang="en-US" sz="1000" dirty="0"/>
          </a:p>
        </p:txBody>
      </p:sp>
      <p:sp>
        <p:nvSpPr>
          <p:cNvPr id="7" name="Title 5"/>
          <p:cNvSpPr>
            <a:spLocks noGrp="1"/>
          </p:cNvSpPr>
          <p:nvPr>
            <p:ph type="title"/>
          </p:nvPr>
        </p:nvSpPr>
        <p:spPr>
          <a:xfrm>
            <a:off x="750459" y="274639"/>
            <a:ext cx="10691084" cy="1143000"/>
          </a:xfrm>
        </p:spPr>
        <p:txBody>
          <a:bodyPr>
            <a:noAutofit/>
          </a:bodyPr>
          <a:lstStyle/>
          <a:p>
            <a:r>
              <a:rPr lang="en-US" altLang="en-US" dirty="0" smtClean="0">
                <a:latin typeface="+mj-lt"/>
              </a:rPr>
              <a:t>TANGO: DTG</a:t>
            </a:r>
            <a:r>
              <a:rPr lang="en-US" altLang="en-US" dirty="0">
                <a:latin typeface="+mj-lt"/>
              </a:rPr>
              <a:t>/3TC </a:t>
            </a:r>
            <a:r>
              <a:rPr lang="en-US" altLang="en-US" dirty="0" smtClean="0">
                <a:latin typeface="+mj-lt"/>
              </a:rPr>
              <a:t>non-inferior to TAF 3DR at W48</a:t>
            </a:r>
            <a:endParaRPr lang="en-US" dirty="0">
              <a:latin typeface="+mj-lt"/>
            </a:endParaRPr>
          </a:p>
        </p:txBody>
      </p:sp>
      <p:sp>
        <p:nvSpPr>
          <p:cNvPr id="8" name="Text Placeholder 1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DBE616C-B33D-4FE7-BD3E-27CC7A1525B1}"/>
              </a:ext>
            </a:extLst>
          </p:cNvPr>
          <p:cNvSpPr txBox="1">
            <a:spLocks/>
          </p:cNvSpPr>
          <p:nvPr/>
        </p:nvSpPr>
        <p:spPr>
          <a:xfrm>
            <a:off x="1047750" y="5862638"/>
            <a:ext cx="11144250" cy="3651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mj-lt"/>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mj-lt"/>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mj-lt"/>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ja-JP" sz="1100" baseline="30000" smtClean="0"/>
              <a:t>a</a:t>
            </a:r>
            <a:r>
              <a:rPr lang="en-US" altLang="ja-JP" sz="1100" smtClean="0"/>
              <a:t>Primary endpoint (Snapshot virologic non-response, ITT-E). </a:t>
            </a:r>
            <a:r>
              <a:rPr lang="en-US" altLang="ja-JP" sz="1100" baseline="30000" smtClean="0"/>
              <a:t>b</a:t>
            </a:r>
            <a:r>
              <a:rPr lang="en-US" altLang="ja-JP" sz="1100" smtClean="0"/>
              <a:t>Based on Cochran-Mantel-Haenszel stratified analysis adjusting for </a:t>
            </a:r>
            <a:r>
              <a:rPr lang="en-US" altLang="en-US" sz="1100" smtClean="0"/>
              <a:t>baseline third agent class</a:t>
            </a:r>
            <a:r>
              <a:rPr lang="en-US" altLang="ja-JP" sz="1100" smtClean="0"/>
              <a:t>.</a:t>
            </a:r>
            <a:endParaRPr lang="en-US" altLang="ja-JP" sz="1100" dirty="0"/>
          </a:p>
        </p:txBody>
      </p:sp>
      <p:sp>
        <p:nvSpPr>
          <p:cNvPr id="9" name="Text Placeholder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9C81314-1AF4-4274-A757-D348A0A07C45}"/>
              </a:ext>
            </a:extLst>
          </p:cNvPr>
          <p:cNvSpPr txBox="1">
            <a:spLocks/>
          </p:cNvSpPr>
          <p:nvPr/>
        </p:nvSpPr>
        <p:spPr>
          <a:xfrm>
            <a:off x="706850" y="5350913"/>
            <a:ext cx="11075988" cy="660556"/>
          </a:xfrm>
          <a:prstGeom prst="rect">
            <a:avLst/>
          </a:prstGeom>
        </p:spPr>
        <p:txBody>
          <a:bodyPr wrap="square" lIns="0" tIns="0" rIns="0" bIns="0">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800" kern="1200" spc="-50" baseline="0">
                <a:solidFill>
                  <a:srgbClr val="071D49"/>
                </a:solidFill>
                <a:latin typeface="Raleway" panose="020B0503030101060003" pitchFamily="34" charset="0"/>
                <a:ea typeface="+mn-ea"/>
                <a:cs typeface="+mn-cs"/>
              </a:defRPr>
            </a:lvl1pPr>
            <a:lvl2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1400" kern="1200">
                <a:solidFill>
                  <a:srgbClr val="071D49"/>
                </a:solidFill>
                <a:latin typeface="Raleway" panose="020B0503030101060003" pitchFamily="34" charset="0"/>
                <a:ea typeface="+mn-ea"/>
                <a:cs typeface="+mn-cs"/>
              </a:defRPr>
            </a:lvl2pPr>
            <a:lvl3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1100" kern="1200">
                <a:solidFill>
                  <a:srgbClr val="071D49"/>
                </a:solidFill>
                <a:latin typeface="Raleway" panose="020B0503030101060003" pitchFamily="34" charset="0"/>
                <a:ea typeface="+mn-ea"/>
                <a:cs typeface="+mn-cs"/>
              </a:defRPr>
            </a:lvl3pPr>
            <a:lvl4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850" kern="1200">
                <a:solidFill>
                  <a:srgbClr val="071D49"/>
                </a:solidFill>
                <a:latin typeface="Raleway" panose="020B0503030101060003" pitchFamily="34" charset="0"/>
                <a:ea typeface="+mn-ea"/>
                <a:cs typeface="+mn-cs"/>
              </a:defRPr>
            </a:lvl4pPr>
            <a:lvl5pPr marL="0" indent="0" algn="l" defTabSz="914400" rtl="0" eaLnBrk="1" latinLnBrk="0" hangingPunct="1">
              <a:lnSpc>
                <a:spcPct val="100000"/>
              </a:lnSpc>
              <a:spcBef>
                <a:spcPts val="0"/>
              </a:spcBef>
              <a:spcAft>
                <a:spcPts val="200"/>
              </a:spcAft>
              <a:buFont typeface="Arial" panose="020B0604020202020204" pitchFamily="34" charset="0"/>
              <a:buNone/>
              <a:defRPr sz="1100" b="1" kern="1200">
                <a:solidFill>
                  <a:srgbClr val="E40046"/>
                </a:solidFill>
                <a:latin typeface="Raleway" panose="020B0503030101060003" pitchFamily="34" charset="0"/>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1100" kern="1200">
                <a:solidFill>
                  <a:srgbClr val="071D49"/>
                </a:solidFill>
                <a:latin typeface="Raleway" panose="020B05030301010600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In the per-protocol population, 0/352 participants in the DTG/3TC group and 2/358 participants in the TAF-based regimen group had HIV-1 RNA ≥50 c/mL at Week 48 (adjusted difference, −0.6; 95% CI, −1.3 to 0.2)</a:t>
            </a:r>
            <a:r>
              <a:rPr lang="en-GB" sz="1050" baseline="30000" dirty="0"/>
              <a:t> </a:t>
            </a:r>
            <a:r>
              <a:rPr lang="en-GB" sz="1600" baseline="30000" dirty="0"/>
              <a:t>b</a:t>
            </a:r>
            <a:endParaRPr lang="en-US" sz="1600" baseline="30000" dirty="0"/>
          </a:p>
        </p:txBody>
      </p:sp>
      <p:graphicFrame>
        <p:nvGraphicFramePr>
          <p:cNvPr id="10" name="Chart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D2C758A-4112-42AC-989B-5032FD3114E6}"/>
              </a:ext>
            </a:extLst>
          </p:cNvPr>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064277317"/>
              </p:ext>
            </p:extLst>
          </p:nvPr>
        </p:nvGraphicFramePr>
        <p:xfrm>
          <a:off x="561208" y="1874754"/>
          <a:ext cx="6176139" cy="3103494"/>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51F0C07-252B-4E8F-9FFB-4A8A435E390B}"/>
              </a:ext>
            </a:extLst>
          </p:cNvPr>
          <p:cNvSpPr/>
          <p:nvPr/>
        </p:nvSpPr>
        <p:spPr>
          <a:xfrm>
            <a:off x="743905" y="1392924"/>
            <a:ext cx="5918206" cy="311214"/>
          </a:xfrm>
          <a:prstGeom prst="rect">
            <a:avLst/>
          </a:prstGeom>
          <a:solidFill>
            <a:srgbClr val="002F5F"/>
          </a:solidFill>
          <a:ln w="25400" cap="flat" cmpd="sng" algn="ctr">
            <a:noFill/>
            <a:prstDash val="solid"/>
          </a:ln>
          <a:effectLst/>
        </p:spPr>
        <p:txBody>
          <a:bodyPr tIns="90000" bIns="90000" anchor="ctr"/>
          <a:lstStyle/>
          <a:p>
            <a:pPr marL="0" lvl="1" algn="ctr" eaLnBrk="0" fontAlgn="base" hangingPunct="0">
              <a:spcBef>
                <a:spcPct val="0"/>
              </a:spcBef>
              <a:spcAft>
                <a:spcPct val="0"/>
              </a:spcAft>
              <a:defRPr/>
            </a:pPr>
            <a:r>
              <a:rPr lang="en-GB" sz="1400" b="1" kern="0" dirty="0">
                <a:solidFill>
                  <a:prstClr val="white"/>
                </a:solidFill>
                <a:latin typeface="Arial" panose="020B0604020202020204" pitchFamily="34" charset="0"/>
                <a:cs typeface="Arial" panose="020B0604020202020204" pitchFamily="34" charset="0"/>
              </a:rPr>
              <a:t>Virologic outcomes</a:t>
            </a:r>
          </a:p>
        </p:txBody>
      </p:sp>
      <p:sp>
        <p:nvSpPr>
          <p:cNvPr id="12" name="Rectangle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504CE18-F7F9-49C7-9726-C63D7744C1F9}"/>
              </a:ext>
            </a:extLst>
          </p:cNvPr>
          <p:cNvSpPr/>
          <p:nvPr/>
        </p:nvSpPr>
        <p:spPr>
          <a:xfrm>
            <a:off x="6957050" y="1392924"/>
            <a:ext cx="4683756" cy="311214"/>
          </a:xfrm>
          <a:prstGeom prst="rect">
            <a:avLst/>
          </a:prstGeom>
          <a:solidFill>
            <a:srgbClr val="002F5F"/>
          </a:solidFill>
          <a:ln w="25400" cap="flat" cmpd="sng" algn="ctr">
            <a:noFill/>
            <a:prstDash val="solid"/>
          </a:ln>
          <a:effectLst/>
        </p:spPr>
        <p:txBody>
          <a:bodyPr tIns="90000" bIns="90000" anchor="ctr"/>
          <a:lstStyle/>
          <a:p>
            <a:pPr marL="0" lvl="1" algn="ctr" eaLnBrk="0" fontAlgn="base" hangingPunct="0">
              <a:spcBef>
                <a:spcPct val="0"/>
              </a:spcBef>
              <a:spcAft>
                <a:spcPct val="0"/>
              </a:spcAft>
              <a:defRPr/>
            </a:pPr>
            <a:r>
              <a:rPr lang="en-GB" sz="1400" b="1" kern="0" dirty="0">
                <a:solidFill>
                  <a:prstClr val="white"/>
                </a:solidFill>
                <a:latin typeface="Arial" panose="020B0604020202020204" pitchFamily="34" charset="0"/>
                <a:cs typeface="Arial" panose="020B0604020202020204" pitchFamily="34" charset="0"/>
              </a:rPr>
              <a:t>Adjusted treatment difference (95% CI)</a:t>
            </a:r>
            <a:r>
              <a:rPr lang="en-GB" sz="1400" b="1" kern="0" baseline="30000" dirty="0">
                <a:solidFill>
                  <a:prstClr val="white"/>
                </a:solidFill>
                <a:latin typeface="Arial" panose="020B0604020202020204" pitchFamily="34" charset="0"/>
                <a:cs typeface="Arial" panose="020B0604020202020204" pitchFamily="34" charset="0"/>
              </a:rPr>
              <a:t>b</a:t>
            </a:r>
          </a:p>
        </p:txBody>
      </p:sp>
      <p:graphicFrame>
        <p:nvGraphicFramePr>
          <p:cNvPr id="13" name="Chart 1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0DE6460-3524-4A9D-808E-DDCB78008AA8}"/>
              </a:ext>
            </a:extLst>
          </p:cNvPr>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822733778"/>
              </p:ext>
            </p:extLst>
          </p:nvPr>
        </p:nvGraphicFramePr>
        <p:xfrm>
          <a:off x="6682643" y="3326222"/>
          <a:ext cx="3985971" cy="1739189"/>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Connector 1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14EF728-8D18-47BC-BB88-751A3FDF7C9E}"/>
              </a:ext>
            </a:extLst>
          </p:cNvPr>
          <p:cNvCxnSpPr>
            <a:cxnSpLocks/>
          </p:cNvCxnSpPr>
          <p:nvPr/>
        </p:nvCxnSpPr>
        <p:spPr bwMode="auto">
          <a:xfrm>
            <a:off x="7238574" y="3688323"/>
            <a:ext cx="0" cy="829905"/>
          </a:xfrm>
          <a:prstGeom prst="line">
            <a:avLst/>
          </a:prstGeom>
          <a:noFill/>
          <a:ln w="15875" cap="flat" cmpd="sng" algn="ctr">
            <a:solidFill>
              <a:schemeClr val="tx2"/>
            </a:solidFill>
            <a:prstDash val="sysDash"/>
          </a:ln>
          <a:effectLst/>
        </p:spPr>
      </p:cxnSp>
      <p:sp>
        <p:nvSpPr>
          <p:cNvPr id="15" name="Content Placeholder 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8DDD653-D2A2-48C3-8316-7ACC8D3355D0}"/>
              </a:ext>
            </a:extLst>
          </p:cNvPr>
          <p:cNvSpPr txBox="1">
            <a:spLocks/>
          </p:cNvSpPr>
          <p:nvPr/>
        </p:nvSpPr>
        <p:spPr>
          <a:xfrm>
            <a:off x="7165442" y="4753401"/>
            <a:ext cx="3394179" cy="288299"/>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ctr" defTabSz="914400" rtl="0" eaLnBrk="0" fontAlgn="base" latinLnBrk="0" hangingPunct="0">
              <a:lnSpc>
                <a:spcPct val="100000"/>
              </a:lnSpc>
              <a:spcBef>
                <a:spcPct val="0"/>
              </a:spcBef>
              <a:spcAft>
                <a:spcPts val="500"/>
              </a:spcAft>
              <a:buClr>
                <a:srgbClr val="C00000"/>
              </a:buClr>
              <a:buSzPct val="115000"/>
              <a:buFont typeface="Arial" charset="0"/>
              <a:buNone/>
              <a:tabLst/>
              <a:defRPr/>
            </a:pPr>
            <a:r>
              <a:rPr kumimoji="0" lang="en-GB" sz="1400" b="0" i="0" u="none" strike="noStrike" kern="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Difference, %</a:t>
            </a:r>
            <a:endParaRPr kumimoji="0" lang="en-US" sz="1400" b="0" i="0" u="none" strike="noStrike" kern="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graphicFrame>
        <p:nvGraphicFramePr>
          <p:cNvPr id="16" name="Chart 1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5F90482-660D-4045-A8C4-C231C09A430A}"/>
              </a:ext>
            </a:extLst>
          </p:cNvPr>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088613474"/>
              </p:ext>
            </p:extLst>
          </p:nvPr>
        </p:nvGraphicFramePr>
        <p:xfrm>
          <a:off x="6652481" y="2032169"/>
          <a:ext cx="3985971" cy="1329137"/>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CE850D5-9EB9-4D81-9B00-D3E9910A18FE}"/>
              </a:ext>
            </a:extLst>
          </p:cNvPr>
          <p:cNvCxnSpPr>
            <a:cxnSpLocks/>
          </p:cNvCxnSpPr>
          <p:nvPr/>
        </p:nvCxnSpPr>
        <p:spPr bwMode="auto">
          <a:xfrm>
            <a:off x="9642616" y="2300222"/>
            <a:ext cx="0" cy="829905"/>
          </a:xfrm>
          <a:prstGeom prst="line">
            <a:avLst/>
          </a:prstGeom>
          <a:noFill/>
          <a:ln w="15875" cap="flat" cmpd="sng" algn="ctr">
            <a:solidFill>
              <a:srgbClr val="44546A"/>
            </a:solidFill>
            <a:prstDash val="sysDash"/>
          </a:ln>
          <a:effectLst/>
        </p:spPr>
      </p:cxnSp>
      <p:sp>
        <p:nvSpPr>
          <p:cNvPr id="18" name="Down Arrow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308BB8C-3552-4E1F-BBCB-D36A4A5D7925}"/>
              </a:ext>
            </a:extLst>
          </p:cNvPr>
          <p:cNvSpPr/>
          <p:nvPr/>
        </p:nvSpPr>
        <p:spPr>
          <a:xfrm rot="5400000">
            <a:off x="7830893" y="1187986"/>
            <a:ext cx="414952" cy="1606691"/>
          </a:xfrm>
          <a:prstGeom prst="downArrow">
            <a:avLst/>
          </a:prstGeom>
          <a:solidFill>
            <a:srgbClr val="002F5F"/>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250" b="0" i="0" u="none" strike="noStrike" kern="0" cap="none" spc="0" normalizeH="0" baseline="0" noProof="0" dirty="0">
              <a:ln>
                <a:noFill/>
              </a:ln>
              <a:solidFill>
                <a:prstClr val="white"/>
              </a:solidFill>
              <a:effectLst/>
              <a:uLnTx/>
              <a:uFillTx/>
              <a:latin typeface="Calibri"/>
              <a:cs typeface="Arial" panose="020B0604020202020204" pitchFamily="34" charset="0"/>
            </a:endParaRPr>
          </a:p>
        </p:txBody>
      </p:sp>
      <p:sp>
        <p:nvSpPr>
          <p:cNvPr id="19" name="Down Arrow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9FF8FBE-E256-49E7-AB44-A893846268EA}"/>
              </a:ext>
            </a:extLst>
          </p:cNvPr>
          <p:cNvSpPr/>
          <p:nvPr/>
        </p:nvSpPr>
        <p:spPr>
          <a:xfrm rot="16200000">
            <a:off x="9456386" y="1167593"/>
            <a:ext cx="414952" cy="1644293"/>
          </a:xfrm>
          <a:prstGeom prst="downArrow">
            <a:avLst/>
          </a:prstGeom>
          <a:solidFill>
            <a:srgbClr val="FF6600"/>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250" b="0" i="0" u="none" strike="noStrike" kern="0" cap="none" spc="0" normalizeH="0" baseline="0" noProof="0" dirty="0">
              <a:ln>
                <a:noFill/>
              </a:ln>
              <a:solidFill>
                <a:prstClr val="white"/>
              </a:solidFill>
              <a:effectLst/>
              <a:uLnTx/>
              <a:uFillTx/>
              <a:latin typeface="Calibri"/>
              <a:cs typeface="Arial" panose="020B0604020202020204" pitchFamily="34" charset="0"/>
            </a:endParaRPr>
          </a:p>
        </p:txBody>
      </p:sp>
      <p:sp>
        <p:nvSpPr>
          <p:cNvPr id="20" name="TextBox 2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29840B1-8B0A-48DB-B10C-DEE91033124B}"/>
              </a:ext>
            </a:extLst>
          </p:cNvPr>
          <p:cNvSpPr txBox="1">
            <a:spLocks noChangeArrowheads="1"/>
          </p:cNvSpPr>
          <p:nvPr/>
        </p:nvSpPr>
        <p:spPr bwMode="auto">
          <a:xfrm>
            <a:off x="8841714" y="1873455"/>
            <a:ext cx="1460876" cy="24622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fontAlgn="base" hangingPunct="0">
              <a:spcBef>
                <a:spcPct val="0"/>
              </a:spcBef>
            </a:pPr>
            <a:r>
              <a:rPr lang="en-GB" sz="1000" b="1" dirty="0">
                <a:solidFill>
                  <a:srgbClr val="FFFFFF"/>
                </a:solidFill>
                <a:latin typeface="Arial" panose="020B0604020202020204" pitchFamily="34" charset="0"/>
                <a:cs typeface="Arial" panose="020B0604020202020204" pitchFamily="34" charset="0"/>
              </a:rPr>
              <a:t>TAF-based regimen</a:t>
            </a:r>
          </a:p>
        </p:txBody>
      </p:sp>
      <p:sp>
        <p:nvSpPr>
          <p:cNvPr id="21" name="TextBox 2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445EBAD-52CF-4357-946E-B62704953429}"/>
              </a:ext>
            </a:extLst>
          </p:cNvPr>
          <p:cNvSpPr txBox="1"/>
          <p:nvPr/>
        </p:nvSpPr>
        <p:spPr>
          <a:xfrm>
            <a:off x="10086873" y="2220656"/>
            <a:ext cx="1847247" cy="738664"/>
          </a:xfrm>
          <a:prstGeom prst="rect">
            <a:avLst/>
          </a:prstGeom>
          <a:noFill/>
        </p:spPr>
        <p:txBody>
          <a:bodyPr wrap="square" lIns="0" tIns="0" rIns="0" bIns="0" rtlCol="0">
            <a:spAutoFit/>
          </a:bodyPr>
          <a:lstStyle/>
          <a:p>
            <a:pPr eaLnBrk="0" fontAlgn="base" hangingPunct="0">
              <a:spcBef>
                <a:spcPct val="0"/>
              </a:spcBef>
              <a:spcAft>
                <a:spcPct val="0"/>
              </a:spcAft>
            </a:pPr>
            <a:r>
              <a:rPr lang="en-US" sz="1200" b="1" dirty="0">
                <a:solidFill>
                  <a:srgbClr val="44546A"/>
                </a:solidFill>
                <a:latin typeface="Arial"/>
                <a:cs typeface="Arial" panose="020B0604020202020204" pitchFamily="34" charset="0"/>
              </a:rPr>
              <a:t>Primary endpoint:</a:t>
            </a:r>
          </a:p>
          <a:p>
            <a:pPr eaLnBrk="0" fontAlgn="base" hangingPunct="0">
              <a:spcBef>
                <a:spcPct val="0"/>
              </a:spcBef>
              <a:spcAft>
                <a:spcPct val="0"/>
              </a:spcAft>
            </a:pPr>
            <a:r>
              <a:rPr lang="en-US" sz="1200" dirty="0">
                <a:solidFill>
                  <a:srgbClr val="44546A"/>
                </a:solidFill>
                <a:latin typeface="Arial" panose="020B0604020202020204" pitchFamily="34" charset="0"/>
                <a:cs typeface="Arial" panose="020B0604020202020204" pitchFamily="34" charset="0"/>
              </a:rPr>
              <a:t>DTG/3TC non-inferior </a:t>
            </a:r>
            <a:r>
              <a:rPr lang="en-US" sz="1200" dirty="0">
                <a:solidFill>
                  <a:srgbClr val="44546A"/>
                </a:solidFill>
                <a:latin typeface="Arial"/>
                <a:cs typeface="Arial" panose="020B0604020202020204" pitchFamily="34" charset="0"/>
              </a:rPr>
              <a:t>to </a:t>
            </a:r>
            <a:br>
              <a:rPr lang="en-US" sz="1200" dirty="0">
                <a:solidFill>
                  <a:srgbClr val="44546A"/>
                </a:solidFill>
                <a:latin typeface="Arial"/>
                <a:cs typeface="Arial" panose="020B0604020202020204" pitchFamily="34" charset="0"/>
              </a:rPr>
            </a:br>
            <a:r>
              <a:rPr lang="en-US" sz="1200" dirty="0">
                <a:solidFill>
                  <a:srgbClr val="44546A"/>
                </a:solidFill>
                <a:latin typeface="Arial"/>
                <a:cs typeface="Arial" panose="020B0604020202020204" pitchFamily="34" charset="0"/>
              </a:rPr>
              <a:t>TAF-based regimen </a:t>
            </a:r>
            <a:br>
              <a:rPr lang="en-US" sz="1200" dirty="0">
                <a:solidFill>
                  <a:srgbClr val="44546A"/>
                </a:solidFill>
                <a:latin typeface="Arial"/>
                <a:cs typeface="Arial" panose="020B0604020202020204" pitchFamily="34" charset="0"/>
              </a:rPr>
            </a:br>
            <a:r>
              <a:rPr lang="en-US" sz="1200" dirty="0">
                <a:solidFill>
                  <a:srgbClr val="44546A"/>
                </a:solidFill>
                <a:latin typeface="Arial"/>
                <a:cs typeface="Arial" panose="020B0604020202020204" pitchFamily="34" charset="0"/>
              </a:rPr>
              <a:t>(≥50 c/mL) at Week 48</a:t>
            </a:r>
          </a:p>
        </p:txBody>
      </p:sp>
      <p:sp>
        <p:nvSpPr>
          <p:cNvPr id="22" name="TextBox 2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167E3B6-DAD1-4FD5-9AB8-7FD746E35EA0}"/>
              </a:ext>
            </a:extLst>
          </p:cNvPr>
          <p:cNvSpPr txBox="1"/>
          <p:nvPr/>
        </p:nvSpPr>
        <p:spPr>
          <a:xfrm>
            <a:off x="10086873" y="3742577"/>
            <a:ext cx="2035449" cy="923330"/>
          </a:xfrm>
          <a:prstGeom prst="rect">
            <a:avLst/>
          </a:prstGeom>
          <a:noFill/>
        </p:spPr>
        <p:txBody>
          <a:bodyPr wrap="square" lIns="0" tIns="0" rIns="0" bIns="0" rtlCol="0">
            <a:spAutoFit/>
          </a:bodyPr>
          <a:lstStyle/>
          <a:p>
            <a:pPr eaLnBrk="0" fontAlgn="base" hangingPunct="0">
              <a:spcBef>
                <a:spcPct val="0"/>
              </a:spcBef>
              <a:spcAft>
                <a:spcPct val="0"/>
              </a:spcAft>
            </a:pPr>
            <a:r>
              <a:rPr lang="en-US" sz="1200" b="1" dirty="0">
                <a:solidFill>
                  <a:srgbClr val="44546A"/>
                </a:solidFill>
                <a:latin typeface="Arial"/>
                <a:cs typeface="Arial" panose="020B0604020202020204" pitchFamily="34" charset="0"/>
              </a:rPr>
              <a:t>Key secondary endpoint: </a:t>
            </a:r>
            <a:r>
              <a:rPr lang="en-US" sz="1200" dirty="0">
                <a:solidFill>
                  <a:srgbClr val="44546A"/>
                </a:solidFill>
                <a:latin typeface="Arial" panose="020B0604020202020204" pitchFamily="34" charset="0"/>
                <a:cs typeface="Arial" panose="020B0604020202020204" pitchFamily="34" charset="0"/>
              </a:rPr>
              <a:t>DTG/3TC non-inferior to </a:t>
            </a:r>
            <a:br>
              <a:rPr lang="en-US" sz="1200" dirty="0">
                <a:solidFill>
                  <a:srgbClr val="44546A"/>
                </a:solidFill>
                <a:latin typeface="Arial" panose="020B0604020202020204" pitchFamily="34" charset="0"/>
                <a:cs typeface="Arial" panose="020B0604020202020204" pitchFamily="34" charset="0"/>
              </a:rPr>
            </a:br>
            <a:r>
              <a:rPr lang="en-US" sz="1200" dirty="0">
                <a:solidFill>
                  <a:srgbClr val="44546A"/>
                </a:solidFill>
                <a:latin typeface="Arial" panose="020B0604020202020204" pitchFamily="34" charset="0"/>
                <a:cs typeface="Arial" panose="020B0604020202020204" pitchFamily="34" charset="0"/>
              </a:rPr>
              <a:t>TAF-based regimen </a:t>
            </a:r>
            <a:br>
              <a:rPr lang="en-US" sz="1200" dirty="0">
                <a:solidFill>
                  <a:srgbClr val="44546A"/>
                </a:solidFill>
                <a:latin typeface="Arial" panose="020B0604020202020204" pitchFamily="34" charset="0"/>
                <a:cs typeface="Arial" panose="020B0604020202020204" pitchFamily="34" charset="0"/>
              </a:rPr>
            </a:br>
            <a:r>
              <a:rPr lang="en-US" sz="1200" dirty="0">
                <a:solidFill>
                  <a:srgbClr val="44546A"/>
                </a:solidFill>
                <a:latin typeface="Arial" panose="020B0604020202020204" pitchFamily="34" charset="0"/>
                <a:cs typeface="Arial" panose="020B0604020202020204" pitchFamily="34" charset="0"/>
              </a:rPr>
              <a:t>(&lt;50 c/mL) at Week 48</a:t>
            </a:r>
            <a:endParaRPr lang="en-US" sz="1200" dirty="0">
              <a:solidFill>
                <a:srgbClr val="44546A"/>
              </a:solidFill>
              <a:latin typeface="Arial"/>
              <a:cs typeface="Arial" panose="020B0604020202020204" pitchFamily="34" charset="0"/>
            </a:endParaRPr>
          </a:p>
          <a:p>
            <a:pPr eaLnBrk="0" fontAlgn="base" hangingPunct="0">
              <a:spcBef>
                <a:spcPct val="0"/>
              </a:spcBef>
              <a:spcAft>
                <a:spcPct val="0"/>
              </a:spcAft>
            </a:pPr>
            <a:endParaRPr lang="en-US" sz="1200" b="1" dirty="0">
              <a:solidFill>
                <a:srgbClr val="44546A"/>
              </a:solidFill>
              <a:latin typeface="Arial"/>
              <a:cs typeface="Arial" panose="020B0604020202020204" pitchFamily="34" charset="0"/>
            </a:endParaRPr>
          </a:p>
        </p:txBody>
      </p:sp>
      <p:sp>
        <p:nvSpPr>
          <p:cNvPr id="23" name="TextBox 2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D623739-55A6-4E62-98D4-0DB9A111E073}"/>
              </a:ext>
            </a:extLst>
          </p:cNvPr>
          <p:cNvSpPr txBox="1"/>
          <p:nvPr/>
        </p:nvSpPr>
        <p:spPr>
          <a:xfrm>
            <a:off x="2846289" y="4720469"/>
            <a:ext cx="191174" cy="143629"/>
          </a:xfrm>
          <a:prstGeom prst="rect">
            <a:avLst/>
          </a:prstGeom>
          <a:noFill/>
        </p:spPr>
        <p:txBody>
          <a:bodyPr wrap="square" lIns="0" tIns="0" rIns="0" bIns="0" rtlCol="0">
            <a:spAutoFit/>
          </a:bodyPr>
          <a:lstStyle/>
          <a:p>
            <a:pPr algn="ctr" eaLnBrk="0" fontAlgn="base" hangingPunct="0">
              <a:spcBef>
                <a:spcPct val="0"/>
              </a:spcBef>
              <a:spcAft>
                <a:spcPct val="0"/>
              </a:spcAft>
            </a:pPr>
            <a:r>
              <a:rPr lang="en-US" sz="1400" baseline="30000" dirty="0">
                <a:solidFill>
                  <a:srgbClr val="44546A"/>
                </a:solidFill>
                <a:latin typeface="Arial" panose="020B0604020202020204" pitchFamily="34" charset="0"/>
                <a:cs typeface="Arial" panose="020B0604020202020204" pitchFamily="34" charset="0"/>
              </a:rPr>
              <a:t>a</a:t>
            </a:r>
          </a:p>
        </p:txBody>
      </p:sp>
      <p:sp>
        <p:nvSpPr>
          <p:cNvPr id="24" name="TextBox 2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DE76CF8-C214-4CDB-A274-70B4D9BF2DA3}"/>
              </a:ext>
            </a:extLst>
          </p:cNvPr>
          <p:cNvSpPr txBox="1">
            <a:spLocks noChangeArrowheads="1"/>
          </p:cNvSpPr>
          <p:nvPr/>
        </p:nvSpPr>
        <p:spPr bwMode="auto">
          <a:xfrm>
            <a:off x="7502045" y="1871712"/>
            <a:ext cx="1350493" cy="24622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defRPr/>
            </a:pPr>
            <a:r>
              <a:rPr lang="en-US" altLang="en-US" sz="1000" b="1" kern="0" dirty="0">
                <a:solidFill>
                  <a:prstClr val="white"/>
                </a:solidFill>
                <a:latin typeface="Arial" panose="020B0604020202020204" pitchFamily="34" charset="0"/>
                <a:cs typeface="Arial" panose="020B0604020202020204" pitchFamily="34" charset="0"/>
              </a:rPr>
              <a:t>DTG/3TC </a:t>
            </a:r>
          </a:p>
        </p:txBody>
      </p:sp>
      <p:sp>
        <p:nvSpPr>
          <p:cNvPr id="25" name="Down Arrow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3E106D8-B3FE-4E7F-B54D-4E2D3D7ACF5A}"/>
              </a:ext>
            </a:extLst>
          </p:cNvPr>
          <p:cNvSpPr/>
          <p:nvPr/>
        </p:nvSpPr>
        <p:spPr>
          <a:xfrm rot="5400000">
            <a:off x="7839690" y="2722562"/>
            <a:ext cx="419001" cy="1606691"/>
          </a:xfrm>
          <a:prstGeom prst="downArrow">
            <a:avLst/>
          </a:prstGeom>
          <a:solidFill>
            <a:srgbClr val="FF6600"/>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250" b="0" i="0" u="none" strike="noStrike" kern="0" cap="none" spc="0" normalizeH="0" baseline="0" noProof="0" dirty="0">
              <a:ln>
                <a:noFill/>
              </a:ln>
              <a:solidFill>
                <a:prstClr val="white"/>
              </a:solidFill>
              <a:effectLst/>
              <a:uLnTx/>
              <a:uFillTx/>
              <a:latin typeface="Calibri"/>
              <a:cs typeface="Arial" panose="020B0604020202020204" pitchFamily="34" charset="0"/>
            </a:endParaRPr>
          </a:p>
        </p:txBody>
      </p:sp>
      <p:sp>
        <p:nvSpPr>
          <p:cNvPr id="26" name="Down Arrow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EB6AABA-724E-49B8-92A5-6EC4C9395ED3}"/>
              </a:ext>
            </a:extLst>
          </p:cNvPr>
          <p:cNvSpPr/>
          <p:nvPr/>
        </p:nvSpPr>
        <p:spPr>
          <a:xfrm rot="16200000">
            <a:off x="9465182" y="2703757"/>
            <a:ext cx="419004" cy="1644293"/>
          </a:xfrm>
          <a:prstGeom prst="downArrow">
            <a:avLst/>
          </a:prstGeom>
          <a:solidFill>
            <a:srgbClr val="002F5F"/>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250" b="0" i="0" u="none" strike="noStrike" kern="0" cap="none" spc="0" normalizeH="0" baseline="0" noProof="0" dirty="0">
              <a:ln>
                <a:noFill/>
              </a:ln>
              <a:solidFill>
                <a:prstClr val="white"/>
              </a:solidFill>
              <a:effectLst/>
              <a:uLnTx/>
              <a:uFillTx/>
              <a:latin typeface="Calibri"/>
              <a:cs typeface="Arial" panose="020B0604020202020204" pitchFamily="34" charset="0"/>
            </a:endParaRPr>
          </a:p>
        </p:txBody>
      </p:sp>
      <p:sp>
        <p:nvSpPr>
          <p:cNvPr id="27" name="TextBox 2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5454CCD-764F-4F67-9F98-50060BF17EA1}"/>
              </a:ext>
            </a:extLst>
          </p:cNvPr>
          <p:cNvSpPr txBox="1">
            <a:spLocks noChangeArrowheads="1"/>
          </p:cNvSpPr>
          <p:nvPr/>
        </p:nvSpPr>
        <p:spPr bwMode="auto">
          <a:xfrm>
            <a:off x="7346323" y="3404312"/>
            <a:ext cx="1495392" cy="24622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fontAlgn="base" hangingPunct="0">
              <a:spcBef>
                <a:spcPct val="0"/>
              </a:spcBef>
            </a:pPr>
            <a:r>
              <a:rPr lang="en-GB" sz="1000" b="1" dirty="0">
                <a:solidFill>
                  <a:srgbClr val="FFFFFF"/>
                </a:solidFill>
                <a:latin typeface="Arial" panose="020B0604020202020204" pitchFamily="34" charset="0"/>
                <a:cs typeface="Arial" panose="020B0604020202020204" pitchFamily="34" charset="0"/>
              </a:rPr>
              <a:t>TAF-based regimen</a:t>
            </a:r>
          </a:p>
        </p:txBody>
      </p:sp>
      <p:sp>
        <p:nvSpPr>
          <p:cNvPr id="28" name="TextBox 2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DE8E003-3227-42B3-9788-D8D18B60C616}"/>
              </a:ext>
            </a:extLst>
          </p:cNvPr>
          <p:cNvSpPr txBox="1">
            <a:spLocks noChangeArrowheads="1"/>
          </p:cNvSpPr>
          <p:nvPr/>
        </p:nvSpPr>
        <p:spPr bwMode="auto">
          <a:xfrm>
            <a:off x="8841714" y="3404312"/>
            <a:ext cx="1350493" cy="24622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defRPr/>
            </a:pPr>
            <a:r>
              <a:rPr lang="en-US" altLang="en-US" sz="1000" b="1" kern="0" dirty="0">
                <a:solidFill>
                  <a:prstClr val="white"/>
                </a:solidFill>
                <a:latin typeface="Arial" panose="020B0604020202020204" pitchFamily="34" charset="0"/>
                <a:cs typeface="Arial" panose="020B0604020202020204" pitchFamily="34" charset="0"/>
              </a:rPr>
              <a:t>DTG/3TC </a:t>
            </a:r>
          </a:p>
        </p:txBody>
      </p:sp>
      <p:sp>
        <p:nvSpPr>
          <p:cNvPr id="29" name="TextBox 2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0A59EED-FD43-4C88-9A3B-573F9C356320}"/>
              </a:ext>
            </a:extLst>
          </p:cNvPr>
          <p:cNvSpPr txBox="1"/>
          <p:nvPr/>
        </p:nvSpPr>
        <p:spPr>
          <a:xfrm>
            <a:off x="9086384" y="2575633"/>
            <a:ext cx="861151" cy="461665"/>
          </a:xfrm>
          <a:prstGeom prst="rect">
            <a:avLst/>
          </a:prstGeom>
          <a:noFill/>
        </p:spPr>
        <p:txBody>
          <a:bodyPr wrap="square" lIns="0" tIns="0" rIns="0" bIns="0" rtlCol="0">
            <a:spAutoFit/>
          </a:bodyPr>
          <a:lstStyle/>
          <a:p>
            <a:pPr eaLnBrk="0" fontAlgn="base" hangingPunct="0">
              <a:spcBef>
                <a:spcPct val="0"/>
              </a:spcBef>
              <a:spcAft>
                <a:spcPct val="0"/>
              </a:spcAft>
            </a:pPr>
            <a:r>
              <a:rPr lang="en-US" sz="1000" dirty="0">
                <a:solidFill>
                  <a:srgbClr val="44546A"/>
                </a:solidFill>
                <a:latin typeface="Arial" panose="020B0604020202020204" pitchFamily="34" charset="0"/>
                <a:cs typeface="Arial" panose="020B0604020202020204" pitchFamily="34" charset="0"/>
              </a:rPr>
              <a:t>4% non-inferiority margin</a:t>
            </a:r>
          </a:p>
        </p:txBody>
      </p:sp>
      <p:sp>
        <p:nvSpPr>
          <p:cNvPr id="30" name="TextBox 2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F1D0609-82F3-44E3-8FF8-7665711ECA02}"/>
              </a:ext>
            </a:extLst>
          </p:cNvPr>
          <p:cNvSpPr txBox="1"/>
          <p:nvPr/>
        </p:nvSpPr>
        <p:spPr>
          <a:xfrm>
            <a:off x="7346322" y="4180886"/>
            <a:ext cx="948938" cy="307777"/>
          </a:xfrm>
          <a:prstGeom prst="rect">
            <a:avLst/>
          </a:prstGeom>
          <a:noFill/>
        </p:spPr>
        <p:txBody>
          <a:bodyPr wrap="square" lIns="0" tIns="0" rIns="0" bIns="0" rtlCol="0">
            <a:spAutoFit/>
          </a:bodyPr>
          <a:lstStyle/>
          <a:p>
            <a:pPr eaLnBrk="0" fontAlgn="base" hangingPunct="0">
              <a:spcBef>
                <a:spcPct val="0"/>
              </a:spcBef>
              <a:spcAft>
                <a:spcPct val="0"/>
              </a:spcAft>
            </a:pPr>
            <a:r>
              <a:rPr lang="en-US" sz="1000" dirty="0">
                <a:solidFill>
                  <a:schemeClr val="tx2"/>
                </a:solidFill>
                <a:latin typeface="Arial" panose="020B0604020202020204" pitchFamily="34" charset="0"/>
                <a:cs typeface="Arial" panose="020B0604020202020204" pitchFamily="34" charset="0"/>
              </a:rPr>
              <a:t>-8% non-inferiority margin</a:t>
            </a:r>
          </a:p>
        </p:txBody>
      </p:sp>
      <p:sp>
        <p:nvSpPr>
          <p:cNvPr id="32" name="Rectangle 31"/>
          <p:cNvSpPr/>
          <p:nvPr/>
        </p:nvSpPr>
        <p:spPr>
          <a:xfrm>
            <a:off x="8896908" y="5656549"/>
            <a:ext cx="3199845" cy="1201451"/>
          </a:xfrm>
          <a:prstGeom prst="rect">
            <a:avLst/>
          </a:prstGeom>
          <a:solidFill>
            <a:schemeClr val="tx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t>No emergent resistance</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35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latin typeface="+mj-lt"/>
              </a:rPr>
              <a:t>ADVANCE, 1</a:t>
            </a:r>
            <a:r>
              <a:rPr lang="en-US" sz="4400" baseline="30000" dirty="0" smtClean="0">
                <a:latin typeface="+mj-lt"/>
              </a:rPr>
              <a:t>st</a:t>
            </a:r>
            <a:r>
              <a:rPr lang="en-US" sz="4400" dirty="0" smtClean="0">
                <a:latin typeface="+mj-lt"/>
              </a:rPr>
              <a:t> line trial in South Africa </a:t>
            </a:r>
            <a:endParaRPr lang="en-US" dirty="0">
              <a:latin typeface="+mj-lt"/>
            </a:endParaRPr>
          </a:p>
        </p:txBody>
      </p:sp>
      <p:sp>
        <p:nvSpPr>
          <p:cNvPr id="7" name="Content Placeholder 6"/>
          <p:cNvSpPr>
            <a:spLocks noGrp="1"/>
          </p:cNvSpPr>
          <p:nvPr>
            <p:ph sz="half" idx="2"/>
          </p:nvPr>
        </p:nvSpPr>
        <p:spPr>
          <a:xfrm>
            <a:off x="6085784" y="4554793"/>
            <a:ext cx="6106216" cy="4525963"/>
          </a:xfrm>
        </p:spPr>
        <p:txBody>
          <a:bodyPr>
            <a:normAutofit/>
          </a:bodyPr>
          <a:lstStyle/>
          <a:p>
            <a:r>
              <a:rPr lang="en-US" dirty="0" smtClean="0">
                <a:latin typeface="+mj-lt"/>
              </a:rPr>
              <a:t>60% female, ≈100% Black</a:t>
            </a:r>
          </a:p>
          <a:p>
            <a:r>
              <a:rPr lang="en-US" dirty="0">
                <a:latin typeface="+mj-lt"/>
              </a:rPr>
              <a:t>Drawn from a group representing a quarter of the global </a:t>
            </a:r>
            <a:r>
              <a:rPr lang="en-US" dirty="0" smtClean="0">
                <a:latin typeface="+mj-lt"/>
              </a:rPr>
              <a:t>epidemic</a:t>
            </a:r>
            <a:endParaRPr lang="en-US" dirty="0">
              <a:latin typeface="+mj-lt"/>
            </a:endParaRPr>
          </a:p>
        </p:txBody>
      </p:sp>
      <p:pic>
        <p:nvPicPr>
          <p:cNvPr id="5" name="Picture 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CB991E1-723C-474B-92C2-CECAC36D61E1}"/>
              </a:ext>
            </a:extLst>
          </p:cNvPr>
          <p:cNvPicPr>
            <a:picLocks noChangeAspect="1"/>
          </p:cNvPicPr>
          <p:nvPr/>
        </p:nvPicPr>
        <p:blipFill rotWithShape="1">
          <a:blip r:embed="rId3"/>
          <a:srcRect l="15818" t="4927" r="17353" b="22764"/>
          <a:stretch/>
        </p:blipFill>
        <p:spPr>
          <a:xfrm>
            <a:off x="125739" y="1518239"/>
            <a:ext cx="5243330" cy="4552090"/>
          </a:xfrm>
          <a:prstGeom prst="rect">
            <a:avLst/>
          </a:prstGeom>
          <a:ln>
            <a:noFill/>
          </a:ln>
          <a:effectLst>
            <a:outerShdw blurRad="50800" dist="38100" dir="2700000" algn="tl" rotWithShape="0">
              <a:srgbClr val="000000">
                <a:alpha val="43000"/>
              </a:srgbClr>
            </a:outerShdw>
          </a:effectLst>
        </p:spPr>
      </p:pic>
      <p:sp>
        <p:nvSpPr>
          <p:cNvPr id="8" name="Text Box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A417894-CE05-2641-AB26-0596BC405477}"/>
              </a:ext>
            </a:extLst>
          </p:cNvPr>
          <p:cNvSpPr txBox="1">
            <a:spLocks noChangeArrowheads="1"/>
          </p:cNvSpPr>
          <p:nvPr/>
        </p:nvSpPr>
        <p:spPr bwMode="auto">
          <a:xfrm>
            <a:off x="10184885" y="4065080"/>
            <a:ext cx="754835" cy="4000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1411" tIns="45706" rIns="91411" bIns="45706">
            <a:spAutoFit/>
          </a:bodyPr>
          <a:lstStyle>
            <a:lvl1pPr defTabSz="933450">
              <a:spcBef>
                <a:spcPct val="20000"/>
              </a:spcBef>
              <a:buFont typeface="Wingdings" charset="2"/>
              <a:buChar char="§"/>
              <a:defRPr sz="2000" b="1">
                <a:solidFill>
                  <a:schemeClr val="tx1"/>
                </a:solidFill>
                <a:latin typeface="Arial" charset="0"/>
                <a:ea typeface="ＭＳ Ｐゴシック" charset="-128"/>
              </a:defRPr>
            </a:lvl1pPr>
            <a:lvl2pPr marL="742950" indent="-285750" defTabSz="933450">
              <a:spcBef>
                <a:spcPct val="20000"/>
              </a:spcBef>
              <a:buFont typeface="Wingdings" charset="2"/>
              <a:buChar char="§"/>
              <a:defRPr>
                <a:solidFill>
                  <a:schemeClr val="tx1"/>
                </a:solidFill>
                <a:latin typeface="Arial" charset="0"/>
                <a:ea typeface="ＭＳ Ｐゴシック" charset="-128"/>
              </a:defRPr>
            </a:lvl2pPr>
            <a:lvl3pPr marL="1143000" indent="-228600" defTabSz="933450">
              <a:spcBef>
                <a:spcPct val="20000"/>
              </a:spcBef>
              <a:buClr>
                <a:schemeClr val="tx1"/>
              </a:buClr>
              <a:buFont typeface="Wingdings" charset="2"/>
              <a:buChar char="§"/>
              <a:defRPr sz="1600">
                <a:solidFill>
                  <a:schemeClr val="tx1"/>
                </a:solidFill>
                <a:latin typeface="Arial" charset="0"/>
                <a:ea typeface="ＭＳ Ｐゴシック" charset="-128"/>
              </a:defRPr>
            </a:lvl3pPr>
            <a:lvl4pPr marL="1600200" indent="-228600" defTabSz="933450">
              <a:spcBef>
                <a:spcPct val="20000"/>
              </a:spcBef>
              <a:buFont typeface="Wingdings" charset="2"/>
              <a:buChar char="§"/>
              <a:defRPr sz="1400">
                <a:solidFill>
                  <a:schemeClr val="tx1"/>
                </a:solidFill>
                <a:latin typeface="Arial" charset="0"/>
                <a:ea typeface="ＭＳ Ｐゴシック" charset="-128"/>
              </a:defRPr>
            </a:lvl4pPr>
            <a:lvl5pPr marL="2057400" indent="-228600" defTabSz="933450">
              <a:spcBef>
                <a:spcPct val="20000"/>
              </a:spcBef>
              <a:buFont typeface="Wingdings" charset="2"/>
              <a:buChar char="§"/>
              <a:defRPr sz="2000">
                <a:solidFill>
                  <a:schemeClr val="tx1"/>
                </a:solidFill>
                <a:latin typeface="Arial" charset="0"/>
                <a:ea typeface="ＭＳ Ｐゴシック" charset="-128"/>
              </a:defRPr>
            </a:lvl5pPr>
            <a:lvl6pPr marL="2514600" indent="-228600" defTabSz="93345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6pPr>
            <a:lvl7pPr marL="2971800" indent="-228600" defTabSz="93345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7pPr>
            <a:lvl8pPr marL="3429000" indent="-228600" defTabSz="93345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8pPr>
            <a:lvl9pPr marL="3886200" indent="-228600" defTabSz="93345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9pPr>
          </a:lstStyle>
          <a:p>
            <a:pPr eaLnBrk="1" hangingPunct="1">
              <a:spcBef>
                <a:spcPct val="50000"/>
              </a:spcBef>
              <a:buFontTx/>
              <a:buNone/>
            </a:pPr>
            <a:r>
              <a:rPr lang="en-US" altLang="en-US" dirty="0" smtClean="0">
                <a:latin typeface="+mj-lt"/>
              </a:rPr>
              <a:t>96W</a:t>
            </a:r>
            <a:endParaRPr lang="en-US" altLang="en-US" dirty="0">
              <a:latin typeface="+mj-lt"/>
            </a:endParaRPr>
          </a:p>
        </p:txBody>
      </p:sp>
      <p:sp>
        <p:nvSpPr>
          <p:cNvPr id="9" name="Line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8711BEF-F718-C84D-BADA-1DE75D41A388}"/>
              </a:ext>
            </a:extLst>
          </p:cNvPr>
          <p:cNvSpPr>
            <a:spLocks noChangeShapeType="1"/>
          </p:cNvSpPr>
          <p:nvPr/>
        </p:nvSpPr>
        <p:spPr bwMode="auto">
          <a:xfrm>
            <a:off x="10990017" y="4234343"/>
            <a:ext cx="678912" cy="0"/>
          </a:xfrm>
          <a:prstGeom prst="line">
            <a:avLst/>
          </a:prstGeom>
          <a:noFill/>
          <a:ln w="38100">
            <a:solidFill>
              <a:schemeClr val="tx2"/>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lIns="89611" tIns="44806" rIns="89611" bIns="44806" anchor="ctr"/>
          <a:lstStyle/>
          <a:p>
            <a:endParaRPr lang="en-US" sz="2400">
              <a:latin typeface="+mj-lt"/>
            </a:endParaRPr>
          </a:p>
        </p:txBody>
      </p:sp>
      <p:sp>
        <p:nvSpPr>
          <p:cNvPr id="10" name="Line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1671FB5-A731-C845-878B-C2921A80AEAD}"/>
              </a:ext>
            </a:extLst>
          </p:cNvPr>
          <p:cNvSpPr>
            <a:spLocks noChangeShapeType="1"/>
          </p:cNvSpPr>
          <p:nvPr/>
        </p:nvSpPr>
        <p:spPr bwMode="auto">
          <a:xfrm flipH="1">
            <a:off x="9398484" y="4234343"/>
            <a:ext cx="656700" cy="0"/>
          </a:xfrm>
          <a:prstGeom prst="line">
            <a:avLst/>
          </a:prstGeom>
          <a:noFill/>
          <a:ln w="38100">
            <a:solidFill>
              <a:schemeClr val="tx2"/>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lIns="89611" tIns="44806" rIns="89611" bIns="44806" anchor="ctr"/>
          <a:lstStyle/>
          <a:p>
            <a:endParaRPr lang="en-US" sz="2400">
              <a:latin typeface="+mj-lt"/>
            </a:endParaRPr>
          </a:p>
        </p:txBody>
      </p:sp>
      <p:sp>
        <p:nvSpPr>
          <p:cNvPr id="11" name="Rectangle 3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3539A48-0D80-864B-B9DF-9DA7AD586DC0}"/>
              </a:ext>
            </a:extLst>
          </p:cNvPr>
          <p:cNvSpPr>
            <a:spLocks noChangeArrowheads="1"/>
          </p:cNvSpPr>
          <p:nvPr/>
        </p:nvSpPr>
        <p:spPr bwMode="auto">
          <a:xfrm>
            <a:off x="6626464" y="2475943"/>
            <a:ext cx="2105664" cy="1066800"/>
          </a:xfrm>
          <a:prstGeom prst="rect">
            <a:avLst/>
          </a:prstGeom>
          <a:solidFill>
            <a:schemeClr val="tx1">
              <a:lumMod val="75000"/>
              <a:lumOff val="25000"/>
            </a:schemeClr>
          </a:solidFill>
          <a:ln w="12700" algn="ctr">
            <a:noFill/>
            <a:miter lim="800000"/>
            <a:headEnd/>
            <a:tailEnd/>
          </a:ln>
          <a:effectLst/>
        </p:spPr>
        <p:txBody>
          <a:bodyPr wrap="none" anchor="ctr"/>
          <a:lstStyle/>
          <a:p>
            <a:pPr algn="ctr">
              <a:defRPr/>
            </a:pPr>
            <a:r>
              <a:rPr lang="en-GB" sz="2400" b="1" dirty="0">
                <a:solidFill>
                  <a:srgbClr val="FFFFFF"/>
                </a:solidFill>
                <a:latin typeface="+mj-lt"/>
                <a:ea typeface="ＭＳ Ｐゴシック" pitchFamily="28" charset="-128"/>
              </a:rPr>
              <a:t>1053 </a:t>
            </a:r>
            <a:endParaRPr lang="en-GB" sz="2400" b="1" dirty="0" smtClean="0">
              <a:solidFill>
                <a:srgbClr val="FFFFFF"/>
              </a:solidFill>
              <a:latin typeface="+mj-lt"/>
              <a:ea typeface="ＭＳ Ｐゴシック" pitchFamily="28" charset="-128"/>
            </a:endParaRPr>
          </a:p>
          <a:p>
            <a:pPr algn="ctr">
              <a:defRPr/>
            </a:pPr>
            <a:r>
              <a:rPr lang="en-GB" sz="2400" b="1" dirty="0" smtClean="0">
                <a:solidFill>
                  <a:srgbClr val="FFFFFF"/>
                </a:solidFill>
                <a:latin typeface="+mj-lt"/>
                <a:ea typeface="ＭＳ Ｐゴシック" pitchFamily="28" charset="-128"/>
              </a:rPr>
              <a:t>participants</a:t>
            </a:r>
            <a:endParaRPr lang="en-GB" sz="2400" b="1" dirty="0">
              <a:solidFill>
                <a:srgbClr val="FFFFFF"/>
              </a:solidFill>
              <a:latin typeface="+mj-lt"/>
              <a:ea typeface="ＭＳ Ｐゴシック" pitchFamily="28" charset="-128"/>
            </a:endParaRPr>
          </a:p>
        </p:txBody>
      </p:sp>
      <p:sp>
        <p:nvSpPr>
          <p:cNvPr id="12" name="Rectangle 3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FB5F6F4-A15F-0D46-9352-F16207AEDBC2}"/>
              </a:ext>
            </a:extLst>
          </p:cNvPr>
          <p:cNvSpPr>
            <a:spLocks noChangeArrowheads="1"/>
          </p:cNvSpPr>
          <p:nvPr/>
        </p:nvSpPr>
        <p:spPr bwMode="auto">
          <a:xfrm>
            <a:off x="9357602" y="1620067"/>
            <a:ext cx="2270535" cy="819079"/>
          </a:xfrm>
          <a:prstGeom prst="rect">
            <a:avLst/>
          </a:prstGeom>
          <a:solidFill>
            <a:srgbClr val="FF0000"/>
          </a:solidFill>
          <a:ln>
            <a:noFill/>
          </a:ln>
        </p:spPr>
        <p:txBody>
          <a:bodyPr wrap="none" anchor="ctr"/>
          <a:lstStyle>
            <a:lvl1pPr>
              <a:spcBef>
                <a:spcPct val="20000"/>
              </a:spcBef>
              <a:buFont typeface="Wingdings" charset="2"/>
              <a:buChar char="§"/>
              <a:defRPr sz="2000" b="1">
                <a:solidFill>
                  <a:schemeClr val="tx1"/>
                </a:solidFill>
                <a:latin typeface="Arial" charset="0"/>
                <a:ea typeface="ＭＳ Ｐゴシック" charset="-128"/>
              </a:defRPr>
            </a:lvl1pPr>
            <a:lvl2pPr marL="742950" indent="-285750">
              <a:spcBef>
                <a:spcPct val="20000"/>
              </a:spcBef>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1"/>
              </a:buClr>
              <a:buFont typeface="Wingdings" charset="2"/>
              <a:buChar char="§"/>
              <a:defRPr sz="1600">
                <a:solidFill>
                  <a:schemeClr val="tx1"/>
                </a:solidFill>
                <a:latin typeface="Arial" charset="0"/>
                <a:ea typeface="ＭＳ Ｐゴシック" charset="-128"/>
              </a:defRPr>
            </a:lvl3pPr>
            <a:lvl4pPr marL="1600200" indent="-228600">
              <a:spcBef>
                <a:spcPct val="20000"/>
              </a:spcBef>
              <a:buFont typeface="Wingdings" charset="2"/>
              <a:buChar char="§"/>
              <a:defRPr sz="1400">
                <a:solidFill>
                  <a:schemeClr val="tx1"/>
                </a:solidFill>
                <a:latin typeface="Arial" charset="0"/>
                <a:ea typeface="ＭＳ Ｐゴシック" charset="-128"/>
              </a:defRPr>
            </a:lvl4pPr>
            <a:lvl5pPr marL="2057400" indent="-228600">
              <a:spcBef>
                <a:spcPct val="20000"/>
              </a:spcBef>
              <a:buFont typeface="Wingdings" charset="2"/>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9pPr>
          </a:lstStyle>
          <a:p>
            <a:pPr algn="ctr">
              <a:spcBef>
                <a:spcPct val="0"/>
              </a:spcBef>
              <a:buFontTx/>
              <a:buNone/>
            </a:pPr>
            <a:r>
              <a:rPr lang="en-GB" dirty="0">
                <a:solidFill>
                  <a:srgbClr val="FFFFFF"/>
                </a:solidFill>
                <a:latin typeface="+mj-lt"/>
              </a:rPr>
              <a:t>TAF/FTC+DTG</a:t>
            </a:r>
            <a:endParaRPr lang="en-US" altLang="en-US" dirty="0">
              <a:solidFill>
                <a:srgbClr val="FFFFFF"/>
              </a:solidFill>
              <a:latin typeface="+mj-lt"/>
            </a:endParaRPr>
          </a:p>
          <a:p>
            <a:pPr algn="ctr">
              <a:spcBef>
                <a:spcPct val="0"/>
              </a:spcBef>
              <a:buFontTx/>
              <a:buNone/>
            </a:pPr>
            <a:r>
              <a:rPr lang="da-DK" altLang="en-US" dirty="0">
                <a:solidFill>
                  <a:srgbClr val="FFFFFF"/>
                </a:solidFill>
                <a:latin typeface="+mj-lt"/>
              </a:rPr>
              <a:t>n = 351</a:t>
            </a:r>
          </a:p>
        </p:txBody>
      </p:sp>
      <p:sp>
        <p:nvSpPr>
          <p:cNvPr id="13" name="Rectangle 3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9D03A22-B780-E44D-ADAE-C9523812B16B}"/>
              </a:ext>
            </a:extLst>
          </p:cNvPr>
          <p:cNvSpPr>
            <a:spLocks noChangeArrowheads="1"/>
          </p:cNvSpPr>
          <p:nvPr/>
        </p:nvSpPr>
        <p:spPr bwMode="auto">
          <a:xfrm>
            <a:off x="9398484" y="3367695"/>
            <a:ext cx="2270445" cy="706438"/>
          </a:xfrm>
          <a:prstGeom prst="rect">
            <a:avLst/>
          </a:prstGeom>
          <a:solidFill>
            <a:schemeClr val="accent3">
              <a:lumMod val="50000"/>
            </a:schemeClr>
          </a:solidFill>
          <a:ln>
            <a:noFill/>
          </a:ln>
        </p:spPr>
        <p:txBody>
          <a:bodyPr wrap="none" anchor="ctr"/>
          <a:lstStyle>
            <a:lvl1pPr>
              <a:spcBef>
                <a:spcPct val="20000"/>
              </a:spcBef>
              <a:buFont typeface="Wingdings" charset="2"/>
              <a:buChar char="§"/>
              <a:defRPr sz="2000" b="1">
                <a:solidFill>
                  <a:schemeClr val="tx1"/>
                </a:solidFill>
                <a:latin typeface="Arial" charset="0"/>
                <a:ea typeface="ＭＳ Ｐゴシック" charset="-128"/>
              </a:defRPr>
            </a:lvl1pPr>
            <a:lvl2pPr marL="742950" indent="-285750">
              <a:spcBef>
                <a:spcPct val="20000"/>
              </a:spcBef>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1"/>
              </a:buClr>
              <a:buFont typeface="Wingdings" charset="2"/>
              <a:buChar char="§"/>
              <a:defRPr sz="1600">
                <a:solidFill>
                  <a:schemeClr val="tx1"/>
                </a:solidFill>
                <a:latin typeface="Arial" charset="0"/>
                <a:ea typeface="ＭＳ Ｐゴシック" charset="-128"/>
              </a:defRPr>
            </a:lvl3pPr>
            <a:lvl4pPr marL="1600200" indent="-228600">
              <a:spcBef>
                <a:spcPct val="20000"/>
              </a:spcBef>
              <a:buFont typeface="Wingdings" charset="2"/>
              <a:buChar char="§"/>
              <a:defRPr sz="1400">
                <a:solidFill>
                  <a:schemeClr val="tx1"/>
                </a:solidFill>
                <a:latin typeface="Arial" charset="0"/>
                <a:ea typeface="ＭＳ Ｐゴシック" charset="-128"/>
              </a:defRPr>
            </a:lvl4pPr>
            <a:lvl5pPr marL="2057400" indent="-228600">
              <a:spcBef>
                <a:spcPct val="20000"/>
              </a:spcBef>
              <a:buFont typeface="Wingdings" charset="2"/>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9pPr>
          </a:lstStyle>
          <a:p>
            <a:pPr algn="ctr">
              <a:spcBef>
                <a:spcPct val="0"/>
              </a:spcBef>
              <a:buNone/>
            </a:pPr>
            <a:r>
              <a:rPr lang="en-GB" dirty="0">
                <a:solidFill>
                  <a:srgbClr val="FFFFFF"/>
                </a:solidFill>
                <a:latin typeface="+mj-lt"/>
              </a:rPr>
              <a:t>TDF/FTC/EFV</a:t>
            </a:r>
            <a:r>
              <a:rPr lang="en-US" altLang="en-US" dirty="0">
                <a:solidFill>
                  <a:srgbClr val="FFFFFF"/>
                </a:solidFill>
                <a:latin typeface="+mj-lt"/>
              </a:rPr>
              <a:t>  </a:t>
            </a:r>
            <a:r>
              <a:rPr lang="en-GB" altLang="en-US" dirty="0">
                <a:solidFill>
                  <a:srgbClr val="FFFFFF"/>
                </a:solidFill>
                <a:latin typeface="+mj-lt"/>
              </a:rPr>
              <a:t> </a:t>
            </a:r>
          </a:p>
          <a:p>
            <a:pPr algn="ctr">
              <a:spcBef>
                <a:spcPct val="0"/>
              </a:spcBef>
              <a:buFontTx/>
              <a:buNone/>
            </a:pPr>
            <a:r>
              <a:rPr lang="en-GB" altLang="en-US" dirty="0">
                <a:solidFill>
                  <a:srgbClr val="FFFFFF"/>
                </a:solidFill>
                <a:latin typeface="+mj-lt"/>
              </a:rPr>
              <a:t>n = 351</a:t>
            </a:r>
          </a:p>
        </p:txBody>
      </p:sp>
      <p:sp>
        <p:nvSpPr>
          <p:cNvPr id="14" name="Line 1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E3EAAF3-8598-D548-9404-0F971D5529AD}"/>
              </a:ext>
            </a:extLst>
          </p:cNvPr>
          <p:cNvSpPr>
            <a:spLocks noChangeShapeType="1"/>
          </p:cNvSpPr>
          <p:nvPr/>
        </p:nvSpPr>
        <p:spPr bwMode="auto">
          <a:xfrm flipV="1">
            <a:off x="8970886" y="2238335"/>
            <a:ext cx="370842" cy="552184"/>
          </a:xfrm>
          <a:prstGeom prst="line">
            <a:avLst/>
          </a:prstGeom>
          <a:noFill/>
          <a:ln w="3810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lIns="89611" tIns="44806" rIns="89611" bIns="44806" anchor="ctr"/>
          <a:lstStyle/>
          <a:p>
            <a:endParaRPr lang="en-US">
              <a:latin typeface="Franklin Gothic Book" panose="020B0503020102020204" pitchFamily="34" charset="0"/>
            </a:endParaRPr>
          </a:p>
        </p:txBody>
      </p:sp>
      <p:sp>
        <p:nvSpPr>
          <p:cNvPr id="15" name="Line 1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CAAE609-3101-B848-BD1E-4612D91E290C}"/>
              </a:ext>
            </a:extLst>
          </p:cNvPr>
          <p:cNvSpPr>
            <a:spLocks noChangeShapeType="1"/>
          </p:cNvSpPr>
          <p:nvPr/>
        </p:nvSpPr>
        <p:spPr bwMode="auto">
          <a:xfrm>
            <a:off x="8984918" y="3076479"/>
            <a:ext cx="372684" cy="518652"/>
          </a:xfrm>
          <a:prstGeom prst="line">
            <a:avLst/>
          </a:prstGeom>
          <a:noFill/>
          <a:ln w="3810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lIns="89611" tIns="44806" rIns="89611" bIns="44806" anchor="ctr"/>
          <a:lstStyle/>
          <a:p>
            <a:endParaRPr lang="en-US">
              <a:latin typeface="Franklin Gothic Book" panose="020B0503020102020204" pitchFamily="34" charset="0"/>
            </a:endParaRPr>
          </a:p>
        </p:txBody>
      </p:sp>
      <p:sp>
        <p:nvSpPr>
          <p:cNvPr id="16" name="Rectangle 3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097E1E4-EB6F-034C-B9D1-BCF16AE5B93C}"/>
              </a:ext>
            </a:extLst>
          </p:cNvPr>
          <p:cNvSpPr>
            <a:spLocks noChangeArrowheads="1"/>
          </p:cNvSpPr>
          <p:nvPr/>
        </p:nvSpPr>
        <p:spPr bwMode="auto">
          <a:xfrm>
            <a:off x="9390482" y="2542264"/>
            <a:ext cx="2262719" cy="722313"/>
          </a:xfrm>
          <a:prstGeom prst="rect">
            <a:avLst/>
          </a:prstGeom>
          <a:solidFill>
            <a:schemeClr val="accent1">
              <a:lumMod val="50000"/>
            </a:schemeClr>
          </a:solidFill>
          <a:ln>
            <a:noFill/>
          </a:ln>
        </p:spPr>
        <p:txBody>
          <a:bodyPr wrap="none" anchor="ctr"/>
          <a:lstStyle>
            <a:lvl1pPr>
              <a:spcBef>
                <a:spcPct val="20000"/>
              </a:spcBef>
              <a:buFont typeface="Wingdings" charset="2"/>
              <a:buChar char="§"/>
              <a:defRPr sz="2000" b="1">
                <a:solidFill>
                  <a:schemeClr val="tx1"/>
                </a:solidFill>
                <a:latin typeface="Arial" charset="0"/>
                <a:ea typeface="ＭＳ Ｐゴシック" charset="-128"/>
              </a:defRPr>
            </a:lvl1pPr>
            <a:lvl2pPr marL="742950" indent="-285750">
              <a:spcBef>
                <a:spcPct val="20000"/>
              </a:spcBef>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1"/>
              </a:buClr>
              <a:buFont typeface="Wingdings" charset="2"/>
              <a:buChar char="§"/>
              <a:defRPr sz="1600">
                <a:solidFill>
                  <a:schemeClr val="tx1"/>
                </a:solidFill>
                <a:latin typeface="Arial" charset="0"/>
                <a:ea typeface="ＭＳ Ｐゴシック" charset="-128"/>
              </a:defRPr>
            </a:lvl3pPr>
            <a:lvl4pPr marL="1600200" indent="-228600">
              <a:spcBef>
                <a:spcPct val="20000"/>
              </a:spcBef>
              <a:buFont typeface="Wingdings" charset="2"/>
              <a:buChar char="§"/>
              <a:defRPr sz="1400">
                <a:solidFill>
                  <a:schemeClr val="tx1"/>
                </a:solidFill>
                <a:latin typeface="Arial" charset="0"/>
                <a:ea typeface="ＭＳ Ｐゴシック" charset="-128"/>
              </a:defRPr>
            </a:lvl4pPr>
            <a:lvl5pPr marL="2057400" indent="-228600">
              <a:spcBef>
                <a:spcPct val="20000"/>
              </a:spcBef>
              <a:buFont typeface="Wingdings" charset="2"/>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9pPr>
          </a:lstStyle>
          <a:p>
            <a:pPr algn="ctr">
              <a:spcBef>
                <a:spcPct val="0"/>
              </a:spcBef>
              <a:buNone/>
            </a:pPr>
            <a:r>
              <a:rPr lang="en-GB" dirty="0">
                <a:solidFill>
                  <a:srgbClr val="FFFFFF"/>
                </a:solidFill>
                <a:latin typeface="+mj-lt"/>
              </a:rPr>
              <a:t>TDF/FTC+DTG</a:t>
            </a:r>
            <a:r>
              <a:rPr lang="en-US" altLang="en-US" dirty="0">
                <a:solidFill>
                  <a:srgbClr val="FFFFFF"/>
                </a:solidFill>
                <a:latin typeface="+mj-lt"/>
              </a:rPr>
              <a:t>  </a:t>
            </a:r>
          </a:p>
          <a:p>
            <a:pPr algn="ctr">
              <a:spcBef>
                <a:spcPct val="0"/>
              </a:spcBef>
              <a:buFontTx/>
              <a:buNone/>
            </a:pPr>
            <a:r>
              <a:rPr lang="da-DK" altLang="en-US" dirty="0">
                <a:solidFill>
                  <a:srgbClr val="FFFFFF"/>
                </a:solidFill>
                <a:latin typeface="+mj-lt"/>
              </a:rPr>
              <a:t>n = 351</a:t>
            </a:r>
          </a:p>
        </p:txBody>
      </p:sp>
      <p:sp>
        <p:nvSpPr>
          <p:cNvPr id="17" name="Line 1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A73D6AD-48B1-7B45-9596-C4982F49E30F}"/>
              </a:ext>
            </a:extLst>
          </p:cNvPr>
          <p:cNvSpPr>
            <a:spLocks noChangeShapeType="1"/>
          </p:cNvSpPr>
          <p:nvPr/>
        </p:nvSpPr>
        <p:spPr bwMode="auto">
          <a:xfrm flipV="1">
            <a:off x="8983734" y="2927281"/>
            <a:ext cx="370842"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lIns="89611" tIns="44806" rIns="89611" bIns="44806" anchor="ctr"/>
          <a:lstStyle/>
          <a:p>
            <a:endParaRPr lang="en-US">
              <a:latin typeface="Franklin Gothic Book" panose="020B0503020102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91506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4905" y="0"/>
            <a:ext cx="9819250" cy="1143000"/>
          </a:xfrm>
        </p:spPr>
        <p:txBody>
          <a:bodyPr>
            <a:normAutofit/>
          </a:bodyPr>
          <a:lstStyle/>
          <a:p>
            <a:r>
              <a:rPr lang="en-US" dirty="0">
                <a:latin typeface="+mj-lt"/>
              </a:rPr>
              <a:t>Proportion </a:t>
            </a:r>
            <a:r>
              <a:rPr lang="en-US" dirty="0" smtClean="0">
                <a:latin typeface="+mj-lt"/>
              </a:rPr>
              <a:t>with VL&lt;</a:t>
            </a:r>
            <a:r>
              <a:rPr lang="en-US" dirty="0">
                <a:latin typeface="+mj-lt"/>
              </a:rPr>
              <a:t>50 </a:t>
            </a:r>
            <a:r>
              <a:rPr lang="en-US" dirty="0" smtClean="0">
                <a:latin typeface="+mj-lt"/>
              </a:rPr>
              <a:t>(</a:t>
            </a:r>
            <a:r>
              <a:rPr lang="en-US" dirty="0">
                <a:latin typeface="+mj-lt"/>
              </a:rPr>
              <a:t>ITT)</a:t>
            </a:r>
          </a:p>
        </p:txBody>
      </p:sp>
      <p:graphicFrame>
        <p:nvGraphicFramePr>
          <p:cNvPr id="6" name="Chart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607C7CC-3749-BC45-A7A7-4FED64109948}"/>
              </a:ext>
            </a:extLst>
          </p:cNvPr>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898649951"/>
              </p:ext>
            </p:extLst>
          </p:nvPr>
        </p:nvGraphicFramePr>
        <p:xfrm>
          <a:off x="581276" y="1235493"/>
          <a:ext cx="11038641" cy="5066834"/>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D03755F-0A3C-D640-A799-9AC85FE03FC1}"/>
              </a:ext>
            </a:extLst>
          </p:cNvPr>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84923" y="0"/>
            <a:ext cx="1107077" cy="1107077"/>
          </a:xfrm>
          <a:prstGeom prst="rect">
            <a:avLst/>
          </a:prstGeom>
        </p:spPr>
      </p:pic>
      <p:pic>
        <p:nvPicPr>
          <p:cNvPr id="8" name="Picture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97B18810-3BA0-1640-87E7-4966C2C666C3}"/>
              </a:ext>
            </a:extLst>
          </p:cNvPr>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476" y="27984"/>
            <a:ext cx="1652509" cy="766179"/>
          </a:xfrm>
          <a:prstGeom prst="rect">
            <a:avLst/>
          </a:prstGeom>
        </p:spPr>
      </p:pic>
      <p:sp>
        <p:nvSpPr>
          <p:cNvPr id="3" name="TextBox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907B9AB-4958-4148-A9A5-3C81B786B5C3}"/>
              </a:ext>
            </a:extLst>
          </p:cNvPr>
          <p:cNvSpPr txBox="1"/>
          <p:nvPr/>
        </p:nvSpPr>
        <p:spPr>
          <a:xfrm>
            <a:off x="5582826" y="3030857"/>
            <a:ext cx="6519715" cy="1200328"/>
          </a:xfrm>
          <a:prstGeom prst="rect">
            <a:avLst/>
          </a:prstGeom>
          <a:noFill/>
        </p:spPr>
        <p:txBody>
          <a:bodyPr wrap="square" rtlCol="0">
            <a:spAutoFit/>
          </a:bodyPr>
          <a:lstStyle/>
          <a:p>
            <a:r>
              <a:rPr lang="en-ZA" sz="2400" b="1" dirty="0" smtClean="0"/>
              <a:t>Strongest correlation in ITT: age/employment</a:t>
            </a:r>
          </a:p>
          <a:p>
            <a:r>
              <a:rPr lang="en-ZA" sz="2400" dirty="0" smtClean="0"/>
              <a:t>Suppression</a:t>
            </a:r>
            <a:r>
              <a:rPr lang="en-ZA" sz="2400" b="1" dirty="0" smtClean="0"/>
              <a:t> </a:t>
            </a:r>
            <a:r>
              <a:rPr lang="en-ZA" sz="2400" dirty="0" smtClean="0"/>
              <a:t>aroung 60% for young unemployed</a:t>
            </a:r>
          </a:p>
          <a:p>
            <a:r>
              <a:rPr lang="en-ZA" sz="2400" dirty="0" smtClean="0"/>
              <a:t>Approaching 100% for older, employed</a:t>
            </a:r>
          </a:p>
        </p:txBody>
      </p:sp>
      <p:sp>
        <p:nvSpPr>
          <p:cNvPr id="9" name="TextBox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907B9AB-4958-4148-A9A5-3C81B786B5C3}"/>
              </a:ext>
            </a:extLst>
          </p:cNvPr>
          <p:cNvSpPr txBox="1"/>
          <p:nvPr/>
        </p:nvSpPr>
        <p:spPr>
          <a:xfrm>
            <a:off x="5582826" y="4264698"/>
            <a:ext cx="6519715" cy="461665"/>
          </a:xfrm>
          <a:prstGeom prst="rect">
            <a:avLst/>
          </a:prstGeom>
          <a:noFill/>
        </p:spPr>
        <p:txBody>
          <a:bodyPr wrap="square" rtlCol="0">
            <a:spAutoFit/>
          </a:bodyPr>
          <a:lstStyle/>
          <a:p>
            <a:r>
              <a:rPr lang="en-ZA" sz="2400" b="1" dirty="0" smtClean="0"/>
              <a:t>OT analysis 95-96% suppression in all arms</a:t>
            </a:r>
            <a:endParaRPr lang="en-ZA" sz="24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3955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1"/>
            <a:ext cx="12192000" cy="1143000"/>
          </a:xfrm>
        </p:spPr>
        <p:txBody>
          <a:bodyPr>
            <a:normAutofit/>
          </a:bodyPr>
          <a:lstStyle/>
          <a:p>
            <a:r>
              <a:rPr lang="en-US" dirty="0">
                <a:latin typeface="+mj-lt"/>
              </a:rPr>
              <a:t>Drivers of weight gain/loss on ART</a:t>
            </a:r>
          </a:p>
        </p:txBody>
      </p:sp>
      <p:grpSp>
        <p:nvGrpSpPr>
          <p:cNvPr id="4" name="Group 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C382A32-2941-374C-954B-4A941A76A621}"/>
              </a:ext>
            </a:extLst>
          </p:cNvPr>
          <p:cNvGrpSpPr/>
          <p:nvPr/>
        </p:nvGrpSpPr>
        <p:grpSpPr>
          <a:xfrm>
            <a:off x="1399580" y="1518834"/>
            <a:ext cx="8891294" cy="3957354"/>
            <a:chOff x="1477072" y="1897936"/>
            <a:chExt cx="8077297" cy="3345777"/>
          </a:xfrm>
        </p:grpSpPr>
        <p:grpSp>
          <p:nvGrpSpPr>
            <p:cNvPr id="6" name="Group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0F110DC-41A7-49D4-AD3C-524CE09A44CD}"/>
                </a:ext>
              </a:extLst>
            </p:cNvPr>
            <p:cNvGrpSpPr/>
            <p:nvPr/>
          </p:nvGrpSpPr>
          <p:grpSpPr>
            <a:xfrm>
              <a:off x="3301812" y="1897936"/>
              <a:ext cx="6252557" cy="3345777"/>
              <a:chOff x="2111750" y="1737516"/>
              <a:chExt cx="6252557" cy="3345777"/>
            </a:xfrm>
          </p:grpSpPr>
          <p:sp>
            <p:nvSpPr>
              <p:cNvPr id="7" name="TextBox 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D8FF3A9-8942-4C96-B535-8C05386FB72C}"/>
                  </a:ext>
                </a:extLst>
              </p:cNvPr>
              <p:cNvSpPr txBox="1"/>
              <p:nvPr/>
            </p:nvSpPr>
            <p:spPr>
              <a:xfrm>
                <a:off x="2281005" y="2149083"/>
                <a:ext cx="1135233" cy="553998"/>
              </a:xfrm>
              <a:prstGeom prst="rect">
                <a:avLst/>
              </a:prstGeom>
              <a:noFill/>
            </p:spPr>
            <p:txBody>
              <a:bodyPr wrap="square" lIns="0" tIns="0" rIns="0" bIns="0" rtlCol="0">
                <a:spAutoFit/>
              </a:bodyPr>
              <a:lstStyle/>
              <a:p>
                <a:pPr algn="ctr">
                  <a:defRPr/>
                </a:pPr>
                <a:r>
                  <a:rPr lang="en-GB" b="1" dirty="0">
                    <a:solidFill>
                      <a:srgbClr val="000000"/>
                    </a:solidFill>
                    <a:cs typeface="Arial Narrow" panose="020B0604020202020204" pitchFamily="34" charset="0"/>
                  </a:rPr>
                  <a:t>Treatment naïve</a:t>
                </a:r>
              </a:p>
            </p:txBody>
          </p:sp>
          <p:sp>
            <p:nvSpPr>
              <p:cNvPr id="8" name="TextBox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EEBF7C5-8115-4C49-9FC3-1AFCC601F647}"/>
                  </a:ext>
                </a:extLst>
              </p:cNvPr>
              <p:cNvSpPr txBox="1"/>
              <p:nvPr/>
            </p:nvSpPr>
            <p:spPr>
              <a:xfrm>
                <a:off x="3530937" y="1737516"/>
                <a:ext cx="1140015" cy="276999"/>
              </a:xfrm>
              <a:prstGeom prst="rect">
                <a:avLst/>
              </a:prstGeom>
              <a:noFill/>
            </p:spPr>
            <p:txBody>
              <a:bodyPr wrap="square" lIns="0" tIns="0" rIns="0" bIns="0" rtlCol="0">
                <a:spAutoFit/>
              </a:bodyPr>
              <a:lstStyle/>
              <a:p>
                <a:pPr algn="ctr">
                  <a:defRPr/>
                </a:pPr>
                <a:r>
                  <a:rPr lang="en-GB" b="1" dirty="0">
                    <a:solidFill>
                      <a:srgbClr val="000000"/>
                    </a:solidFill>
                    <a:cs typeface="Arial Narrow" panose="020B0604020202020204" pitchFamily="34" charset="0"/>
                  </a:rPr>
                  <a:t>DTG or BIC</a:t>
                </a:r>
              </a:p>
            </p:txBody>
          </p:sp>
          <p:sp>
            <p:nvSpPr>
              <p:cNvPr id="10" name="TextBox 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80C7C47-A990-41B5-B8F1-D3F2642110DF}"/>
                  </a:ext>
                </a:extLst>
              </p:cNvPr>
              <p:cNvSpPr txBox="1"/>
              <p:nvPr/>
            </p:nvSpPr>
            <p:spPr>
              <a:xfrm>
                <a:off x="6379398" y="2564582"/>
                <a:ext cx="996043" cy="276999"/>
              </a:xfrm>
              <a:prstGeom prst="rect">
                <a:avLst/>
              </a:prstGeom>
              <a:noFill/>
            </p:spPr>
            <p:txBody>
              <a:bodyPr wrap="square" lIns="0" tIns="0" rIns="0" bIns="0" rtlCol="0">
                <a:spAutoFit/>
              </a:bodyPr>
              <a:lstStyle/>
              <a:p>
                <a:pPr algn="ctr">
                  <a:defRPr/>
                </a:pPr>
                <a:r>
                  <a:rPr lang="en-GB" b="1" dirty="0">
                    <a:solidFill>
                      <a:srgbClr val="000000"/>
                    </a:solidFill>
                  </a:rPr>
                  <a:t>Women</a:t>
                </a:r>
              </a:p>
            </p:txBody>
          </p:sp>
          <p:sp>
            <p:nvSpPr>
              <p:cNvPr id="11" name="TextBox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DA94CBD-CED8-44E4-84C5-8B5B535CFF4D}"/>
                  </a:ext>
                </a:extLst>
              </p:cNvPr>
              <p:cNvSpPr txBox="1"/>
              <p:nvPr/>
            </p:nvSpPr>
            <p:spPr>
              <a:xfrm>
                <a:off x="7368264" y="2564582"/>
                <a:ext cx="996043" cy="276999"/>
              </a:xfrm>
              <a:prstGeom prst="rect">
                <a:avLst/>
              </a:prstGeom>
              <a:noFill/>
            </p:spPr>
            <p:txBody>
              <a:bodyPr wrap="square" lIns="0" tIns="0" rIns="0" bIns="0" rtlCol="0">
                <a:spAutoFit/>
              </a:bodyPr>
              <a:lstStyle/>
              <a:p>
                <a:pPr algn="ctr">
                  <a:defRPr/>
                </a:pPr>
                <a:r>
                  <a:rPr lang="en-GB" b="1" dirty="0">
                    <a:solidFill>
                      <a:srgbClr val="000000"/>
                    </a:solidFill>
                  </a:rPr>
                  <a:t>Black</a:t>
                </a:r>
              </a:p>
            </p:txBody>
          </p:sp>
          <p:sp>
            <p:nvSpPr>
              <p:cNvPr id="12" name="TextBox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EA47BEA-6C7F-47BD-97F2-5680898A9154}"/>
                  </a:ext>
                </a:extLst>
              </p:cNvPr>
              <p:cNvSpPr txBox="1"/>
              <p:nvPr/>
            </p:nvSpPr>
            <p:spPr>
              <a:xfrm>
                <a:off x="5759410" y="4806294"/>
                <a:ext cx="522514" cy="276999"/>
              </a:xfrm>
              <a:prstGeom prst="rect">
                <a:avLst/>
              </a:prstGeom>
              <a:noFill/>
            </p:spPr>
            <p:txBody>
              <a:bodyPr wrap="square" lIns="0" tIns="0" rIns="0" bIns="0" rtlCol="0">
                <a:spAutoFit/>
              </a:bodyPr>
              <a:lstStyle/>
              <a:p>
                <a:pPr algn="ctr">
                  <a:defRPr/>
                </a:pPr>
                <a:r>
                  <a:rPr lang="en-GB" b="1" dirty="0">
                    <a:solidFill>
                      <a:srgbClr val="000000"/>
                    </a:solidFill>
                  </a:rPr>
                  <a:t>TDF</a:t>
                </a:r>
              </a:p>
            </p:txBody>
          </p:sp>
          <p:sp>
            <p:nvSpPr>
              <p:cNvPr id="14" name="Down Arrow 1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0F15E26-C4DD-464D-ABC2-D4154ED0144D}"/>
                  </a:ext>
                </a:extLst>
              </p:cNvPr>
              <p:cNvSpPr/>
              <p:nvPr/>
            </p:nvSpPr>
            <p:spPr bwMode="auto">
              <a:xfrm>
                <a:off x="5799828" y="3861047"/>
                <a:ext cx="441678" cy="818685"/>
              </a:xfrm>
              <a:prstGeom prst="downArrow">
                <a:avLst/>
              </a:prstGeom>
              <a:solidFill>
                <a:srgbClr val="FFC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pitchFamily="28" charset="-128"/>
                </a:endParaRPr>
              </a:p>
            </p:txBody>
          </p:sp>
          <p:sp>
            <p:nvSpPr>
              <p:cNvPr id="15" name="Down Arrow 1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4C9748E8-6C29-49B5-A0BF-CDECB89964B0}"/>
                  </a:ext>
                </a:extLst>
              </p:cNvPr>
              <p:cNvSpPr/>
              <p:nvPr/>
            </p:nvSpPr>
            <p:spPr bwMode="auto">
              <a:xfrm rot="10800000">
                <a:off x="2627783" y="2734526"/>
                <a:ext cx="441678" cy="1126521"/>
              </a:xfrm>
              <a:prstGeom prst="down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pitchFamily="28" charset="-128"/>
                </a:endParaRPr>
              </a:p>
            </p:txBody>
          </p:sp>
          <p:sp>
            <p:nvSpPr>
              <p:cNvPr id="16" name="Down Arrow 2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55FF5D4-20CF-47C9-9A75-D96C32D96AE3}"/>
                  </a:ext>
                </a:extLst>
              </p:cNvPr>
              <p:cNvSpPr/>
              <p:nvPr/>
            </p:nvSpPr>
            <p:spPr bwMode="auto">
              <a:xfrm rot="10800000">
                <a:off x="3880106" y="2060852"/>
                <a:ext cx="441678" cy="1800195"/>
              </a:xfrm>
              <a:prstGeom prst="down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pitchFamily="28" charset="-128"/>
                </a:endParaRPr>
              </a:p>
            </p:txBody>
          </p:sp>
          <p:sp>
            <p:nvSpPr>
              <p:cNvPr id="17" name="Down Arrow 2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5653C7B-ED52-4E6D-B4B5-8E3C133A5AB5}"/>
                  </a:ext>
                </a:extLst>
              </p:cNvPr>
              <p:cNvSpPr/>
              <p:nvPr/>
            </p:nvSpPr>
            <p:spPr bwMode="auto">
              <a:xfrm rot="10800000">
                <a:off x="5055746" y="3088715"/>
                <a:ext cx="441678" cy="740890"/>
              </a:xfrm>
              <a:prstGeom prst="down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pitchFamily="28" charset="-128"/>
                </a:endParaRPr>
              </a:p>
            </p:txBody>
          </p:sp>
          <p:sp>
            <p:nvSpPr>
              <p:cNvPr id="18" name="Down Arrow 2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5B4812A-EA4F-4F61-BEDE-1C98736B8415}"/>
                  </a:ext>
                </a:extLst>
              </p:cNvPr>
              <p:cNvSpPr/>
              <p:nvPr/>
            </p:nvSpPr>
            <p:spPr bwMode="auto">
              <a:xfrm rot="10800000">
                <a:off x="6656581" y="2895738"/>
                <a:ext cx="441678" cy="945244"/>
              </a:xfrm>
              <a:prstGeom prst="down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pitchFamily="28" charset="-128"/>
                </a:endParaRPr>
              </a:p>
            </p:txBody>
          </p:sp>
          <p:sp>
            <p:nvSpPr>
              <p:cNvPr id="19" name="Down Arrow 2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F405B6F-94A0-4047-92A5-C278591E476E}"/>
                  </a:ext>
                </a:extLst>
              </p:cNvPr>
              <p:cNvSpPr/>
              <p:nvPr/>
            </p:nvSpPr>
            <p:spPr bwMode="auto">
              <a:xfrm rot="10800000">
                <a:off x="7645446" y="2905771"/>
                <a:ext cx="441678" cy="945244"/>
              </a:xfrm>
              <a:prstGeom prst="down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pitchFamily="28" charset="-128"/>
                </a:endParaRPr>
              </a:p>
            </p:txBody>
          </p:sp>
          <p:sp>
            <p:nvSpPr>
              <p:cNvPr id="9" name="TextBox 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F0399CCF-660F-4F71-8481-B89E7F0D6489}"/>
                  </a:ext>
                </a:extLst>
              </p:cNvPr>
              <p:cNvSpPr txBox="1"/>
              <p:nvPr/>
            </p:nvSpPr>
            <p:spPr>
              <a:xfrm>
                <a:off x="5036701" y="2765366"/>
                <a:ext cx="447945" cy="276999"/>
              </a:xfrm>
              <a:prstGeom prst="rect">
                <a:avLst/>
              </a:prstGeom>
              <a:noFill/>
            </p:spPr>
            <p:txBody>
              <a:bodyPr wrap="square" lIns="0" tIns="0" rIns="0" bIns="0" rtlCol="0">
                <a:spAutoFit/>
              </a:bodyPr>
              <a:lstStyle/>
              <a:p>
                <a:pPr algn="ctr">
                  <a:defRPr/>
                </a:pPr>
                <a:r>
                  <a:rPr lang="en-GB" b="1" dirty="0"/>
                  <a:t>PI</a:t>
                </a:r>
              </a:p>
            </p:txBody>
          </p:sp>
          <p:cxnSp>
            <p:nvCxnSpPr>
              <p:cNvPr id="13" name="Straight Connector 1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7092C6C-C9DA-4143-A99B-B03B987489DD}"/>
                  </a:ext>
                </a:extLst>
              </p:cNvPr>
              <p:cNvCxnSpPr/>
              <p:nvPr/>
            </p:nvCxnSpPr>
            <p:spPr bwMode="auto">
              <a:xfrm flipV="1">
                <a:off x="2111750" y="3861048"/>
                <a:ext cx="6145147" cy="0"/>
              </a:xfrm>
              <a:prstGeom prst="line">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cxnSp>
        </p:grpSp>
        <p:sp>
          <p:nvSpPr>
            <p:cNvPr id="20" name="TextBox 1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413C78B-E990-4F1C-88FE-990D056E3143}"/>
                </a:ext>
              </a:extLst>
            </p:cNvPr>
            <p:cNvSpPr txBox="1"/>
            <p:nvPr/>
          </p:nvSpPr>
          <p:spPr>
            <a:xfrm>
              <a:off x="1477072" y="2696713"/>
              <a:ext cx="1629650" cy="369332"/>
            </a:xfrm>
            <a:prstGeom prst="rect">
              <a:avLst/>
            </a:prstGeom>
            <a:noFill/>
          </p:spPr>
          <p:txBody>
            <a:bodyPr wrap="square" lIns="0" tIns="0" rIns="0" bIns="0" rtlCol="0">
              <a:spAutoFit/>
            </a:bodyPr>
            <a:lstStyle/>
            <a:p>
              <a:pPr>
                <a:defRPr/>
              </a:pPr>
              <a:r>
                <a:rPr lang="en-GB" sz="2400" b="1" dirty="0">
                  <a:solidFill>
                    <a:srgbClr val="000000"/>
                  </a:solidFill>
                  <a:cs typeface="Arial Narrow" panose="020B0604020202020204" pitchFamily="34" charset="0"/>
                </a:rPr>
                <a:t>Weight gain</a:t>
              </a:r>
            </a:p>
          </p:txBody>
        </p:sp>
        <p:sp>
          <p:nvSpPr>
            <p:cNvPr id="21" name="TextBox 2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3CE6F6F-CEE9-4E55-8A42-E54429A52C27}"/>
                </a:ext>
              </a:extLst>
            </p:cNvPr>
            <p:cNvSpPr txBox="1"/>
            <p:nvPr/>
          </p:nvSpPr>
          <p:spPr>
            <a:xfrm>
              <a:off x="1477072" y="4651532"/>
              <a:ext cx="1968683" cy="369332"/>
            </a:xfrm>
            <a:prstGeom prst="rect">
              <a:avLst/>
            </a:prstGeom>
            <a:noFill/>
          </p:spPr>
          <p:txBody>
            <a:bodyPr wrap="square" lIns="0" tIns="0" rIns="0" bIns="0" rtlCol="0">
              <a:spAutoFit/>
            </a:bodyPr>
            <a:lstStyle/>
            <a:p>
              <a:pPr>
                <a:defRPr/>
              </a:pPr>
              <a:r>
                <a:rPr lang="en-GB" sz="2400" b="1" dirty="0">
                  <a:solidFill>
                    <a:srgbClr val="000000"/>
                  </a:solidFill>
                  <a:cs typeface="Arial Narrow" panose="020B0604020202020204" pitchFamily="34" charset="0"/>
                </a:rPr>
                <a:t>Weight loss</a:t>
              </a:r>
            </a:p>
          </p:txBody>
        </p:sp>
      </p:grpSp>
      <p:sp>
        <p:nvSpPr>
          <p:cNvPr id="22" name="TextBox 2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2B8D32A-F91B-DC4D-8B8D-B2C44948C627}"/>
              </a:ext>
            </a:extLst>
          </p:cNvPr>
          <p:cNvSpPr txBox="1"/>
          <p:nvPr/>
        </p:nvSpPr>
        <p:spPr>
          <a:xfrm>
            <a:off x="15500" y="5765367"/>
            <a:ext cx="3862596" cy="338554"/>
          </a:xfrm>
          <a:prstGeom prst="rect">
            <a:avLst/>
          </a:prstGeom>
          <a:noFill/>
        </p:spPr>
        <p:txBody>
          <a:bodyPr wrap="none" rtlCol="0">
            <a:spAutoFit/>
          </a:bodyPr>
          <a:lstStyle/>
          <a:p>
            <a:r>
              <a:rPr lang="en-US" sz="1600" dirty="0"/>
              <a:t>A Hill </a:t>
            </a:r>
            <a:r>
              <a:rPr lang="en-US" sz="1600" i="1" dirty="0"/>
              <a:t>et al</a:t>
            </a:r>
            <a:r>
              <a:rPr lang="en-US" sz="1600" dirty="0"/>
              <a:t>. Journal of Virus Eradication 2019</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9667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Weight</a:t>
            </a:r>
            <a:endParaRPr lang="en-US" dirty="0">
              <a:latin typeface="+mj-lt"/>
            </a:endParaRPr>
          </a:p>
        </p:txBody>
      </p:sp>
      <p:sp>
        <p:nvSpPr>
          <p:cNvPr id="3" name="Content Placeholder 2"/>
          <p:cNvSpPr>
            <a:spLocks noGrp="1"/>
          </p:cNvSpPr>
          <p:nvPr>
            <p:ph idx="1"/>
          </p:nvPr>
        </p:nvSpPr>
        <p:spPr/>
        <p:txBody>
          <a:bodyPr/>
          <a:lstStyle/>
          <a:p>
            <a:r>
              <a:rPr lang="en-US" b="1" dirty="0" smtClean="0">
                <a:latin typeface="+mj-lt"/>
              </a:rPr>
              <a:t>NAMSAL 48 weeks </a:t>
            </a:r>
            <a:r>
              <a:rPr lang="en-US" sz="2800" b="1" dirty="0" smtClean="0">
                <a:latin typeface="+mj-lt"/>
              </a:rPr>
              <a:t>(baseline BMI 23)</a:t>
            </a:r>
          </a:p>
          <a:p>
            <a:pPr lvl="1"/>
            <a:r>
              <a:rPr lang="en-US" dirty="0" smtClean="0">
                <a:latin typeface="+mj-lt"/>
              </a:rPr>
              <a:t>Significantly more weight/BMI gain &amp; emergent obesity on            TDF/3TC + DTG </a:t>
            </a:r>
            <a:r>
              <a:rPr lang="en-US" dirty="0" err="1" smtClean="0">
                <a:latin typeface="+mj-lt"/>
              </a:rPr>
              <a:t>vs</a:t>
            </a:r>
            <a:r>
              <a:rPr lang="en-US" dirty="0" smtClean="0">
                <a:latin typeface="+mj-lt"/>
              </a:rPr>
              <a:t> TDF/3TC/EFV400 </a:t>
            </a:r>
          </a:p>
          <a:p>
            <a:r>
              <a:rPr lang="en-US" b="1" dirty="0" smtClean="0">
                <a:latin typeface="+mj-lt"/>
              </a:rPr>
              <a:t>ADVANCE 96 weeks </a:t>
            </a:r>
            <a:r>
              <a:rPr lang="en-US" sz="2800" b="1" dirty="0" smtClean="0">
                <a:latin typeface="+mj-lt"/>
              </a:rPr>
              <a:t>(baseline BMI 22 in men, 27 in women)</a:t>
            </a:r>
            <a:endParaRPr lang="en-US" b="1" dirty="0" smtClean="0">
              <a:latin typeface="+mj-lt"/>
            </a:endParaRPr>
          </a:p>
          <a:p>
            <a:pPr lvl="1"/>
            <a:r>
              <a:rPr lang="en-US" b="1" dirty="0" smtClean="0">
                <a:solidFill>
                  <a:srgbClr val="FF0000"/>
                </a:solidFill>
                <a:latin typeface="+mj-lt"/>
              </a:rPr>
              <a:t>TAF/F/DTG </a:t>
            </a:r>
            <a:r>
              <a:rPr lang="en-US" dirty="0" err="1" smtClean="0">
                <a:latin typeface="+mj-lt"/>
              </a:rPr>
              <a:t>vs</a:t>
            </a:r>
            <a:r>
              <a:rPr lang="en-US" dirty="0" smtClean="0">
                <a:latin typeface="+mj-lt"/>
              </a:rPr>
              <a:t> </a:t>
            </a:r>
            <a:r>
              <a:rPr lang="en-US" b="1" dirty="0" smtClean="0">
                <a:latin typeface="+mj-lt"/>
              </a:rPr>
              <a:t>TDF/F/DTG </a:t>
            </a:r>
            <a:r>
              <a:rPr lang="en-US" dirty="0" err="1" smtClean="0">
                <a:latin typeface="+mj-lt"/>
              </a:rPr>
              <a:t>vs</a:t>
            </a:r>
            <a:r>
              <a:rPr lang="en-US" dirty="0" smtClean="0">
                <a:latin typeface="+mj-lt"/>
              </a:rPr>
              <a:t> </a:t>
            </a:r>
            <a:r>
              <a:rPr lang="en-US" b="1" dirty="0" smtClean="0">
                <a:solidFill>
                  <a:srgbClr val="000090"/>
                </a:solidFill>
                <a:latin typeface="+mj-lt"/>
              </a:rPr>
              <a:t>TDF/FTC/EFV</a:t>
            </a:r>
          </a:p>
          <a:p>
            <a:pPr lvl="1"/>
            <a:r>
              <a:rPr lang="en-US" dirty="0" smtClean="0">
                <a:latin typeface="+mj-lt"/>
              </a:rPr>
              <a:t>Men </a:t>
            </a:r>
            <a:r>
              <a:rPr lang="en-US" b="1" dirty="0" smtClean="0">
                <a:solidFill>
                  <a:srgbClr val="FF0000"/>
                </a:solidFill>
                <a:latin typeface="+mj-lt"/>
              </a:rPr>
              <a:t>+5kg</a:t>
            </a:r>
            <a:r>
              <a:rPr lang="en-US" dirty="0" smtClean="0">
                <a:latin typeface="+mj-lt"/>
              </a:rPr>
              <a:t>, </a:t>
            </a:r>
            <a:r>
              <a:rPr lang="en-US" b="1" dirty="0" smtClean="0">
                <a:latin typeface="+mj-lt"/>
              </a:rPr>
              <a:t>+4kg</a:t>
            </a:r>
            <a:r>
              <a:rPr lang="en-US" dirty="0" smtClean="0">
                <a:latin typeface="+mj-lt"/>
              </a:rPr>
              <a:t>, </a:t>
            </a:r>
            <a:r>
              <a:rPr lang="en-US" b="1" dirty="0" smtClean="0">
                <a:solidFill>
                  <a:srgbClr val="000090"/>
                </a:solidFill>
                <a:latin typeface="+mj-lt"/>
              </a:rPr>
              <a:t>+1kg </a:t>
            </a:r>
            <a:r>
              <a:rPr lang="en-US" dirty="0" smtClean="0">
                <a:solidFill>
                  <a:schemeClr val="tx1"/>
                </a:solidFill>
                <a:latin typeface="+mj-lt"/>
              </a:rPr>
              <a:t>(DEXA: similar fat/lean mass gain)</a:t>
            </a:r>
            <a:endParaRPr lang="en-US" b="1" dirty="0" smtClean="0">
              <a:solidFill>
                <a:schemeClr val="tx1"/>
              </a:solidFill>
              <a:latin typeface="+mj-lt"/>
            </a:endParaRPr>
          </a:p>
          <a:p>
            <a:pPr lvl="1"/>
            <a:r>
              <a:rPr lang="en-US" dirty="0" smtClean="0">
                <a:latin typeface="+mj-lt"/>
              </a:rPr>
              <a:t>Women </a:t>
            </a:r>
            <a:r>
              <a:rPr lang="en-US" b="1" dirty="0" smtClean="0">
                <a:solidFill>
                  <a:srgbClr val="FF0000"/>
                </a:solidFill>
                <a:latin typeface="+mj-lt"/>
              </a:rPr>
              <a:t>+10kg</a:t>
            </a:r>
            <a:r>
              <a:rPr lang="en-US" dirty="0" smtClean="0">
                <a:latin typeface="+mj-lt"/>
              </a:rPr>
              <a:t>, </a:t>
            </a:r>
            <a:r>
              <a:rPr lang="en-US" b="1" dirty="0" smtClean="0">
                <a:latin typeface="+mj-lt"/>
              </a:rPr>
              <a:t>+5kg</a:t>
            </a:r>
            <a:r>
              <a:rPr lang="en-US" dirty="0" smtClean="0">
                <a:latin typeface="+mj-lt"/>
              </a:rPr>
              <a:t>, </a:t>
            </a:r>
            <a:r>
              <a:rPr lang="en-US" b="1" dirty="0" smtClean="0">
                <a:solidFill>
                  <a:srgbClr val="000090"/>
                </a:solidFill>
                <a:latin typeface="+mj-lt"/>
              </a:rPr>
              <a:t>+3kg </a:t>
            </a:r>
            <a:r>
              <a:rPr lang="en-US" dirty="0">
                <a:solidFill>
                  <a:schemeClr val="tx1"/>
                </a:solidFill>
                <a:latin typeface="+mn-lt"/>
              </a:rPr>
              <a:t>(DEXA: </a:t>
            </a:r>
            <a:r>
              <a:rPr lang="en-US" dirty="0" smtClean="0">
                <a:solidFill>
                  <a:schemeClr val="tx1"/>
                </a:solidFill>
                <a:latin typeface="+mn-lt"/>
              </a:rPr>
              <a:t>fat</a:t>
            </a:r>
            <a:r>
              <a:rPr lang="en-US" dirty="0">
                <a:solidFill>
                  <a:schemeClr val="tx1"/>
                </a:solidFill>
                <a:latin typeface="+mn-lt"/>
              </a:rPr>
              <a:t>&gt;</a:t>
            </a:r>
            <a:r>
              <a:rPr lang="en-US" dirty="0" smtClean="0">
                <a:solidFill>
                  <a:schemeClr val="tx1"/>
                </a:solidFill>
                <a:latin typeface="+mn-lt"/>
              </a:rPr>
              <a:t>lean </a:t>
            </a:r>
            <a:r>
              <a:rPr lang="en-US" dirty="0">
                <a:solidFill>
                  <a:schemeClr val="tx1"/>
                </a:solidFill>
                <a:latin typeface="+mn-lt"/>
              </a:rPr>
              <a:t>mass gain)</a:t>
            </a:r>
            <a:endParaRPr lang="en-US" b="1" dirty="0">
              <a:solidFill>
                <a:schemeClr val="tx1"/>
              </a:solidFill>
              <a:latin typeface="+mn-lt"/>
            </a:endParaRPr>
          </a:p>
          <a:p>
            <a:pPr marL="457200" lvl="1" indent="0">
              <a:buNone/>
            </a:pPr>
            <a:endParaRPr lang="en-US" b="1" dirty="0">
              <a:solidFill>
                <a:srgbClr val="000090"/>
              </a:solidFill>
              <a:latin typeface="+mj-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65164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1675"/>
            <a:ext cx="12192000" cy="1143000"/>
          </a:xfrm>
        </p:spPr>
        <p:txBody>
          <a:bodyPr>
            <a:noAutofit/>
          </a:bodyPr>
          <a:lstStyle/>
          <a:p>
            <a:r>
              <a:rPr lang="en-US" dirty="0">
                <a:latin typeface="+mj-lt"/>
              </a:rPr>
              <a:t>ADVANCE: BMI category over time: women </a:t>
            </a:r>
            <a:br>
              <a:rPr lang="en-US" dirty="0">
                <a:latin typeface="+mj-lt"/>
              </a:rPr>
            </a:br>
            <a:r>
              <a:rPr lang="en-US" dirty="0">
                <a:latin typeface="+mj-lt"/>
              </a:rPr>
              <a:t>(obese at baseline excluded)</a:t>
            </a:r>
          </a:p>
        </p:txBody>
      </p:sp>
      <p:sp>
        <p:nvSpPr>
          <p:cNvPr id="6" name="TextBox 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29EC9A3-66D5-497A-B24F-AD48B2243B5B}"/>
              </a:ext>
            </a:extLst>
          </p:cNvPr>
          <p:cNvSpPr txBox="1"/>
          <p:nvPr/>
        </p:nvSpPr>
        <p:spPr>
          <a:xfrm rot="16200000">
            <a:off x="642442" y="2819494"/>
            <a:ext cx="1720307" cy="400110"/>
          </a:xfrm>
          <a:prstGeom prst="rect">
            <a:avLst/>
          </a:prstGeom>
          <a:noFill/>
        </p:spPr>
        <p:txBody>
          <a:bodyPr wrap="square" rtlCol="0">
            <a:spAutoFit/>
          </a:bodyPr>
          <a:lstStyle/>
          <a:p>
            <a:r>
              <a:rPr lang="en-GB" b="1" dirty="0">
                <a:latin typeface="Arial Narrow" panose="020B0604020202020204" pitchFamily="34" charset="0"/>
                <a:cs typeface="Arial Narrow" panose="020B0604020202020204" pitchFamily="34" charset="0"/>
              </a:rPr>
              <a:t>% </a:t>
            </a:r>
            <a:r>
              <a:rPr lang="en-GB" sz="2000" b="1" dirty="0">
                <a:latin typeface="Arial Narrow" panose="020B0604020202020204" pitchFamily="34" charset="0"/>
                <a:cs typeface="Arial Narrow" panose="020B0604020202020204" pitchFamily="34" charset="0"/>
              </a:rPr>
              <a:t>Participants</a:t>
            </a:r>
          </a:p>
        </p:txBody>
      </p:sp>
      <p:pic>
        <p:nvPicPr>
          <p:cNvPr id="15" name="Picture 14" descr="A screenshot of a cell phone&#10;&#10;Description automatically generated">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F89BA58-61B5-4BD9-8BF5-510E5CB75A81}"/>
              </a:ext>
            </a:extLst>
          </p:cNvPr>
          <p:cNvPicPr>
            <a:picLocks noChangeAspect="1"/>
          </p:cNvPicPr>
          <p:nvPr/>
        </p:nvPicPr>
        <p:blipFill rotWithShape="1">
          <a:blip r:embed="rId3"/>
          <a:srcRect t="17778" b="14620"/>
          <a:stretch/>
        </p:blipFill>
        <p:spPr>
          <a:xfrm>
            <a:off x="1891366" y="1556082"/>
            <a:ext cx="8409268" cy="4140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2108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mj-lt"/>
              </a:rPr>
              <a:t>NEW DRUGS</a:t>
            </a:r>
            <a:endParaRPr lang="en-US" dirty="0">
              <a:latin typeface="+mj-lt"/>
            </a:endParaRP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98134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Very brief</a:t>
            </a:r>
            <a:endParaRPr lang="en-US" dirty="0">
              <a:latin typeface="+mj-lt"/>
            </a:endParaRPr>
          </a:p>
        </p:txBody>
      </p:sp>
      <p:sp>
        <p:nvSpPr>
          <p:cNvPr id="3" name="Content Placeholder 2"/>
          <p:cNvSpPr>
            <a:spLocks noGrp="1"/>
          </p:cNvSpPr>
          <p:nvPr>
            <p:ph idx="1"/>
          </p:nvPr>
        </p:nvSpPr>
        <p:spPr>
          <a:xfrm>
            <a:off x="609600" y="1185227"/>
            <a:ext cx="10972800" cy="4775244"/>
          </a:xfrm>
        </p:spPr>
        <p:txBody>
          <a:bodyPr>
            <a:normAutofit fontScale="92500" lnSpcReduction="10000"/>
          </a:bodyPr>
          <a:lstStyle/>
          <a:p>
            <a:r>
              <a:rPr lang="en-US" b="1" dirty="0" err="1" smtClean="0">
                <a:latin typeface="+mj-lt"/>
              </a:rPr>
              <a:t>Fostemsavir</a:t>
            </a:r>
            <a:r>
              <a:rPr lang="en-US" b="1" dirty="0" smtClean="0">
                <a:latin typeface="+mj-lt"/>
              </a:rPr>
              <a:t>: BRIGHTE Study</a:t>
            </a:r>
          </a:p>
          <a:p>
            <a:r>
              <a:rPr lang="en-US" b="1" dirty="0" err="1" smtClean="0">
                <a:latin typeface="+mj-lt"/>
              </a:rPr>
              <a:t>Islatravir</a:t>
            </a:r>
            <a:r>
              <a:rPr lang="en-US" b="1" dirty="0" smtClean="0">
                <a:latin typeface="+mj-lt"/>
              </a:rPr>
              <a:t> </a:t>
            </a:r>
            <a:r>
              <a:rPr lang="en-US" b="1" dirty="0">
                <a:latin typeface="+mj-lt"/>
              </a:rPr>
              <a:t>(MK-8591) 1st in class </a:t>
            </a:r>
            <a:r>
              <a:rPr lang="en-US" b="1" dirty="0" smtClean="0">
                <a:latin typeface="+mj-lt"/>
              </a:rPr>
              <a:t>NRTTI</a:t>
            </a:r>
          </a:p>
          <a:p>
            <a:pPr lvl="1"/>
            <a:r>
              <a:rPr lang="en-US" dirty="0" smtClean="0">
                <a:latin typeface="+mj-lt"/>
              </a:rPr>
              <a:t>Phase </a:t>
            </a:r>
            <a:r>
              <a:rPr lang="en-US" dirty="0">
                <a:latin typeface="+mj-lt"/>
              </a:rPr>
              <a:t>2 study: </a:t>
            </a:r>
            <a:r>
              <a:rPr lang="en-US" dirty="0" err="1">
                <a:latin typeface="+mj-lt"/>
              </a:rPr>
              <a:t>doravirine</a:t>
            </a:r>
            <a:r>
              <a:rPr lang="en-US" dirty="0">
                <a:latin typeface="+mj-lt"/>
              </a:rPr>
              <a:t> + 3TC + </a:t>
            </a:r>
            <a:r>
              <a:rPr lang="en-US" dirty="0" err="1">
                <a:latin typeface="+mj-lt"/>
              </a:rPr>
              <a:t>islatravir</a:t>
            </a:r>
            <a:r>
              <a:rPr lang="en-US" dirty="0">
                <a:latin typeface="+mj-lt"/>
              </a:rPr>
              <a:t> (0.25, 0.75 or 2.25mg) </a:t>
            </a:r>
            <a:r>
              <a:rPr lang="en-US" dirty="0" err="1">
                <a:latin typeface="+mj-lt"/>
              </a:rPr>
              <a:t>vs</a:t>
            </a:r>
            <a:r>
              <a:rPr lang="en-US" dirty="0">
                <a:latin typeface="+mj-lt"/>
              </a:rPr>
              <a:t> </a:t>
            </a:r>
            <a:r>
              <a:rPr lang="en-US" dirty="0" err="1">
                <a:latin typeface="+mj-lt"/>
              </a:rPr>
              <a:t>doravirine</a:t>
            </a:r>
            <a:r>
              <a:rPr lang="en-US" dirty="0">
                <a:latin typeface="+mj-lt"/>
              </a:rPr>
              <a:t>/TDF/3TC for 24 weeks, then drop 3TC in </a:t>
            </a:r>
            <a:r>
              <a:rPr lang="en-US" dirty="0" err="1">
                <a:latin typeface="+mj-lt"/>
              </a:rPr>
              <a:t>islatravir</a:t>
            </a:r>
            <a:r>
              <a:rPr lang="en-US" dirty="0">
                <a:latin typeface="+mj-lt"/>
              </a:rPr>
              <a:t> </a:t>
            </a:r>
            <a:r>
              <a:rPr lang="en-US" dirty="0" smtClean="0">
                <a:latin typeface="+mj-lt"/>
              </a:rPr>
              <a:t>arms</a:t>
            </a:r>
          </a:p>
          <a:p>
            <a:pPr lvl="1"/>
            <a:r>
              <a:rPr lang="en-US" dirty="0" smtClean="0">
                <a:latin typeface="+mj-lt"/>
              </a:rPr>
              <a:t>Good </a:t>
            </a:r>
            <a:r>
              <a:rPr lang="en-US" dirty="0">
                <a:latin typeface="+mj-lt"/>
              </a:rPr>
              <a:t>viral suppression to W48, promising </a:t>
            </a:r>
            <a:r>
              <a:rPr lang="en-US" dirty="0" smtClean="0">
                <a:latin typeface="+mj-lt"/>
              </a:rPr>
              <a:t>2DR</a:t>
            </a:r>
          </a:p>
          <a:p>
            <a:r>
              <a:rPr lang="en-US" b="1" dirty="0" smtClean="0">
                <a:latin typeface="+mj-lt"/>
              </a:rPr>
              <a:t>GS-6207 capsid inhibitor: </a:t>
            </a:r>
            <a:r>
              <a:rPr lang="en-US" dirty="0" smtClean="0">
                <a:latin typeface="+mj-lt"/>
              </a:rPr>
              <a:t>ph1 s/c d14 2.2 log VL after single dose</a:t>
            </a:r>
          </a:p>
          <a:p>
            <a:r>
              <a:rPr lang="en-US" b="1" dirty="0" smtClean="0">
                <a:latin typeface="+mj-lt"/>
              </a:rPr>
              <a:t>No drugs:</a:t>
            </a:r>
          </a:p>
          <a:p>
            <a:pPr lvl="1"/>
            <a:r>
              <a:rPr lang="en-US" dirty="0">
                <a:latin typeface="+mj-lt"/>
              </a:rPr>
              <a:t>Cure strategies &amp; analytical treatment interruption (ATI</a:t>
            </a:r>
            <a:r>
              <a:rPr lang="en-US" dirty="0" smtClean="0">
                <a:latin typeface="+mj-lt"/>
              </a:rPr>
              <a:t>)</a:t>
            </a:r>
          </a:p>
          <a:p>
            <a:pPr lvl="1"/>
            <a:r>
              <a:rPr lang="en-US" dirty="0" smtClean="0">
                <a:latin typeface="+mj-lt"/>
              </a:rPr>
              <a:t>Implications for participants &amp; their sexual partners</a:t>
            </a:r>
          </a:p>
          <a:p>
            <a:pPr lvl="1"/>
            <a:r>
              <a:rPr lang="en-US" dirty="0" smtClean="0">
                <a:latin typeface="+mj-lt"/>
              </a:rPr>
              <a:t>Engage community early &amp; continuously in trial design &amp; conduct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354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Access</a:t>
            </a:r>
            <a:endParaRPr lang="en-US" dirty="0">
              <a:latin typeface="+mj-lt"/>
            </a:endParaRPr>
          </a:p>
        </p:txBody>
      </p:sp>
      <p:sp>
        <p:nvSpPr>
          <p:cNvPr id="3" name="Content Placeholder 2"/>
          <p:cNvSpPr>
            <a:spLocks noGrp="1"/>
          </p:cNvSpPr>
          <p:nvPr>
            <p:ph idx="1"/>
          </p:nvPr>
        </p:nvSpPr>
        <p:spPr/>
        <p:txBody>
          <a:bodyPr/>
          <a:lstStyle/>
          <a:p>
            <a:r>
              <a:rPr lang="en-US" i="1" dirty="0" smtClean="0">
                <a:latin typeface="+mj-lt"/>
              </a:rPr>
              <a:t>“The future is here</a:t>
            </a:r>
            <a:r>
              <a:rPr lang="is-IS" i="1" dirty="0" smtClean="0">
                <a:latin typeface="+mj-lt"/>
              </a:rPr>
              <a:t>….</a:t>
            </a:r>
            <a:r>
              <a:rPr lang="en-US" i="1" dirty="0" smtClean="0">
                <a:latin typeface="+mj-lt"/>
              </a:rPr>
              <a:t>but it’s our collective responsibility to deliver innovation EVERYWHERE, to EVERYONE including women &amp; children” </a:t>
            </a:r>
            <a:r>
              <a:rPr lang="en-US" b="1" dirty="0" smtClean="0">
                <a:latin typeface="+mj-lt"/>
              </a:rPr>
              <a:t>Professor Chloe </a:t>
            </a:r>
            <a:r>
              <a:rPr lang="en-US" b="1" dirty="0" err="1" smtClean="0">
                <a:latin typeface="+mj-lt"/>
              </a:rPr>
              <a:t>Orkin</a:t>
            </a:r>
            <a:r>
              <a:rPr lang="en-US" b="1" dirty="0" smtClean="0">
                <a:latin typeface="+mj-lt"/>
              </a:rPr>
              <a:t>, London (TUSY03) </a:t>
            </a:r>
            <a:endParaRPr lang="en-US" b="1" dirty="0">
              <a:latin typeface="+mj-lt"/>
            </a:endParaRPr>
          </a:p>
          <a:p>
            <a:r>
              <a:rPr lang="en-US" b="1" dirty="0" smtClean="0">
                <a:latin typeface="+mj-lt"/>
              </a:rPr>
              <a:t>The Medicines Patent </a:t>
            </a:r>
            <a:r>
              <a:rPr lang="en-US" b="1" dirty="0">
                <a:latin typeface="+mj-lt"/>
              </a:rPr>
              <a:t>Pool </a:t>
            </a:r>
            <a:r>
              <a:rPr lang="en-US" dirty="0" smtClean="0">
                <a:latin typeface="+mj-lt"/>
              </a:rPr>
              <a:t>generic</a:t>
            </a:r>
            <a:r>
              <a:rPr lang="en-US" b="1" dirty="0" smtClean="0">
                <a:latin typeface="+mj-lt"/>
              </a:rPr>
              <a:t> </a:t>
            </a:r>
            <a:r>
              <a:rPr lang="en-US" dirty="0" smtClean="0">
                <a:latin typeface="+mj-lt"/>
              </a:rPr>
              <a:t>TLD to</a:t>
            </a:r>
            <a:r>
              <a:rPr lang="en-US" dirty="0" smtClean="0">
                <a:latin typeface="Calibri"/>
              </a:rPr>
              <a:t>2.7 </a:t>
            </a:r>
            <a:r>
              <a:rPr lang="en-US" dirty="0">
                <a:latin typeface="Calibri"/>
              </a:rPr>
              <a:t>million PLHIV </a:t>
            </a:r>
            <a:r>
              <a:rPr lang="en-US" dirty="0" smtClean="0">
                <a:latin typeface="+mj-lt"/>
              </a:rPr>
              <a:t>in </a:t>
            </a:r>
            <a:r>
              <a:rPr lang="en-US" dirty="0">
                <a:latin typeface="+mj-lt"/>
              </a:rPr>
              <a:t>26 </a:t>
            </a:r>
            <a:r>
              <a:rPr lang="en-US" dirty="0" smtClean="0">
                <a:latin typeface="+mj-lt"/>
              </a:rPr>
              <a:t>countries by December 2018 (TUSY0406)</a:t>
            </a:r>
          </a:p>
          <a:p>
            <a:pPr lvl="1"/>
            <a:r>
              <a:rPr lang="en-US" dirty="0" smtClean="0">
                <a:latin typeface="+mj-lt"/>
              </a:rPr>
              <a:t>Proposing </a:t>
            </a:r>
            <a:r>
              <a:rPr lang="en-US" dirty="0">
                <a:latin typeface="+mj-lt"/>
              </a:rPr>
              <a:t>to establish a Long-acting Technology Access </a:t>
            </a:r>
            <a:r>
              <a:rPr lang="en-US" dirty="0" smtClean="0">
                <a:latin typeface="+mj-lt"/>
              </a:rPr>
              <a:t>Hub</a:t>
            </a:r>
            <a:endParaRPr lang="en-US" dirty="0">
              <a:latin typeface="+mj-lt"/>
            </a:endParaRPr>
          </a:p>
          <a:p>
            <a:pPr lvl="0"/>
            <a:endParaRPr lang="en-US" dirty="0">
              <a:latin typeface="+mj-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1009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Track B: rapporteur highlights</a:t>
            </a:r>
            <a:endParaRPr lang="en-US" dirty="0"/>
          </a:p>
        </p:txBody>
      </p:sp>
      <p:sp>
        <p:nvSpPr>
          <p:cNvPr id="3" name="Subtitle 2"/>
          <p:cNvSpPr>
            <a:spLocks noGrp="1"/>
          </p:cNvSpPr>
          <p:nvPr>
            <p:ph type="subTitle" idx="1"/>
          </p:nvPr>
        </p:nvSpPr>
        <p:spPr>
          <a:xfrm>
            <a:off x="1828800" y="3407780"/>
            <a:ext cx="8534400" cy="1031135"/>
          </a:xfrm>
        </p:spPr>
        <p:txBody>
          <a:bodyPr>
            <a:normAutofit lnSpcReduction="10000"/>
          </a:bodyPr>
          <a:lstStyle/>
          <a:p>
            <a:r>
              <a:rPr lang="en-US" sz="3200" dirty="0" smtClean="0"/>
              <a:t>Laura Waters</a:t>
            </a:r>
          </a:p>
          <a:p>
            <a:r>
              <a:rPr lang="en-US" dirty="0" smtClean="0"/>
              <a:t>Mortimer Market Centre, CNWL, London, UK</a:t>
            </a:r>
          </a:p>
        </p:txBody>
      </p:sp>
      <p:pic>
        <p:nvPicPr>
          <p:cNvPr id="5"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23609" y="4573633"/>
            <a:ext cx="483233" cy="483233"/>
          </a:xfrm>
          <a:prstGeom prst="rect">
            <a:avLst/>
          </a:prstGeom>
        </p:spPr>
      </p:pic>
      <p:sp>
        <p:nvSpPr>
          <p:cNvPr id="6" name="Rectangle 5"/>
          <p:cNvSpPr/>
          <p:nvPr/>
        </p:nvSpPr>
        <p:spPr>
          <a:xfrm>
            <a:off x="4906842" y="4535367"/>
            <a:ext cx="2638913" cy="523220"/>
          </a:xfrm>
          <a:prstGeom prst="rect">
            <a:avLst/>
          </a:prstGeom>
        </p:spPr>
        <p:txBody>
          <a:bodyPr wrap="none">
            <a:spAutoFit/>
          </a:bodyPr>
          <a:lstStyle/>
          <a:p>
            <a:r>
              <a:rPr lang="en-US" sz="2800" dirty="0" smtClean="0">
                <a:solidFill>
                  <a:schemeClr val="tx1">
                    <a:lumMod val="85000"/>
                    <a:lumOff val="15000"/>
                  </a:schemeClr>
                </a:solidFill>
              </a:rPr>
              <a:t>@</a:t>
            </a:r>
            <a:r>
              <a:rPr lang="en-US" sz="2800" dirty="0" err="1" smtClean="0">
                <a:solidFill>
                  <a:schemeClr val="tx1">
                    <a:lumMod val="85000"/>
                    <a:lumOff val="15000"/>
                  </a:schemeClr>
                </a:solidFill>
              </a:rPr>
              <a:t>drlaurajwaters</a:t>
            </a:r>
            <a:endParaRPr lang="en-US" sz="2800" dirty="0">
              <a:solidFill>
                <a:schemeClr val="tx1">
                  <a:lumMod val="85000"/>
                  <a:lumOff val="15000"/>
                </a:schemeClr>
              </a:solidFill>
            </a:endParaRPr>
          </a:p>
        </p:txBody>
      </p:sp>
      <p:sp>
        <p:nvSpPr>
          <p:cNvPr id="8" name="Subtitle 2"/>
          <p:cNvSpPr txBox="1">
            <a:spLocks/>
          </p:cNvSpPr>
          <p:nvPr/>
        </p:nvSpPr>
        <p:spPr>
          <a:xfrm>
            <a:off x="1981200" y="5167746"/>
            <a:ext cx="8534400" cy="54314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rgbClr val="383333"/>
                </a:solidFill>
                <a:latin typeface="Franklin Gothic Book" panose="020B0503020102020204"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Franklin Gothic Book" panose="020B0503020102020204" pitchFamily="34" charset="0"/>
                <a:ea typeface="+mn-ea"/>
                <a:cs typeface="Arial"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Franklin Gothic Book" panose="020B0503020102020204" pitchFamily="34" charset="0"/>
                <a:ea typeface="+mn-ea"/>
                <a:cs typeface="Arial"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b="1" dirty="0" smtClean="0">
                <a:solidFill>
                  <a:schemeClr val="tx1">
                    <a:lumMod val="85000"/>
                    <a:lumOff val="15000"/>
                  </a:schemeClr>
                </a:solidFill>
              </a:rPr>
              <a:t>Share your thoughts on this presentation with </a:t>
            </a:r>
            <a:r>
              <a:rPr lang="en-US" sz="2000" b="1" dirty="0" smtClean="0">
                <a:solidFill>
                  <a:srgbClr val="FF0000"/>
                </a:solidFill>
              </a:rPr>
              <a:t>#IAS2019</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5225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714"/>
            <a:ext cx="10972800" cy="1143000"/>
          </a:xfrm>
        </p:spPr>
        <p:txBody>
          <a:bodyPr/>
          <a:lstStyle/>
          <a:p>
            <a:r>
              <a:rPr lang="en-US" dirty="0">
                <a:latin typeface="+mj-lt"/>
              </a:rPr>
              <a:t>T</a:t>
            </a:r>
            <a:r>
              <a:rPr lang="en-US" dirty="0" smtClean="0">
                <a:latin typeface="+mj-lt"/>
              </a:rPr>
              <a:t>eam B!</a:t>
            </a:r>
            <a:endParaRPr lang="en-US" dirty="0">
              <a:latin typeface="+mj-lt"/>
            </a:endParaRPr>
          </a:p>
        </p:txBody>
      </p:sp>
      <p:pic>
        <p:nvPicPr>
          <p:cNvPr id="4" name="Picture 3"/>
          <p:cNvPicPr>
            <a:picLocks noChangeAspect="1"/>
          </p:cNvPicPr>
          <p:nvPr/>
        </p:nvPicPr>
        <p:blipFill rotWithShape="1">
          <a:blip r:embed="rId2"/>
          <a:srcRect l="7948" t="25670"/>
          <a:stretch/>
        </p:blipFill>
        <p:spPr>
          <a:xfrm>
            <a:off x="2341440" y="1178714"/>
            <a:ext cx="7509120" cy="4547546"/>
          </a:xfrm>
          <a:prstGeom prst="rect">
            <a:avLst/>
          </a:prstGeom>
        </p:spPr>
      </p:pic>
      <p:sp>
        <p:nvSpPr>
          <p:cNvPr id="3" name="TextBox 2"/>
          <p:cNvSpPr txBox="1"/>
          <p:nvPr/>
        </p:nvSpPr>
        <p:spPr>
          <a:xfrm>
            <a:off x="2341440" y="5663385"/>
            <a:ext cx="2479030" cy="461665"/>
          </a:xfrm>
          <a:prstGeom prst="rect">
            <a:avLst/>
          </a:prstGeom>
          <a:noFill/>
        </p:spPr>
        <p:txBody>
          <a:bodyPr wrap="square" rtlCol="0">
            <a:spAutoFit/>
          </a:bodyPr>
          <a:lstStyle/>
          <a:p>
            <a:pPr algn="ctr"/>
            <a:r>
              <a:rPr lang="en-US" sz="2400" b="1" dirty="0" smtClean="0"/>
              <a:t>James McMahon</a:t>
            </a:r>
            <a:endParaRPr lang="en-US" sz="2400" b="1" dirty="0"/>
          </a:p>
        </p:txBody>
      </p:sp>
      <p:sp>
        <p:nvSpPr>
          <p:cNvPr id="5" name="TextBox 4"/>
          <p:cNvSpPr txBox="1"/>
          <p:nvPr/>
        </p:nvSpPr>
        <p:spPr>
          <a:xfrm>
            <a:off x="5012361" y="5663385"/>
            <a:ext cx="2220856" cy="461665"/>
          </a:xfrm>
          <a:prstGeom prst="rect">
            <a:avLst/>
          </a:prstGeom>
          <a:noFill/>
        </p:spPr>
        <p:txBody>
          <a:bodyPr wrap="square" rtlCol="0">
            <a:spAutoFit/>
          </a:bodyPr>
          <a:lstStyle/>
          <a:p>
            <a:pPr algn="ctr"/>
            <a:r>
              <a:rPr lang="en-US" sz="2400" b="1" dirty="0" smtClean="0"/>
              <a:t>Colleen Kelley</a:t>
            </a:r>
            <a:endParaRPr lang="en-US" sz="2400" b="1" dirty="0"/>
          </a:p>
        </p:txBody>
      </p:sp>
      <p:sp>
        <p:nvSpPr>
          <p:cNvPr id="6" name="TextBox 5"/>
          <p:cNvSpPr txBox="1"/>
          <p:nvPr/>
        </p:nvSpPr>
        <p:spPr>
          <a:xfrm>
            <a:off x="7233217" y="5663385"/>
            <a:ext cx="2617343" cy="461665"/>
          </a:xfrm>
          <a:prstGeom prst="rect">
            <a:avLst/>
          </a:prstGeom>
          <a:noFill/>
        </p:spPr>
        <p:txBody>
          <a:bodyPr wrap="square" rtlCol="0">
            <a:spAutoFit/>
          </a:bodyPr>
          <a:lstStyle/>
          <a:p>
            <a:pPr algn="ctr"/>
            <a:r>
              <a:rPr lang="en-US" sz="2400" b="1" dirty="0" smtClean="0"/>
              <a:t>Luis </a:t>
            </a:r>
            <a:r>
              <a:rPr lang="en-US" sz="2400" b="1" dirty="0" err="1" smtClean="0"/>
              <a:t>Mosqeueda</a:t>
            </a:r>
            <a:endParaRPr lang="en-US" sz="24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1298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latin typeface="+mj-lt"/>
              </a:rPr>
              <a:t>Sexually transmitted infections &amp; </a:t>
            </a:r>
            <a:r>
              <a:rPr lang="en-US" dirty="0" err="1" smtClean="0">
                <a:latin typeface="+mj-lt"/>
              </a:rPr>
              <a:t>PrEP</a:t>
            </a:r>
            <a:endParaRPr lang="en-US" dirty="0">
              <a:latin typeface="+mj-lt"/>
            </a:endParaRPr>
          </a:p>
        </p:txBody>
      </p:sp>
      <p:sp>
        <p:nvSpPr>
          <p:cNvPr id="8" name="Content Placeholder 7"/>
          <p:cNvSpPr>
            <a:spLocks noGrp="1"/>
          </p:cNvSpPr>
          <p:nvPr>
            <p:ph idx="1"/>
          </p:nvPr>
        </p:nvSpPr>
        <p:spPr>
          <a:xfrm>
            <a:off x="750479" y="1562477"/>
            <a:ext cx="11194758" cy="4525963"/>
          </a:xfrm>
        </p:spPr>
        <p:txBody>
          <a:bodyPr>
            <a:noAutofit/>
          </a:bodyPr>
          <a:lstStyle/>
          <a:p>
            <a:r>
              <a:rPr lang="en-US" b="1" dirty="0" smtClean="0">
                <a:latin typeface="+mj-lt"/>
              </a:rPr>
              <a:t>Rise preceded </a:t>
            </a:r>
            <a:r>
              <a:rPr lang="en-US" b="1" dirty="0" err="1" smtClean="0">
                <a:latin typeface="+mj-lt"/>
              </a:rPr>
              <a:t>PrEP</a:t>
            </a:r>
            <a:r>
              <a:rPr lang="en-US" b="1" dirty="0" smtClean="0">
                <a:latin typeface="+mj-lt"/>
              </a:rPr>
              <a:t> &amp; is not a reason to withhold it!</a:t>
            </a:r>
          </a:p>
          <a:p>
            <a:r>
              <a:rPr lang="en-US" b="1" dirty="0" smtClean="0">
                <a:latin typeface="+mj-lt"/>
              </a:rPr>
              <a:t>Antibiotic prophylaxis?</a:t>
            </a:r>
            <a:endParaRPr lang="is-IS" b="1" dirty="0" smtClean="0">
              <a:latin typeface="+mj-lt"/>
            </a:endParaRPr>
          </a:p>
          <a:p>
            <a:pPr lvl="1"/>
            <a:r>
              <a:rPr lang="is-IS" b="1" dirty="0" smtClean="0">
                <a:solidFill>
                  <a:srgbClr val="FF0000"/>
                </a:solidFill>
                <a:latin typeface="+mj-lt"/>
              </a:rPr>
              <a:t>Do not use single dose azithromycin for any STI!</a:t>
            </a:r>
          </a:p>
          <a:p>
            <a:pPr lvl="1"/>
            <a:r>
              <a:rPr lang="en-US" b="1" dirty="0" smtClean="0">
                <a:solidFill>
                  <a:schemeClr val="tx2">
                    <a:lumMod val="50000"/>
                  </a:schemeClr>
                </a:solidFill>
                <a:latin typeface="+mj-lt"/>
              </a:rPr>
              <a:t>TUPDC01</a:t>
            </a:r>
            <a:r>
              <a:rPr lang="en-GB" b="1" dirty="0" smtClean="0">
                <a:solidFill>
                  <a:schemeClr val="tx2">
                    <a:lumMod val="50000"/>
                  </a:schemeClr>
                </a:solidFill>
                <a:latin typeface="+mj-lt"/>
              </a:rPr>
              <a:t>: </a:t>
            </a:r>
            <a:r>
              <a:rPr lang="en-GB" dirty="0" smtClean="0">
                <a:latin typeface="+mj-lt"/>
              </a:rPr>
              <a:t>Mycoplasma </a:t>
            </a:r>
            <a:r>
              <a:rPr lang="en-GB" dirty="0" err="1" smtClean="0">
                <a:latin typeface="+mj-lt"/>
              </a:rPr>
              <a:t>genitalium</a:t>
            </a:r>
            <a:r>
              <a:rPr lang="en-GB" dirty="0" smtClean="0">
                <a:latin typeface="+mj-lt"/>
              </a:rPr>
              <a:t> most frequent STI in German MSM</a:t>
            </a:r>
          </a:p>
          <a:p>
            <a:pPr marL="342900" lvl="1" indent="-342900">
              <a:buFont typeface="Arial"/>
              <a:buChar char="•"/>
            </a:pPr>
            <a:r>
              <a:rPr lang="en-US" sz="3200" b="1" dirty="0">
                <a:latin typeface="+mj-lt"/>
              </a:rPr>
              <a:t>DISCOVER (TUAC04 ): </a:t>
            </a:r>
            <a:endParaRPr lang="en-US" sz="3200" b="1" dirty="0" smtClean="0">
              <a:latin typeface="+mj-lt"/>
            </a:endParaRPr>
          </a:p>
          <a:p>
            <a:pPr marL="742950" lvl="2" indent="-342900"/>
            <a:r>
              <a:rPr lang="en-US" sz="2800" dirty="0" smtClean="0">
                <a:latin typeface="+mj-lt"/>
              </a:rPr>
              <a:t>Expected PK, efficacy &amp; adverse event assertions premature </a:t>
            </a:r>
          </a:p>
          <a:p>
            <a:pPr marL="742950" lvl="2" indent="-342900"/>
            <a:r>
              <a:rPr lang="en-US" sz="2800" dirty="0">
                <a:latin typeface="+mj-lt"/>
              </a:rPr>
              <a:t>W</a:t>
            </a:r>
            <a:r>
              <a:rPr lang="en-US" sz="2800" dirty="0" smtClean="0">
                <a:latin typeface="+mj-lt"/>
              </a:rPr>
              <a:t>e </a:t>
            </a:r>
            <a:r>
              <a:rPr lang="en-US" sz="2800" dirty="0">
                <a:latin typeface="+mj-lt"/>
              </a:rPr>
              <a:t>should be expanding access to </a:t>
            </a:r>
            <a:r>
              <a:rPr lang="en-US" sz="2800" b="1" dirty="0">
                <a:latin typeface="+mj-lt"/>
              </a:rPr>
              <a:t>affordable</a:t>
            </a:r>
            <a:r>
              <a:rPr lang="en-US" sz="2800" dirty="0">
                <a:latin typeface="+mj-lt"/>
              </a:rPr>
              <a:t> </a:t>
            </a:r>
            <a:r>
              <a:rPr lang="en-US" sz="2800" dirty="0" err="1" smtClean="0">
                <a:latin typeface="+mj-lt"/>
              </a:rPr>
              <a:t>PrEP</a:t>
            </a:r>
            <a:r>
              <a:rPr lang="en-US" sz="2800" dirty="0" smtClean="0">
                <a:latin typeface="+mj-lt"/>
              </a:rPr>
              <a:t> globally</a:t>
            </a:r>
            <a:endParaRPr lang="en-US" dirty="0">
              <a:latin typeface="+mj-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63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latin typeface="+mj-lt"/>
              </a:rPr>
              <a:t>Cascades of care</a:t>
            </a:r>
            <a:endParaRPr lang="en-US" dirty="0">
              <a:latin typeface="+mj-lt"/>
            </a:endParaRPr>
          </a:p>
        </p:txBody>
      </p:sp>
      <p:sp>
        <p:nvSpPr>
          <p:cNvPr id="8" name="Content Placeholder 7"/>
          <p:cNvSpPr>
            <a:spLocks noGrp="1"/>
          </p:cNvSpPr>
          <p:nvPr>
            <p:ph idx="1"/>
          </p:nvPr>
        </p:nvSpPr>
        <p:spPr>
          <a:xfrm>
            <a:off x="750480" y="1424152"/>
            <a:ext cx="10691040" cy="4525963"/>
          </a:xfrm>
        </p:spPr>
        <p:txBody>
          <a:bodyPr>
            <a:noAutofit/>
          </a:bodyPr>
          <a:lstStyle/>
          <a:p>
            <a:r>
              <a:rPr lang="en-US" b="1" dirty="0" smtClean="0">
                <a:latin typeface="+mj-lt"/>
              </a:rPr>
              <a:t>Differences in definitions may limit comparability</a:t>
            </a:r>
          </a:p>
          <a:p>
            <a:r>
              <a:rPr lang="en-US" b="1" dirty="0" smtClean="0">
                <a:latin typeface="+mj-lt"/>
              </a:rPr>
              <a:t>Focused subpopulation cascades are essential to identify barriers for underserved populations</a:t>
            </a:r>
          </a:p>
          <a:p>
            <a:r>
              <a:rPr lang="en-US" i="1" dirty="0" smtClean="0">
                <a:latin typeface="+mj-lt"/>
              </a:rPr>
              <a:t>“why are we asking relatively well people to attend clinics – only clinicians think that</a:t>
            </a:r>
            <a:r>
              <a:rPr lang="uk-UA" i="1" dirty="0" smtClean="0">
                <a:latin typeface="+mj-lt"/>
              </a:rPr>
              <a:t>’</a:t>
            </a:r>
            <a:r>
              <a:rPr lang="en-US" i="1" dirty="0" smtClean="0">
                <a:latin typeface="+mj-lt"/>
              </a:rPr>
              <a:t>s fun”</a:t>
            </a:r>
            <a:r>
              <a:rPr lang="en-US" dirty="0" smtClean="0">
                <a:latin typeface="+mj-lt"/>
              </a:rPr>
              <a:t> </a:t>
            </a:r>
            <a:r>
              <a:rPr lang="en-US" dirty="0">
                <a:latin typeface="+mj-lt"/>
              </a:rPr>
              <a:t>Gloria </a:t>
            </a:r>
            <a:r>
              <a:rPr lang="en-US" dirty="0" err="1">
                <a:latin typeface="+mj-lt"/>
              </a:rPr>
              <a:t>Maimela</a:t>
            </a:r>
            <a:r>
              <a:rPr lang="en-US" dirty="0">
                <a:latin typeface="+mj-lt"/>
              </a:rPr>
              <a:t> </a:t>
            </a:r>
            <a:r>
              <a:rPr lang="en-US" dirty="0" smtClean="0">
                <a:latin typeface="+mj-lt"/>
              </a:rPr>
              <a:t>MOPL0102</a:t>
            </a:r>
            <a:endParaRPr lang="en-US" dirty="0">
              <a:latin typeface="+mj-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713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9" name="Group 28"/>
          <p:cNvGrpSpPr/>
          <p:nvPr/>
        </p:nvGrpSpPr>
        <p:grpSpPr>
          <a:xfrm>
            <a:off x="609600" y="1279314"/>
            <a:ext cx="6943033" cy="3498522"/>
            <a:chOff x="609600" y="1279314"/>
            <a:chExt cx="6943033" cy="3498522"/>
          </a:xfrm>
        </p:grpSpPr>
        <p:pic>
          <p:nvPicPr>
            <p:cNvPr id="16" name="Picture 15"/>
            <p:cNvPicPr>
              <a:picLocks noChangeAspect="1"/>
            </p:cNvPicPr>
            <p:nvPr/>
          </p:nvPicPr>
          <p:blipFill rotWithShape="1">
            <a:blip r:embed="rId2"/>
            <a:srcRect b="37483"/>
            <a:stretch/>
          </p:blipFill>
          <p:spPr>
            <a:xfrm>
              <a:off x="609600" y="1279314"/>
              <a:ext cx="6943033" cy="3498522"/>
            </a:xfrm>
            <a:prstGeom prst="rect">
              <a:avLst/>
            </a:prstGeom>
          </p:spPr>
        </p:pic>
        <p:cxnSp>
          <p:nvCxnSpPr>
            <p:cNvPr id="21" name="Straight Arrow Connector 20"/>
            <p:cNvCxnSpPr/>
            <p:nvPr/>
          </p:nvCxnSpPr>
          <p:spPr>
            <a:xfrm>
              <a:off x="1320263" y="1873651"/>
              <a:ext cx="515531" cy="157185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539935" y="1634728"/>
              <a:ext cx="2258250" cy="461665"/>
            </a:xfrm>
            <a:prstGeom prst="rect">
              <a:avLst/>
            </a:prstGeom>
            <a:noFill/>
          </p:spPr>
          <p:txBody>
            <a:bodyPr wrap="none" rtlCol="0">
              <a:spAutoFit/>
            </a:bodyPr>
            <a:lstStyle/>
            <a:p>
              <a:r>
                <a:rPr lang="en-US" sz="2400" b="1" dirty="0" err="1" smtClean="0"/>
                <a:t>Tsepamo</a:t>
              </a:r>
              <a:r>
                <a:rPr lang="en-US" sz="2400" b="1" dirty="0" smtClean="0"/>
                <a:t> cohort</a:t>
              </a:r>
              <a:endParaRPr lang="en-US" sz="2400" b="1" dirty="0"/>
            </a:p>
          </p:txBody>
        </p:sp>
      </p:grpSp>
      <p:sp>
        <p:nvSpPr>
          <p:cNvPr id="2" name="Title 1"/>
          <p:cNvSpPr>
            <a:spLocks noGrp="1"/>
          </p:cNvSpPr>
          <p:nvPr>
            <p:ph type="title"/>
          </p:nvPr>
        </p:nvSpPr>
        <p:spPr/>
        <p:txBody>
          <a:bodyPr/>
          <a:lstStyle/>
          <a:p>
            <a:r>
              <a:rPr lang="en-US" dirty="0" smtClean="0">
                <a:latin typeface="+mj-lt"/>
              </a:rPr>
              <a:t>Pre-conception dolutegravir &amp; NTDs</a:t>
            </a:r>
            <a:endParaRPr lang="en-US"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392225216"/>
              </p:ext>
            </p:extLst>
          </p:nvPr>
        </p:nvGraphicFramePr>
        <p:xfrm>
          <a:off x="115370" y="4624655"/>
          <a:ext cx="7292881" cy="1356319"/>
        </p:xfrm>
        <a:graphic>
          <a:graphicData uri="http://schemas.openxmlformats.org/drawingml/2006/table">
            <a:tbl>
              <a:tblPr firstRow="1" bandRow="1">
                <a:tableStyleId>{5C22544A-7EE6-4342-B048-85BDC9FD1C3A}</a:tableStyleId>
              </a:tblPr>
              <a:tblGrid>
                <a:gridCol w="1202549"/>
                <a:gridCol w="1202550"/>
                <a:gridCol w="1231643"/>
                <a:gridCol w="1231643"/>
                <a:gridCol w="1221821"/>
                <a:gridCol w="1202675"/>
              </a:tblGrid>
              <a:tr h="365747">
                <a:tc>
                  <a:txBody>
                    <a:bodyPr/>
                    <a:lstStyle/>
                    <a:p>
                      <a:pPr algn="ctr"/>
                      <a:r>
                        <a:rPr lang="en-US" sz="1000" dirty="0" smtClean="0">
                          <a:solidFill>
                            <a:srgbClr val="000000"/>
                          </a:solidFill>
                        </a:rPr>
                        <a:t>NTDs/Exposures</a:t>
                      </a:r>
                      <a:endParaRPr lang="en-US" sz="1000"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noFill/>
                  </a:tcPr>
                </a:tc>
                <a:tc>
                  <a:txBody>
                    <a:bodyPr/>
                    <a:lstStyle/>
                    <a:p>
                      <a:pPr algn="ctr"/>
                      <a:r>
                        <a:rPr lang="en-US" sz="1000" b="1" dirty="0" smtClean="0">
                          <a:solidFill>
                            <a:srgbClr val="000000"/>
                          </a:solidFill>
                        </a:rPr>
                        <a:t>5/1683</a:t>
                      </a:r>
                      <a:endParaRPr lang="en-US" sz="10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smtClean="0">
                          <a:solidFill>
                            <a:srgbClr val="000000"/>
                          </a:solidFill>
                        </a:rPr>
                        <a:t>15/14792</a:t>
                      </a:r>
                      <a:endParaRPr lang="en-US" sz="10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3">
                        <a:lumMod val="20000"/>
                        <a:lumOff val="80000"/>
                      </a:schemeClr>
                    </a:solidFill>
                  </a:tcPr>
                </a:tc>
                <a:tc>
                  <a:txBody>
                    <a:bodyPr/>
                    <a:lstStyle/>
                    <a:p>
                      <a:pPr algn="ctr"/>
                      <a:r>
                        <a:rPr lang="en-US" sz="1000" b="1" dirty="0" smtClean="0">
                          <a:solidFill>
                            <a:srgbClr val="000000"/>
                          </a:solidFill>
                        </a:rPr>
                        <a:t>3/7959</a:t>
                      </a:r>
                      <a:endParaRPr lang="en-US" sz="10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6">
                        <a:lumMod val="20000"/>
                        <a:lumOff val="80000"/>
                      </a:schemeClr>
                    </a:solidFill>
                  </a:tcPr>
                </a:tc>
                <a:tc>
                  <a:txBody>
                    <a:bodyPr/>
                    <a:lstStyle/>
                    <a:p>
                      <a:pPr algn="ctr"/>
                      <a:r>
                        <a:rPr lang="en-US" sz="1000" b="1" dirty="0" smtClean="0">
                          <a:solidFill>
                            <a:srgbClr val="000000"/>
                          </a:solidFill>
                        </a:rPr>
                        <a:t>1/3840</a:t>
                      </a:r>
                      <a:endParaRPr lang="en-US" sz="10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2">
                        <a:lumMod val="20000"/>
                        <a:lumOff val="80000"/>
                      </a:schemeClr>
                    </a:solidFill>
                  </a:tcPr>
                </a:tc>
                <a:tc>
                  <a:txBody>
                    <a:bodyPr/>
                    <a:lstStyle/>
                    <a:p>
                      <a:pPr algn="ctr"/>
                      <a:r>
                        <a:rPr lang="en-US" sz="1000" b="1" dirty="0" smtClean="0">
                          <a:solidFill>
                            <a:srgbClr val="000000"/>
                          </a:solidFill>
                        </a:rPr>
                        <a:t>70/89372</a:t>
                      </a:r>
                      <a:endParaRPr lang="en-US" sz="10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4">
                        <a:lumMod val="20000"/>
                        <a:lumOff val="80000"/>
                      </a:schemeClr>
                    </a:solidFill>
                  </a:tcPr>
                </a:tc>
              </a:tr>
              <a:tr h="373366">
                <a:tc>
                  <a:txBody>
                    <a:bodyPr/>
                    <a:lstStyle/>
                    <a:p>
                      <a:pPr algn="ctr"/>
                      <a:r>
                        <a:rPr lang="en-US" sz="1000" b="1" dirty="0" smtClean="0"/>
                        <a:t>% with NTD </a:t>
                      </a:r>
                    </a:p>
                    <a:p>
                      <a:pPr algn="ctr"/>
                      <a:r>
                        <a:rPr lang="en-US" sz="1000" b="1" dirty="0" smtClean="0"/>
                        <a:t>(95% CI)</a:t>
                      </a:r>
                      <a:endParaRPr lang="en-US" sz="1000" b="1" dirty="0"/>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noFill/>
                  </a:tcPr>
                </a:tc>
                <a:tc>
                  <a:txBody>
                    <a:bodyPr/>
                    <a:lstStyle/>
                    <a:p>
                      <a:pPr algn="ctr"/>
                      <a:r>
                        <a:rPr lang="en-US" sz="1000" b="1" dirty="0" smtClean="0">
                          <a:solidFill>
                            <a:srgbClr val="000000"/>
                          </a:solidFill>
                        </a:rPr>
                        <a:t>0.30%</a:t>
                      </a:r>
                    </a:p>
                    <a:p>
                      <a:pPr algn="ctr"/>
                      <a:r>
                        <a:rPr lang="en-US" sz="1000" b="1" dirty="0" smtClean="0">
                          <a:solidFill>
                            <a:srgbClr val="000000"/>
                          </a:solidFill>
                        </a:rPr>
                        <a:t> (0.13, 0.69)</a:t>
                      </a:r>
                      <a:endParaRPr lang="en-US" sz="1000" b="1" dirty="0">
                        <a:solidFill>
                          <a:srgbClr val="000000"/>
                        </a:solidFill>
                      </a:endParaRPr>
                    </a:p>
                  </a:txBody>
                  <a:tcPr marL="91427" marR="91427" marT="34283" marB="34283">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smtClean="0">
                          <a:solidFill>
                            <a:srgbClr val="000000"/>
                          </a:solidFill>
                        </a:rPr>
                        <a:t>0.10%</a:t>
                      </a:r>
                    </a:p>
                    <a:p>
                      <a:pPr algn="ctr"/>
                      <a:r>
                        <a:rPr lang="en-US" sz="1000" b="1" dirty="0" smtClean="0">
                          <a:solidFill>
                            <a:srgbClr val="000000"/>
                          </a:solidFill>
                        </a:rPr>
                        <a:t> (0.06, 0.17)</a:t>
                      </a:r>
                      <a:endParaRPr lang="en-US" sz="1000" b="1" dirty="0">
                        <a:solidFill>
                          <a:srgbClr val="000000"/>
                        </a:solidFill>
                      </a:endParaRPr>
                    </a:p>
                  </a:txBody>
                  <a:tcPr marL="91427" marR="91427" marT="34283" marB="34283">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3">
                        <a:lumMod val="20000"/>
                        <a:lumOff val="80000"/>
                      </a:schemeClr>
                    </a:solidFill>
                  </a:tcPr>
                </a:tc>
                <a:tc>
                  <a:txBody>
                    <a:bodyPr/>
                    <a:lstStyle/>
                    <a:p>
                      <a:pPr algn="ctr"/>
                      <a:r>
                        <a:rPr lang="en-US" sz="1000" b="1" dirty="0" smtClean="0">
                          <a:solidFill>
                            <a:srgbClr val="000000"/>
                          </a:solidFill>
                        </a:rPr>
                        <a:t>0.04%</a:t>
                      </a:r>
                    </a:p>
                    <a:p>
                      <a:pPr algn="ctr"/>
                      <a:r>
                        <a:rPr lang="en-US" sz="1000" b="1" dirty="0" smtClean="0">
                          <a:solidFill>
                            <a:srgbClr val="000000"/>
                          </a:solidFill>
                        </a:rPr>
                        <a:t>(0.01, 0.11)</a:t>
                      </a:r>
                      <a:endParaRPr lang="en-US" sz="1000" b="1" dirty="0">
                        <a:solidFill>
                          <a:srgbClr val="000000"/>
                        </a:solidFill>
                      </a:endParaRPr>
                    </a:p>
                  </a:txBody>
                  <a:tcPr marL="91427" marR="91427" marT="34283" marB="34283">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6">
                        <a:lumMod val="20000"/>
                        <a:lumOff val="80000"/>
                      </a:schemeClr>
                    </a:solidFill>
                  </a:tcPr>
                </a:tc>
                <a:tc>
                  <a:txBody>
                    <a:bodyPr/>
                    <a:lstStyle/>
                    <a:p>
                      <a:pPr algn="ctr"/>
                      <a:r>
                        <a:rPr lang="en-US" sz="1000" b="1" dirty="0" smtClean="0">
                          <a:solidFill>
                            <a:srgbClr val="000000"/>
                          </a:solidFill>
                        </a:rPr>
                        <a:t>0.03%</a:t>
                      </a:r>
                    </a:p>
                    <a:p>
                      <a:pPr algn="ctr"/>
                      <a:r>
                        <a:rPr lang="en-US" sz="1000" b="1" dirty="0" smtClean="0">
                          <a:solidFill>
                            <a:srgbClr val="000000"/>
                          </a:solidFill>
                        </a:rPr>
                        <a:t>(0.0, 0.15)</a:t>
                      </a:r>
                      <a:endParaRPr lang="en-US" sz="1000" b="1" dirty="0">
                        <a:solidFill>
                          <a:srgbClr val="000000"/>
                        </a:solidFill>
                      </a:endParaRPr>
                    </a:p>
                  </a:txBody>
                  <a:tcPr marL="91427" marR="91427" marT="34283" marB="34283">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2">
                        <a:lumMod val="20000"/>
                        <a:lumOff val="80000"/>
                      </a:schemeClr>
                    </a:solidFill>
                  </a:tcPr>
                </a:tc>
                <a:tc>
                  <a:txBody>
                    <a:bodyPr/>
                    <a:lstStyle/>
                    <a:p>
                      <a:pPr algn="ctr"/>
                      <a:r>
                        <a:rPr lang="en-US" sz="1000" b="1" dirty="0" smtClean="0">
                          <a:solidFill>
                            <a:srgbClr val="000000"/>
                          </a:solidFill>
                        </a:rPr>
                        <a:t>0.08%</a:t>
                      </a:r>
                    </a:p>
                    <a:p>
                      <a:pPr algn="ctr"/>
                      <a:r>
                        <a:rPr lang="en-US" sz="1000" b="1" baseline="0" dirty="0" smtClean="0">
                          <a:solidFill>
                            <a:srgbClr val="000000"/>
                          </a:solidFill>
                        </a:rPr>
                        <a:t> </a:t>
                      </a:r>
                      <a:r>
                        <a:rPr lang="en-US" sz="1000" b="1" dirty="0" smtClean="0">
                          <a:solidFill>
                            <a:srgbClr val="000000"/>
                          </a:solidFill>
                        </a:rPr>
                        <a:t>(0.06, 0.10)</a:t>
                      </a:r>
                      <a:endParaRPr lang="en-US" sz="1000" b="1" dirty="0">
                        <a:solidFill>
                          <a:srgbClr val="000000"/>
                        </a:solidFill>
                      </a:endParaRPr>
                    </a:p>
                  </a:txBody>
                  <a:tcPr marL="91427" marR="91427" marT="34283" marB="34283">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4">
                        <a:lumMod val="20000"/>
                        <a:lumOff val="80000"/>
                      </a:schemeClr>
                    </a:solidFill>
                  </a:tcPr>
                </a:tc>
              </a:tr>
              <a:tr h="591010">
                <a:tc>
                  <a:txBody>
                    <a:bodyPr/>
                    <a:lstStyle/>
                    <a:p>
                      <a:pPr algn="ctr"/>
                      <a:r>
                        <a:rPr lang="en-US" sz="1200" b="1" dirty="0" smtClean="0"/>
                        <a:t>Prevalence Difference (95% CI)</a:t>
                      </a:r>
                      <a:endParaRPr lang="en-US" sz="1200" b="1" dirty="0"/>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noFill/>
                  </a:tcPr>
                </a:tc>
                <a:tc>
                  <a:txBody>
                    <a:bodyPr/>
                    <a:lstStyle/>
                    <a:p>
                      <a:pPr algn="ctr"/>
                      <a:r>
                        <a:rPr lang="en-US" sz="1200" b="1" dirty="0" smtClean="0">
                          <a:solidFill>
                            <a:srgbClr val="000000"/>
                          </a:solidFill>
                        </a:rPr>
                        <a:t>ref</a:t>
                      </a:r>
                      <a:endParaRPr lang="en-US" sz="12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1">
                        <a:lumMod val="20000"/>
                        <a:lumOff val="80000"/>
                      </a:schemeClr>
                    </a:solidFill>
                  </a:tcPr>
                </a:tc>
                <a:tc>
                  <a:txBody>
                    <a:bodyPr/>
                    <a:lstStyle/>
                    <a:p>
                      <a:pPr algn="ctr"/>
                      <a:r>
                        <a:rPr lang="en-US" sz="1200" b="1" dirty="0" smtClean="0">
                          <a:solidFill>
                            <a:srgbClr val="000000"/>
                          </a:solidFill>
                        </a:rPr>
                        <a:t>0.20%</a:t>
                      </a:r>
                    </a:p>
                    <a:p>
                      <a:pPr algn="ctr"/>
                      <a:r>
                        <a:rPr lang="en-US" sz="1200" b="1" dirty="0" smtClean="0">
                          <a:solidFill>
                            <a:srgbClr val="000000"/>
                          </a:solidFill>
                        </a:rPr>
                        <a:t> (0.01, 0.59)</a:t>
                      </a:r>
                      <a:endParaRPr lang="en-US" sz="12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3">
                        <a:lumMod val="20000"/>
                        <a:lumOff val="80000"/>
                      </a:schemeClr>
                    </a:solidFill>
                  </a:tcPr>
                </a:tc>
                <a:tc>
                  <a:txBody>
                    <a:bodyPr/>
                    <a:lstStyle/>
                    <a:p>
                      <a:pPr algn="ctr"/>
                      <a:r>
                        <a:rPr lang="en-US" sz="1200" b="1" dirty="0" smtClean="0">
                          <a:solidFill>
                            <a:srgbClr val="000000"/>
                          </a:solidFill>
                        </a:rPr>
                        <a:t>0.26%</a:t>
                      </a:r>
                    </a:p>
                    <a:p>
                      <a:pPr algn="ctr"/>
                      <a:r>
                        <a:rPr lang="en-US" sz="1200" b="1" dirty="0" smtClean="0">
                          <a:solidFill>
                            <a:srgbClr val="000000"/>
                          </a:solidFill>
                        </a:rPr>
                        <a:t>(0.07, 0.66)</a:t>
                      </a:r>
                      <a:endParaRPr lang="en-US" sz="12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6">
                        <a:lumMod val="20000"/>
                        <a:lumOff val="80000"/>
                      </a:schemeClr>
                    </a:solidFill>
                  </a:tcPr>
                </a:tc>
                <a:tc>
                  <a:txBody>
                    <a:bodyPr/>
                    <a:lstStyle/>
                    <a:p>
                      <a:pPr algn="ctr"/>
                      <a:r>
                        <a:rPr lang="en-US" sz="1200" b="1" dirty="0" smtClean="0">
                          <a:solidFill>
                            <a:srgbClr val="000000"/>
                          </a:solidFill>
                        </a:rPr>
                        <a:t>0.27% </a:t>
                      </a:r>
                    </a:p>
                    <a:p>
                      <a:pPr algn="ctr"/>
                      <a:r>
                        <a:rPr lang="en-US" sz="1200" b="1" dirty="0" smtClean="0">
                          <a:solidFill>
                            <a:srgbClr val="000000"/>
                          </a:solidFill>
                        </a:rPr>
                        <a:t>(0.06, 0.67)</a:t>
                      </a:r>
                      <a:endParaRPr lang="en-US" sz="12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smtClean="0">
                          <a:solidFill>
                            <a:srgbClr val="000000"/>
                          </a:solidFill>
                        </a:rPr>
                        <a:t>0.22% </a:t>
                      </a:r>
                    </a:p>
                    <a:p>
                      <a:pPr algn="ctr"/>
                      <a:r>
                        <a:rPr lang="en-US" sz="1200" b="1" dirty="0" smtClean="0">
                          <a:solidFill>
                            <a:srgbClr val="000000"/>
                          </a:solidFill>
                        </a:rPr>
                        <a:t>(0.05, 0.62)</a:t>
                      </a:r>
                      <a:endParaRPr lang="en-US" sz="12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4">
                        <a:lumMod val="20000"/>
                        <a:lumOff val="80000"/>
                      </a:schemeClr>
                    </a:solidFill>
                  </a:tcPr>
                </a:tc>
              </a:tr>
            </a:tbl>
          </a:graphicData>
        </a:graphic>
      </p:graphicFrame>
      <p:sp>
        <p:nvSpPr>
          <p:cNvPr id="27" name="TextBox 26"/>
          <p:cNvSpPr txBox="1"/>
          <p:nvPr/>
        </p:nvSpPr>
        <p:spPr>
          <a:xfrm>
            <a:off x="12536211" y="2004060"/>
            <a:ext cx="184666" cy="369332"/>
          </a:xfrm>
          <a:prstGeom prst="rect">
            <a:avLst/>
          </a:prstGeom>
          <a:noFill/>
        </p:spPr>
        <p:txBody>
          <a:bodyPr wrap="none" rtlCol="0">
            <a:spAutoFit/>
          </a:bodyPr>
          <a:lstStyle/>
          <a:p>
            <a:endParaRPr lang="en-US" dirty="0"/>
          </a:p>
        </p:txBody>
      </p:sp>
      <p:sp>
        <p:nvSpPr>
          <p:cNvPr id="28" name="Rectangle 27"/>
          <p:cNvSpPr/>
          <p:nvPr/>
        </p:nvSpPr>
        <p:spPr>
          <a:xfrm>
            <a:off x="7552633" y="1430213"/>
            <a:ext cx="4029767" cy="4550761"/>
          </a:xfrm>
          <a:prstGeom prst="rect">
            <a:avLst/>
          </a:prstGeom>
          <a:solidFill>
            <a:schemeClr val="tx1">
              <a:lumMod val="85000"/>
              <a:lumOff val="1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Brazil cohort</a:t>
            </a:r>
          </a:p>
          <a:p>
            <a:pPr algn="ctr"/>
            <a:r>
              <a:rPr lang="en-US" sz="2800" dirty="0" smtClean="0"/>
              <a:t>No NTDs in 382 pregnancies</a:t>
            </a:r>
          </a:p>
          <a:p>
            <a:pPr algn="ctr"/>
            <a:endParaRPr lang="en-US" sz="2800" dirty="0" smtClean="0"/>
          </a:p>
          <a:p>
            <a:pPr algn="ctr"/>
            <a:r>
              <a:rPr lang="en-US" sz="2800" b="1" dirty="0" smtClean="0"/>
              <a:t>APR update</a:t>
            </a:r>
          </a:p>
          <a:p>
            <a:pPr algn="ctr"/>
            <a:r>
              <a:rPr lang="en-US" sz="2800" dirty="0" smtClean="0"/>
              <a:t>0.03% overall</a:t>
            </a:r>
          </a:p>
          <a:p>
            <a:pPr algn="ctr"/>
            <a:r>
              <a:rPr lang="en-US" sz="2800" dirty="0" smtClean="0"/>
              <a:t>0.40</a:t>
            </a:r>
            <a:r>
              <a:rPr lang="en-US" sz="2800" dirty="0"/>
              <a:t>% </a:t>
            </a:r>
            <a:r>
              <a:rPr lang="en-US" sz="2800" dirty="0" smtClean="0"/>
              <a:t>DTG (1 NTD) </a:t>
            </a:r>
            <a:endParaRPr lang="en-US" sz="2800" dirty="0"/>
          </a:p>
          <a:p>
            <a:pPr algn="ctr"/>
            <a:r>
              <a:rPr lang="en-US" sz="2800" dirty="0" smtClean="0"/>
              <a:t>0.14</a:t>
            </a:r>
            <a:r>
              <a:rPr lang="en-US" sz="2800" dirty="0"/>
              <a:t>% for </a:t>
            </a:r>
            <a:r>
              <a:rPr lang="en-US" sz="2800" dirty="0" err="1"/>
              <a:t>InSTI</a:t>
            </a:r>
            <a:r>
              <a:rPr lang="en-US" sz="2800" dirty="0"/>
              <a:t> </a:t>
            </a:r>
            <a:r>
              <a:rPr lang="en-US" sz="2800" dirty="0" smtClean="0"/>
              <a:t>class</a:t>
            </a:r>
          </a:p>
          <a:p>
            <a:pPr algn="ctr"/>
            <a:r>
              <a:rPr lang="en-US" sz="2800" u="sng" dirty="0">
                <a:solidFill>
                  <a:schemeClr val="tx2">
                    <a:lumMod val="20000"/>
                    <a:lumOff val="80000"/>
                  </a:schemeClr>
                </a:solidFill>
              </a:rPr>
              <a:t>www.APRegistry.com</a:t>
            </a:r>
            <a:endParaRPr lang="en-US" sz="2800" dirty="0">
              <a:solidFill>
                <a:schemeClr val="tx2">
                  <a:lumMod val="20000"/>
                  <a:lumOff val="80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898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5" name="Content Placeholder 8"/>
          <p:cNvPicPr>
            <a:picLocks noGrp="1" noChangeAspect="1" noChangeArrowheads="1"/>
          </p:cNvPicPr>
          <p:nvPr>
            <p:ph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002" r="2002"/>
          <a:stretch>
            <a:fillRect/>
          </a:stretch>
        </p:blipFill>
        <p:spPr>
          <a:xfrm>
            <a:off x="141288" y="700013"/>
            <a:ext cx="7478516" cy="5445972"/>
          </a:xfrm>
        </p:spPr>
      </p:pic>
      <p:sp>
        <p:nvSpPr>
          <p:cNvPr id="38939" name="TextBox 16"/>
          <p:cNvSpPr txBox="1">
            <a:spLocks noChangeArrowheads="1"/>
          </p:cNvSpPr>
          <p:nvPr/>
        </p:nvSpPr>
        <p:spPr bwMode="auto">
          <a:xfrm>
            <a:off x="7203243" y="3252113"/>
            <a:ext cx="4945063" cy="368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3200">
                <a:solidFill>
                  <a:srgbClr val="383333"/>
                </a:solidFill>
                <a:latin typeface="Franklin Gothic Book" charset="0"/>
                <a:ea typeface="MS PGothic" charset="0"/>
                <a:cs typeface="Arial" charset="0"/>
              </a:defRPr>
            </a:lvl1pPr>
            <a:lvl2pPr>
              <a:defRPr sz="2800">
                <a:solidFill>
                  <a:srgbClr val="383333"/>
                </a:solidFill>
                <a:latin typeface="Franklin Gothic Book" charset="0"/>
                <a:ea typeface="MS PGothic" charset="0"/>
                <a:cs typeface="Arial" charset="0"/>
              </a:defRPr>
            </a:lvl2pPr>
            <a:lvl3pPr>
              <a:defRPr sz="2400">
                <a:solidFill>
                  <a:srgbClr val="383333"/>
                </a:solidFill>
                <a:latin typeface="Franklin Gothic Book" charset="0"/>
                <a:ea typeface="MS PGothic" charset="0"/>
                <a:cs typeface="Arial" charset="0"/>
              </a:defRPr>
            </a:lvl3pPr>
            <a:lvl4pPr>
              <a:defRPr sz="2000">
                <a:solidFill>
                  <a:srgbClr val="383333"/>
                </a:solidFill>
                <a:latin typeface="Franklin Gothic Book" charset="0"/>
                <a:ea typeface="MS PGothic" charset="0"/>
                <a:cs typeface="Arial" charset="0"/>
              </a:defRPr>
            </a:lvl4pPr>
            <a:lvl5pPr>
              <a:defRPr sz="2000">
                <a:solidFill>
                  <a:srgbClr val="383333"/>
                </a:solidFill>
                <a:latin typeface="Franklin Gothic Book" charset="0"/>
                <a:ea typeface="MS PGothic" charset="0"/>
                <a:cs typeface="Arial" charset="0"/>
              </a:defRPr>
            </a:lvl5pPr>
            <a:lvl6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6pPr>
            <a:lvl7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7pPr>
            <a:lvl8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8pPr>
            <a:lvl9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9pPr>
          </a:lstStyle>
          <a:p>
            <a:pPr algn="ctr"/>
            <a:r>
              <a:rPr lang="en-US" sz="1800" b="1" dirty="0">
                <a:solidFill>
                  <a:schemeClr val="tx1"/>
                </a:solidFill>
                <a:latin typeface="Calibri" charset="0"/>
              </a:rPr>
              <a:t>Pregnancy incidence per 100 WY; Pregnancies (n) </a:t>
            </a:r>
          </a:p>
        </p:txBody>
      </p:sp>
      <p:sp>
        <p:nvSpPr>
          <p:cNvPr id="38940" name="TextBox 6"/>
          <p:cNvSpPr txBox="1">
            <a:spLocks noChangeArrowheads="1"/>
          </p:cNvSpPr>
          <p:nvPr/>
        </p:nvSpPr>
        <p:spPr bwMode="auto">
          <a:xfrm>
            <a:off x="7381043" y="3614063"/>
            <a:ext cx="3219450" cy="368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3200">
                <a:solidFill>
                  <a:srgbClr val="383333"/>
                </a:solidFill>
                <a:latin typeface="Franklin Gothic Book" charset="0"/>
                <a:ea typeface="MS PGothic" charset="0"/>
                <a:cs typeface="Arial" charset="0"/>
              </a:defRPr>
            </a:lvl1pPr>
            <a:lvl2pPr>
              <a:defRPr sz="2800">
                <a:solidFill>
                  <a:srgbClr val="383333"/>
                </a:solidFill>
                <a:latin typeface="Franklin Gothic Book" charset="0"/>
                <a:ea typeface="MS PGothic" charset="0"/>
                <a:cs typeface="Arial" charset="0"/>
              </a:defRPr>
            </a:lvl2pPr>
            <a:lvl3pPr>
              <a:defRPr sz="2400">
                <a:solidFill>
                  <a:srgbClr val="383333"/>
                </a:solidFill>
                <a:latin typeface="Franklin Gothic Book" charset="0"/>
                <a:ea typeface="MS PGothic" charset="0"/>
                <a:cs typeface="Arial" charset="0"/>
              </a:defRPr>
            </a:lvl3pPr>
            <a:lvl4pPr>
              <a:defRPr sz="2000">
                <a:solidFill>
                  <a:srgbClr val="383333"/>
                </a:solidFill>
                <a:latin typeface="Franklin Gothic Book" charset="0"/>
                <a:ea typeface="MS PGothic" charset="0"/>
                <a:cs typeface="Arial" charset="0"/>
              </a:defRPr>
            </a:lvl4pPr>
            <a:lvl5pPr>
              <a:defRPr sz="2000">
                <a:solidFill>
                  <a:srgbClr val="383333"/>
                </a:solidFill>
                <a:latin typeface="Franklin Gothic Book" charset="0"/>
                <a:ea typeface="MS PGothic" charset="0"/>
                <a:cs typeface="Arial" charset="0"/>
              </a:defRPr>
            </a:lvl5pPr>
            <a:lvl6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6pPr>
            <a:lvl7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7pPr>
            <a:lvl8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8pPr>
            <a:lvl9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9pPr>
          </a:lstStyle>
          <a:p>
            <a:r>
              <a:rPr lang="en-US" sz="1800" dirty="0">
                <a:solidFill>
                  <a:srgbClr val="FF0000"/>
                </a:solidFill>
                <a:latin typeface="Calibri" charset="0"/>
              </a:rPr>
              <a:t>1.11 (95%CI 0.77-1.54); n=35</a:t>
            </a:r>
          </a:p>
        </p:txBody>
      </p:sp>
      <p:sp>
        <p:nvSpPr>
          <p:cNvPr id="38941" name="TextBox 9"/>
          <p:cNvSpPr txBox="1">
            <a:spLocks noChangeArrowheads="1"/>
          </p:cNvSpPr>
          <p:nvPr/>
        </p:nvSpPr>
        <p:spPr bwMode="auto">
          <a:xfrm>
            <a:off x="7381043" y="4322088"/>
            <a:ext cx="3217863" cy="3698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3200">
                <a:solidFill>
                  <a:srgbClr val="383333"/>
                </a:solidFill>
                <a:latin typeface="Franklin Gothic Book" charset="0"/>
                <a:ea typeface="MS PGothic" charset="0"/>
                <a:cs typeface="Arial" charset="0"/>
              </a:defRPr>
            </a:lvl1pPr>
            <a:lvl2pPr>
              <a:defRPr sz="2800">
                <a:solidFill>
                  <a:srgbClr val="383333"/>
                </a:solidFill>
                <a:latin typeface="Franklin Gothic Book" charset="0"/>
                <a:ea typeface="MS PGothic" charset="0"/>
                <a:cs typeface="Arial" charset="0"/>
              </a:defRPr>
            </a:lvl2pPr>
            <a:lvl3pPr>
              <a:defRPr sz="2400">
                <a:solidFill>
                  <a:srgbClr val="383333"/>
                </a:solidFill>
                <a:latin typeface="Franklin Gothic Book" charset="0"/>
                <a:ea typeface="MS PGothic" charset="0"/>
                <a:cs typeface="Arial" charset="0"/>
              </a:defRPr>
            </a:lvl3pPr>
            <a:lvl4pPr>
              <a:defRPr sz="2000">
                <a:solidFill>
                  <a:srgbClr val="383333"/>
                </a:solidFill>
                <a:latin typeface="Franklin Gothic Book" charset="0"/>
                <a:ea typeface="MS PGothic" charset="0"/>
                <a:cs typeface="Arial" charset="0"/>
              </a:defRPr>
            </a:lvl4pPr>
            <a:lvl5pPr>
              <a:defRPr sz="2000">
                <a:solidFill>
                  <a:srgbClr val="383333"/>
                </a:solidFill>
                <a:latin typeface="Franklin Gothic Book" charset="0"/>
                <a:ea typeface="MS PGothic" charset="0"/>
                <a:cs typeface="Arial" charset="0"/>
              </a:defRPr>
            </a:lvl5pPr>
            <a:lvl6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6pPr>
            <a:lvl7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7pPr>
            <a:lvl8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8pPr>
            <a:lvl9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9pPr>
          </a:lstStyle>
          <a:p>
            <a:r>
              <a:rPr lang="en-US" sz="1800">
                <a:solidFill>
                  <a:srgbClr val="008000"/>
                </a:solidFill>
                <a:latin typeface="Calibri" charset="0"/>
              </a:rPr>
              <a:t>0.63 (95%CI 0.39-0.96); n=21</a:t>
            </a:r>
          </a:p>
        </p:txBody>
      </p:sp>
      <p:sp>
        <p:nvSpPr>
          <p:cNvPr id="38942" name="TextBox 10"/>
          <p:cNvSpPr txBox="1">
            <a:spLocks noChangeArrowheads="1"/>
          </p:cNvSpPr>
          <p:nvPr/>
        </p:nvSpPr>
        <p:spPr bwMode="auto">
          <a:xfrm>
            <a:off x="7381043" y="3953788"/>
            <a:ext cx="2878138" cy="368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3200">
                <a:solidFill>
                  <a:srgbClr val="383333"/>
                </a:solidFill>
                <a:latin typeface="Franklin Gothic Book" charset="0"/>
                <a:ea typeface="MS PGothic" charset="0"/>
                <a:cs typeface="Arial" charset="0"/>
              </a:defRPr>
            </a:lvl1pPr>
            <a:lvl2pPr>
              <a:defRPr sz="2800">
                <a:solidFill>
                  <a:srgbClr val="383333"/>
                </a:solidFill>
                <a:latin typeface="Franklin Gothic Book" charset="0"/>
                <a:ea typeface="MS PGothic" charset="0"/>
                <a:cs typeface="Arial" charset="0"/>
              </a:defRPr>
            </a:lvl2pPr>
            <a:lvl3pPr>
              <a:defRPr sz="2400">
                <a:solidFill>
                  <a:srgbClr val="383333"/>
                </a:solidFill>
                <a:latin typeface="Franklin Gothic Book" charset="0"/>
                <a:ea typeface="MS PGothic" charset="0"/>
                <a:cs typeface="Arial" charset="0"/>
              </a:defRPr>
            </a:lvl3pPr>
            <a:lvl4pPr>
              <a:defRPr sz="2000">
                <a:solidFill>
                  <a:srgbClr val="383333"/>
                </a:solidFill>
                <a:latin typeface="Franklin Gothic Book" charset="0"/>
                <a:ea typeface="MS PGothic" charset="0"/>
                <a:cs typeface="Arial" charset="0"/>
              </a:defRPr>
            </a:lvl4pPr>
            <a:lvl5pPr>
              <a:defRPr sz="2000">
                <a:solidFill>
                  <a:srgbClr val="383333"/>
                </a:solidFill>
                <a:latin typeface="Franklin Gothic Book" charset="0"/>
                <a:ea typeface="MS PGothic" charset="0"/>
                <a:cs typeface="Arial" charset="0"/>
              </a:defRPr>
            </a:lvl5pPr>
            <a:lvl6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6pPr>
            <a:lvl7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7pPr>
            <a:lvl8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8pPr>
            <a:lvl9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9pPr>
          </a:lstStyle>
          <a:p>
            <a:r>
              <a:rPr lang="en-US" sz="1800">
                <a:solidFill>
                  <a:srgbClr val="0000FF"/>
                </a:solidFill>
                <a:latin typeface="Calibri" charset="0"/>
              </a:rPr>
              <a:t>0.87 (95%CI 0.58-1.25); n=29</a:t>
            </a:r>
          </a:p>
        </p:txBody>
      </p:sp>
      <p:sp>
        <p:nvSpPr>
          <p:cNvPr id="38943" name="TextBox 1"/>
          <p:cNvSpPr txBox="1">
            <a:spLocks noChangeArrowheads="1"/>
          </p:cNvSpPr>
          <p:nvPr/>
        </p:nvSpPr>
        <p:spPr bwMode="auto">
          <a:xfrm>
            <a:off x="5594350" y="1830388"/>
            <a:ext cx="2139950" cy="8921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3200">
                <a:solidFill>
                  <a:srgbClr val="383333"/>
                </a:solidFill>
                <a:latin typeface="Franklin Gothic Book" charset="0"/>
                <a:ea typeface="MS PGothic" charset="0"/>
                <a:cs typeface="Arial" charset="0"/>
              </a:defRPr>
            </a:lvl1pPr>
            <a:lvl2pPr>
              <a:defRPr sz="2800">
                <a:solidFill>
                  <a:srgbClr val="383333"/>
                </a:solidFill>
                <a:latin typeface="Franklin Gothic Book" charset="0"/>
                <a:ea typeface="MS PGothic" charset="0"/>
                <a:cs typeface="Arial" charset="0"/>
              </a:defRPr>
            </a:lvl2pPr>
            <a:lvl3pPr>
              <a:defRPr sz="2400">
                <a:solidFill>
                  <a:srgbClr val="383333"/>
                </a:solidFill>
                <a:latin typeface="Franklin Gothic Book" charset="0"/>
                <a:ea typeface="MS PGothic" charset="0"/>
                <a:cs typeface="Arial" charset="0"/>
              </a:defRPr>
            </a:lvl3pPr>
            <a:lvl4pPr>
              <a:defRPr sz="2000">
                <a:solidFill>
                  <a:srgbClr val="383333"/>
                </a:solidFill>
                <a:latin typeface="Franklin Gothic Book" charset="0"/>
                <a:ea typeface="MS PGothic" charset="0"/>
                <a:cs typeface="Arial" charset="0"/>
              </a:defRPr>
            </a:lvl4pPr>
            <a:lvl5pPr>
              <a:defRPr sz="2000">
                <a:solidFill>
                  <a:srgbClr val="383333"/>
                </a:solidFill>
                <a:latin typeface="Franklin Gothic Book" charset="0"/>
                <a:ea typeface="MS PGothic" charset="0"/>
                <a:cs typeface="Arial" charset="0"/>
              </a:defRPr>
            </a:lvl5pPr>
            <a:lvl6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6pPr>
            <a:lvl7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7pPr>
            <a:lvl8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8pPr>
            <a:lvl9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9pPr>
          </a:lstStyle>
          <a:p>
            <a:r>
              <a:rPr lang="en-US" sz="2000" dirty="0">
                <a:solidFill>
                  <a:schemeClr val="tx1"/>
                </a:solidFill>
                <a:latin typeface="Arial" charset="0"/>
              </a:rPr>
              <a:t>*</a:t>
            </a:r>
            <a:r>
              <a:rPr lang="en-US" sz="1600" dirty="0">
                <a:solidFill>
                  <a:schemeClr val="tx1"/>
                </a:solidFill>
                <a:latin typeface="Arial" charset="0"/>
              </a:rPr>
              <a:t>Adjusted for no condom use with last vaginal sex</a:t>
            </a:r>
          </a:p>
        </p:txBody>
      </p:sp>
      <p:sp>
        <p:nvSpPr>
          <p:cNvPr id="4" name="Title 3">
            <a:extLst/>
          </p:cNvPr>
          <p:cNvSpPr>
            <a:spLocks noGrp="1"/>
          </p:cNvSpPr>
          <p:nvPr>
            <p:ph type="title"/>
          </p:nvPr>
        </p:nvSpPr>
        <p:spPr>
          <a:xfrm>
            <a:off x="609600" y="144463"/>
            <a:ext cx="10972800" cy="823912"/>
          </a:xfrm>
        </p:spPr>
        <p:txBody>
          <a:bodyPr rtlCol="0">
            <a:normAutofit/>
          </a:bodyPr>
          <a:lstStyle/>
          <a:p>
            <a:pPr fontAlgn="auto">
              <a:spcAft>
                <a:spcPts val="0"/>
              </a:spcAft>
              <a:defRPr/>
            </a:pPr>
            <a:r>
              <a:rPr lang="en-US" dirty="0" smtClean="0">
                <a:latin typeface="+mj-lt"/>
                <a:cs typeface="+mj-cs"/>
              </a:rPr>
              <a:t>ECHO: typical </a:t>
            </a:r>
            <a:r>
              <a:rPr lang="en-US" dirty="0">
                <a:latin typeface="+mj-lt"/>
                <a:cs typeface="+mj-cs"/>
              </a:rPr>
              <a:t>u</a:t>
            </a:r>
            <a:r>
              <a:rPr lang="en-US" dirty="0" smtClean="0">
                <a:latin typeface="+mj-lt"/>
                <a:cs typeface="+mj-cs"/>
              </a:rPr>
              <a:t>se </a:t>
            </a:r>
            <a:r>
              <a:rPr lang="en-US" dirty="0">
                <a:latin typeface="+mj-lt"/>
                <a:cs typeface="Arial"/>
              </a:rPr>
              <a:t>p</a:t>
            </a:r>
            <a:r>
              <a:rPr lang="en-US" dirty="0" smtClean="0">
                <a:latin typeface="+mj-lt"/>
                <a:cs typeface="Arial"/>
              </a:rPr>
              <a:t>regnancy </a:t>
            </a:r>
            <a:r>
              <a:rPr lang="en-US" dirty="0">
                <a:latin typeface="+mj-lt"/>
                <a:cs typeface="Arial"/>
              </a:rPr>
              <a:t>i</a:t>
            </a:r>
            <a:r>
              <a:rPr lang="en-US" dirty="0" smtClean="0">
                <a:latin typeface="+mj-lt"/>
                <a:cs typeface="Arial"/>
              </a:rPr>
              <a:t>ncidence </a:t>
            </a:r>
            <a:endParaRPr lang="en-US" dirty="0">
              <a:latin typeface="+mj-lt"/>
              <a:cs typeface="+mj-cs"/>
            </a:endParaRPr>
          </a:p>
        </p:txBody>
      </p:sp>
      <p:graphicFrame>
        <p:nvGraphicFramePr>
          <p:cNvPr id="11" name="Content Placeholder 6">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727194291"/>
              </p:ext>
            </p:extLst>
          </p:nvPr>
        </p:nvGraphicFramePr>
        <p:xfrm>
          <a:off x="2416160" y="1799171"/>
          <a:ext cx="7359681" cy="3419384"/>
        </p:xfrm>
        <a:graphic>
          <a:graphicData uri="http://schemas.openxmlformats.org/drawingml/2006/table">
            <a:tbl>
              <a:tblPr/>
              <a:tblGrid>
                <a:gridCol w="3537907">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20000"/>
                    </a:ext>
                  </a:extLst>
                </a:gridCol>
                <a:gridCol w="2325476">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20001"/>
                    </a:ext>
                  </a:extLst>
                </a:gridCol>
                <a:gridCol w="1496298">
                  <a:extLst>
                    <a:ext uri="{9D8B030D-6E8A-4147-A177-3AD203B41FA5}">
                      <a16:colId xmlns="" xmlns:a16="http://schemas.microsoft.com/office/drawing/2014/main" xmlns:p="http://schemas.openxmlformats.org/presentationml/2006/main" xmlns:r="http://schemas.openxmlformats.org/officeDocument/2006/relationships" xmlns:a="http://schemas.openxmlformats.org/drawingml/2006/main" val="20002"/>
                    </a:ext>
                  </a:extLst>
                </a:gridCol>
              </a:tblGrid>
              <a:tr h="8548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MS PGothic" charset="0"/>
                          <a:cs typeface="Arial" charset="0"/>
                        </a:rPr>
                        <a:t>Method</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MS PGothic" charset="0"/>
                          <a:cs typeface="Arial" charset="0"/>
                        </a:rPr>
                        <a:t>aHR </a:t>
                      </a:r>
                      <a:r>
                        <a:rPr kumimoji="0" lang="en-US" sz="2400" b="0" i="0" u="none" strike="noStrike" cap="none" normalizeH="0" baseline="0" dirty="0">
                          <a:ln>
                            <a:noFill/>
                          </a:ln>
                          <a:solidFill>
                            <a:schemeClr val="bg1"/>
                          </a:solidFill>
                          <a:effectLst/>
                          <a:latin typeface="+mj-lt"/>
                          <a:ea typeface="MS PGothic" charset="0"/>
                          <a:cs typeface="MS PGothic" charset="0"/>
                        </a:rPr>
                        <a:t>(95% CI</a:t>
                      </a:r>
                      <a:r>
                        <a:rPr kumimoji="0" lang="en-US" sz="2400" b="0" i="0" u="none" strike="noStrike" cap="none" normalizeH="0" baseline="0" dirty="0" smtClean="0">
                          <a:ln>
                            <a:noFill/>
                          </a:ln>
                          <a:solidFill>
                            <a:schemeClr val="bg1"/>
                          </a:solidFill>
                          <a:effectLst/>
                          <a:latin typeface="+mj-lt"/>
                          <a:ea typeface="MS PGothic" charset="0"/>
                          <a:cs typeface="MS PGothic" charset="0"/>
                        </a:rPr>
                        <a:t>)*</a:t>
                      </a:r>
                      <a:endParaRPr kumimoji="0" lang="en-US" sz="2400" b="0" i="0" u="none" strike="noStrike" cap="none" normalizeH="0" baseline="0" dirty="0">
                        <a:ln>
                          <a:noFill/>
                        </a:ln>
                        <a:solidFill>
                          <a:schemeClr val="bg1"/>
                        </a:solidFill>
                        <a:effectLst/>
                        <a:latin typeface="+mj-lt"/>
                        <a:ea typeface="MS PGothic" charset="0"/>
                        <a:cs typeface="MS PGothic" charset="0"/>
                      </a:endParaRP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MS PGothic" charset="0"/>
                          <a:cs typeface="Arial" charset="0"/>
                        </a:rPr>
                        <a:t>p-value </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50000"/>
                      </a:schemeClr>
                    </a:solidFill>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0"/>
                  </a:ext>
                </a:extLst>
              </a:tr>
              <a:tr h="8548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mj-lt"/>
                          <a:ea typeface="MS PGothic" charset="0"/>
                          <a:cs typeface="Arial" charset="0"/>
                        </a:rPr>
                        <a:t>DMPA-IM v. Copper IUD</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mj-lt"/>
                          <a:ea typeface="MS PGothic" charset="0"/>
                          <a:cs typeface="Arial" charset="0"/>
                        </a:rPr>
                        <a:t>0.80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j-lt"/>
                          <a:ea typeface="MS PGothic" charset="0"/>
                          <a:cs typeface="Arial" charset="0"/>
                        </a:rPr>
                        <a:t>0.49-1.31</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mj-lt"/>
                          <a:ea typeface="MS PGothic" charset="0"/>
                          <a:cs typeface="Arial" charset="0"/>
                        </a:rPr>
                        <a:t>0.375</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1"/>
                  </a:ext>
                </a:extLst>
              </a:tr>
              <a:tr h="8548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mj-lt"/>
                          <a:ea typeface="MS PGothic" charset="0"/>
                          <a:cs typeface="Arial" charset="0"/>
                        </a:rPr>
                        <a:t>DMPA-IM v.  LNG </a:t>
                      </a:r>
                      <a:r>
                        <a:rPr kumimoji="0" lang="en-US" sz="2400" b="0" i="0" u="none" strike="noStrike" cap="none" normalizeH="0" baseline="0" dirty="0" smtClean="0">
                          <a:ln>
                            <a:noFill/>
                          </a:ln>
                          <a:solidFill>
                            <a:srgbClr val="000000"/>
                          </a:solidFill>
                          <a:effectLst/>
                          <a:latin typeface="+mj-lt"/>
                          <a:ea typeface="MS PGothic" charset="0"/>
                          <a:cs typeface="Arial" charset="0"/>
                        </a:rPr>
                        <a:t>implant</a:t>
                      </a:r>
                      <a:endParaRPr kumimoji="0" lang="en-US" sz="2400" b="0" i="0" u="none" strike="noStrike" cap="none" normalizeH="0" baseline="0" dirty="0">
                        <a:ln>
                          <a:noFill/>
                        </a:ln>
                        <a:solidFill>
                          <a:srgbClr val="000000"/>
                        </a:solidFill>
                        <a:effectLst/>
                        <a:latin typeface="+mj-lt"/>
                        <a:ea typeface="MS PGothic" charset="0"/>
                        <a:cs typeface="Arial" charset="0"/>
                      </a:endParaRP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mj-lt"/>
                          <a:ea typeface="MS PGothic" charset="0"/>
                          <a:cs typeface="Arial" charset="0"/>
                        </a:rPr>
                        <a:t>1.39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j-lt"/>
                          <a:ea typeface="MS PGothic" charset="0"/>
                          <a:cs typeface="Arial" charset="0"/>
                        </a:rPr>
                        <a:t>0.80-2.45</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mj-lt"/>
                          <a:ea typeface="MS PGothic" charset="0"/>
                          <a:cs typeface="Arial" charset="0"/>
                        </a:rPr>
                        <a:t>0.246</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2"/>
                  </a:ext>
                </a:extLst>
              </a:tr>
              <a:tr h="8548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mj-lt"/>
                          <a:ea typeface="MS PGothic" charset="0"/>
                          <a:cs typeface="Arial" charset="0"/>
                        </a:rPr>
                        <a:t>IUD v. LNG </a:t>
                      </a:r>
                      <a:r>
                        <a:rPr kumimoji="0" lang="en-US" sz="2400" b="0" i="0" u="none" strike="noStrike" cap="none" normalizeH="0" baseline="0" dirty="0" smtClean="0">
                          <a:ln>
                            <a:noFill/>
                          </a:ln>
                          <a:solidFill>
                            <a:srgbClr val="000000"/>
                          </a:solidFill>
                          <a:effectLst/>
                          <a:latin typeface="+mj-lt"/>
                          <a:ea typeface="MS PGothic" charset="0"/>
                          <a:cs typeface="Arial" charset="0"/>
                        </a:rPr>
                        <a:t>implant</a:t>
                      </a:r>
                      <a:endParaRPr kumimoji="0" lang="en-US" sz="2400" b="0" i="0" u="none" strike="noStrike" cap="none" normalizeH="0" baseline="0" dirty="0">
                        <a:ln>
                          <a:noFill/>
                        </a:ln>
                        <a:solidFill>
                          <a:srgbClr val="000000"/>
                        </a:solidFill>
                        <a:effectLst/>
                        <a:latin typeface="+mj-lt"/>
                        <a:ea typeface="MS PGothic" charset="0"/>
                        <a:cs typeface="Arial" charset="0"/>
                      </a:endParaRP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j-lt"/>
                          <a:ea typeface="MS PGothic" charset="0"/>
                          <a:cs typeface="Arial" charset="0"/>
                        </a:rPr>
                        <a:t>1.74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MS PGothic" charset="0"/>
                          <a:cs typeface="Arial" charset="0"/>
                        </a:rPr>
                        <a:t>1.01-2.99</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j-lt"/>
                          <a:ea typeface="MS PGothic" charset="0"/>
                          <a:cs typeface="Arial" charset="0"/>
                        </a:rPr>
                        <a:t>0.044</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extLst>
                  <a:ext uri="{0D108BD9-81ED-4DB2-BD59-A6C34878D82A}">
                    <a16:rowId xmlns="" xmlns:a16="http://schemas.microsoft.com/office/drawing/2014/main" xmlns:p="http://schemas.openxmlformats.org/presentationml/2006/main" xmlns:r="http://schemas.openxmlformats.org/officeDocument/2006/relationships" xmlns:a="http://schemas.openxmlformats.org/drawingml/2006/main" val="10003"/>
                  </a:ext>
                </a:extLst>
              </a:tr>
            </a:tbl>
          </a:graphicData>
        </a:graphic>
      </p:graphicFrame>
      <p:cxnSp>
        <p:nvCxnSpPr>
          <p:cNvPr id="3" name="Straight Connector 2"/>
          <p:cNvCxnSpPr/>
          <p:nvPr/>
        </p:nvCxnSpPr>
        <p:spPr>
          <a:xfrm>
            <a:off x="4476320" y="3403013"/>
            <a:ext cx="641271" cy="73025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14042" y="3406188"/>
            <a:ext cx="641271" cy="73025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622806" y="4282488"/>
            <a:ext cx="641271" cy="73025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660528" y="4285663"/>
            <a:ext cx="641271" cy="73025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08043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44385" y="274639"/>
            <a:ext cx="11303230" cy="1143000"/>
          </a:xfrm>
        </p:spPr>
        <p:txBody>
          <a:bodyPr>
            <a:noAutofit/>
          </a:bodyPr>
          <a:lstStyle/>
          <a:p>
            <a:r>
              <a:rPr lang="en-US" dirty="0" smtClean="0">
                <a:latin typeface="+mj-lt"/>
              </a:rPr>
              <a:t>Reflate TB2: 1</a:t>
            </a:r>
            <a:r>
              <a:rPr lang="en-US" baseline="30000" dirty="0" smtClean="0">
                <a:latin typeface="+mj-lt"/>
              </a:rPr>
              <a:t>st</a:t>
            </a:r>
            <a:r>
              <a:rPr lang="en-US" dirty="0" smtClean="0">
                <a:latin typeface="+mj-lt"/>
              </a:rPr>
              <a:t> line </a:t>
            </a:r>
            <a:r>
              <a:rPr lang="en-US" dirty="0">
                <a:latin typeface="+mj-lt"/>
              </a:rPr>
              <a:t>A</a:t>
            </a:r>
            <a:r>
              <a:rPr lang="en-US" dirty="0" smtClean="0">
                <a:latin typeface="+mj-lt"/>
              </a:rPr>
              <a:t>RT with standard TB treatment</a:t>
            </a:r>
            <a:br>
              <a:rPr lang="en-US" dirty="0" smtClean="0">
                <a:latin typeface="+mj-lt"/>
              </a:rPr>
            </a:br>
            <a:r>
              <a:rPr lang="en-US" sz="3200" dirty="0" smtClean="0">
                <a:latin typeface="+mj-lt"/>
              </a:rPr>
              <a:t>TDF/3TC + RAL 400 BID </a:t>
            </a:r>
            <a:r>
              <a:rPr lang="en-US" sz="3200" dirty="0" err="1" smtClean="0">
                <a:latin typeface="+mj-lt"/>
              </a:rPr>
              <a:t>vs</a:t>
            </a:r>
            <a:r>
              <a:rPr lang="en-US" sz="3200" dirty="0" smtClean="0">
                <a:latin typeface="+mj-lt"/>
              </a:rPr>
              <a:t> TDF/3TC + EFV 600 OD (n=230/arm)</a:t>
            </a:r>
            <a:endParaRPr lang="en-US" sz="3200" dirty="0">
              <a:latin typeface="+mj-lt"/>
            </a:endParaRPr>
          </a:p>
        </p:txBody>
      </p:sp>
      <p:graphicFrame>
        <p:nvGraphicFramePr>
          <p:cNvPr id="8" name="Graphique 41"/>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664024084"/>
              </p:ext>
            </p:extLst>
          </p:nvPr>
        </p:nvGraphicFramePr>
        <p:xfrm>
          <a:off x="412598" y="1683696"/>
          <a:ext cx="6327030" cy="4817497"/>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 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BA5D86D-2632-4841-B661-D38FFDC27842}"/>
              </a:ext>
            </a:extLst>
          </p:cNvPr>
          <p:cNvGrpSpPr>
            <a:grpSpLocks noChangeAspect="1"/>
          </p:cNvGrpSpPr>
          <p:nvPr/>
        </p:nvGrpSpPr>
        <p:grpSpPr>
          <a:xfrm>
            <a:off x="6775334" y="2399635"/>
            <a:ext cx="5118759" cy="2620645"/>
            <a:chOff x="7136652" y="2219242"/>
            <a:chExt cx="1939664" cy="1393776"/>
          </a:xfrm>
        </p:grpSpPr>
        <p:sp>
          <p:nvSpPr>
            <p:cNvPr id="5" name="TextBox 15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D8C8F95B-E5A7-4232-A885-6F7E46F7C22A}"/>
                </a:ext>
              </a:extLst>
            </p:cNvPr>
            <p:cNvSpPr txBox="1"/>
            <p:nvPr/>
          </p:nvSpPr>
          <p:spPr>
            <a:xfrm>
              <a:off x="7136652" y="2892328"/>
              <a:ext cx="407895"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cs typeface="Arial" panose="020B0604020202020204" pitchFamily="34" charset="0"/>
                </a:rPr>
                <a:t>-13.9</a:t>
              </a:r>
            </a:p>
          </p:txBody>
        </p:sp>
        <p:cxnSp>
          <p:nvCxnSpPr>
            <p:cNvPr id="6" name="Straight Connector 5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44E0488-5217-1546-9F57-6E46A56947A0}"/>
                </a:ext>
              </a:extLst>
            </p:cNvPr>
            <p:cNvCxnSpPr>
              <a:cxnSpLocks/>
            </p:cNvCxnSpPr>
            <p:nvPr/>
          </p:nvCxnSpPr>
          <p:spPr bwMode="auto">
            <a:xfrm>
              <a:off x="7510514" y="2525981"/>
              <a:ext cx="2154" cy="890344"/>
            </a:xfrm>
            <a:prstGeom prst="line">
              <a:avLst/>
            </a:prstGeom>
            <a:noFill/>
            <a:ln w="19050" cap="flat" cmpd="sng" algn="ctr">
              <a:solidFill>
                <a:srgbClr val="000000"/>
              </a:solidFill>
              <a:prstDash val="sysDash"/>
            </a:ln>
            <a:effectLst/>
          </p:spPr>
        </p:cxnSp>
        <p:sp>
          <p:nvSpPr>
            <p:cNvPr id="9" name="TextBox 15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83AED66-F5B5-4803-95CC-AA9D4070534A}"/>
                </a:ext>
              </a:extLst>
            </p:cNvPr>
            <p:cNvSpPr txBox="1"/>
            <p:nvPr/>
          </p:nvSpPr>
          <p:spPr>
            <a:xfrm>
              <a:off x="8297697" y="2926752"/>
              <a:ext cx="407895"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cs typeface="Arial" panose="020B0604020202020204" pitchFamily="34" charset="0"/>
                </a:rPr>
                <a:t>3</a:t>
              </a:r>
              <a:r>
                <a:rPr kumimoji="0" lang="en-US" sz="2000" b="1" i="0" u="none" strike="noStrike" kern="0" cap="none" spc="0" normalizeH="0" baseline="0" noProof="0" dirty="0">
                  <a:ln>
                    <a:noFill/>
                  </a:ln>
                  <a:solidFill>
                    <a:srgbClr val="000000"/>
                  </a:solidFill>
                  <a:effectLst/>
                  <a:uLnTx/>
                  <a:uFillTx/>
                  <a:cs typeface="Arial" panose="020B0604020202020204" pitchFamily="34" charset="0"/>
                </a:rPr>
                <a:t>.7</a:t>
              </a:r>
            </a:p>
          </p:txBody>
        </p:sp>
        <p:sp>
          <p:nvSpPr>
            <p:cNvPr id="10" name="TextBox 15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A11199B-8AF1-4E62-8CEB-A1A33F465870}"/>
                </a:ext>
              </a:extLst>
            </p:cNvPr>
            <p:cNvSpPr txBox="1"/>
            <p:nvPr/>
          </p:nvSpPr>
          <p:spPr>
            <a:xfrm>
              <a:off x="7944914" y="2966339"/>
              <a:ext cx="154230" cy="163690"/>
            </a:xfrm>
            <a:prstGeom prst="rect">
              <a:avLst/>
            </a:prstGeom>
            <a:noFill/>
          </p:spPr>
          <p:txBody>
            <a:bodyPr wrap="none" lIns="0" tIns="0" rIns="0" bIns="0"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cs typeface="Arial" panose="020B0604020202020204" pitchFamily="34" charset="0"/>
                </a:rPr>
                <a:t>-5.1</a:t>
              </a:r>
            </a:p>
          </p:txBody>
        </p:sp>
        <p:sp>
          <p:nvSpPr>
            <p:cNvPr id="11" name="TextBox 15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35778CD-EA14-476D-9738-09E102FC0763}"/>
                </a:ext>
              </a:extLst>
            </p:cNvPr>
            <p:cNvSpPr txBox="1"/>
            <p:nvPr/>
          </p:nvSpPr>
          <p:spPr>
            <a:xfrm>
              <a:off x="7200854" y="2344005"/>
              <a:ext cx="1143465" cy="150049"/>
            </a:xfrm>
            <a:prstGeom prst="rect">
              <a:avLst/>
            </a:prstGeom>
            <a:noFill/>
          </p:spPr>
          <p:txBody>
            <a:bodyPr wrap="square" lIns="0" tIns="0" rIns="0" bIns="0" rtlCol="0">
              <a:spAutoFit/>
            </a:bodyPr>
            <a:lstStyle/>
            <a:p>
              <a:pPr marL="0" marR="0" lvl="0" indent="0" defTabSz="914400" eaLnBrk="0" fontAlgn="base" latinLnBrk="0" hangingPunct="0">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cs typeface="Arial" panose="020B0604020202020204" pitchFamily="34" charset="0"/>
                </a:rPr>
                <a:t>-12% NI margin</a:t>
              </a:r>
            </a:p>
          </p:txBody>
        </p:sp>
        <p:cxnSp>
          <p:nvCxnSpPr>
            <p:cNvPr id="12" name="Straight Connector 16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7778C99-E705-4203-9DCE-BDDAAC80EB43}"/>
                </a:ext>
              </a:extLst>
            </p:cNvPr>
            <p:cNvCxnSpPr/>
            <p:nvPr/>
          </p:nvCxnSpPr>
          <p:spPr bwMode="auto">
            <a:xfrm>
              <a:off x="8306749" y="2219242"/>
              <a:ext cx="0" cy="1148795"/>
            </a:xfrm>
            <a:prstGeom prst="line">
              <a:avLst/>
            </a:prstGeom>
            <a:noFill/>
            <a:ln w="28575" cap="flat" cmpd="sng" algn="ctr">
              <a:solidFill>
                <a:srgbClr val="000000"/>
              </a:solidFill>
              <a:prstDash val="solid"/>
              <a:round/>
              <a:headEnd type="none" w="med" len="med"/>
              <a:tailEnd type="none" w="med" len="med"/>
            </a:ln>
            <a:effectLst/>
          </p:spPr>
        </p:cxnSp>
        <p:cxnSp>
          <p:nvCxnSpPr>
            <p:cNvPr id="13" name="Straight Connector 16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B5EBC8F-112C-45F8-944B-8EA6E6EEE581}"/>
                </a:ext>
              </a:extLst>
            </p:cNvPr>
            <p:cNvCxnSpPr>
              <a:cxnSpLocks/>
            </p:cNvCxnSpPr>
            <p:nvPr/>
          </p:nvCxnSpPr>
          <p:spPr bwMode="auto">
            <a:xfrm flipV="1">
              <a:off x="7519078" y="3418062"/>
              <a:ext cx="1557238" cy="27106"/>
            </a:xfrm>
            <a:prstGeom prst="line">
              <a:avLst/>
            </a:prstGeom>
            <a:noFill/>
            <a:ln w="28575" cap="flat" cmpd="sng" algn="ctr">
              <a:solidFill>
                <a:srgbClr val="000000"/>
              </a:solidFill>
              <a:prstDash val="solid"/>
              <a:round/>
              <a:headEnd type="none" w="med" len="med"/>
              <a:tailEnd type="none" w="med" len="med"/>
            </a:ln>
            <a:effectLst/>
          </p:spPr>
        </p:cxnSp>
        <p:grpSp>
          <p:nvGrpSpPr>
            <p:cNvPr id="14" name="Group 16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2182AFD-FC4F-405C-92E2-01413D2EEE5C}"/>
                </a:ext>
              </a:extLst>
            </p:cNvPr>
            <p:cNvGrpSpPr/>
            <p:nvPr/>
          </p:nvGrpSpPr>
          <p:grpSpPr>
            <a:xfrm>
              <a:off x="7519078" y="3356669"/>
              <a:ext cx="1557238" cy="104169"/>
              <a:chOff x="7519078" y="3338563"/>
              <a:chExt cx="1557238" cy="104169"/>
            </a:xfrm>
          </p:grpSpPr>
          <p:cxnSp>
            <p:nvCxnSpPr>
              <p:cNvPr id="25" name="Straight Connector 16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C0D21889-92EE-4ED5-AB6B-13FD2C706863}"/>
                  </a:ext>
                </a:extLst>
              </p:cNvPr>
              <p:cNvCxnSpPr/>
              <p:nvPr/>
            </p:nvCxnSpPr>
            <p:spPr bwMode="auto">
              <a:xfrm>
                <a:off x="7519078" y="3371558"/>
                <a:ext cx="0" cy="71174"/>
              </a:xfrm>
              <a:prstGeom prst="line">
                <a:avLst/>
              </a:prstGeom>
              <a:noFill/>
              <a:ln w="28575" cap="flat" cmpd="sng" algn="ctr">
                <a:solidFill>
                  <a:srgbClr val="000000"/>
                </a:solidFill>
                <a:prstDash val="solid"/>
                <a:round/>
                <a:headEnd type="none" w="med" len="med"/>
                <a:tailEnd type="none" w="med" len="med"/>
              </a:ln>
              <a:effectLst/>
            </p:spPr>
          </p:cxnSp>
          <p:cxnSp>
            <p:nvCxnSpPr>
              <p:cNvPr id="26" name="Straight Connector 16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2EEAA43B-C331-4A55-8571-B482847B1B49}"/>
                  </a:ext>
                </a:extLst>
              </p:cNvPr>
              <p:cNvCxnSpPr/>
              <p:nvPr/>
            </p:nvCxnSpPr>
            <p:spPr bwMode="auto">
              <a:xfrm>
                <a:off x="7797977" y="3362633"/>
                <a:ext cx="0" cy="71174"/>
              </a:xfrm>
              <a:prstGeom prst="line">
                <a:avLst/>
              </a:prstGeom>
              <a:noFill/>
              <a:ln w="28575" cap="flat" cmpd="sng" algn="ctr">
                <a:solidFill>
                  <a:srgbClr val="000000"/>
                </a:solidFill>
                <a:prstDash val="solid"/>
                <a:round/>
                <a:headEnd type="none" w="med" len="med"/>
                <a:tailEnd type="none" w="med" len="med"/>
              </a:ln>
              <a:effectLst/>
            </p:spPr>
          </p:cxnSp>
          <p:cxnSp>
            <p:nvCxnSpPr>
              <p:cNvPr id="27" name="Straight Connector 16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6631CE9-1785-4185-ADAA-F15688DDCA29}"/>
                  </a:ext>
                </a:extLst>
              </p:cNvPr>
              <p:cNvCxnSpPr/>
              <p:nvPr/>
            </p:nvCxnSpPr>
            <p:spPr bwMode="auto">
              <a:xfrm>
                <a:off x="8052687" y="3362633"/>
                <a:ext cx="0" cy="71174"/>
              </a:xfrm>
              <a:prstGeom prst="line">
                <a:avLst/>
              </a:prstGeom>
              <a:noFill/>
              <a:ln w="28575" cap="flat" cmpd="sng" algn="ctr">
                <a:solidFill>
                  <a:srgbClr val="000000"/>
                </a:solidFill>
                <a:prstDash val="solid"/>
                <a:round/>
                <a:headEnd type="none" w="med" len="med"/>
                <a:tailEnd type="none" w="med" len="med"/>
              </a:ln>
              <a:effectLst/>
            </p:spPr>
          </p:cxnSp>
          <p:cxnSp>
            <p:nvCxnSpPr>
              <p:cNvPr id="28" name="Straight Connector 17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6761597-5D1B-40FF-92C1-58C9AB5A1277}"/>
                  </a:ext>
                </a:extLst>
              </p:cNvPr>
              <p:cNvCxnSpPr/>
              <p:nvPr/>
            </p:nvCxnSpPr>
            <p:spPr bwMode="auto">
              <a:xfrm>
                <a:off x="8307397" y="3347918"/>
                <a:ext cx="0" cy="71174"/>
              </a:xfrm>
              <a:prstGeom prst="line">
                <a:avLst/>
              </a:prstGeom>
              <a:noFill/>
              <a:ln w="28575" cap="flat" cmpd="sng" algn="ctr">
                <a:solidFill>
                  <a:srgbClr val="000000"/>
                </a:solidFill>
                <a:prstDash val="solid"/>
                <a:round/>
                <a:headEnd type="none" w="med" len="med"/>
                <a:tailEnd type="none" w="med" len="med"/>
              </a:ln>
              <a:effectLst/>
            </p:spPr>
          </p:cxnSp>
          <p:cxnSp>
            <p:nvCxnSpPr>
              <p:cNvPr id="29" name="Straight Connector 17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C3F7B41-B8FC-4A90-80E8-5FE3E79E857F}"/>
                  </a:ext>
                </a:extLst>
              </p:cNvPr>
              <p:cNvCxnSpPr/>
              <p:nvPr/>
            </p:nvCxnSpPr>
            <p:spPr bwMode="auto">
              <a:xfrm>
                <a:off x="8562106" y="3338563"/>
                <a:ext cx="0" cy="71173"/>
              </a:xfrm>
              <a:prstGeom prst="line">
                <a:avLst/>
              </a:prstGeom>
              <a:noFill/>
              <a:ln w="28575" cap="flat" cmpd="sng" algn="ctr">
                <a:solidFill>
                  <a:srgbClr val="000000"/>
                </a:solidFill>
                <a:prstDash val="solid"/>
                <a:round/>
                <a:headEnd type="none" w="med" len="med"/>
                <a:tailEnd type="none" w="med" len="med"/>
              </a:ln>
              <a:effectLst/>
            </p:spPr>
          </p:cxnSp>
          <p:cxnSp>
            <p:nvCxnSpPr>
              <p:cNvPr id="30" name="Straight Connector 17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ACF5978-016F-4C9E-9750-153281A37601}"/>
                  </a:ext>
                </a:extLst>
              </p:cNvPr>
              <p:cNvCxnSpPr/>
              <p:nvPr/>
            </p:nvCxnSpPr>
            <p:spPr bwMode="auto">
              <a:xfrm>
                <a:off x="8816816" y="3338563"/>
                <a:ext cx="0" cy="71173"/>
              </a:xfrm>
              <a:prstGeom prst="line">
                <a:avLst/>
              </a:prstGeom>
              <a:noFill/>
              <a:ln w="28575" cap="flat" cmpd="sng" algn="ctr">
                <a:solidFill>
                  <a:srgbClr val="000000"/>
                </a:solidFill>
                <a:prstDash val="solid"/>
                <a:round/>
                <a:headEnd type="none" w="med" len="med"/>
                <a:tailEnd type="none" w="med" len="med"/>
              </a:ln>
              <a:effectLst/>
            </p:spPr>
          </p:cxnSp>
          <p:cxnSp>
            <p:nvCxnSpPr>
              <p:cNvPr id="31" name="Straight Connector 17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B5D9A25-2795-44C0-AB9D-CDCD7FA653C2}"/>
                  </a:ext>
                </a:extLst>
              </p:cNvPr>
              <p:cNvCxnSpPr/>
              <p:nvPr/>
            </p:nvCxnSpPr>
            <p:spPr bwMode="auto">
              <a:xfrm>
                <a:off x="9076316" y="3344857"/>
                <a:ext cx="0" cy="71173"/>
              </a:xfrm>
              <a:prstGeom prst="line">
                <a:avLst/>
              </a:prstGeom>
              <a:noFill/>
              <a:ln w="28575" cap="flat" cmpd="sng" algn="ctr">
                <a:solidFill>
                  <a:srgbClr val="000000"/>
                </a:solidFill>
                <a:prstDash val="solid"/>
                <a:round/>
                <a:headEnd type="none" w="med" len="med"/>
                <a:tailEnd type="none" w="med" len="med"/>
              </a:ln>
              <a:effectLst/>
            </p:spPr>
          </p:cxnSp>
        </p:grpSp>
        <p:sp>
          <p:nvSpPr>
            <p:cNvPr id="15" name="TextBox 17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84F89DC-40CD-4591-95A1-ED9714D6A39F}"/>
                </a:ext>
              </a:extLst>
            </p:cNvPr>
            <p:cNvSpPr txBox="1"/>
            <p:nvPr/>
          </p:nvSpPr>
          <p:spPr>
            <a:xfrm>
              <a:off x="7340600" y="3442920"/>
              <a:ext cx="344136"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cs typeface="Arial" panose="020B0604020202020204" pitchFamily="34" charset="0"/>
                </a:rPr>
                <a:t>-12</a:t>
              </a:r>
            </a:p>
          </p:txBody>
        </p:sp>
        <p:sp>
          <p:nvSpPr>
            <p:cNvPr id="16" name="TextBox 18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16F1CE1-5CA8-4878-9BBB-030B2F7CE6D2}"/>
                </a:ext>
              </a:extLst>
            </p:cNvPr>
            <p:cNvSpPr txBox="1"/>
            <p:nvPr/>
          </p:nvSpPr>
          <p:spPr>
            <a:xfrm>
              <a:off x="7600519" y="3442920"/>
              <a:ext cx="344136"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cs typeface="Arial" panose="020B0604020202020204" pitchFamily="34" charset="0"/>
                </a:rPr>
                <a:t>-8</a:t>
              </a:r>
            </a:p>
          </p:txBody>
        </p:sp>
        <p:sp>
          <p:nvSpPr>
            <p:cNvPr id="17" name="TextBox 18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62C13C9-DD5A-4EF5-911F-724793A71920}"/>
                </a:ext>
              </a:extLst>
            </p:cNvPr>
            <p:cNvSpPr txBox="1"/>
            <p:nvPr/>
          </p:nvSpPr>
          <p:spPr>
            <a:xfrm>
              <a:off x="7858608" y="3442920"/>
              <a:ext cx="344136"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cs typeface="Arial" panose="020B0604020202020204" pitchFamily="34" charset="0"/>
                </a:rPr>
                <a:t>-4</a:t>
              </a:r>
            </a:p>
          </p:txBody>
        </p:sp>
        <p:sp>
          <p:nvSpPr>
            <p:cNvPr id="18" name="TextBox 182">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8338EB1-7D53-49A4-812F-15B47A0B50FC}"/>
                </a:ext>
              </a:extLst>
            </p:cNvPr>
            <p:cNvSpPr txBox="1"/>
            <p:nvPr/>
          </p:nvSpPr>
          <p:spPr>
            <a:xfrm>
              <a:off x="8140559" y="3442920"/>
              <a:ext cx="344136"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cs typeface="Arial" panose="020B0604020202020204" pitchFamily="34" charset="0"/>
                </a:rPr>
                <a:t>0</a:t>
              </a:r>
            </a:p>
          </p:txBody>
        </p:sp>
        <p:sp>
          <p:nvSpPr>
            <p:cNvPr id="19" name="TextBox 184">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43A7FC8-2EFF-4A47-B6E4-5BDD6FCA7733}"/>
                </a:ext>
              </a:extLst>
            </p:cNvPr>
            <p:cNvSpPr txBox="1"/>
            <p:nvPr/>
          </p:nvSpPr>
          <p:spPr>
            <a:xfrm>
              <a:off x="8383141" y="3437092"/>
              <a:ext cx="344136"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cs typeface="Arial" panose="020B0604020202020204" pitchFamily="34" charset="0"/>
                </a:rPr>
                <a:t>4</a:t>
              </a:r>
            </a:p>
          </p:txBody>
        </p:sp>
        <p:sp>
          <p:nvSpPr>
            <p:cNvPr id="20" name="TextBox 185">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731449A-4416-4EDF-8CE9-506A592C68EC}"/>
                </a:ext>
              </a:extLst>
            </p:cNvPr>
            <p:cNvSpPr txBox="1"/>
            <p:nvPr/>
          </p:nvSpPr>
          <p:spPr>
            <a:xfrm>
              <a:off x="8647848" y="3449328"/>
              <a:ext cx="344136"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cs typeface="Arial" panose="020B0604020202020204" pitchFamily="34" charset="0"/>
                </a:rPr>
                <a:t>8</a:t>
              </a:r>
            </a:p>
          </p:txBody>
        </p:sp>
        <p:cxnSp>
          <p:nvCxnSpPr>
            <p:cNvPr id="21" name="Straight Connector 188">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51B98CFA-8A7F-4A7C-845C-DD5666432B87}"/>
                </a:ext>
              </a:extLst>
            </p:cNvPr>
            <p:cNvCxnSpPr>
              <a:cxnSpLocks/>
            </p:cNvCxnSpPr>
            <p:nvPr/>
          </p:nvCxnSpPr>
          <p:spPr bwMode="auto">
            <a:xfrm flipH="1">
              <a:off x="7431643" y="2898457"/>
              <a:ext cx="1053052" cy="1"/>
            </a:xfrm>
            <a:prstGeom prst="line">
              <a:avLst/>
            </a:prstGeom>
            <a:noFill/>
            <a:ln w="28575" cap="flat" cmpd="sng" algn="ctr">
              <a:solidFill>
                <a:srgbClr val="000000"/>
              </a:solidFill>
              <a:prstDash val="solid"/>
              <a:round/>
              <a:headEnd type="none" w="med" len="med"/>
              <a:tailEnd type="none" w="med" len="med"/>
            </a:ln>
            <a:effectLst/>
          </p:spPr>
        </p:cxnSp>
        <p:cxnSp>
          <p:nvCxnSpPr>
            <p:cNvPr id="22" name="Straight Connector 189">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E3674B25-2E0D-45D1-9D9A-B1D94106DF85}"/>
                </a:ext>
              </a:extLst>
            </p:cNvPr>
            <p:cNvCxnSpPr>
              <a:cxnSpLocks/>
            </p:cNvCxnSpPr>
            <p:nvPr/>
          </p:nvCxnSpPr>
          <p:spPr bwMode="auto">
            <a:xfrm>
              <a:off x="7438210" y="2822832"/>
              <a:ext cx="0" cy="86877"/>
            </a:xfrm>
            <a:prstGeom prst="line">
              <a:avLst/>
            </a:prstGeom>
            <a:noFill/>
            <a:ln w="28575" cap="flat" cmpd="sng" algn="ctr">
              <a:solidFill>
                <a:srgbClr val="000000"/>
              </a:solidFill>
              <a:prstDash val="solid"/>
              <a:round/>
              <a:headEnd type="none" w="med" len="med"/>
              <a:tailEnd type="none" w="med" len="med"/>
            </a:ln>
            <a:effectLst/>
          </p:spPr>
        </p:cxnSp>
        <p:cxnSp>
          <p:nvCxnSpPr>
            <p:cNvPr id="23" name="Straight Connector 19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A3E57D4F-56F6-46B2-9B91-A555E2E59E33}"/>
                </a:ext>
              </a:extLst>
            </p:cNvPr>
            <p:cNvCxnSpPr/>
            <p:nvPr/>
          </p:nvCxnSpPr>
          <p:spPr bwMode="auto">
            <a:xfrm>
              <a:off x="8475058" y="2822832"/>
              <a:ext cx="0" cy="86877"/>
            </a:xfrm>
            <a:prstGeom prst="line">
              <a:avLst/>
            </a:prstGeom>
            <a:noFill/>
            <a:ln w="28575" cap="flat" cmpd="sng" algn="ctr">
              <a:solidFill>
                <a:srgbClr val="000000"/>
              </a:solidFill>
              <a:prstDash val="solid"/>
              <a:round/>
              <a:headEnd type="none" w="med" len="med"/>
              <a:tailEnd type="none" w="med" len="med"/>
            </a:ln>
            <a:effectLst/>
          </p:spPr>
        </p:cxnSp>
        <p:sp>
          <p:nvSpPr>
            <p:cNvPr id="24" name="Rectangle 23">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1E172344-EB9B-4601-9465-C620E42D28A1}"/>
                </a:ext>
              </a:extLst>
            </p:cNvPr>
            <p:cNvSpPr/>
            <p:nvPr/>
          </p:nvSpPr>
          <p:spPr bwMode="auto">
            <a:xfrm>
              <a:off x="7949258" y="2857082"/>
              <a:ext cx="76169" cy="104445"/>
            </a:xfrm>
            <a:prstGeom prst="rect">
              <a:avLst/>
            </a:prstGeom>
            <a:solidFill>
              <a:srgbClr val="000000"/>
            </a:solidFill>
            <a:ln w="0">
              <a:noFill/>
              <a:miter lim="800000"/>
              <a:headEnd/>
              <a:tailEnd/>
            </a:ln>
          </p:spPr>
          <p:txBody>
            <a:bodyPr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FFFFFF"/>
                </a:solidFill>
                <a:effectLst/>
                <a:uLnTx/>
                <a:uFillTx/>
                <a:latin typeface="Arial"/>
                <a:ea typeface="+mn-ea"/>
                <a:cs typeface="+mn-cs"/>
              </a:endParaRPr>
            </a:p>
          </p:txBody>
        </p:sp>
      </p:grpSp>
      <p:sp>
        <p:nvSpPr>
          <p:cNvPr id="32" name="TextBox 176">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3AA3B866-D143-4FED-88D2-EB5F9D633412}"/>
              </a:ext>
            </a:extLst>
          </p:cNvPr>
          <p:cNvSpPr txBox="1"/>
          <p:nvPr/>
        </p:nvSpPr>
        <p:spPr bwMode="auto">
          <a:xfrm>
            <a:off x="7501775" y="1542373"/>
            <a:ext cx="4532010" cy="40011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rtlCol="0">
            <a:spAutoFit/>
          </a:bodyPr>
          <a:lstStyle/>
          <a:p>
            <a:pPr eaLnBrk="0" fontAlgn="base" hangingPunct="0">
              <a:spcBef>
                <a:spcPct val="50000"/>
              </a:spcBef>
              <a:spcAft>
                <a:spcPct val="0"/>
              </a:spcAft>
            </a:pPr>
            <a:r>
              <a:rPr lang="en-US" sz="2000" b="1" dirty="0">
                <a:solidFill>
                  <a:srgbClr val="000000"/>
                </a:solidFill>
                <a:cs typeface="Arial" panose="020B0604020202020204" pitchFamily="34" charset="0"/>
              </a:rPr>
              <a:t>Treatment Difference (95% CI): RAL - EFV</a:t>
            </a:r>
          </a:p>
        </p:txBody>
      </p:sp>
      <p:sp>
        <p:nvSpPr>
          <p:cNvPr id="33" name="Down Arrow 10">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3C32EB7-F728-4588-BD26-D4BD502A5C16}"/>
              </a:ext>
            </a:extLst>
          </p:cNvPr>
          <p:cNvSpPr/>
          <p:nvPr/>
        </p:nvSpPr>
        <p:spPr>
          <a:xfrm rot="16200000">
            <a:off x="10471050" y="1306315"/>
            <a:ext cx="733321" cy="1963905"/>
          </a:xfrm>
          <a:prstGeom prst="downArrow">
            <a:avLst/>
          </a:prstGeom>
          <a:solidFill>
            <a:srgbClr val="FF9FEA"/>
          </a:solidFill>
          <a:ln w="25400" cap="flat" cmpd="sng" algn="ctr">
            <a:noFill/>
            <a:prstDash val="solid"/>
          </a:ln>
          <a:effectLst/>
        </p:spPr>
        <p:txBody>
          <a:bodyPr vert="vert"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b="1" i="0" u="none" strike="noStrike" kern="0" cap="none" spc="0" normalizeH="0" baseline="0" noProof="0" dirty="0">
                <a:ln>
                  <a:noFill/>
                </a:ln>
                <a:effectLst/>
                <a:uLnTx/>
                <a:uFillTx/>
                <a:cs typeface="Arial" panose="020B0604020202020204" pitchFamily="34" charset="0"/>
              </a:rPr>
              <a:t>RAL arm</a:t>
            </a:r>
            <a:endParaRPr kumimoji="0" lang="en-US" b="1" i="0" u="none" strike="noStrike" kern="0" cap="none" spc="0" normalizeH="0" baseline="0" noProof="0" dirty="0">
              <a:ln>
                <a:noFill/>
              </a:ln>
              <a:effectLst/>
              <a:uLnTx/>
              <a:uFillTx/>
              <a:cs typeface="Arial" panose="020B0604020202020204" pitchFamily="34" charset="0"/>
            </a:endParaRPr>
          </a:p>
        </p:txBody>
      </p:sp>
      <p:sp>
        <p:nvSpPr>
          <p:cNvPr id="34" name="Down Arrow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7B365CB7-140F-4791-BD5A-F3232F1580C8}"/>
              </a:ext>
            </a:extLst>
          </p:cNvPr>
          <p:cNvSpPr/>
          <p:nvPr/>
        </p:nvSpPr>
        <p:spPr>
          <a:xfrm rot="5400000">
            <a:off x="8557713" y="1331734"/>
            <a:ext cx="699870" cy="1921368"/>
          </a:xfrm>
          <a:prstGeom prst="downArrow">
            <a:avLst/>
          </a:prstGeom>
          <a:solidFill>
            <a:schemeClr val="tx2">
              <a:lumMod val="40000"/>
              <a:lumOff val="60000"/>
            </a:schemeClr>
          </a:solidFill>
          <a:ln w="25400" cap="flat" cmpd="sng" algn="ctr">
            <a:noFill/>
            <a:prstDash val="solid"/>
          </a:ln>
          <a:effectLst/>
        </p:spPr>
        <p:txBody>
          <a:bodyPr vert="vert270" lIns="0" tIns="0" rIns="0" bIns="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en-US" b="1" kern="0" dirty="0">
                <a:cs typeface="Arial" panose="020B0604020202020204" pitchFamily="34" charset="0"/>
              </a:rPr>
              <a:t>EFV arm</a:t>
            </a:r>
            <a:endParaRPr kumimoji="0" lang="en-US" sz="1400" b="1" i="0" u="none" strike="noStrike" kern="0" cap="none" spc="0" normalizeH="0" baseline="0" noProof="0" dirty="0">
              <a:ln>
                <a:noFill/>
              </a:ln>
              <a:effectLst/>
              <a:uLnTx/>
              <a:uFillTx/>
              <a:cs typeface="Arial" panose="020B0604020202020204" pitchFamily="34" charset="0"/>
            </a:endParaRPr>
          </a:p>
        </p:txBody>
      </p:sp>
      <p:sp>
        <p:nvSpPr>
          <p:cNvPr id="35" name="Rectangle 34"/>
          <p:cNvSpPr/>
          <p:nvPr/>
        </p:nvSpPr>
        <p:spPr>
          <a:xfrm>
            <a:off x="8738523" y="3236891"/>
            <a:ext cx="2234458" cy="830997"/>
          </a:xfrm>
          <a:prstGeom prst="rect">
            <a:avLst/>
          </a:prstGeom>
          <a:solidFill>
            <a:schemeClr val="bg1"/>
          </a:solidFill>
          <a:ln w="38100">
            <a:solidFill>
              <a:srgbClr val="0070C0"/>
            </a:solidFill>
          </a:ln>
        </p:spPr>
        <p:txBody>
          <a:bodyPr wrap="square">
            <a:spAutoFit/>
          </a:bodyPr>
          <a:lstStyle/>
          <a:p>
            <a:pPr algn="ctr"/>
            <a:r>
              <a:rPr lang="en-US" sz="2400" b="1" dirty="0">
                <a:solidFill>
                  <a:srgbClr val="0070C0"/>
                </a:solidFill>
              </a:rPr>
              <a:t>Non-inferiority </a:t>
            </a:r>
          </a:p>
          <a:p>
            <a:pPr algn="ctr"/>
            <a:r>
              <a:rPr lang="en-US" sz="2400" b="1" dirty="0">
                <a:solidFill>
                  <a:srgbClr val="0070C0"/>
                </a:solidFill>
              </a:rPr>
              <a:t>criteria not met</a:t>
            </a:r>
            <a:endParaRPr lang="fr-FR" sz="2400" b="1" dirty="0">
              <a:solidFill>
                <a:srgbClr val="0070C0"/>
              </a:solidFill>
            </a:endParaRPr>
          </a:p>
        </p:txBody>
      </p:sp>
      <p:sp>
        <p:nvSpPr>
          <p:cNvPr id="2" name="TextBox 1"/>
          <p:cNvSpPr txBox="1"/>
          <p:nvPr/>
        </p:nvSpPr>
        <p:spPr>
          <a:xfrm>
            <a:off x="4790668" y="3023116"/>
            <a:ext cx="1642522" cy="707886"/>
          </a:xfrm>
          <a:prstGeom prst="rect">
            <a:avLst/>
          </a:prstGeom>
          <a:noFill/>
        </p:spPr>
        <p:txBody>
          <a:bodyPr wrap="none" rtlCol="0">
            <a:spAutoFit/>
          </a:bodyPr>
          <a:lstStyle/>
          <a:p>
            <a:r>
              <a:rPr lang="en-US" sz="2000" b="1" dirty="0" smtClean="0"/>
              <a:t>1/3: CD4 &lt;50</a:t>
            </a:r>
          </a:p>
          <a:p>
            <a:r>
              <a:rPr lang="bg-BG" sz="2000" b="1" dirty="0" smtClean="0"/>
              <a:t>3/4</a:t>
            </a:r>
            <a:r>
              <a:rPr lang="en-US" sz="2000" b="1" dirty="0" smtClean="0"/>
              <a:t>: VL &gt;100k</a:t>
            </a:r>
            <a:endParaRPr lang="en-US" sz="2000" b="1" dirty="0"/>
          </a:p>
        </p:txBody>
      </p:sp>
      <p:sp>
        <p:nvSpPr>
          <p:cNvPr id="3" name="Rectangle 2"/>
          <p:cNvSpPr/>
          <p:nvPr/>
        </p:nvSpPr>
        <p:spPr>
          <a:xfrm>
            <a:off x="6699795" y="5010641"/>
            <a:ext cx="5492205" cy="1963435"/>
          </a:xfrm>
          <a:prstGeom prst="rect">
            <a:avLst/>
          </a:prstGeom>
          <a:solidFill>
            <a:schemeClr val="tx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Lessons:</a:t>
            </a:r>
          </a:p>
          <a:p>
            <a:pPr algn="ctr"/>
            <a:endParaRPr lang="en-US" sz="800" b="1" dirty="0" smtClean="0"/>
          </a:p>
          <a:p>
            <a:pPr algn="ctr"/>
            <a:r>
              <a:rPr lang="en-US" sz="2000" dirty="0" smtClean="0"/>
              <a:t>Ph2 promise may not translate to Ph3</a:t>
            </a:r>
          </a:p>
          <a:p>
            <a:pPr algn="ctr"/>
            <a:endParaRPr lang="en-US" sz="600" dirty="0" smtClean="0"/>
          </a:p>
          <a:p>
            <a:pPr algn="ctr"/>
            <a:r>
              <a:rPr lang="en-US" sz="2000" dirty="0" smtClean="0"/>
              <a:t>Differences may emerge after week 24</a:t>
            </a:r>
            <a:endParaRPr lang="en-US"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653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P spid="35" grpId="0" animBg="1"/>
      <p:bldP spid="3"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mj-lt"/>
              </a:rPr>
              <a:t>DOLUTEGRAVIR: EFFICACY &amp; WEIGHT</a:t>
            </a:r>
            <a:r>
              <a:rPr lang="en-US" dirty="0">
                <a:latin typeface="+mj-lt"/>
              </a:rPr>
              <a:t/>
            </a:r>
            <a:br>
              <a:rPr lang="en-US" dirty="0">
                <a:latin typeface="+mj-lt"/>
              </a:rPr>
            </a:br>
            <a:endParaRPr lang="en-US" dirty="0">
              <a:latin typeface="+mj-lt"/>
            </a:endParaRPr>
          </a:p>
        </p:txBody>
      </p:sp>
      <p:sp>
        <p:nvSpPr>
          <p:cNvPr id="4" name="Text Placeholder 3"/>
          <p:cNvSpPr>
            <a:spLocks noGrp="1"/>
          </p:cNvSpPr>
          <p:nvPr>
            <p:ph type="body" idx="1"/>
          </p:nvPr>
        </p:nvSpPr>
        <p:spPr/>
        <p:txBody>
          <a:bodyPr/>
          <a:lstStyle/>
          <a:p>
            <a:endParaRPr lang="en-US"/>
          </a:p>
        </p:txBody>
      </p:sp>
      <p:sp>
        <p:nvSpPr>
          <p:cNvPr id="5" name="Rectangle 4"/>
          <p:cNvSpPr/>
          <p:nvPr/>
        </p:nvSpPr>
        <p:spPr>
          <a:xfrm>
            <a:off x="7104273" y="412811"/>
            <a:ext cx="4826633" cy="2674681"/>
          </a:xfrm>
          <a:prstGeom prst="rect">
            <a:avLst/>
          </a:prstGeom>
          <a:solidFill>
            <a:schemeClr val="tx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t>ODYSSEY: </a:t>
            </a:r>
            <a:r>
              <a:rPr lang="en-US" sz="3600" dirty="0" smtClean="0"/>
              <a:t>DOLUTEGRAVIR PK </a:t>
            </a:r>
            <a:r>
              <a:rPr lang="en-US" sz="3600" dirty="0"/>
              <a:t>ANALYSIS IN </a:t>
            </a:r>
            <a:r>
              <a:rPr lang="en-US" sz="3600" dirty="0" smtClean="0"/>
              <a:t>CHILDREN 6-20kg </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139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xmlns:a="http://schemas.openxmlformats.org/drawingml/2006/main"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AIDS2016_template</Template>
  <TotalTime>0</TotalTime>
  <Words>1805</Words>
  <Application>Microsoft Macintosh PowerPoint</Application>
  <PresentationFormat>Benutzerdefiniert</PresentationFormat>
  <Paragraphs>263</Paragraphs>
  <Slides>19</Slides>
  <Notes>6</Notes>
  <HiddenSlides>0</HiddenSlides>
  <MMClips>0</MMClips>
  <ScaleCrop>false</ScaleCrop>
  <HeadingPairs>
    <vt:vector size="4" baseType="variant">
      <vt:variant>
        <vt:lpstr>Entwurfsvorlage</vt:lpstr>
      </vt:variant>
      <vt:variant>
        <vt:i4>1</vt:i4>
      </vt:variant>
      <vt:variant>
        <vt:lpstr>Folientitel</vt:lpstr>
      </vt:variant>
      <vt:variant>
        <vt:i4>19</vt:i4>
      </vt:variant>
    </vt:vector>
  </HeadingPairs>
  <TitlesOfParts>
    <vt:vector size="20" baseType="lpstr">
      <vt:lpstr>AIDS 2016_Template</vt:lpstr>
      <vt:lpstr>Folie 1</vt:lpstr>
      <vt:lpstr>Track B: rapporteur highlights</vt:lpstr>
      <vt:lpstr>Team B!</vt:lpstr>
      <vt:lpstr>Sexually transmitted infections &amp; PrEP</vt:lpstr>
      <vt:lpstr>Cascades of care</vt:lpstr>
      <vt:lpstr>Pre-conception dolutegravir &amp; NTDs</vt:lpstr>
      <vt:lpstr>ECHO: typical use pregnancy incidence </vt:lpstr>
      <vt:lpstr>Reflate TB2: 1st line ART with standard TB treatment TDF/3TC + RAL 400 BID vs TDF/3TC + EFV 600 OD (n=230/arm)</vt:lpstr>
      <vt:lpstr>DOLUTEGRAVIR: EFFICACY &amp; WEIGHT </vt:lpstr>
      <vt:lpstr>GEMINI: DTG+3TC non-inferior to TDF/FTC+DTG snapshot VL&lt;50 at W96</vt:lpstr>
      <vt:lpstr>TANGO: DTG/3TC non-inferior to TAF 3DR at W48</vt:lpstr>
      <vt:lpstr>ADVANCE, 1st line trial in South Africa </vt:lpstr>
      <vt:lpstr>Proportion with VL&lt;50 (ITT)</vt:lpstr>
      <vt:lpstr>Drivers of weight gain/loss on ART</vt:lpstr>
      <vt:lpstr>Weight</vt:lpstr>
      <vt:lpstr>ADVANCE: BMI category over time: women  (obese at baseline excluded)</vt:lpstr>
      <vt:lpstr>NEW DRUGS</vt:lpstr>
      <vt:lpstr>Very brief</vt:lpstr>
      <vt:lpstr>Access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Ramona Pauli</cp:lastModifiedBy>
  <cp:revision>150</cp:revision>
  <cp:lastPrinted>2017-01-16T15:31:13Z</cp:lastPrinted>
  <dcterms:created xsi:type="dcterms:W3CDTF">2019-07-30T16:47:55Z</dcterms:created>
  <dcterms:modified xsi:type="dcterms:W3CDTF">2019-07-30T16:54:46Z</dcterms:modified>
</cp:coreProperties>
</file>