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782" r:id="rId1"/>
    <p:sldMasterId id="2147483800" r:id="rId2"/>
    <p:sldMasterId id="2147483805" r:id="rId3"/>
  </p:sldMasterIdLst>
  <p:notesMasterIdLst>
    <p:notesMasterId r:id="rId18"/>
  </p:notesMasterIdLst>
  <p:handoutMasterIdLst>
    <p:handoutMasterId r:id="rId19"/>
  </p:handoutMasterIdLst>
  <p:sldIdLst>
    <p:sldId id="457" r:id="rId4"/>
    <p:sldId id="501" r:id="rId5"/>
    <p:sldId id="510" r:id="rId6"/>
    <p:sldId id="475" r:id="rId7"/>
    <p:sldId id="511" r:id="rId8"/>
    <p:sldId id="519" r:id="rId9"/>
    <p:sldId id="521" r:id="rId10"/>
    <p:sldId id="522" r:id="rId11"/>
    <p:sldId id="524" r:id="rId12"/>
    <p:sldId id="525" r:id="rId13"/>
    <p:sldId id="529" r:id="rId14"/>
    <p:sldId id="399" r:id="rId15"/>
    <p:sldId id="526" r:id="rId16"/>
    <p:sldId id="515" r:id="rId17"/>
  </p:sldIdLst>
  <p:sldSz cx="12192000" cy="6858000"/>
  <p:notesSz cx="7010400" cy="92964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pos="7296" userDrawn="1">
          <p15:clr>
            <a:srgbClr val="A4A3A4"/>
          </p15:clr>
        </p15:guide>
        <p15:guide id="6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x, Geoffrey" initials="MG" lastIdx="13" clrIdx="0"/>
  <p:cmAuthor id="2" name="Erin Quirk" initials="EQ" lastIdx="3" clrIdx="1"/>
  <p:cmAuthor id="3" name="Anna Kido" initials="AK" lastIdx="40" clrIdx="2"/>
  <p:cmAuthor id="4" name="Sean Collins" initials="SC" lastIdx="40" clrIdx="3"/>
  <p:cmAuthor id="5" name="Lijie Zhong" initials="LZ" lastIdx="9" clrIdx="4"/>
  <p:cmAuthor id="6" name="schuck01" initials="skc" lastIdx="11" clrIdx="5"/>
  <p:cmAuthor id="7" name="Jennifer Chau DeMorin" initials="JCD" lastIdx="2" clrIdx="6"/>
  <p:cmAuthor id="8" name="YaPei Liu" initials="YL" lastIdx="23" clrIdx="7"/>
  <p:cmAuthor id="9" name="Edwin DeJesus, MD" initials="EDM" lastIdx="1" clrIdx="8"/>
  <p:cmAuthor id="10" name="Hal Martin" initials="HM" lastIdx="9" clrIdx="9"/>
  <p:cmAuthor id="11" name="Rima Acosta" initials="RA" lastIdx="1" clrIdx="10">
    <p:extLst>
      <p:ext uri="{19B8F6BF-5375-455C-9EA6-DF929625EA0E}">
        <p15:presenceInfo xmlns:p15="http://schemas.microsoft.com/office/powerpoint/2012/main" userId="S-1-5-21-790525478-854245398-839522115-25990" providerId="AD"/>
      </p:ext>
    </p:extLst>
  </p:cmAuthor>
  <p:cmAuthor id="12" name="Rima Acosta" initials="RA [2]" lastIdx="17" clrIdx="11">
    <p:extLst>
      <p:ext uri="{19B8F6BF-5375-455C-9EA6-DF929625EA0E}">
        <p15:presenceInfo xmlns:p15="http://schemas.microsoft.com/office/powerpoint/2012/main" userId="S::racosta01@gilead.com::b5e1dbd2-1b04-4c43-93b3-0628283ac322" providerId="AD"/>
      </p:ext>
    </p:extLst>
  </p:cmAuthor>
  <p:cmAuthor id="13" name="Kirsten White" initials="KW" lastIdx="49" clrIdx="12">
    <p:extLst>
      <p:ext uri="{19B8F6BF-5375-455C-9EA6-DF929625EA0E}">
        <p15:presenceInfo xmlns:p15="http://schemas.microsoft.com/office/powerpoint/2012/main" userId="S::Kirsten.White@gilead.com::0354f131-81bb-4617-9fa5-9cb79eb7eb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6CF"/>
    <a:srgbClr val="EAEAEA"/>
    <a:srgbClr val="2A70B1"/>
    <a:srgbClr val="990000"/>
    <a:srgbClr val="7F7F7F"/>
    <a:srgbClr val="ADADAD"/>
    <a:srgbClr val="5F5F5F"/>
    <a:srgbClr val="00C0A0"/>
    <a:srgbClr val="11FFD7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31" autoAdjust="0"/>
    <p:restoredTop sz="90818" autoAdjust="0"/>
  </p:normalViewPr>
  <p:slideViewPr>
    <p:cSldViewPr snapToGrid="0">
      <p:cViewPr varScale="1">
        <p:scale>
          <a:sx n="58" d="100"/>
          <a:sy n="58" d="100"/>
        </p:scale>
        <p:origin x="96" y="996"/>
      </p:cViewPr>
      <p:guideLst>
        <p:guide pos="729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22" y="84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DTG/ABC/3TC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99-428D-B03F-FDF9D77C46A6}"/>
                </c:ext>
              </c:extLst>
            </c:dLbl>
            <c:dLbl>
              <c:idx val="1"/>
              <c:layout>
                <c:manualLayout>
                  <c:x val="-8.7094268867563638E-3"/>
                  <c:y val="3.03483697761951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99-428D-B03F-FDF9D77C46A6}"/>
                </c:ext>
              </c:extLst>
            </c:dLbl>
            <c:dLbl>
              <c:idx val="2"/>
              <c:layout>
                <c:manualLayout>
                  <c:x val="-1.8188973644993958E-2"/>
                  <c:y val="3.39601875301281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99-428D-B03F-FDF9D77C46A6}"/>
                </c:ext>
              </c:extLst>
            </c:dLbl>
            <c:dLbl>
              <c:idx val="3"/>
              <c:layout>
                <c:manualLayout>
                  <c:x val="-2.055886033455338E-2"/>
                  <c:y val="5.5631094053725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99-428D-B03F-FDF9D77C46A6}"/>
                </c:ext>
              </c:extLst>
            </c:dLbl>
            <c:dLbl>
              <c:idx val="4"/>
              <c:layout>
                <c:manualLayout>
                  <c:x val="-3.9517953851028548E-2"/>
                  <c:y val="5.563109405372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99-428D-B03F-FDF9D77C46A6}"/>
                </c:ext>
              </c:extLst>
            </c:dLbl>
            <c:dLbl>
              <c:idx val="5"/>
              <c:layout>
                <c:manualLayout>
                  <c:x val="-3.9517953851028548E-2"/>
                  <c:y val="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99-428D-B03F-FDF9D77C46A6}"/>
                </c:ext>
              </c:extLst>
            </c:dLbl>
            <c:dLbl>
              <c:idx val="7"/>
              <c:layout>
                <c:manualLayout>
                  <c:x val="-3.9517953851028638E-2"/>
                  <c:y val="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99-428D-B03F-FDF9D77C46A6}"/>
                </c:ext>
              </c:extLst>
            </c:dLbl>
            <c:dLbl>
              <c:idx val="8"/>
              <c:layout>
                <c:manualLayout>
                  <c:x val="-3.9517953851028548E-2"/>
                  <c:y val="4.4795640791926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99-428D-B03F-FDF9D77C46A6}"/>
                </c:ext>
              </c:extLst>
            </c:dLbl>
            <c:dLbl>
              <c:idx val="9"/>
              <c:layout>
                <c:manualLayout>
                  <c:x val="-3.9517953851028548E-2"/>
                  <c:y val="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99-428D-B03F-FDF9D77C46A6}"/>
                </c:ext>
              </c:extLst>
            </c:dLbl>
            <c:dLbl>
              <c:idx val="10"/>
              <c:layout>
                <c:manualLayout>
                  <c:x val="-3.9517953851028638E-2"/>
                  <c:y val="5.9242911807657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99-428D-B03F-FDF9D77C46A6}"/>
                </c:ext>
              </c:extLst>
            </c:dLbl>
            <c:dLbl>
              <c:idx val="11"/>
              <c:layout>
                <c:manualLayout>
                  <c:x val="-3.9517953851028638E-2"/>
                  <c:y val="6.28547295615906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799-428D-B03F-FDF9D77C46A6}"/>
                </c:ext>
              </c:extLst>
            </c:dLbl>
            <c:dLbl>
              <c:idx val="12"/>
              <c:layout>
                <c:manualLayout>
                  <c:x val="-3.9517953851028638E-2"/>
                  <c:y val="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799-428D-B03F-FDF9D77C46A6}"/>
                </c:ext>
              </c:extLst>
            </c:dLbl>
            <c:dLbl>
              <c:idx val="13"/>
              <c:layout>
                <c:manualLayout>
                  <c:x val="-3.9517953851028548E-2"/>
                  <c:y val="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799-428D-B03F-FDF9D77C46A6}"/>
                </c:ext>
              </c:extLst>
            </c:dLbl>
            <c:dLbl>
              <c:idx val="14"/>
              <c:layout>
                <c:manualLayout>
                  <c:x val="-3.0814498332308871E-2"/>
                  <c:y val="7.3690182823389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799-428D-B03F-FDF9D77C46A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Sheet1!$A$2:$A$16</c:f>
              <c:numCache>
                <c:formatCode>General</c:formatCode>
                <c:ptCount val="15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</c:numCache>
            </c:numRef>
          </c:xVal>
          <c:yVal>
            <c:numRef>
              <c:f>Sheet1!$C$2:$C$16</c:f>
              <c:numCache>
                <c:formatCode>General</c:formatCode>
                <c:ptCount val="15"/>
                <c:pt idx="0">
                  <c:v>0</c:v>
                </c:pt>
                <c:pt idx="1">
                  <c:v>20.3</c:v>
                </c:pt>
                <c:pt idx="2">
                  <c:v>39</c:v>
                </c:pt>
                <c:pt idx="3">
                  <c:v>52.4</c:v>
                </c:pt>
                <c:pt idx="4">
                  <c:v>59</c:v>
                </c:pt>
                <c:pt idx="5">
                  <c:v>60.1</c:v>
                </c:pt>
                <c:pt idx="6">
                  <c:v>61.9</c:v>
                </c:pt>
                <c:pt idx="7">
                  <c:v>61.1</c:v>
                </c:pt>
                <c:pt idx="8">
                  <c:v>62.9</c:v>
                </c:pt>
                <c:pt idx="9">
                  <c:v>67.400000000000006</c:v>
                </c:pt>
                <c:pt idx="10">
                  <c:v>69.3</c:v>
                </c:pt>
                <c:pt idx="11">
                  <c:v>66.7</c:v>
                </c:pt>
                <c:pt idx="12">
                  <c:v>66.5</c:v>
                </c:pt>
                <c:pt idx="13">
                  <c:v>69.45</c:v>
                </c:pt>
                <c:pt idx="14">
                  <c:v>73.599999999999994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1799-428D-B03F-FDF9D77C46A6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799-428D-B03F-FDF9D77C46A6}"/>
                </c:ext>
              </c:extLst>
            </c:dLbl>
            <c:dLbl>
              <c:idx val="5"/>
              <c:layout>
                <c:manualLayout>
                  <c:x val="-2.9531249999999998E-2"/>
                  <c:y val="-7.3531040109756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799-428D-B03F-FDF9D77C46A6}"/>
                </c:ext>
              </c:extLst>
            </c:dLbl>
            <c:dLbl>
              <c:idx val="9"/>
              <c:layout>
                <c:manualLayout>
                  <c:x val="-2.9531249999999998E-2"/>
                  <c:y val="5.18444660681691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799-428D-B03F-FDF9D77C46A6}"/>
                </c:ext>
              </c:extLst>
            </c:dLbl>
            <c:dLbl>
              <c:idx val="13"/>
              <c:layout>
                <c:manualLayout>
                  <c:x val="-1.6839812992125985E-2"/>
                  <c:y val="-7.01425129157583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799-428D-B03F-FDF9D77C46A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Sheet1!$A$2:$A$16</c:f>
              <c:numCache>
                <c:formatCode>General</c:formatCode>
                <c:ptCount val="15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</c:numCache>
            </c:numRef>
          </c:xVal>
          <c:yVal>
            <c:numRef>
              <c:f>Sheet1!$D$2:$D$16</c:f>
              <c:numCache>
                <c:formatCode>General</c:formatCode>
                <c:ptCount val="15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1799-428D-B03F-FDF9D77C46A6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799-428D-B03F-FDF9D77C46A6}"/>
                </c:ext>
              </c:extLst>
            </c:dLbl>
            <c:dLbl>
              <c:idx val="1"/>
              <c:layout>
                <c:manualLayout>
                  <c:x val="-8.7094268867563638E-3"/>
                  <c:y val="-2.6736552022262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799-428D-B03F-FDF9D77C46A6}"/>
                </c:ext>
              </c:extLst>
            </c:dLbl>
            <c:dLbl>
              <c:idx val="2"/>
              <c:layout>
                <c:manualLayout>
                  <c:x val="-5.847704736750374E-2"/>
                  <c:y val="-3.75720052840610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799-428D-B03F-FDF9D77C46A6}"/>
                </c:ext>
              </c:extLst>
            </c:dLbl>
            <c:dLbl>
              <c:idx val="4"/>
              <c:layout>
                <c:manualLayout>
                  <c:x val="-3.9517953851028548E-2"/>
                  <c:y val="-5.9242911807657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799-428D-B03F-FDF9D77C46A6}"/>
                </c:ext>
              </c:extLst>
            </c:dLbl>
            <c:dLbl>
              <c:idx val="5"/>
              <c:layout>
                <c:manualLayout>
                  <c:x val="-3.9517953851028548E-2"/>
                  <c:y val="-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799-428D-B03F-FDF9D77C46A6}"/>
                </c:ext>
              </c:extLst>
            </c:dLbl>
            <c:dLbl>
              <c:idx val="7"/>
              <c:layout>
                <c:manualLayout>
                  <c:x val="-3.9517953851028638E-2"/>
                  <c:y val="-4.8407458545859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799-428D-B03F-FDF9D77C46A6}"/>
                </c:ext>
              </c:extLst>
            </c:dLbl>
            <c:dLbl>
              <c:idx val="8"/>
              <c:layout>
                <c:manualLayout>
                  <c:x val="-3.9517953851028548E-2"/>
                  <c:y val="-4.47956407919265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799-428D-B03F-FDF9D77C46A6}"/>
                </c:ext>
              </c:extLst>
            </c:dLbl>
            <c:dLbl>
              <c:idx val="9"/>
              <c:layout>
                <c:manualLayout>
                  <c:x val="-3.9517953851028548E-2"/>
                  <c:y val="-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799-428D-B03F-FDF9D77C46A6}"/>
                </c:ext>
              </c:extLst>
            </c:dLbl>
            <c:dLbl>
              <c:idx val="10"/>
              <c:layout>
                <c:manualLayout>
                  <c:x val="-3.9517953851028638E-2"/>
                  <c:y val="-5.9242911807657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799-428D-B03F-FDF9D77C46A6}"/>
                </c:ext>
              </c:extLst>
            </c:dLbl>
            <c:dLbl>
              <c:idx val="11"/>
              <c:layout>
                <c:manualLayout>
                  <c:x val="-3.9517953851028638E-2"/>
                  <c:y val="-6.28547295615907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799-428D-B03F-FDF9D77C46A6}"/>
                </c:ext>
              </c:extLst>
            </c:dLbl>
            <c:dLbl>
              <c:idx val="12"/>
              <c:layout>
                <c:manualLayout>
                  <c:x val="-3.9517953851028638E-2"/>
                  <c:y val="-4.47956407919266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799-428D-B03F-FDF9D77C46A6}"/>
                </c:ext>
              </c:extLst>
            </c:dLbl>
            <c:dLbl>
              <c:idx val="13"/>
              <c:layout>
                <c:manualLayout>
                  <c:x val="-3.9517953851028548E-2"/>
                  <c:y val="-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799-428D-B03F-FDF9D77C46A6}"/>
                </c:ext>
              </c:extLst>
            </c:dLbl>
            <c:dLbl>
              <c:idx val="14"/>
              <c:layout>
                <c:manualLayout>
                  <c:x val="-3.0814498332308871E-2"/>
                  <c:y val="-7.3690182823389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799-428D-B03F-FDF9D77C46A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Sheet1!$A$2:$A$16</c:f>
              <c:numCache>
                <c:formatCode>General</c:formatCode>
                <c:ptCount val="15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</c:numCache>
            </c:numRef>
          </c:xVal>
          <c:yVal>
            <c:numRef>
              <c:f>Sheet1!$B$2:$B$16</c:f>
              <c:numCache>
                <c:formatCode>General</c:formatCode>
                <c:ptCount val="15"/>
                <c:pt idx="0">
                  <c:v>0</c:v>
                </c:pt>
                <c:pt idx="1">
                  <c:v>20.100000000000001</c:v>
                </c:pt>
                <c:pt idx="2">
                  <c:v>42.6</c:v>
                </c:pt>
                <c:pt idx="3">
                  <c:v>51.1</c:v>
                </c:pt>
                <c:pt idx="4">
                  <c:v>57.4</c:v>
                </c:pt>
                <c:pt idx="5">
                  <c:v>60.7</c:v>
                </c:pt>
                <c:pt idx="6">
                  <c:v>60.7</c:v>
                </c:pt>
                <c:pt idx="7">
                  <c:v>61.2</c:v>
                </c:pt>
                <c:pt idx="8">
                  <c:v>63.6</c:v>
                </c:pt>
                <c:pt idx="9">
                  <c:v>68.7</c:v>
                </c:pt>
                <c:pt idx="10">
                  <c:v>67.3</c:v>
                </c:pt>
                <c:pt idx="11">
                  <c:v>64.5</c:v>
                </c:pt>
                <c:pt idx="12">
                  <c:v>68.5</c:v>
                </c:pt>
                <c:pt idx="13">
                  <c:v>70.2</c:v>
                </c:pt>
                <c:pt idx="14">
                  <c:v>70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1-1799-428D-B03F-FDF9D77C4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8599407"/>
        <c:axId val="1378610223"/>
      </c:scatterChart>
      <c:valAx>
        <c:axId val="1378599407"/>
        <c:scaling>
          <c:orientation val="minMax"/>
          <c:max val="14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610223"/>
        <c:crosses val="autoZero"/>
        <c:crossBetween val="midCat"/>
        <c:majorUnit val="24"/>
      </c:valAx>
      <c:valAx>
        <c:axId val="1378610223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599407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D4-4C6C-BF2A-86602E2BF5CF}"/>
                </c:ext>
              </c:extLst>
            </c:dLbl>
            <c:dLbl>
              <c:idx val="5"/>
              <c:layout>
                <c:manualLayout>
                  <c:x val="-2.9531249999999998E-2"/>
                  <c:y val="-0.139946173112116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D4-4C6C-BF2A-86602E2BF5CF}"/>
                </c:ext>
              </c:extLst>
            </c:dLbl>
            <c:dLbl>
              <c:idx val="9"/>
              <c:layout>
                <c:manualLayout>
                  <c:x val="-2.9531249999999998E-2"/>
                  <c:y val="-0.1196150099481288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D4-4C6C-BF2A-86602E2BF5CF}"/>
                </c:ext>
              </c:extLst>
            </c:dLbl>
            <c:dLbl>
              <c:idx val="13"/>
              <c:layout>
                <c:manualLayout>
                  <c:x val="-1.6839812992125985E-2"/>
                  <c:y val="-0.1196150099481288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D4-4C6C-BF2A-86602E2BF5CF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Sheet1!$A$2:$A$16</c:f>
              <c:numCache>
                <c:formatCode>General</c:formatCode>
                <c:ptCount val="15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</c:numCache>
            </c:numRef>
          </c:xVal>
          <c:yVal>
            <c:numRef>
              <c:f>Sheet1!$C$2:$C$16</c:f>
              <c:numCache>
                <c:formatCode>General</c:formatCode>
                <c:ptCount val="15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2D4-4C6C-BF2A-86602E2BF5CF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DTG + F/TAF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D4-4C6C-BF2A-86602E2BF5CF}"/>
                </c:ext>
              </c:extLst>
            </c:dLbl>
            <c:dLbl>
              <c:idx val="1"/>
              <c:layout>
                <c:manualLayout>
                  <c:x val="-1.5819086955434582E-2"/>
                  <c:y val="3.7572005284060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D4-4C6C-BF2A-86602E2BF5CF}"/>
                </c:ext>
              </c:extLst>
            </c:dLbl>
            <c:dLbl>
              <c:idx val="2"/>
              <c:layout>
                <c:manualLayout>
                  <c:x val="-2.0558860334553359E-2"/>
                  <c:y val="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D4-4C6C-BF2A-86602E2BF5CF}"/>
                </c:ext>
              </c:extLst>
            </c:dLbl>
            <c:dLbl>
              <c:idx val="3"/>
              <c:layout>
                <c:manualLayout>
                  <c:x val="-1.5819086955434582E-2"/>
                  <c:y val="1.5901098760463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D4-4C6C-BF2A-86602E2BF5CF}"/>
                </c:ext>
              </c:extLst>
            </c:dLbl>
            <c:dLbl>
              <c:idx val="4"/>
              <c:layout>
                <c:manualLayout>
                  <c:x val="-3.9517953851028548E-2"/>
                  <c:y val="7.7302000577322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D4-4C6C-BF2A-86602E2BF5CF}"/>
                </c:ext>
              </c:extLst>
            </c:dLbl>
            <c:dLbl>
              <c:idx val="5"/>
              <c:layout>
                <c:manualLayout>
                  <c:x val="-3.9517953851028548E-2"/>
                  <c:y val="4.1183823037993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D4-4C6C-BF2A-86602E2BF5CF}"/>
                </c:ext>
              </c:extLst>
            </c:dLbl>
            <c:dLbl>
              <c:idx val="6"/>
              <c:layout>
                <c:manualLayout>
                  <c:x val="-3.9517953851028596E-2"/>
                  <c:y val="4.84074585458593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D4-4C6C-BF2A-86602E2BF5CF}"/>
                </c:ext>
              </c:extLst>
            </c:dLbl>
            <c:dLbl>
              <c:idx val="7"/>
              <c:layout>
                <c:manualLayout>
                  <c:x val="-3.9517953851028638E-2"/>
                  <c:y val="9.89729071009190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D4-4C6C-BF2A-86602E2BF5CF}"/>
                </c:ext>
              </c:extLst>
            </c:dLbl>
            <c:dLbl>
              <c:idx val="8"/>
              <c:layout>
                <c:manualLayout>
                  <c:x val="-3.9517953851028548E-2"/>
                  <c:y val="0.109808360362717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D4-4C6C-BF2A-86602E2BF5CF}"/>
                </c:ext>
              </c:extLst>
            </c:dLbl>
            <c:dLbl>
              <c:idx val="9"/>
              <c:layout>
                <c:manualLayout>
                  <c:x val="-3.9517953851028548E-2"/>
                  <c:y val="5.201927629979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2D4-4C6C-BF2A-86602E2BF5CF}"/>
                </c:ext>
              </c:extLst>
            </c:dLbl>
            <c:dLbl>
              <c:idx val="10"/>
              <c:layout>
                <c:manualLayout>
                  <c:x val="-3.9517953851028638E-2"/>
                  <c:y val="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2D4-4C6C-BF2A-86602E2BF5CF}"/>
                </c:ext>
              </c:extLst>
            </c:dLbl>
            <c:dLbl>
              <c:idx val="11"/>
              <c:layout>
                <c:manualLayout>
                  <c:x val="-3.9517953851028638E-2"/>
                  <c:y val="5.201927629979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D4-4C6C-BF2A-86602E2BF5CF}"/>
                </c:ext>
              </c:extLst>
            </c:dLbl>
            <c:dLbl>
              <c:idx val="12"/>
              <c:layout>
                <c:manualLayout>
                  <c:x val="-3.9517953851028638E-2"/>
                  <c:y val="6.285472956159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2D4-4C6C-BF2A-86602E2BF5CF}"/>
                </c:ext>
              </c:extLst>
            </c:dLbl>
            <c:dLbl>
              <c:idx val="13"/>
              <c:layout>
                <c:manualLayout>
                  <c:x val="-3.9517953851028548E-2"/>
                  <c:y val="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2D4-4C6C-BF2A-86602E2BF5CF}"/>
                </c:ext>
              </c:extLst>
            </c:dLbl>
            <c:dLbl>
              <c:idx val="14"/>
              <c:layout>
                <c:manualLayout>
                  <c:x val="-3.0814498332308871E-2"/>
                  <c:y val="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2D4-4C6C-BF2A-86602E2BF5CF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Sheet1!$A$2:$A$16</c:f>
              <c:numCache>
                <c:formatCode>General</c:formatCode>
                <c:ptCount val="15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</c:numCache>
            </c:numRef>
          </c:xVal>
          <c:yVal>
            <c:numRef>
              <c:f>Sheet1!$D$2:$D$16</c:f>
              <c:numCache>
                <c:formatCode>General</c:formatCode>
                <c:ptCount val="15"/>
                <c:pt idx="0">
                  <c:v>0</c:v>
                </c:pt>
                <c:pt idx="1">
                  <c:v>24.1</c:v>
                </c:pt>
                <c:pt idx="2">
                  <c:v>45.7</c:v>
                </c:pt>
                <c:pt idx="3">
                  <c:v>48.9</c:v>
                </c:pt>
                <c:pt idx="4">
                  <c:v>62.7</c:v>
                </c:pt>
                <c:pt idx="5">
                  <c:v>64.900000000000006</c:v>
                </c:pt>
                <c:pt idx="6">
                  <c:v>60.7</c:v>
                </c:pt>
                <c:pt idx="7">
                  <c:v>67.2</c:v>
                </c:pt>
                <c:pt idx="8">
                  <c:v>68.599999999999994</c:v>
                </c:pt>
                <c:pt idx="9">
                  <c:v>68.5</c:v>
                </c:pt>
                <c:pt idx="10">
                  <c:v>66.2</c:v>
                </c:pt>
                <c:pt idx="11">
                  <c:v>69</c:v>
                </c:pt>
                <c:pt idx="12">
                  <c:v>69.900000000000006</c:v>
                </c:pt>
                <c:pt idx="13">
                  <c:v>69</c:v>
                </c:pt>
                <c:pt idx="14">
                  <c:v>71.8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12D4-4C6C-BF2A-86602E2BF5CF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2D4-4C6C-BF2A-86602E2BF5CF}"/>
                </c:ext>
              </c:extLst>
            </c:dLbl>
            <c:dLbl>
              <c:idx val="1"/>
              <c:layout>
                <c:manualLayout>
                  <c:x val="-6.3395401971969873E-3"/>
                  <c:y val="-2.31247342683297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2D4-4C6C-BF2A-86602E2BF5CF}"/>
                </c:ext>
              </c:extLst>
            </c:dLbl>
            <c:dLbl>
              <c:idx val="2"/>
              <c:layout>
                <c:manualLayout>
                  <c:x val="-5.3737273988384945E-2"/>
                  <c:y val="-5.5631094053725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2D4-4C6C-BF2A-86602E2BF5CF}"/>
                </c:ext>
              </c:extLst>
            </c:dLbl>
            <c:dLbl>
              <c:idx val="3"/>
              <c:layout>
                <c:manualLayout>
                  <c:x val="-3.9517953851028548E-2"/>
                  <c:y val="-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2D4-4C6C-BF2A-86602E2BF5CF}"/>
                </c:ext>
              </c:extLst>
            </c:dLbl>
            <c:dLbl>
              <c:idx val="4"/>
              <c:layout>
                <c:manualLayout>
                  <c:x val="-3.9517953851028548E-2"/>
                  <c:y val="-7.3690182823389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2D4-4C6C-BF2A-86602E2BF5CF}"/>
                </c:ext>
              </c:extLst>
            </c:dLbl>
            <c:dLbl>
              <c:idx val="5"/>
              <c:layout>
                <c:manualLayout>
                  <c:x val="-3.9517953851028548E-2"/>
                  <c:y val="-0.1314792668863144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2D4-4C6C-BF2A-86602E2BF5CF}"/>
                </c:ext>
              </c:extLst>
            </c:dLbl>
            <c:dLbl>
              <c:idx val="6"/>
              <c:layout>
                <c:manualLayout>
                  <c:x val="-3.9517953851028596E-2"/>
                  <c:y val="-4.47956407919265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2D4-4C6C-BF2A-86602E2BF5CF}"/>
                </c:ext>
              </c:extLst>
            </c:dLbl>
            <c:dLbl>
              <c:idx val="7"/>
              <c:layout>
                <c:manualLayout>
                  <c:x val="-3.9517953851028638E-2"/>
                  <c:y val="-9.53610893469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2D4-4C6C-BF2A-86602E2BF5CF}"/>
                </c:ext>
              </c:extLst>
            </c:dLbl>
            <c:dLbl>
              <c:idx val="8"/>
              <c:layout>
                <c:manualLayout>
                  <c:x val="-3.9517953851028548E-2"/>
                  <c:y val="-0.1134201781166503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2D4-4C6C-BF2A-86602E2BF5CF}"/>
                </c:ext>
              </c:extLst>
            </c:dLbl>
            <c:dLbl>
              <c:idx val="9"/>
              <c:layout>
                <c:manualLayout>
                  <c:x val="-3.9517953851028548E-2"/>
                  <c:y val="-5.2019276299792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2D4-4C6C-BF2A-86602E2BF5CF}"/>
                </c:ext>
              </c:extLst>
            </c:dLbl>
            <c:dLbl>
              <c:idx val="10"/>
              <c:layout>
                <c:manualLayout>
                  <c:x val="-3.9517953851028638E-2"/>
                  <c:y val="-4.8407458545859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2D4-4C6C-BF2A-86602E2BF5CF}"/>
                </c:ext>
              </c:extLst>
            </c:dLbl>
            <c:dLbl>
              <c:idx val="11"/>
              <c:layout>
                <c:manualLayout>
                  <c:x val="-3.9517953851028638E-2"/>
                  <c:y val="-5.5631094053725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2D4-4C6C-BF2A-86602E2BF5CF}"/>
                </c:ext>
              </c:extLst>
            </c:dLbl>
            <c:dLbl>
              <c:idx val="12"/>
              <c:layout>
                <c:manualLayout>
                  <c:x val="-3.9517953851028638E-2"/>
                  <c:y val="-6.28547295615907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2D4-4C6C-BF2A-86602E2BF5CF}"/>
                </c:ext>
              </c:extLst>
            </c:dLbl>
            <c:dLbl>
              <c:idx val="13"/>
              <c:layout>
                <c:manualLayout>
                  <c:x val="-3.9517953851028548E-2"/>
                  <c:y val="-4.8407458545859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2D4-4C6C-BF2A-86602E2BF5CF}"/>
                </c:ext>
              </c:extLst>
            </c:dLbl>
            <c:dLbl>
              <c:idx val="14"/>
              <c:layout>
                <c:manualLayout>
                  <c:x val="-3.0814498332308871E-2"/>
                  <c:y val="-4.8407458545859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2D4-4C6C-BF2A-86602E2BF5CF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Sheet1!$A$2:$A$16</c:f>
              <c:numCache>
                <c:formatCode>General</c:formatCode>
                <c:ptCount val="15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</c:numCache>
            </c:numRef>
          </c:xVal>
          <c:yVal>
            <c:numRef>
              <c:f>Sheet1!$B$2:$B$16</c:f>
              <c:numCache>
                <c:formatCode>General</c:formatCode>
                <c:ptCount val="15"/>
                <c:pt idx="0">
                  <c:v>0</c:v>
                </c:pt>
                <c:pt idx="1">
                  <c:v>25.4</c:v>
                </c:pt>
                <c:pt idx="2">
                  <c:v>44.2</c:v>
                </c:pt>
                <c:pt idx="3">
                  <c:v>54.8</c:v>
                </c:pt>
                <c:pt idx="4">
                  <c:v>59.3</c:v>
                </c:pt>
                <c:pt idx="5">
                  <c:v>55.2</c:v>
                </c:pt>
                <c:pt idx="6">
                  <c:v>61.6</c:v>
                </c:pt>
                <c:pt idx="7">
                  <c:v>61.2</c:v>
                </c:pt>
                <c:pt idx="8">
                  <c:v>60.9</c:v>
                </c:pt>
                <c:pt idx="9">
                  <c:v>68.2</c:v>
                </c:pt>
                <c:pt idx="10">
                  <c:v>65.900000000000006</c:v>
                </c:pt>
                <c:pt idx="11">
                  <c:v>68.099999999999994</c:v>
                </c:pt>
                <c:pt idx="12">
                  <c:v>67.400000000000006</c:v>
                </c:pt>
                <c:pt idx="13">
                  <c:v>69.3</c:v>
                </c:pt>
                <c:pt idx="14">
                  <c:v>72.599999999999994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4-12D4-4C6C-BF2A-86602E2BF5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8599407"/>
        <c:axId val="1378610223"/>
      </c:scatterChart>
      <c:valAx>
        <c:axId val="1378599407"/>
        <c:scaling>
          <c:orientation val="minMax"/>
          <c:max val="14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610223"/>
        <c:crosses val="autoZero"/>
        <c:crossBetween val="midCat"/>
        <c:majorUnit val="24"/>
      </c:valAx>
      <c:valAx>
        <c:axId val="1378610223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599407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assoc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BL Viral Load, c/mL</c:v>
                </c:pt>
                <c:pt idx="1">
                  <c:v>BL CD4 Cells/μL</c:v>
                </c:pt>
                <c:pt idx="2">
                  <c:v>Adherence %*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76.099999999999994</c:v>
                </c:pt>
                <c:pt idx="1">
                  <c:v>73</c:v>
                </c:pt>
                <c:pt idx="2">
                  <c:v>73.7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9-4D88-9E77-C0D1CC0AC3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assoc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BL Viral Load, c/mL</c:v>
                </c:pt>
                <c:pt idx="1">
                  <c:v>BL CD4 Cells/μL</c:v>
                </c:pt>
                <c:pt idx="2">
                  <c:v>Adherence %*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51.9</c:v>
                </c:pt>
                <c:pt idx="1">
                  <c:v>60.3</c:v>
                </c:pt>
                <c:pt idx="2">
                  <c:v>67.599999999999994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59-4D88-9E77-C0D1CC0AC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"/>
        <c:axId val="1876918912"/>
        <c:axId val="1876923072"/>
      </c:barChart>
      <c:catAx>
        <c:axId val="187691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76923072"/>
        <c:crosses val="autoZero"/>
        <c:auto val="1"/>
        <c:lblAlgn val="ctr"/>
        <c:lblOffset val="500"/>
        <c:noMultiLvlLbl val="0"/>
      </c:catAx>
      <c:valAx>
        <c:axId val="187692307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769189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bg2">
                  <a:lumMod val="50000"/>
                </a:schemeClr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'forest plot'!$H$2:$H$6</c:f>
                <c:numCache>
                  <c:formatCode>General</c:formatCode>
                  <c:ptCount val="5"/>
                  <c:pt idx="0">
                    <c:v>4.4999999999999991</c:v>
                  </c:pt>
                  <c:pt idx="1">
                    <c:v>2.3000000000000003</c:v>
                  </c:pt>
                  <c:pt idx="2">
                    <c:v>0.5</c:v>
                  </c:pt>
                  <c:pt idx="3">
                    <c:v>1.5</c:v>
                  </c:pt>
                  <c:pt idx="4">
                    <c:v>0.40000000000000013</c:v>
                  </c:pt>
                </c:numCache>
              </c:numRef>
            </c:plus>
            <c:minus>
              <c:numRef>
                <c:f>'forest plot'!$G$2:$G$6</c:f>
                <c:numCache>
                  <c:formatCode>General</c:formatCode>
                  <c:ptCount val="5"/>
                  <c:pt idx="0">
                    <c:v>2.6</c:v>
                  </c:pt>
                  <c:pt idx="1">
                    <c:v>1.2000000000000002</c:v>
                  </c:pt>
                  <c:pt idx="2">
                    <c:v>0.29999999999999982</c:v>
                  </c:pt>
                  <c:pt idx="3">
                    <c:v>0.89999999999999991</c:v>
                  </c:pt>
                  <c:pt idx="4">
                    <c:v>0.29999999999999982</c:v>
                  </c:pt>
                </c:numCache>
              </c:numRef>
            </c:minus>
            <c:spPr>
              <a:noFill/>
              <a:ln w="22225" cap="flat" cmpd="sng" algn="ctr">
                <a:solidFill>
                  <a:schemeClr val="bg2">
                    <a:lumMod val="50000"/>
                  </a:schemeClr>
                </a:solidFill>
                <a:round/>
              </a:ln>
              <a:effectLst/>
            </c:spPr>
          </c:errBars>
          <c:xVal>
            <c:numRef>
              <c:f>'forest plot'!$A$2:$A$6</c:f>
              <c:numCache>
                <c:formatCode>General</c:formatCode>
                <c:ptCount val="5"/>
                <c:pt idx="0">
                  <c:v>6.2</c:v>
                </c:pt>
                <c:pt idx="1">
                  <c:v>2.6</c:v>
                </c:pt>
                <c:pt idx="2">
                  <c:v>1.4</c:v>
                </c:pt>
                <c:pt idx="3">
                  <c:v>1.9</c:v>
                </c:pt>
                <c:pt idx="4">
                  <c:v>1.4</c:v>
                </c:pt>
              </c:numCache>
            </c:numRef>
          </c:xVal>
          <c:yVal>
            <c:numRef>
              <c:f>'forest plot'!$B$2:$B$6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FA-4E33-B1EF-A714C3DE0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8773168"/>
        <c:axId val="1608771504"/>
      </c:scatterChart>
      <c:valAx>
        <c:axId val="1608773168"/>
        <c:scaling>
          <c:orientation val="minMax"/>
          <c:max val="12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8771504"/>
        <c:crosses val="autoZero"/>
        <c:crossBetween val="midCat"/>
        <c:majorUnit val="4"/>
      </c:valAx>
      <c:valAx>
        <c:axId val="1608771504"/>
        <c:scaling>
          <c:orientation val="minMax"/>
          <c:min val="0.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87731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6/23/2021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619125"/>
            <a:ext cx="5372100" cy="302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7360" y="3873500"/>
            <a:ext cx="6075680" cy="4958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9150" y="619125"/>
            <a:ext cx="5372100" cy="3022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28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68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CORE_Efficacy_Safety_Feb-14_SLB.ppt</a:t>
            </a:r>
          </a:p>
        </p:txBody>
      </p:sp>
      <p:sp>
        <p:nvSpPr>
          <p:cNvPr id="11267" name="Rectangle 3"/>
          <p:cNvSpPr txBox="1">
            <a:spLocks noGrp="1" noChangeArrowheads="1"/>
          </p:cNvSpPr>
          <p:nvPr/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0E82A0-58AA-204B-8261-9ED6B86E768D}" type="datetime1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6/23/2021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68" name="Rectangle 6"/>
          <p:cNvSpPr txBox="1">
            <a:spLocks noGrp="1" noChangeArrowheads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Gilead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BE369E3-AAA3-6D46-902C-344F4387EA67}" type="slidenum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695325"/>
            <a:ext cx="6196012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9" name="Rectangle 3"/>
          <p:cNvSpPr>
            <a:spLocks noGrp="1"/>
          </p:cNvSpPr>
          <p:nvPr>
            <p:ph type="body" idx="1"/>
          </p:nvPr>
        </p:nvSpPr>
        <p:spPr bwMode="auto">
          <a:xfrm>
            <a:off x="933450" y="4416425"/>
            <a:ext cx="5143500" cy="41814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089" tIns="46546" rIns="93089" bIns="46546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altLang="en-US" sz="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1797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24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320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809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9150" y="619125"/>
            <a:ext cx="5372100" cy="3022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73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ED25A0-E09D-4763-8474-FE73E6A3CF3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868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676400"/>
            <a:ext cx="10565728" cy="4419600"/>
          </a:xfrm>
        </p:spPr>
        <p:txBody>
          <a:bodyPr/>
          <a:lstStyle>
            <a:lvl1pPr>
              <a:spcBef>
                <a:spcPts val="810"/>
              </a:spcBef>
              <a:defRPr sz="2200"/>
            </a:lvl1pPr>
            <a:lvl2pPr>
              <a:spcBef>
                <a:spcPts val="0"/>
              </a:spcBef>
              <a:defRPr sz="2000"/>
            </a:lvl2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2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15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4419600"/>
          </a:xfrm>
        </p:spPr>
        <p:txBody>
          <a:bodyPr rIns="0"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600" y="6475512"/>
            <a:ext cx="10972800" cy="153888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869EE972-6E23-4D59-9599-02322D9A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2400" y="6264275"/>
            <a:ext cx="387928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527657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600" y="6475512"/>
            <a:ext cx="10972800" cy="153888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37DB1573-9109-4CC8-BC28-FDB9F3693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2400" y="6264275"/>
            <a:ext cx="387928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30956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6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620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44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745B76-28B2-447A-980D-5D50144484C8}"/>
              </a:ext>
            </a:extLst>
          </p:cNvPr>
          <p:cNvSpPr/>
          <p:nvPr userDrawn="1"/>
        </p:nvSpPr>
        <p:spPr bwMode="auto">
          <a:xfrm>
            <a:off x="6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59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C535A75-2302-46FF-AA73-3F59522BCF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59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" name="Line 7">
            <a:extLst>
              <a:ext uri="{FF2B5EF4-FFF2-40B4-BE49-F238E27FC236}">
                <a16:creationId xmlns:a16="http://schemas.microsoft.com/office/drawing/2014/main" id="{9D51D25E-8B46-45D2-97DC-6138F5E1F1A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59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8">
            <a:extLst>
              <a:ext uri="{FF2B5EF4-FFF2-40B4-BE49-F238E27FC236}">
                <a16:creationId xmlns:a16="http://schemas.microsoft.com/office/drawing/2014/main" id="{30F8627D-3370-4EFA-B62F-EF6BC5F086E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59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2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816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6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620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44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745B76-28B2-447A-980D-5D50144484C8}"/>
              </a:ext>
            </a:extLst>
          </p:cNvPr>
          <p:cNvSpPr/>
          <p:nvPr userDrawn="1"/>
        </p:nvSpPr>
        <p:spPr bwMode="auto">
          <a:xfrm>
            <a:off x="6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59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C535A75-2302-46FF-AA73-3F59522BCF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59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" name="Line 7">
            <a:extLst>
              <a:ext uri="{FF2B5EF4-FFF2-40B4-BE49-F238E27FC236}">
                <a16:creationId xmlns:a16="http://schemas.microsoft.com/office/drawing/2014/main" id="{9D51D25E-8B46-45D2-97DC-6138F5E1F1A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59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8">
            <a:extLst>
              <a:ext uri="{FF2B5EF4-FFF2-40B4-BE49-F238E27FC236}">
                <a16:creationId xmlns:a16="http://schemas.microsoft.com/office/drawing/2014/main" id="{30F8627D-3370-4EFA-B62F-EF6BC5F086E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59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4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70566-8D74-D743-8158-1C8E4155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CCC1E-9F6F-4C46-A554-49BDE8F3C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79" y="1600200"/>
            <a:ext cx="11521439" cy="435133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rgbClr val="7F7F7F"/>
              </a:buClr>
              <a:defRPr/>
            </a:lvl1pPr>
            <a:lvl2pPr>
              <a:lnSpc>
                <a:spcPct val="100000"/>
              </a:lnSpc>
              <a:buClr>
                <a:srgbClr val="7F7F7F"/>
              </a:buClr>
              <a:defRPr/>
            </a:lvl2pPr>
            <a:lvl3pPr>
              <a:lnSpc>
                <a:spcPct val="100000"/>
              </a:lnSpc>
              <a:buClr>
                <a:srgbClr val="7F7F7F"/>
              </a:buClr>
              <a:defRPr/>
            </a:lvl3pPr>
            <a:lvl4pPr>
              <a:lnSpc>
                <a:spcPct val="100000"/>
              </a:lnSpc>
              <a:buClr>
                <a:srgbClr val="7F7F7F"/>
              </a:buClr>
              <a:defRPr/>
            </a:lvl4pPr>
            <a:lvl5pPr>
              <a:lnSpc>
                <a:spcPct val="100000"/>
              </a:lnSpc>
              <a:buClr>
                <a:srgbClr val="7F7F7F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17E41AE-8758-B741-8D0A-A9406714A8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8328" y="6504503"/>
            <a:ext cx="10972800" cy="307777"/>
          </a:xfrm>
        </p:spPr>
        <p:txBody>
          <a:bodyPr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1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3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70566-8D74-D743-8158-1C8E4155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17E41AE-8758-B741-8D0A-A9406714A8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8384" y="6504617"/>
            <a:ext cx="10972801" cy="307777"/>
          </a:xfrm>
        </p:spPr>
        <p:txBody>
          <a:bodyPr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014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FC4F1E4-1687-DF46-BD66-1D43678AC254}"/>
              </a:ext>
            </a:extLst>
          </p:cNvPr>
          <p:cNvSpPr/>
          <p:nvPr userDrawn="1"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rgbClr val="3554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D4433A-34D5-0342-91E3-89AECD665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2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C13C-10DC-884F-B9F6-6BF22BCE13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763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99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1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/>
        </p:nvSpPr>
        <p:spPr bwMode="auto">
          <a:xfrm>
            <a:off x="812801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4" y="6492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6497638"/>
            <a:ext cx="9144000" cy="25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9pPr>
    </p:titleStyle>
    <p:bodyStyle>
      <a:lvl1pPr marL="308610" indent="-30861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160">
          <a:solidFill>
            <a:schemeClr val="tx1"/>
          </a:solidFill>
          <a:latin typeface="+mn-lt"/>
          <a:ea typeface="+mn-ea"/>
          <a:cs typeface="+mn-cs"/>
        </a:defRPr>
      </a:lvl1pPr>
      <a:lvl2pPr marL="668656" indent="-257176" algn="l" rtl="0" eaLnBrk="1" fontAlgn="base" hangingPunct="1">
        <a:spcBef>
          <a:spcPct val="20000"/>
        </a:spcBef>
        <a:spcAft>
          <a:spcPct val="0"/>
        </a:spcAft>
        <a:buChar char="–"/>
        <a:defRPr sz="1980">
          <a:solidFill>
            <a:schemeClr val="tx1"/>
          </a:solidFill>
          <a:latin typeface="+mn-lt"/>
        </a:defRPr>
      </a:lvl2pPr>
      <a:lvl3pPr marL="1028700" indent="-20574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440180" indent="-20574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5166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5pPr>
      <a:lvl6pPr marL="226314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6pPr>
      <a:lvl7pPr marL="267462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7pPr>
      <a:lvl8pPr marL="308610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8pPr>
      <a:lvl9pPr marL="349758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67D7B2FF-428D-4C48-A9C3-BBC599C3E45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E4403F-6603-8F4A-8B16-12BDB84D6752}"/>
              </a:ext>
            </a:extLst>
          </p:cNvPr>
          <p:cNvSpPr/>
          <p:nvPr userDrawn="1"/>
        </p:nvSpPr>
        <p:spPr>
          <a:xfrm>
            <a:off x="-1" y="0"/>
            <a:ext cx="12191999" cy="6858000"/>
          </a:xfrm>
          <a:prstGeom prst="rect">
            <a:avLst/>
          </a:prstGeom>
          <a:gradFill flip="none" rotWithShape="1">
            <a:gsLst>
              <a:gs pos="0">
                <a:srgbClr val="6B8CC4">
                  <a:alpha val="0"/>
                </a:srgbClr>
              </a:gs>
              <a:gs pos="30000">
                <a:srgbClr val="4B6AA2">
                  <a:alpha val="0"/>
                </a:srgbClr>
              </a:gs>
              <a:gs pos="66000">
                <a:srgbClr val="36548C">
                  <a:alpha val="50000"/>
                </a:srgbClr>
              </a:gs>
            </a:gsLst>
            <a:lin ang="159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6EF46-E1E3-BF46-A46A-EF29CE6CD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67" y="291305"/>
            <a:ext cx="11480799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7DFFB-A983-FA41-948E-3AD60C653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9467" y="1188720"/>
            <a:ext cx="11480799" cy="4988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7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F5B89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6DCB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6DCB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6DCB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6DCB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6DCB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0"/>
            <a:ext cx="10566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3F26681-2438-44F2-9497-8FDE804AD263}"/>
              </a:ext>
            </a:extLst>
          </p:cNvPr>
          <p:cNvGrpSpPr/>
          <p:nvPr userDrawn="1"/>
        </p:nvGrpSpPr>
        <p:grpSpPr>
          <a:xfrm>
            <a:off x="-3048" y="6762179"/>
            <a:ext cx="12198096" cy="76113"/>
            <a:chOff x="812800" y="788764"/>
            <a:chExt cx="10566400" cy="158578"/>
          </a:xfrm>
        </p:grpSpPr>
        <p:sp>
          <p:nvSpPr>
            <p:cNvPr id="14" name="Line 4">
              <a:extLst>
                <a:ext uri="{FF2B5EF4-FFF2-40B4-BE49-F238E27FC236}">
                  <a16:creationId xmlns:a16="http://schemas.microsoft.com/office/drawing/2014/main" id="{D799E747-04EE-4B83-8D45-86EA5B13B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2800" y="788764"/>
              <a:ext cx="10566400" cy="0"/>
            </a:xfrm>
            <a:prstGeom prst="line">
              <a:avLst/>
            </a:prstGeom>
            <a:noFill/>
            <a:ln w="5397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  <a:defRPr/>
              </a:pPr>
              <a:endParaRPr lang="en-US" sz="36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5" name="Line 25">
              <a:extLst>
                <a:ext uri="{FF2B5EF4-FFF2-40B4-BE49-F238E27FC236}">
                  <a16:creationId xmlns:a16="http://schemas.microsoft.com/office/drawing/2014/main" id="{426143D6-3144-4F1C-8284-EDEC63A9C81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12800" y="947342"/>
              <a:ext cx="10566400" cy="0"/>
            </a:xfrm>
            <a:prstGeom prst="line">
              <a:avLst/>
            </a:prstGeom>
            <a:noFill/>
            <a:ln w="539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  <a:defRPr/>
              </a:pPr>
              <a:endParaRPr lang="en-US" sz="3600" b="1" baseline="-250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853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</p:sldLayoutIdLst>
  <p:hf hdr="0" ft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612" y="439783"/>
            <a:ext cx="10566400" cy="28163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/>
              <a:t>Achievement of Undetectable HIV-1 RNA in the B/F/TAF Treatment-Naïve Clinical Trials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3737295"/>
            <a:ext cx="10566400" cy="609600"/>
          </a:xfrm>
        </p:spPr>
        <p:txBody>
          <a:bodyPr anchor="b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b="1" dirty="0"/>
              <a:t>Rima K. Acosta, Grace Q. Chen, Li Qin, Xinxin Wang, Hailin Huang, Jason Hindman,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b="1" dirty="0"/>
              <a:t>Sean E. Collins, Hal Martin, Kirsten L. White</a:t>
            </a:r>
            <a:endParaRPr lang="en-US" sz="1800" b="1" baseline="30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3835B1-A348-4331-A3A0-B398BC2685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619" y="4500693"/>
            <a:ext cx="10566400" cy="914400"/>
          </a:xfrm>
        </p:spPr>
        <p:txBody>
          <a:bodyPr/>
          <a:lstStyle/>
          <a:p>
            <a:r>
              <a:rPr lang="en-US" sz="1400" dirty="0"/>
              <a:t>Gilead Sciences, Foster City, CA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07B6BE-3D7E-48D9-ADB0-D702EA1E9B11}"/>
              </a:ext>
            </a:extLst>
          </p:cNvPr>
          <p:cNvSpPr txBox="1"/>
          <p:nvPr/>
        </p:nvSpPr>
        <p:spPr>
          <a:xfrm>
            <a:off x="9814560" y="614791"/>
            <a:ext cx="204575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1200" b="1" dirty="0"/>
              <a:t>[Gilead logo/contact info]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B03830E7-C723-42D6-8FBB-F7ED94158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6156" y="6367447"/>
            <a:ext cx="2659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2021, July </a:t>
            </a:r>
            <a:r>
              <a:rPr lang="en-US" sz="1400" b="1" dirty="0">
                <a:ea typeface="MS PGothic" pitchFamily="34" charset="-128"/>
                <a:cs typeface="Arial" pitchFamily="34" charset="0"/>
              </a:rPr>
              <a:t>18-21: Poster 2078</a:t>
            </a:r>
          </a:p>
        </p:txBody>
      </p:sp>
    </p:spTree>
    <p:extLst>
      <p:ext uri="{BB962C8B-B14F-4D97-AF65-F5344CB8AC3E}">
        <p14:creationId xmlns:p14="http://schemas.microsoft.com/office/powerpoint/2010/main" val="3837955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69C45-0A16-4B10-8D47-6F42CB32C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Multivariate Logistic Regression Analysis for Factors Associated with Consistent TND (85% of Visits W48-W144)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8822F-53B1-4436-A12C-70A65964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F210BD-858F-4BE9-82A8-35E699731D56}"/>
              </a:ext>
            </a:extLst>
          </p:cNvPr>
          <p:cNvSpPr txBox="1">
            <a:spLocks/>
          </p:cNvSpPr>
          <p:nvPr/>
        </p:nvSpPr>
        <p:spPr>
          <a:xfrm>
            <a:off x="812801" y="5074870"/>
            <a:ext cx="10565728" cy="1643527"/>
          </a:xfrm>
          <a:prstGeom prst="rect">
            <a:avLst/>
          </a:prstGeom>
        </p:spPr>
        <p:txBody>
          <a:bodyPr>
            <a:spAutoFit/>
          </a:bodyPr>
          <a:lstStyle>
            <a:lvl1pPr marL="308610" indent="-30861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16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Independent associations for 85% consistent TND include baseline viral load ≤100,000 c/mL, baseline CD4 count ≥200 cells/</a:t>
            </a:r>
            <a:r>
              <a:rPr lang="el-GR" sz="1600" kern="0" dirty="0"/>
              <a:t>μ</a:t>
            </a:r>
            <a:r>
              <a:rPr lang="en-US" sz="1600" kern="0" dirty="0"/>
              <a:t>L, ≥95% adherence by pill count through Week 144, asymptomatic HIV status, and no secondary integrase strand transfer inhibitor resistance substitutions</a:t>
            </a:r>
          </a:p>
          <a:p>
            <a:r>
              <a:rPr lang="en-US" sz="1600" kern="0" dirty="0"/>
              <a:t>85% consistent TND was achieved for:</a:t>
            </a:r>
          </a:p>
          <a:p>
            <a:pPr lvl="1"/>
            <a:r>
              <a:rPr lang="en-US" sz="1400" kern="0" dirty="0"/>
              <a:t>38% (380/996) of participants with BL VL ≤100,000 c/mL, vs 7% (15/205) of participants with BL VL &gt;100,000 c/mL</a:t>
            </a:r>
          </a:p>
          <a:p>
            <a:pPr lvl="1"/>
            <a:r>
              <a:rPr lang="en-US" sz="1400" kern="0" dirty="0"/>
              <a:t>36% (381/1066) of participants with BL CD4 ≥200 cells/</a:t>
            </a:r>
            <a:r>
              <a:rPr lang="en-US" sz="1400" kern="0" dirty="0" err="1"/>
              <a:t>uL</a:t>
            </a:r>
            <a:r>
              <a:rPr lang="en-US" sz="1400" kern="0" dirty="0"/>
              <a:t>, vs 10% (14/135) of participants with BL CD4 &lt;200 cells/</a:t>
            </a:r>
            <a:r>
              <a:rPr lang="en-US" sz="1400" kern="0" dirty="0" err="1"/>
              <a:t>uL</a:t>
            </a:r>
            <a:endParaRPr lang="en-US" sz="1400" kern="0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C3E05CD-733B-4299-9862-D2B5653DFD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739316"/>
              </p:ext>
            </p:extLst>
          </p:nvPr>
        </p:nvGraphicFramePr>
        <p:xfrm>
          <a:off x="812800" y="2229529"/>
          <a:ext cx="10565728" cy="226677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727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7486">
                  <a:extLst>
                    <a:ext uri="{9D8B030D-6E8A-4147-A177-3AD203B41FA5}">
                      <a16:colId xmlns:a16="http://schemas.microsoft.com/office/drawing/2014/main" val="2967335786"/>
                    </a:ext>
                  </a:extLst>
                </a:gridCol>
                <a:gridCol w="2354941">
                  <a:extLst>
                    <a:ext uri="{9D8B030D-6E8A-4147-A177-3AD203B41FA5}">
                      <a16:colId xmlns:a16="http://schemas.microsoft.com/office/drawing/2014/main" val="443011625"/>
                    </a:ext>
                  </a:extLst>
                </a:gridCol>
                <a:gridCol w="1165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1613" marR="101613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Odds Ratio (95% CI)</a:t>
                      </a:r>
                    </a:p>
                  </a:txBody>
                  <a:tcPr marL="135484" marR="13548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76C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35484" marR="135484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p-value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2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Baseline VL ≤100K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6.2 (3.6, 10.7)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&lt;0.0001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2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Baseline CD4 ≥200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 (1.4, 4.9)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0.0026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Adherence ≥95%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 (1.1, 1.9)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0.0165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62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Asymptomatic HIV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 (1.0, 3.4)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0.0444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2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secondary INSTI-R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 (1.1, 1.8)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0.0056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244601A-868A-4645-A635-00C5C9D16E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207024"/>
              </p:ext>
            </p:extLst>
          </p:nvPr>
        </p:nvGraphicFramePr>
        <p:xfrm>
          <a:off x="3346450" y="2425962"/>
          <a:ext cx="4572000" cy="2459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FF22179-C2CC-43A3-9656-1E70C9694FDA}"/>
              </a:ext>
            </a:extLst>
          </p:cNvPr>
          <p:cNvSpPr txBox="1">
            <a:spLocks/>
          </p:cNvSpPr>
          <p:nvPr/>
        </p:nvSpPr>
        <p:spPr>
          <a:xfrm>
            <a:off x="791944" y="1272645"/>
            <a:ext cx="10565728" cy="646331"/>
          </a:xfrm>
          <a:prstGeom prst="rect">
            <a:avLst/>
          </a:prstGeom>
        </p:spPr>
        <p:txBody>
          <a:bodyPr>
            <a:spAutoFit/>
          </a:bodyPr>
          <a:lstStyle>
            <a:lvl1pPr marL="308610" indent="-30861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16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Further analyses sought to better understand achievement of ≥85% consistent TND, which would </a:t>
            </a:r>
            <a:r>
              <a:rPr lang="en-US" sz="1800" kern="0"/>
              <a:t>require at least 8 </a:t>
            </a:r>
            <a:r>
              <a:rPr lang="en-US" sz="1800" kern="0" dirty="0"/>
              <a:t>of the 9 scheduled visits between Weeks 48 and 144 to have TND</a:t>
            </a:r>
            <a:endParaRPr lang="en-US" sz="18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18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EE2CA-EF6E-4C21-9256-93286ABCF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Restrictive Study Inclusion Criteria May Maximize Consistent TND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1022A-50CB-44E5-973D-2DF85443DE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78AEF-D62D-4B57-9828-60FF0A049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33607E-E98B-4752-8718-06B79074DC80}"/>
              </a:ext>
            </a:extLst>
          </p:cNvPr>
          <p:cNvSpPr txBox="1">
            <a:spLocks/>
          </p:cNvSpPr>
          <p:nvPr/>
        </p:nvSpPr>
        <p:spPr>
          <a:xfrm>
            <a:off x="791944" y="1272645"/>
            <a:ext cx="10565728" cy="2291781"/>
          </a:xfrm>
          <a:prstGeom prst="rect">
            <a:avLst/>
          </a:prstGeom>
        </p:spPr>
        <p:txBody>
          <a:bodyPr>
            <a:spAutoFit/>
          </a:bodyPr>
          <a:lstStyle>
            <a:lvl1pPr marL="308610" indent="-30861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16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Using 1489 and 1490 as a model, we sought to define study inclusion criteria that may maximize the potential to achieve ≥85% consistent TND</a:t>
            </a:r>
          </a:p>
          <a:p>
            <a:pPr lvl="1"/>
            <a:r>
              <a:rPr lang="en-US" sz="1620" kern="0" dirty="0"/>
              <a:t>Could have potential for establishing cohorts with low viral burden for future cure studies</a:t>
            </a:r>
          </a:p>
          <a:p>
            <a:pPr lvl="1"/>
            <a:r>
              <a:rPr lang="en-US" sz="1620" kern="0" dirty="0"/>
              <a:t>A </a:t>
            </a:r>
            <a:r>
              <a:rPr lang="en-US" sz="1620" kern="0" dirty="0" err="1"/>
              <a:t>subanalysis</a:t>
            </a:r>
            <a:r>
              <a:rPr lang="en-US" sz="1620" kern="0" dirty="0"/>
              <a:t> of participants with baseline HIV-1 RNA ≤11,100 c/mL and CD4 cell count ≥492 cells/</a:t>
            </a:r>
            <a:r>
              <a:rPr lang="en-US" sz="1620" kern="0" dirty="0" err="1"/>
              <a:t>μL</a:t>
            </a:r>
            <a:r>
              <a:rPr lang="en-US" sz="1620" kern="0" dirty="0"/>
              <a:t> (median BL viral load and CD4 count for those who achieved ≥85% TND at Week 144 in these studies) was conducted for Studies 1489 and 1490</a:t>
            </a:r>
          </a:p>
          <a:p>
            <a:pPr lvl="1"/>
            <a:r>
              <a:rPr lang="en-US" sz="1620" kern="0" dirty="0"/>
              <a:t>The percent of participants who satisfied these restrictive study inclusion criteria and achieved ≥85% TND was evaluated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9BCB8D9-C540-4C82-A54C-890EB35701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742322"/>
              </p:ext>
            </p:extLst>
          </p:nvPr>
        </p:nvGraphicFramePr>
        <p:xfrm>
          <a:off x="927455" y="3748148"/>
          <a:ext cx="10294706" cy="1142999"/>
        </p:xfrm>
        <a:graphic>
          <a:graphicData uri="http://schemas.openxmlformats.org/drawingml/2006/table">
            <a:tbl>
              <a:tblPr/>
              <a:tblGrid>
                <a:gridCol w="2849770">
                  <a:extLst>
                    <a:ext uri="{9D8B030D-6E8A-4147-A177-3AD203B41FA5}">
                      <a16:colId xmlns:a16="http://schemas.microsoft.com/office/drawing/2014/main" val="2189806773"/>
                    </a:ext>
                  </a:extLst>
                </a:gridCol>
                <a:gridCol w="7444936">
                  <a:extLst>
                    <a:ext uri="{9D8B030D-6E8A-4147-A177-3AD203B41FA5}">
                      <a16:colId xmlns:a16="http://schemas.microsoft.com/office/drawing/2014/main" val="544706021"/>
                    </a:ext>
                  </a:extLst>
                </a:gridCol>
              </a:tblGrid>
              <a:tr h="40868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45678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Study</a:t>
                      </a:r>
                    </a:p>
                  </a:txBody>
                  <a:tcPr marL="7620" marR="7620" marT="762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76CF"/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45678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Participants with ≥85% Consistent TND from W48 – W144 (%)</a:t>
                      </a:r>
                    </a:p>
                  </a:txBody>
                  <a:tcPr marL="7620" marR="7620" marT="762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76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762711"/>
                  </a:ext>
                </a:extLst>
              </a:tr>
              <a:tr h="244773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Study 1489</a:t>
                      </a:r>
                    </a:p>
                  </a:txBody>
                  <a:tcPr marL="7620" marR="7620" marT="762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56/94 (60%)</a:t>
                      </a:r>
                    </a:p>
                  </a:txBody>
                  <a:tcPr marL="7620" marR="7620" marT="762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3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76250"/>
                  </a:ext>
                </a:extLst>
              </a:tr>
              <a:tr h="244773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Study 1490</a:t>
                      </a:r>
                    </a:p>
                  </a:txBody>
                  <a:tcPr marL="7620" marR="7620" marT="762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68/103 (66%)</a:t>
                      </a:r>
                    </a:p>
                  </a:txBody>
                  <a:tcPr marL="7620" marR="7620" marT="762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3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771161"/>
                  </a:ext>
                </a:extLst>
              </a:tr>
              <a:tr h="244773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124/197 (63%)</a:t>
                      </a:r>
                    </a:p>
                  </a:txBody>
                  <a:tcPr marL="7620" marR="7620" marT="762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3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7590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6A4547B-BC17-4275-A103-A90B640A952A}"/>
              </a:ext>
            </a:extLst>
          </p:cNvPr>
          <p:cNvSpPr txBox="1">
            <a:spLocks/>
          </p:cNvSpPr>
          <p:nvPr/>
        </p:nvSpPr>
        <p:spPr>
          <a:xfrm>
            <a:off x="812801" y="5074870"/>
            <a:ext cx="10565728" cy="584775"/>
          </a:xfrm>
          <a:prstGeom prst="rect">
            <a:avLst/>
          </a:prstGeom>
        </p:spPr>
        <p:txBody>
          <a:bodyPr>
            <a:spAutoFit/>
          </a:bodyPr>
          <a:lstStyle>
            <a:lvl1pPr marL="308610" indent="-30861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16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These inclusion criteria doubled the percent of participants who achieved ≥85% consistent TND between Weeks 48 and 144, from 33% to 63%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4254297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419175"/>
            <a:ext cx="10565728" cy="4419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dirty="0"/>
              <a:t>Treatment with B/F/TAF, DTG/ABC/3TC, and DTG+F/TAF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achieved HIV-1 viral load &lt;20 c/mL TND in 71-74% of participants at Week 144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800" dirty="0"/>
              <a:t>Achievement of TND at Week 144 was associated with baseline HIV-1 RNA ≤100,000 c/mL, baseline CD4 ≥200 cells/μL, and ≥95% adherence by pill count; therefore, TND outcomes are influenced by study populations and study entry criteria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dirty="0"/>
              <a:t>Consistent TND at ≥85% of visits between Weeks 48 and 144 was associated with several factors, including lower baseline viral load, higher baseline CD4 cell counts, and high adherence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dirty="0"/>
              <a:t>These data can be used to design studies with enhanced frequency of TND outcomes, which could aid HIV cure research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2103-A763-458D-BB19-A41631BC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27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D6184-9BF1-4556-93C8-55CD2A42B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C0256-E983-4F1A-9876-DC07B766CD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67A9E-F63A-4226-9C6E-D0368319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3FE8839-595A-4159-B97B-B8C8B6CC2DD1}"/>
              </a:ext>
            </a:extLst>
          </p:cNvPr>
          <p:cNvSpPr txBox="1">
            <a:spLocks/>
          </p:cNvSpPr>
          <p:nvPr/>
        </p:nvSpPr>
        <p:spPr bwMode="auto">
          <a:xfrm>
            <a:off x="812802" y="2089905"/>
            <a:ext cx="105657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AutoNum type="arabicPeriod"/>
            </a:pPr>
            <a:r>
              <a:rPr lang="en-GB" altLang="en-US" sz="1400" kern="1200" dirty="0" err="1">
                <a:solidFill>
                  <a:prstClr val="black"/>
                </a:solidFill>
              </a:rPr>
              <a:t>Biktarvy</a:t>
            </a:r>
            <a:r>
              <a:rPr lang="en-GB" altLang="en-US" sz="1400" kern="1200" dirty="0">
                <a:solidFill>
                  <a:prstClr val="black"/>
                </a:solidFill>
              </a:rPr>
              <a:t> [EPAR]. Foster City, CA: Gilead Sciences, Inc., revised 6/2018</a:t>
            </a:r>
          </a:p>
          <a:p>
            <a:pPr marL="342900" indent="-342900">
              <a:buAutoNum type="arabicPeriod"/>
            </a:pPr>
            <a:r>
              <a:rPr lang="en-GB" altLang="en-US" sz="1400" kern="1200" dirty="0" err="1">
                <a:solidFill>
                  <a:prstClr val="black"/>
                </a:solidFill>
              </a:rPr>
              <a:t>Biktarvy</a:t>
            </a:r>
            <a:r>
              <a:rPr lang="en-GB" altLang="en-US" sz="1400" kern="1200" dirty="0">
                <a:solidFill>
                  <a:prstClr val="black"/>
                </a:solidFill>
              </a:rPr>
              <a:t> [package insert]. Foster City, CA: Gilead Sciences, Inc., revised 6/2019</a:t>
            </a:r>
          </a:p>
          <a:p>
            <a:pPr marL="342900" indent="-342900">
              <a:buAutoNum type="arabicPeriod"/>
            </a:pPr>
            <a:r>
              <a:rPr lang="en-GB" altLang="en-US" sz="1400" kern="1200" dirty="0">
                <a:solidFill>
                  <a:prstClr val="black"/>
                </a:solidFill>
              </a:rPr>
              <a:t>Dept of Health and Human Services. </a:t>
            </a:r>
            <a:r>
              <a:rPr lang="en-US" altLang="en-US" sz="1400" kern="1200" dirty="0">
                <a:solidFill>
                  <a:prstClr val="black"/>
                </a:solidFill>
              </a:rPr>
              <a:t>Guidelines for the Use of Antiretroviral Agents in Adults and Adolescents with HIV, revised 12/2019</a:t>
            </a:r>
          </a:p>
          <a:p>
            <a:pPr marL="342900" indent="-342900">
              <a:buAutoNum type="arabicPeriod"/>
            </a:pPr>
            <a:r>
              <a:rPr lang="en-US" altLang="en-US" sz="1400" kern="1200" dirty="0">
                <a:solidFill>
                  <a:prstClr val="black"/>
                </a:solidFill>
              </a:rPr>
              <a:t>EACS European AIDS Clinical Society. Guidelines Version 10.0, revised 11/2019</a:t>
            </a:r>
          </a:p>
          <a:p>
            <a:pPr marL="342900" indent="-342900">
              <a:buAutoNum type="arabicPeriod"/>
            </a:pPr>
            <a:r>
              <a:rPr lang="en-US" altLang="en-US" sz="1400" kern="1200" dirty="0" err="1">
                <a:solidFill>
                  <a:prstClr val="black"/>
                </a:solidFill>
              </a:rPr>
              <a:t>Saag</a:t>
            </a:r>
            <a:r>
              <a:rPr lang="en-US" altLang="en-US" sz="1400" kern="1200" dirty="0">
                <a:solidFill>
                  <a:prstClr val="black"/>
                </a:solidFill>
              </a:rPr>
              <a:t> MS, et al. JAMA 2020;324:1651-69</a:t>
            </a:r>
          </a:p>
          <a:p>
            <a:pPr marL="342900" indent="-342900">
              <a:buAutoNum type="arabicPeriod"/>
            </a:pPr>
            <a:r>
              <a:rPr lang="en-US" altLang="en-US" sz="1400" kern="1200" dirty="0">
                <a:solidFill>
                  <a:prstClr val="black"/>
                </a:solidFill>
              </a:rPr>
              <a:t>Orkin C, et al. Lancet HIV 2020;7:e389-e400</a:t>
            </a:r>
          </a:p>
          <a:p>
            <a:pPr marL="342900" indent="-342900">
              <a:buAutoNum type="arabicPeriod"/>
            </a:pPr>
            <a:r>
              <a:rPr lang="en-US" altLang="en-US" sz="1400" kern="1200" dirty="0" err="1"/>
              <a:t>Workowski</a:t>
            </a:r>
            <a:r>
              <a:rPr lang="en-US" altLang="en-US" sz="1400" kern="1200" dirty="0"/>
              <a:t> K, et al. CROI 2021, </a:t>
            </a:r>
            <a:r>
              <a:rPr lang="en-US" altLang="en-US" sz="1400" kern="1200" dirty="0" err="1"/>
              <a:t>abstr</a:t>
            </a:r>
            <a:r>
              <a:rPr lang="en-US" altLang="en-US" sz="1400" kern="1200" dirty="0"/>
              <a:t> 2268</a:t>
            </a:r>
          </a:p>
          <a:p>
            <a:pPr marL="342900" indent="-342900">
              <a:buAutoNum type="arabicPeriod"/>
            </a:pPr>
            <a:r>
              <a:rPr lang="en-US" altLang="en-US" sz="1400" kern="1200" dirty="0"/>
              <a:t>Doyle T, et al. Clin Infect Dis 2012;54:724-32</a:t>
            </a:r>
          </a:p>
        </p:txBody>
      </p:sp>
    </p:spTree>
    <p:extLst>
      <p:ext uri="{BB962C8B-B14F-4D97-AF65-F5344CB8AC3E}">
        <p14:creationId xmlns:p14="http://schemas.microsoft.com/office/powerpoint/2010/main" val="2010294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C0D36-0B9A-4EC4-AC02-7DDF59D0C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spcBef>
                <a:spcPct val="50000"/>
              </a:spcBef>
              <a:spcAft>
                <a:spcPts val="0"/>
              </a:spcAft>
              <a:buClrTx/>
              <a:buNone/>
            </a:pPr>
            <a:r>
              <a:rPr lang="en-US" altLang="en-US" sz="1800" kern="1200" dirty="0">
                <a:solidFill>
                  <a:prstClr val="black"/>
                </a:solidFill>
              </a:rPr>
              <a:t>We extend our thanks to the participants and their families, study investigators and staff. These studies were funded by Gilead Sciences, Inc.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C12B07-595C-472C-8765-FB13C144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95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12801" y="1437960"/>
            <a:ext cx="10565728" cy="391093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/>
              <a:t>The single-tablet regimen B/F/TAF is a guidelines-recommended regimen with demonstrated safety, efficacy, and a high barrier to resistance</a:t>
            </a:r>
            <a:r>
              <a:rPr lang="en-US" altLang="en-US" sz="1800" baseline="30000" dirty="0"/>
              <a:t>1-5</a:t>
            </a:r>
          </a:p>
          <a:p>
            <a:pPr>
              <a:spcBef>
                <a:spcPts val="600"/>
              </a:spcBef>
              <a:spcAft>
                <a:spcPts val="300"/>
              </a:spcAft>
              <a:defRPr/>
            </a:pPr>
            <a:r>
              <a:rPr lang="en-US" altLang="en-US" sz="1800" dirty="0"/>
              <a:t>Studies 1489 </a:t>
            </a:r>
            <a:r>
              <a:rPr lang="en-US" sz="1800" dirty="0"/>
              <a:t>(NCT02607930) and 1490 (NCT02607956)</a:t>
            </a:r>
            <a:r>
              <a:rPr lang="en-US" altLang="en-US" sz="1800" dirty="0"/>
              <a:t> are two Phase 3 studies of B/F/TAF compared with DTG-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1800" dirty="0"/>
              <a:t>ontaining regimens in treatment-naïve adults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defRPr/>
            </a:pPr>
            <a:r>
              <a:rPr lang="en-US" altLang="en-US" sz="1600" dirty="0"/>
              <a:t>B/F/TAF was noninferior to DTG/ABC/3TC and DTG + F/TAF through 144 </a:t>
            </a:r>
            <a:r>
              <a:rPr lang="en-US" altLang="en-US" sz="1600" dirty="0" err="1"/>
              <a:t>wk</a:t>
            </a:r>
            <a:r>
              <a:rPr lang="en-US" altLang="en-US" sz="1600" dirty="0"/>
              <a:t> of treatment</a:t>
            </a:r>
            <a:r>
              <a:rPr lang="en-US" altLang="en-US" sz="1600" baseline="30000" dirty="0"/>
              <a:t>6 </a:t>
            </a:r>
            <a:endParaRPr lang="en-US" altLang="en-US" sz="1600" dirty="0"/>
          </a:p>
          <a:p>
            <a:pPr lvl="1">
              <a:spcBef>
                <a:spcPts val="600"/>
              </a:spcBef>
              <a:spcAft>
                <a:spcPts val="300"/>
              </a:spcAft>
              <a:defRPr/>
            </a:pPr>
            <a:r>
              <a:rPr lang="en-US" altLang="en-US" sz="1600" dirty="0"/>
              <a:t>Ongoing open-label extensions are evaluating treatment with B/F/TAF for an additional 96 </a:t>
            </a:r>
            <a:r>
              <a:rPr lang="en-US" altLang="en-US" sz="1600" dirty="0" err="1"/>
              <a:t>wk</a:t>
            </a:r>
            <a:r>
              <a:rPr lang="en-US" altLang="en-US" sz="1600" dirty="0"/>
              <a:t> since completion of the blinded phase, encompassing a total of 5 years of follow up</a:t>
            </a:r>
            <a:r>
              <a:rPr lang="en-US" altLang="en-US" sz="1600" baseline="30000" dirty="0"/>
              <a:t>7</a:t>
            </a:r>
            <a:endParaRPr lang="en-US" altLang="en-US" sz="1600" dirty="0"/>
          </a:p>
          <a:p>
            <a:pPr>
              <a:spcBef>
                <a:spcPts val="600"/>
              </a:spcBef>
              <a:spcAft>
                <a:spcPts val="300"/>
              </a:spcAft>
              <a:defRPr/>
            </a:pPr>
            <a:r>
              <a:rPr lang="en-US" altLang="en-US" sz="1800" dirty="0"/>
              <a:t>HIV-1 viral loads that are &lt;50 copies (c)/mL but still detectable may be associated with virologic rebound</a:t>
            </a:r>
            <a:r>
              <a:rPr lang="en-US" altLang="en-US" sz="1800" baseline="30000" dirty="0"/>
              <a:t>8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defRPr/>
            </a:pPr>
            <a:r>
              <a:rPr lang="en-US" altLang="en-US" sz="1600" dirty="0"/>
              <a:t>In Studies 1489 and 1490, participants’ viral loads were measured using the COBAS TaqMan v2.0 test, which quantitates HIV RNA from 20 to 10,000,000 c/mL and for viral load &lt;20 c/mL provides semi-qualitative target detected (TD) or the lower target not detected (TND)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D37B3-F750-471D-B6DC-D0730B183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 Placeholder 19">
            <a:extLst>
              <a:ext uri="{FF2B5EF4-FFF2-40B4-BE49-F238E27FC236}">
                <a16:creationId xmlns:a16="http://schemas.microsoft.com/office/drawing/2014/main" id="{71906517-3A05-46FD-AA66-863FC1BE1D8D}"/>
              </a:ext>
            </a:extLst>
          </p:cNvPr>
          <p:cNvSpPr txBox="1">
            <a:spLocks/>
          </p:cNvSpPr>
          <p:nvPr/>
        </p:nvSpPr>
        <p:spPr bwMode="auto">
          <a:xfrm>
            <a:off x="812803" y="6159625"/>
            <a:ext cx="1056572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*B/F/TAF = </a:t>
            </a:r>
            <a:r>
              <a:rPr lang="en-US" kern="0" dirty="0" err="1"/>
              <a:t>bictegravir</a:t>
            </a:r>
            <a:r>
              <a:rPr lang="en-US" kern="0" dirty="0"/>
              <a:t>/emtricitabine/tenofovir alafenamide; DTG/ABC/3TC = dolutegravir/abacavir/lamivudine; DTG+F/TAF = </a:t>
            </a:r>
            <a:r>
              <a:rPr lang="en-US" kern="0" dirty="0" err="1"/>
              <a:t>dolutegravir+emtricitabine</a:t>
            </a:r>
            <a:r>
              <a:rPr lang="en-US" kern="0" dirty="0"/>
              <a:t>/tenofovir alafenamide</a:t>
            </a:r>
          </a:p>
        </p:txBody>
      </p:sp>
    </p:spTree>
    <p:extLst>
      <p:ext uri="{BB962C8B-B14F-4D97-AF65-F5344CB8AC3E}">
        <p14:creationId xmlns:p14="http://schemas.microsoft.com/office/powerpoint/2010/main" val="213161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  <a:endParaRPr lang="en-US" sz="2800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2000" dirty="0"/>
              <a:t>To assess achievement of undetectable HIV-1 RNA (TND) in Studies 1489 and 1490 and understand potential predictors of TND achievement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D37B3-F750-471D-B6DC-D0730B183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57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Methods: GS-US-380-1489/1490 Study Designs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D7095-DA0B-4969-B9D3-45A87E479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/>
          <a:lstStyle/>
          <a:p>
            <a:fld id="{94BD5F9E-BC76-487B-A2BC-019AD28A14BF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1E0D67F-FBC1-4C8E-A8BE-2661C0B69348}"/>
              </a:ext>
            </a:extLst>
          </p:cNvPr>
          <p:cNvGrpSpPr/>
          <p:nvPr/>
        </p:nvGrpSpPr>
        <p:grpSpPr>
          <a:xfrm rot="10800000">
            <a:off x="8762529" y="4843543"/>
            <a:ext cx="1424067" cy="869479"/>
            <a:chOff x="8141811" y="2511608"/>
            <a:chExt cx="1424067" cy="869479"/>
          </a:xfrm>
        </p:grpSpPr>
        <p:sp>
          <p:nvSpPr>
            <p:cNvPr id="129" name="Line 126">
              <a:extLst>
                <a:ext uri="{FF2B5EF4-FFF2-40B4-BE49-F238E27FC236}">
                  <a16:creationId xmlns:a16="http://schemas.microsoft.com/office/drawing/2014/main" id="{F39547FC-2029-4C89-B394-6A4ABC1F57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41811" y="2946347"/>
              <a:ext cx="457200" cy="0"/>
            </a:xfrm>
            <a:prstGeom prst="lin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FBABC069-81F9-481E-8D58-CB1B8928CAB6}"/>
                </a:ext>
              </a:extLst>
            </p:cNvPr>
            <p:cNvGrpSpPr/>
            <p:nvPr/>
          </p:nvGrpSpPr>
          <p:grpSpPr>
            <a:xfrm>
              <a:off x="8592928" y="2511608"/>
              <a:ext cx="972950" cy="869479"/>
              <a:chOff x="4455163" y="2561575"/>
              <a:chExt cx="548640" cy="869479"/>
            </a:xfrm>
          </p:grpSpPr>
          <p:sp>
            <p:nvSpPr>
              <p:cNvPr id="131" name="Line 125">
                <a:extLst>
                  <a:ext uri="{FF2B5EF4-FFF2-40B4-BE49-F238E27FC236}">
                    <a16:creationId xmlns:a16="http://schemas.microsoft.com/office/drawing/2014/main" id="{F1E247EF-347E-4273-AD6E-AEEF0392C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5163" y="2563336"/>
                <a:ext cx="548640" cy="0"/>
              </a:xfrm>
              <a:prstGeom prst="line">
                <a:avLst/>
              </a:prstGeom>
              <a:noFill/>
              <a:ln w="254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32" name="Line 127">
                <a:extLst>
                  <a:ext uri="{FF2B5EF4-FFF2-40B4-BE49-F238E27FC236}">
                    <a16:creationId xmlns:a16="http://schemas.microsoft.com/office/drawing/2014/main" id="{D4D54DA9-A4E1-46FA-9287-17A3932E5E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62199" y="2561575"/>
                <a:ext cx="0" cy="869479"/>
              </a:xfrm>
              <a:prstGeom prst="line">
                <a:avLst/>
              </a:prstGeom>
              <a:noFill/>
              <a:ln w="254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33" name="Line 132">
                <a:extLst>
                  <a:ext uri="{FF2B5EF4-FFF2-40B4-BE49-F238E27FC236}">
                    <a16:creationId xmlns:a16="http://schemas.microsoft.com/office/drawing/2014/main" id="{EA7D33EB-A3A4-47D8-AB22-CD7D7F1A48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55163" y="3431054"/>
                <a:ext cx="548640" cy="0"/>
              </a:xfrm>
              <a:prstGeom prst="line">
                <a:avLst/>
              </a:prstGeom>
              <a:noFill/>
              <a:ln w="254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74BAF2E-FA38-4BB0-8B96-0A5B1AFB654A}"/>
              </a:ext>
            </a:extLst>
          </p:cNvPr>
          <p:cNvGrpSpPr/>
          <p:nvPr/>
        </p:nvGrpSpPr>
        <p:grpSpPr>
          <a:xfrm rot="10800000">
            <a:off x="8762529" y="2569244"/>
            <a:ext cx="1424067" cy="869479"/>
            <a:chOff x="8141811" y="2511608"/>
            <a:chExt cx="1424067" cy="869479"/>
          </a:xfrm>
        </p:grpSpPr>
        <p:sp>
          <p:nvSpPr>
            <p:cNvPr id="124" name="Line 126">
              <a:extLst>
                <a:ext uri="{FF2B5EF4-FFF2-40B4-BE49-F238E27FC236}">
                  <a16:creationId xmlns:a16="http://schemas.microsoft.com/office/drawing/2014/main" id="{5E8F3CBF-1858-4827-8828-3397FF0E9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41811" y="2946347"/>
              <a:ext cx="457200" cy="0"/>
            </a:xfrm>
            <a:prstGeom prst="lin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FC5EB90F-B453-49F8-9205-8BAD51769D4C}"/>
                </a:ext>
              </a:extLst>
            </p:cNvPr>
            <p:cNvGrpSpPr/>
            <p:nvPr/>
          </p:nvGrpSpPr>
          <p:grpSpPr>
            <a:xfrm>
              <a:off x="8592928" y="2511608"/>
              <a:ext cx="972950" cy="869479"/>
              <a:chOff x="4455163" y="2561575"/>
              <a:chExt cx="548640" cy="869479"/>
            </a:xfrm>
          </p:grpSpPr>
          <p:sp>
            <p:nvSpPr>
              <p:cNvPr id="126" name="Line 125">
                <a:extLst>
                  <a:ext uri="{FF2B5EF4-FFF2-40B4-BE49-F238E27FC236}">
                    <a16:creationId xmlns:a16="http://schemas.microsoft.com/office/drawing/2014/main" id="{4E2BFECE-E6FD-4AE1-B7ED-98B4FD7B3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5163" y="2563336"/>
                <a:ext cx="548640" cy="0"/>
              </a:xfrm>
              <a:prstGeom prst="line">
                <a:avLst/>
              </a:prstGeom>
              <a:noFill/>
              <a:ln w="254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27" name="Line 127">
                <a:extLst>
                  <a:ext uri="{FF2B5EF4-FFF2-40B4-BE49-F238E27FC236}">
                    <a16:creationId xmlns:a16="http://schemas.microsoft.com/office/drawing/2014/main" id="{9886BBF6-480D-473F-9394-308A96DEF7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62199" y="2561575"/>
                <a:ext cx="0" cy="869479"/>
              </a:xfrm>
              <a:prstGeom prst="line">
                <a:avLst/>
              </a:prstGeom>
              <a:noFill/>
              <a:ln w="254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28" name="Line 132">
                <a:extLst>
                  <a:ext uri="{FF2B5EF4-FFF2-40B4-BE49-F238E27FC236}">
                    <a16:creationId xmlns:a16="http://schemas.microsoft.com/office/drawing/2014/main" id="{298378AC-F38A-4276-9151-C3D197A702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55163" y="3431054"/>
                <a:ext cx="548640" cy="0"/>
              </a:xfrm>
              <a:prstGeom prst="line">
                <a:avLst/>
              </a:prstGeom>
              <a:noFill/>
              <a:ln w="254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0B892C11-8416-4427-B582-CD57A0FD2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530" y="2768330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1:1</a:t>
            </a:r>
            <a:endParaRPr lang="en-US" altLang="en-US" sz="12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D9A685E-DE77-4F0C-9658-B1C198E0F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530" y="5049663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1:1</a:t>
            </a:r>
            <a:endParaRPr lang="en-US" altLang="en-US" sz="1200" dirty="0"/>
          </a:p>
        </p:txBody>
      </p:sp>
      <p:sp>
        <p:nvSpPr>
          <p:cNvPr id="49" name="Text Placeholder 1">
            <a:extLst>
              <a:ext uri="{FF2B5EF4-FFF2-40B4-BE49-F238E27FC236}">
                <a16:creationId xmlns:a16="http://schemas.microsoft.com/office/drawing/2014/main" id="{99BB7583-0B9F-472E-8551-44F4494FE45C}"/>
              </a:ext>
            </a:extLst>
          </p:cNvPr>
          <p:cNvSpPr>
            <a:spLocks noGrp="1"/>
          </p:cNvSpPr>
          <p:nvPr/>
        </p:nvSpPr>
        <p:spPr bwMode="auto">
          <a:xfrm>
            <a:off x="813137" y="6428604"/>
            <a:ext cx="105657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 eGFR</a:t>
            </a:r>
            <a:r>
              <a:rPr lang="en-US" baseline="-25000" dirty="0"/>
              <a:t>CG</a:t>
            </a:r>
            <a:r>
              <a:rPr lang="en-US" dirty="0"/>
              <a:t>, estimated glomerular filtration rate by Cockcroft-Gault equation; HBV, hepatitis B virus; HCV, hepatitis C virus; HLA, human leukocyte antigen.</a:t>
            </a:r>
          </a:p>
        </p:txBody>
      </p:sp>
      <p:sp>
        <p:nvSpPr>
          <p:cNvPr id="50" name="Line 126">
            <a:extLst>
              <a:ext uri="{FF2B5EF4-FFF2-40B4-BE49-F238E27FC236}">
                <a16:creationId xmlns:a16="http://schemas.microsoft.com/office/drawing/2014/main" id="{935804FB-7803-4DB3-A5DB-644128262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0207" y="3003983"/>
            <a:ext cx="457200" cy="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D3D80C4-9CB7-9E45-BB5E-0A3B41858772}"/>
              </a:ext>
            </a:extLst>
          </p:cNvPr>
          <p:cNvGrpSpPr/>
          <p:nvPr/>
        </p:nvGrpSpPr>
        <p:grpSpPr>
          <a:xfrm>
            <a:off x="4711324" y="2569244"/>
            <a:ext cx="972950" cy="869479"/>
            <a:chOff x="4455163" y="2561575"/>
            <a:chExt cx="548640" cy="869479"/>
          </a:xfrm>
        </p:grpSpPr>
        <p:sp>
          <p:nvSpPr>
            <p:cNvPr id="121" name="Line 125">
              <a:extLst>
                <a:ext uri="{FF2B5EF4-FFF2-40B4-BE49-F238E27FC236}">
                  <a16:creationId xmlns:a16="http://schemas.microsoft.com/office/drawing/2014/main" id="{C8675C9F-C771-4A15-A452-840CBF50B6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5163" y="2563336"/>
              <a:ext cx="548640" cy="0"/>
            </a:xfrm>
            <a:prstGeom prst="lin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22" name="Line 127">
              <a:extLst>
                <a:ext uri="{FF2B5EF4-FFF2-40B4-BE49-F238E27FC236}">
                  <a16:creationId xmlns:a16="http://schemas.microsoft.com/office/drawing/2014/main" id="{D3841965-027D-458C-A0D8-1732BF3D4E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2199" y="2561575"/>
              <a:ext cx="0" cy="869479"/>
            </a:xfrm>
            <a:prstGeom prst="lin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23" name="Line 132">
              <a:extLst>
                <a:ext uri="{FF2B5EF4-FFF2-40B4-BE49-F238E27FC236}">
                  <a16:creationId xmlns:a16="http://schemas.microsoft.com/office/drawing/2014/main" id="{BA639B08-596D-4DC4-9E11-C139CACB12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5163" y="3431054"/>
              <a:ext cx="548640" cy="0"/>
            </a:xfrm>
            <a:prstGeom prst="lin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52" name="AutoShape 6">
            <a:extLst>
              <a:ext uri="{FF2B5EF4-FFF2-40B4-BE49-F238E27FC236}">
                <a16:creationId xmlns:a16="http://schemas.microsoft.com/office/drawing/2014/main" id="{61BC3827-0F0E-472F-9F66-668A6CD20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737" y="2418020"/>
            <a:ext cx="3473666" cy="11887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>
              <a:spcBef>
                <a:spcPts val="200"/>
              </a:spcBef>
            </a:pPr>
            <a:r>
              <a:rPr lang="en-US" sz="1400" b="1" dirty="0"/>
              <a:t>Study 1489 </a:t>
            </a:r>
            <a:r>
              <a:rPr lang="en-US" sz="1400" b="0" dirty="0"/>
              <a:t>(NCT02607930) </a:t>
            </a:r>
          </a:p>
          <a:p>
            <a:pPr marL="230188" indent="-223838" eaLnBrk="1" hangingPunct="1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de-DE" altLang="en-US" sz="1400" b="0" dirty="0"/>
              <a:t>HLA B*5701 negative</a:t>
            </a:r>
          </a:p>
          <a:p>
            <a:pPr marL="230188" indent="-223838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de-DE" altLang="en-US" sz="1400" b="0" dirty="0"/>
              <a:t>Negative for chronic HBV</a:t>
            </a:r>
          </a:p>
          <a:p>
            <a:pPr marL="230188" indent="-223838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de-DE" altLang="en-US" sz="1400" b="0" dirty="0"/>
              <a:t>eGFR</a:t>
            </a:r>
            <a:r>
              <a:rPr lang="de-DE" altLang="en-US" sz="1400" b="0" baseline="-25000" dirty="0"/>
              <a:t>CG</a:t>
            </a:r>
            <a:r>
              <a:rPr lang="de-DE" altLang="en-US" sz="1400" b="0" dirty="0"/>
              <a:t> ≥50 mL/min</a:t>
            </a:r>
          </a:p>
        </p:txBody>
      </p:sp>
      <p:sp>
        <p:nvSpPr>
          <p:cNvPr id="53" name="TextBox 11">
            <a:extLst>
              <a:ext uri="{FF2B5EF4-FFF2-40B4-BE49-F238E27FC236}">
                <a16:creationId xmlns:a16="http://schemas.microsoft.com/office/drawing/2014/main" id="{2A2170BB-E3A0-4300-A947-167358F25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034" y="1764409"/>
            <a:ext cx="8824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en-US" sz="1200" b="1" dirty="0">
                <a:solidFill>
                  <a:srgbClr val="7F7F7F"/>
                </a:solidFill>
                <a:latin typeface="+mn-lt"/>
                <a:ea typeface="ＭＳ Ｐゴシック" pitchFamily="34" charset="-128"/>
              </a:rPr>
              <a:t>48</a:t>
            </a:r>
          </a:p>
        </p:txBody>
      </p:sp>
      <p:sp>
        <p:nvSpPr>
          <p:cNvPr id="54" name="Text Box 23">
            <a:extLst>
              <a:ext uri="{FF2B5EF4-FFF2-40B4-BE49-F238E27FC236}">
                <a16:creationId xmlns:a16="http://schemas.microsoft.com/office/drawing/2014/main" id="{FB76BA61-5730-4FD7-9487-14C8449A8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052" y="1763865"/>
            <a:ext cx="14551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200" b="1" dirty="0">
                <a:solidFill>
                  <a:srgbClr val="7F7F7F"/>
                </a:solidFill>
                <a:latin typeface="+mn-lt"/>
                <a:ea typeface="ＭＳ Ｐゴシック" pitchFamily="34" charset="-128"/>
              </a:rPr>
              <a:t>Week 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186EEC6-6D7E-4BE1-9558-B5721952E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567" y="2308213"/>
            <a:ext cx="4296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n=314</a:t>
            </a:r>
            <a:endParaRPr lang="en-US" altLang="en-US" sz="12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396DC0A-79B1-4608-BC9A-E84A9BB0E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567" y="3463446"/>
            <a:ext cx="4296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n=315</a:t>
            </a:r>
            <a:endParaRPr lang="en-US" altLang="en-US" sz="1200" dirty="0"/>
          </a:p>
        </p:txBody>
      </p:sp>
      <p:sp>
        <p:nvSpPr>
          <p:cNvPr id="69" name="Line 126">
            <a:extLst>
              <a:ext uri="{FF2B5EF4-FFF2-40B4-BE49-F238E27FC236}">
                <a16:creationId xmlns:a16="http://schemas.microsoft.com/office/drawing/2014/main" id="{8A4BBF1B-1131-46C0-B25C-03F8F1146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5287" y="5278282"/>
            <a:ext cx="457200" cy="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D3D80C4-9CB7-9E45-BB5E-0A3B41858772}"/>
              </a:ext>
            </a:extLst>
          </p:cNvPr>
          <p:cNvGrpSpPr/>
          <p:nvPr/>
        </p:nvGrpSpPr>
        <p:grpSpPr>
          <a:xfrm>
            <a:off x="4711323" y="4843543"/>
            <a:ext cx="972950" cy="869479"/>
            <a:chOff x="4455163" y="2561575"/>
            <a:chExt cx="548640" cy="869479"/>
          </a:xfrm>
        </p:grpSpPr>
        <p:sp>
          <p:nvSpPr>
            <p:cNvPr id="118" name="Line 125">
              <a:extLst>
                <a:ext uri="{FF2B5EF4-FFF2-40B4-BE49-F238E27FC236}">
                  <a16:creationId xmlns:a16="http://schemas.microsoft.com/office/drawing/2014/main" id="{BEC5900C-8FAF-4661-9AF1-4DE8648E6C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5163" y="2563336"/>
              <a:ext cx="548640" cy="0"/>
            </a:xfrm>
            <a:prstGeom prst="lin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19" name="Line 127">
              <a:extLst>
                <a:ext uri="{FF2B5EF4-FFF2-40B4-BE49-F238E27FC236}">
                  <a16:creationId xmlns:a16="http://schemas.microsoft.com/office/drawing/2014/main" id="{8F146A72-6DF9-4F6F-B3EF-BBDA978D28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2199" y="2561575"/>
              <a:ext cx="0" cy="869479"/>
            </a:xfrm>
            <a:prstGeom prst="lin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20" name="Line 132">
              <a:extLst>
                <a:ext uri="{FF2B5EF4-FFF2-40B4-BE49-F238E27FC236}">
                  <a16:creationId xmlns:a16="http://schemas.microsoft.com/office/drawing/2014/main" id="{67A741F5-A130-49FF-BB7D-3DADA41E27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5163" y="3431054"/>
              <a:ext cx="548640" cy="0"/>
            </a:xfrm>
            <a:prstGeom prst="lin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71" name="AutoShape 6">
            <a:extLst>
              <a:ext uri="{FF2B5EF4-FFF2-40B4-BE49-F238E27FC236}">
                <a16:creationId xmlns:a16="http://schemas.microsoft.com/office/drawing/2014/main" id="{45619BFC-D49C-4D14-95E9-7F8C35B45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735" y="4692318"/>
            <a:ext cx="3473667" cy="11887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>
              <a:spcBef>
                <a:spcPts val="200"/>
              </a:spcBef>
            </a:pPr>
            <a:r>
              <a:rPr lang="en-US" sz="1400" b="1" dirty="0"/>
              <a:t>Study 1490 </a:t>
            </a:r>
            <a:r>
              <a:rPr lang="en-US" sz="1400" dirty="0"/>
              <a:t>(</a:t>
            </a:r>
            <a:r>
              <a:rPr lang="en-US" sz="1400" b="0" dirty="0"/>
              <a:t>NCT02607956) </a:t>
            </a:r>
          </a:p>
          <a:p>
            <a:pPr marL="230188" indent="-223838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en-US" altLang="en-US" sz="1400" b="0" dirty="0"/>
              <a:t>Chronic HBV or HCV infection allowed</a:t>
            </a:r>
          </a:p>
          <a:p>
            <a:pPr marL="230188" indent="-223838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de-DE" altLang="en-US" sz="1400" b="0" dirty="0"/>
              <a:t>eGFR</a:t>
            </a:r>
            <a:r>
              <a:rPr lang="de-DE" altLang="en-US" sz="1400" b="0" baseline="-25000" dirty="0"/>
              <a:t>CG</a:t>
            </a:r>
            <a:r>
              <a:rPr lang="de-DE" altLang="en-US" sz="1400" b="0" dirty="0"/>
              <a:t> </a:t>
            </a:r>
            <a:r>
              <a:rPr lang="de-DE" altLang="en-US" sz="1400" dirty="0"/>
              <a:t>≥30 </a:t>
            </a:r>
            <a:r>
              <a:rPr lang="de-DE" altLang="en-US" sz="1400" b="0" dirty="0"/>
              <a:t>mL/min</a:t>
            </a:r>
            <a:endParaRPr lang="en-US" altLang="en-US" sz="1400" b="0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E2AB44B-6950-42A1-8B88-C8CB19B39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567" y="4582512"/>
            <a:ext cx="4296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n=320</a:t>
            </a:r>
            <a:endParaRPr lang="en-US" altLang="en-US" sz="1200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B8C08EA-C62E-4723-900B-D0A0E8C64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567" y="5737745"/>
            <a:ext cx="4296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n=325</a:t>
            </a:r>
            <a:endParaRPr lang="en-US" altLang="en-US" sz="1200" dirty="0"/>
          </a:p>
        </p:txBody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49859F8E-A295-44A9-9AF3-D02247FB7FB4}"/>
              </a:ext>
            </a:extLst>
          </p:cNvPr>
          <p:cNvSpPr/>
          <p:nvPr/>
        </p:nvSpPr>
        <p:spPr bwMode="auto">
          <a:xfrm flipV="1">
            <a:off x="6616854" y="1652750"/>
            <a:ext cx="138772" cy="120644"/>
          </a:xfrm>
          <a:prstGeom prst="triangl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200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1" name="TextBox 80">
            <a:extLst>
              <a:ext uri="{FF2B5EF4-FFF2-40B4-BE49-F238E27FC236}">
                <a16:creationId xmlns:a16="http://schemas.microsoft.com/office/drawing/2014/main" id="{32A6CE06-B4A9-4138-955B-012C3F3BB356}"/>
              </a:ext>
            </a:extLst>
          </p:cNvPr>
          <p:cNvSpPr txBox="1"/>
          <p:nvPr/>
        </p:nvSpPr>
        <p:spPr bwMode="auto">
          <a:xfrm>
            <a:off x="6164301" y="1394218"/>
            <a:ext cx="1043876" cy="2585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sz="1200" b="1" kern="0" dirty="0">
                <a:solidFill>
                  <a:schemeClr val="bg1">
                    <a:lumMod val="50000"/>
                  </a:schemeClr>
                </a:solidFill>
              </a:rPr>
              <a:t>1° Endpoint</a:t>
            </a:r>
            <a:endParaRPr lang="en-GB" sz="1200" b="1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" name="Content Placeholder 9">
            <a:extLst>
              <a:ext uri="{FF2B5EF4-FFF2-40B4-BE49-F238E27FC236}">
                <a16:creationId xmlns:a16="http://schemas.microsoft.com/office/drawing/2014/main" id="{6150FF2A-D4CC-294F-A2FE-8CB3F3EBD7D1}"/>
              </a:ext>
            </a:extLst>
          </p:cNvPr>
          <p:cNvSpPr txBox="1">
            <a:spLocks/>
          </p:cNvSpPr>
          <p:nvPr/>
        </p:nvSpPr>
        <p:spPr>
          <a:xfrm>
            <a:off x="1177284" y="3760434"/>
            <a:ext cx="4115072" cy="8659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400" b="0" dirty="0"/>
              <a:t>Key inclusion criteria for both:</a:t>
            </a:r>
          </a:p>
          <a:p>
            <a:pPr marL="117475" indent="-117475">
              <a:spcBef>
                <a:spcPts val="0"/>
              </a:spcBef>
              <a:buClr>
                <a:schemeClr val="tx1"/>
              </a:buClr>
            </a:pPr>
            <a:r>
              <a:rPr lang="en-US" altLang="en-US" sz="1400" b="0" kern="0" dirty="0"/>
              <a:t>- No known resistance to study NRTIs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de-DE" altLang="en-US" sz="1400" dirty="0"/>
              <a:t>- HIV-1 RNA ≥500 copies/mL</a:t>
            </a:r>
          </a:p>
          <a:p>
            <a:pPr marL="285750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altLang="en-US" sz="1400" b="0" kern="0" dirty="0">
              <a:solidFill>
                <a:prstClr val="black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0225D8B-EF07-4D63-8794-30688A42FB49}"/>
              </a:ext>
            </a:extLst>
          </p:cNvPr>
          <p:cNvSpPr/>
          <p:nvPr/>
        </p:nvSpPr>
        <p:spPr>
          <a:xfrm>
            <a:off x="914737" y="2023231"/>
            <a:ext cx="421082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Treatment-Naïve Adults </a:t>
            </a:r>
          </a:p>
        </p:txBody>
      </p:sp>
      <p:sp>
        <p:nvSpPr>
          <p:cNvPr id="94" name="TextBox 11">
            <a:extLst>
              <a:ext uri="{FF2B5EF4-FFF2-40B4-BE49-F238E27FC236}">
                <a16:creationId xmlns:a16="http://schemas.microsoft.com/office/drawing/2014/main" id="{BA24818A-6C45-474D-8A2E-E2C6C9D0C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3606" y="1766681"/>
            <a:ext cx="8824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en-US" sz="1200" b="1" dirty="0">
                <a:solidFill>
                  <a:srgbClr val="7F7F7F"/>
                </a:solidFill>
                <a:latin typeface="+mn-lt"/>
                <a:ea typeface="ＭＳ Ｐゴシック" pitchFamily="34" charset="-128"/>
              </a:rPr>
              <a:t>96</a:t>
            </a:r>
          </a:p>
        </p:txBody>
      </p:sp>
      <p:sp>
        <p:nvSpPr>
          <p:cNvPr id="95" name="Isosceles Triangle 94">
            <a:extLst>
              <a:ext uri="{FF2B5EF4-FFF2-40B4-BE49-F238E27FC236}">
                <a16:creationId xmlns:a16="http://schemas.microsoft.com/office/drawing/2014/main" id="{FA0B6DC7-3DA5-4DE0-812E-9CB5C6E6C20F}"/>
              </a:ext>
            </a:extLst>
          </p:cNvPr>
          <p:cNvSpPr/>
          <p:nvPr/>
        </p:nvSpPr>
        <p:spPr bwMode="auto">
          <a:xfrm flipV="1">
            <a:off x="9578921" y="1646144"/>
            <a:ext cx="138772" cy="120644"/>
          </a:xfrm>
          <a:prstGeom prst="triangl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200" kern="0" dirty="0">
              <a:solidFill>
                <a:prstClr val="white"/>
              </a:solidFill>
            </a:endParaRPr>
          </a:p>
        </p:txBody>
      </p:sp>
      <p:sp>
        <p:nvSpPr>
          <p:cNvPr id="96" name="TextBox 86">
            <a:extLst>
              <a:ext uri="{FF2B5EF4-FFF2-40B4-BE49-F238E27FC236}">
                <a16:creationId xmlns:a16="http://schemas.microsoft.com/office/drawing/2014/main" id="{DFEF9D64-730C-498F-96F5-F66167310474}"/>
              </a:ext>
            </a:extLst>
          </p:cNvPr>
          <p:cNvSpPr txBox="1"/>
          <p:nvPr/>
        </p:nvSpPr>
        <p:spPr bwMode="auto">
          <a:xfrm>
            <a:off x="9126368" y="1386415"/>
            <a:ext cx="1043876" cy="2585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sz="1200" b="1" kern="0" dirty="0">
                <a:solidFill>
                  <a:srgbClr val="C00000"/>
                </a:solidFill>
              </a:rPr>
              <a:t>2° Endpoint</a:t>
            </a:r>
            <a:endParaRPr lang="en-GB" sz="1200" b="1" kern="0" dirty="0">
              <a:solidFill>
                <a:srgbClr val="C00000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CE8492D-0C5D-41A0-AC14-06AD874B2D44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10086" y="2207907"/>
            <a:ext cx="4429017" cy="365760"/>
          </a:xfrm>
          <a:prstGeom prst="rect">
            <a:avLst/>
          </a:prstGeom>
          <a:solidFill>
            <a:srgbClr val="00C0A0"/>
          </a:solidFill>
          <a:ln>
            <a:noFill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 dirty="0">
                <a:solidFill>
                  <a:schemeClr val="bg1"/>
                </a:solidFill>
                <a:ea typeface="MS Mincho" charset="-128"/>
              </a:rPr>
              <a:t>B/F/TAF qd</a:t>
            </a:r>
            <a:endParaRPr lang="en-US" altLang="en-US" sz="1600" b="1" baseline="30000" dirty="0">
              <a:solidFill>
                <a:schemeClr val="bg1"/>
              </a:solidFill>
              <a:ea typeface="MS Mincho" charset="-128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64F4F1D-F678-4873-8179-D45988E906CE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10086" y="3078085"/>
            <a:ext cx="4429017" cy="36576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buNone/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DTG/ABC/3TC qd</a:t>
            </a:r>
            <a:endParaRPr lang="en-US" altLang="en-US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7EB6A66-F680-4FF0-8D43-83A2F489A0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10086" y="2568302"/>
            <a:ext cx="4429017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Times" panose="02020603050405020304" pitchFamily="18" charset="0"/>
              <a:buNone/>
              <a:defRPr/>
            </a:pPr>
            <a:r>
              <a:rPr lang="en-US" altLang="en-US" sz="1600" b="1" dirty="0">
                <a:latin typeface="Arial" panose="020B0604020202020204" pitchFamily="34" charset="0"/>
                <a:ea typeface="MS Mincho" panose="02020609040205080304" pitchFamily="49" charset="-128"/>
              </a:rPr>
              <a:t>DTG/ABC/3TC placebo qd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EECE458-A1D8-483B-8957-909A7AA51173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10086" y="3443613"/>
            <a:ext cx="4429017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 dirty="0">
                <a:latin typeface="Arial" panose="020B0604020202020204" pitchFamily="34" charset="0"/>
                <a:ea typeface="MS Mincho" panose="02020609040205080304" pitchFamily="49" charset="-128"/>
                <a:cs typeface="+mn-cs"/>
              </a:rPr>
              <a:t>B/F/TAF placebo qd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CD837E4-725D-4827-A4CA-E154F3167351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10086" y="4482206"/>
            <a:ext cx="4429017" cy="365760"/>
          </a:xfrm>
          <a:prstGeom prst="rect">
            <a:avLst/>
          </a:prstGeom>
          <a:solidFill>
            <a:srgbClr val="00C0A0"/>
          </a:solidFill>
          <a:ln>
            <a:noFill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 dirty="0">
                <a:solidFill>
                  <a:schemeClr val="bg1"/>
                </a:solidFill>
                <a:ea typeface="MS Mincho" charset="-128"/>
              </a:rPr>
              <a:t>B/F/TAF qd</a:t>
            </a:r>
            <a:endParaRPr lang="en-US" altLang="en-US" sz="1600" b="1" baseline="30000" dirty="0">
              <a:solidFill>
                <a:schemeClr val="bg1"/>
              </a:solidFill>
              <a:ea typeface="MS Mincho" charset="-128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9D0F062-332D-4176-B0E0-B9D462A5DD3D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10086" y="5352384"/>
            <a:ext cx="4429017" cy="3657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buNone/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DTG + F/TAF  qd</a:t>
            </a:r>
            <a:endParaRPr lang="en-US" altLang="en-US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18D9161-311A-4748-AD99-20B0621C7A56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10086" y="4842601"/>
            <a:ext cx="4429017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Times" panose="02020603050405020304" pitchFamily="18" charset="0"/>
              <a:buNone/>
              <a:defRPr/>
            </a:pPr>
            <a:r>
              <a:rPr lang="en-US" altLang="en-US" sz="1600" b="1" dirty="0">
                <a:latin typeface="Arial" panose="020B0604020202020204" pitchFamily="34" charset="0"/>
                <a:ea typeface="MS Mincho" panose="02020609040205080304" pitchFamily="49" charset="-128"/>
              </a:rPr>
              <a:t>DTG + F/TAF placebo qd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3ABB818-8292-4BF6-96B8-88F4ABC9BCC0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10086" y="5717912"/>
            <a:ext cx="4429017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 dirty="0">
                <a:latin typeface="Arial" panose="020B0604020202020204" pitchFamily="34" charset="0"/>
                <a:ea typeface="MS Mincho" panose="02020609040205080304" pitchFamily="49" charset="-128"/>
                <a:cs typeface="+mn-cs"/>
              </a:rPr>
              <a:t>B/F/TAF</a:t>
            </a:r>
            <a:r>
              <a:rPr lang="en-US" altLang="en-US" sz="1600" b="1" dirty="0">
                <a:solidFill>
                  <a:schemeClr val="bg1"/>
                </a:solidFill>
                <a:ea typeface="MS Mincho" charset="-128"/>
              </a:rPr>
              <a:t> </a:t>
            </a:r>
            <a:r>
              <a:rPr lang="en-US" altLang="en-US" sz="1600" b="1" dirty="0">
                <a:latin typeface="Arial" panose="020B0604020202020204" pitchFamily="34" charset="0"/>
                <a:ea typeface="MS Mincho" panose="02020609040205080304" pitchFamily="49" charset="-128"/>
                <a:cs typeface="+mn-cs"/>
              </a:rPr>
              <a:t>placebo qd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223F0E0-54FF-4B2C-8823-26DEC349FAB4}"/>
              </a:ext>
            </a:extLst>
          </p:cNvPr>
          <p:cNvGrpSpPr/>
          <p:nvPr/>
        </p:nvGrpSpPr>
        <p:grpSpPr>
          <a:xfrm>
            <a:off x="5210086" y="2023441"/>
            <a:ext cx="5952842" cy="109728"/>
            <a:chOff x="5310736" y="1965805"/>
            <a:chExt cx="9775414" cy="109728"/>
          </a:xfrm>
        </p:grpSpPr>
        <p:sp>
          <p:nvSpPr>
            <p:cNvPr id="114" name="Freeform 68">
              <a:extLst>
                <a:ext uri="{FF2B5EF4-FFF2-40B4-BE49-F238E27FC236}">
                  <a16:creationId xmlns:a16="http://schemas.microsoft.com/office/drawing/2014/main" id="{C9147182-D95B-451D-989C-E05DA28FE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0736" y="1965805"/>
              <a:ext cx="4852907" cy="109728"/>
            </a:xfrm>
            <a:custGeom>
              <a:avLst/>
              <a:gdLst>
                <a:gd name="T0" fmla="*/ 108422 w 2663825"/>
                <a:gd name="T1" fmla="*/ 0 h 127000"/>
                <a:gd name="T2" fmla="*/ 108422 w 2663825"/>
                <a:gd name="T3" fmla="*/ 253876 h 127000"/>
                <a:gd name="T4" fmla="*/ 0 w 2663825"/>
                <a:gd name="T5" fmla="*/ 253876 h 127000"/>
                <a:gd name="T6" fmla="*/ 0 w 2663825"/>
                <a:gd name="T7" fmla="*/ 6346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25400" cap="flat" cmpd="sng">
              <a:solidFill>
                <a:srgbClr val="90909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200" dirty="0">
                <a:latin typeface="+mn-lt"/>
              </a:endParaRPr>
            </a:p>
          </p:txBody>
        </p:sp>
        <p:sp>
          <p:nvSpPr>
            <p:cNvPr id="115" name="Freeform 68">
              <a:extLst>
                <a:ext uri="{FF2B5EF4-FFF2-40B4-BE49-F238E27FC236}">
                  <a16:creationId xmlns:a16="http://schemas.microsoft.com/office/drawing/2014/main" id="{ABF60BF6-EADE-4BC7-B8EC-5D4D7C1D6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0736" y="1965805"/>
              <a:ext cx="2426453" cy="109728"/>
            </a:xfrm>
            <a:custGeom>
              <a:avLst/>
              <a:gdLst>
                <a:gd name="T0" fmla="*/ 108422 w 2663825"/>
                <a:gd name="T1" fmla="*/ 0 h 127000"/>
                <a:gd name="T2" fmla="*/ 108422 w 2663825"/>
                <a:gd name="T3" fmla="*/ 253876 h 127000"/>
                <a:gd name="T4" fmla="*/ 0 w 2663825"/>
                <a:gd name="T5" fmla="*/ 253876 h 127000"/>
                <a:gd name="T6" fmla="*/ 0 w 2663825"/>
                <a:gd name="T7" fmla="*/ 6346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25400" cap="flat" cmpd="sng">
              <a:solidFill>
                <a:srgbClr val="90909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200" dirty="0">
                <a:latin typeface="+mn-lt"/>
              </a:endParaRPr>
            </a:p>
          </p:txBody>
        </p:sp>
        <p:sp>
          <p:nvSpPr>
            <p:cNvPr id="116" name="Freeform 68">
              <a:extLst>
                <a:ext uri="{FF2B5EF4-FFF2-40B4-BE49-F238E27FC236}">
                  <a16:creationId xmlns:a16="http://schemas.microsoft.com/office/drawing/2014/main" id="{F0118E6B-39C3-434F-BC05-69E71AC82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5808" y="1965805"/>
              <a:ext cx="2426453" cy="109728"/>
            </a:xfrm>
            <a:custGeom>
              <a:avLst/>
              <a:gdLst>
                <a:gd name="T0" fmla="*/ 108422 w 2663825"/>
                <a:gd name="T1" fmla="*/ 0 h 127000"/>
                <a:gd name="T2" fmla="*/ 108422 w 2663825"/>
                <a:gd name="T3" fmla="*/ 253876 h 127000"/>
                <a:gd name="T4" fmla="*/ 0 w 2663825"/>
                <a:gd name="T5" fmla="*/ 253876 h 127000"/>
                <a:gd name="T6" fmla="*/ 0 w 2663825"/>
                <a:gd name="T7" fmla="*/ 6346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25400" cap="flat" cmpd="sng">
              <a:solidFill>
                <a:srgbClr val="90909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200" dirty="0">
                <a:latin typeface="+mn-lt"/>
              </a:endParaRPr>
            </a:p>
          </p:txBody>
        </p:sp>
        <p:sp>
          <p:nvSpPr>
            <p:cNvPr id="117" name="Freeform 68">
              <a:extLst>
                <a:ext uri="{FF2B5EF4-FFF2-40B4-BE49-F238E27FC236}">
                  <a16:creationId xmlns:a16="http://schemas.microsoft.com/office/drawing/2014/main" id="{C4EE51EF-C9A0-4039-BD4C-237FC6BD5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92156" y="1965805"/>
              <a:ext cx="2493994" cy="109728"/>
            </a:xfrm>
            <a:custGeom>
              <a:avLst/>
              <a:gdLst>
                <a:gd name="T0" fmla="*/ 108422 w 2663825"/>
                <a:gd name="T1" fmla="*/ 0 h 127000"/>
                <a:gd name="T2" fmla="*/ 108422 w 2663825"/>
                <a:gd name="T3" fmla="*/ 253876 h 127000"/>
                <a:gd name="T4" fmla="*/ 0 w 2663825"/>
                <a:gd name="T5" fmla="*/ 253876 h 127000"/>
                <a:gd name="T6" fmla="*/ 0 w 2663825"/>
                <a:gd name="T7" fmla="*/ 6346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25400" cap="flat" cmpd="sng">
              <a:solidFill>
                <a:srgbClr val="90909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200" dirty="0">
                <a:latin typeface="+mn-lt"/>
              </a:endParaRPr>
            </a:p>
          </p:txBody>
        </p:sp>
      </p:grpSp>
      <p:sp>
        <p:nvSpPr>
          <p:cNvPr id="106" name="TextBox 11">
            <a:extLst>
              <a:ext uri="{FF2B5EF4-FFF2-40B4-BE49-F238E27FC236}">
                <a16:creationId xmlns:a16="http://schemas.microsoft.com/office/drawing/2014/main" id="{4D5F2F80-10A8-46F6-8963-3782F7CB8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0310" y="1766681"/>
            <a:ext cx="8824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en-US" sz="1200" b="1" dirty="0">
                <a:solidFill>
                  <a:srgbClr val="7F7F7F"/>
                </a:solidFill>
                <a:latin typeface="+mn-lt"/>
                <a:ea typeface="ＭＳ Ｐゴシック" pitchFamily="34" charset="-128"/>
              </a:rPr>
              <a:t>144</a:t>
            </a:r>
          </a:p>
        </p:txBody>
      </p:sp>
      <p:sp>
        <p:nvSpPr>
          <p:cNvPr id="107" name="Isosceles Triangle 106">
            <a:extLst>
              <a:ext uri="{FF2B5EF4-FFF2-40B4-BE49-F238E27FC236}">
                <a16:creationId xmlns:a16="http://schemas.microsoft.com/office/drawing/2014/main" id="{86F517D5-DCAC-4C18-8B3B-A382297265C2}"/>
              </a:ext>
            </a:extLst>
          </p:cNvPr>
          <p:cNvSpPr/>
          <p:nvPr/>
        </p:nvSpPr>
        <p:spPr bwMode="auto">
          <a:xfrm flipV="1">
            <a:off x="8096912" y="1656499"/>
            <a:ext cx="138772" cy="120644"/>
          </a:xfrm>
          <a:prstGeom prst="triangl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200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8" name="TextBox 49">
            <a:extLst>
              <a:ext uri="{FF2B5EF4-FFF2-40B4-BE49-F238E27FC236}">
                <a16:creationId xmlns:a16="http://schemas.microsoft.com/office/drawing/2014/main" id="{985AB729-7AFF-4C9F-A530-DF17EC283E91}"/>
              </a:ext>
            </a:extLst>
          </p:cNvPr>
          <p:cNvSpPr txBox="1"/>
          <p:nvPr/>
        </p:nvSpPr>
        <p:spPr bwMode="auto">
          <a:xfrm>
            <a:off x="7644359" y="1396770"/>
            <a:ext cx="1043876" cy="2585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sz="1200" b="1" kern="0" dirty="0">
                <a:solidFill>
                  <a:schemeClr val="bg1">
                    <a:lumMod val="50000"/>
                  </a:schemeClr>
                </a:solidFill>
              </a:rPr>
              <a:t>2°</a:t>
            </a:r>
            <a:r>
              <a:rPr lang="en-US" sz="1200" b="1" kern="0" dirty="0">
                <a:solidFill>
                  <a:srgbClr val="C00000"/>
                </a:solidFill>
              </a:rPr>
              <a:t> </a:t>
            </a:r>
            <a:r>
              <a:rPr lang="en-US" sz="1200" b="1" kern="0" dirty="0">
                <a:solidFill>
                  <a:schemeClr val="bg1">
                    <a:lumMod val="50000"/>
                  </a:schemeClr>
                </a:solidFill>
              </a:rPr>
              <a:t>Endpoint</a:t>
            </a:r>
            <a:endParaRPr lang="en-GB" sz="1200" b="1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5A91E13B-4E9C-49FB-9132-3FB6AC15E1C7}"/>
              </a:ext>
            </a:extLst>
          </p:cNvPr>
          <p:cNvCxnSpPr/>
          <p:nvPr/>
        </p:nvCxnSpPr>
        <p:spPr bwMode="auto">
          <a:xfrm flipH="1">
            <a:off x="10327704" y="2085582"/>
            <a:ext cx="91440" cy="91440"/>
          </a:xfrm>
          <a:prstGeom prst="line">
            <a:avLst/>
          </a:prstGeom>
          <a:noFill/>
          <a:ln w="25400" cap="flat" cmpd="sng" algn="ctr">
            <a:solidFill>
              <a:srgbClr val="90909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D1AE4A6-D828-49BB-995D-98662CB06388}"/>
              </a:ext>
            </a:extLst>
          </p:cNvPr>
          <p:cNvCxnSpPr/>
          <p:nvPr/>
        </p:nvCxnSpPr>
        <p:spPr bwMode="auto">
          <a:xfrm flipH="1">
            <a:off x="10388029" y="2085582"/>
            <a:ext cx="91440" cy="91440"/>
          </a:xfrm>
          <a:prstGeom prst="line">
            <a:avLst/>
          </a:prstGeom>
          <a:noFill/>
          <a:ln w="25400" cap="flat" cmpd="sng" algn="ctr">
            <a:solidFill>
              <a:srgbClr val="90909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TextBox 11">
            <a:extLst>
              <a:ext uri="{FF2B5EF4-FFF2-40B4-BE49-F238E27FC236}">
                <a16:creationId xmlns:a16="http://schemas.microsoft.com/office/drawing/2014/main" id="{5A1D0B65-6A81-4943-A9AD-265BAEBEE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4511" y="1766681"/>
            <a:ext cx="4443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en-US" sz="1200" b="1" dirty="0">
                <a:solidFill>
                  <a:srgbClr val="7F7F7F"/>
                </a:solidFill>
                <a:latin typeface="+mn-lt"/>
                <a:ea typeface="ＭＳ Ｐゴシック" pitchFamily="34" charset="-128"/>
              </a:rPr>
              <a:t>+96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0ADF02F-7CAF-4048-A0F5-FED3865ED860}"/>
              </a:ext>
            </a:extLst>
          </p:cNvPr>
          <p:cNvSpPr>
            <a:spLocks noChangeArrowheads="1"/>
          </p:cNvSpPr>
          <p:nvPr/>
        </p:nvSpPr>
        <p:spPr bwMode="gray">
          <a:xfrm>
            <a:off x="9819377" y="2207907"/>
            <a:ext cx="1343549" cy="1617298"/>
          </a:xfrm>
          <a:prstGeom prst="rect">
            <a:avLst/>
          </a:prstGeom>
          <a:solidFill>
            <a:srgbClr val="00C0A0"/>
          </a:solidFill>
          <a:ln>
            <a:noFill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 dirty="0">
                <a:solidFill>
                  <a:schemeClr val="bg1"/>
                </a:solidFill>
                <a:ea typeface="MS Mincho" charset="-128"/>
              </a:rPr>
              <a:t>Open-label B/F/TAF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E3174B3-EF70-4587-A091-51EDF84473A1}"/>
              </a:ext>
            </a:extLst>
          </p:cNvPr>
          <p:cNvSpPr>
            <a:spLocks noChangeArrowheads="1"/>
          </p:cNvSpPr>
          <p:nvPr/>
        </p:nvSpPr>
        <p:spPr bwMode="gray">
          <a:xfrm>
            <a:off x="9819377" y="4482206"/>
            <a:ext cx="1343549" cy="1617298"/>
          </a:xfrm>
          <a:prstGeom prst="rect">
            <a:avLst/>
          </a:prstGeom>
          <a:solidFill>
            <a:srgbClr val="00C0A0"/>
          </a:solidFill>
          <a:ln>
            <a:noFill/>
          </a:ln>
          <a:effectLst/>
        </p:spPr>
        <p:txBody>
          <a:bodyPr l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 dirty="0">
                <a:solidFill>
                  <a:schemeClr val="bg1"/>
                </a:solidFill>
                <a:ea typeface="MS Mincho" charset="-128"/>
              </a:rPr>
              <a:t>Open-label B/F/TAF</a:t>
            </a:r>
          </a:p>
        </p:txBody>
      </p:sp>
    </p:spTree>
    <p:extLst>
      <p:ext uri="{BB962C8B-B14F-4D97-AF65-F5344CB8AC3E}">
        <p14:creationId xmlns:p14="http://schemas.microsoft.com/office/powerpoint/2010/main" val="89685346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94BD0D-87BF-4B59-81E4-C94A141A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Participants with ≥1 on-treatment postbaseline viral load value had treatment efficacy assessed by missing=excluded imputation at each study visit using a range of viral load endpoints through Week 144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Associations with consistent TND were studied using a multivariate logistic regression analysis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Consistent TND: a defined percentage of visits between Weeks 48 and 144 that had viral load &lt;20 c/mL TND for all HIV-1 RNA results collected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Intrinsic predictors—Age group, sex, race, ethnicity, BMI, sexual orientation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HIV specific variables—baseline CD4, baseline HIV RNA, HIV disease status, adherence, or resistance at baseline by ARV class to INSTI, NRTI, NNRTI, or 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D37B3-F750-471D-B6DC-D0730B183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CC6B123-09C4-48A0-9B95-2A5AB1E0E2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82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71050-6C55-4ECB-B3CA-9AC4D74A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HIV-1 RNA (Missing=Excluded) at Week 144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04D50-175A-48B9-96D0-071A4D3F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Content Placeholder 18">
            <a:extLst>
              <a:ext uri="{FF2B5EF4-FFF2-40B4-BE49-F238E27FC236}">
                <a16:creationId xmlns:a16="http://schemas.microsoft.com/office/drawing/2014/main" id="{720A868E-9B2B-495D-ACB6-A9D553FE08ED}"/>
              </a:ext>
            </a:extLst>
          </p:cNvPr>
          <p:cNvSpPr txBox="1">
            <a:spLocks/>
          </p:cNvSpPr>
          <p:nvPr/>
        </p:nvSpPr>
        <p:spPr>
          <a:xfrm>
            <a:off x="812801" y="4785886"/>
            <a:ext cx="10565728" cy="645102"/>
          </a:xfrm>
          <a:prstGeom prst="rect">
            <a:avLst/>
          </a:prstGeom>
        </p:spPr>
        <p:txBody>
          <a:bodyPr/>
          <a:lstStyle>
            <a:lvl1pPr marL="308610" indent="-30861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16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At Week 144, 99% of participants in the B/F/TAF, DTG/ABC/3TC, and DTG+F/TAF groups had HIV-1 RNA &lt;50 c/mL</a:t>
            </a:r>
          </a:p>
          <a:p>
            <a:pPr lvl="1"/>
            <a:r>
              <a:rPr lang="en-US" sz="1620" kern="0" dirty="0"/>
              <a:t>The percent of participants with HIV-1 RNA &lt;20 c/mL TND for each group was 71% B/F/TAF, 74% DTG/ABC/3TC, and 72% DTG+F/TAF and was not statistically different (p=0.5 for B/F/TAF vs. DTG/ABC/3TC; p=0.9 for B/F/TAF vs. DTG+F/TAF)</a:t>
            </a:r>
          </a:p>
          <a:p>
            <a:endParaRPr lang="en-US" sz="1800" kern="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3B1CF9D-4FB5-4103-A138-13048EB52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459492"/>
              </p:ext>
            </p:extLst>
          </p:nvPr>
        </p:nvGraphicFramePr>
        <p:xfrm>
          <a:off x="1413637" y="2258748"/>
          <a:ext cx="9364726" cy="206248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268726">
                  <a:extLst>
                    <a:ext uri="{9D8B030D-6E8A-4147-A177-3AD203B41FA5}">
                      <a16:colId xmlns:a16="http://schemas.microsoft.com/office/drawing/2014/main" val="41144279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938384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14737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99003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HIV-1 RNA at Week 144, % (n/N)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n=634</a:t>
                      </a: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DTG/ABC/3TC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n=315</a:t>
                      </a: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DTG + F/TAF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n=325</a:t>
                      </a: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088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&lt;50 c/mL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99 (527/530)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99 (267/269)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99 (276/280)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37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&lt;20 c/mL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 (501/530)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97 (260/269)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93 (260/280)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787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n-US" sz="1600" dirty="0"/>
                        <a:t>TD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 (123/530)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 (62/269)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 (59/280)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094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71 (378/530)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74 (198/269)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72 (201/280)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784192"/>
                  </a:ext>
                </a:extLst>
              </a:tr>
            </a:tbl>
          </a:graphicData>
        </a:graphic>
      </p:graphicFrame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D85022A5-11F9-49ED-A837-D386B571E5C0}"/>
              </a:ext>
            </a:extLst>
          </p:cNvPr>
          <p:cNvSpPr txBox="1">
            <a:spLocks/>
          </p:cNvSpPr>
          <p:nvPr/>
        </p:nvSpPr>
        <p:spPr bwMode="auto">
          <a:xfrm>
            <a:off x="1411958" y="4352433"/>
            <a:ext cx="7732045" cy="219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TD = target detected; TND = target not detected</a:t>
            </a:r>
          </a:p>
        </p:txBody>
      </p:sp>
    </p:spTree>
    <p:extLst>
      <p:ext uri="{BB962C8B-B14F-4D97-AF65-F5344CB8AC3E}">
        <p14:creationId xmlns:p14="http://schemas.microsoft.com/office/powerpoint/2010/main" val="1922843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81372-13A0-4E69-B892-AFC2FB6C5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Analysis of HIV-1 RNA TND</a:t>
            </a:r>
            <a:endParaRPr lang="en-US" strike="sngStrike" dirty="0">
              <a:solidFill>
                <a:srgbClr val="C00000"/>
              </a:solidFill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0DBCED71-FA24-418E-870A-314C0A152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600524"/>
            <a:ext cx="10565728" cy="645102"/>
          </a:xfrm>
        </p:spPr>
        <p:txBody>
          <a:bodyPr/>
          <a:lstStyle/>
          <a:p>
            <a:r>
              <a:rPr lang="en-US" sz="1800" kern="0" dirty="0"/>
              <a:t>TND was rapidly achieved and maintained for participants treated with B/F/TAF, DTG/ABC/3TC, or DTG+F/TAF at all visit windows through W144</a:t>
            </a:r>
          </a:p>
          <a:p>
            <a:endParaRPr lang="en-US" sz="1800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E07A56D-49A8-4A65-B056-B53A65BA7B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3" y="6159625"/>
            <a:ext cx="10565726" cy="365125"/>
          </a:xfrm>
        </p:spPr>
        <p:txBody>
          <a:bodyPr/>
          <a:lstStyle/>
          <a:p>
            <a:r>
              <a:rPr lang="en-US" dirty="0"/>
              <a:t>*Missing=excluded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3C850-6D13-4349-A6C3-F269CB06E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6F37-D63B-443C-96C0-C234F1098F79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D63CFF4-882D-48C1-80DC-5FBF54D17B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4260251"/>
              </p:ext>
            </p:extLst>
          </p:nvPr>
        </p:nvGraphicFramePr>
        <p:xfrm>
          <a:off x="987240" y="1767606"/>
          <a:ext cx="5358906" cy="3516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3E7EE3DC-DE87-45F9-8149-FF85AA2704E4}"/>
              </a:ext>
            </a:extLst>
          </p:cNvPr>
          <p:cNvSpPr txBox="1"/>
          <p:nvPr/>
        </p:nvSpPr>
        <p:spPr>
          <a:xfrm rot="16200000">
            <a:off x="-657921" y="3254792"/>
            <a:ext cx="319292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Participants With HIV-1 RNA TND, %*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A6AD98-FB25-4F11-B6AD-EBAADC23E217}"/>
              </a:ext>
            </a:extLst>
          </p:cNvPr>
          <p:cNvSpPr txBox="1"/>
          <p:nvPr/>
        </p:nvSpPr>
        <p:spPr>
          <a:xfrm>
            <a:off x="3466897" y="5245976"/>
            <a:ext cx="63985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Week</a:t>
            </a: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50C2C1F0-31A8-4FBA-A372-CE27B3F6CB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9042247"/>
              </p:ext>
            </p:extLst>
          </p:nvPr>
        </p:nvGraphicFramePr>
        <p:xfrm>
          <a:off x="6223494" y="1767606"/>
          <a:ext cx="5358906" cy="3516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87148B17-F345-4BA2-B0D9-9307A1A0F88E}"/>
              </a:ext>
            </a:extLst>
          </p:cNvPr>
          <p:cNvSpPr txBox="1"/>
          <p:nvPr/>
        </p:nvSpPr>
        <p:spPr>
          <a:xfrm>
            <a:off x="8708707" y="5245976"/>
            <a:ext cx="63985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Week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D7C5D2E-822F-4267-A29B-D88C8F77D7B8}"/>
              </a:ext>
            </a:extLst>
          </p:cNvPr>
          <p:cNvSpPr txBox="1"/>
          <p:nvPr/>
        </p:nvSpPr>
        <p:spPr>
          <a:xfrm>
            <a:off x="3153478" y="1575136"/>
            <a:ext cx="126669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b="1" dirty="0"/>
              <a:t>Study 1489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5813BB-2FA2-46D0-8B8A-B2BEA30AA763}"/>
              </a:ext>
            </a:extLst>
          </p:cNvPr>
          <p:cNvSpPr txBox="1"/>
          <p:nvPr/>
        </p:nvSpPr>
        <p:spPr>
          <a:xfrm>
            <a:off x="8395290" y="1575136"/>
            <a:ext cx="126669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b="1" dirty="0"/>
              <a:t>Study 1490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AC9627C-DDC9-467C-B280-A724D040E900}"/>
              </a:ext>
            </a:extLst>
          </p:cNvPr>
          <p:cNvGrpSpPr/>
          <p:nvPr/>
        </p:nvGrpSpPr>
        <p:grpSpPr>
          <a:xfrm>
            <a:off x="3753269" y="1310626"/>
            <a:ext cx="4420041" cy="236544"/>
            <a:chOff x="3753269" y="1201886"/>
            <a:chExt cx="4420041" cy="236544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CA40966-FA8B-4690-A4B0-784D2F7A62E4}"/>
                </a:ext>
              </a:extLst>
            </p:cNvPr>
            <p:cNvSpPr/>
            <p:nvPr/>
          </p:nvSpPr>
          <p:spPr>
            <a:xfrm>
              <a:off x="4115582" y="1201886"/>
              <a:ext cx="695262" cy="236544"/>
            </a:xfrm>
            <a:prstGeom prst="rect">
              <a:avLst/>
            </a:prstGeom>
          </p:spPr>
          <p:txBody>
            <a:bodyPr wrap="none" lIns="51375" tIns="25688" rIns="51375" bIns="25688">
              <a:spAutoFit/>
            </a:bodyPr>
            <a:lstStyle/>
            <a:p>
              <a:pPr defTabSz="513624">
                <a:defRPr/>
              </a:pPr>
              <a:r>
                <a:rPr lang="en-US" sz="1200" kern="0" dirty="0">
                  <a:cs typeface="Arial" pitchFamily="34" charset="0"/>
                </a:rPr>
                <a:t>B/F/TAF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8C544FD-F995-494C-9872-E8637FBA6F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63959" y="1274438"/>
              <a:ext cx="91440" cy="91440"/>
            </a:xfrm>
            <a:prstGeom prst="ellipse">
              <a:avLst/>
            </a:prstGeom>
            <a:solidFill>
              <a:srgbClr val="00C0A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CB83384-A58C-444A-95EE-FAC1F9E4F496}"/>
                </a:ext>
              </a:extLst>
            </p:cNvPr>
            <p:cNvCxnSpPr/>
            <p:nvPr/>
          </p:nvCxnSpPr>
          <p:spPr>
            <a:xfrm>
              <a:off x="3753269" y="1320158"/>
              <a:ext cx="312821" cy="0"/>
            </a:xfrm>
            <a:prstGeom prst="line">
              <a:avLst/>
            </a:prstGeom>
            <a:ln w="25400">
              <a:solidFill>
                <a:srgbClr val="00C0A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B1E350C-143A-44A2-9CEB-FA0663F17E59}"/>
                </a:ext>
              </a:extLst>
            </p:cNvPr>
            <p:cNvCxnSpPr/>
            <p:nvPr/>
          </p:nvCxnSpPr>
          <p:spPr>
            <a:xfrm>
              <a:off x="5040643" y="1320158"/>
              <a:ext cx="312821" cy="0"/>
            </a:xfrm>
            <a:prstGeom prst="line">
              <a:avLst/>
            </a:prstGeom>
            <a:ln w="254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6E8CC7A-983F-4087-B32F-4587217ABFE1}"/>
                </a:ext>
              </a:extLst>
            </p:cNvPr>
            <p:cNvSpPr/>
            <p:nvPr/>
          </p:nvSpPr>
          <p:spPr>
            <a:xfrm>
              <a:off x="5401675" y="1201886"/>
              <a:ext cx="1137691" cy="236544"/>
            </a:xfrm>
            <a:prstGeom prst="rect">
              <a:avLst/>
            </a:prstGeom>
          </p:spPr>
          <p:txBody>
            <a:bodyPr wrap="none" lIns="51375" tIns="25688" rIns="51375" bIns="25688">
              <a:spAutoFit/>
            </a:bodyPr>
            <a:lstStyle/>
            <a:p>
              <a:pPr defTabSz="513624">
                <a:defRPr/>
              </a:pPr>
              <a:r>
                <a:rPr lang="en-US" sz="1200" kern="0" dirty="0">
                  <a:cs typeface="Arial" pitchFamily="34" charset="0"/>
                </a:rPr>
                <a:t>DTG/ABC/3TC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2E484EF-51C3-43CD-A5D9-B9F549F3B227}"/>
                </a:ext>
              </a:extLst>
            </p:cNvPr>
            <p:cNvCxnSpPr/>
            <p:nvPr/>
          </p:nvCxnSpPr>
          <p:spPr>
            <a:xfrm>
              <a:off x="6767884" y="1320158"/>
              <a:ext cx="312821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D9E152A-BAD9-4B62-A7F8-24E66D62DCFA}"/>
                </a:ext>
              </a:extLst>
            </p:cNvPr>
            <p:cNvSpPr/>
            <p:nvPr/>
          </p:nvSpPr>
          <p:spPr>
            <a:xfrm>
              <a:off x="7130197" y="1201886"/>
              <a:ext cx="1043113" cy="236544"/>
            </a:xfrm>
            <a:prstGeom prst="rect">
              <a:avLst/>
            </a:prstGeom>
          </p:spPr>
          <p:txBody>
            <a:bodyPr wrap="none" lIns="51375" tIns="25688" rIns="51375" bIns="25688">
              <a:spAutoFit/>
            </a:bodyPr>
            <a:lstStyle/>
            <a:p>
              <a:pPr defTabSz="513624">
                <a:defRPr/>
              </a:pPr>
              <a:r>
                <a:rPr lang="en-US" sz="1200" kern="0" dirty="0">
                  <a:cs typeface="Arial" pitchFamily="34" charset="0"/>
                </a:rPr>
                <a:t>DTG + F/TAF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38109D2-E2C4-4D54-9FE3-20BDD9C1F7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1333" y="1274438"/>
              <a:ext cx="91440" cy="91440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474F270-FB18-492E-A66F-5C741ACEB6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8574" y="1274438"/>
              <a:ext cx="91440" cy="914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4906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2F68C-5DC8-4318-A479-FC40EE08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 of TND at Week 144 (Pooled Treatment Groups, Missing = Excluded) 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1C228AE-26FA-4A0C-BD08-3A568B866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482119"/>
            <a:ext cx="10565728" cy="1154162"/>
          </a:xfr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kern="0" dirty="0"/>
              <a:t>TND was achieved at Week 144 in 777 of 1079 (72%) total participants in these studies who had HIV-1 RNA data at Week 144</a:t>
            </a:r>
          </a:p>
          <a:p>
            <a:pPr>
              <a:spcBef>
                <a:spcPts val="600"/>
              </a:spcBef>
            </a:pPr>
            <a:r>
              <a:rPr lang="en-US" sz="1600" kern="0" dirty="0"/>
              <a:t>TND achievement at Week 144 was higher for those with BL </a:t>
            </a:r>
            <a:r>
              <a:rPr lang="en-US" sz="1600" dirty="0"/>
              <a:t>HIV-1 RNA</a:t>
            </a:r>
            <a:r>
              <a:rPr lang="en-US" sz="1600" kern="0" dirty="0"/>
              <a:t> ≤100,000 c/mL, BL CD4 ≥200 cells/</a:t>
            </a:r>
            <a:r>
              <a:rPr lang="el-GR" sz="1600" kern="0" dirty="0"/>
              <a:t>μ</a:t>
            </a:r>
            <a:r>
              <a:rPr lang="en-US" sz="1600" kern="0" dirty="0"/>
              <a:t>L, and adherence by pill count ≥95%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94240-38CB-46D0-B229-E1FD95377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0E835F15-D282-4E28-978F-628EFDCE78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660781"/>
              </p:ext>
            </p:extLst>
          </p:nvPr>
        </p:nvGraphicFramePr>
        <p:xfrm>
          <a:off x="1555750" y="1237940"/>
          <a:ext cx="8938260" cy="3851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BD4E8513-C1FB-40BA-BA1E-CD686EA0D624}"/>
              </a:ext>
            </a:extLst>
          </p:cNvPr>
          <p:cNvSpPr txBox="1"/>
          <p:nvPr/>
        </p:nvSpPr>
        <p:spPr>
          <a:xfrm rot="16200000">
            <a:off x="-232847" y="2782335"/>
            <a:ext cx="3122394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Participants With HIV-1 RNA TND, 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F19B6D7-0A05-48B6-8B0B-C27486ACAFFF}"/>
              </a:ext>
            </a:extLst>
          </p:cNvPr>
          <p:cNvSpPr txBox="1"/>
          <p:nvPr/>
        </p:nvSpPr>
        <p:spPr>
          <a:xfrm>
            <a:off x="2521401" y="4508126"/>
            <a:ext cx="9348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≤100,000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1DED584-38FD-4CA4-A7F8-58BFAFCF86B5}"/>
              </a:ext>
            </a:extLst>
          </p:cNvPr>
          <p:cNvSpPr txBox="1"/>
          <p:nvPr/>
        </p:nvSpPr>
        <p:spPr>
          <a:xfrm>
            <a:off x="3473521" y="4508126"/>
            <a:ext cx="9348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&gt;</a:t>
            </a:r>
            <a:r>
              <a:rPr lang="en-US" sz="1400"/>
              <a:t>100,000</a:t>
            </a:r>
            <a:endParaRPr lang="en-US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8A5EF9-D865-4AFC-A7F6-EABADBA33E4D}"/>
              </a:ext>
            </a:extLst>
          </p:cNvPr>
          <p:cNvSpPr txBox="1"/>
          <p:nvPr/>
        </p:nvSpPr>
        <p:spPr>
          <a:xfrm>
            <a:off x="5290213" y="4508126"/>
            <a:ext cx="905256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≥200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AE66DEF-B72F-4F83-9A76-72227A4A42A8}"/>
              </a:ext>
            </a:extLst>
          </p:cNvPr>
          <p:cNvSpPr txBox="1"/>
          <p:nvPr/>
        </p:nvSpPr>
        <p:spPr>
          <a:xfrm>
            <a:off x="6241244" y="4508126"/>
            <a:ext cx="905256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&lt;200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D911EE9-C6E8-4DF4-B704-15C5F74D745D}"/>
              </a:ext>
            </a:extLst>
          </p:cNvPr>
          <p:cNvSpPr txBox="1"/>
          <p:nvPr/>
        </p:nvSpPr>
        <p:spPr>
          <a:xfrm>
            <a:off x="8053517" y="4508126"/>
            <a:ext cx="9021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/>
              <a:t>≥95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889D838-390C-4A7E-95D0-D360D2DA6C37}"/>
              </a:ext>
            </a:extLst>
          </p:cNvPr>
          <p:cNvSpPr txBox="1"/>
          <p:nvPr/>
        </p:nvSpPr>
        <p:spPr>
          <a:xfrm>
            <a:off x="9001812" y="4508126"/>
            <a:ext cx="90525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/>
              <a:t>&lt;95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78C8AC2-4FC1-4C0F-A622-0CD88257A302}"/>
              </a:ext>
            </a:extLst>
          </p:cNvPr>
          <p:cNvSpPr txBox="1"/>
          <p:nvPr/>
        </p:nvSpPr>
        <p:spPr>
          <a:xfrm>
            <a:off x="2747424" y="3974200"/>
            <a:ext cx="48282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u="sng" dirty="0">
                <a:solidFill>
                  <a:schemeClr val="bg1"/>
                </a:solidFill>
              </a:rPr>
              <a:t>683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898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9E8E769-9CF8-42BC-B1F6-124857BA9C70}"/>
              </a:ext>
            </a:extLst>
          </p:cNvPr>
          <p:cNvSpPr txBox="1"/>
          <p:nvPr/>
        </p:nvSpPr>
        <p:spPr>
          <a:xfrm>
            <a:off x="3699544" y="3974200"/>
            <a:ext cx="48282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u="sng" dirty="0">
                <a:solidFill>
                  <a:schemeClr val="bg1"/>
                </a:solidFill>
              </a:rPr>
              <a:t>94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181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FAE9C3E-0E8D-4416-BE53-572932CD8DC3}"/>
              </a:ext>
            </a:extLst>
          </p:cNvPr>
          <p:cNvSpPr txBox="1"/>
          <p:nvPr/>
        </p:nvSpPr>
        <p:spPr>
          <a:xfrm>
            <a:off x="5501429" y="3974200"/>
            <a:ext cx="48282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u="sng" dirty="0">
                <a:solidFill>
                  <a:schemeClr val="bg1"/>
                </a:solidFill>
              </a:rPr>
              <a:t>704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958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FEACB47-ED56-4532-A06C-007C3226DD06}"/>
              </a:ext>
            </a:extLst>
          </p:cNvPr>
          <p:cNvSpPr txBox="1"/>
          <p:nvPr/>
        </p:nvSpPr>
        <p:spPr>
          <a:xfrm>
            <a:off x="6452460" y="3974200"/>
            <a:ext cx="48282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u="sng" dirty="0">
                <a:solidFill>
                  <a:schemeClr val="bg1"/>
                </a:solidFill>
              </a:rPr>
              <a:t>73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121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77AABF8-B7E0-42AB-9E64-00ED422C9A70}"/>
              </a:ext>
            </a:extLst>
          </p:cNvPr>
          <p:cNvSpPr txBox="1"/>
          <p:nvPr/>
        </p:nvSpPr>
        <p:spPr>
          <a:xfrm>
            <a:off x="8053517" y="3974200"/>
            <a:ext cx="9021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u="sng" dirty="0">
                <a:solidFill>
                  <a:schemeClr val="bg1"/>
                </a:solidFill>
              </a:rPr>
              <a:t>570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773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D9E1C72-30E4-48FE-AD3B-FA4E469A887E}"/>
              </a:ext>
            </a:extLst>
          </p:cNvPr>
          <p:cNvSpPr txBox="1"/>
          <p:nvPr/>
        </p:nvSpPr>
        <p:spPr>
          <a:xfrm>
            <a:off x="9001812" y="3974200"/>
            <a:ext cx="90525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u="sng" dirty="0">
                <a:solidFill>
                  <a:schemeClr val="bg1"/>
                </a:solidFill>
              </a:rPr>
              <a:t>207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306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6BD94B8-C517-489D-B49F-A3AFC85162AB}"/>
              </a:ext>
            </a:extLst>
          </p:cNvPr>
          <p:cNvSpPr txBox="1"/>
          <p:nvPr/>
        </p:nvSpPr>
        <p:spPr>
          <a:xfrm>
            <a:off x="2971665" y="1417271"/>
            <a:ext cx="98456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p &lt;0.0001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800DBFD-D9C6-43E3-8407-D546FA61BA67}"/>
              </a:ext>
            </a:extLst>
          </p:cNvPr>
          <p:cNvSpPr txBox="1"/>
          <p:nvPr/>
        </p:nvSpPr>
        <p:spPr>
          <a:xfrm>
            <a:off x="5753435" y="1417271"/>
            <a:ext cx="9348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p=0.0035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6EA12F4-B7B8-482A-8DE6-B6952E9B43BD}"/>
              </a:ext>
            </a:extLst>
          </p:cNvPr>
          <p:cNvSpPr txBox="1"/>
          <p:nvPr/>
        </p:nvSpPr>
        <p:spPr>
          <a:xfrm>
            <a:off x="8507233" y="1417271"/>
            <a:ext cx="9348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p=0.0504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7D65CEF9-BF7E-4767-92FD-05C63A6E07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25035" y="5044503"/>
            <a:ext cx="9892369" cy="418528"/>
          </a:xfrm>
        </p:spPr>
        <p:txBody>
          <a:bodyPr/>
          <a:lstStyle/>
          <a:p>
            <a:r>
              <a:rPr lang="en-US" dirty="0"/>
              <a:t>p-values calculated by Fisher’s exact test</a:t>
            </a:r>
          </a:p>
          <a:p>
            <a:r>
              <a:rPr lang="en-US" dirty="0"/>
              <a:t>*Adherence was measured by pill count based on pills returned.</a:t>
            </a:r>
          </a:p>
        </p:txBody>
      </p:sp>
    </p:spTree>
    <p:extLst>
      <p:ext uri="{BB962C8B-B14F-4D97-AF65-F5344CB8AC3E}">
        <p14:creationId xmlns:p14="http://schemas.microsoft.com/office/powerpoint/2010/main" val="2941339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2">
            <a:extLst>
              <a:ext uri="{FF2B5EF4-FFF2-40B4-BE49-F238E27FC236}">
                <a16:creationId xmlns:a16="http://schemas.microsoft.com/office/drawing/2014/main" id="{429A8F55-42E7-4289-BC69-873EC6B01B4D}"/>
              </a:ext>
            </a:extLst>
          </p:cNvPr>
          <p:cNvSpPr txBox="1">
            <a:spLocks/>
          </p:cNvSpPr>
          <p:nvPr/>
        </p:nvSpPr>
        <p:spPr>
          <a:xfrm>
            <a:off x="812800" y="6095415"/>
            <a:ext cx="10565728" cy="1957459"/>
          </a:xfrm>
          <a:prstGeom prst="rect">
            <a:avLst/>
          </a:prstGeom>
        </p:spPr>
        <p:txBody>
          <a:bodyPr>
            <a:spAutoFit/>
          </a:bodyPr>
          <a:lstStyle>
            <a:lvl1pPr marL="308610" indent="-30861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16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600" kern="0" dirty="0"/>
              <a:t>100% consistent TND at all visits at or after Week 48 (median of 9 visits) was achieved in 17-18% of participants in each treatment group</a:t>
            </a:r>
          </a:p>
          <a:p>
            <a:pPr lvl="1">
              <a:spcBef>
                <a:spcPts val="600"/>
              </a:spcBef>
            </a:pPr>
            <a:r>
              <a:rPr lang="en-US" sz="1400" kern="0" dirty="0"/>
              <a:t>≥85% consistent TND (roughly 8 of 9 visits over two years) was achieved in 30-35% of participants and is used in the multivariate model  </a:t>
            </a:r>
          </a:p>
          <a:p>
            <a:pPr lvl="1">
              <a:spcBef>
                <a:spcPts val="600"/>
              </a:spcBef>
            </a:pPr>
            <a:r>
              <a:rPr lang="en-US" sz="1420" kern="0" dirty="0"/>
              <a:t>Less stringent consistent TND (TND at </a:t>
            </a:r>
            <a:r>
              <a:rPr lang="en-US" sz="1420" dirty="0"/>
              <a:t>≥</a:t>
            </a:r>
            <a:r>
              <a:rPr lang="en-US" sz="1420" kern="0" dirty="0"/>
              <a:t>75% of visits after Week 48) was achieved in 47-50% of participants</a:t>
            </a:r>
          </a:p>
          <a:p>
            <a:pPr>
              <a:spcBef>
                <a:spcPts val="600"/>
              </a:spcBef>
            </a:pPr>
            <a:r>
              <a:rPr lang="en-US" sz="1600" kern="0" dirty="0"/>
              <a:t>The highest percentages of consistent TND were associated with lower baseline viral load and higher CD4 count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F3CF00-EA0A-4588-B380-9E9616E45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 of Consistent TND between Weeks 48-144 and Association with Baseline HIV-1 RNA and CD4 Count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894F7-BDCA-44B0-A3DA-D96B8B05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790D41A9-BB34-4A0B-AF6C-D221B3E98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805492"/>
              </p:ext>
            </p:extLst>
          </p:nvPr>
        </p:nvGraphicFramePr>
        <p:xfrm>
          <a:off x="425114" y="1248564"/>
          <a:ext cx="11379202" cy="43586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{8EC20E35-A176-4012-BC5E-935CFFF8708E}</a:tableStyleId>
              </a:tblPr>
              <a:tblGrid>
                <a:gridCol w="1350670">
                  <a:extLst>
                    <a:ext uri="{9D8B030D-6E8A-4147-A177-3AD203B41FA5}">
                      <a16:colId xmlns:a16="http://schemas.microsoft.com/office/drawing/2014/main" val="4114427940"/>
                    </a:ext>
                  </a:extLst>
                </a:gridCol>
                <a:gridCol w="1395023">
                  <a:extLst>
                    <a:ext uri="{9D8B030D-6E8A-4147-A177-3AD203B41FA5}">
                      <a16:colId xmlns:a16="http://schemas.microsoft.com/office/drawing/2014/main" val="299383843"/>
                    </a:ext>
                  </a:extLst>
                </a:gridCol>
                <a:gridCol w="1395023">
                  <a:extLst>
                    <a:ext uri="{9D8B030D-6E8A-4147-A177-3AD203B41FA5}">
                      <a16:colId xmlns:a16="http://schemas.microsoft.com/office/drawing/2014/main" val="714737544"/>
                    </a:ext>
                  </a:extLst>
                </a:gridCol>
                <a:gridCol w="1395023">
                  <a:extLst>
                    <a:ext uri="{9D8B030D-6E8A-4147-A177-3AD203B41FA5}">
                      <a16:colId xmlns:a16="http://schemas.microsoft.com/office/drawing/2014/main" val="1599003220"/>
                    </a:ext>
                  </a:extLst>
                </a:gridCol>
                <a:gridCol w="1395023">
                  <a:extLst>
                    <a:ext uri="{9D8B030D-6E8A-4147-A177-3AD203B41FA5}">
                      <a16:colId xmlns:a16="http://schemas.microsoft.com/office/drawing/2014/main" val="3624672153"/>
                    </a:ext>
                  </a:extLst>
                </a:gridCol>
                <a:gridCol w="2410121">
                  <a:extLst>
                    <a:ext uri="{9D8B030D-6E8A-4147-A177-3AD203B41FA5}">
                      <a16:colId xmlns:a16="http://schemas.microsoft.com/office/drawing/2014/main" val="635882740"/>
                    </a:ext>
                  </a:extLst>
                </a:gridCol>
                <a:gridCol w="2038319">
                  <a:extLst>
                    <a:ext uri="{9D8B030D-6E8A-4147-A177-3AD203B41FA5}">
                      <a16:colId xmlns:a16="http://schemas.microsoft.com/office/drawing/2014/main" val="1634084027"/>
                    </a:ext>
                  </a:extLst>
                </a:gridCol>
              </a:tblGrid>
              <a:tr h="259080"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% TND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n=591</a:t>
                      </a: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DTG/ABC/3TC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n=302</a:t>
                      </a: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DTG + F/TAF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n=308</a:t>
                      </a: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Overall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n=1201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Overall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088194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Median BL VL, c/mL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(Q1; Q3)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Min; Max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Median BL CD4, cells/µL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(Q1; Q3)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Min; Max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634272"/>
                  </a:ext>
                </a:extLst>
              </a:tr>
              <a:tr h="232413">
                <a:tc>
                  <a:txBody>
                    <a:bodyPr/>
                    <a:lstStyle/>
                    <a:p>
                      <a:r>
                        <a:rPr lang="en-US" sz="1400" dirty="0"/>
                        <a:t>100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18% (108)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17% (52)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17% (53)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18% (213)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8,680 (2,940; 21,300)</a:t>
                      </a:r>
                    </a:p>
                    <a:p>
                      <a:pPr algn="ctr"/>
                      <a:r>
                        <a:rPr lang="en-US" sz="1400" dirty="0"/>
                        <a:t>19; 285,000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535 (408; 717)</a:t>
                      </a:r>
                    </a:p>
                    <a:p>
                      <a:pPr algn="ctr"/>
                      <a:r>
                        <a:rPr lang="en-US" sz="1400" dirty="0"/>
                        <a:t>13; 1,458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37744"/>
                  </a:ext>
                </a:extLst>
              </a:tr>
              <a:tr h="232413">
                <a:tc>
                  <a:txBody>
                    <a:bodyPr/>
                    <a:lstStyle/>
                    <a:p>
                      <a:r>
                        <a:rPr lang="en-US" sz="1400" dirty="0"/>
                        <a:t>≥95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18% (108)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17% (52)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17% (53)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18% (213)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8,680 (2,940; 21,300)</a:t>
                      </a:r>
                    </a:p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19; 285,000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535 (408; 717)</a:t>
                      </a:r>
                    </a:p>
                    <a:p>
                      <a:pPr algn="ctr"/>
                      <a:r>
                        <a:rPr lang="en-US" sz="1400" dirty="0"/>
                        <a:t>13; 1,458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787922"/>
                  </a:ext>
                </a:extLst>
              </a:tr>
              <a:tr h="232413">
                <a:tc>
                  <a:txBody>
                    <a:bodyPr/>
                    <a:lstStyle/>
                    <a:p>
                      <a:r>
                        <a:rPr lang="en-US" sz="1400" dirty="0"/>
                        <a:t>≥90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19% (111)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18% (54)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18% (55)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18% (220)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9,060 (2,995; 21,200)</a:t>
                      </a:r>
                    </a:p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19; 285,000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530 (403; 715)</a:t>
                      </a:r>
                    </a:p>
                    <a:p>
                      <a:pPr algn="ctr"/>
                      <a:r>
                        <a:rPr lang="en-US" sz="1400" dirty="0"/>
                        <a:t>13; 1,458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759302"/>
                  </a:ext>
                </a:extLst>
              </a:tr>
              <a:tr h="232413">
                <a:tc>
                  <a:txBody>
                    <a:bodyPr/>
                    <a:lstStyle/>
                    <a:p>
                      <a:r>
                        <a:rPr lang="en-US" sz="1400" dirty="0"/>
                        <a:t>≥85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33% (197)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30% (89)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35% (109)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33% (395)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11,100 (3,590; 25,200)</a:t>
                      </a:r>
                    </a:p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19; 285,000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492 (386; 688)</a:t>
                      </a:r>
                    </a:p>
                    <a:p>
                      <a:pPr algn="ctr"/>
                      <a:r>
                        <a:rPr lang="en-US" sz="1400" dirty="0"/>
                        <a:t>2; 1,458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336626"/>
                  </a:ext>
                </a:extLst>
              </a:tr>
              <a:tr h="232413">
                <a:tc>
                  <a:txBody>
                    <a:bodyPr/>
                    <a:lstStyle/>
                    <a:p>
                      <a:r>
                        <a:rPr lang="en-US" sz="1400" dirty="0"/>
                        <a:t>≥80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35% (205)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32% (95)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37% (113)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34% (413)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11,500 (3,610; 25,600)</a:t>
                      </a:r>
                    </a:p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19; 285,000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492 (386; 682)</a:t>
                      </a:r>
                    </a:p>
                    <a:p>
                      <a:pPr algn="ctr"/>
                      <a:r>
                        <a:rPr lang="en-US" sz="1400" dirty="0"/>
                        <a:t>0; 1,458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876869"/>
                  </a:ext>
                </a:extLst>
              </a:tr>
              <a:tr h="232413">
                <a:tc>
                  <a:txBody>
                    <a:bodyPr/>
                    <a:lstStyle/>
                    <a:p>
                      <a:r>
                        <a:rPr lang="en-US" sz="1400" dirty="0"/>
                        <a:t>≥75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48% (285)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47% (142)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 (152)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48% (579)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15,100 (4,840; 33,800)</a:t>
                      </a:r>
                    </a:p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19; 285,000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480 (373; 655)</a:t>
                      </a:r>
                    </a:p>
                    <a:p>
                      <a:pPr algn="ctr"/>
                      <a:r>
                        <a:rPr lang="en-US" sz="1400" dirty="0"/>
                        <a:t>0; 1,636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65357"/>
                  </a:ext>
                </a:extLst>
              </a:tr>
            </a:tbl>
          </a:graphicData>
        </a:graphic>
      </p:graphicFrame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3AF7098B-3EA0-4DB0-AE6C-12F372051791}"/>
              </a:ext>
            </a:extLst>
          </p:cNvPr>
          <p:cNvSpPr txBox="1">
            <a:spLocks/>
          </p:cNvSpPr>
          <p:nvPr/>
        </p:nvSpPr>
        <p:spPr bwMode="auto">
          <a:xfrm>
            <a:off x="831852" y="5601129"/>
            <a:ext cx="1056572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*There were 9 scheduled visits between Weeks 48 and 144, at Weeks 48, 60, 72, 84, 96, 108, 120, 132, and 144. Additional unscheduled visits were included in the analysis. </a:t>
            </a:r>
          </a:p>
        </p:txBody>
      </p:sp>
    </p:spTree>
    <p:extLst>
      <p:ext uri="{BB962C8B-B14F-4D97-AF65-F5344CB8AC3E}">
        <p14:creationId xmlns:p14="http://schemas.microsoft.com/office/powerpoint/2010/main" val="1027875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ral">
  <a:themeElements>
    <a:clrScheme name="Custom 7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00C0A0"/>
      </a:accent1>
      <a:accent2>
        <a:srgbClr val="FFA004"/>
      </a:accent2>
      <a:accent3>
        <a:srgbClr val="154695"/>
      </a:accent3>
      <a:accent4>
        <a:srgbClr val="871793"/>
      </a:accent4>
      <a:accent5>
        <a:srgbClr val="DC460B"/>
      </a:accent5>
      <a:accent6>
        <a:srgbClr val="81C01A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R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l"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Virtual CROI 2021 1">
      <a:dk1>
        <a:srgbClr val="231F20"/>
      </a:dk1>
      <a:lt1>
        <a:srgbClr val="FFFFFF"/>
      </a:lt1>
      <a:dk2>
        <a:srgbClr val="34558B"/>
      </a:dk2>
      <a:lt2>
        <a:srgbClr val="E7E6E6"/>
      </a:lt2>
      <a:accent1>
        <a:srgbClr val="34558B"/>
      </a:accent1>
      <a:accent2>
        <a:srgbClr val="F5B895"/>
      </a:accent2>
      <a:accent3>
        <a:srgbClr val="F3D5AD"/>
      </a:accent3>
      <a:accent4>
        <a:srgbClr val="A58D7F"/>
      </a:accent4>
      <a:accent5>
        <a:srgbClr val="B5C7D3"/>
      </a:accent5>
      <a:accent6>
        <a:srgbClr val="658DC6"/>
      </a:accent6>
      <a:hlink>
        <a:srgbClr val="34558B"/>
      </a:hlink>
      <a:folHlink>
        <a:srgbClr val="34558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potlight">
  <a:themeElements>
    <a:clrScheme name="bic colors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00C0A0"/>
      </a:accent1>
      <a:accent2>
        <a:srgbClr val="FFA004"/>
      </a:accent2>
      <a:accent3>
        <a:srgbClr val="154695"/>
      </a:accent3>
      <a:accent4>
        <a:srgbClr val="871793"/>
      </a:accent4>
      <a:accent5>
        <a:srgbClr val="DC460B"/>
      </a:accent5>
      <a:accent6>
        <a:srgbClr val="81C01A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5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39306</TotalTime>
  <Words>2302</Words>
  <Application>Microsoft Office PowerPoint</Application>
  <PresentationFormat>Widescreen</PresentationFormat>
  <Paragraphs>328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Courier New</vt:lpstr>
      <vt:lpstr>Symbol</vt:lpstr>
      <vt:lpstr>Times</vt:lpstr>
      <vt:lpstr>Wingdings</vt:lpstr>
      <vt:lpstr>oral</vt:lpstr>
      <vt:lpstr>Office Theme</vt:lpstr>
      <vt:lpstr>spotlight</vt:lpstr>
      <vt:lpstr>Achievement of Undetectable HIV-1 RNA in the B/F/TAF Treatment-Naïve Clinical Trials</vt:lpstr>
      <vt:lpstr>Introduction</vt:lpstr>
      <vt:lpstr>Objective</vt:lpstr>
      <vt:lpstr>Methods: GS-US-380-1489/1490 Study Designs</vt:lpstr>
      <vt:lpstr>PowerPoint Presentation</vt:lpstr>
      <vt:lpstr>Results: HIV-1 RNA (Missing=Excluded) at Week 144</vt:lpstr>
      <vt:lpstr>Longitudinal Analysis of HIV-1 RNA TND</vt:lpstr>
      <vt:lpstr>Achievement of TND at Week 144 (Pooled Treatment Groups, Missing = Excluded) </vt:lpstr>
      <vt:lpstr>Achievement of Consistent TND between Weeks 48-144 and Association with Baseline HIV-1 RNA and CD4 Count</vt:lpstr>
      <vt:lpstr>Multivariate Logistic Regression Analysis for Factors Associated with Consistent TND (85% of Visits W48-W144)</vt:lpstr>
      <vt:lpstr>Restrictive Study Inclusion Criteria May Maximize Consistent TND </vt:lpstr>
      <vt:lpstr>Conclusions</vt:lpstr>
      <vt:lpstr>References</vt:lpstr>
      <vt:lpstr>Acknowledgments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 HIV Template Title Slide Layout</dc:title>
  <dc:creator>lee</dc:creator>
  <cp:lastModifiedBy>Rima Acosta</cp:lastModifiedBy>
  <cp:revision>1236</cp:revision>
  <cp:lastPrinted>2020-01-24T18:27:11Z</cp:lastPrinted>
  <dcterms:created xsi:type="dcterms:W3CDTF">2015-08-06T14:38:44Z</dcterms:created>
  <dcterms:modified xsi:type="dcterms:W3CDTF">2021-06-24T04:08:17Z</dcterms:modified>
</cp:coreProperties>
</file>