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handoutMasterIdLst>
    <p:handoutMasterId r:id="rId24"/>
  </p:handoutMasterIdLst>
  <p:sldIdLst>
    <p:sldId id="257" r:id="rId5"/>
    <p:sldId id="354" r:id="rId6"/>
    <p:sldId id="355" r:id="rId7"/>
    <p:sldId id="361" r:id="rId8"/>
    <p:sldId id="364" r:id="rId9"/>
    <p:sldId id="3869" r:id="rId10"/>
    <p:sldId id="3865" r:id="rId11"/>
    <p:sldId id="3891" r:id="rId12"/>
    <p:sldId id="3893" r:id="rId13"/>
    <p:sldId id="3866" r:id="rId14"/>
    <p:sldId id="362" r:id="rId15"/>
    <p:sldId id="3867" r:id="rId16"/>
    <p:sldId id="3889" r:id="rId17"/>
    <p:sldId id="3887" r:id="rId18"/>
    <p:sldId id="3895" r:id="rId19"/>
    <p:sldId id="353" r:id="rId20"/>
    <p:sldId id="360" r:id="rId21"/>
    <p:sldId id="290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 S Pang" initials="PSP" lastIdx="3" clrIdx="0"/>
  <p:cmAuthor id="1" name="Sarah Arterburn" initials="SA" lastIdx="4" clrIdx="1"/>
  <p:cmAuthor id="2" name="Jill Denning" initials="JD" lastIdx="1" clrIdx="2"/>
  <p:cmAuthor id="3" name="Kristen Andreatta" initials="KA" lastIdx="2" clrIdx="3">
    <p:extLst>
      <p:ext uri="{19B8F6BF-5375-455C-9EA6-DF929625EA0E}">
        <p15:presenceInfo xmlns:p15="http://schemas.microsoft.com/office/powerpoint/2012/main" userId="S::Kristen.Andreatta@gilead.com::44530284-8a4a-4b02-bc88-c2774057ce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A9C"/>
    <a:srgbClr val="DECBA6"/>
    <a:srgbClr val="F8F3EA"/>
    <a:srgbClr val="EADEC5"/>
    <a:srgbClr val="9BE1D5"/>
    <a:srgbClr val="00C0A0"/>
    <a:srgbClr val="96E2E2"/>
    <a:srgbClr val="497DBC"/>
    <a:srgbClr val="B3C9E3"/>
    <a:srgbClr val="94B3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69" autoAdjust="0"/>
    <p:restoredTop sz="95204" autoAdjust="0"/>
  </p:normalViewPr>
  <p:slideViewPr>
    <p:cSldViewPr snapToGrid="0">
      <p:cViewPr varScale="1">
        <p:scale>
          <a:sx n="105" d="100"/>
          <a:sy n="105" d="100"/>
        </p:scale>
        <p:origin x="294" y="96"/>
      </p:cViewPr>
      <p:guideLst/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  <c:pt idx="15">
                  <c:v>156</c:v>
                </c:pt>
                <c:pt idx="16">
                  <c:v>168</c:v>
                </c:pt>
              </c:numCache>
            </c:numRef>
          </c:cat>
          <c:val>
            <c:numRef>
              <c:f>Sheet1!$B$2:$B$18</c:f>
              <c:numCache>
                <c:formatCode>0.0%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3.5842293906810036E-3</c:v>
                </c:pt>
                <c:pt idx="3">
                  <c:v>1.3986013986013986E-2</c:v>
                </c:pt>
                <c:pt idx="4">
                  <c:v>1.090909090909091E-2</c:v>
                </c:pt>
                <c:pt idx="5">
                  <c:v>1.090909090909091E-2</c:v>
                </c:pt>
                <c:pt idx="6">
                  <c:v>0</c:v>
                </c:pt>
                <c:pt idx="7">
                  <c:v>3.3898305084745762E-3</c:v>
                </c:pt>
                <c:pt idx="8">
                  <c:v>3.5714285714285713E-3</c:v>
                </c:pt>
                <c:pt idx="9">
                  <c:v>1.5267175572519083E-2</c:v>
                </c:pt>
                <c:pt idx="10">
                  <c:v>3.875968992248062E-3</c:v>
                </c:pt>
                <c:pt idx="11">
                  <c:v>0</c:v>
                </c:pt>
                <c:pt idx="12">
                  <c:v>0</c:v>
                </c:pt>
                <c:pt idx="13">
                  <c:v>1.1363636363636364E-2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9-4FBB-A5AD-60D30CB6E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4920720"/>
        <c:axId val="684922360"/>
      </c:barChart>
      <c:catAx>
        <c:axId val="6849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84922360"/>
        <c:crosses val="autoZero"/>
        <c:auto val="1"/>
        <c:lblAlgn val="ctr"/>
        <c:lblOffset val="0"/>
        <c:noMultiLvlLbl val="0"/>
      </c:catAx>
      <c:valAx>
        <c:axId val="684922360"/>
        <c:scaling>
          <c:orientation val="minMax"/>
          <c:max val="2.5000000000000005E-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84920720"/>
        <c:crossesAt val="0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B29-47D6-AD89-B826153BB61D}"/>
              </c:ext>
            </c:extLst>
          </c:dPt>
          <c:dPt>
            <c:idx val="2"/>
            <c:invertIfNegative val="0"/>
            <c:bubble3D val="0"/>
            <c:spPr>
              <a:solidFill>
                <a:srgbClr val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29-47D6-AD89-B826153BB61D}"/>
              </c:ext>
            </c:extLst>
          </c:dPt>
          <c:dPt>
            <c:idx val="3"/>
            <c:invertIfNegative val="0"/>
            <c:bubble3D val="0"/>
            <c:spPr>
              <a:solidFill>
                <a:srgbClr val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B29-47D6-AD89-B826153BB61D}"/>
              </c:ext>
            </c:extLst>
          </c:dPt>
          <c:dPt>
            <c:idx val="4"/>
            <c:invertIfNegative val="0"/>
            <c:bubble3D val="0"/>
            <c:spPr>
              <a:solidFill>
                <a:srgbClr val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29-47D6-AD89-B826153BB61D}"/>
              </c:ext>
            </c:extLst>
          </c:dPt>
          <c:dPt>
            <c:idx val="5"/>
            <c:invertIfNegative val="0"/>
            <c:bubble3D val="0"/>
            <c:spPr>
              <a:solidFill>
                <a:srgbClr val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B29-47D6-AD89-B826153BB61D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127-48EB-8946-BBBF2E566C3A}"/>
              </c:ext>
            </c:extLst>
          </c:dPt>
          <c:cat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12</c:v>
                </c:pt>
                <c:pt idx="11">
                  <c:v>24</c:v>
                </c:pt>
                <c:pt idx="12">
                  <c:v>36</c:v>
                </c:pt>
                <c:pt idx="13">
                  <c:v>48</c:v>
                </c:pt>
                <c:pt idx="14">
                  <c:v>60</c:v>
                </c:pt>
                <c:pt idx="15">
                  <c:v>72</c:v>
                </c:pt>
                <c:pt idx="16">
                  <c:v>84</c:v>
                </c:pt>
                <c:pt idx="17">
                  <c:v>96</c:v>
                </c:pt>
                <c:pt idx="18">
                  <c:v>108</c:v>
                </c:pt>
                <c:pt idx="19">
                  <c:v>120</c:v>
                </c:pt>
              </c:numCache>
            </c:numRef>
          </c:cat>
          <c:val>
            <c:numRef>
              <c:f>Sheet1!$B$2:$B$21</c:f>
              <c:numCache>
                <c:formatCode>0.00%</c:formatCode>
                <c:ptCount val="20"/>
                <c:pt idx="0" formatCode="0.0%">
                  <c:v>0</c:v>
                </c:pt>
                <c:pt idx="1">
                  <c:v>0.01</c:v>
                </c:pt>
                <c:pt idx="2">
                  <c:v>4.0000000000000001E-3</c:v>
                </c:pt>
                <c:pt idx="3">
                  <c:v>1.4E-2</c:v>
                </c:pt>
                <c:pt idx="4">
                  <c:v>2.5000000000000001E-2</c:v>
                </c:pt>
                <c:pt idx="5">
                  <c:v>7.0000000000000001E-3</c:v>
                </c:pt>
                <c:pt idx="6">
                  <c:v>0</c:v>
                </c:pt>
                <c:pt idx="7">
                  <c:v>1.2999999999999999E-2</c:v>
                </c:pt>
                <c:pt idx="8">
                  <c:v>0</c:v>
                </c:pt>
                <c:pt idx="9">
                  <c:v>0</c:v>
                </c:pt>
                <c:pt idx="10">
                  <c:v>3.0000000000000001E-3</c:v>
                </c:pt>
                <c:pt idx="11">
                  <c:v>0</c:v>
                </c:pt>
                <c:pt idx="12">
                  <c:v>0</c:v>
                </c:pt>
                <c:pt idx="13">
                  <c:v>5.0000000000000001E-3</c:v>
                </c:pt>
                <c:pt idx="14">
                  <c:v>8.9999999999999993E-3</c:v>
                </c:pt>
                <c:pt idx="15">
                  <c:v>0</c:v>
                </c:pt>
                <c:pt idx="16">
                  <c:v>2.4E-2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9-47D6-AD89-B826153BB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4920720"/>
        <c:axId val="684922360"/>
      </c:barChart>
      <c:catAx>
        <c:axId val="6849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84922360"/>
        <c:crosses val="autoZero"/>
        <c:auto val="1"/>
        <c:lblAlgn val="ctr"/>
        <c:lblOffset val="0"/>
        <c:noMultiLvlLbl val="0"/>
      </c:catAx>
      <c:valAx>
        <c:axId val="684922360"/>
        <c:scaling>
          <c:orientation val="minMax"/>
          <c:max val="2.5000000000000005E-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84920720"/>
        <c:crossesAt val="0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748268694978385E-2"/>
          <c:y val="1.440008261337943E-2"/>
          <c:w val="0.8755309546838469"/>
          <c:h val="0.9254345941919095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pattFill prst="wdDnDiag">
              <a:fgClr>
                <a:schemeClr val="accent2">
                  <a:lumMod val="75000"/>
                </a:schemeClr>
              </a:fgClr>
              <a:bgClr>
                <a:srgbClr val="B3C9E3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10-4D97-BA66-BF55C690C61E}"/>
              </c:ext>
            </c:extLst>
          </c:dPt>
          <c:dPt>
            <c:idx val="1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10-4D97-BA66-BF55C690C61E}"/>
              </c:ext>
            </c:extLst>
          </c:dPt>
          <c:dPt>
            <c:idx val="2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10-4D97-BA66-BF55C690C61E}"/>
              </c:ext>
            </c:extLst>
          </c:dPt>
          <c:dPt>
            <c:idx val="3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10-4D97-BA66-BF55C690C61E}"/>
              </c:ext>
            </c:extLst>
          </c:dPt>
          <c:dPt>
            <c:idx val="4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E10-4D97-BA66-BF55C690C61E}"/>
              </c:ext>
            </c:extLst>
          </c:dPt>
          <c:dPt>
            <c:idx val="5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10-4D97-BA66-BF55C690C61E}"/>
              </c:ext>
            </c:extLst>
          </c:dPt>
          <c:dPt>
            <c:idx val="6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10-4D97-BA66-BF55C690C61E}"/>
              </c:ext>
            </c:extLst>
          </c:dPt>
          <c:dPt>
            <c:idx val="7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10-4D97-BA66-BF55C690C61E}"/>
              </c:ext>
            </c:extLst>
          </c:dPt>
          <c:dPt>
            <c:idx val="8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E10-4D97-BA66-BF55C690C61E}"/>
              </c:ext>
            </c:extLst>
          </c:dPt>
          <c:dPt>
            <c:idx val="9"/>
            <c:invertIfNegative val="0"/>
            <c:bubble3D val="0"/>
            <c:spPr>
              <a:pattFill prst="wdDnDiag">
                <a:fgClr>
                  <a:schemeClr val="accent2">
                    <a:lumMod val="75000"/>
                  </a:schemeClr>
                </a:fgClr>
                <a:bgClr>
                  <a:srgbClr val="B3C9E3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E10-4D97-BA66-BF55C690C61E}"/>
              </c:ext>
            </c:extLst>
          </c:dPt>
          <c:dPt>
            <c:idx val="10"/>
            <c:invertIfNegative val="0"/>
            <c:bubble3D val="0"/>
            <c:spPr>
              <a:pattFill prst="wdDnDiag">
                <a:fgClr>
                  <a:srgbClr val="00C0A0"/>
                </a:fgClr>
                <a:bgClr>
                  <a:srgbClr val="9BE1D5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E10-4D97-BA66-BF55C690C61E}"/>
              </c:ext>
            </c:extLst>
          </c:dPt>
          <c:dPt>
            <c:idx val="11"/>
            <c:invertIfNegative val="0"/>
            <c:bubble3D val="0"/>
            <c:spPr>
              <a:pattFill prst="wdDnDiag">
                <a:fgClr>
                  <a:srgbClr val="00C0A0"/>
                </a:fgClr>
                <a:bgClr>
                  <a:srgbClr val="9BE1D5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E10-4D97-BA66-BF55C690C61E}"/>
              </c:ext>
            </c:extLst>
          </c:dPt>
          <c:dPt>
            <c:idx val="12"/>
            <c:invertIfNegative val="0"/>
            <c:bubble3D val="0"/>
            <c:spPr>
              <a:pattFill prst="wdDnDiag">
                <a:fgClr>
                  <a:srgbClr val="00C0A0"/>
                </a:fgClr>
                <a:bgClr>
                  <a:srgbClr val="9BE1D5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E0C-408E-834D-DB338880426D}"/>
              </c:ext>
            </c:extLst>
          </c:dPt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CE10-4D97-BA66-BF55C690C61E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CE10-4D97-BA66-BF55C690C61E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0E0C-408E-834D-DB33888042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497DBC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      INSTI resistance </c:v>
                </c:pt>
                <c:pt idx="1">
                  <c:v>      PI resistance</c:v>
                </c:pt>
                <c:pt idx="2">
                  <c:v>      NNRTI resistance</c:v>
                </c:pt>
                <c:pt idx="3">
                  <c:v>                  ≥3 TAMs</c:v>
                </c:pt>
                <c:pt idx="4">
                  <c:v>                  1-2 TAMs</c:v>
                </c:pt>
                <c:pt idx="5">
                  <c:v>            Any TAM</c:v>
                </c:pt>
                <c:pt idx="6">
                  <c:v>            M184V/I</c:v>
                </c:pt>
                <c:pt idx="7">
                  <c:v>      NRTI resistance</c:v>
                </c:pt>
                <c:pt idx="8">
                  <c:v>Any primary resistance (PR, RT, IN)</c:v>
                </c:pt>
                <c:pt idx="9">
                  <c:v>No primary resistance (PR, RT, IN)</c:v>
                </c:pt>
                <c:pt idx="10">
                  <c:v>≥1 Blip</c:v>
                </c:pt>
                <c:pt idx="11">
                  <c:v>No Blips</c:v>
                </c:pt>
                <c:pt idx="12">
                  <c:v>Baseline resistance data availablea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100</c:v>
                </c:pt>
                <c:pt idx="1">
                  <c:v>100</c:v>
                </c:pt>
                <c:pt idx="2">
                  <c:v>99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99</c:v>
                </c:pt>
                <c:pt idx="9">
                  <c:v>99</c:v>
                </c:pt>
                <c:pt idx="10">
                  <c:v>95</c:v>
                </c:pt>
                <c:pt idx="11">
                  <c:v>99</c:v>
                </c:pt>
                <c:pt idx="12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C-4838-9253-5132E4BC43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497DBC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5596-423F-873C-34CED23D876A}"/>
              </c:ext>
            </c:extLst>
          </c:dPt>
          <c:dPt>
            <c:idx val="11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596-423F-873C-34CED23D876A}"/>
              </c:ext>
            </c:extLst>
          </c:dPt>
          <c:dPt>
            <c:idx val="12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5596-423F-873C-34CED23D87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      INSTI resistance </c:v>
                </c:pt>
                <c:pt idx="1">
                  <c:v>      PI resistance</c:v>
                </c:pt>
                <c:pt idx="2">
                  <c:v>      NNRTI resistance</c:v>
                </c:pt>
                <c:pt idx="3">
                  <c:v>                  ≥3 TAMs</c:v>
                </c:pt>
                <c:pt idx="4">
                  <c:v>                  1-2 TAMs</c:v>
                </c:pt>
                <c:pt idx="5">
                  <c:v>            Any TAM</c:v>
                </c:pt>
                <c:pt idx="6">
                  <c:v>            M184V/I</c:v>
                </c:pt>
                <c:pt idx="7">
                  <c:v>      NRTI resistance</c:v>
                </c:pt>
                <c:pt idx="8">
                  <c:v>Any primary resistance (PR, RT, IN)</c:v>
                </c:pt>
                <c:pt idx="9">
                  <c:v>No primary resistance (PR, RT, IN)</c:v>
                </c:pt>
                <c:pt idx="10">
                  <c:v>≥1 Blip</c:v>
                </c:pt>
                <c:pt idx="11">
                  <c:v>No Blips</c:v>
                </c:pt>
                <c:pt idx="12">
                  <c:v>Baseline resistance data availablea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100</c:v>
                </c:pt>
                <c:pt idx="1">
                  <c:v>98</c:v>
                </c:pt>
                <c:pt idx="2">
                  <c:v>98</c:v>
                </c:pt>
                <c:pt idx="3">
                  <c:v>88</c:v>
                </c:pt>
                <c:pt idx="4">
                  <c:v>100</c:v>
                </c:pt>
                <c:pt idx="5">
                  <c:v>97</c:v>
                </c:pt>
                <c:pt idx="6">
                  <c:v>100</c:v>
                </c:pt>
                <c:pt idx="7">
                  <c:v>98</c:v>
                </c:pt>
                <c:pt idx="8">
                  <c:v>99</c:v>
                </c:pt>
                <c:pt idx="9">
                  <c:v>98</c:v>
                </c:pt>
                <c:pt idx="10">
                  <c:v>89</c:v>
                </c:pt>
                <c:pt idx="11">
                  <c:v>98</c:v>
                </c:pt>
                <c:pt idx="12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596-423F-873C-34CED23D87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"/>
        <c:overlap val="100"/>
        <c:axId val="1185893520"/>
        <c:axId val="1185894832"/>
      </c:barChart>
      <c:catAx>
        <c:axId val="1185893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85894832"/>
        <c:crosses val="autoZero"/>
        <c:auto val="1"/>
        <c:lblAlgn val="ctr"/>
        <c:lblOffset val="100"/>
        <c:noMultiLvlLbl val="0"/>
      </c:catAx>
      <c:valAx>
        <c:axId val="1185894832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1858935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5DFEB-23AB-4621-A387-72CAA71FFA33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30AFA4-C1F3-4107-8731-249BBBFE7D9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783D1-F847-458C-BA27-0F5F923A43E2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B9B8FB-1CC6-4B54-A6D6-186543A503C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971" indent="-291143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571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399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228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056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884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713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541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8BA8D6A-C1EF-4A78-9372-5BBDA04B023E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4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24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22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6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54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18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13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1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8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3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64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008993" y="1167896"/>
            <a:ext cx="10174014" cy="2105655"/>
          </a:xfrm>
        </p:spPr>
        <p:txBody>
          <a:bodyPr/>
          <a:lstStyle/>
          <a:p>
            <a:r>
              <a:rPr lang="en-US" dirty="0"/>
              <a:t>Long-term Efficacy Among Participants Switched to Bictegravir/Emtricitabine/Tenofovir Alafenamide (B/F/TAF) from Dolutegravir/Abacavir/Lamivudine (DTG/ABC/3TC) with Preexisting Resistance and Viral Blips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08993" y="3891776"/>
            <a:ext cx="10174014" cy="114857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/>
              <a:t>Kristen Andreatta, Silvia Chang, Madalyn Delaney, Madeleine Willkom, Ross Martin, Sean Collins, Hal Martin, Kirsten L. White</a:t>
            </a:r>
            <a:endParaRPr lang="en-US" sz="2000" b="1" baseline="30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08993" y="5174164"/>
            <a:ext cx="10174014" cy="914400"/>
          </a:xfrm>
        </p:spPr>
        <p:txBody>
          <a:bodyPr/>
          <a:lstStyle/>
          <a:p>
            <a:r>
              <a:rPr lang="en-US" sz="1600" dirty="0"/>
              <a:t>Gilead Sciences, Inc., Foster City, CA, US</a:t>
            </a:r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1687018-8472-4823-8A03-F690C4A5D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7191" y="55416"/>
            <a:ext cx="2479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Gilead Sciences, Inc.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333 Lakeside Drive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Foster City, CA 94404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800-445-3235</a:t>
            </a:r>
            <a:endParaRPr lang="en-US" dirty="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E0165322-949A-419E-9CFA-8CC93E752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450" y="202894"/>
            <a:ext cx="21723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[Abstract # 00</a:t>
            </a:r>
            <a:r>
              <a:rPr lang="en-US" dirty="0"/>
              <a:t>920</a:t>
            </a:r>
            <a:r>
              <a:rPr lang="en-US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3745462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4FD50-D2CC-43A8-8B25-62C6C5A8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Blips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E3466-E977-4D56-AFED-138DBD4C77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91455" y="4518708"/>
            <a:ext cx="9526975" cy="428937"/>
          </a:xfrm>
        </p:spPr>
        <p:txBody>
          <a:bodyPr/>
          <a:lstStyle/>
          <a:p>
            <a:r>
              <a:rPr lang="en-US" sz="1200" dirty="0">
                <a:solidFill>
                  <a:srgbClr val="0D0D0D"/>
                </a:solidFill>
              </a:rPr>
              <a:t>*Discontinued study with HIV-1 RNA 499 c/mL and resistance test assay failure; </a:t>
            </a:r>
            <a:r>
              <a:rPr lang="en-US" sz="1200" baseline="30000" dirty="0">
                <a:solidFill>
                  <a:srgbClr val="0D0D0D"/>
                </a:solidFill>
              </a:rPr>
              <a:t>†</a:t>
            </a:r>
            <a:r>
              <a:rPr lang="en-US" sz="1200" dirty="0">
                <a:solidFill>
                  <a:srgbClr val="0D0D0D"/>
                </a:solidFill>
              </a:rPr>
              <a:t>Experienced 4 blips during study between 50–200 c/mL </a:t>
            </a:r>
          </a:p>
          <a:p>
            <a:r>
              <a:rPr lang="en-US" sz="1200" dirty="0">
                <a:solidFill>
                  <a:srgbClr val="0D0D0D"/>
                </a:solidFill>
              </a:rPr>
              <a:t>(1 Randomized, 3 OLE), completed study drug with HIV-1 RNA 78 c/mL, and resuppressed to HIV-1 RNA &lt;50 c/mL on commercial B/F/TAF.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D548C-26A0-4A13-84C8-5AAB5852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0" name="Group 67">
            <a:extLst>
              <a:ext uri="{FF2B5EF4-FFF2-40B4-BE49-F238E27FC236}">
                <a16:creationId xmlns:a16="http://schemas.microsoft.com/office/drawing/2014/main" id="{5AB05BE8-4814-4EEB-83DC-0FEB32025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92570"/>
              </p:ext>
            </p:extLst>
          </p:nvPr>
        </p:nvGraphicFramePr>
        <p:xfrm>
          <a:off x="1391455" y="1394390"/>
          <a:ext cx="9409091" cy="300500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45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0961">
                  <a:extLst>
                    <a:ext uri="{9D8B030D-6E8A-4147-A177-3AD203B41FA5}">
                      <a16:colId xmlns:a16="http://schemas.microsoft.com/office/drawing/2014/main" val="428995621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81592073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878928598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DTG/ABC/3TC</a:t>
                      </a:r>
                    </a:p>
                  </a:txBody>
                  <a:tcPr marT="36573" marB="3657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DTG/ABC/3TC →B/F/TAF</a:t>
                      </a:r>
                    </a:p>
                  </a:txBody>
                  <a:tcPr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Study Phase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Randomized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OLE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Randomized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OLE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Participants, n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marL="0" marR="0" lvl="0" indent="0" algn="l" defTabSz="4567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Experienced Blips, n (%)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67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 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16 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 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Number of Study Visits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1885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2281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1268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6898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Number of Blips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372263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Blips per Study Visit, %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616546"/>
                  </a:ext>
                </a:extLst>
              </a:tr>
              <a:tr h="324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HIV-1 RNA at Last Visit, n/N (%)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&lt;50 c/mL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10/11 (91)</a:t>
                      </a:r>
                      <a:endParaRPr lang="en-US" sz="1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6/6 (100)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16/16 (100)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1/2 (50)</a:t>
                      </a:r>
                      <a:endParaRPr lang="en-US" sz="1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466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≥50 c/mL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1/11 (9)*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C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67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1/2 (50)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30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392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6">
            <a:extLst>
              <a:ext uri="{FF2B5EF4-FFF2-40B4-BE49-F238E27FC236}">
                <a16:creationId xmlns:a16="http://schemas.microsoft.com/office/drawing/2014/main" id="{DA99576F-5EFF-4395-8CCE-5BBDB3FC94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458091"/>
              </p:ext>
            </p:extLst>
          </p:nvPr>
        </p:nvGraphicFramePr>
        <p:xfrm>
          <a:off x="1897998" y="1237717"/>
          <a:ext cx="7593843" cy="2252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ontent Placeholder 26">
            <a:extLst>
              <a:ext uri="{FF2B5EF4-FFF2-40B4-BE49-F238E27FC236}">
                <a16:creationId xmlns:a16="http://schemas.microsoft.com/office/drawing/2014/main" id="{5AB086FB-A355-4D2B-8B6F-73C5335B85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153940"/>
              </p:ext>
            </p:extLst>
          </p:nvPr>
        </p:nvGraphicFramePr>
        <p:xfrm>
          <a:off x="1897998" y="3543804"/>
          <a:ext cx="7593843" cy="2252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7DEA076-5358-4D5F-BAB5-C50CAEDD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Blip frequency by study visit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49C02D-FF42-4A1F-B54A-34B9621B0C16}"/>
              </a:ext>
            </a:extLst>
          </p:cNvPr>
          <p:cNvSpPr txBox="1"/>
          <p:nvPr/>
        </p:nvSpPr>
        <p:spPr>
          <a:xfrm>
            <a:off x="8730621" y="2461587"/>
            <a:ext cx="6477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00C0A0"/>
                </a:solidFill>
              </a:rPr>
              <a:t>0.6%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FDE3BD0-623F-4C5E-929A-6EDC594C97F4}"/>
              </a:ext>
            </a:extLst>
          </p:cNvPr>
          <p:cNvCxnSpPr>
            <a:cxnSpLocks/>
          </p:cNvCxnSpPr>
          <p:nvPr/>
        </p:nvCxnSpPr>
        <p:spPr>
          <a:xfrm>
            <a:off x="2461465" y="4874175"/>
            <a:ext cx="338328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523543-DCD7-43FF-87BC-F9381208A940}"/>
              </a:ext>
            </a:extLst>
          </p:cNvPr>
          <p:cNvSpPr txBox="1"/>
          <p:nvPr/>
        </p:nvSpPr>
        <p:spPr>
          <a:xfrm>
            <a:off x="5394712" y="4614522"/>
            <a:ext cx="6477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0.8%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74CFF6E-D0BA-44EA-A666-3F7275D5C6CE}"/>
              </a:ext>
            </a:extLst>
          </p:cNvPr>
          <p:cNvCxnSpPr>
            <a:cxnSpLocks/>
          </p:cNvCxnSpPr>
          <p:nvPr/>
        </p:nvCxnSpPr>
        <p:spPr>
          <a:xfrm>
            <a:off x="2461466" y="2725452"/>
            <a:ext cx="6722458" cy="0"/>
          </a:xfrm>
          <a:prstGeom prst="line">
            <a:avLst/>
          </a:prstGeom>
          <a:ln w="12700">
            <a:solidFill>
              <a:srgbClr val="00C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6BB2703-1C38-4BAD-B53C-F4A5D01EB772}"/>
              </a:ext>
            </a:extLst>
          </p:cNvPr>
          <p:cNvCxnSpPr>
            <a:cxnSpLocks/>
          </p:cNvCxnSpPr>
          <p:nvPr/>
        </p:nvCxnSpPr>
        <p:spPr>
          <a:xfrm>
            <a:off x="5828971" y="5160113"/>
            <a:ext cx="3474720" cy="0"/>
          </a:xfrm>
          <a:prstGeom prst="line">
            <a:avLst/>
          </a:prstGeom>
          <a:ln w="12700">
            <a:solidFill>
              <a:srgbClr val="00C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78ECEB5-43C7-4274-83A4-80C28F3CBF81}"/>
              </a:ext>
            </a:extLst>
          </p:cNvPr>
          <p:cNvSpPr txBox="1"/>
          <p:nvPr/>
        </p:nvSpPr>
        <p:spPr>
          <a:xfrm>
            <a:off x="8673604" y="4896150"/>
            <a:ext cx="6477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00C0A0"/>
                </a:solidFill>
              </a:rPr>
              <a:t>0.3%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180FC4-5589-456B-AFAB-C7E07829013D}"/>
              </a:ext>
            </a:extLst>
          </p:cNvPr>
          <p:cNvSpPr txBox="1"/>
          <p:nvPr/>
        </p:nvSpPr>
        <p:spPr>
          <a:xfrm rot="16200000">
            <a:off x="523603" y="3320695"/>
            <a:ext cx="21621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Frequency of Blips</a:t>
            </a:r>
            <a:endParaRPr lang="en-US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FF3A716-D374-4893-9897-A7C6AD136521}"/>
              </a:ext>
            </a:extLst>
          </p:cNvPr>
          <p:cNvSpPr txBox="1"/>
          <p:nvPr/>
        </p:nvSpPr>
        <p:spPr>
          <a:xfrm>
            <a:off x="5002864" y="5886436"/>
            <a:ext cx="2162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Visit Week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F33BB6-7342-4E71-8BEE-608819015E53}"/>
              </a:ext>
            </a:extLst>
          </p:cNvPr>
          <p:cNvGrpSpPr/>
          <p:nvPr/>
        </p:nvGrpSpPr>
        <p:grpSpPr>
          <a:xfrm>
            <a:off x="9543214" y="1838087"/>
            <a:ext cx="2099309" cy="759905"/>
            <a:chOff x="10083165" y="992310"/>
            <a:chExt cx="2099309" cy="75990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A8FDABB-7BB3-48A8-9BC7-475ED6FAED2D}"/>
                </a:ext>
              </a:extLst>
            </p:cNvPr>
            <p:cNvSpPr/>
            <p:nvPr/>
          </p:nvSpPr>
          <p:spPr>
            <a:xfrm>
              <a:off x="10125075" y="1057275"/>
              <a:ext cx="104775" cy="104775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93F758C-A1BF-48A1-BA6D-AC4E5FF8E414}"/>
                </a:ext>
              </a:extLst>
            </p:cNvPr>
            <p:cNvSpPr txBox="1"/>
            <p:nvPr/>
          </p:nvSpPr>
          <p:spPr>
            <a:xfrm>
              <a:off x="10325100" y="992310"/>
              <a:ext cx="7487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/>
                <a:t>B/F/TAF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5604552-B0DB-489E-A41A-CBBD2D8C0CBA}"/>
                </a:ext>
              </a:extLst>
            </p:cNvPr>
            <p:cNvSpPr/>
            <p:nvPr/>
          </p:nvSpPr>
          <p:spPr>
            <a:xfrm>
              <a:off x="10125075" y="1323975"/>
              <a:ext cx="104775" cy="1047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0829389-8A5C-4943-814B-98BA6F9CFE73}"/>
                </a:ext>
              </a:extLst>
            </p:cNvPr>
            <p:cNvSpPr txBox="1"/>
            <p:nvPr/>
          </p:nvSpPr>
          <p:spPr>
            <a:xfrm>
              <a:off x="10325099" y="1237862"/>
              <a:ext cx="185737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DTG/ABC/3TC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AF4743F-2CCC-4046-8A16-865037AC8BB5}"/>
                </a:ext>
              </a:extLst>
            </p:cNvPr>
            <p:cNvCxnSpPr/>
            <p:nvPr/>
          </p:nvCxnSpPr>
          <p:spPr>
            <a:xfrm>
              <a:off x="10083165" y="1628775"/>
              <a:ext cx="228600" cy="0"/>
            </a:xfrm>
            <a:prstGeom prst="line">
              <a:avLst/>
            </a:prstGeom>
            <a:ln w="28575">
              <a:solidFill>
                <a:srgbClr val="7F7F7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1B8CBFE-D5FE-401A-B3E7-A0E1A5C357FB}"/>
                </a:ext>
              </a:extLst>
            </p:cNvPr>
            <p:cNvSpPr txBox="1"/>
            <p:nvPr/>
          </p:nvSpPr>
          <p:spPr>
            <a:xfrm>
              <a:off x="10325100" y="1475216"/>
              <a:ext cx="180975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/>
                <a:t>Mean blips per visit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6E4B4877-A428-4AED-802B-3FD850BB67B1}"/>
              </a:ext>
            </a:extLst>
          </p:cNvPr>
          <p:cNvSpPr txBox="1"/>
          <p:nvPr/>
        </p:nvSpPr>
        <p:spPr>
          <a:xfrm>
            <a:off x="3210043" y="1237716"/>
            <a:ext cx="2162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Randomized phase</a:t>
            </a:r>
            <a:endParaRPr lang="en-US" sz="11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C43BD7-272C-438A-8922-68B76AFB9BBD}"/>
              </a:ext>
            </a:extLst>
          </p:cNvPr>
          <p:cNvSpPr txBox="1"/>
          <p:nvPr/>
        </p:nvSpPr>
        <p:spPr>
          <a:xfrm>
            <a:off x="6418287" y="1237716"/>
            <a:ext cx="2162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OLE</a:t>
            </a:r>
            <a:endParaRPr lang="en-US" sz="1100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8742D6BD-1F94-4BC1-A750-ABEB5CA6EE9D}"/>
              </a:ext>
            </a:extLst>
          </p:cNvPr>
          <p:cNvSpPr txBox="1">
            <a:spLocks/>
          </p:cNvSpPr>
          <p:nvPr/>
        </p:nvSpPr>
        <p:spPr bwMode="auto">
          <a:xfrm>
            <a:off x="812800" y="6149167"/>
            <a:ext cx="10656310" cy="30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kern="0" dirty="0"/>
              <a:t>&lt;1% of participants experienced a viral blip per study visit while receiving B/F/TAF</a:t>
            </a:r>
          </a:p>
        </p:txBody>
      </p:sp>
    </p:spTree>
    <p:extLst>
      <p:ext uri="{BB962C8B-B14F-4D97-AF65-F5344CB8AC3E}">
        <p14:creationId xmlns:p14="http://schemas.microsoft.com/office/powerpoint/2010/main" val="21296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9A0F-FC78-450C-B70A-4C4C27E9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47991"/>
            <a:ext cx="10565728" cy="787400"/>
          </a:xfrm>
        </p:spPr>
        <p:txBody>
          <a:bodyPr/>
          <a:lstStyle/>
          <a:p>
            <a:r>
              <a:rPr lang="en-US" dirty="0"/>
              <a:t>Blip HIV-1 RNA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58669-5AEA-4EED-A74B-56551402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1CCB9A-703E-4017-A7EA-4B1116ACDD85}"/>
              </a:ext>
            </a:extLst>
          </p:cNvPr>
          <p:cNvSpPr/>
          <p:nvPr/>
        </p:nvSpPr>
        <p:spPr bwMode="auto">
          <a:xfrm>
            <a:off x="1671368" y="4106222"/>
            <a:ext cx="7561456" cy="37288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A97F09-0676-4727-9AA6-FFF820509BB2}"/>
              </a:ext>
            </a:extLst>
          </p:cNvPr>
          <p:cNvGrpSpPr/>
          <p:nvPr/>
        </p:nvGrpSpPr>
        <p:grpSpPr>
          <a:xfrm>
            <a:off x="684982" y="2201931"/>
            <a:ext cx="8713589" cy="3146073"/>
            <a:chOff x="1465134" y="2412732"/>
            <a:chExt cx="7911331" cy="285641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98C349-5169-4271-9E0C-AF33EF39106C}"/>
                </a:ext>
              </a:extLst>
            </p:cNvPr>
            <p:cNvSpPr txBox="1"/>
            <p:nvPr/>
          </p:nvSpPr>
          <p:spPr>
            <a:xfrm>
              <a:off x="4498940" y="4930593"/>
              <a:ext cx="3083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D0D0D"/>
                  </a:solidFill>
                </a:rPr>
                <a:t>Individual Participants with Blips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2F75E24-CCF5-427F-8BFB-CC241C45027D}"/>
                </a:ext>
              </a:extLst>
            </p:cNvPr>
            <p:cNvGrpSpPr/>
            <p:nvPr/>
          </p:nvGrpSpPr>
          <p:grpSpPr>
            <a:xfrm>
              <a:off x="1465134" y="2412732"/>
              <a:ext cx="7911331" cy="2579688"/>
              <a:chOff x="1465134" y="2412732"/>
              <a:chExt cx="7911331" cy="2579688"/>
            </a:xfrm>
          </p:grpSpPr>
          <p:graphicFrame>
            <p:nvGraphicFramePr>
              <p:cNvPr id="3" name="Object 2">
                <a:extLst>
                  <a:ext uri="{FF2B5EF4-FFF2-40B4-BE49-F238E27FC236}">
                    <a16:creationId xmlns:a16="http://schemas.microsoft.com/office/drawing/2014/main" id="{D05EF5B1-A49E-4409-9139-812AFC883F4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9576388"/>
                  </p:ext>
                </p:extLst>
              </p:nvPr>
            </p:nvGraphicFramePr>
            <p:xfrm>
              <a:off x="1465134" y="2412732"/>
              <a:ext cx="4219575" cy="2578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6" name="Prism 9" r:id="rId4" imgW="3508082" imgH="2143001" progId="Prism9.Document">
                      <p:embed/>
                    </p:oleObj>
                  </mc:Choice>
                  <mc:Fallback>
                    <p:oleObj name="Prism 9" r:id="rId4" imgW="3508082" imgH="2143001" progId="Prism9.Document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1465134" y="2412732"/>
                            <a:ext cx="4219575" cy="25781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" name="Object 4">
                <a:extLst>
                  <a:ext uri="{FF2B5EF4-FFF2-40B4-BE49-F238E27FC236}">
                    <a16:creationId xmlns:a16="http://schemas.microsoft.com/office/drawing/2014/main" id="{68AC6F40-BB10-47C3-83A1-DE0A8381BF5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50275404"/>
                  </p:ext>
                </p:extLst>
              </p:nvPr>
            </p:nvGraphicFramePr>
            <p:xfrm>
              <a:off x="5855390" y="3836720"/>
              <a:ext cx="3521075" cy="1155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7" name="Prism 9" r:id="rId6" imgW="2927183" imgH="960246" progId="Prism9.Document">
                      <p:embed/>
                    </p:oleObj>
                  </mc:Choice>
                  <mc:Fallback>
                    <p:oleObj name="Prism 9" r:id="rId6" imgW="2927183" imgH="960246" progId="Prism9.Document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5855390" y="3836720"/>
                            <a:ext cx="3521075" cy="1155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2F45996-3649-485D-878C-B6C524B2EE49}"/>
              </a:ext>
            </a:extLst>
          </p:cNvPr>
          <p:cNvSpPr txBox="1"/>
          <p:nvPr/>
        </p:nvSpPr>
        <p:spPr>
          <a:xfrm>
            <a:off x="1656263" y="1898068"/>
            <a:ext cx="3543994" cy="57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D0D0D"/>
                </a:solidFill>
              </a:rPr>
              <a:t>B/F/TAF</a:t>
            </a:r>
          </a:p>
          <a:p>
            <a:pPr algn="ctr"/>
            <a:r>
              <a:rPr lang="en-US" sz="1400" b="1" dirty="0">
                <a:solidFill>
                  <a:srgbClr val="0D0D0D"/>
                </a:solidFill>
              </a:rPr>
              <a:t>n=17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1AC9B4-5ED0-444D-92D5-C593D32B21C6}"/>
              </a:ext>
            </a:extLst>
          </p:cNvPr>
          <p:cNvSpPr txBox="1"/>
          <p:nvPr/>
        </p:nvSpPr>
        <p:spPr>
          <a:xfrm>
            <a:off x="5679203" y="1898068"/>
            <a:ext cx="3553622" cy="57627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400" b="1" dirty="0">
                <a:solidFill>
                  <a:srgbClr val="0D0D0D"/>
                </a:solidFill>
              </a:rPr>
              <a:t>Initially randomized to DTG/ABC/3TC</a:t>
            </a:r>
          </a:p>
          <a:p>
            <a:pPr algn="ctr"/>
            <a:r>
              <a:rPr lang="en-US" sz="1400" b="1" dirty="0">
                <a:solidFill>
                  <a:srgbClr val="0D0D0D"/>
                </a:solidFill>
              </a:rPr>
              <a:t>n=16</a:t>
            </a:r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30B927F4-F903-4ACB-8008-B0F25B003789}"/>
              </a:ext>
            </a:extLst>
          </p:cNvPr>
          <p:cNvSpPr txBox="1">
            <a:spLocks/>
          </p:cNvSpPr>
          <p:nvPr/>
        </p:nvSpPr>
        <p:spPr bwMode="auto">
          <a:xfrm>
            <a:off x="812800" y="5739585"/>
            <a:ext cx="10656310" cy="103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kern="0" dirty="0"/>
              <a:t>Most blips were &lt;200 c/mL</a:t>
            </a:r>
          </a:p>
          <a:p>
            <a:pPr lvl="1"/>
            <a:r>
              <a:rPr lang="en-US" altLang="en-US" sz="1400" kern="0" dirty="0"/>
              <a:t>19/23 (83%) blips for participants on B/F/TAF in the randomized and OLE phases (median treatment duration: 96 </a:t>
            </a:r>
            <a:r>
              <a:rPr lang="en-US" altLang="en-US" sz="1400" kern="0" dirty="0" err="1"/>
              <a:t>wk</a:t>
            </a:r>
            <a:r>
              <a:rPr lang="en-US" altLang="en-US" sz="1400" kern="0" dirty="0"/>
              <a:t>)</a:t>
            </a:r>
          </a:p>
          <a:p>
            <a:pPr lvl="1"/>
            <a:r>
              <a:rPr lang="en-US" altLang="en-US" sz="1400" kern="0" dirty="0"/>
              <a:t>15/17 (88%) blips for participants on DTG/ABC/3TC in the randomized phase (median treatment duration: 48 </a:t>
            </a:r>
            <a:r>
              <a:rPr lang="en-US" altLang="en-US" sz="1400" kern="0" dirty="0" err="1"/>
              <a:t>wk</a:t>
            </a:r>
            <a:r>
              <a:rPr lang="en-US" altLang="en-US" sz="1400" kern="0" dirty="0"/>
              <a:t>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298792F-EB7E-4763-B441-9DB9F9A71BD2}"/>
              </a:ext>
            </a:extLst>
          </p:cNvPr>
          <p:cNvGrpSpPr/>
          <p:nvPr/>
        </p:nvGrpSpPr>
        <p:grpSpPr>
          <a:xfrm>
            <a:off x="9411721" y="2046984"/>
            <a:ext cx="2095297" cy="1568574"/>
            <a:chOff x="8799529" y="1496947"/>
            <a:chExt cx="2095297" cy="15685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D77F6C1-67F7-4B92-A5F9-054447B71BFD}"/>
                </a:ext>
              </a:extLst>
            </p:cNvPr>
            <p:cNvSpPr/>
            <p:nvPr/>
          </p:nvSpPr>
          <p:spPr bwMode="auto">
            <a:xfrm>
              <a:off x="8799529" y="1536249"/>
              <a:ext cx="1780468" cy="875665"/>
            </a:xfrm>
            <a:prstGeom prst="rect">
              <a:avLst/>
            </a:prstGeom>
            <a:solidFill>
              <a:srgbClr val="EADEC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B91881-3400-45B4-890C-9A4E992F9904}"/>
                </a:ext>
              </a:extLst>
            </p:cNvPr>
            <p:cNvSpPr/>
            <p:nvPr/>
          </p:nvSpPr>
          <p:spPr>
            <a:xfrm>
              <a:off x="8922919" y="2818964"/>
              <a:ext cx="167640" cy="185336"/>
            </a:xfrm>
            <a:prstGeom prst="rect">
              <a:avLst/>
            </a:prstGeom>
            <a:ln w="63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F920331-7DA3-4CE4-9290-356F976D70AD}"/>
                </a:ext>
              </a:extLst>
            </p:cNvPr>
            <p:cNvSpPr/>
            <p:nvPr/>
          </p:nvSpPr>
          <p:spPr bwMode="auto">
            <a:xfrm rot="2686850" flipV="1">
              <a:off x="8973564" y="1859821"/>
              <a:ext cx="82296" cy="82296"/>
            </a:xfrm>
            <a:prstGeom prst="rect">
              <a:avLst/>
            </a:prstGeom>
            <a:solidFill>
              <a:srgbClr val="00C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0778119-3E6C-4397-A5AB-23F7B5F788EB}"/>
                </a:ext>
              </a:extLst>
            </p:cNvPr>
            <p:cNvSpPr/>
            <p:nvPr/>
          </p:nvSpPr>
          <p:spPr bwMode="auto">
            <a:xfrm rot="2686850" flipV="1">
              <a:off x="8973564" y="2181070"/>
              <a:ext cx="82296" cy="822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A6A2FAD-3641-4BE1-A43B-EEB5BCA2D85D}"/>
                </a:ext>
              </a:extLst>
            </p:cNvPr>
            <p:cNvSpPr/>
            <p:nvPr/>
          </p:nvSpPr>
          <p:spPr bwMode="auto">
            <a:xfrm rot="2686850" flipV="1">
              <a:off x="8969016" y="2523264"/>
              <a:ext cx="91440" cy="914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00C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B4A48F-8B97-4F22-85E9-F98BB43E749A}"/>
                </a:ext>
              </a:extLst>
            </p:cNvPr>
            <p:cNvSpPr txBox="1"/>
            <p:nvPr/>
          </p:nvSpPr>
          <p:spPr>
            <a:xfrm>
              <a:off x="9114358" y="2757744"/>
              <a:ext cx="1780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D0D0D"/>
                  </a:solidFill>
                </a:rPr>
                <a:t>Single Participant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3EC3630-8375-4865-8AD3-C8DE07805AF4}"/>
                </a:ext>
              </a:extLst>
            </p:cNvPr>
            <p:cNvSpPr txBox="1"/>
            <p:nvPr/>
          </p:nvSpPr>
          <p:spPr>
            <a:xfrm>
              <a:off x="9114358" y="2432085"/>
              <a:ext cx="1780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D0D0D"/>
                  </a:solidFill>
                </a:rPr>
                <a:t>B/F/TAF OLE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34BD5BA-3965-461B-AE6C-2CCBD86943EA}"/>
                </a:ext>
              </a:extLst>
            </p:cNvPr>
            <p:cNvSpPr txBox="1"/>
            <p:nvPr/>
          </p:nvSpPr>
          <p:spPr>
            <a:xfrm>
              <a:off x="9114358" y="2087557"/>
              <a:ext cx="1780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D0D0D"/>
                  </a:solidFill>
                </a:rPr>
                <a:t>DTG/ABC/3TC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59F7103-C4F4-44E7-A44E-8BD16657BFA5}"/>
                </a:ext>
              </a:extLst>
            </p:cNvPr>
            <p:cNvSpPr txBox="1"/>
            <p:nvPr/>
          </p:nvSpPr>
          <p:spPr>
            <a:xfrm>
              <a:off x="9114358" y="1748899"/>
              <a:ext cx="9699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D0D0D"/>
                  </a:solidFill>
                </a:rPr>
                <a:t>B/F/TAF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2D63437-38F4-445C-93B1-A2DD46EB7C10}"/>
                </a:ext>
              </a:extLst>
            </p:cNvPr>
            <p:cNvSpPr txBox="1"/>
            <p:nvPr/>
          </p:nvSpPr>
          <p:spPr>
            <a:xfrm>
              <a:off x="8922919" y="1496947"/>
              <a:ext cx="1418315" cy="294722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pPr algn="ctr"/>
              <a:r>
                <a:rPr lang="en-US" sz="1200" b="1" dirty="0"/>
                <a:t>Randomized phase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581475-141A-49A3-87EC-1CDBE88598D7}"/>
              </a:ext>
            </a:extLst>
          </p:cNvPr>
          <p:cNvCxnSpPr>
            <a:cxnSpLocks/>
          </p:cNvCxnSpPr>
          <p:nvPr/>
        </p:nvCxnSpPr>
        <p:spPr bwMode="auto">
          <a:xfrm>
            <a:off x="1656263" y="2407965"/>
            <a:ext cx="3543994" cy="0"/>
          </a:xfrm>
          <a:prstGeom prst="line">
            <a:avLst/>
          </a:prstGeom>
          <a:noFill/>
          <a:ln w="19050" cap="flat" cmpd="sng" algn="ctr">
            <a:solidFill>
              <a:srgbClr val="00C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F76EC0F-9674-43DD-B81B-F2F7D1494A5D}"/>
              </a:ext>
            </a:extLst>
          </p:cNvPr>
          <p:cNvCxnSpPr>
            <a:cxnSpLocks/>
          </p:cNvCxnSpPr>
          <p:nvPr/>
        </p:nvCxnSpPr>
        <p:spPr bwMode="auto">
          <a:xfrm>
            <a:off x="5635738" y="2407965"/>
            <a:ext cx="3636772" cy="0"/>
          </a:xfrm>
          <a:prstGeom prst="line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70960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714EF-0B45-44D2-A4FF-4FAAE7F70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 and Adherence by Blip Status</a:t>
            </a:r>
            <a:br>
              <a:rPr lang="en-US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 B/F/TAF Group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9225E-80B7-4576-BF51-8F4115C40B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*4 participants without adherence data were excluded; </a:t>
            </a:r>
            <a:r>
              <a:rPr lang="en-US" sz="1200" baseline="30000" dirty="0"/>
              <a:t>†</a:t>
            </a:r>
            <a:r>
              <a:rPr lang="en-US" dirty="0"/>
              <a:t>2-tailed t-test; </a:t>
            </a:r>
            <a:r>
              <a:rPr lang="en-US" baseline="30000" dirty="0"/>
              <a:t>‡</a:t>
            </a:r>
            <a:r>
              <a:rPr lang="en-US" dirty="0"/>
              <a:t>Participants without baseline genotypic data were excluded: ≥1 blip (n=22), no blips (n=1); </a:t>
            </a:r>
            <a:r>
              <a:rPr kumimoji="0" 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</a:t>
            </a:r>
            <a:r>
              <a:rPr lang="en-US" dirty="0"/>
              <a:t>Fisher’s exact test; </a:t>
            </a:r>
            <a:r>
              <a:rPr lang="en-US" sz="1200" baseline="30000" dirty="0"/>
              <a:t>||</a:t>
            </a:r>
            <a:r>
              <a:rPr lang="en-US" dirty="0"/>
              <a:t>Participant also had K103N.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1B330-8B62-49E2-89DC-06914BC6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Group 67">
            <a:extLst>
              <a:ext uri="{FF2B5EF4-FFF2-40B4-BE49-F238E27FC236}">
                <a16:creationId xmlns:a16="http://schemas.microsoft.com/office/drawing/2014/main" id="{796CD879-F35D-425B-AD89-C648A1593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58721"/>
              </p:ext>
            </p:extLst>
          </p:nvPr>
        </p:nvGraphicFramePr>
        <p:xfrm>
          <a:off x="1342564" y="1316425"/>
          <a:ext cx="9506873" cy="217694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109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1484">
                  <a:extLst>
                    <a:ext uri="{9D8B030D-6E8A-4147-A177-3AD203B41FA5}">
                      <a16:colId xmlns:a16="http://schemas.microsoft.com/office/drawing/2014/main" val="18789285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All B/F/TAF, n=545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p-Value</a:t>
                      </a: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221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≥1 Blip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n=19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 Blips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n=526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 Adherence by Pill Count, % (range)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 (83–100)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(58–100)*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0.6</a:t>
                      </a:r>
                      <a:r>
                        <a:rPr lang="en-US" sz="1600" baseline="30000" dirty="0"/>
                        <a:t>†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 Baseline CD4 count, cells/µL (range)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731 (124–2444)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850 (309–1782)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</a:t>
                      </a:r>
                      <a:r>
                        <a:rPr lang="en-US" sz="1600" baseline="30000" dirty="0"/>
                        <a:t>†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 Resistance, n/n (%)</a:t>
                      </a:r>
                      <a:r>
                        <a:rPr lang="en-US" sz="1600" baseline="30000" dirty="0"/>
                        <a:t>‡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3/18 (17)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158/504 (31)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0.3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§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 M184V/I, n/n (%)</a:t>
                      </a:r>
                      <a:r>
                        <a:rPr lang="en-US" sz="1600" baseline="30000" dirty="0"/>
                        <a:t>‡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1/18 (6)</a:t>
                      </a:r>
                      <a:r>
                        <a:rPr lang="en-US" sz="1600" baseline="30000" dirty="0"/>
                        <a:t>||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16/504 (3)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§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6898"/>
                  </a:ext>
                </a:extLst>
              </a:tr>
            </a:tbl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D7E4F4C-05CF-4E8B-BC4F-965E5122AD34}"/>
              </a:ext>
            </a:extLst>
          </p:cNvPr>
          <p:cNvSpPr txBox="1">
            <a:spLocks/>
          </p:cNvSpPr>
          <p:nvPr/>
        </p:nvSpPr>
        <p:spPr bwMode="auto">
          <a:xfrm>
            <a:off x="767509" y="4586828"/>
            <a:ext cx="10656310" cy="1132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kern="0" dirty="0"/>
              <a:t>Baseline characteristics, preexisting resistance, and adherence were not significantly different for participants with ≥1 blip versus no blips</a:t>
            </a:r>
          </a:p>
          <a:p>
            <a:pPr lvl="1">
              <a:spcBef>
                <a:spcPts val="600"/>
              </a:spcBef>
            </a:pPr>
            <a:r>
              <a:rPr lang="en-US" altLang="en-US" sz="1600" kern="0" dirty="0"/>
              <a:t>Other baseline characteristics not significantly associated with blips: race and gender</a:t>
            </a:r>
          </a:p>
          <a:p>
            <a:pPr lvl="1">
              <a:spcBef>
                <a:spcPts val="600"/>
              </a:spcBef>
            </a:pPr>
            <a:r>
              <a:rPr lang="en-US" altLang="en-US" sz="1600" kern="0" dirty="0"/>
              <a:t>Adherence for participants with blips &gt;200 c/mL not significantly lower than those without blips</a:t>
            </a:r>
            <a:endParaRPr lang="en-US" alt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05836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4FD50-D2CC-43A8-8B25-62C6C5A8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Efficacy Outcomes and Resistance Analysis Population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D548C-26A0-4A13-84C8-5AAB5852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1C4B6A-E3A1-4AB3-9CEB-5F14F440204F}"/>
              </a:ext>
            </a:extLst>
          </p:cNvPr>
          <p:cNvSpPr txBox="1">
            <a:spLocks/>
          </p:cNvSpPr>
          <p:nvPr/>
        </p:nvSpPr>
        <p:spPr>
          <a:xfrm>
            <a:off x="812800" y="5586325"/>
            <a:ext cx="10565728" cy="3517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High efficacy was observed in both randomized and OLE phases and there was no treatment-emergent resistance</a:t>
            </a:r>
            <a:endParaRPr lang="en-GB" sz="1800" kern="0" dirty="0"/>
          </a:p>
          <a:p>
            <a:endParaRPr lang="en-US" sz="1800" kern="0" dirty="0"/>
          </a:p>
        </p:txBody>
      </p:sp>
      <p:graphicFrame>
        <p:nvGraphicFramePr>
          <p:cNvPr id="8" name="Group 67">
            <a:extLst>
              <a:ext uri="{FF2B5EF4-FFF2-40B4-BE49-F238E27FC236}">
                <a16:creationId xmlns:a16="http://schemas.microsoft.com/office/drawing/2014/main" id="{46CBE71E-8782-4B83-9FF2-9A438610D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83862"/>
              </p:ext>
            </p:extLst>
          </p:nvPr>
        </p:nvGraphicFramePr>
        <p:xfrm>
          <a:off x="1274364" y="1799139"/>
          <a:ext cx="9643273" cy="359535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785">
                  <a:extLst>
                    <a:ext uri="{9D8B030D-6E8A-4147-A177-3AD203B41FA5}">
                      <a16:colId xmlns:a16="http://schemas.microsoft.com/office/drawing/2014/main" val="428995621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81592073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878928598"/>
                    </a:ext>
                  </a:extLst>
                </a:gridCol>
              </a:tblGrid>
              <a:tr h="5588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DTG/ABC/3TC</a:t>
                      </a:r>
                    </a:p>
                  </a:txBody>
                  <a:tcPr marT="36573" marB="36573" anchor="b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DTG/ABC/3TC→ B/F/TAF</a:t>
                      </a:r>
                    </a:p>
                  </a:txBody>
                  <a:tcPr marT="0" marB="0" anchor="b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Study Phase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Randomized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Randomized and OLE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Randomized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Study Timepoint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Week 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End of study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Week 48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End of study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Median B/F/TAF Duration, </a:t>
                      </a:r>
                      <a:r>
                        <a:rPr lang="en-US" sz="1400" dirty="0" err="1">
                          <a:solidFill>
                            <a:srgbClr val="0D0D0D"/>
                          </a:solidFill>
                        </a:rPr>
                        <a:t>wk</a:t>
                      </a:r>
                      <a:endParaRPr lang="en-US" sz="1400" dirty="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424401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Participants,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281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264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784">
                <a:tc row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HIV-1 RNA at Last Visit, n/n (%)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&lt;50 c/mL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277/281 (99)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276/281 (98)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280/281 (&gt;99)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259/264 (98)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466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≥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50 c/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4/281 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5/281 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1/281 (&lt;1)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5/264 (2)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3061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Analyzed for Resistance (PR/RT/IN),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78414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Resuppressed to &lt;50 c/mL,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88775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0D0D0D"/>
                          </a:solidFill>
                        </a:rPr>
                        <a:t>Any Emergent Resistance,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9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1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Table 5">
            <a:extLst>
              <a:ext uri="{FF2B5EF4-FFF2-40B4-BE49-F238E27FC236}">
                <a16:creationId xmlns:a16="http://schemas.microsoft.com/office/drawing/2014/main" id="{73762C75-A3A3-41D6-B7E2-4BE727B38E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780338"/>
              </p:ext>
            </p:extLst>
          </p:nvPr>
        </p:nvGraphicFramePr>
        <p:xfrm>
          <a:off x="1131879" y="1661332"/>
          <a:ext cx="10345077" cy="41390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07616">
                  <a:extLst>
                    <a:ext uri="{9D8B030D-6E8A-4147-A177-3AD203B41FA5}">
                      <a16:colId xmlns:a16="http://schemas.microsoft.com/office/drawing/2014/main" val="3505259943"/>
                    </a:ext>
                  </a:extLst>
                </a:gridCol>
                <a:gridCol w="1237461">
                  <a:extLst>
                    <a:ext uri="{9D8B030D-6E8A-4147-A177-3AD203B41FA5}">
                      <a16:colId xmlns:a16="http://schemas.microsoft.com/office/drawing/2014/main" val="2203106960"/>
                    </a:ext>
                  </a:extLst>
                </a:gridCol>
              </a:tblGrid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96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1823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96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0856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114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947216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96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71394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94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9366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96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6595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95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93885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519435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19710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61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92327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68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37774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934242"/>
                  </a:ext>
                </a:extLst>
              </a:tr>
              <a:tr h="31838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61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968078"/>
                  </a:ext>
                </a:extLst>
              </a:tr>
            </a:tbl>
          </a:graphicData>
        </a:graphic>
      </p:graphicFrame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805F5904-766D-4B42-BA9D-A832DA49C4CF}"/>
              </a:ext>
            </a:extLst>
          </p:cNvPr>
          <p:cNvGraphicFramePr/>
          <p:nvPr/>
        </p:nvGraphicFramePr>
        <p:xfrm>
          <a:off x="3690702" y="1605970"/>
          <a:ext cx="6716139" cy="4471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EE10950-28A7-4D4B-835B-B5B52DEEA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04247"/>
            <a:ext cx="10565728" cy="787400"/>
          </a:xfrm>
        </p:spPr>
        <p:txBody>
          <a:bodyPr/>
          <a:lstStyle/>
          <a:p>
            <a:r>
              <a:rPr lang="en-US" dirty="0"/>
              <a:t>Virologic Outcomes by Archived Resistance or Blips</a:t>
            </a:r>
            <a:br>
              <a:rPr lang="en-US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 B/F/TAF Group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7BB22E-50A5-4C43-B7A3-3F7564AF0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756" y="6390249"/>
            <a:ext cx="9160039" cy="351740"/>
          </a:xfrm>
        </p:spPr>
        <p:txBody>
          <a:bodyPr/>
          <a:lstStyle/>
          <a:p>
            <a:r>
              <a:rPr lang="en-US" sz="1800" kern="0" dirty="0"/>
              <a:t>High efficacy was maintained in participants with archived resistance </a:t>
            </a:r>
            <a:r>
              <a:rPr lang="en-US" sz="1800" dirty="0"/>
              <a:t>or</a:t>
            </a:r>
            <a:r>
              <a:rPr lang="en-US" sz="1800" kern="0" dirty="0"/>
              <a:t> viral blips</a:t>
            </a:r>
            <a:endParaRPr lang="en-GB" sz="1800" dirty="0"/>
          </a:p>
        </p:txBody>
      </p:sp>
      <p:sp>
        <p:nvSpPr>
          <p:cNvPr id="42" name="TextBox 29">
            <a:extLst>
              <a:ext uri="{FF2B5EF4-FFF2-40B4-BE49-F238E27FC236}">
                <a16:creationId xmlns:a16="http://schemas.microsoft.com/office/drawing/2014/main" id="{3660AE47-1C2F-429D-AFCD-D47FB6362B14}"/>
              </a:ext>
            </a:extLst>
          </p:cNvPr>
          <p:cNvSpPr txBox="1"/>
          <p:nvPr/>
        </p:nvSpPr>
        <p:spPr>
          <a:xfrm>
            <a:off x="4110914" y="5238000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53/54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TextBox 5">
            <a:extLst>
              <a:ext uri="{FF2B5EF4-FFF2-40B4-BE49-F238E27FC236}">
                <a16:creationId xmlns:a16="http://schemas.microsoft.com/office/drawing/2014/main" id="{E2F37443-7FFE-4BBA-9152-2ACD8332C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128" y="1442094"/>
            <a:ext cx="5682419" cy="18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Participants With HIV-1 RNA &lt;50 c/mL at Last Visit, %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6837DD88-2D2A-46DD-8066-1E6EB145E64F}"/>
              </a:ext>
            </a:extLst>
          </p:cNvPr>
          <p:cNvSpPr txBox="1"/>
          <p:nvPr/>
        </p:nvSpPr>
        <p:spPr>
          <a:xfrm>
            <a:off x="4110914" y="3325271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47/48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31336C81-73EF-4378-B206-8AFF9C4AB853}"/>
              </a:ext>
            </a:extLst>
          </p:cNvPr>
          <p:cNvSpPr txBox="1"/>
          <p:nvPr/>
        </p:nvSpPr>
        <p:spPr>
          <a:xfrm>
            <a:off x="4110914" y="3644576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17/17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84031088-DCB7-46B3-9A9E-C8EB83F37A6F}"/>
              </a:ext>
            </a:extLst>
          </p:cNvPr>
          <p:cNvSpPr txBox="1"/>
          <p:nvPr/>
        </p:nvSpPr>
        <p:spPr>
          <a:xfrm>
            <a:off x="4110914" y="3960934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35/36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47DCD3E0-4FE5-4FB8-B188-75FBE52BD618}"/>
              </a:ext>
            </a:extLst>
          </p:cNvPr>
          <p:cNvSpPr txBox="1"/>
          <p:nvPr/>
        </p:nvSpPr>
        <p:spPr>
          <a:xfrm>
            <a:off x="4110914" y="4274907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28/28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1" name="TextBox 29">
            <a:extLst>
              <a:ext uri="{FF2B5EF4-FFF2-40B4-BE49-F238E27FC236}">
                <a16:creationId xmlns:a16="http://schemas.microsoft.com/office/drawing/2014/main" id="{CF748168-BA3E-4C68-B54D-B94D4BC2585D}"/>
              </a:ext>
            </a:extLst>
          </p:cNvPr>
          <p:cNvSpPr txBox="1"/>
          <p:nvPr/>
        </p:nvSpPr>
        <p:spPr>
          <a:xfrm>
            <a:off x="4189461" y="4604113"/>
            <a:ext cx="195566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7/8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D59EA14E-0464-4A34-9F3D-B4605377A965}"/>
              </a:ext>
            </a:extLst>
          </p:cNvPr>
          <p:cNvSpPr txBox="1"/>
          <p:nvPr/>
        </p:nvSpPr>
        <p:spPr>
          <a:xfrm>
            <a:off x="4110914" y="4921806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86/88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3" name="TextBox 29">
            <a:extLst>
              <a:ext uri="{FF2B5EF4-FFF2-40B4-BE49-F238E27FC236}">
                <a16:creationId xmlns:a16="http://schemas.microsoft.com/office/drawing/2014/main" id="{B3A0597C-AF0C-4DE5-A123-6AA11D06E00A}"/>
              </a:ext>
            </a:extLst>
          </p:cNvPr>
          <p:cNvSpPr txBox="1"/>
          <p:nvPr/>
        </p:nvSpPr>
        <p:spPr>
          <a:xfrm>
            <a:off x="4110914" y="5552449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16/16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7" name="TextBox 5">
            <a:extLst>
              <a:ext uri="{FF2B5EF4-FFF2-40B4-BE49-F238E27FC236}">
                <a16:creationId xmlns:a16="http://schemas.microsoft.com/office/drawing/2014/main" id="{179C4E20-43F0-43E2-9118-0D432ECC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161" y="1442094"/>
            <a:ext cx="602166" cy="18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n/n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CDDE8D9C-B787-4D96-823F-B84B5AF31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53" y="1442094"/>
            <a:ext cx="602166" cy="18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dirty="0"/>
              <a:t>n (%)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EABD81-2FDB-433C-94FF-2E8B67020ECC}"/>
              </a:ext>
            </a:extLst>
          </p:cNvPr>
          <p:cNvSpPr txBox="1"/>
          <p:nvPr/>
        </p:nvSpPr>
        <p:spPr>
          <a:xfrm>
            <a:off x="4032367" y="1734264"/>
            <a:ext cx="509755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535/545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16D32427-08CD-4599-84EA-4B9566BF3327}"/>
              </a:ext>
            </a:extLst>
          </p:cNvPr>
          <p:cNvSpPr txBox="1"/>
          <p:nvPr/>
        </p:nvSpPr>
        <p:spPr>
          <a:xfrm>
            <a:off x="4032367" y="2692431"/>
            <a:ext cx="509755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353/361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3EF43E44-F7B8-4FC1-B5DD-EA1ED7DA0868}"/>
              </a:ext>
            </a:extLst>
          </p:cNvPr>
          <p:cNvSpPr txBox="1"/>
          <p:nvPr/>
        </p:nvSpPr>
        <p:spPr>
          <a:xfrm>
            <a:off x="4032367" y="3003073"/>
            <a:ext cx="509755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159/161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610428D-31C9-4318-BAF0-ECBDB032CE16}"/>
              </a:ext>
            </a:extLst>
          </p:cNvPr>
          <p:cNvSpPr/>
          <p:nvPr/>
        </p:nvSpPr>
        <p:spPr bwMode="auto">
          <a:xfrm>
            <a:off x="2251731" y="6112362"/>
            <a:ext cx="182556" cy="188355"/>
          </a:xfrm>
          <a:prstGeom prst="rect">
            <a:avLst/>
          </a:prstGeom>
          <a:pattFill prst="ltUpDiag">
            <a:fgClr>
              <a:srgbClr val="000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C17512F-3883-4341-B41E-A51A1E0B4610}"/>
              </a:ext>
            </a:extLst>
          </p:cNvPr>
          <p:cNvSpPr txBox="1"/>
          <p:nvPr/>
        </p:nvSpPr>
        <p:spPr>
          <a:xfrm>
            <a:off x="2380444" y="6045521"/>
            <a:ext cx="7530066" cy="32203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sz="1000" dirty="0"/>
              <a:t>% with HIV-1 RNA &lt;50 c/mL including participants with resuppression on commercial B/F/TAF (no change in regimen)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E3028E6-F944-4D4F-9D47-3146DE9C6438}"/>
              </a:ext>
            </a:extLst>
          </p:cNvPr>
          <p:cNvSpPr txBox="1"/>
          <p:nvPr/>
        </p:nvSpPr>
        <p:spPr>
          <a:xfrm>
            <a:off x="4032367" y="2049994"/>
            <a:ext cx="509755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518/526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D03D3F2-7F94-4E88-A848-849D8080CAF8}"/>
              </a:ext>
            </a:extLst>
          </p:cNvPr>
          <p:cNvSpPr txBox="1"/>
          <p:nvPr/>
        </p:nvSpPr>
        <p:spPr>
          <a:xfrm>
            <a:off x="4110914" y="2366352"/>
            <a:ext cx="352661" cy="1692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17/19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3978EB-B7D3-4DF2-A2DC-2AD503792A35}"/>
              </a:ext>
            </a:extLst>
          </p:cNvPr>
          <p:cNvSpPr txBox="1"/>
          <p:nvPr/>
        </p:nvSpPr>
        <p:spPr>
          <a:xfrm>
            <a:off x="2344698" y="1726569"/>
            <a:ext cx="82054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All B/F/TAF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D89FD0E-F935-42FA-8951-9298C61BAD3D}"/>
              </a:ext>
            </a:extLst>
          </p:cNvPr>
          <p:cNvSpPr txBox="1"/>
          <p:nvPr/>
        </p:nvSpPr>
        <p:spPr>
          <a:xfrm>
            <a:off x="3078994" y="1726569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200" u="none" strike="noStrike" dirty="0">
                <a:solidFill>
                  <a:schemeClr val="tx1"/>
                </a:solidFill>
                <a:effectLst/>
              </a:rPr>
              <a:t>545</a:t>
            </a:r>
            <a:endParaRPr lang="en-US" sz="120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3C343C1-4A4C-42DA-BC89-A3D93F4DF508}"/>
              </a:ext>
            </a:extLst>
          </p:cNvPr>
          <p:cNvSpPr txBox="1"/>
          <p:nvPr/>
        </p:nvSpPr>
        <p:spPr>
          <a:xfrm>
            <a:off x="2540072" y="2044751"/>
            <a:ext cx="62517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Blips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D6F0598-1A78-4B39-94E8-201F282747A9}"/>
              </a:ext>
            </a:extLst>
          </p:cNvPr>
          <p:cNvSpPr txBox="1"/>
          <p:nvPr/>
        </p:nvSpPr>
        <p:spPr>
          <a:xfrm>
            <a:off x="3078994" y="2044751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526 (97)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3F1BDAE-03B4-49ED-8FF2-CECDBAE28382}"/>
              </a:ext>
            </a:extLst>
          </p:cNvPr>
          <p:cNvSpPr txBox="1"/>
          <p:nvPr/>
        </p:nvSpPr>
        <p:spPr>
          <a:xfrm>
            <a:off x="2660298" y="2362933"/>
            <a:ext cx="50494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≥1 Blip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0DA7D9A-0BF7-49FD-9690-B8531DC2BFF6}"/>
              </a:ext>
            </a:extLst>
          </p:cNvPr>
          <p:cNvSpPr txBox="1"/>
          <p:nvPr/>
        </p:nvSpPr>
        <p:spPr>
          <a:xfrm>
            <a:off x="3078994" y="2362933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19 (3)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0E45B08-BCD1-44D6-8AF2-F2C6DDD6E977}"/>
              </a:ext>
            </a:extLst>
          </p:cNvPr>
          <p:cNvSpPr txBox="1"/>
          <p:nvPr/>
        </p:nvSpPr>
        <p:spPr>
          <a:xfrm>
            <a:off x="1326022" y="2681115"/>
            <a:ext cx="183922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No primary R (PR, RT, IN)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F08540F-72CF-4EBC-8D15-B4975FB6598E}"/>
              </a:ext>
            </a:extLst>
          </p:cNvPr>
          <p:cNvSpPr txBox="1"/>
          <p:nvPr/>
        </p:nvSpPr>
        <p:spPr>
          <a:xfrm>
            <a:off x="3078994" y="2681115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361 (69)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31C40C3-068D-413C-8D9D-BE573EAA640B}"/>
              </a:ext>
            </a:extLst>
          </p:cNvPr>
          <p:cNvSpPr txBox="1"/>
          <p:nvPr/>
        </p:nvSpPr>
        <p:spPr>
          <a:xfrm>
            <a:off x="1241063" y="2999297"/>
            <a:ext cx="1924180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Any primary R (PR, RT, IN)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08E13B1-6E25-45D4-9C64-FEB611FBC352}"/>
              </a:ext>
            </a:extLst>
          </p:cNvPr>
          <p:cNvSpPr txBox="1"/>
          <p:nvPr/>
        </p:nvSpPr>
        <p:spPr>
          <a:xfrm>
            <a:off x="3078994" y="2999297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161 (31)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30C662C-1CFC-49FD-B7E1-90896ACC2B23}"/>
              </a:ext>
            </a:extLst>
          </p:cNvPr>
          <p:cNvSpPr txBox="1"/>
          <p:nvPr/>
        </p:nvSpPr>
        <p:spPr>
          <a:xfrm>
            <a:off x="2644268" y="3317479"/>
            <a:ext cx="52097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NRTI-R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64C81BD-7E96-481F-9EF7-105A7806FD4D}"/>
              </a:ext>
            </a:extLst>
          </p:cNvPr>
          <p:cNvSpPr txBox="1"/>
          <p:nvPr/>
        </p:nvSpPr>
        <p:spPr>
          <a:xfrm>
            <a:off x="3078994" y="3317479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48 (9)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D8239D1-416C-49C0-A0BE-A67A93E37838}"/>
              </a:ext>
            </a:extLst>
          </p:cNvPr>
          <p:cNvSpPr txBox="1"/>
          <p:nvPr/>
        </p:nvSpPr>
        <p:spPr>
          <a:xfrm>
            <a:off x="2592971" y="3635661"/>
            <a:ext cx="5722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M184V/I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1EBAEF1-2634-4AFB-92A6-A66B081C5AAB}"/>
              </a:ext>
            </a:extLst>
          </p:cNvPr>
          <p:cNvSpPr txBox="1"/>
          <p:nvPr/>
        </p:nvSpPr>
        <p:spPr>
          <a:xfrm>
            <a:off x="3078994" y="3635661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17 (3)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5598D9F-B05E-4C11-8149-920A737C63F5}"/>
              </a:ext>
            </a:extLst>
          </p:cNvPr>
          <p:cNvSpPr txBox="1"/>
          <p:nvPr/>
        </p:nvSpPr>
        <p:spPr>
          <a:xfrm>
            <a:off x="2509807" y="3953843"/>
            <a:ext cx="65543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Any TAM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020513C-6D35-4E09-8E92-ECAAAC7EEA73}"/>
              </a:ext>
            </a:extLst>
          </p:cNvPr>
          <p:cNvSpPr txBox="1"/>
          <p:nvPr/>
        </p:nvSpPr>
        <p:spPr>
          <a:xfrm>
            <a:off x="3078994" y="3953843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36 (7)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BEE48C4-0CD8-490A-9290-A9F94D141161}"/>
              </a:ext>
            </a:extLst>
          </p:cNvPr>
          <p:cNvSpPr txBox="1"/>
          <p:nvPr/>
        </p:nvSpPr>
        <p:spPr>
          <a:xfrm>
            <a:off x="2460115" y="4272025"/>
            <a:ext cx="70512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1–2 TAMs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1E740F6-F8A6-4D75-AE0F-F36A2EE79CB3}"/>
              </a:ext>
            </a:extLst>
          </p:cNvPr>
          <p:cNvSpPr txBox="1"/>
          <p:nvPr/>
        </p:nvSpPr>
        <p:spPr>
          <a:xfrm>
            <a:off x="3078994" y="4272025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28 (5)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B660A2D-44C7-48AA-B104-378B9A8FD7F2}"/>
              </a:ext>
            </a:extLst>
          </p:cNvPr>
          <p:cNvSpPr txBox="1"/>
          <p:nvPr/>
        </p:nvSpPr>
        <p:spPr>
          <a:xfrm>
            <a:off x="2545073" y="4590207"/>
            <a:ext cx="620170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≥3 TAMs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52F0AD2-D50C-488E-9D30-E790EA3D94D2}"/>
              </a:ext>
            </a:extLst>
          </p:cNvPr>
          <p:cNvSpPr txBox="1"/>
          <p:nvPr/>
        </p:nvSpPr>
        <p:spPr>
          <a:xfrm>
            <a:off x="3078994" y="4590207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8 (2)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BBB8B2D-10D6-489C-B2F2-F8EF7C6714B9}"/>
              </a:ext>
            </a:extLst>
          </p:cNvPr>
          <p:cNvSpPr txBox="1"/>
          <p:nvPr/>
        </p:nvSpPr>
        <p:spPr>
          <a:xfrm>
            <a:off x="2533660" y="4908389"/>
            <a:ext cx="631583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NNRTI-R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85F21E0-ADF3-48D2-AE11-6CD5B496EE43}"/>
              </a:ext>
            </a:extLst>
          </p:cNvPr>
          <p:cNvSpPr txBox="1"/>
          <p:nvPr/>
        </p:nvSpPr>
        <p:spPr>
          <a:xfrm>
            <a:off x="3078994" y="4908389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88 (17)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78DCADA-71C1-4D5E-A393-E293FB11E399}"/>
              </a:ext>
            </a:extLst>
          </p:cNvPr>
          <p:cNvSpPr txBox="1"/>
          <p:nvPr/>
        </p:nvSpPr>
        <p:spPr>
          <a:xfrm>
            <a:off x="2857467" y="5226571"/>
            <a:ext cx="30777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PI-R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37B9829-2ACC-490F-BB1E-1F058AE7A27E}"/>
              </a:ext>
            </a:extLst>
          </p:cNvPr>
          <p:cNvSpPr txBox="1"/>
          <p:nvPr/>
        </p:nvSpPr>
        <p:spPr>
          <a:xfrm>
            <a:off x="3078994" y="5226571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54 (10)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1E2F4E7-209B-4DE7-BE9C-767D614ECB0B}"/>
              </a:ext>
            </a:extLst>
          </p:cNvPr>
          <p:cNvSpPr txBox="1"/>
          <p:nvPr/>
        </p:nvSpPr>
        <p:spPr>
          <a:xfrm>
            <a:off x="2609001" y="5544754"/>
            <a:ext cx="55624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 rtl="0" font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INSTI-R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09A9566-F968-4695-B9BB-D4A484050285}"/>
              </a:ext>
            </a:extLst>
          </p:cNvPr>
          <p:cNvSpPr txBox="1"/>
          <p:nvPr/>
        </p:nvSpPr>
        <p:spPr>
          <a:xfrm>
            <a:off x="3078994" y="5544754"/>
            <a:ext cx="85188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rtl="0" fontAlgn="ctr"/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16 (3)</a:t>
            </a:r>
            <a:endParaRPr lang="en-US" sz="12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TextBox 5">
            <a:extLst>
              <a:ext uri="{FF2B5EF4-FFF2-40B4-BE49-F238E27FC236}">
                <a16:creationId xmlns:a16="http://schemas.microsoft.com/office/drawing/2014/main" id="{025098BE-6B81-44F8-A692-1C1EFA31B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8579" y="1214867"/>
            <a:ext cx="1663167" cy="413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Median B/F/TAF duration, </a:t>
            </a:r>
            <a:r>
              <a:rPr lang="en-US" altLang="en-US" sz="1200" b="1" dirty="0" err="1"/>
              <a:t>wk</a:t>
            </a:r>
            <a:endParaRPr lang="en-US" altLang="en-US" sz="1200" b="1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C597103-3B9D-492A-9F89-D92B36758E56}"/>
              </a:ext>
            </a:extLst>
          </p:cNvPr>
          <p:cNvSpPr txBox="1"/>
          <p:nvPr/>
        </p:nvSpPr>
        <p:spPr>
          <a:xfrm rot="16200000">
            <a:off x="294261" y="1912475"/>
            <a:ext cx="116283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All B/F/TAF</a:t>
            </a:r>
          </a:p>
          <a:p>
            <a:pPr algn="ctr"/>
            <a:r>
              <a:rPr lang="en-US" sz="1200" b="1" i="0" dirty="0">
                <a:latin typeface="Arial" panose="020B0604020202020204" pitchFamily="34" charset="0"/>
              </a:rPr>
              <a:t>(n=545)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536BAC1-4226-440B-8ED0-D30EAD34748A}"/>
              </a:ext>
            </a:extLst>
          </p:cNvPr>
          <p:cNvSpPr txBox="1"/>
          <p:nvPr/>
        </p:nvSpPr>
        <p:spPr>
          <a:xfrm rot="16200000">
            <a:off x="-294836" y="3979409"/>
            <a:ext cx="233709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u="none" strike="noStrike" dirty="0">
                <a:solidFill>
                  <a:schemeClr val="tx1"/>
                </a:solidFill>
                <a:effectLst/>
              </a:rPr>
              <a:t>Baseline Resistance Dat</a:t>
            </a:r>
            <a:r>
              <a:rPr lang="en-US" sz="1200" b="1" dirty="0"/>
              <a:t>a</a:t>
            </a:r>
            <a:endParaRPr lang="en-US" sz="1200" b="1" u="none" strike="noStrike" dirty="0">
              <a:solidFill>
                <a:schemeClr val="tx1"/>
              </a:solidFill>
              <a:effectLst/>
            </a:endParaRPr>
          </a:p>
          <a:p>
            <a:pPr algn="ctr"/>
            <a:r>
              <a:rPr lang="en-US" sz="1200" b="1" i="0" dirty="0">
                <a:latin typeface="Arial" panose="020B0604020202020204" pitchFamily="34" charset="0"/>
              </a:rPr>
              <a:t>(n=522)</a:t>
            </a:r>
            <a:endParaRPr lang="en-US" sz="12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Slide Number Placeholder 1">
            <a:extLst>
              <a:ext uri="{FF2B5EF4-FFF2-40B4-BE49-F238E27FC236}">
                <a16:creationId xmlns:a16="http://schemas.microsoft.com/office/drawing/2014/main" id="{9E85AD09-E698-4229-83BD-C2D23F8F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60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800" y="1306286"/>
            <a:ext cx="10565728" cy="4789714"/>
          </a:xfrm>
        </p:spPr>
        <p:txBody>
          <a:bodyPr/>
          <a:lstStyle/>
          <a:p>
            <a:r>
              <a:rPr lang="en-US" sz="2000" dirty="0"/>
              <a:t>High levels of virologic suppression were maintained after switching to B/F/TAF with no treatment emergent resistance</a:t>
            </a:r>
          </a:p>
          <a:p>
            <a:pPr lvl="1"/>
            <a:r>
              <a:rPr lang="en-US" sz="2000" dirty="0"/>
              <a:t>98% had HIV-1 RNA &lt; 50 copies/mL at their last study visit (B/F/TAF duration median 96 weeks, maximum 168 weeks)</a:t>
            </a:r>
          </a:p>
          <a:p>
            <a:r>
              <a:rPr lang="en-US" sz="2000" dirty="0"/>
              <a:t>31% of B/F/TAF-treated participants had ≥1 primary resistance-associated substitution, including 3% with M184V/1 and 7% with ≥1 TAMs</a:t>
            </a:r>
          </a:p>
          <a:p>
            <a:pPr lvl="1"/>
            <a:r>
              <a:rPr lang="en-US" sz="2000" dirty="0"/>
              <a:t>99% with any primary resistance, 100% with M184V/I, and 97% with TAMs had HIV-1 RNA &lt;50 copies/mL at last visit</a:t>
            </a:r>
          </a:p>
          <a:p>
            <a:r>
              <a:rPr lang="en-US" sz="2000" dirty="0"/>
              <a:t>Viral blips were infrequent among B/F/TAF-treated participants, occurring &lt;1% per study visit, and did not affect virologic outcomes</a:t>
            </a:r>
          </a:p>
          <a:p>
            <a:r>
              <a:rPr lang="en-US" sz="2000" dirty="0"/>
              <a:t>Long-term suppression and the absence of treatment-emergent resistance demonstrate the durable efficacy of B/F/TAF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039400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1. Clinical Info HIV.gov. Guidelines for the Use of Antiretroviral Agents in Adults and Adolescents Living with HIV; 7/10/19; 2. EACS Guidelines Version 10.1 October 2020; 3. Saag MS, et al, JAMA 2018;320:379-96; 4. </a:t>
            </a:r>
            <a:r>
              <a:rPr lang="it-IT" sz="1600" dirty="0"/>
              <a:t>Molina JM, et al. Lancet HIV 2018;5:e357-65; 5. </a:t>
            </a:r>
            <a:r>
              <a:rPr lang="en-GB" altLang="en-US" sz="1600" dirty="0"/>
              <a:t>Armenia D, et al. J Clin </a:t>
            </a:r>
            <a:r>
              <a:rPr lang="en-GB" altLang="en-US" sz="1600" dirty="0" err="1"/>
              <a:t>Virol</a:t>
            </a:r>
            <a:r>
              <a:rPr lang="en-GB" altLang="en-US" sz="1600" dirty="0"/>
              <a:t> 2018;104:61-4; 6. US Department of Health and Human Services (DHHS) Guidelines, June 2021; 7. Younas M et al., </a:t>
            </a:r>
            <a:r>
              <a:rPr lang="en-GB" altLang="en-US" sz="1600" i="1" dirty="0"/>
              <a:t>Front Immunol</a:t>
            </a:r>
            <a:r>
              <a:rPr lang="en-GB" altLang="en-US" sz="1600" dirty="0"/>
              <a:t> (2021) 12:663843; 8. </a:t>
            </a:r>
            <a:r>
              <a:rPr lang="en-GB" altLang="en-US" sz="1600" dirty="0" err="1"/>
              <a:t>Zoufaly</a:t>
            </a:r>
            <a:r>
              <a:rPr lang="en-GB" altLang="en-US" sz="1600" dirty="0"/>
              <a:t> A et al., </a:t>
            </a:r>
            <a:r>
              <a:rPr lang="en-GB" altLang="en-US" sz="1600" i="1" dirty="0"/>
              <a:t>HIV Med </a:t>
            </a:r>
            <a:r>
              <a:rPr lang="en-GB" altLang="en-US" sz="1600" dirty="0"/>
              <a:t>(2014) 15: 4449-57; 9. </a:t>
            </a:r>
            <a:r>
              <a:rPr lang="en-GB" altLang="en-US" sz="1600" dirty="0" err="1"/>
              <a:t>Grennan</a:t>
            </a:r>
            <a:r>
              <a:rPr lang="en-GB" altLang="en-US" sz="1600" dirty="0"/>
              <a:t> JT et al., </a:t>
            </a:r>
            <a:r>
              <a:rPr lang="en-GB" altLang="en-US" sz="1600" i="1" dirty="0"/>
              <a:t>J Infect Dis </a:t>
            </a:r>
            <a:r>
              <a:rPr lang="en-GB" altLang="en-US" sz="1600" dirty="0"/>
              <a:t>(2012) 205: 1230-8; 10. Porter DP et al., </a:t>
            </a:r>
            <a:r>
              <a:rPr lang="en-GB" altLang="en-US" sz="1600" dirty="0" err="1"/>
              <a:t>Antivir</a:t>
            </a:r>
            <a:r>
              <a:rPr lang="en-GB" altLang="en-US" sz="1600" dirty="0"/>
              <a:t> </a:t>
            </a:r>
            <a:r>
              <a:rPr lang="en-GB" altLang="en-US" sz="1600" dirty="0" err="1"/>
              <a:t>Ther</a:t>
            </a:r>
            <a:r>
              <a:rPr lang="en-GB" altLang="en-US" sz="1600" dirty="0"/>
              <a:t> (2017) 22: 495-502; 11. </a:t>
            </a:r>
            <a:r>
              <a:rPr lang="en-GB" altLang="en-US" sz="1600" dirty="0" err="1"/>
              <a:t>Gagliardini</a:t>
            </a:r>
            <a:r>
              <a:rPr lang="en-GB" altLang="en-US" sz="1600" dirty="0"/>
              <a:t> R et al., </a:t>
            </a:r>
            <a:r>
              <a:rPr lang="en-GB" altLang="en-US" sz="1600" i="1" dirty="0"/>
              <a:t>Open Forum Infect Dis </a:t>
            </a:r>
            <a:r>
              <a:rPr lang="en-GB" altLang="en-US" sz="1600" dirty="0"/>
              <a:t>(2018) 5: ofy113; 12. </a:t>
            </a:r>
            <a:r>
              <a:rPr lang="en-GB" altLang="en-US" sz="1600" dirty="0" err="1"/>
              <a:t>Wensing</a:t>
            </a:r>
            <a:r>
              <a:rPr lang="en-GB" altLang="en-US" sz="1600" dirty="0"/>
              <a:t> AM, et al. Top </a:t>
            </a:r>
            <a:r>
              <a:rPr lang="en-GB" altLang="en-US" sz="1600" dirty="0" err="1"/>
              <a:t>Antivir</a:t>
            </a:r>
            <a:r>
              <a:rPr lang="en-GB" altLang="en-US" sz="1600" dirty="0"/>
              <a:t> Med 2017;24:132-41.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4761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12799" y="1486829"/>
            <a:ext cx="10565727" cy="441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2000" b="1" kern="1200" dirty="0"/>
              <a:t>We extend our thanks to the patients, their families, and all participating investigators. This study was funded by Gilead Sciences, Inc.</a:t>
            </a:r>
            <a:endParaRPr lang="en-US" sz="2000" kern="1200" dirty="0"/>
          </a:p>
          <a:p>
            <a:pPr marL="0" indent="0">
              <a:buNone/>
              <a:defRPr/>
            </a:pP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569CD-C982-404E-8809-F6648824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B59954-47D6-4313-9772-73731756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5282C3-CC12-49E4-8D0C-3F03A8306238}"/>
              </a:ext>
            </a:extLst>
          </p:cNvPr>
          <p:cNvSpPr txBox="1"/>
          <p:nvPr/>
        </p:nvSpPr>
        <p:spPr>
          <a:xfrm>
            <a:off x="724931" y="6096001"/>
            <a:ext cx="10742139" cy="500743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US" sz="2000" b="1" dirty="0"/>
              <a:t>Presented at </a:t>
            </a:r>
            <a:r>
              <a:rPr lang="en-US" sz="2000" b="1" i="0" kern="1200" baseline="0" dirty="0">
                <a:effectLst/>
                <a:ea typeface="+mn-ea"/>
                <a:cs typeface="+mn-cs"/>
              </a:rPr>
              <a:t>11</a:t>
            </a:r>
            <a:r>
              <a:rPr lang="en-US" sz="2000" b="1" i="0" kern="1200" baseline="30000" dirty="0">
                <a:effectLst/>
                <a:ea typeface="+mn-ea"/>
                <a:cs typeface="+mn-cs"/>
              </a:rPr>
              <a:t>th</a:t>
            </a:r>
            <a:r>
              <a:rPr lang="en-US" sz="2000" b="1" i="0" kern="1200" baseline="0" dirty="0">
                <a:effectLst/>
                <a:ea typeface="+mn-ea"/>
                <a:cs typeface="+mn-cs"/>
              </a:rPr>
              <a:t> IAS Conference on HIV Science</a:t>
            </a:r>
            <a:r>
              <a:rPr lang="en-US" sz="2000" b="1" dirty="0"/>
              <a:t>, </a:t>
            </a:r>
            <a:r>
              <a:rPr lang="en-US" sz="2000" b="1" kern="0" dirty="0"/>
              <a:t>18-21 July 2021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1061979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341433"/>
            <a:ext cx="10565728" cy="4705139"/>
          </a:xfrm>
        </p:spPr>
        <p:txBody>
          <a:bodyPr/>
          <a:lstStyle/>
          <a:p>
            <a:r>
              <a:rPr lang="en-US" sz="1800" dirty="0"/>
              <a:t>The single-tablet regimen bictegravir (BIC; B), emtricitabine (FTC; F), and tenofovir alafenamide (TAF; B/F/TAF) is a US DHHS, EACS, and IAS-USA guidelines-recommended regimen,</a:t>
            </a:r>
            <a:r>
              <a:rPr lang="en-US" sz="1800" baseline="30000" dirty="0"/>
              <a:t>1-3</a:t>
            </a:r>
            <a:r>
              <a:rPr lang="en-US" sz="1800" dirty="0"/>
              <a:t> with demonstrated safety and efficacy, and a high barrier to resistance</a:t>
            </a:r>
          </a:p>
          <a:p>
            <a:r>
              <a:rPr lang="en-US" sz="1800" dirty="0"/>
              <a:t>Previously reported results from the Phase 3 Study 1844 (NCT02603120) demonstrated that switching to B/F/TAF was noninferior to continuing dolutegravir (DTG), abacavir (ABC), and lamivudine (3TC) in virologically suppressed adults at Week 48</a:t>
            </a:r>
            <a:r>
              <a:rPr lang="en-US" sz="1800" baseline="30000" dirty="0"/>
              <a:t>4</a:t>
            </a:r>
            <a:endParaRPr lang="en-US" sz="1800" dirty="0"/>
          </a:p>
          <a:p>
            <a:pPr lvl="1">
              <a:spcBef>
                <a:spcPts val="900"/>
              </a:spcBef>
            </a:pPr>
            <a:r>
              <a:rPr lang="en-US" sz="1800" dirty="0"/>
              <a:t>No treatment-emergent viral resistance to B/F/TAF was observed</a:t>
            </a:r>
          </a:p>
          <a:p>
            <a:r>
              <a:rPr lang="en-US" sz="1800" dirty="0"/>
              <a:t>Proviral DNA genotype can help guide regimen switching and decrease risk of virologic failure</a:t>
            </a:r>
            <a:r>
              <a:rPr lang="en-US" sz="1800" baseline="30000" dirty="0"/>
              <a:t>5</a:t>
            </a:r>
          </a:p>
          <a:p>
            <a:pPr eaLnBrk="1" hangingPunct="1">
              <a:lnSpc>
                <a:spcPct val="95000"/>
              </a:lnSpc>
              <a:spcAft>
                <a:spcPts val="0"/>
              </a:spcAft>
            </a:pPr>
            <a:r>
              <a:rPr lang="en-US" altLang="en-US" sz="1800" kern="0" dirty="0"/>
              <a:t>Viral blips (transient viremia) can occur for several reasons</a:t>
            </a:r>
          </a:p>
          <a:p>
            <a:pPr lvl="1" eaLnBrk="1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</a:pPr>
            <a:r>
              <a:rPr lang="en-US" altLang="en-US" sz="1800" kern="0" dirty="0"/>
              <a:t>In successfully treated </a:t>
            </a:r>
            <a:r>
              <a:rPr lang="en-US" altLang="en-US" sz="1800" dirty="0"/>
              <a:t>people with HIV, blips m</a:t>
            </a:r>
            <a:r>
              <a:rPr lang="en-US" altLang="en-US" sz="1800" kern="0" dirty="0"/>
              <a:t>ay reflect residual viral replication, random biological fluctuation, immune activation and inflammation, or assay variation</a:t>
            </a:r>
            <a:r>
              <a:rPr lang="en-US" altLang="en-US" sz="1800" kern="0" baseline="30000" dirty="0"/>
              <a:t>6-8</a:t>
            </a:r>
            <a:endParaRPr lang="en-US" altLang="en-US" sz="1800" kern="0" dirty="0"/>
          </a:p>
          <a:p>
            <a:pPr lvl="1" eaLnBrk="1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</a:pPr>
            <a:r>
              <a:rPr lang="en-US" altLang="en-US" sz="1800" kern="0" dirty="0"/>
              <a:t>Viral blips may be a marker for future virologic failure to some ARV regimens, but the impact on clinical outcomes are conflicting</a:t>
            </a:r>
            <a:r>
              <a:rPr lang="en-US" altLang="en-US" sz="1800" kern="0" baseline="30000" dirty="0"/>
              <a:t>9-11</a:t>
            </a:r>
          </a:p>
          <a:p>
            <a:endParaRPr lang="en-US" sz="1800" baseline="30000" dirty="0">
              <a:latin typeface="ArialMT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2" y="6248400"/>
            <a:ext cx="10565726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54785-142A-F44A-B80B-38462C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8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Objective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quantify preexisting resistance and frequency of viral blips and assess virologic outcomes through Week 168 for virologically-suppressed participants in Study 1844</a:t>
            </a:r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CF471-8EDE-C04F-8194-93C66AF7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7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6">
            <a:extLst>
              <a:ext uri="{FF2B5EF4-FFF2-40B4-BE49-F238E27FC236}">
                <a16:creationId xmlns:a16="http://schemas.microsoft.com/office/drawing/2014/main" id="{6DCF594A-7AFF-493C-8D16-6439C8318DC7}"/>
              </a:ext>
            </a:extLst>
          </p:cNvPr>
          <p:cNvSpPr>
            <a:spLocks/>
          </p:cNvSpPr>
          <p:nvPr/>
        </p:nvSpPr>
        <p:spPr bwMode="auto">
          <a:xfrm rot="5400000">
            <a:off x="4443385" y="3475976"/>
            <a:ext cx="1011200" cy="258681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400" kern="0" dirty="0">
              <a:solidFill>
                <a:prstClr val="black"/>
              </a:solidFill>
            </a:endParaRP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171906"/>
            <a:ext cx="10565728" cy="835440"/>
          </a:xfrm>
          <a:noFill/>
        </p:spPr>
        <p:txBody>
          <a:bodyPr/>
          <a:lstStyle/>
          <a:p>
            <a:pPr eaLnBrk="1" hangingPunct="1"/>
            <a:r>
              <a:rPr lang="en-US" dirty="0"/>
              <a:t>Methods</a:t>
            </a:r>
            <a:br>
              <a:rPr lang="en-US" dirty="0"/>
            </a:br>
            <a:r>
              <a:rPr lang="en-US" sz="2300" dirty="0"/>
              <a:t>Study 1844 Design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CF471-8EDE-C04F-8194-93C66AF7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4E0589B3-1A9B-4E58-9F97-F310A02C7A26}"/>
              </a:ext>
            </a:extLst>
          </p:cNvPr>
          <p:cNvSpPr txBox="1">
            <a:spLocks/>
          </p:cNvSpPr>
          <p:nvPr/>
        </p:nvSpPr>
        <p:spPr bwMode="auto">
          <a:xfrm>
            <a:off x="812799" y="5195267"/>
            <a:ext cx="10565729" cy="137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kern="0" dirty="0"/>
              <a:t>Phase 3, randomized, double-blind, multicenter, active-controlled study</a:t>
            </a:r>
          </a:p>
          <a:p>
            <a:r>
              <a:rPr lang="en-US" altLang="en-US" sz="1800" kern="0" dirty="0"/>
              <a:t>During OLE, participants transitioned to commercial B/F/TAF as it became available</a:t>
            </a:r>
          </a:p>
          <a:p>
            <a:pPr lvl="1">
              <a:spcBef>
                <a:spcPts val="600"/>
              </a:spcBef>
            </a:pPr>
            <a:r>
              <a:rPr lang="en-US" altLang="en-US" sz="1600" kern="0" dirty="0"/>
              <a:t>Baseline for DTG/ABC/3TC to B/F/TAF group was measured from start of B/F/TAF in OLE</a:t>
            </a:r>
          </a:p>
        </p:txBody>
      </p:sp>
      <p:cxnSp>
        <p:nvCxnSpPr>
          <p:cNvPr id="11" name="Straight Connector 6">
            <a:extLst>
              <a:ext uri="{FF2B5EF4-FFF2-40B4-BE49-F238E27FC236}">
                <a16:creationId xmlns:a16="http://schemas.microsoft.com/office/drawing/2014/main" id="{D6AED740-E8D3-44BB-8180-0314F692C0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26070" y="3603750"/>
            <a:ext cx="791277" cy="3134"/>
          </a:xfrm>
          <a:prstGeom prst="line">
            <a:avLst/>
          </a:prstGeom>
          <a:noFill/>
          <a:ln w="19050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23">
            <a:extLst>
              <a:ext uri="{FF2B5EF4-FFF2-40B4-BE49-F238E27FC236}">
                <a16:creationId xmlns:a16="http://schemas.microsoft.com/office/drawing/2014/main" id="{A5D2CB0E-72C4-40B2-B64C-AD143C79E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557" y="2210320"/>
            <a:ext cx="7136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kern="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  <a:ea typeface="MS PGothic" pitchFamily="34" charset="-128"/>
              </a:rPr>
              <a:t>Week 0</a:t>
            </a:r>
          </a:p>
        </p:txBody>
      </p:sp>
      <p:sp>
        <p:nvSpPr>
          <p:cNvPr id="13" name="Freeform 66">
            <a:extLst>
              <a:ext uri="{FF2B5EF4-FFF2-40B4-BE49-F238E27FC236}">
                <a16:creationId xmlns:a16="http://schemas.microsoft.com/office/drawing/2014/main" id="{1FFD3A14-7961-4029-9C62-F10DC134E347}"/>
              </a:ext>
            </a:extLst>
          </p:cNvPr>
          <p:cNvSpPr>
            <a:spLocks/>
          </p:cNvSpPr>
          <p:nvPr/>
        </p:nvSpPr>
        <p:spPr bwMode="auto">
          <a:xfrm>
            <a:off x="5037224" y="2470892"/>
            <a:ext cx="3462962" cy="91440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400" kern="0" dirty="0">
              <a:solidFill>
                <a:prstClr val="black"/>
              </a:solidFill>
            </a:endParaRP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7135E71B-FEFE-4214-A4C1-6688D3E8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745" y="2210320"/>
            <a:ext cx="3545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200" b="1" kern="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48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91F48EA7-4718-4B3D-87B8-A8A93936B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836" y="2732056"/>
            <a:ext cx="3689511" cy="1746522"/>
          </a:xfrm>
          <a:prstGeom prst="rect">
            <a:avLst/>
          </a:prstGeom>
          <a:solidFill>
            <a:srgbClr val="E2E2E2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marL="60325" algn="ctr">
              <a:spcAft>
                <a:spcPts val="1080"/>
              </a:spcAft>
              <a:defRPr/>
            </a:pPr>
            <a:r>
              <a:rPr lang="en-US" altLang="en-US" sz="1600" b="1" kern="0" dirty="0">
                <a:solidFill>
                  <a:prstClr val="black"/>
                </a:solidFill>
                <a:ea typeface="ＭＳ Ｐゴシック" pitchFamily="34" charset="-128"/>
              </a:rPr>
              <a:t>HIV-suppressed</a:t>
            </a:r>
            <a:r>
              <a:rPr lang="de-DE" altLang="en-US" sz="1600" b="1" kern="0" dirty="0">
                <a:solidFill>
                  <a:prstClr val="black"/>
                </a:solidFill>
                <a:ea typeface="ＭＳ Ｐゴシック" pitchFamily="34" charset="-128"/>
              </a:rPr>
              <a:t> adults on </a:t>
            </a:r>
            <a:br>
              <a:rPr lang="de-DE" altLang="en-US" sz="1600" b="1" kern="0" dirty="0">
                <a:solidFill>
                  <a:prstClr val="black"/>
                </a:solidFill>
                <a:ea typeface="ＭＳ Ｐゴシック" pitchFamily="34" charset="-128"/>
              </a:rPr>
            </a:br>
            <a:r>
              <a:rPr lang="de-DE" altLang="en-US" sz="1600" b="1" kern="0" dirty="0">
                <a:solidFill>
                  <a:prstClr val="black"/>
                </a:solidFill>
                <a:ea typeface="ＭＳ Ｐゴシック" pitchFamily="34" charset="-128"/>
              </a:rPr>
              <a:t>DTG/ABC/3TC*</a:t>
            </a:r>
          </a:p>
          <a:p>
            <a:pPr marL="285750" indent="-225425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400" kern="0" dirty="0">
                <a:solidFill>
                  <a:prstClr val="black"/>
                </a:solidFill>
              </a:rPr>
              <a:t>HIV-1 RNA &lt;50 c/mL for ≥3 mo </a:t>
            </a:r>
          </a:p>
          <a:p>
            <a:pPr marL="285750" indent="-225425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400" kern="0" dirty="0">
                <a:solidFill>
                  <a:prstClr val="black"/>
                </a:solidFill>
              </a:rPr>
              <a:t>No documented FTC or TAF resistance</a:t>
            </a:r>
          </a:p>
          <a:p>
            <a:pPr marL="285750" indent="-225425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400" kern="0" dirty="0">
                <a:solidFill>
                  <a:prstClr val="black"/>
                </a:solidFill>
              </a:rPr>
              <a:t>No prior virologic failure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2396C9-0D22-4F2C-A9CC-737497B3AB34}"/>
              </a:ext>
            </a:extLst>
          </p:cNvPr>
          <p:cNvSpPr/>
          <p:nvPr/>
        </p:nvSpPr>
        <p:spPr bwMode="auto">
          <a:xfrm>
            <a:off x="5037223" y="3097816"/>
            <a:ext cx="3462962" cy="365760"/>
          </a:xfrm>
          <a:prstGeom prst="rect">
            <a:avLst/>
          </a:prstGeom>
          <a:solidFill>
            <a:srgbClr val="E2E2E2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>
              <a:buSzPct val="120000"/>
              <a:defRPr/>
            </a:pPr>
            <a:r>
              <a:rPr lang="en-US" sz="1600" b="1" kern="0" dirty="0">
                <a:solidFill>
                  <a:prstClr val="black"/>
                </a:solidFill>
                <a:ea typeface="MS Mincho" pitchFamily="49" charset="-128"/>
                <a:cs typeface="Arial" pitchFamily="34" charset="0"/>
              </a:rPr>
              <a:t>DTG/ABC/3TC placebo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5E2A1F-BC43-4147-A81D-A0BBE929E55F}"/>
              </a:ext>
            </a:extLst>
          </p:cNvPr>
          <p:cNvSpPr/>
          <p:nvPr/>
        </p:nvSpPr>
        <p:spPr bwMode="auto">
          <a:xfrm>
            <a:off x="5037223" y="2732056"/>
            <a:ext cx="6297602" cy="365760"/>
          </a:xfrm>
          <a:prstGeom prst="rect">
            <a:avLst/>
          </a:prstGeom>
          <a:solidFill>
            <a:srgbClr val="00C0A0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>
              <a:spcBef>
                <a:spcPct val="20000"/>
              </a:spcBef>
              <a:buClr>
                <a:srgbClr val="990000"/>
              </a:buClr>
              <a:buSzPct val="120000"/>
              <a:defRPr/>
            </a:pPr>
            <a:r>
              <a:rPr lang="en-US" sz="16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B/F/TAF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57D816-9D25-4DB0-8571-2A2BE4672A5C}"/>
              </a:ext>
            </a:extLst>
          </p:cNvPr>
          <p:cNvSpPr/>
          <p:nvPr/>
        </p:nvSpPr>
        <p:spPr bwMode="auto">
          <a:xfrm>
            <a:off x="5037223" y="4119086"/>
            <a:ext cx="3462962" cy="365760"/>
          </a:xfrm>
          <a:prstGeom prst="rect">
            <a:avLst/>
          </a:prstGeom>
          <a:solidFill>
            <a:srgbClr val="E2E2E2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>
              <a:buSzPct val="120000"/>
              <a:defRPr/>
            </a:pPr>
            <a:r>
              <a:rPr lang="en-US" sz="1600" b="1" kern="0" dirty="0">
                <a:solidFill>
                  <a:prstClr val="black"/>
                </a:solidFill>
                <a:ea typeface="MS Mincho" pitchFamily="49" charset="-128"/>
                <a:cs typeface="Arial" pitchFamily="34" charset="0"/>
              </a:rPr>
              <a:t>B/F/TAF placebo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C14FBC-FB9F-4694-98E5-DA82CD1A7368}"/>
              </a:ext>
            </a:extLst>
          </p:cNvPr>
          <p:cNvSpPr/>
          <p:nvPr/>
        </p:nvSpPr>
        <p:spPr bwMode="auto">
          <a:xfrm>
            <a:off x="5037223" y="3752236"/>
            <a:ext cx="3462962" cy="36576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>
              <a:buSzPct val="120000"/>
              <a:defRPr/>
            </a:pPr>
            <a:r>
              <a:rPr lang="en-US" sz="16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DTG/ABC/3TC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54F602-8F41-4401-B0E2-F9614F6237E0}"/>
              </a:ext>
            </a:extLst>
          </p:cNvPr>
          <p:cNvSpPr txBox="1"/>
          <p:nvPr/>
        </p:nvSpPr>
        <p:spPr bwMode="auto">
          <a:xfrm>
            <a:off x="4485291" y="2820073"/>
            <a:ext cx="61427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kern="0" dirty="0">
                <a:solidFill>
                  <a:prstClr val="black"/>
                </a:solidFill>
                <a:cs typeface="Arial" panose="020B0604020202020204" pitchFamily="34" charset="0"/>
              </a:rPr>
              <a:t>n=282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CC7E5D-349F-4443-A637-244A9230001B}"/>
              </a:ext>
            </a:extLst>
          </p:cNvPr>
          <p:cNvSpPr txBox="1"/>
          <p:nvPr/>
        </p:nvSpPr>
        <p:spPr bwMode="auto">
          <a:xfrm>
            <a:off x="4485291" y="4121677"/>
            <a:ext cx="61427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kern="0" dirty="0">
                <a:solidFill>
                  <a:prstClr val="black"/>
                </a:solidFill>
                <a:cs typeface="Arial" panose="020B0604020202020204" pitchFamily="34" charset="0"/>
              </a:rPr>
              <a:t>n=281</a:t>
            </a: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C6A6AC1E-C25E-4C6F-983D-C974B43A6BB2}"/>
              </a:ext>
            </a:extLst>
          </p:cNvPr>
          <p:cNvSpPr/>
          <p:nvPr/>
        </p:nvSpPr>
        <p:spPr bwMode="auto">
          <a:xfrm flipV="1">
            <a:off x="8401432" y="2097642"/>
            <a:ext cx="199210" cy="157814"/>
          </a:xfrm>
          <a:prstGeom prst="triangle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879374-93CC-4750-B1A0-E3FF0081565C}"/>
              </a:ext>
            </a:extLst>
          </p:cNvPr>
          <p:cNvSpPr txBox="1"/>
          <p:nvPr/>
        </p:nvSpPr>
        <p:spPr>
          <a:xfrm>
            <a:off x="4461193" y="3625971"/>
            <a:ext cx="41130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kern="0" dirty="0">
                <a:solidFill>
                  <a:prstClr val="black"/>
                </a:solidFill>
                <a:cs typeface="Arial" panose="020B0604020202020204" pitchFamily="34" charset="0"/>
              </a:rPr>
              <a:t>1:1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A36EFB-C696-42F7-966C-73B1ADCECC0A}"/>
              </a:ext>
            </a:extLst>
          </p:cNvPr>
          <p:cNvSpPr txBox="1"/>
          <p:nvPr/>
        </p:nvSpPr>
        <p:spPr>
          <a:xfrm>
            <a:off x="828156" y="4563069"/>
            <a:ext cx="5815695" cy="1661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1200" dirty="0">
                <a:solidFill>
                  <a:srgbClr val="000000"/>
                </a:solidFill>
                <a:ea typeface="MS PGothic" pitchFamily="34" charset="-128"/>
              </a:rPr>
              <a:t>*Could be components of single-tablet regimen</a:t>
            </a:r>
            <a:r>
              <a:rPr lang="en-US" sz="1200" dirty="0"/>
              <a:t>. c, copies; OLE, open-label extension.</a:t>
            </a:r>
            <a:endParaRPr lang="en-US" alt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3FB9828-A6D1-4439-A31E-2D9503B2C9A9}"/>
              </a:ext>
            </a:extLst>
          </p:cNvPr>
          <p:cNvSpPr/>
          <p:nvPr/>
        </p:nvSpPr>
        <p:spPr bwMode="auto">
          <a:xfrm>
            <a:off x="8500185" y="3752236"/>
            <a:ext cx="2834640" cy="365760"/>
          </a:xfrm>
          <a:prstGeom prst="rect">
            <a:avLst/>
          </a:prstGeom>
          <a:solidFill>
            <a:srgbClr val="00C0A0"/>
          </a:solidFill>
          <a:ln w="9525" cap="flat" cmpd="sng" algn="ctr">
            <a:noFill/>
            <a:prstDash val="solid"/>
          </a:ln>
          <a:effectLst/>
        </p:spPr>
        <p:txBody>
          <a:bodyPr lIns="182880" anchor="ctr"/>
          <a:lstStyle/>
          <a:p>
            <a:pPr>
              <a:spcBef>
                <a:spcPct val="20000"/>
              </a:spcBef>
              <a:buClr>
                <a:srgbClr val="990000"/>
              </a:buClr>
              <a:buSzPct val="120000"/>
              <a:defRPr/>
            </a:pPr>
            <a:r>
              <a:rPr lang="en-US" sz="16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B/F/TAF</a:t>
            </a:r>
          </a:p>
        </p:txBody>
      </p:sp>
      <p:sp>
        <p:nvSpPr>
          <p:cNvPr id="45" name="Freeform 66">
            <a:extLst>
              <a:ext uri="{FF2B5EF4-FFF2-40B4-BE49-F238E27FC236}">
                <a16:creationId xmlns:a16="http://schemas.microsoft.com/office/drawing/2014/main" id="{10A741D5-D877-4325-A419-8F45BDF98BDD}"/>
              </a:ext>
            </a:extLst>
          </p:cNvPr>
          <p:cNvSpPr>
            <a:spLocks/>
          </p:cNvSpPr>
          <p:nvPr/>
        </p:nvSpPr>
        <p:spPr bwMode="auto">
          <a:xfrm>
            <a:off x="8500185" y="2470892"/>
            <a:ext cx="2834640" cy="91440"/>
          </a:xfrm>
          <a:custGeom>
            <a:avLst/>
            <a:gdLst>
              <a:gd name="T0" fmla="*/ 542765 w 2663825"/>
              <a:gd name="T1" fmla="*/ 0 h 127000"/>
              <a:gd name="T2" fmla="*/ 542765 w 2663825"/>
              <a:gd name="T3" fmla="*/ 118872 h 127000"/>
              <a:gd name="T4" fmla="*/ 0 w 2663825"/>
              <a:gd name="T5" fmla="*/ 118872 h 127000"/>
              <a:gd name="T6" fmla="*/ 0 w 2663825"/>
              <a:gd name="T7" fmla="*/ 2972 h 127000"/>
              <a:gd name="T8" fmla="*/ 0 60000 65536"/>
              <a:gd name="T9" fmla="*/ 0 60000 65536"/>
              <a:gd name="T10" fmla="*/ 0 60000 65536"/>
              <a:gd name="T11" fmla="*/ 0 60000 65536"/>
              <a:gd name="T12" fmla="*/ 0 w 2663825"/>
              <a:gd name="T13" fmla="*/ 0 h 127000"/>
              <a:gd name="T14" fmla="*/ 2663825 w 2663825"/>
              <a:gd name="T15" fmla="*/ 127000 h 127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63825" h="127000">
                <a:moveTo>
                  <a:pt x="2663825" y="0"/>
                </a:moveTo>
                <a:lnTo>
                  <a:pt x="2663825" y="127000"/>
                </a:lnTo>
                <a:lnTo>
                  <a:pt x="0" y="127000"/>
                </a:lnTo>
                <a:lnTo>
                  <a:pt x="0" y="3175"/>
                </a:lnTo>
              </a:path>
            </a:pathLst>
          </a:custGeom>
          <a:noFill/>
          <a:ln w="19050" cap="flat" cmpd="sng" algn="ctr">
            <a:solidFill>
              <a:srgbClr val="7F7F7F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sz="1400" kern="0" dirty="0">
              <a:solidFill>
                <a:prstClr val="black"/>
              </a:solidFill>
            </a:endParaRPr>
          </a:p>
        </p:txBody>
      </p:sp>
      <p:sp>
        <p:nvSpPr>
          <p:cNvPr id="46" name="TextBox 4">
            <a:extLst>
              <a:ext uri="{FF2B5EF4-FFF2-40B4-BE49-F238E27FC236}">
                <a16:creationId xmlns:a16="http://schemas.microsoft.com/office/drawing/2014/main" id="{81017CFA-9BB2-45BC-96B1-BD2D3665C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6491" y="2210320"/>
            <a:ext cx="4395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200" b="1" kern="0" dirty="0">
                <a:solidFill>
                  <a:srgbClr val="981B1E"/>
                </a:solidFill>
                <a:latin typeface="Arial" panose="020B0604020202020204"/>
              </a:rPr>
              <a:t>168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E5D1D9-1201-4F75-A502-817704CD5279}"/>
              </a:ext>
            </a:extLst>
          </p:cNvPr>
          <p:cNvSpPr txBox="1"/>
          <p:nvPr/>
        </p:nvSpPr>
        <p:spPr bwMode="auto">
          <a:xfrm>
            <a:off x="5377938" y="2341249"/>
            <a:ext cx="2781531" cy="2585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1200" b="1" kern="0" dirty="0">
                <a:solidFill>
                  <a:schemeClr val="bg1">
                    <a:lumMod val="65000"/>
                  </a:schemeClr>
                </a:solidFill>
              </a:rPr>
              <a:t>Randomized, double-blinded phase</a:t>
            </a:r>
            <a:endParaRPr lang="en-GB" sz="12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BCF220-94B4-41D6-975D-0D560544BEB5}"/>
              </a:ext>
            </a:extLst>
          </p:cNvPr>
          <p:cNvSpPr txBox="1"/>
          <p:nvPr/>
        </p:nvSpPr>
        <p:spPr bwMode="auto">
          <a:xfrm>
            <a:off x="9666474" y="2339530"/>
            <a:ext cx="502062" cy="2585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1200" b="1" kern="0" dirty="0">
                <a:solidFill>
                  <a:srgbClr val="981B1E"/>
                </a:solidFill>
              </a:rPr>
              <a:t>OLE</a:t>
            </a:r>
            <a:endParaRPr lang="en-GB" sz="1400" b="1" kern="0" dirty="0">
              <a:solidFill>
                <a:srgbClr val="981B1E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7BDFD3B-46F8-40D4-9925-123347F051D9}"/>
              </a:ext>
            </a:extLst>
          </p:cNvPr>
          <p:cNvSpPr txBox="1"/>
          <p:nvPr/>
        </p:nvSpPr>
        <p:spPr>
          <a:xfrm>
            <a:off x="11114565" y="2530496"/>
            <a:ext cx="76366" cy="51277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b">
            <a:noAutofit/>
          </a:bodyPr>
          <a:lstStyle/>
          <a:p>
            <a:endParaRPr lang="en-GB" sz="12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CA21B58-DFB7-49DC-B37E-28DB46181CFF}"/>
              </a:ext>
            </a:extLst>
          </p:cNvPr>
          <p:cNvCxnSpPr/>
          <p:nvPr/>
        </p:nvCxnSpPr>
        <p:spPr bwMode="auto">
          <a:xfrm>
            <a:off x="11057270" y="2473617"/>
            <a:ext cx="103367" cy="173948"/>
          </a:xfrm>
          <a:prstGeom prst="line">
            <a:avLst/>
          </a:prstGeom>
          <a:noFill/>
          <a:ln w="1905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6BEF757-1E4D-4047-857B-CFE98143537B}"/>
              </a:ext>
            </a:extLst>
          </p:cNvPr>
          <p:cNvCxnSpPr/>
          <p:nvPr/>
        </p:nvCxnSpPr>
        <p:spPr bwMode="auto">
          <a:xfrm>
            <a:off x="11139247" y="2466171"/>
            <a:ext cx="103367" cy="173948"/>
          </a:xfrm>
          <a:prstGeom prst="line">
            <a:avLst/>
          </a:prstGeom>
          <a:noFill/>
          <a:ln w="1905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FE572EEE-B202-427F-B572-4BDB279939F0}"/>
              </a:ext>
            </a:extLst>
          </p:cNvPr>
          <p:cNvSpPr/>
          <p:nvPr/>
        </p:nvSpPr>
        <p:spPr bwMode="auto">
          <a:xfrm flipV="1">
            <a:off x="11241059" y="2110082"/>
            <a:ext cx="199210" cy="157814"/>
          </a:xfrm>
          <a:prstGeom prst="triangle">
            <a:avLst/>
          </a:prstGeom>
          <a:solidFill>
            <a:srgbClr val="981B1E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400" kern="0" dirty="0">
              <a:solidFill>
                <a:prstClr val="white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176CDF7-D815-4952-A6E9-EA2B844B6E3F}"/>
              </a:ext>
            </a:extLst>
          </p:cNvPr>
          <p:cNvSpPr txBox="1"/>
          <p:nvPr/>
        </p:nvSpPr>
        <p:spPr bwMode="auto">
          <a:xfrm>
            <a:off x="10772239" y="1859560"/>
            <a:ext cx="1136851" cy="2585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1200" b="1" kern="0" dirty="0">
                <a:solidFill>
                  <a:srgbClr val="981B1E"/>
                </a:solidFill>
              </a:rPr>
              <a:t>End of Study</a:t>
            </a:r>
            <a:endParaRPr lang="en-GB" sz="1200" b="1" kern="0" dirty="0">
              <a:solidFill>
                <a:srgbClr val="981B1E"/>
              </a:solidFill>
            </a:endParaRP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8AE048A8-C27D-453D-BD90-63BB79333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4980" y="1302397"/>
            <a:ext cx="3110410" cy="715704"/>
          </a:xfrm>
          <a:prstGeom prst="rect">
            <a:avLst/>
          </a:prstGeom>
          <a:solidFill>
            <a:srgbClr val="E2E2E2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1400" b="1" kern="0" dirty="0"/>
              <a:t>Primary Endpoint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altLang="en-US" sz="1400" kern="0" dirty="0"/>
              <a:t>Proportion with HIV-1 RNA ≥50 c/mL by snapshot analysis</a:t>
            </a:r>
            <a:endParaRPr lang="en-GB" sz="1400" kern="0" dirty="0"/>
          </a:p>
        </p:txBody>
      </p:sp>
    </p:spTree>
    <p:extLst>
      <p:ext uri="{BB962C8B-B14F-4D97-AF65-F5344CB8AC3E}">
        <p14:creationId xmlns:p14="http://schemas.microsoft.com/office/powerpoint/2010/main" val="13925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227667"/>
            <a:ext cx="10607400" cy="2308013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Baseline Genotypic Analyses</a:t>
            </a:r>
          </a:p>
          <a:p>
            <a:r>
              <a:rPr lang="en-US" altLang="en-US" sz="1600" dirty="0"/>
              <a:t>Historical HIV-1 genotype reports were collected if available on enrollment</a:t>
            </a:r>
          </a:p>
          <a:p>
            <a:r>
              <a:rPr lang="en-US" altLang="en-US" sz="1600" dirty="0"/>
              <a:t>HIV-1 proviral DNA genotype testing (GenoSure Archive) was performed retrospectively on baseline samples</a:t>
            </a:r>
          </a:p>
          <a:p>
            <a:pPr marL="688975" lvl="1" indent="-231775">
              <a:spcBef>
                <a:spcPts val="900"/>
              </a:spcBef>
            </a:pPr>
            <a:r>
              <a:rPr lang="en-US" sz="1400" dirty="0"/>
              <a:t>Bioinformatic filters removed APOBEC-mediated hypermutated deep-sequence reads from </a:t>
            </a:r>
            <a:r>
              <a:rPr lang="en-US" sz="1400" dirty="0" err="1"/>
              <a:t>GenoSure</a:t>
            </a:r>
            <a:r>
              <a:rPr lang="en-US" sz="1400" dirty="0"/>
              <a:t> Archive results to prevent overreporting of E138K, M184I, and M230I in reverse transcriptase (RT) and G163R in integrase (IN)</a:t>
            </a:r>
          </a:p>
          <a:p>
            <a:pPr marL="288925" indent="-231775"/>
            <a:r>
              <a:rPr lang="en-US" sz="1600" dirty="0"/>
              <a:t>Participants with preexisting resistance detected after enrollment continued on study and were included in all analyses</a:t>
            </a:r>
          </a:p>
          <a:p>
            <a:pPr marL="288925" indent="-231775"/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00D441D-2A96-418A-8F4D-ECD5C625E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44497"/>
              </p:ext>
            </p:extLst>
          </p:nvPr>
        </p:nvGraphicFramePr>
        <p:xfrm>
          <a:off x="792300" y="4115155"/>
          <a:ext cx="10607401" cy="165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1218">
                  <a:extLst>
                    <a:ext uri="{9D8B030D-6E8A-4147-A177-3AD203B41FA5}">
                      <a16:colId xmlns:a16="http://schemas.microsoft.com/office/drawing/2014/main" val="2893751173"/>
                    </a:ext>
                  </a:extLst>
                </a:gridCol>
                <a:gridCol w="9756183">
                  <a:extLst>
                    <a:ext uri="{9D8B030D-6E8A-4147-A177-3AD203B41FA5}">
                      <a16:colId xmlns:a16="http://schemas.microsoft.com/office/drawing/2014/main" val="1030343757"/>
                    </a:ext>
                  </a:extLst>
                </a:gridCol>
              </a:tblGrid>
              <a:tr h="331216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200" b="1" dirty="0">
                          <a:solidFill>
                            <a:schemeClr val="bg1"/>
                          </a:solidFill>
                        </a:rPr>
                        <a:t>NRTI-R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K65R/E/N, T69 insertions, K70E, L74V/I, Y115F, Q151M, M184V/I, TAMs (M41L, D67N, K70R, L210W, T215F/Y, K219E/N/Q/R)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9798"/>
                  </a:ext>
                </a:extLst>
              </a:tr>
              <a:tr h="3312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NNRTI-R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L100I, K101E/P, K103N/S, V106A/M, V108I, E138A/G/K/Q/R, V179L, Y181C/I/V, Y188C/H/L, G190A/E/Q/S, H221Y, P225H, F227C, M230I/L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910592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/>
                        <a:t>RPV-</a:t>
                      </a:r>
                      <a:r>
                        <a:rPr lang="en-US" sz="1200" b="0" dirty="0"/>
                        <a:t>R</a:t>
                      </a:r>
                      <a:r>
                        <a:rPr lang="en-US" sz="1200" b="1" dirty="0"/>
                        <a:t>: </a:t>
                      </a:r>
                      <a:r>
                        <a:rPr lang="en-US" sz="1200" dirty="0"/>
                        <a:t>L100I, K101E/P, E138A/G/K/Q/R, V179L, Y181C/I/V, Y188L, H221Y, F227C, M230I/L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826538"/>
                  </a:ext>
                </a:extLst>
              </a:tr>
              <a:tr h="33121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PI-R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D30N, V32I, M46I/L, I47A/V, G48V, I50L/V, I54M/L, Q58E, T74P, L76V, V82A/F/L/S/T, N83D, I84V, N88S, L90M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25942"/>
                  </a:ext>
                </a:extLst>
              </a:tr>
              <a:tr h="33121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INSTI-R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altLang="en-US" sz="1200" dirty="0"/>
                        <a:t>T66I/A/K, E92Q/G, F121Y, Y143R/H/C, S147G, Q148H/K/R, N155H/S, R263K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9634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03CDFDB-6B45-4C81-944A-B1D88ABF33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5844392"/>
            <a:ext cx="10565726" cy="365125"/>
          </a:xfrm>
        </p:spPr>
        <p:txBody>
          <a:bodyPr/>
          <a:lstStyle/>
          <a:p>
            <a:r>
              <a:rPr lang="en-US" sz="1200" kern="0" dirty="0"/>
              <a:t>INSTI, IN strand transfer inhibitor; NNRTI, non-nucleoside RT inhibitor; NRTI, nucleoside RT inhibitor; PI, protease (PR) inhibitor; R, resistance, RPV, rilpivirine; TAM, thymidine analog mutation.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D2ACB6B-6BE2-4A87-AAD5-B55605A0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24896"/>
            <a:ext cx="10565728" cy="787400"/>
          </a:xfrm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62F9950C-A9AA-4DB4-84AF-373678105D03}"/>
              </a:ext>
            </a:extLst>
          </p:cNvPr>
          <p:cNvSpPr txBox="1">
            <a:spLocks/>
          </p:cNvSpPr>
          <p:nvPr/>
        </p:nvSpPr>
        <p:spPr bwMode="auto">
          <a:xfrm>
            <a:off x="812800" y="3751051"/>
            <a:ext cx="10607400" cy="526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1800" b="1" dirty="0"/>
              <a:t>HIV-1 Drug Resistance Substitutions</a:t>
            </a:r>
            <a:r>
              <a:rPr lang="en-US" altLang="en-US" sz="1800" dirty="0"/>
              <a:t> </a:t>
            </a:r>
            <a:r>
              <a:rPr lang="en-US" altLang="en-US" sz="1800" b="1" dirty="0"/>
              <a:t>(based on IAS-USA)</a:t>
            </a:r>
            <a:r>
              <a:rPr lang="en-US" altLang="en-US" sz="1800" b="1" baseline="30000" dirty="0"/>
              <a:t>12</a:t>
            </a:r>
            <a:endParaRPr lang="en-US" altLang="en-US" sz="1800" baseline="30000" dirty="0"/>
          </a:p>
        </p:txBody>
      </p:sp>
    </p:spTree>
    <p:extLst>
      <p:ext uri="{BB962C8B-B14F-4D97-AF65-F5344CB8AC3E}">
        <p14:creationId xmlns:p14="http://schemas.microsoft.com/office/powerpoint/2010/main" val="134193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Methods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/>
              <a:t>Resistance Analysis Population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/>
              <a:t>Resistance testing was performed in participants with HIV-1 RNA ≥200 c/mL at confirmed virologic failure (2 consecutive visits with HIV-1 RNA ≥50 c/mL), Week 48, or last visit on study drugs 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/>
              <a:t>Plasma HIV-1 RNA genotype and phenotype (PhenoSense</a:t>
            </a:r>
            <a:r>
              <a:rPr lang="en-US" altLang="en-US" sz="1600" baseline="30000" dirty="0"/>
              <a:t>®</a:t>
            </a:r>
            <a:r>
              <a:rPr lang="en-US" altLang="en-US" sz="1600" dirty="0"/>
              <a:t> GT, Genosure</a:t>
            </a:r>
            <a:r>
              <a:rPr lang="en-US" altLang="en-US" sz="1600" baseline="30000" dirty="0"/>
              <a:t>® </a:t>
            </a:r>
            <a:r>
              <a:rPr lang="en-US" altLang="en-US" sz="1600" dirty="0"/>
              <a:t>MG, and PhenoSense</a:t>
            </a:r>
            <a:r>
              <a:rPr lang="en-US" altLang="en-US" sz="1600" baseline="30000" dirty="0"/>
              <a:t>®</a:t>
            </a:r>
            <a:r>
              <a:rPr lang="en-US" altLang="en-US" sz="1600" dirty="0"/>
              <a:t>, Monogram)</a:t>
            </a:r>
            <a:endParaRPr lang="en-US" altLang="en-US" sz="2000" dirty="0"/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1800" b="1" dirty="0"/>
              <a:t>Efficacy Analysis</a:t>
            </a:r>
            <a:endParaRPr lang="en-US" sz="1800" b="1" dirty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/>
              <a:t>Analyses included participants with ≥1 on-treatment HIV-1 RNA measurement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en-US" sz="1600" dirty="0"/>
              <a:t>Viral blip: after the baseline visit, a single HIV-1 RNA value ≥50 c/mL, preceded and followed by HIV-1 RNA &lt;50 c/mL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Virologic outcomes on B/F/TAF based on last available on-treatment HIV-1 RNA using last-observation-carried-forward (LOCF) imputation: &lt;50 (success) or ≥50 (failure) c/mL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Virologic outcomes were determined for all participants who switched to B/F/TAF with on-treatment data, including those with early discontinuation</a:t>
            </a:r>
            <a:endParaRPr lang="en-US" sz="1600" baseline="300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2D176-7E32-E140-9325-49039794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7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A481BAC-818A-4B97-9531-E645508CD7E4}"/>
              </a:ext>
            </a:extLst>
          </p:cNvPr>
          <p:cNvGrpSpPr/>
          <p:nvPr/>
        </p:nvGrpSpPr>
        <p:grpSpPr>
          <a:xfrm>
            <a:off x="4294759" y="1838962"/>
            <a:ext cx="3602484" cy="3959776"/>
            <a:chOff x="4294759" y="1838962"/>
            <a:chExt cx="3602484" cy="4059238"/>
          </a:xfrm>
        </p:grpSpPr>
        <p:cxnSp>
          <p:nvCxnSpPr>
            <p:cNvPr id="77" name="Straight Connector 13">
              <a:extLst>
                <a:ext uri="{FF2B5EF4-FFF2-40B4-BE49-F238E27FC236}">
                  <a16:creationId xmlns:a16="http://schemas.microsoft.com/office/drawing/2014/main" id="{92B168D7-53C3-4C4C-8B34-52F98A9880D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97243" y="1838962"/>
              <a:ext cx="0" cy="4059238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13">
              <a:extLst>
                <a:ext uri="{FF2B5EF4-FFF2-40B4-BE49-F238E27FC236}">
                  <a16:creationId xmlns:a16="http://schemas.microsoft.com/office/drawing/2014/main" id="{F55B7C3F-3AD9-4185-A10C-EE8761AA5D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94759" y="1838962"/>
              <a:ext cx="0" cy="4059238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CC5922FE-4E32-4BB8-987D-18800849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kern="0" dirty="0"/>
              <a:t>Participants Included in Efficacy Analysis</a:t>
            </a:r>
            <a:endParaRPr lang="en-US" sz="2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1A141-06A1-4416-B868-AFECA9292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B802A8D-EA9D-436A-8C6F-734504465281}"/>
              </a:ext>
            </a:extLst>
          </p:cNvPr>
          <p:cNvCxnSpPr>
            <a:cxnSpLocks/>
          </p:cNvCxnSpPr>
          <p:nvPr/>
        </p:nvCxnSpPr>
        <p:spPr>
          <a:xfrm>
            <a:off x="3324526" y="4730727"/>
            <a:ext cx="602157" cy="0"/>
          </a:xfrm>
          <a:prstGeom prst="straightConnector1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F572287-9D2B-4927-A592-3F83F24F69F7}"/>
              </a:ext>
            </a:extLst>
          </p:cNvPr>
          <p:cNvSpPr/>
          <p:nvPr/>
        </p:nvSpPr>
        <p:spPr bwMode="auto">
          <a:xfrm>
            <a:off x="3024212" y="4308261"/>
            <a:ext cx="6147356" cy="617152"/>
          </a:xfrm>
          <a:prstGeom prst="rect">
            <a:avLst/>
          </a:prstGeom>
          <a:solidFill>
            <a:srgbClr val="F8F3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211DC9-E546-4042-BB32-A78621834F47}"/>
              </a:ext>
            </a:extLst>
          </p:cNvPr>
          <p:cNvSpPr/>
          <p:nvPr/>
        </p:nvSpPr>
        <p:spPr bwMode="auto">
          <a:xfrm>
            <a:off x="3024212" y="2956549"/>
            <a:ext cx="6147356" cy="642534"/>
          </a:xfrm>
          <a:prstGeom prst="rect">
            <a:avLst/>
          </a:prstGeom>
          <a:solidFill>
            <a:srgbClr val="EADEC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D299C7E-5059-4BAA-A22A-57B30ADEE915}"/>
              </a:ext>
            </a:extLst>
          </p:cNvPr>
          <p:cNvSpPr txBox="1"/>
          <p:nvPr/>
        </p:nvSpPr>
        <p:spPr>
          <a:xfrm>
            <a:off x="1864597" y="2560984"/>
            <a:ext cx="2161673" cy="261610"/>
          </a:xfrm>
          <a:prstGeom prst="rect">
            <a:avLst/>
          </a:prstGeom>
          <a:solidFill>
            <a:srgbClr val="B2ECE2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r"/>
            <a:r>
              <a:rPr lang="en-US" sz="1100" dirty="0"/>
              <a:t>No post-baseline HIV RNA, n=1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6003BE0-8F39-47C1-B4BB-FE9EA93495AC}"/>
              </a:ext>
            </a:extLst>
          </p:cNvPr>
          <p:cNvSpPr txBox="1"/>
          <p:nvPr/>
        </p:nvSpPr>
        <p:spPr>
          <a:xfrm>
            <a:off x="4980433" y="1245447"/>
            <a:ext cx="2231136" cy="461665"/>
          </a:xfrm>
          <a:prstGeom prst="rect">
            <a:avLst/>
          </a:prstGeom>
          <a:solidFill>
            <a:srgbClr val="E2E2E2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Randomized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 N=495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760318D-6A5E-4D5F-82D6-85465ED7A73C}"/>
              </a:ext>
            </a:extLst>
          </p:cNvPr>
          <p:cNvSpPr txBox="1"/>
          <p:nvPr/>
        </p:nvSpPr>
        <p:spPr>
          <a:xfrm>
            <a:off x="3179191" y="1970812"/>
            <a:ext cx="2231136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B/F/TAF 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n=282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B849B5B-A7F3-45E7-9648-A193372D1D5D}"/>
              </a:ext>
            </a:extLst>
          </p:cNvPr>
          <p:cNvSpPr txBox="1"/>
          <p:nvPr/>
        </p:nvSpPr>
        <p:spPr>
          <a:xfrm>
            <a:off x="6781675" y="1970812"/>
            <a:ext cx="2231136" cy="461665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ctr" defTabSz="121761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FFFFFF"/>
                </a:solidFill>
                <a:cs typeface="Arial" charset="0"/>
              </a:rPr>
              <a:t>DTG/ABC/3TC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  <a:p>
            <a:pPr marL="0" marR="0" lvl="0" indent="0" algn="ctr" defTabSz="121761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rPr>
              <a:t>n=</a:t>
            </a:r>
            <a:r>
              <a:rPr lang="en-US" sz="1200" b="1" kern="0" dirty="0">
                <a:solidFill>
                  <a:srgbClr val="FFFFFF"/>
                </a:solidFill>
                <a:cs typeface="Arial" charset="0"/>
              </a:rPr>
              <a:t>281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24AB2EE-E7E0-4156-B4C4-D40FBE44D6DA}"/>
              </a:ext>
            </a:extLst>
          </p:cNvPr>
          <p:cNvSpPr txBox="1"/>
          <p:nvPr/>
        </p:nvSpPr>
        <p:spPr>
          <a:xfrm>
            <a:off x="3179191" y="3028428"/>
            <a:ext cx="2231136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B/F/TAF 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n=281</a:t>
            </a:r>
            <a:endParaRPr lang="en-US" sz="1200" b="1" baseline="30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D8E56DC-03EB-436C-8D29-A70BD6EFFA63}"/>
              </a:ext>
            </a:extLst>
          </p:cNvPr>
          <p:cNvSpPr txBox="1"/>
          <p:nvPr/>
        </p:nvSpPr>
        <p:spPr>
          <a:xfrm>
            <a:off x="8160428" y="3661069"/>
            <a:ext cx="2734056" cy="2616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100" dirty="0"/>
              <a:t>Did not switch to B/F/TAF, n=16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1148987B-9A3F-416E-9BA2-BB823822E4E0}"/>
              </a:ext>
            </a:extLst>
          </p:cNvPr>
          <p:cNvSpPr txBox="1"/>
          <p:nvPr/>
        </p:nvSpPr>
        <p:spPr>
          <a:xfrm>
            <a:off x="8160428" y="3984665"/>
            <a:ext cx="2734056" cy="261610"/>
          </a:xfrm>
          <a:prstGeom prst="rect">
            <a:avLst/>
          </a:prstGeom>
          <a:solidFill>
            <a:srgbClr val="B2ECE2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r>
              <a:rPr lang="en-US" sz="1100" dirty="0"/>
              <a:t>No post-B/F/TAF baseline HIV RNA, n=1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6B06280-C7E2-4F65-BB12-597BB5C2C13B}"/>
              </a:ext>
            </a:extLst>
          </p:cNvPr>
          <p:cNvSpPr txBox="1"/>
          <p:nvPr/>
        </p:nvSpPr>
        <p:spPr>
          <a:xfrm>
            <a:off x="6783308" y="4386005"/>
            <a:ext cx="2229503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DTG/ABC/3TC</a:t>
            </a:r>
            <a:r>
              <a:rPr lang="en-US" sz="1200" b="1" dirty="0">
                <a:solidFill>
                  <a:schemeClr val="bg1"/>
                </a:solidFill>
              </a:rPr>
              <a:t>→</a:t>
            </a: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B/F/TAF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n=264</a:t>
            </a:r>
            <a:endParaRPr lang="en-US" sz="1200" b="1" baseline="30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1AB889-945E-49F1-B62B-F83A5DE41C81}"/>
              </a:ext>
            </a:extLst>
          </p:cNvPr>
          <p:cNvSpPr txBox="1"/>
          <p:nvPr/>
        </p:nvSpPr>
        <p:spPr>
          <a:xfrm>
            <a:off x="1292855" y="3055896"/>
            <a:ext cx="1751671" cy="44384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en-US" sz="1400" b="1" dirty="0"/>
              <a:t>Week 48</a:t>
            </a:r>
          </a:p>
          <a:p>
            <a:pPr algn="r"/>
            <a:r>
              <a:rPr lang="en-US" sz="1400" b="1" dirty="0"/>
              <a:t>Analyses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F2C582-AB1A-439F-8BD0-1CAED73076E3}"/>
              </a:ext>
            </a:extLst>
          </p:cNvPr>
          <p:cNvSpPr txBox="1"/>
          <p:nvPr/>
        </p:nvSpPr>
        <p:spPr>
          <a:xfrm>
            <a:off x="1756994" y="5131907"/>
            <a:ext cx="1287532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1400" b="1" dirty="0">
                <a:solidFill>
                  <a:srgbClr val="981B1E"/>
                </a:solidFill>
              </a:rPr>
              <a:t>End of Study</a:t>
            </a:r>
          </a:p>
          <a:p>
            <a:pPr algn="r"/>
            <a:r>
              <a:rPr lang="en-US" sz="1400" b="1" dirty="0">
                <a:solidFill>
                  <a:srgbClr val="981B1E"/>
                </a:solidFill>
              </a:rPr>
              <a:t>Analyses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7E9DAA4-2E2C-4AA8-BF64-3800EC915CAC}"/>
              </a:ext>
            </a:extLst>
          </p:cNvPr>
          <p:cNvSpPr txBox="1"/>
          <p:nvPr/>
        </p:nvSpPr>
        <p:spPr>
          <a:xfrm>
            <a:off x="6781675" y="3028428"/>
            <a:ext cx="2231136" cy="461665"/>
          </a:xfrm>
          <a:prstGeom prst="rect">
            <a:avLst/>
          </a:prstGeom>
          <a:solidFill>
            <a:schemeClr val="tx1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ctr" defTabSz="121761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FFFFFF"/>
                </a:solidFill>
                <a:cs typeface="Arial" charset="0"/>
              </a:rPr>
              <a:t>DTG/ABC/3TC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  <a:p>
            <a:pPr marL="0" marR="0" lvl="0" indent="0" algn="ctr" defTabSz="121761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rPr>
              <a:t>n=</a:t>
            </a:r>
            <a:r>
              <a:rPr lang="en-US" sz="1200" b="1" kern="0" dirty="0">
                <a:solidFill>
                  <a:srgbClr val="FFFFFF"/>
                </a:solidFill>
                <a:cs typeface="Arial" charset="0"/>
              </a:rPr>
              <a:t>281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9AC061D-0F06-437C-B694-FD86542435B1}"/>
              </a:ext>
            </a:extLst>
          </p:cNvPr>
          <p:cNvSpPr txBox="1"/>
          <p:nvPr/>
        </p:nvSpPr>
        <p:spPr>
          <a:xfrm>
            <a:off x="3179191" y="4386005"/>
            <a:ext cx="2231136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B/F/TAF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 n=259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79A67F5-182C-4E5D-AE98-31EBE1CDD142}"/>
              </a:ext>
            </a:extLst>
          </p:cNvPr>
          <p:cNvSpPr txBox="1"/>
          <p:nvPr/>
        </p:nvSpPr>
        <p:spPr>
          <a:xfrm>
            <a:off x="5386843" y="3111899"/>
            <a:ext cx="1418315" cy="29472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sz="1200" b="1" dirty="0"/>
              <a:t>Randomized</a:t>
            </a:r>
            <a:br>
              <a:rPr lang="en-US" sz="1200" b="1" dirty="0"/>
            </a:br>
            <a:r>
              <a:rPr lang="en-US" sz="1200" b="1" dirty="0"/>
              <a:t>phase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D86FA5-50DD-40B1-A247-1A54356574DF}"/>
              </a:ext>
            </a:extLst>
          </p:cNvPr>
          <p:cNvSpPr txBox="1"/>
          <p:nvPr/>
        </p:nvSpPr>
        <p:spPr>
          <a:xfrm>
            <a:off x="5565183" y="4498809"/>
            <a:ext cx="1061634" cy="236056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200" b="1" dirty="0"/>
              <a:t>OLE phase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480F7B-684D-464D-851E-BEB93F67236F}"/>
              </a:ext>
            </a:extLst>
          </p:cNvPr>
          <p:cNvSpPr txBox="1"/>
          <p:nvPr/>
        </p:nvSpPr>
        <p:spPr>
          <a:xfrm>
            <a:off x="3179191" y="5175564"/>
            <a:ext cx="2231136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B/F/TAF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 n=281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BEC231-67AC-4B98-BFA5-3E00A16EDFD7}"/>
              </a:ext>
            </a:extLst>
          </p:cNvPr>
          <p:cNvSpPr txBox="1"/>
          <p:nvPr/>
        </p:nvSpPr>
        <p:spPr>
          <a:xfrm>
            <a:off x="6781675" y="5175564"/>
            <a:ext cx="2231136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DTG/ABC/3TC</a:t>
            </a:r>
            <a:r>
              <a:rPr lang="en-US" sz="1200" b="1" dirty="0">
                <a:solidFill>
                  <a:schemeClr val="bg1"/>
                </a:solidFill>
              </a:rPr>
              <a:t>→</a:t>
            </a: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B/F/TAF</a:t>
            </a:r>
          </a:p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n=264</a:t>
            </a:r>
            <a:endParaRPr lang="en-US" sz="1200" b="1" baseline="30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6D84F28-3385-4F18-8CE3-84EEEE175CE7}"/>
              </a:ext>
            </a:extLst>
          </p:cNvPr>
          <p:cNvSpPr txBox="1"/>
          <p:nvPr/>
        </p:nvSpPr>
        <p:spPr>
          <a:xfrm>
            <a:off x="4940413" y="5993356"/>
            <a:ext cx="2231136" cy="461665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>
              <a:spcBef>
                <a:spcPts val="0"/>
              </a:spcBef>
              <a:buClr>
                <a:srgbClr val="990000"/>
              </a:buClr>
              <a:buSzPct val="120000"/>
              <a:defRPr/>
            </a:pPr>
            <a:r>
              <a:rPr lang="en-US" sz="12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All B/F/TAF</a:t>
            </a:r>
          </a:p>
          <a:p>
            <a:pPr algn="ctr">
              <a:spcBef>
                <a:spcPts val="0"/>
              </a:spcBef>
              <a:buClr>
                <a:srgbClr val="990000"/>
              </a:buClr>
              <a:buSzPct val="120000"/>
              <a:defRPr/>
            </a:pPr>
            <a:r>
              <a:rPr lang="en-US" sz="12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n=545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FF9D9C9-D385-4A8E-B9E3-FB6B0DDA8D31}"/>
              </a:ext>
            </a:extLst>
          </p:cNvPr>
          <p:cNvSpPr txBox="1"/>
          <p:nvPr/>
        </p:nvSpPr>
        <p:spPr>
          <a:xfrm>
            <a:off x="5565183" y="5098297"/>
            <a:ext cx="1061634" cy="466345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sz="1200" b="1" dirty="0"/>
              <a:t>All phases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4F7B2C8-CCC6-4ED4-B74B-B9B1368DCB9E}"/>
              </a:ext>
            </a:extLst>
          </p:cNvPr>
          <p:cNvSpPr txBox="1"/>
          <p:nvPr/>
        </p:nvSpPr>
        <p:spPr>
          <a:xfrm>
            <a:off x="1864597" y="3822867"/>
            <a:ext cx="2161673" cy="261610"/>
          </a:xfrm>
          <a:prstGeom prst="rect">
            <a:avLst/>
          </a:prstGeom>
          <a:solidFill>
            <a:srgbClr val="B2ECE2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r"/>
            <a:r>
              <a:rPr lang="en-US" sz="1100" dirty="0"/>
              <a:t>Did not enter OLE, n=22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7E0274-9411-4552-955A-A0828F320311}"/>
              </a:ext>
            </a:extLst>
          </p:cNvPr>
          <p:cNvCxnSpPr>
            <a:cxnSpLocks/>
          </p:cNvCxnSpPr>
          <p:nvPr/>
        </p:nvCxnSpPr>
        <p:spPr bwMode="auto">
          <a:xfrm>
            <a:off x="6096001" y="1707112"/>
            <a:ext cx="0" cy="1318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3E01D6F-F9A6-45D3-B5DB-6869F0732DA8}"/>
              </a:ext>
            </a:extLst>
          </p:cNvPr>
          <p:cNvCxnSpPr>
            <a:cxnSpLocks/>
          </p:cNvCxnSpPr>
          <p:nvPr/>
        </p:nvCxnSpPr>
        <p:spPr bwMode="auto">
          <a:xfrm flipH="1">
            <a:off x="4294759" y="1838962"/>
            <a:ext cx="360049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13">
            <a:extLst>
              <a:ext uri="{FF2B5EF4-FFF2-40B4-BE49-F238E27FC236}">
                <a16:creationId xmlns:a16="http://schemas.microsoft.com/office/drawing/2014/main" id="{73C6C33C-FC66-433B-ADC0-7A5B851FC7ED}"/>
              </a:ext>
            </a:extLst>
          </p:cNvPr>
          <p:cNvCxnSpPr>
            <a:cxnSpLocks/>
          </p:cNvCxnSpPr>
          <p:nvPr/>
        </p:nvCxnSpPr>
        <p:spPr bwMode="auto">
          <a:xfrm flipH="1">
            <a:off x="4026272" y="2698790"/>
            <a:ext cx="268486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Connector 13">
            <a:extLst>
              <a:ext uri="{FF2B5EF4-FFF2-40B4-BE49-F238E27FC236}">
                <a16:creationId xmlns:a16="http://schemas.microsoft.com/office/drawing/2014/main" id="{47069AFC-6A71-4396-8063-74286C6AD26C}"/>
              </a:ext>
            </a:extLst>
          </p:cNvPr>
          <p:cNvCxnSpPr>
            <a:cxnSpLocks/>
          </p:cNvCxnSpPr>
          <p:nvPr/>
        </p:nvCxnSpPr>
        <p:spPr bwMode="auto">
          <a:xfrm flipH="1">
            <a:off x="4026272" y="3953672"/>
            <a:ext cx="268486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13">
            <a:extLst>
              <a:ext uri="{FF2B5EF4-FFF2-40B4-BE49-F238E27FC236}">
                <a16:creationId xmlns:a16="http://schemas.microsoft.com/office/drawing/2014/main" id="{A4913AB3-B995-4238-9F57-81B6B952F614}"/>
              </a:ext>
            </a:extLst>
          </p:cNvPr>
          <p:cNvCxnSpPr>
            <a:cxnSpLocks/>
          </p:cNvCxnSpPr>
          <p:nvPr/>
        </p:nvCxnSpPr>
        <p:spPr bwMode="auto">
          <a:xfrm>
            <a:off x="7895252" y="3791874"/>
            <a:ext cx="265176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Straight Connector 13">
            <a:extLst>
              <a:ext uri="{FF2B5EF4-FFF2-40B4-BE49-F238E27FC236}">
                <a16:creationId xmlns:a16="http://schemas.microsoft.com/office/drawing/2014/main" id="{E418687D-553E-47DE-AB0B-8CE614710DC7}"/>
              </a:ext>
            </a:extLst>
          </p:cNvPr>
          <p:cNvCxnSpPr>
            <a:cxnSpLocks/>
          </p:cNvCxnSpPr>
          <p:nvPr/>
        </p:nvCxnSpPr>
        <p:spPr bwMode="auto">
          <a:xfrm>
            <a:off x="7895252" y="4115470"/>
            <a:ext cx="265176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42A558E-AF2D-45D1-80CC-F7728451212F}"/>
              </a:ext>
            </a:extLst>
          </p:cNvPr>
          <p:cNvCxnSpPr>
            <a:cxnSpLocks/>
          </p:cNvCxnSpPr>
          <p:nvPr/>
        </p:nvCxnSpPr>
        <p:spPr bwMode="auto">
          <a:xfrm flipH="1">
            <a:off x="4294759" y="5798740"/>
            <a:ext cx="360049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13">
            <a:extLst>
              <a:ext uri="{FF2B5EF4-FFF2-40B4-BE49-F238E27FC236}">
                <a16:creationId xmlns:a16="http://schemas.microsoft.com/office/drawing/2014/main" id="{20DC9711-3A76-441E-8B61-8DDBEE237A0E}"/>
              </a:ext>
            </a:extLst>
          </p:cNvPr>
          <p:cNvCxnSpPr>
            <a:cxnSpLocks/>
          </p:cNvCxnSpPr>
          <p:nvPr/>
        </p:nvCxnSpPr>
        <p:spPr bwMode="auto">
          <a:xfrm>
            <a:off x="6094242" y="5798740"/>
            <a:ext cx="0" cy="18097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F90346C5-F6C8-47D5-B7BC-31A60B8C3823}"/>
              </a:ext>
            </a:extLst>
          </p:cNvPr>
          <p:cNvSpPr/>
          <p:nvPr/>
        </p:nvSpPr>
        <p:spPr bwMode="auto">
          <a:xfrm>
            <a:off x="3024212" y="4308261"/>
            <a:ext cx="6147356" cy="2209144"/>
          </a:xfrm>
          <a:prstGeom prst="rect">
            <a:avLst/>
          </a:prstGeom>
          <a:noFill/>
          <a:ln w="22225" cap="flat" cmpd="sng" algn="ctr">
            <a:solidFill>
              <a:srgbClr val="981B1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59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600" dirty="0"/>
              <a:t>Baseline Resistance Data Sources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2D176-7E32-E140-9325-49039794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8" name="Group 67">
            <a:extLst>
              <a:ext uri="{FF2B5EF4-FFF2-40B4-BE49-F238E27FC236}">
                <a16:creationId xmlns:a16="http://schemas.microsoft.com/office/drawing/2014/main" id="{41DD2B76-7EDB-4AE7-BC42-1C3C0608D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182148"/>
              </p:ext>
            </p:extLst>
          </p:nvPr>
        </p:nvGraphicFramePr>
        <p:xfrm>
          <a:off x="4206033" y="2788207"/>
          <a:ext cx="7238546" cy="168757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3386675806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2284401532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3022969788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2388546697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(n=281)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DTG/ABC/3TC (n=281)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(n=562)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Participants, n (%)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PR/RT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PR/RT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PR/RT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 data available</a:t>
                      </a: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267 (95)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260 (93)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260 (93)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243 (86)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527 (94)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503 (90)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Historical genotype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139 (49)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(6)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137 (49)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 (4)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276 (49)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(5)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1" i="0" u="none" strike="sng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Baseline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proviral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genotype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257 (91)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257 (91)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 (86)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 (86)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499 (89)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499 (89)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5" name="Group 10">
            <a:extLst>
              <a:ext uri="{FF2B5EF4-FFF2-40B4-BE49-F238E27FC236}">
                <a16:creationId xmlns:a16="http://schemas.microsoft.com/office/drawing/2014/main" id="{D52F029A-4372-4499-9074-DB8DE2C6A03A}"/>
              </a:ext>
            </a:extLst>
          </p:cNvPr>
          <p:cNvGrpSpPr>
            <a:grpSpLocks noChangeAspect="1"/>
          </p:cNvGrpSpPr>
          <p:nvPr/>
        </p:nvGrpSpPr>
        <p:grpSpPr bwMode="auto">
          <a:xfrm rot="5400000">
            <a:off x="371091" y="3099094"/>
            <a:ext cx="4019640" cy="3043985"/>
            <a:chOff x="2009" y="2"/>
            <a:chExt cx="5702" cy="4318"/>
          </a:xfrm>
        </p:grpSpPr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0A8A810B-A06E-4716-B006-F2B4869D8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1" y="2"/>
              <a:ext cx="4318" cy="4318"/>
            </a:xfrm>
            <a:prstGeom prst="ellipse">
              <a:avLst/>
            </a:prstGeom>
            <a:solidFill>
              <a:srgbClr val="8BB6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12">
              <a:extLst>
                <a:ext uri="{FF2B5EF4-FFF2-40B4-BE49-F238E27FC236}">
                  <a16:creationId xmlns:a16="http://schemas.microsoft.com/office/drawing/2014/main" id="{AF659A31-F2D4-4C5E-9EB7-8B5738407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602"/>
              <a:ext cx="3118" cy="3118"/>
            </a:xfrm>
            <a:prstGeom prst="ellipse">
              <a:avLst/>
            </a:prstGeom>
            <a:solidFill>
              <a:srgbClr val="194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13">
              <a:extLst>
                <a:ext uri="{FF2B5EF4-FFF2-40B4-BE49-F238E27FC236}">
                  <a16:creationId xmlns:a16="http://schemas.microsoft.com/office/drawing/2014/main" id="{A7B65E43-0749-4EC9-831F-53BBC97E4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1" y="1686"/>
              <a:ext cx="950" cy="9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B2BD356A-09BE-4C77-BC16-B4C65D73F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432"/>
              <a:ext cx="3102" cy="3458"/>
            </a:xfrm>
            <a:custGeom>
              <a:avLst/>
              <a:gdLst>
                <a:gd name="T0" fmla="*/ 387 w 1954"/>
                <a:gd name="T1" fmla="*/ 1929 h 2178"/>
                <a:gd name="T2" fmla="*/ 387 w 1954"/>
                <a:gd name="T3" fmla="*/ 249 h 2178"/>
                <a:gd name="T4" fmla="*/ 1643 w 1954"/>
                <a:gd name="T5" fmla="*/ 453 h 2178"/>
                <a:gd name="T6" fmla="*/ 1643 w 1954"/>
                <a:gd name="T7" fmla="*/ 1725 h 2178"/>
                <a:gd name="T8" fmla="*/ 387 w 1954"/>
                <a:gd name="T9" fmla="*/ 1929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4" h="2178">
                  <a:moveTo>
                    <a:pt x="387" y="1929"/>
                  </a:moveTo>
                  <a:cubicBezTo>
                    <a:pt x="0" y="1436"/>
                    <a:pt x="0" y="742"/>
                    <a:pt x="387" y="249"/>
                  </a:cubicBezTo>
                  <a:cubicBezTo>
                    <a:pt x="799" y="0"/>
                    <a:pt x="1331" y="86"/>
                    <a:pt x="1643" y="453"/>
                  </a:cubicBezTo>
                  <a:cubicBezTo>
                    <a:pt x="1954" y="820"/>
                    <a:pt x="1954" y="1358"/>
                    <a:pt x="1643" y="1725"/>
                  </a:cubicBezTo>
                  <a:cubicBezTo>
                    <a:pt x="1331" y="2092"/>
                    <a:pt x="799" y="2178"/>
                    <a:pt x="387" y="1929"/>
                  </a:cubicBezTo>
                </a:path>
              </a:pathLst>
            </a:custGeom>
            <a:solidFill>
              <a:srgbClr val="3064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8DDFFE7A-D55A-4FB8-923D-719F29F7C5D8}"/>
              </a:ext>
            </a:extLst>
          </p:cNvPr>
          <p:cNvSpPr txBox="1"/>
          <p:nvPr/>
        </p:nvSpPr>
        <p:spPr>
          <a:xfrm>
            <a:off x="1477049" y="3387699"/>
            <a:ext cx="1807722" cy="6463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44%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Historical + baseline proviral genotype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0BE655-499D-426C-AD8D-3173DF0B4EF1}"/>
              </a:ext>
            </a:extLst>
          </p:cNvPr>
          <p:cNvSpPr txBox="1"/>
          <p:nvPr/>
        </p:nvSpPr>
        <p:spPr>
          <a:xfrm>
            <a:off x="1391298" y="4909716"/>
            <a:ext cx="1979224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45%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Baseline proviral genotype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only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42E465-BFE8-4543-9950-008D9BB20DE3}"/>
              </a:ext>
            </a:extLst>
          </p:cNvPr>
          <p:cNvSpPr txBox="1"/>
          <p:nvPr/>
        </p:nvSpPr>
        <p:spPr>
          <a:xfrm>
            <a:off x="1775777" y="1904571"/>
            <a:ext cx="1210268" cy="646331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/>
            <a:r>
              <a:rPr lang="en-US" sz="1400" b="1" dirty="0">
                <a:solidFill>
                  <a:srgbClr val="19424D"/>
                </a:solidFill>
              </a:rPr>
              <a:t>5%</a:t>
            </a:r>
          </a:p>
          <a:p>
            <a:pPr algn="ctr"/>
            <a:r>
              <a:rPr lang="en-US" sz="1400" b="1" dirty="0">
                <a:solidFill>
                  <a:srgbClr val="19424D"/>
                </a:solidFill>
              </a:rPr>
              <a:t>Historical</a:t>
            </a:r>
          </a:p>
          <a:p>
            <a:pPr algn="ctr"/>
            <a:r>
              <a:rPr lang="en-US" sz="1400" b="1" dirty="0">
                <a:solidFill>
                  <a:srgbClr val="19424D"/>
                </a:solidFill>
              </a:rPr>
              <a:t>genotype only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B00CC3-8910-4E0B-AAFA-8F7ED8D35777}"/>
              </a:ext>
            </a:extLst>
          </p:cNvPr>
          <p:cNvSpPr txBox="1"/>
          <p:nvPr/>
        </p:nvSpPr>
        <p:spPr>
          <a:xfrm>
            <a:off x="2053097" y="6089758"/>
            <a:ext cx="655629" cy="430887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/>
            <a:r>
              <a:rPr lang="en-US" sz="1400" b="1" dirty="0"/>
              <a:t>6%</a:t>
            </a:r>
          </a:p>
          <a:p>
            <a:pPr algn="ctr"/>
            <a:r>
              <a:rPr lang="en-US" sz="1400" b="1" dirty="0"/>
              <a:t>No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B3A874-FE74-4B47-AD46-E38AEBF3D4F2}"/>
              </a:ext>
            </a:extLst>
          </p:cNvPr>
          <p:cNvSpPr txBox="1"/>
          <p:nvPr/>
        </p:nvSpPr>
        <p:spPr>
          <a:xfrm>
            <a:off x="1505074" y="1338123"/>
            <a:ext cx="1751671" cy="466345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b="1" dirty="0"/>
              <a:t>All participants, n=562</a:t>
            </a:r>
          </a:p>
        </p:txBody>
      </p:sp>
    </p:spTree>
    <p:extLst>
      <p:ext uri="{BB962C8B-B14F-4D97-AF65-F5344CB8AC3E}">
        <p14:creationId xmlns:p14="http://schemas.microsoft.com/office/powerpoint/2010/main" val="57428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Baseline Resistance Summary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Group 67">
            <a:extLst>
              <a:ext uri="{FF2B5EF4-FFF2-40B4-BE49-F238E27FC236}">
                <a16:creationId xmlns:a16="http://schemas.microsoft.com/office/drawing/2014/main" id="{41D7020F-1B88-4133-ACFC-BF88DFCC8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300473"/>
              </p:ext>
            </p:extLst>
          </p:nvPr>
        </p:nvGraphicFramePr>
        <p:xfrm>
          <a:off x="1191767" y="1233741"/>
          <a:ext cx="9171432" cy="482803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466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3996">
                  <a:extLst>
                    <a:ext uri="{9D8B030D-6E8A-4147-A177-3AD203B41FA5}">
                      <a16:colId xmlns:a16="http://schemas.microsoft.com/office/drawing/2014/main" val="173866276"/>
                    </a:ext>
                  </a:extLst>
                </a:gridCol>
                <a:gridCol w="2253996">
                  <a:extLst>
                    <a:ext uri="{9D8B030D-6E8A-4147-A177-3AD203B41FA5}">
                      <a16:colId xmlns:a16="http://schemas.microsoft.com/office/drawing/2014/main" val="5542112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B/F/TAF: n=281</a:t>
                      </a: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DTG/ABC/3TC: n=281</a:t>
                      </a:r>
                    </a:p>
                  </a:txBody>
                  <a:tcPr marT="18288" marB="18288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PR/RT data available, n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>
                        <a:alpha val="2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>
                        <a:alpha val="2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142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NRTI-R, n cumulative (%) [n historical; n proviral]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(10%) [2; 25]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(8%) [4; 22]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K65R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[0; 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M184V/I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(4%) [0; 10]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(3%) [0; 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58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TAM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(7%) [2; 17]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(7%) [4; 18]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518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1–2 TAMs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(6%) [2; 14]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 (5%) [4; 13]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63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TAMs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[0; 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(2%) [0; 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5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(K70E, L74I/V, Y115F, Q151M)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[0; 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(1%) [0; 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918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NNRTI-R, n cumulative (%) [n historical; n proviral]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 (17%) [13; 44]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 (17%) [13; 40]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829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K103N/S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 (8%) [10; 20]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(7%) [5; 18]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72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RPV-R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(7%) [6; 18]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(7%) [8; 18]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18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PI-R, n cumulative (%) [n historical; n proviral]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(10%) [6; 26]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(11%) [5; 26]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959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200" dirty="0"/>
                        <a:t>Atazanavir or darunavir associated*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(2%) [1; 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(2%) [0; 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826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data available, n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243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09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INSTI-R, n cumulative (%) [n historical; n proviral]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(3%) [0; 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(4%) [2; 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812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T97A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(2%) [0; 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(3%) [1; 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7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1200" baseline="30000" dirty="0"/>
                        <a:t>†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(1%) [0; 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[1; 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23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 INSTI-R, n cumulative (%) [n historical; n proviral]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133 (51%) [11; 130]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130 (53%) [4; 130]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13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M50I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 (23%) [5; 59]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 (20%) [2; 49]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611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S119P/R/T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 (30%) [6; 77]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 (36%) [2; 87]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937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E157K/Q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(3%) [0; 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(4%) [1; 10]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014869"/>
                  </a:ext>
                </a:extLst>
              </a:tr>
            </a:tbl>
          </a:graphicData>
        </a:graphic>
      </p:graphicFrame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5A1A9A09-C0E5-4623-8BCF-F18E71B78A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19699" y="6190488"/>
            <a:ext cx="7552602" cy="499871"/>
          </a:xfrm>
        </p:spPr>
        <p:txBody>
          <a:bodyPr/>
          <a:lstStyle/>
          <a:p>
            <a:r>
              <a:rPr lang="en-US" sz="1000" dirty="0"/>
              <a:t>*I47V, I50L/V, I54M/L, L76V, I84V, and N88S in PR</a:t>
            </a:r>
          </a:p>
          <a:p>
            <a:r>
              <a:rPr lang="en-US" sz="1000" baseline="30000" dirty="0"/>
              <a:t>†</a:t>
            </a:r>
            <a:r>
              <a:rPr lang="en-US" sz="1000" dirty="0"/>
              <a:t>B/F/TAF: Y143H and Q148H (cumulative n=1, each), DTG/ABC/3TC: T66I, N155H, and R263K (cumulative n=1, each)</a:t>
            </a:r>
          </a:p>
        </p:txBody>
      </p:sp>
    </p:spTree>
    <p:extLst>
      <p:ext uri="{BB962C8B-B14F-4D97-AF65-F5344CB8AC3E}">
        <p14:creationId xmlns:p14="http://schemas.microsoft.com/office/powerpoint/2010/main" val="1235404319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9A42705CB07C4984C06E305F64A203" ma:contentTypeVersion="2" ma:contentTypeDescription="Create a new document." ma:contentTypeScope="" ma:versionID="2b0cf74c9e61e601d5dc27d9046d47c5">
  <xsd:schema xmlns:xsd="http://www.w3.org/2001/XMLSchema" xmlns:xs="http://www.w3.org/2001/XMLSchema" xmlns:p="http://schemas.microsoft.com/office/2006/metadata/properties" xmlns:ns2="96db50c3-7111-4fec-9766-3ba0ddc9c852" targetNamespace="http://schemas.microsoft.com/office/2006/metadata/properties" ma:root="true" ma:fieldsID="b0e170ee8aa9243f33787c8f7f298e93" ns2:_="">
    <xsd:import namespace="96db50c3-7111-4fec-9766-3ba0ddc9c8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b50c3-7111-4fec-9766-3ba0ddc9c8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99E594-415C-4EAD-B1A2-32CBAA6B80F9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96db50c3-7111-4fec-9766-3ba0ddc9c852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08966E5-031F-4E0D-8E82-9BF7156DCD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352549-E3BD-4BB8-A0A6-DFBBF24CCC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db50c3-7111-4fec-9766-3ba0ddc9c8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3184</Words>
  <Application>Microsoft Office PowerPoint</Application>
  <PresentationFormat>Breitbild</PresentationFormat>
  <Paragraphs>465</Paragraphs>
  <Slides>18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6" baseType="lpstr">
      <vt:lpstr>Arial</vt:lpstr>
      <vt:lpstr>ArialMT</vt:lpstr>
      <vt:lpstr>Calibri</vt:lpstr>
      <vt:lpstr>Symbol</vt:lpstr>
      <vt:lpstr>Times New Roman</vt:lpstr>
      <vt:lpstr>Wingdings</vt:lpstr>
      <vt:lpstr>7_Default Design</vt:lpstr>
      <vt:lpstr>Prism 9</vt:lpstr>
      <vt:lpstr>Long-term Efficacy Among Participants Switched to Bictegravir/Emtricitabine/Tenofovir Alafenamide (B/F/TAF) from Dolutegravir/Abacavir/Lamivudine (DTG/ABC/3TC) with Preexisting Resistance and Viral Blips</vt:lpstr>
      <vt:lpstr>Introduction</vt:lpstr>
      <vt:lpstr>Objective</vt:lpstr>
      <vt:lpstr>Methods Study 1844 Design</vt:lpstr>
      <vt:lpstr>Methods</vt:lpstr>
      <vt:lpstr>Methods</vt:lpstr>
      <vt:lpstr>Participants Included in Efficacy Analysis</vt:lpstr>
      <vt:lpstr>Baseline Resistance Data Sources</vt:lpstr>
      <vt:lpstr>Baseline Resistance Summary</vt:lpstr>
      <vt:lpstr>Overview of Blips</vt:lpstr>
      <vt:lpstr>Blip frequency by study visit</vt:lpstr>
      <vt:lpstr>Blip HIV-1 RNA</vt:lpstr>
      <vt:lpstr>Baseline Characteristics and Adherence by Blip Status All B/F/TAF Group</vt:lpstr>
      <vt:lpstr>Efficacy Outcomes and Resistance Analysis Population</vt:lpstr>
      <vt:lpstr>Virologic Outcomes by Archived Resistance or Blips All B/F/TAF Group</vt:lpstr>
      <vt:lpstr>Conclusions</vt:lpstr>
      <vt:lpstr>References</vt:lpstr>
      <vt:lpstr>Acknowledgments</vt:lpstr>
    </vt:vector>
  </TitlesOfParts>
  <Company>DJE Holdings,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Ledipasvir/Sofosbuvir With Ribavirin Is Safe And Efficacious In Decompensated And Post Liver Transplantation Patients With HCV Infection: Preliminary Results Of The Prospective SOLAR 2 Trial</dc:title>
  <dc:creator>Andargachew, Hariyat</dc:creator>
  <cp:lastModifiedBy>Bastian Grewe</cp:lastModifiedBy>
  <cp:revision>667</cp:revision>
  <cp:lastPrinted>2015-04-16T17:15:22Z</cp:lastPrinted>
  <dcterms:created xsi:type="dcterms:W3CDTF">2015-02-09T17:18:02Z</dcterms:created>
  <dcterms:modified xsi:type="dcterms:W3CDTF">2021-07-18T10:17:51Z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0x0101007A9A42705CB07C4984C06E305F64A203</vt:lpwstr>
  </property>
</Properties>
</file>