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2" r:id="rId4"/>
  </p:sldMasterIdLst>
  <p:notesMasterIdLst>
    <p:notesMasterId r:id="rId13"/>
  </p:notesMasterIdLst>
  <p:handoutMasterIdLst>
    <p:handoutMasterId r:id="rId14"/>
  </p:handoutMasterIdLst>
  <p:sldIdLst>
    <p:sldId id="996" r:id="rId5"/>
    <p:sldId id="2145707308" r:id="rId6"/>
    <p:sldId id="514" r:id="rId7"/>
    <p:sldId id="2145707295" r:id="rId8"/>
    <p:sldId id="2145707298" r:id="rId9"/>
    <p:sldId id="2145707306" r:id="rId10"/>
    <p:sldId id="2145707307" r:id="rId11"/>
    <p:sldId id="399" r:id="rId12"/>
  </p:sldIdLst>
  <p:sldSz cx="12192000" cy="6858000"/>
  <p:notesSz cx="7102475" cy="9388475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pos="7176" userDrawn="1">
          <p15:clr>
            <a:srgbClr val="A4A3A4"/>
          </p15:clr>
        </p15:guide>
        <p15:guide id="7" pos="504" userDrawn="1">
          <p15:clr>
            <a:srgbClr val="A4A3A4"/>
          </p15:clr>
        </p15:guide>
        <p15:guide id="8" pos="3840" userDrawn="1">
          <p15:clr>
            <a:srgbClr val="A4A3A4"/>
          </p15:clr>
        </p15:guide>
        <p15:guide id="9" orient="horz" pos="1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8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x, Geoffrey" initials="MG" lastIdx="13" clrIdx="0"/>
  <p:cmAuthor id="2" name="Erin Quirk" initials="EQ" lastIdx="3" clrIdx="1"/>
  <p:cmAuthor id="3" name="Anna Kido" initials="AK" lastIdx="41" clrIdx="2"/>
  <p:cmAuthor id="4" name="Sean Collins" initials="SC" lastIdx="40" clrIdx="3"/>
  <p:cmAuthor id="5" name="Lijie Zhong" initials="LZ" lastIdx="9" clrIdx="4"/>
  <p:cmAuthor id="6" name="schuck01" initials="skc" lastIdx="11" clrIdx="5"/>
  <p:cmAuthor id="7" name="Jennifer Chau DeMorin" initials="JCD" lastIdx="2" clrIdx="6"/>
  <p:cmAuthor id="8" name="YaPei Liu" initials="YL" lastIdx="23" clrIdx="7"/>
  <p:cmAuthor id="9" name="Edwin DeJesus, MD" initials="EDM" lastIdx="1" clrIdx="8"/>
  <p:cmAuthor id="10" name="Hal Martin" initials="HM" lastIdx="36" clrIdx="9"/>
  <p:cmAuthor id="11" name="Hailin Huang" initials="HH" lastIdx="10" clrIdx="10">
    <p:extLst>
      <p:ext uri="{19B8F6BF-5375-455C-9EA6-DF929625EA0E}">
        <p15:presenceInfo xmlns:p15="http://schemas.microsoft.com/office/powerpoint/2012/main" userId="S-1-5-21-790525478-854245398-839522115-5944311" providerId="AD"/>
      </p:ext>
    </p:extLst>
  </p:cmAuthor>
  <p:cmAuthor id="12" name="Sean Collins (Clinical Research - HIV)" initials="SC(R-H" lastIdx="4" clrIdx="11">
    <p:extLst>
      <p:ext uri="{19B8F6BF-5375-455C-9EA6-DF929625EA0E}">
        <p15:presenceInfo xmlns:p15="http://schemas.microsoft.com/office/powerpoint/2012/main" userId="S-1-5-21-790525478-854245398-839522115-4482629" providerId="AD"/>
      </p:ext>
    </p:extLst>
  </p:cmAuthor>
  <p:cmAuthor id="13" name="Rima Acosta" initials="RA" lastIdx="2" clrIdx="12">
    <p:extLst>
      <p:ext uri="{19B8F6BF-5375-455C-9EA6-DF929625EA0E}">
        <p15:presenceInfo xmlns:p15="http://schemas.microsoft.com/office/powerpoint/2012/main" userId="S-1-5-21-790525478-854245398-839522115-25990" providerId="AD"/>
      </p:ext>
    </p:extLst>
  </p:cmAuthor>
  <p:cmAuthor id="14" name="Jason Hindman" initials="JH" lastIdx="94" clrIdx="13">
    <p:extLst>
      <p:ext uri="{19B8F6BF-5375-455C-9EA6-DF929625EA0E}">
        <p15:presenceInfo xmlns:p15="http://schemas.microsoft.com/office/powerpoint/2012/main" userId="S::jhindman@gilead.com::b07eb334-14bd-4d12-9fe0-0b55d4fb6b83" providerId="AD"/>
      </p:ext>
    </p:extLst>
  </p:cmAuthor>
  <p:cmAuthor id="15" name="Jason Hindman" initials="JH [2]" lastIdx="34" clrIdx="14">
    <p:extLst>
      <p:ext uri="{19B8F6BF-5375-455C-9EA6-DF929625EA0E}">
        <p15:presenceInfo xmlns:p15="http://schemas.microsoft.com/office/powerpoint/2012/main" userId="Jason Hindman" providerId="None"/>
      </p:ext>
    </p:extLst>
  </p:cmAuthor>
  <p:cmAuthor id="16" name="Joel Gallant" initials="JG" lastIdx="12" clrIdx="15">
    <p:extLst>
      <p:ext uri="{19B8F6BF-5375-455C-9EA6-DF929625EA0E}">
        <p15:presenceInfo xmlns:p15="http://schemas.microsoft.com/office/powerpoint/2012/main" userId="S::Joel.Gallant@gilead.com::7e27f87a-bc32-4b70-989b-0e37c31dfdc7" providerId="AD"/>
      </p:ext>
    </p:extLst>
  </p:cmAuthor>
  <p:cmAuthor id="17" name="Rima Acosta" initials="RA [2]" lastIdx="2" clrIdx="16">
    <p:extLst>
      <p:ext uri="{19B8F6BF-5375-455C-9EA6-DF929625EA0E}">
        <p15:presenceInfo xmlns:p15="http://schemas.microsoft.com/office/powerpoint/2012/main" userId="S::racosta01@gilead.com::b5e1dbd2-1b04-4c43-93b3-0628283ac322" providerId="AD"/>
      </p:ext>
    </p:extLst>
  </p:cmAuthor>
  <p:cmAuthor id="18" name="Katzman, Aaron" initials="KA" lastIdx="2" clrIdx="17">
    <p:extLst>
      <p:ext uri="{19B8F6BF-5375-455C-9EA6-DF929625EA0E}">
        <p15:presenceInfo xmlns:p15="http://schemas.microsoft.com/office/powerpoint/2012/main" userId="S::Aaron.Katzman@bioscicom.net::26d3c2c1-3ba2-4b8a-b78a-22c5bbf7ead0" providerId="AD"/>
      </p:ext>
    </p:extLst>
  </p:cmAuthor>
  <p:cmAuthor id="19" name="Cindy (Hui) Liu" initials="C(L" lastIdx="2" clrIdx="18">
    <p:extLst>
      <p:ext uri="{19B8F6BF-5375-455C-9EA6-DF929625EA0E}">
        <p15:presenceInfo xmlns:p15="http://schemas.microsoft.com/office/powerpoint/2012/main" userId="S::Cindy.Liu@gilead.com::0652d3f2-e15f-43ce-8591-5a2844d41e84" providerId="AD"/>
      </p:ext>
    </p:extLst>
  </p:cmAuthor>
  <p:cmAuthor id="20" name="Felipe Rogatto" initials="FR" lastIdx="11" clrIdx="19">
    <p:extLst>
      <p:ext uri="{19B8F6BF-5375-455C-9EA6-DF929625EA0E}">
        <p15:presenceInfo xmlns:p15="http://schemas.microsoft.com/office/powerpoint/2012/main" userId="S::felipe.rogatto@gilead.com::1f43ece6-ab17-493f-b2a7-baaba63dd628" providerId="AD"/>
      </p:ext>
    </p:extLst>
  </p:cmAuthor>
  <p:cmAuthor id="21" name="Fernando Bognar" initials="FB" lastIdx="2" clrIdx="20">
    <p:extLst>
      <p:ext uri="{19B8F6BF-5375-455C-9EA6-DF929625EA0E}">
        <p15:presenceInfo xmlns:p15="http://schemas.microsoft.com/office/powerpoint/2012/main" userId="S::fernando.bognar@gilead.com::2fa254ef-bff3-4547-bb8c-bbc45b07a3ec" providerId="AD"/>
      </p:ext>
    </p:extLst>
  </p:cmAuthor>
  <p:cmAuthor id="22" name="Cal Cohen" initials="CC" lastIdx="21" clrIdx="21">
    <p:extLst>
      <p:ext uri="{19B8F6BF-5375-455C-9EA6-DF929625EA0E}">
        <p15:presenceInfo xmlns:p15="http://schemas.microsoft.com/office/powerpoint/2012/main" userId="S::cal.cohen@gilead.com::206e9c77-93a5-4114-a539-13f10654f44f" providerId="AD"/>
      </p:ext>
    </p:extLst>
  </p:cmAuthor>
  <p:cmAuthor id="23" name="Kirsten White" initials="KW" lastIdx="3" clrIdx="22">
    <p:extLst>
      <p:ext uri="{19B8F6BF-5375-455C-9EA6-DF929625EA0E}">
        <p15:presenceInfo xmlns:p15="http://schemas.microsoft.com/office/powerpoint/2012/main" userId="S::kirsten.white@gilead.com::0354f131-81bb-4617-9fa5-9cb79eb7eb11" providerId="AD"/>
      </p:ext>
    </p:extLst>
  </p:cmAuthor>
  <p:cmAuthor id="24" name="Terry Farrow" initials="TF" lastIdx="2" clrIdx="23">
    <p:extLst>
      <p:ext uri="{19B8F6BF-5375-455C-9EA6-DF929625EA0E}">
        <p15:presenceInfo xmlns:p15="http://schemas.microsoft.com/office/powerpoint/2012/main" userId="S::Terry.Farrow@gilead.com::d3055659-005d-40c3-af2f-1fd8866597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000000"/>
    <a:srgbClr val="FF3399"/>
    <a:srgbClr val="A50021"/>
    <a:srgbClr val="C00000"/>
    <a:srgbClr val="FFFFFF"/>
    <a:srgbClr val="BFBFBF"/>
    <a:srgbClr val="F8F3EA"/>
    <a:srgbClr val="EADEC5"/>
    <a:srgbClr val="C1E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5" autoAdjust="0"/>
    <p:restoredTop sz="92653" autoAdjust="0"/>
  </p:normalViewPr>
  <p:slideViewPr>
    <p:cSldViewPr snapToGrid="0">
      <p:cViewPr varScale="1">
        <p:scale>
          <a:sx n="102" d="100"/>
          <a:sy n="102" d="100"/>
        </p:scale>
        <p:origin x="1344" y="90"/>
      </p:cViewPr>
      <p:guideLst>
        <p:guide pos="7176"/>
        <p:guide pos="504"/>
        <p:guide pos="3840"/>
        <p:guide orient="horz" pos="13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-2796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09"/>
        <p:guide pos="2188"/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983732688759887E-2"/>
          <c:y val="0.14818509722485887"/>
          <c:w val="0.90458102867611534"/>
          <c:h val="0.73981292431351131"/>
        </c:manualLayout>
      </c:layout>
      <c:scatterChart>
        <c:scatterStyle val="lineMarker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m=e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00C0A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58-41CB-A3AD-F3A783FED65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58-41CB-A3AD-F3A783FED65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58-41CB-A3AD-F3A783FED65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58-41CB-A3AD-F3A783FED65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58-41CB-A3AD-F3A783FED65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58-41CB-A3AD-F3A783FED65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58-41CB-A3AD-F3A783FED65A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958-41CB-A3AD-F3A783FED65A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958-41CB-A3AD-F3A783FED65A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958-41CB-A3AD-F3A783FED65A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958-41CB-A3AD-F3A783FED65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Sheet1!$A$2:$A$20</c:f>
              <c:numCache>
                <c:formatCode>General</c:formatCode>
                <c:ptCount val="19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  <c:pt idx="11">
                  <c:v>108</c:v>
                </c:pt>
                <c:pt idx="12">
                  <c:v>120</c:v>
                </c:pt>
                <c:pt idx="13">
                  <c:v>132</c:v>
                </c:pt>
                <c:pt idx="14">
                  <c:v>144</c:v>
                </c:pt>
                <c:pt idx="15">
                  <c:v>156</c:v>
                </c:pt>
                <c:pt idx="16">
                  <c:v>168</c:v>
                </c:pt>
                <c:pt idx="17">
                  <c:v>180</c:v>
                </c:pt>
                <c:pt idx="18">
                  <c:v>192</c:v>
                </c:pt>
              </c:numCache>
            </c:numRef>
          </c:xVal>
          <c:yVal>
            <c:numRef>
              <c:f>Sheet1!$B$2:$B$20</c:f>
              <c:numCache>
                <c:formatCode>General</c:formatCode>
                <c:ptCount val="19"/>
                <c:pt idx="0">
                  <c:v>0</c:v>
                </c:pt>
                <c:pt idx="1">
                  <c:v>76.3</c:v>
                </c:pt>
                <c:pt idx="2">
                  <c:v>90.7</c:v>
                </c:pt>
                <c:pt idx="3">
                  <c:v>96.3</c:v>
                </c:pt>
                <c:pt idx="4">
                  <c:v>97.9</c:v>
                </c:pt>
                <c:pt idx="5">
                  <c:v>98.8</c:v>
                </c:pt>
                <c:pt idx="6">
                  <c:v>99.3</c:v>
                </c:pt>
                <c:pt idx="7">
                  <c:v>98.6</c:v>
                </c:pt>
                <c:pt idx="8">
                  <c:v>99.3</c:v>
                </c:pt>
                <c:pt idx="9">
                  <c:v>99.5</c:v>
                </c:pt>
                <c:pt idx="10">
                  <c:v>99.5</c:v>
                </c:pt>
                <c:pt idx="11">
                  <c:v>99.1</c:v>
                </c:pt>
                <c:pt idx="12">
                  <c:v>99.3</c:v>
                </c:pt>
                <c:pt idx="13">
                  <c:v>99.6</c:v>
                </c:pt>
                <c:pt idx="14">
                  <c:v>99.4</c:v>
                </c:pt>
                <c:pt idx="15">
                  <c:v>99.4</c:v>
                </c:pt>
                <c:pt idx="16">
                  <c:v>99</c:v>
                </c:pt>
                <c:pt idx="17">
                  <c:v>99.8</c:v>
                </c:pt>
                <c:pt idx="18">
                  <c:v>99.2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B958-41CB-A3AD-F3A783FED65A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m=f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bg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958-41CB-A3AD-F3A783FED65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958-41CB-A3AD-F3A783FED65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958-41CB-A3AD-F3A783FED65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958-41CB-A3AD-F3A783FED65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958-41CB-A3AD-F3A783FED65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958-41CB-A3AD-F3A783FED65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958-41CB-A3AD-F3A783FED65A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958-41CB-A3AD-F3A783FED65A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958-41CB-A3AD-F3A783FED65A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958-41CB-A3AD-F3A783FED65A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958-41CB-A3AD-F3A783FED65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Sheet1!$A$2:$A$20</c:f>
              <c:numCache>
                <c:formatCode>General</c:formatCode>
                <c:ptCount val="19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  <c:pt idx="11">
                  <c:v>108</c:v>
                </c:pt>
                <c:pt idx="12">
                  <c:v>120</c:v>
                </c:pt>
                <c:pt idx="13">
                  <c:v>132</c:v>
                </c:pt>
                <c:pt idx="14">
                  <c:v>144</c:v>
                </c:pt>
                <c:pt idx="15">
                  <c:v>156</c:v>
                </c:pt>
                <c:pt idx="16">
                  <c:v>168</c:v>
                </c:pt>
                <c:pt idx="17">
                  <c:v>180</c:v>
                </c:pt>
                <c:pt idx="18">
                  <c:v>192</c:v>
                </c:pt>
              </c:numCache>
            </c:numRef>
          </c:xVal>
          <c:yVal>
            <c:numRef>
              <c:f>Sheet1!$C$2:$C$20</c:f>
              <c:numCache>
                <c:formatCode>General</c:formatCode>
                <c:ptCount val="19"/>
                <c:pt idx="0">
                  <c:v>0</c:v>
                </c:pt>
                <c:pt idx="1">
                  <c:v>75.2</c:v>
                </c:pt>
                <c:pt idx="2">
                  <c:v>89</c:v>
                </c:pt>
                <c:pt idx="3">
                  <c:v>93.2</c:v>
                </c:pt>
                <c:pt idx="4">
                  <c:v>93.7</c:v>
                </c:pt>
                <c:pt idx="5">
                  <c:v>92.7</c:v>
                </c:pt>
                <c:pt idx="6">
                  <c:v>92.3</c:v>
                </c:pt>
                <c:pt idx="7">
                  <c:v>89.4</c:v>
                </c:pt>
                <c:pt idx="8">
                  <c:v>88.3</c:v>
                </c:pt>
                <c:pt idx="9">
                  <c:v>88</c:v>
                </c:pt>
                <c:pt idx="10">
                  <c:v>87.4</c:v>
                </c:pt>
                <c:pt idx="11">
                  <c:v>85.8</c:v>
                </c:pt>
                <c:pt idx="12">
                  <c:v>85</c:v>
                </c:pt>
                <c:pt idx="13">
                  <c:v>84.1</c:v>
                </c:pt>
                <c:pt idx="14">
                  <c:v>83.3</c:v>
                </c:pt>
                <c:pt idx="15">
                  <c:v>82.5</c:v>
                </c:pt>
                <c:pt idx="16">
                  <c:v>78.900000000000006</c:v>
                </c:pt>
                <c:pt idx="17">
                  <c:v>77.099999999999994</c:v>
                </c:pt>
                <c:pt idx="18">
                  <c:v>75.099999999999994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B958-41CB-A3AD-F3A783FED6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807680"/>
        <c:axId val="106809600"/>
      </c:scatterChart>
      <c:valAx>
        <c:axId val="106807680"/>
        <c:scaling>
          <c:orientation val="minMax"/>
          <c:max val="192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6809600"/>
        <c:crosses val="autoZero"/>
        <c:crossBetween val="midCat"/>
        <c:majorUnit val="24"/>
      </c:valAx>
      <c:valAx>
        <c:axId val="106809600"/>
        <c:scaling>
          <c:orientation val="minMax"/>
          <c:max val="101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6807680"/>
        <c:crosses val="autoZero"/>
        <c:crossBetween val="midCat"/>
        <c:majorUnit val="20"/>
      </c:valAx>
      <c:spPr>
        <a:noFill/>
        <a:ln w="25400"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1140942590653"/>
          <c:y val="0.1319179097229273"/>
          <c:w val="0.67836383758011343"/>
          <c:h val="0.6702070141638663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Sheet1!$E$1</c:f>
              <c:strCache>
                <c:ptCount val="1"/>
                <c:pt idx="0">
                  <c:v>Week 192</c:v>
                </c:pt>
              </c:strCache>
            </c:strRef>
          </c:tx>
          <c:spPr>
            <a:solidFill>
              <a:srgbClr val="3C528B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C52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F2-4B6C-8ADD-D316F02E8ADB}"/>
              </c:ext>
            </c:extLst>
          </c:dPt>
          <c:cat>
            <c:strRef>
              <c:f>Sheet1!$A$2</c:f>
              <c:strCache>
                <c:ptCount val="1"/>
                <c:pt idx="0">
                  <c:v>B/F/TAF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F2-4B6C-8ADD-D316F02E8ADB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Week 144</c:v>
                </c:pt>
              </c:strCache>
            </c:strRef>
          </c:tx>
          <c:spPr>
            <a:solidFill>
              <a:srgbClr val="20799C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B/F/TAF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F2-4B6C-8ADD-D316F02E8ADB}"/>
            </c:ext>
          </c:extLst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Week 96</c:v>
                </c:pt>
              </c:strCache>
            </c:strRef>
          </c:tx>
          <c:spPr>
            <a:solidFill>
              <a:srgbClr val="2FAF7F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B/F/TAF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F2-4B6C-8ADD-D316F02E8ADB}"/>
            </c:ext>
          </c:extLst>
        </c:ser>
        <c:ser>
          <c:idx val="0"/>
          <c:order val="3"/>
          <c:tx>
            <c:strRef>
              <c:f>Sheet1!$B$1</c:f>
              <c:strCache>
                <c:ptCount val="1"/>
                <c:pt idx="0">
                  <c:v>Week 48</c:v>
                </c:pt>
              </c:strCache>
            </c:strRef>
          </c:tx>
          <c:spPr>
            <a:solidFill>
              <a:srgbClr val="8DC56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B/F/TAF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F2-4B6C-8ADD-D316F02E8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605085480"/>
        <c:axId val="605091056"/>
      </c:barChart>
      <c:catAx>
        <c:axId val="605085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5091056"/>
        <c:crosses val="autoZero"/>
        <c:auto val="1"/>
        <c:lblAlgn val="ctr"/>
        <c:lblOffset val="100"/>
        <c:noMultiLvlLbl val="0"/>
      </c:catAx>
      <c:valAx>
        <c:axId val="605091056"/>
        <c:scaling>
          <c:orientation val="minMax"/>
          <c:max val="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>
                    <a:solidFill>
                      <a:schemeClr val="tx1"/>
                    </a:solidFill>
                  </a:rPr>
                  <a:t>Median Change, kg/y</a:t>
                </a:r>
              </a:p>
            </c:rich>
          </c:tx>
          <c:layout>
            <c:manualLayout>
              <c:xMode val="edge"/>
              <c:yMode val="edge"/>
              <c:x val="7.2937693668282608E-3"/>
              <c:y val="0.22551163345475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508548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381152578399514"/>
          <c:y val="0.24121758572215804"/>
          <c:w val="0.23357067370848134"/>
          <c:h val="0.29677657795617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0.43718</cdr:x>
      <cdr:y>0.55777</cdr:y>
    </cdr:from>
    <cdr:to>
      <cdr:x>0.52969</cdr:x>
      <cdr:y>0.63437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36B4849-6FB4-4A0E-AE42-F8F3E0D975E1}"/>
            </a:ext>
          </a:extLst>
        </cdr:cNvPr>
        <cdr:cNvSpPr txBox="1"/>
      </cdr:nvSpPr>
      <cdr:spPr>
        <a:xfrm xmlns:a="http://schemas.openxmlformats.org/drawingml/2006/main">
          <a:off x="2120950" y="2027154"/>
          <a:ext cx="448803" cy="27839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 anchor="ctr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dirty="0">
              <a:solidFill>
                <a:schemeClr val="bg1"/>
              </a:solidFill>
            </a:rPr>
            <a:t>+3.0</a:t>
          </a:r>
        </a:p>
      </cdr:txBody>
    </cdr:sp>
  </cdr:relSizeAnchor>
  <cdr:relSizeAnchor xmlns:cdr="http://schemas.openxmlformats.org/drawingml/2006/chartDrawing">
    <cdr:from>
      <cdr:x>0.43718</cdr:x>
      <cdr:y>0.32767</cdr:y>
    </cdr:from>
    <cdr:to>
      <cdr:x>0.52969</cdr:x>
      <cdr:y>0.40428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EC3A9968-85CE-458F-8DE4-68C4FF2F49FE}"/>
            </a:ext>
          </a:extLst>
        </cdr:cNvPr>
        <cdr:cNvSpPr txBox="1"/>
      </cdr:nvSpPr>
      <cdr:spPr>
        <a:xfrm xmlns:a="http://schemas.openxmlformats.org/drawingml/2006/main">
          <a:off x="2120950" y="1190895"/>
          <a:ext cx="448803" cy="2784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 anchor="ctr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dirty="0">
              <a:solidFill>
                <a:schemeClr val="bg1"/>
              </a:solidFill>
            </a:rPr>
            <a:t>+0.5</a:t>
          </a:r>
        </a:p>
      </cdr:txBody>
    </cdr:sp>
  </cdr:relSizeAnchor>
  <cdr:relSizeAnchor xmlns:cdr="http://schemas.openxmlformats.org/drawingml/2006/chartDrawing">
    <cdr:from>
      <cdr:x>0.43718</cdr:x>
      <cdr:y>0.24875</cdr:y>
    </cdr:from>
    <cdr:to>
      <cdr:x>0.52969</cdr:x>
      <cdr:y>0.32535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321A7FB-3489-4F77-83DC-3C35F03D11FB}"/>
            </a:ext>
          </a:extLst>
        </cdr:cNvPr>
        <cdr:cNvSpPr txBox="1"/>
      </cdr:nvSpPr>
      <cdr:spPr>
        <a:xfrm xmlns:a="http://schemas.openxmlformats.org/drawingml/2006/main">
          <a:off x="2120950" y="904052"/>
          <a:ext cx="448803" cy="27839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 anchor="ctr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dirty="0">
              <a:solidFill>
                <a:schemeClr val="bg1"/>
              </a:solidFill>
            </a:rPr>
            <a:t>+0.7</a:t>
          </a:r>
        </a:p>
      </cdr:txBody>
    </cdr:sp>
  </cdr:relSizeAnchor>
  <cdr:relSizeAnchor xmlns:cdr="http://schemas.openxmlformats.org/drawingml/2006/chartDrawing">
    <cdr:from>
      <cdr:x>0.43718</cdr:x>
      <cdr:y>0.15491</cdr:y>
    </cdr:from>
    <cdr:to>
      <cdr:x>0.52969</cdr:x>
      <cdr:y>0.23151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8B7CCDC5-4F03-4851-9A08-91E95461EC54}"/>
            </a:ext>
          </a:extLst>
        </cdr:cNvPr>
        <cdr:cNvSpPr txBox="1"/>
      </cdr:nvSpPr>
      <cdr:spPr>
        <a:xfrm xmlns:a="http://schemas.openxmlformats.org/drawingml/2006/main">
          <a:off x="2120950" y="563016"/>
          <a:ext cx="448803" cy="27839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 anchor="ctr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dirty="0">
              <a:solidFill>
                <a:schemeClr val="bg1"/>
              </a:solidFill>
            </a:rPr>
            <a:t>+0.7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625475"/>
            <a:ext cx="5426075" cy="3052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1" rIns="94221" bIns="4711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73499" y="3911864"/>
            <a:ext cx="6155478" cy="50071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8200" y="625475"/>
            <a:ext cx="5426075" cy="30527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09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3146791" cy="47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30" tIns="47963" rIns="95930" bIns="47963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000000"/>
                </a:solidFill>
                <a:ea typeface="MS PGothic" charset="-128"/>
              </a:rPr>
              <a:t>CORE_Efficacy_Safety_Feb-14_SLB.ppt</a:t>
            </a:r>
          </a:p>
        </p:txBody>
      </p:sp>
      <p:sp>
        <p:nvSpPr>
          <p:cNvPr id="11267" name="Rectangle 3"/>
          <p:cNvSpPr txBox="1">
            <a:spLocks noGrp="1" noChangeArrowheads="1"/>
          </p:cNvSpPr>
          <p:nvPr/>
        </p:nvSpPr>
        <p:spPr bwMode="auto">
          <a:xfrm>
            <a:off x="4111874" y="0"/>
            <a:ext cx="3146791" cy="47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30" tIns="47963" rIns="95930" bIns="47963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0E82A0-58AA-204B-8261-9ED6B86E768D}" type="datetime1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7/18/2021</a:t>
            </a:fld>
            <a:endParaRPr lang="en-US" altLang="en-US" sz="1100" dirty="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68" name="Rectangle 6"/>
          <p:cNvSpPr txBox="1">
            <a:spLocks noGrp="1" noChangeArrowheads="1"/>
          </p:cNvSpPr>
          <p:nvPr/>
        </p:nvSpPr>
        <p:spPr bwMode="auto">
          <a:xfrm>
            <a:off x="1" y="9065746"/>
            <a:ext cx="3146791" cy="47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30" tIns="47963" rIns="95930" bIns="47963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000000"/>
                </a:solidFill>
                <a:ea typeface="MS PGothic" charset="-128"/>
              </a:rPr>
              <a:t>Gilead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4111874" y="9065746"/>
            <a:ext cx="3146791" cy="47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30" tIns="47963" rIns="95930" bIns="47963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BE369E3-AAA3-6D46-902C-344F4387EA67}" type="slidenum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 sz="1100" dirty="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0850" y="712788"/>
            <a:ext cx="6367463" cy="3581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1879" name="Rectangle 3"/>
          <p:cNvSpPr>
            <a:spLocks noGrp="1"/>
          </p:cNvSpPr>
          <p:nvPr>
            <p:ph type="body" idx="1"/>
          </p:nvPr>
        </p:nvSpPr>
        <p:spPr bwMode="auto">
          <a:xfrm>
            <a:off x="966726" y="4534504"/>
            <a:ext cx="5326856" cy="429327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920" tIns="47961" rIns="95920" bIns="47961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GB" altLang="en-US" sz="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1797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588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8200" y="625475"/>
            <a:ext cx="5426075" cy="30527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62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7675" y="714375"/>
            <a:ext cx="6365875" cy="3581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56248">
              <a:defRPr/>
            </a:pPr>
            <a:fld id="{B7F87559-B3B0-45DA-A913-E02DE51FD038}" type="slidenum">
              <a:rPr lang="en-US">
                <a:solidFill>
                  <a:prstClr val="black"/>
                </a:solidFill>
                <a:latin typeface="Calibri"/>
              </a:rPr>
              <a:pPr defTabSz="1256248">
                <a:defRPr/>
              </a:pPr>
              <a:t>7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9297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8200" y="625475"/>
            <a:ext cx="5426075" cy="30527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973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1" y="1676400"/>
            <a:ext cx="10565728" cy="4419600"/>
          </a:xfrm>
        </p:spPr>
        <p:txBody>
          <a:bodyPr/>
          <a:lstStyle>
            <a:lvl1pPr>
              <a:spcBef>
                <a:spcPts val="600"/>
              </a:spcBef>
              <a:defRPr sz="22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 sz="1600"/>
            </a:lvl4pPr>
            <a:lvl5pPr>
              <a:spcBef>
                <a:spcPts val="600"/>
              </a:spcBef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D37854C-7DE7-43BA-8F7A-587136288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0315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F37CAAB6-BEF9-47FE-B000-F134ADA39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03816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16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4233" y="3581402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 b="1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204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1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1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1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/>
        </p:nvSpPr>
        <p:spPr bwMode="auto">
          <a:xfrm>
            <a:off x="812801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4" y="6492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6497638"/>
            <a:ext cx="9144000" cy="2585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4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9pPr>
    </p:titleStyle>
    <p:bodyStyle>
      <a:lvl1pPr marL="308610" indent="-30861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160">
          <a:solidFill>
            <a:schemeClr val="tx1"/>
          </a:solidFill>
          <a:latin typeface="+mn-lt"/>
          <a:ea typeface="+mn-ea"/>
          <a:cs typeface="+mn-cs"/>
        </a:defRPr>
      </a:lvl1pPr>
      <a:lvl2pPr marL="668656" indent="-257176" algn="l" rtl="0" eaLnBrk="1" fontAlgn="base" hangingPunct="1">
        <a:spcBef>
          <a:spcPct val="20000"/>
        </a:spcBef>
        <a:spcAft>
          <a:spcPct val="0"/>
        </a:spcAft>
        <a:buChar char="–"/>
        <a:defRPr sz="1980">
          <a:solidFill>
            <a:schemeClr val="tx1"/>
          </a:solidFill>
          <a:latin typeface="+mn-lt"/>
        </a:defRPr>
      </a:lvl2pPr>
      <a:lvl3pPr marL="1028700" indent="-20574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440180" indent="-20574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5166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5pPr>
      <a:lvl6pPr marL="226314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6pPr>
      <a:lvl7pPr marL="267462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7pPr>
      <a:lvl8pPr marL="308610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8pPr>
      <a:lvl9pPr marL="349758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2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Long-term Analysis of B/F/TAF in </a:t>
            </a:r>
            <a:br>
              <a:rPr lang="en-US" dirty="0"/>
            </a:br>
            <a:r>
              <a:rPr lang="en-US" dirty="0"/>
              <a:t>Treatment-Naïve Adults Living With HIV </a:t>
            </a:r>
            <a:br>
              <a:rPr lang="en-US" dirty="0"/>
            </a:br>
            <a:r>
              <a:rPr lang="en-US" dirty="0"/>
              <a:t>Through Four Years of Follow-up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3869267"/>
            <a:ext cx="10591800" cy="1040172"/>
          </a:xfrm>
        </p:spPr>
        <p:txBody>
          <a:bodyPr anchor="ctr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Jose Arribas</a:t>
            </a:r>
            <a:r>
              <a:rPr lang="en-US" b="1" dirty="0"/>
              <a:t>,</a:t>
            </a:r>
            <a:r>
              <a:rPr lang="en-US" b="1" baseline="30000" dirty="0"/>
              <a:t>1</a:t>
            </a:r>
            <a:r>
              <a:rPr lang="en-US" b="1" dirty="0"/>
              <a:t> Chloe Orkin,</a:t>
            </a:r>
            <a:r>
              <a:rPr lang="en-US" b="1" baseline="30000" dirty="0"/>
              <a:t>2</a:t>
            </a:r>
            <a:r>
              <a:rPr lang="en-US" b="1" dirty="0"/>
              <a:t> </a:t>
            </a:r>
            <a:r>
              <a:rPr lang="en-US" dirty="0"/>
              <a:t>Franco Maggiolo,</a:t>
            </a:r>
            <a:r>
              <a:rPr lang="en-US" b="1" baseline="30000" dirty="0"/>
              <a:t>3</a:t>
            </a:r>
            <a:r>
              <a:rPr lang="en-US" b="1" dirty="0"/>
              <a:t> </a:t>
            </a:r>
            <a:r>
              <a:rPr lang="en-US" dirty="0"/>
              <a:t>Andrea Antinori,</a:t>
            </a:r>
            <a:r>
              <a:rPr lang="en-US" b="1" baseline="30000" dirty="0"/>
              <a:t>4</a:t>
            </a:r>
            <a:r>
              <a:rPr lang="en-US" b="1" dirty="0"/>
              <a:t> </a:t>
            </a:r>
            <a:r>
              <a:rPr lang="en-US" dirty="0"/>
              <a:t>Adriano Lazzarin,</a:t>
            </a:r>
            <a:r>
              <a:rPr lang="en-US" b="1" baseline="30000" dirty="0"/>
              <a:t>5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dirty="0" err="1"/>
              <a:t>Yazdan</a:t>
            </a:r>
            <a:r>
              <a:rPr lang="en-US" dirty="0"/>
              <a:t> Yasdanpanah,</a:t>
            </a:r>
            <a:r>
              <a:rPr lang="en-US" b="1" baseline="30000" dirty="0"/>
              <a:t>6</a:t>
            </a:r>
            <a:r>
              <a:rPr lang="en-US" b="1" dirty="0"/>
              <a:t> </a:t>
            </a:r>
            <a:r>
              <a:rPr lang="en-US" dirty="0"/>
              <a:t>Hans-Jürgen Stellbrink,</a:t>
            </a:r>
            <a:r>
              <a:rPr lang="en-US" b="1" baseline="30000" dirty="0"/>
              <a:t>7</a:t>
            </a:r>
            <a:r>
              <a:rPr lang="en-US" b="1" dirty="0"/>
              <a:t> </a:t>
            </a:r>
            <a:r>
              <a:rPr lang="en-US" dirty="0"/>
              <a:t>Anton Pozniak,</a:t>
            </a:r>
            <a:r>
              <a:rPr lang="en-US" b="1" baseline="30000" dirty="0"/>
              <a:t>8</a:t>
            </a:r>
            <a:r>
              <a:rPr lang="en-US" b="1" dirty="0"/>
              <a:t> Edwin DeJesus,</a:t>
            </a:r>
            <a:r>
              <a:rPr lang="en-US" b="1" baseline="30000" dirty="0"/>
              <a:t>9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Hailin Huang,</a:t>
            </a:r>
            <a:r>
              <a:rPr lang="en-US" b="1" baseline="30000" dirty="0"/>
              <a:t>10</a:t>
            </a:r>
            <a:r>
              <a:rPr lang="en-US" b="1" dirty="0"/>
              <a:t> Rima Acosta,</a:t>
            </a:r>
            <a:r>
              <a:rPr lang="en-US" b="1" baseline="30000" dirty="0"/>
              <a:t>10</a:t>
            </a:r>
            <a:r>
              <a:rPr lang="en-US" b="1" dirty="0"/>
              <a:t> Diana Brainard,</a:t>
            </a:r>
            <a:r>
              <a:rPr lang="en-US" b="1" baseline="30000" dirty="0"/>
              <a:t>10</a:t>
            </a:r>
            <a:r>
              <a:rPr lang="en-US" b="1" dirty="0"/>
              <a:t> Jason Hindman,</a:t>
            </a:r>
            <a:r>
              <a:rPr lang="en-US" b="1" baseline="30000" dirty="0"/>
              <a:t>10</a:t>
            </a:r>
            <a:r>
              <a:rPr lang="en-US" b="1" dirty="0"/>
              <a:t> Hal Martin,</a:t>
            </a:r>
            <a:r>
              <a:rPr lang="en-US" b="1" baseline="30000" dirty="0"/>
              <a:t>10</a:t>
            </a:r>
            <a:r>
              <a:rPr lang="en-US" baseline="30000" dirty="0"/>
              <a:t> </a:t>
            </a:r>
            <a:r>
              <a:rPr lang="en-US" b="1" dirty="0"/>
              <a:t>Paul Sax</a:t>
            </a:r>
            <a:r>
              <a:rPr lang="en-US" b="1" baseline="30000" dirty="0"/>
              <a:t>11 </a:t>
            </a:r>
            <a:br>
              <a:rPr lang="en-US" b="1" baseline="30000" dirty="0"/>
            </a:br>
            <a:r>
              <a:rPr lang="en-US" b="1" dirty="0"/>
              <a:t>on behalf of the Study 1489 and 1490 Investigators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3835B1-A348-4331-A3A0-B398BC2685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5089081"/>
            <a:ext cx="10566400" cy="1281500"/>
          </a:xfrm>
        </p:spPr>
        <p:txBody>
          <a:bodyPr/>
          <a:lstStyle/>
          <a:p>
            <a:r>
              <a:rPr lang="en-US" sz="1200" baseline="30000" dirty="0"/>
              <a:t>1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Hospital Universitario La Paz, Madrid, Spain</a:t>
            </a:r>
            <a:r>
              <a:rPr lang="en-US" sz="1400" dirty="0"/>
              <a:t>; </a:t>
            </a:r>
            <a:r>
              <a:rPr lang="en-US" sz="1400" baseline="30000" dirty="0"/>
              <a:t>2</a:t>
            </a:r>
            <a:r>
              <a:rPr lang="en-US" sz="1400" dirty="0"/>
              <a:t>Ambrose King Centre, Royal London Hospital, London, UK; </a:t>
            </a:r>
            <a:r>
              <a:rPr lang="en-US" sz="1400" baseline="30000" dirty="0"/>
              <a:t>3</a:t>
            </a:r>
            <a:r>
              <a:rPr lang="it-IT" sz="1400" dirty="0"/>
              <a:t>ASST Papa Giovanni XXIII, Bergamo, Italy</a:t>
            </a:r>
            <a:r>
              <a:rPr lang="en-US" sz="1400" dirty="0"/>
              <a:t>; </a:t>
            </a:r>
            <a:r>
              <a:rPr lang="en-US" sz="1400" baseline="30000" dirty="0"/>
              <a:t>4</a:t>
            </a:r>
            <a:r>
              <a:rPr lang="it-IT" sz="1400" dirty="0"/>
              <a:t>Istituto Nazionale Malattie Infettive, </a:t>
            </a:r>
            <a:r>
              <a:rPr lang="en-US" sz="1400" dirty="0"/>
              <a:t>Lazzaro Spallanzani, Rome, Italy; </a:t>
            </a:r>
            <a:r>
              <a:rPr lang="en-US" sz="1400" baseline="30000" dirty="0"/>
              <a:t>5</a:t>
            </a:r>
            <a:r>
              <a:rPr lang="en-US" sz="1400" dirty="0"/>
              <a:t>Ospedale San Raffaele, Milano, Italy; </a:t>
            </a:r>
            <a:r>
              <a:rPr lang="en-US" sz="1400" baseline="30000" dirty="0"/>
              <a:t>6</a:t>
            </a:r>
            <a:r>
              <a:rPr lang="en-US" sz="1400" dirty="0"/>
              <a:t>Hôpital Bichat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dirty="0"/>
              <a:t>Claude-Bernard, Paris, France; </a:t>
            </a:r>
            <a:r>
              <a:rPr lang="en-US" sz="1400" baseline="30000" dirty="0"/>
              <a:t>7</a:t>
            </a:r>
            <a:r>
              <a:rPr lang="en-US" sz="1400" dirty="0"/>
              <a:t>ICH Study Center, Hamburg, Germany; </a:t>
            </a:r>
            <a:r>
              <a:rPr lang="en-US" sz="1400" baseline="30000" dirty="0"/>
              <a:t>8</a:t>
            </a:r>
            <a:r>
              <a:rPr lang="en-US" sz="1400" dirty="0"/>
              <a:t>Chelsea and Westminster Hospital, London; </a:t>
            </a:r>
            <a:r>
              <a:rPr lang="en-US" sz="1400" baseline="30000" dirty="0"/>
              <a:t>9</a:t>
            </a:r>
            <a:r>
              <a:rPr lang="en-US" sz="1400" dirty="0"/>
              <a:t>Orlando Immunology Center, Orlando, Florida, USA; </a:t>
            </a:r>
            <a:r>
              <a:rPr lang="en-US" sz="1400" baseline="30000" dirty="0"/>
              <a:t>10</a:t>
            </a:r>
            <a:r>
              <a:rPr lang="en-US" sz="1400" dirty="0"/>
              <a:t>Gilead Sciences, Inc., Foster City, California, USA; </a:t>
            </a:r>
            <a:r>
              <a:rPr lang="en-US" sz="1400" baseline="30000" dirty="0"/>
              <a:t>11</a:t>
            </a:r>
            <a:r>
              <a:rPr lang="en-US" sz="1400" dirty="0"/>
              <a:t>Brigham and Women’s Hospital, Boston, Massachusetts, USA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B28D3B-4C7D-437D-876A-1EA8057F2496}"/>
              </a:ext>
            </a:extLst>
          </p:cNvPr>
          <p:cNvSpPr txBox="1"/>
          <p:nvPr/>
        </p:nvSpPr>
        <p:spPr>
          <a:xfrm>
            <a:off x="4441550" y="6550223"/>
            <a:ext cx="3308919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rgbClr val="212529"/>
                </a:solidFill>
              </a:rPr>
              <a:t>IAS 2021, 18–21 July: PEB151</a:t>
            </a:r>
            <a:r>
              <a:rPr lang="en-US" sz="1400" b="1">
                <a:solidFill>
                  <a:srgbClr val="212529"/>
                </a:solidFill>
              </a:rPr>
              <a:t>, 2137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44093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7FA7207-ED09-4BCF-96D3-FB1BF2E1B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E93C7A-7473-4551-955A-FC6CF7F6D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503D31B-A775-4624-A579-00FC7E7D2C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FE32144F-0614-499A-8CFB-08AA41DA2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8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47">
            <a:extLst>
              <a:ext uri="{FF2B5EF4-FFF2-40B4-BE49-F238E27FC236}">
                <a16:creationId xmlns:a16="http://schemas.microsoft.com/office/drawing/2014/main" id="{FCC48974-F486-4C5C-9B52-DDFFDA2F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Study Designs: Randomized, Double Blind, Active Controlled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BB7583-0B9F-472E-8551-44F4494FE4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367046"/>
            <a:ext cx="10565726" cy="338554"/>
          </a:xfrm>
        </p:spPr>
        <p:txBody>
          <a:bodyPr/>
          <a:lstStyle/>
          <a:p>
            <a:r>
              <a:rPr lang="en-US" sz="1100" dirty="0"/>
              <a:t>3TC, lamivudine; ABC, abacavir; eGFR</a:t>
            </a:r>
            <a:r>
              <a:rPr lang="en-US" sz="1100" baseline="-25000" dirty="0"/>
              <a:t>CG</a:t>
            </a:r>
            <a:r>
              <a:rPr lang="en-US" sz="1100" dirty="0"/>
              <a:t>, estimated glomerular filtration rate by Cockcroft-Gault equation; HBV, hepatitis B virus; HCV, hepatitis C virus; HLA, human leukocyte antigen.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6FBC1A1-9041-46BF-86F9-EBE53E22E41D}"/>
              </a:ext>
            </a:extLst>
          </p:cNvPr>
          <p:cNvGrpSpPr/>
          <p:nvPr/>
        </p:nvGrpSpPr>
        <p:grpSpPr>
          <a:xfrm>
            <a:off x="818150" y="1392845"/>
            <a:ext cx="10695909" cy="4501410"/>
            <a:chOff x="818150" y="1283786"/>
            <a:chExt cx="10695909" cy="4501410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233560A7-676F-4B40-910A-1899E19CEC54}"/>
                </a:ext>
              </a:extLst>
            </p:cNvPr>
            <p:cNvGrpSpPr/>
            <p:nvPr/>
          </p:nvGrpSpPr>
          <p:grpSpPr>
            <a:xfrm>
              <a:off x="4614739" y="4549723"/>
              <a:ext cx="972950" cy="869479"/>
              <a:chOff x="4455163" y="2561575"/>
              <a:chExt cx="548640" cy="869479"/>
            </a:xfrm>
          </p:grpSpPr>
          <p:sp>
            <p:nvSpPr>
              <p:cNvPr id="112" name="Line 125">
                <a:extLst>
                  <a:ext uri="{FF2B5EF4-FFF2-40B4-BE49-F238E27FC236}">
                    <a16:creationId xmlns:a16="http://schemas.microsoft.com/office/drawing/2014/main" id="{D59564D2-4A45-4A98-8BCC-3D3466EE2A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55163" y="2561575"/>
                <a:ext cx="548640" cy="0"/>
              </a:xfrm>
              <a:prstGeom prst="line">
                <a:avLst/>
              </a:prstGeom>
              <a:noFill/>
              <a:ln w="19050" cap="sq">
                <a:solidFill>
                  <a:schemeClr val="bg1">
                    <a:lumMod val="65000"/>
                  </a:schemeClr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3" name="Line 127">
                <a:extLst>
                  <a:ext uri="{FF2B5EF4-FFF2-40B4-BE49-F238E27FC236}">
                    <a16:creationId xmlns:a16="http://schemas.microsoft.com/office/drawing/2014/main" id="{5D741D9F-74B1-4354-A986-8FA616924D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55163" y="2561575"/>
                <a:ext cx="0" cy="869479"/>
              </a:xfrm>
              <a:prstGeom prst="line">
                <a:avLst/>
              </a:prstGeom>
              <a:noFill/>
              <a:ln w="19050" cap="sq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4" name="Line 132">
                <a:extLst>
                  <a:ext uri="{FF2B5EF4-FFF2-40B4-BE49-F238E27FC236}">
                    <a16:creationId xmlns:a16="http://schemas.microsoft.com/office/drawing/2014/main" id="{80BA52D7-BADE-4230-B83A-90D70BB145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55163" y="3431054"/>
                <a:ext cx="548640" cy="0"/>
              </a:xfrm>
              <a:prstGeom prst="line">
                <a:avLst/>
              </a:prstGeom>
              <a:noFill/>
              <a:ln w="19050" cap="sq">
                <a:solidFill>
                  <a:schemeClr val="bg1">
                    <a:lumMod val="65000"/>
                  </a:schemeClr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4" name="Rectangle 6"/>
            <p:cNvSpPr>
              <a:spLocks noChangeArrowheads="1"/>
            </p:cNvSpPr>
            <p:nvPr/>
          </p:nvSpPr>
          <p:spPr bwMode="auto">
            <a:xfrm>
              <a:off x="4338945" y="2679017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US" altLang="en-US" sz="1200" dirty="0">
                  <a:solidFill>
                    <a:srgbClr val="000000"/>
                  </a:solidFill>
                </a:rPr>
                <a:t>1:1</a:t>
              </a:r>
              <a:endParaRPr lang="en-US" altLang="en-US" sz="1200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4338945" y="4770237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US" altLang="en-US" sz="1200" dirty="0">
                  <a:solidFill>
                    <a:srgbClr val="000000"/>
                  </a:solidFill>
                </a:rPr>
                <a:t>1:1</a:t>
              </a:r>
              <a:endParaRPr lang="en-US" altLang="en-US" sz="1200" dirty="0"/>
            </a:p>
          </p:txBody>
        </p:sp>
        <p:sp>
          <p:nvSpPr>
            <p:cNvPr id="44" name="Line 126"/>
            <p:cNvSpPr>
              <a:spLocks noChangeShapeType="1"/>
            </p:cNvSpPr>
            <p:nvPr/>
          </p:nvSpPr>
          <p:spPr bwMode="auto">
            <a:xfrm>
              <a:off x="4163622" y="2900276"/>
              <a:ext cx="457200" cy="0"/>
            </a:xfrm>
            <a:prstGeom prst="line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6D3D80C4-9CB7-9E45-BB5E-0A3B41858772}"/>
                </a:ext>
              </a:extLst>
            </p:cNvPr>
            <p:cNvGrpSpPr/>
            <p:nvPr/>
          </p:nvGrpSpPr>
          <p:grpSpPr>
            <a:xfrm>
              <a:off x="4614739" y="2465537"/>
              <a:ext cx="972950" cy="869479"/>
              <a:chOff x="4455163" y="2561575"/>
              <a:chExt cx="548640" cy="869479"/>
            </a:xfrm>
          </p:grpSpPr>
          <p:sp>
            <p:nvSpPr>
              <p:cNvPr id="53" name="Line 125"/>
              <p:cNvSpPr>
                <a:spLocks noChangeShapeType="1"/>
              </p:cNvSpPr>
              <p:nvPr/>
            </p:nvSpPr>
            <p:spPr bwMode="auto">
              <a:xfrm>
                <a:off x="4455163" y="2561575"/>
                <a:ext cx="548640" cy="0"/>
              </a:xfrm>
              <a:prstGeom prst="line">
                <a:avLst/>
              </a:prstGeom>
              <a:noFill/>
              <a:ln w="19050" cap="sq">
                <a:solidFill>
                  <a:schemeClr val="bg1">
                    <a:lumMod val="65000"/>
                  </a:schemeClr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" name="Line 127"/>
              <p:cNvSpPr>
                <a:spLocks noChangeShapeType="1"/>
              </p:cNvSpPr>
              <p:nvPr/>
            </p:nvSpPr>
            <p:spPr bwMode="auto">
              <a:xfrm flipH="1">
                <a:off x="4455163" y="2561575"/>
                <a:ext cx="0" cy="869479"/>
              </a:xfrm>
              <a:prstGeom prst="line">
                <a:avLst/>
              </a:prstGeom>
              <a:noFill/>
              <a:ln w="19050" cap="sq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" name="Line 132"/>
              <p:cNvSpPr>
                <a:spLocks noChangeShapeType="1"/>
              </p:cNvSpPr>
              <p:nvPr/>
            </p:nvSpPr>
            <p:spPr bwMode="auto">
              <a:xfrm flipV="1">
                <a:off x="4455163" y="3431054"/>
                <a:ext cx="548640" cy="0"/>
              </a:xfrm>
              <a:prstGeom prst="line">
                <a:avLst/>
              </a:prstGeom>
              <a:noFill/>
              <a:ln w="19050" cap="sq">
                <a:solidFill>
                  <a:schemeClr val="bg1">
                    <a:lumMod val="65000"/>
                  </a:schemeClr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6" name="AutoShape 6"/>
            <p:cNvSpPr>
              <a:spLocks noChangeArrowheads="1"/>
            </p:cNvSpPr>
            <p:nvPr/>
          </p:nvSpPr>
          <p:spPr bwMode="auto">
            <a:xfrm>
              <a:off x="818152" y="2305916"/>
              <a:ext cx="3473666" cy="11887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marL="6350">
                <a:spcBef>
                  <a:spcPts val="200"/>
                </a:spcBef>
              </a:pPr>
              <a:r>
                <a:rPr lang="en-US" sz="1400" b="1" dirty="0"/>
                <a:t>Study 1489</a:t>
              </a:r>
              <a:r>
                <a:rPr lang="en-US" sz="1400" b="0" dirty="0"/>
                <a:t> </a:t>
              </a:r>
            </a:p>
            <a:p>
              <a:pPr marL="230188" indent="-223838" eaLnBrk="1" hangingPunct="1">
                <a:spcBef>
                  <a:spcPts val="200"/>
                </a:spcBef>
                <a:buSzPct val="90000"/>
                <a:buFont typeface="Wingdings" panose="05000000000000000000" pitchFamily="2" charset="2"/>
                <a:buChar char="§"/>
              </a:pPr>
              <a:r>
                <a:rPr lang="de-DE" altLang="en-US" sz="1400" b="0" dirty="0"/>
                <a:t>HLA B*5701 negative</a:t>
              </a:r>
            </a:p>
            <a:p>
              <a:pPr marL="230188" indent="-223838">
                <a:spcBef>
                  <a:spcPts val="200"/>
                </a:spcBef>
                <a:buSzPct val="90000"/>
                <a:buFont typeface="Wingdings" panose="05000000000000000000" pitchFamily="2" charset="2"/>
                <a:buChar char="§"/>
              </a:pPr>
              <a:r>
                <a:rPr lang="de-DE" altLang="en-US" sz="1400" b="0" dirty="0"/>
                <a:t>Negative for chronic HBV</a:t>
              </a:r>
            </a:p>
            <a:p>
              <a:pPr marL="230188" indent="-223838">
                <a:spcBef>
                  <a:spcPts val="200"/>
                </a:spcBef>
                <a:buSzPct val="90000"/>
                <a:buFont typeface="Wingdings" panose="05000000000000000000" pitchFamily="2" charset="2"/>
                <a:buChar char="§"/>
              </a:pPr>
              <a:r>
                <a:rPr lang="de-DE" altLang="en-US" sz="1400" b="0" dirty="0"/>
                <a:t>eGFR</a:t>
              </a:r>
              <a:r>
                <a:rPr lang="de-DE" altLang="en-US" sz="1400" b="0" baseline="-25000" dirty="0"/>
                <a:t>CG</a:t>
              </a:r>
              <a:r>
                <a:rPr lang="de-DE" altLang="en-US" sz="1400" b="0" dirty="0"/>
                <a:t> ≥50 mL/min</a:t>
              </a:r>
            </a:p>
          </p:txBody>
        </p:sp>
        <p:sp>
          <p:nvSpPr>
            <p:cNvPr id="61" name="TextBox 11"/>
            <p:cNvSpPr txBox="1">
              <a:spLocks noChangeArrowheads="1"/>
            </p:cNvSpPr>
            <p:nvPr/>
          </p:nvSpPr>
          <p:spPr bwMode="auto">
            <a:xfrm>
              <a:off x="6174228" y="1658943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ＭＳ Ｐゴシック" pitchFamily="34" charset="-128"/>
                </a:rPr>
                <a:t>48</a:t>
              </a:r>
            </a:p>
          </p:txBody>
        </p:sp>
        <p:sp>
          <p:nvSpPr>
            <p:cNvPr id="62" name="Text Box 23"/>
            <p:cNvSpPr txBox="1">
              <a:spLocks noChangeArrowheads="1"/>
            </p:cNvSpPr>
            <p:nvPr/>
          </p:nvSpPr>
          <p:spPr bwMode="auto">
            <a:xfrm>
              <a:off x="4540574" y="1658943"/>
              <a:ext cx="71089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ＭＳ Ｐゴシック" pitchFamily="34" charset="-128"/>
                </a:rPr>
                <a:t>Week 0</a:t>
              </a:r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4622982" y="2277768"/>
              <a:ext cx="42960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US" altLang="en-US" sz="1200" dirty="0">
                  <a:solidFill>
                    <a:srgbClr val="000000"/>
                  </a:solidFill>
                </a:rPr>
                <a:t>n=314</a:t>
              </a:r>
              <a:endParaRPr lang="en-US" altLang="en-US" sz="1200" dirty="0"/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4622982" y="3355197"/>
              <a:ext cx="42960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US" altLang="en-US" sz="1200" dirty="0">
                  <a:solidFill>
                    <a:srgbClr val="000000"/>
                  </a:solidFill>
                </a:rPr>
                <a:t>n=315</a:t>
              </a:r>
              <a:endParaRPr lang="en-US" altLang="en-US" sz="1200" dirty="0"/>
            </a:p>
          </p:txBody>
        </p:sp>
        <p:sp>
          <p:nvSpPr>
            <p:cNvPr id="67" name="Line 126"/>
            <p:cNvSpPr>
              <a:spLocks noChangeShapeType="1"/>
            </p:cNvSpPr>
            <p:nvPr/>
          </p:nvSpPr>
          <p:spPr bwMode="auto">
            <a:xfrm>
              <a:off x="4163622" y="4984462"/>
              <a:ext cx="457200" cy="0"/>
            </a:xfrm>
            <a:prstGeom prst="line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AutoShape 6"/>
            <p:cNvSpPr>
              <a:spLocks noChangeArrowheads="1"/>
            </p:cNvSpPr>
            <p:nvPr/>
          </p:nvSpPr>
          <p:spPr bwMode="auto">
            <a:xfrm>
              <a:off x="818150" y="4390102"/>
              <a:ext cx="3473667" cy="11887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marL="6350">
                <a:spcBef>
                  <a:spcPts val="200"/>
                </a:spcBef>
              </a:pPr>
              <a:r>
                <a:rPr lang="en-US" sz="1400" b="1" dirty="0"/>
                <a:t>Study 1490 </a:t>
              </a:r>
              <a:r>
                <a:rPr lang="en-US" sz="1400" b="0" dirty="0"/>
                <a:t> </a:t>
              </a:r>
            </a:p>
            <a:p>
              <a:pPr marL="230188" indent="-223838">
                <a:spcBef>
                  <a:spcPts val="200"/>
                </a:spcBef>
                <a:buSzPct val="90000"/>
                <a:buFont typeface="Wingdings" panose="05000000000000000000" pitchFamily="2" charset="2"/>
                <a:buChar char="§"/>
              </a:pPr>
              <a:r>
                <a:rPr lang="en-US" altLang="en-US" sz="1400" b="0" dirty="0"/>
                <a:t>Chronic HBV or HCV infection allowed</a:t>
              </a:r>
            </a:p>
            <a:p>
              <a:pPr marL="230188" indent="-223838">
                <a:spcBef>
                  <a:spcPts val="200"/>
                </a:spcBef>
                <a:buSzPct val="90000"/>
                <a:buFont typeface="Wingdings" panose="05000000000000000000" pitchFamily="2" charset="2"/>
                <a:buChar char="§"/>
              </a:pPr>
              <a:r>
                <a:rPr lang="de-DE" altLang="en-US" sz="1400" b="0" dirty="0"/>
                <a:t>eGFR</a:t>
              </a:r>
              <a:r>
                <a:rPr lang="de-DE" altLang="en-US" sz="1400" b="0" baseline="-25000" dirty="0"/>
                <a:t>CG</a:t>
              </a:r>
              <a:r>
                <a:rPr lang="de-DE" altLang="en-US" sz="1400" b="0" dirty="0"/>
                <a:t> </a:t>
              </a:r>
              <a:r>
                <a:rPr lang="de-DE" altLang="en-US" sz="1400" dirty="0"/>
                <a:t>≥30 </a:t>
              </a:r>
              <a:r>
                <a:rPr lang="de-DE" altLang="en-US" sz="1400" b="0" dirty="0"/>
                <a:t>mL/min</a:t>
              </a:r>
              <a:endParaRPr lang="en-US" altLang="en-US" sz="1400" b="0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4622982" y="4354023"/>
              <a:ext cx="42960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US" altLang="en-US" sz="1200" dirty="0">
                  <a:solidFill>
                    <a:srgbClr val="000000"/>
                  </a:solidFill>
                </a:rPr>
                <a:t>n=320</a:t>
              </a:r>
              <a:endParaRPr lang="en-US" altLang="en-US" sz="1200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4622982" y="5433243"/>
              <a:ext cx="42960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en-US" altLang="en-US" sz="1200" dirty="0">
                  <a:solidFill>
                    <a:srgbClr val="000000"/>
                  </a:solidFill>
                </a:rPr>
                <a:t>n=325</a:t>
              </a:r>
              <a:endParaRPr lang="en-US" altLang="en-US" sz="1200" dirty="0"/>
            </a:p>
          </p:txBody>
        </p:sp>
        <p:sp>
          <p:nvSpPr>
            <p:cNvPr id="80" name="Isosceles Triangle 79"/>
            <p:cNvSpPr/>
            <p:nvPr/>
          </p:nvSpPr>
          <p:spPr bwMode="auto">
            <a:xfrm flipV="1">
              <a:off x="6282134" y="1548761"/>
              <a:ext cx="138772" cy="120644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200" kern="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 bwMode="auto">
            <a:xfrm>
              <a:off x="5829582" y="1294243"/>
              <a:ext cx="1043876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200" b="1" kern="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1° Endpoint</a:t>
              </a:r>
              <a:endParaRPr lang="en-GB" sz="1200" b="1" kern="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" name="Content Placeholder 9">
              <a:extLst>
                <a:ext uri="{FF2B5EF4-FFF2-40B4-BE49-F238E27FC236}">
                  <a16:creationId xmlns:a16="http://schemas.microsoft.com/office/drawing/2014/main" id="{6150FF2A-D4CC-294F-A2FE-8CB3F3EBD7D1}"/>
                </a:ext>
              </a:extLst>
            </p:cNvPr>
            <p:cNvSpPr txBox="1">
              <a:spLocks/>
            </p:cNvSpPr>
            <p:nvPr/>
          </p:nvSpPr>
          <p:spPr>
            <a:xfrm>
              <a:off x="818152" y="3619204"/>
              <a:ext cx="4042773" cy="646331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>
              <a:lvl1pPr marL="2286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Wingdings" panose="05000000000000000000" pitchFamily="2" charset="2"/>
                <a:buChar char="§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2920" indent="-228600" algn="l" defTabSz="914400" rtl="0" eaLnBrk="1" latinLnBrk="0" hangingPunct="1">
                <a:lnSpc>
                  <a:spcPct val="100000"/>
                </a:lnSpc>
                <a:spcBef>
                  <a:spcPts val="8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Arial" panose="020B0604020202020204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Wingdings" panose="05000000000000000000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60120" indent="-182880" algn="l" defTabSz="9144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82880" algn="l" defTabSz="9144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173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459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45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031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buFont typeface="Wingdings" panose="05000000000000000000" pitchFamily="2" charset="2"/>
                <a:buNone/>
              </a:pPr>
              <a:r>
                <a:rPr lang="en-US" sz="1400" b="0" dirty="0"/>
                <a:t>Key inclusion criteria for both:</a:t>
              </a:r>
            </a:p>
            <a:p>
              <a:pPr>
                <a:spcBef>
                  <a:spcPts val="0"/>
                </a:spcBef>
                <a:buClr>
                  <a:schemeClr val="tx1"/>
                </a:buClr>
              </a:pPr>
              <a:r>
                <a:rPr lang="en-US" altLang="en-US" sz="1400" b="0" kern="0" dirty="0">
                  <a:solidFill>
                    <a:prstClr val="black"/>
                  </a:solidFill>
                </a:rPr>
                <a:t>No known resistance to FTC, TAF, ABC, or 3TC</a:t>
              </a:r>
            </a:p>
            <a:p>
              <a:pPr>
                <a:spcBef>
                  <a:spcPts val="0"/>
                </a:spcBef>
                <a:buClr>
                  <a:schemeClr val="tx1"/>
                </a:buClr>
              </a:pPr>
              <a:r>
                <a:rPr lang="de-DE" altLang="en-US" sz="1400" dirty="0"/>
                <a:t>HIV-1 RNA ≥500 copies/mL</a:t>
              </a:r>
              <a:endParaRPr lang="en-US" altLang="en-US" sz="1400" b="0" kern="0" dirty="0">
                <a:solidFill>
                  <a:prstClr val="black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818152" y="1935942"/>
              <a:ext cx="2434577" cy="338554"/>
            </a:xfrm>
            <a:prstGeom prst="rect">
              <a:avLst/>
            </a:prstGeom>
          </p:spPr>
          <p:txBody>
            <a:bodyPr wrap="none" lIns="0">
              <a:spAutoFit/>
            </a:bodyPr>
            <a:lstStyle/>
            <a:p>
              <a:r>
                <a:rPr lang="en-US" sz="1600" b="1" dirty="0"/>
                <a:t>Treatment-Naïve Adults </a:t>
              </a:r>
            </a:p>
          </p:txBody>
        </p:sp>
        <p:sp>
          <p:nvSpPr>
            <p:cNvPr id="85" name="TextBox 11"/>
            <p:cNvSpPr txBox="1">
              <a:spLocks noChangeArrowheads="1"/>
            </p:cNvSpPr>
            <p:nvPr/>
          </p:nvSpPr>
          <p:spPr bwMode="auto">
            <a:xfrm>
              <a:off x="7401879" y="1658943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ＭＳ Ｐゴシック" pitchFamily="34" charset="-128"/>
                </a:rPr>
                <a:t>96</a:t>
              </a:r>
            </a:p>
          </p:txBody>
        </p:sp>
        <p:sp>
          <p:nvSpPr>
            <p:cNvPr id="86" name="Isosceles Triangle 85"/>
            <p:cNvSpPr/>
            <p:nvPr/>
          </p:nvSpPr>
          <p:spPr bwMode="auto">
            <a:xfrm flipV="1">
              <a:off x="8746515" y="1548761"/>
              <a:ext cx="138772" cy="120644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200" kern="0" dirty="0">
                <a:solidFill>
                  <a:prstClr val="white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 bwMode="auto">
            <a:xfrm>
              <a:off x="8293963" y="1294243"/>
              <a:ext cx="1043876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200" b="1" kern="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2° Endpoint</a:t>
              </a:r>
              <a:endParaRPr lang="en-GB" sz="1200" b="1" kern="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Box 11">
              <a:extLst>
                <a:ext uri="{FF2B5EF4-FFF2-40B4-BE49-F238E27FC236}">
                  <a16:creationId xmlns:a16="http://schemas.microsoft.com/office/drawing/2014/main" id="{4D5F2F80-10A8-46F6-8963-3782F7CB80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96129" y="1658943"/>
              <a:ext cx="4395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ＭＳ Ｐゴシック" pitchFamily="34" charset="-128"/>
                </a:rPr>
                <a:t>144</a:t>
              </a:r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86F517D5-DCAC-4C18-8B3B-A382297265C2}"/>
                </a:ext>
              </a:extLst>
            </p:cNvPr>
            <p:cNvSpPr/>
            <p:nvPr/>
          </p:nvSpPr>
          <p:spPr bwMode="auto">
            <a:xfrm flipV="1">
              <a:off x="7509785" y="1548761"/>
              <a:ext cx="138772" cy="120644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200" kern="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85AB729-7AFF-4C9F-A530-DF17EC283E91}"/>
                </a:ext>
              </a:extLst>
            </p:cNvPr>
            <p:cNvSpPr txBox="1"/>
            <p:nvPr/>
          </p:nvSpPr>
          <p:spPr bwMode="auto">
            <a:xfrm>
              <a:off x="7057233" y="1294243"/>
              <a:ext cx="1043876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200" b="1" kern="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2° Endpoint</a:t>
              </a:r>
              <a:endParaRPr lang="en-GB" sz="1200" b="1" kern="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0" name="TextBox 11">
              <a:extLst>
                <a:ext uri="{FF2B5EF4-FFF2-40B4-BE49-F238E27FC236}">
                  <a16:creationId xmlns:a16="http://schemas.microsoft.com/office/drawing/2014/main" id="{5A1D0B65-6A81-4943-A9AD-265BAEBEE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74515" y="1658943"/>
              <a:ext cx="4395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ＭＳ Ｐゴシック" pitchFamily="34" charset="-128"/>
                </a:rPr>
                <a:t>240</a:t>
              </a:r>
            </a:p>
          </p:txBody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A6C0F057-9895-4B2A-B499-099BDC420374}"/>
                </a:ext>
              </a:extLst>
            </p:cNvPr>
            <p:cNvSpPr/>
            <p:nvPr/>
          </p:nvSpPr>
          <p:spPr bwMode="auto">
            <a:xfrm flipV="1">
              <a:off x="9986538" y="1538304"/>
              <a:ext cx="138772" cy="120644"/>
            </a:xfrm>
            <a:prstGeom prst="triangle">
              <a:avLst/>
            </a:prstGeom>
            <a:solidFill>
              <a:srgbClr val="A5002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200" kern="0" dirty="0">
                <a:solidFill>
                  <a:prstClr val="white"/>
                </a:solidFill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D706D567-5681-4498-B1B7-53FDCB033270}"/>
                </a:ext>
              </a:extLst>
            </p:cNvPr>
            <p:cNvSpPr txBox="1"/>
            <p:nvPr/>
          </p:nvSpPr>
          <p:spPr bwMode="auto">
            <a:xfrm>
              <a:off x="9533986" y="1283786"/>
              <a:ext cx="1043876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200" b="1" kern="0" dirty="0">
                  <a:solidFill>
                    <a:srgbClr val="A50021"/>
                  </a:solidFill>
                </a:rPr>
                <a:t>2° Endpoint</a:t>
              </a:r>
              <a:endParaRPr lang="en-GB" sz="1200" b="1" kern="0" dirty="0">
                <a:solidFill>
                  <a:srgbClr val="A50021"/>
                </a:solidFill>
              </a:endParaRPr>
            </a:p>
          </p:txBody>
        </p:sp>
        <p:sp>
          <p:nvSpPr>
            <p:cNvPr id="71" name="TextBox 11">
              <a:extLst>
                <a:ext uri="{FF2B5EF4-FFF2-40B4-BE49-F238E27FC236}">
                  <a16:creationId xmlns:a16="http://schemas.microsoft.com/office/drawing/2014/main" id="{BDAE56E0-E5C8-44F6-881D-64DCADDB19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36152" y="1658943"/>
              <a:ext cx="4395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 dirty="0">
                  <a:solidFill>
                    <a:srgbClr val="A50021"/>
                  </a:solidFill>
                  <a:latin typeface="+mn-lt"/>
                  <a:ea typeface="ＭＳ Ｐゴシック" pitchFamily="34" charset="-128"/>
                </a:rPr>
                <a:t>192</a:t>
              </a:r>
            </a:p>
          </p:txBody>
        </p: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48FBB7F7-61A9-4DE0-A2C8-6C25FC9C62B2}"/>
                </a:ext>
              </a:extLst>
            </p:cNvPr>
            <p:cNvGrpSpPr/>
            <p:nvPr/>
          </p:nvGrpSpPr>
          <p:grpSpPr>
            <a:xfrm rot="10800000">
              <a:off x="8758580" y="2465537"/>
              <a:ext cx="199847" cy="869479"/>
              <a:chOff x="8141811" y="2511608"/>
              <a:chExt cx="1424067" cy="869479"/>
            </a:xfrm>
          </p:grpSpPr>
          <p:sp>
            <p:nvSpPr>
              <p:cNvPr id="106" name="Line 126">
                <a:extLst>
                  <a:ext uri="{FF2B5EF4-FFF2-40B4-BE49-F238E27FC236}">
                    <a16:creationId xmlns:a16="http://schemas.microsoft.com/office/drawing/2014/main" id="{72E98C3B-7938-4D67-976E-51C9EC25B5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41811" y="2946347"/>
                <a:ext cx="457200" cy="0"/>
              </a:xfrm>
              <a:prstGeom prst="line">
                <a:avLst/>
              </a:prstGeom>
              <a:noFill/>
              <a:ln w="19050" cap="sq">
                <a:solidFill>
                  <a:schemeClr val="bg1">
                    <a:lumMod val="65000"/>
                  </a:schemeClr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FCAD100A-E222-4038-BC0E-2B7977DE0206}"/>
                  </a:ext>
                </a:extLst>
              </p:cNvPr>
              <p:cNvGrpSpPr/>
              <p:nvPr/>
            </p:nvGrpSpPr>
            <p:grpSpPr>
              <a:xfrm>
                <a:off x="8592928" y="2511608"/>
                <a:ext cx="972950" cy="869479"/>
                <a:chOff x="4455163" y="2561575"/>
                <a:chExt cx="548640" cy="869479"/>
              </a:xfrm>
            </p:grpSpPr>
            <p:sp>
              <p:nvSpPr>
                <p:cNvPr id="108" name="Line 125">
                  <a:extLst>
                    <a:ext uri="{FF2B5EF4-FFF2-40B4-BE49-F238E27FC236}">
                      <a16:creationId xmlns:a16="http://schemas.microsoft.com/office/drawing/2014/main" id="{1DDFA832-ABAA-4770-A73E-0A151C9FA1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55163" y="2561575"/>
                  <a:ext cx="548640" cy="0"/>
                </a:xfrm>
                <a:prstGeom prst="line">
                  <a:avLst/>
                </a:prstGeom>
                <a:noFill/>
                <a:ln w="19050" cap="sq">
                  <a:solidFill>
                    <a:schemeClr val="bg1">
                      <a:lumMod val="65000"/>
                    </a:schemeClr>
                  </a:solidFill>
                  <a:round/>
                  <a:headEnd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9" name="Line 127">
                  <a:extLst>
                    <a:ext uri="{FF2B5EF4-FFF2-40B4-BE49-F238E27FC236}">
                      <a16:creationId xmlns:a16="http://schemas.microsoft.com/office/drawing/2014/main" id="{A2E16090-9C86-49E0-9BEF-462C923096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455163" y="2561575"/>
                  <a:ext cx="0" cy="869479"/>
                </a:xfrm>
                <a:prstGeom prst="line">
                  <a:avLst/>
                </a:prstGeom>
                <a:noFill/>
                <a:ln w="19050" cap="sq">
                  <a:solidFill>
                    <a:schemeClr val="bg1">
                      <a:lumMod val="65000"/>
                    </a:schemeClr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0" name="Line 132">
                  <a:extLst>
                    <a:ext uri="{FF2B5EF4-FFF2-40B4-BE49-F238E27FC236}">
                      <a16:creationId xmlns:a16="http://schemas.microsoft.com/office/drawing/2014/main" id="{F9972752-6DC1-4F5E-9A9B-6385A79B92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455163" y="3431054"/>
                  <a:ext cx="548640" cy="0"/>
                </a:xfrm>
                <a:prstGeom prst="line">
                  <a:avLst/>
                </a:prstGeom>
                <a:noFill/>
                <a:ln w="19050" cap="sq">
                  <a:solidFill>
                    <a:schemeClr val="bg1">
                      <a:lumMod val="65000"/>
                    </a:schemeClr>
                  </a:solidFill>
                  <a:round/>
                  <a:headEnd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51E0D67F-FBC1-4C8E-A8BE-2661C0B69348}"/>
                </a:ext>
              </a:extLst>
            </p:cNvPr>
            <p:cNvGrpSpPr/>
            <p:nvPr/>
          </p:nvGrpSpPr>
          <p:grpSpPr>
            <a:xfrm rot="10800000">
              <a:off x="8758580" y="4549722"/>
              <a:ext cx="199847" cy="869479"/>
              <a:chOff x="8141811" y="2511608"/>
              <a:chExt cx="1424067" cy="869479"/>
            </a:xfrm>
          </p:grpSpPr>
          <p:sp>
            <p:nvSpPr>
              <p:cNvPr id="98" name="Line 126">
                <a:extLst>
                  <a:ext uri="{FF2B5EF4-FFF2-40B4-BE49-F238E27FC236}">
                    <a16:creationId xmlns:a16="http://schemas.microsoft.com/office/drawing/2014/main" id="{F39547FC-2029-4C89-B394-6A4ABC1F57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41811" y="2946347"/>
                <a:ext cx="457200" cy="0"/>
              </a:xfrm>
              <a:prstGeom prst="line">
                <a:avLst/>
              </a:prstGeom>
              <a:noFill/>
              <a:ln w="19050" cap="sq">
                <a:solidFill>
                  <a:schemeClr val="bg1">
                    <a:lumMod val="65000"/>
                  </a:schemeClr>
                </a:solidFill>
                <a:round/>
                <a:headEnd/>
                <a:tailEnd type="non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FBABC069-81F9-481E-8D58-CB1B8928CAB6}"/>
                  </a:ext>
                </a:extLst>
              </p:cNvPr>
              <p:cNvGrpSpPr/>
              <p:nvPr/>
            </p:nvGrpSpPr>
            <p:grpSpPr>
              <a:xfrm>
                <a:off x="8592928" y="2511608"/>
                <a:ext cx="972950" cy="869479"/>
                <a:chOff x="4455163" y="2561575"/>
                <a:chExt cx="548640" cy="869479"/>
              </a:xfrm>
            </p:grpSpPr>
            <p:sp>
              <p:nvSpPr>
                <p:cNvPr id="100" name="Line 125">
                  <a:extLst>
                    <a:ext uri="{FF2B5EF4-FFF2-40B4-BE49-F238E27FC236}">
                      <a16:creationId xmlns:a16="http://schemas.microsoft.com/office/drawing/2014/main" id="{F1E247EF-347E-4273-AD6E-AEEF0392C8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55163" y="2561575"/>
                  <a:ext cx="548640" cy="0"/>
                </a:xfrm>
                <a:prstGeom prst="line">
                  <a:avLst/>
                </a:prstGeom>
                <a:noFill/>
                <a:ln w="19050" cap="sq">
                  <a:solidFill>
                    <a:schemeClr val="bg1">
                      <a:lumMod val="65000"/>
                    </a:schemeClr>
                  </a:solidFill>
                  <a:round/>
                  <a:headEnd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1" name="Line 127">
                  <a:extLst>
                    <a:ext uri="{FF2B5EF4-FFF2-40B4-BE49-F238E27FC236}">
                      <a16:creationId xmlns:a16="http://schemas.microsoft.com/office/drawing/2014/main" id="{D4D54DA9-A4E1-46FA-9287-17A3932E5E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455163" y="2561575"/>
                  <a:ext cx="0" cy="869479"/>
                </a:xfrm>
                <a:prstGeom prst="line">
                  <a:avLst/>
                </a:prstGeom>
                <a:noFill/>
                <a:ln w="19050" cap="sq">
                  <a:solidFill>
                    <a:schemeClr val="bg1">
                      <a:lumMod val="65000"/>
                    </a:schemeClr>
                  </a:solidFill>
                  <a:round/>
                  <a:headEnd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2" name="Line 132">
                  <a:extLst>
                    <a:ext uri="{FF2B5EF4-FFF2-40B4-BE49-F238E27FC236}">
                      <a16:creationId xmlns:a16="http://schemas.microsoft.com/office/drawing/2014/main" id="{EA7D33EB-A3A4-47D8-AB22-CD7D7F1A48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455163" y="3431054"/>
                  <a:ext cx="548640" cy="0"/>
                </a:xfrm>
                <a:prstGeom prst="line">
                  <a:avLst/>
                </a:prstGeom>
                <a:noFill/>
                <a:ln w="19050" cap="sq">
                  <a:solidFill>
                    <a:schemeClr val="bg1">
                      <a:lumMod val="65000"/>
                    </a:schemeClr>
                  </a:solidFill>
                  <a:round/>
                  <a:headEnd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88" name="Freeform 68">
              <a:extLst>
                <a:ext uri="{FF2B5EF4-FFF2-40B4-BE49-F238E27FC236}">
                  <a16:creationId xmlns:a16="http://schemas.microsoft.com/office/drawing/2014/main" id="{C4EE51EF-C9A0-4039-BD4C-237FC6BD57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7669" y="1896653"/>
              <a:ext cx="1237981" cy="91440"/>
            </a:xfrm>
            <a:custGeom>
              <a:avLst/>
              <a:gdLst>
                <a:gd name="T0" fmla="*/ 108422 w 2663825"/>
                <a:gd name="T1" fmla="*/ 0 h 127000"/>
                <a:gd name="T2" fmla="*/ 108422 w 2663825"/>
                <a:gd name="T3" fmla="*/ 253876 h 127000"/>
                <a:gd name="T4" fmla="*/ 0 w 2663825"/>
                <a:gd name="T5" fmla="*/ 253876 h 127000"/>
                <a:gd name="T6" fmla="*/ 0 w 2663825"/>
                <a:gd name="T7" fmla="*/ 6346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1905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91" name="Rectangle 10">
              <a:extLst>
                <a:ext uri="{FF2B5EF4-FFF2-40B4-BE49-F238E27FC236}">
                  <a16:creationId xmlns:a16="http://schemas.microsoft.com/office/drawing/2014/main" id="{E0ADF02F-7CAF-4048-A0F5-FED3865ED86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65594" y="2099545"/>
              <a:ext cx="2329084" cy="1601464"/>
            </a:xfrm>
            <a:prstGeom prst="rect">
              <a:avLst/>
            </a:prstGeom>
            <a:solidFill>
              <a:srgbClr val="00C0A0"/>
            </a:solidFill>
            <a:ln>
              <a:noFill/>
            </a:ln>
            <a:effectLst/>
          </p:spPr>
          <p:txBody>
            <a:bodyPr l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" charset="0"/>
                <a:buNone/>
              </a:pPr>
              <a:r>
                <a:rPr lang="en-US" altLang="en-US" sz="1600" b="1" dirty="0">
                  <a:solidFill>
                    <a:schemeClr val="bg1"/>
                  </a:solidFill>
                  <a:ea typeface="MS Mincho" charset="-128"/>
                </a:rPr>
                <a:t>Open-label B/F/TAF</a:t>
              </a:r>
            </a:p>
          </p:txBody>
        </p:sp>
        <p:sp>
          <p:nvSpPr>
            <p:cNvPr id="103" name="Rectangle 10">
              <a:extLst>
                <a:ext uri="{FF2B5EF4-FFF2-40B4-BE49-F238E27FC236}">
                  <a16:creationId xmlns:a16="http://schemas.microsoft.com/office/drawing/2014/main" id="{9E3174B3-EF70-4587-A091-51EDF84473A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965594" y="4183730"/>
              <a:ext cx="2329084" cy="1601465"/>
            </a:xfrm>
            <a:prstGeom prst="rect">
              <a:avLst/>
            </a:prstGeom>
            <a:solidFill>
              <a:srgbClr val="00C0A0"/>
            </a:solidFill>
            <a:ln>
              <a:noFill/>
            </a:ln>
            <a:effectLst/>
          </p:spPr>
          <p:txBody>
            <a:bodyPr l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" charset="0"/>
                <a:buNone/>
              </a:pPr>
              <a:r>
                <a:rPr lang="en-US" altLang="en-US" sz="1600" b="1" dirty="0">
                  <a:solidFill>
                    <a:schemeClr val="bg1"/>
                  </a:solidFill>
                  <a:ea typeface="MS Mincho" charset="-128"/>
                </a:rPr>
                <a:t>Open-label B/F/TAF</a:t>
              </a:r>
            </a:p>
          </p:txBody>
        </p:sp>
        <p:sp>
          <p:nvSpPr>
            <p:cNvPr id="58" name="Rectangle 10"/>
            <p:cNvSpPr>
              <a:spLocks noChangeArrowheads="1"/>
            </p:cNvSpPr>
            <p:nvPr/>
          </p:nvSpPr>
          <p:spPr bwMode="gray">
            <a:xfrm>
              <a:off x="5113501" y="2969722"/>
              <a:ext cx="3701434" cy="3657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l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buNone/>
                <a:defRPr/>
              </a:pPr>
              <a:r>
                <a:rPr lang="en-US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MS Mincho" panose="02020609040205080304" pitchFamily="49" charset="-128"/>
                </a:rPr>
                <a:t>DTG/ABC/3TC qd</a:t>
              </a:r>
              <a:endPara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gray">
            <a:xfrm>
              <a:off x="5113501" y="2464702"/>
              <a:ext cx="3701434" cy="3657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noFill/>
              <a:round/>
              <a:headEnd/>
              <a:tailEnd/>
            </a:ln>
            <a:effectLst/>
          </p:spPr>
          <p:txBody>
            <a:bodyPr l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Font typeface="Times" panose="02020603050405020304" pitchFamily="18" charset="0"/>
                <a:buNone/>
                <a:defRPr/>
              </a:pPr>
              <a:r>
                <a:rPr lang="en-US" altLang="en-US" sz="1600" b="1" dirty="0">
                  <a:latin typeface="Arial" panose="020B0604020202020204" pitchFamily="34" charset="0"/>
                  <a:ea typeface="MS Mincho" panose="02020609040205080304" pitchFamily="49" charset="-128"/>
                </a:rPr>
                <a:t>DTG/ABC/3TC placebo qd</a:t>
              </a:r>
              <a:endParaRPr lang="en-US" altLang="en-US" sz="1600" b="1" dirty="0">
                <a:latin typeface="Arial" panose="020B0604020202020204" pitchFamily="34" charset="0"/>
              </a:endParaRP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gray">
            <a:xfrm>
              <a:off x="5113501" y="3335250"/>
              <a:ext cx="3701434" cy="3657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noFill/>
              <a:round/>
              <a:headEnd/>
              <a:tailEnd/>
            </a:ln>
            <a:effectLst/>
          </p:spPr>
          <p:txBody>
            <a:bodyPr l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 typeface="Times" charset="0"/>
                <a:buNone/>
              </a:pPr>
              <a:r>
                <a:rPr lang="en-US" altLang="en-US" sz="1600" b="1" dirty="0">
                  <a:latin typeface="Arial" panose="020B0604020202020204" pitchFamily="34" charset="0"/>
                  <a:ea typeface="MS Mincho" panose="02020609040205080304" pitchFamily="49" charset="-128"/>
                  <a:cs typeface="+mn-cs"/>
                </a:rPr>
                <a:t>B/F/TAF placebo qd</a:t>
              </a:r>
            </a:p>
          </p:txBody>
        </p:sp>
        <p:sp>
          <p:nvSpPr>
            <p:cNvPr id="74" name="Rectangle 10"/>
            <p:cNvSpPr>
              <a:spLocks noChangeArrowheads="1"/>
            </p:cNvSpPr>
            <p:nvPr/>
          </p:nvSpPr>
          <p:spPr bwMode="gray">
            <a:xfrm>
              <a:off x="5113501" y="5053908"/>
              <a:ext cx="3701434" cy="36576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txBody>
            <a:bodyPr l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buNone/>
                <a:defRPr/>
              </a:pPr>
              <a:r>
                <a:rPr lang="en-US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MS Mincho" panose="02020609040205080304" pitchFamily="49" charset="-128"/>
                </a:rPr>
                <a:t>DTG + F/TAF qd</a:t>
              </a:r>
              <a:endPara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5" name="Rectangle 60"/>
            <p:cNvSpPr>
              <a:spLocks noChangeArrowheads="1"/>
            </p:cNvSpPr>
            <p:nvPr/>
          </p:nvSpPr>
          <p:spPr bwMode="gray">
            <a:xfrm>
              <a:off x="5113501" y="4548888"/>
              <a:ext cx="3701434" cy="3657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noFill/>
              <a:round/>
              <a:headEnd/>
              <a:tailEnd/>
            </a:ln>
            <a:effectLst/>
          </p:spPr>
          <p:txBody>
            <a:bodyPr l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Font typeface="Times" panose="02020603050405020304" pitchFamily="18" charset="0"/>
                <a:buNone/>
                <a:defRPr/>
              </a:pPr>
              <a:r>
                <a:rPr lang="en-US" altLang="en-US" sz="1600" b="1" dirty="0">
                  <a:latin typeface="Arial" panose="020B0604020202020204" pitchFamily="34" charset="0"/>
                  <a:ea typeface="MS Mincho" panose="02020609040205080304" pitchFamily="49" charset="-128"/>
                </a:rPr>
                <a:t>DTG + F/TAF placebo qd</a:t>
              </a:r>
              <a:endParaRPr lang="en-US" altLang="en-US" sz="1600" b="1" dirty="0">
                <a:latin typeface="Arial" panose="020B0604020202020204" pitchFamily="34" charset="0"/>
              </a:endParaRPr>
            </a:p>
          </p:txBody>
        </p:sp>
        <p:sp>
          <p:nvSpPr>
            <p:cNvPr id="76" name="Rectangle 60"/>
            <p:cNvSpPr>
              <a:spLocks noChangeArrowheads="1"/>
            </p:cNvSpPr>
            <p:nvPr/>
          </p:nvSpPr>
          <p:spPr bwMode="gray">
            <a:xfrm>
              <a:off x="5113501" y="5419436"/>
              <a:ext cx="3701434" cy="3657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noFill/>
              <a:round/>
              <a:headEnd/>
              <a:tailEnd/>
            </a:ln>
            <a:effectLst/>
          </p:spPr>
          <p:txBody>
            <a:bodyPr l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 typeface="Times" charset="0"/>
                <a:buNone/>
              </a:pPr>
              <a:r>
                <a:rPr lang="en-US" altLang="en-US" sz="1600" b="1" dirty="0">
                  <a:latin typeface="Arial" panose="020B0604020202020204" pitchFamily="34" charset="0"/>
                  <a:ea typeface="MS Mincho" panose="02020609040205080304" pitchFamily="49" charset="-128"/>
                  <a:cs typeface="+mn-cs"/>
                </a:rPr>
                <a:t>B/F/TAF</a:t>
              </a:r>
              <a:r>
                <a:rPr lang="en-US" altLang="en-US" sz="1600" b="1" dirty="0">
                  <a:solidFill>
                    <a:schemeClr val="bg1"/>
                  </a:solidFill>
                  <a:ea typeface="MS Mincho" charset="-128"/>
                </a:rPr>
                <a:t> </a:t>
              </a:r>
              <a:r>
                <a:rPr lang="en-US" altLang="en-US" sz="1600" b="1" dirty="0">
                  <a:latin typeface="Arial" panose="020B0604020202020204" pitchFamily="34" charset="0"/>
                  <a:ea typeface="MS Mincho" panose="02020609040205080304" pitchFamily="49" charset="-128"/>
                  <a:cs typeface="+mn-cs"/>
                </a:rPr>
                <a:t>placebo qd</a:t>
              </a:r>
            </a:p>
          </p:txBody>
        </p:sp>
        <p:sp>
          <p:nvSpPr>
            <p:cNvPr id="63" name="Freeform 68"/>
            <p:cNvSpPr>
              <a:spLocks/>
            </p:cNvSpPr>
            <p:nvPr/>
          </p:nvSpPr>
          <p:spPr bwMode="auto">
            <a:xfrm>
              <a:off x="5113501" y="1896653"/>
              <a:ext cx="2469755" cy="91440"/>
            </a:xfrm>
            <a:custGeom>
              <a:avLst/>
              <a:gdLst>
                <a:gd name="T0" fmla="*/ 108422 w 2663825"/>
                <a:gd name="T1" fmla="*/ 0 h 127000"/>
                <a:gd name="T2" fmla="*/ 108422 w 2663825"/>
                <a:gd name="T3" fmla="*/ 253876 h 127000"/>
                <a:gd name="T4" fmla="*/ 0 w 2663825"/>
                <a:gd name="T5" fmla="*/ 253876 h 127000"/>
                <a:gd name="T6" fmla="*/ 0 w 2663825"/>
                <a:gd name="T7" fmla="*/ 6346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1905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84" name="Freeform 68"/>
            <p:cNvSpPr>
              <a:spLocks/>
            </p:cNvSpPr>
            <p:nvPr/>
          </p:nvSpPr>
          <p:spPr bwMode="auto">
            <a:xfrm>
              <a:off x="5113501" y="1896653"/>
              <a:ext cx="1234877" cy="91440"/>
            </a:xfrm>
            <a:custGeom>
              <a:avLst/>
              <a:gdLst>
                <a:gd name="T0" fmla="*/ 108422 w 2663825"/>
                <a:gd name="T1" fmla="*/ 0 h 127000"/>
                <a:gd name="T2" fmla="*/ 108422 w 2663825"/>
                <a:gd name="T3" fmla="*/ 253876 h 127000"/>
                <a:gd name="T4" fmla="*/ 0 w 2663825"/>
                <a:gd name="T5" fmla="*/ 253876 h 127000"/>
                <a:gd name="T6" fmla="*/ 0 w 2663825"/>
                <a:gd name="T7" fmla="*/ 6346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1905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47" name="Freeform 68">
              <a:extLst>
                <a:ext uri="{FF2B5EF4-FFF2-40B4-BE49-F238E27FC236}">
                  <a16:creationId xmlns:a16="http://schemas.microsoft.com/office/drawing/2014/main" id="{F0118E6B-39C3-434F-BC05-69E71AC82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4357" y="1896653"/>
              <a:ext cx="1234877" cy="91440"/>
            </a:xfrm>
            <a:custGeom>
              <a:avLst/>
              <a:gdLst>
                <a:gd name="T0" fmla="*/ 108422 w 2663825"/>
                <a:gd name="T1" fmla="*/ 0 h 127000"/>
                <a:gd name="T2" fmla="*/ 108422 w 2663825"/>
                <a:gd name="T3" fmla="*/ 253876 h 127000"/>
                <a:gd name="T4" fmla="*/ 0 w 2663825"/>
                <a:gd name="T5" fmla="*/ 253876 h 127000"/>
                <a:gd name="T6" fmla="*/ 0 w 2663825"/>
                <a:gd name="T7" fmla="*/ 6346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1905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57" name="Rectangle 10"/>
            <p:cNvSpPr>
              <a:spLocks noChangeArrowheads="1"/>
            </p:cNvSpPr>
            <p:nvPr/>
          </p:nvSpPr>
          <p:spPr bwMode="gray">
            <a:xfrm>
              <a:off x="5113501" y="2099544"/>
              <a:ext cx="3701433" cy="365760"/>
            </a:xfrm>
            <a:prstGeom prst="rect">
              <a:avLst/>
            </a:prstGeom>
            <a:solidFill>
              <a:srgbClr val="00C0A0"/>
            </a:solidFill>
            <a:ln>
              <a:noFill/>
            </a:ln>
            <a:effectLst/>
          </p:spPr>
          <p:txBody>
            <a:bodyPr l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" charset="0"/>
                <a:buNone/>
              </a:pPr>
              <a:r>
                <a:rPr lang="en-US" altLang="en-US" sz="1600" b="1" dirty="0">
                  <a:solidFill>
                    <a:schemeClr val="bg1"/>
                  </a:solidFill>
                  <a:ea typeface="MS Mincho" charset="-128"/>
                </a:rPr>
                <a:t>B/F/TAF qd</a:t>
              </a:r>
              <a:endParaRPr lang="en-US" altLang="en-US" sz="1600" b="1" baseline="30000" dirty="0">
                <a:solidFill>
                  <a:schemeClr val="bg1"/>
                </a:solidFill>
                <a:ea typeface="MS Mincho" charset="-128"/>
              </a:endParaRPr>
            </a:p>
          </p:txBody>
        </p:sp>
        <p:sp>
          <p:nvSpPr>
            <p:cNvPr id="73" name="Rectangle 10"/>
            <p:cNvSpPr>
              <a:spLocks noChangeArrowheads="1"/>
            </p:cNvSpPr>
            <p:nvPr/>
          </p:nvSpPr>
          <p:spPr bwMode="gray">
            <a:xfrm>
              <a:off x="5113501" y="4183730"/>
              <a:ext cx="3701433" cy="365760"/>
            </a:xfrm>
            <a:prstGeom prst="rect">
              <a:avLst/>
            </a:prstGeom>
            <a:solidFill>
              <a:srgbClr val="00C0A0"/>
            </a:solidFill>
            <a:ln>
              <a:noFill/>
            </a:ln>
            <a:effectLst/>
          </p:spPr>
          <p:txBody>
            <a:bodyPr l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" charset="0"/>
                <a:buNone/>
              </a:pPr>
              <a:r>
                <a:rPr lang="en-US" altLang="en-US" sz="1600" b="1" dirty="0">
                  <a:solidFill>
                    <a:schemeClr val="bg1"/>
                  </a:solidFill>
                  <a:ea typeface="MS Mincho" charset="-128"/>
                </a:rPr>
                <a:t>B/F/TAF qd</a:t>
              </a:r>
              <a:endParaRPr lang="en-US" altLang="en-US" sz="1600" b="1" baseline="30000" dirty="0">
                <a:solidFill>
                  <a:schemeClr val="bg1"/>
                </a:solidFill>
                <a:ea typeface="MS Mincho" charset="-128"/>
              </a:endParaRPr>
            </a:p>
          </p:txBody>
        </p:sp>
        <p:sp>
          <p:nvSpPr>
            <p:cNvPr id="92" name="Freeform 68">
              <a:extLst>
                <a:ext uri="{FF2B5EF4-FFF2-40B4-BE49-F238E27FC236}">
                  <a16:creationId xmlns:a16="http://schemas.microsoft.com/office/drawing/2014/main" id="{3118A4C5-3854-4730-9AB6-489117F75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9689" y="1910542"/>
              <a:ext cx="1237981" cy="77551"/>
            </a:xfrm>
            <a:custGeom>
              <a:avLst/>
              <a:gdLst>
                <a:gd name="T0" fmla="*/ 108422 w 2663825"/>
                <a:gd name="T1" fmla="*/ 0 h 127000"/>
                <a:gd name="T2" fmla="*/ 108422 w 2663825"/>
                <a:gd name="T3" fmla="*/ 253876 h 127000"/>
                <a:gd name="T4" fmla="*/ 0 w 2663825"/>
                <a:gd name="T5" fmla="*/ 253876 h 127000"/>
                <a:gd name="T6" fmla="*/ 0 w 2663825"/>
                <a:gd name="T7" fmla="*/ 6346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1905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50F2B64C-FABC-4290-8948-C9DCB94863AA}"/>
                </a:ext>
              </a:extLst>
            </p:cNvPr>
            <p:cNvSpPr/>
            <p:nvPr/>
          </p:nvSpPr>
          <p:spPr bwMode="auto">
            <a:xfrm>
              <a:off x="5123061" y="2099545"/>
              <a:ext cx="4934608" cy="370918"/>
            </a:xfrm>
            <a:prstGeom prst="rect">
              <a:avLst/>
            </a:prstGeom>
            <a:noFill/>
            <a:ln w="38100">
              <a:solidFill>
                <a:srgbClr val="A50021"/>
              </a:solidFill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F9DEC9DD-7C85-41D1-9F34-E032A9798A8C}"/>
                </a:ext>
              </a:extLst>
            </p:cNvPr>
            <p:cNvSpPr/>
            <p:nvPr/>
          </p:nvSpPr>
          <p:spPr bwMode="auto">
            <a:xfrm>
              <a:off x="5123061" y="4175556"/>
              <a:ext cx="4934608" cy="370918"/>
            </a:xfrm>
            <a:prstGeom prst="rect">
              <a:avLst/>
            </a:prstGeom>
            <a:noFill/>
            <a:ln w="38100">
              <a:solidFill>
                <a:srgbClr val="A50021"/>
              </a:solidFill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9" name="Slide Number Placeholder 5">
            <a:extLst>
              <a:ext uri="{FF2B5EF4-FFF2-40B4-BE49-F238E27FC236}">
                <a16:creationId xmlns:a16="http://schemas.microsoft.com/office/drawing/2014/main" id="{A50E07CB-6871-4595-A2C6-179FC53E1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67570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BA74E-D1B6-4A9A-8CBA-487DA66509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197769"/>
            <a:ext cx="10565726" cy="507831"/>
          </a:xfrm>
        </p:spPr>
        <p:txBody>
          <a:bodyPr/>
          <a:lstStyle/>
          <a:p>
            <a:r>
              <a:rPr lang="en-US" sz="1100" kern="0" dirty="0"/>
              <a:t>*In the randomized phase n=115 participants prematurely discontinued (D/C) study drug: 6 (1%) due to adverse event (AE), 0 due to lack of efficacy, and 109 (17%) due to other reasons; of the 506 who entered the OLE, 25 prematurely D/C study drug: 1 (&lt;1%) due to AE, 0 due to lack of efficacy, and 24 (5%) </a:t>
            </a:r>
            <a:r>
              <a:rPr lang="en-US" sz="1100" dirty="0"/>
              <a:t>due to </a:t>
            </a:r>
            <a:r>
              <a:rPr lang="en-US" sz="1100" kern="0" dirty="0"/>
              <a:t>other reasons. </a:t>
            </a:r>
            <a:r>
              <a:rPr lang="fr-FR" sz="1100" kern="0" dirty="0"/>
              <a:t>CD4, cluster of differentiation-4; Q, quartile. </a:t>
            </a:r>
            <a:endParaRPr lang="en-US" sz="1100" kern="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153F957-DAB1-4A1B-A497-40503A1DA3CD}"/>
              </a:ext>
            </a:extLst>
          </p:cNvPr>
          <p:cNvSpPr/>
          <p:nvPr/>
        </p:nvSpPr>
        <p:spPr bwMode="auto">
          <a:xfrm>
            <a:off x="795405" y="3762880"/>
            <a:ext cx="5565087" cy="22823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0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5CAAEC-8BD1-4CAE-BCFD-C450F234F697}"/>
              </a:ext>
            </a:extLst>
          </p:cNvPr>
          <p:cNvSpPr/>
          <p:nvPr/>
        </p:nvSpPr>
        <p:spPr bwMode="auto">
          <a:xfrm>
            <a:off x="1172611" y="5663461"/>
            <a:ext cx="2531986" cy="259528"/>
          </a:xfrm>
          <a:prstGeom prst="rect">
            <a:avLst/>
          </a:prstGeom>
          <a:solidFill>
            <a:srgbClr val="00C0A0"/>
          </a:solidFill>
          <a:ln w="12700" cap="flat" cmpd="sng" algn="ctr">
            <a:noFill/>
            <a:prstDash val="solid"/>
          </a:ln>
          <a:effectLst/>
        </p:spPr>
        <p:txBody>
          <a:bodyPr wrap="square" tIns="45720" bIns="45720" anchor="ctr">
            <a:spAutoFit/>
          </a:bodyPr>
          <a:lstStyle/>
          <a:p>
            <a:pPr marL="0" marR="0" lvl="0" indent="0" algn="ctr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 B/F/TAF to Data Cut Date: n=481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E325E0B-1EC4-43DA-A08D-A2008CC6E736}"/>
              </a:ext>
            </a:extLst>
          </p:cNvPr>
          <p:cNvSpPr/>
          <p:nvPr/>
        </p:nvSpPr>
        <p:spPr bwMode="auto">
          <a:xfrm rot="16200000">
            <a:off x="146023" y="4766166"/>
            <a:ext cx="1573708" cy="275749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ctr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kern="0" dirty="0">
                <a:latin typeface="Arial"/>
              </a:rPr>
              <a:t>OLE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57" name="Straight Connector 13">
            <a:extLst>
              <a:ext uri="{FF2B5EF4-FFF2-40B4-BE49-F238E27FC236}">
                <a16:creationId xmlns:a16="http://schemas.microsoft.com/office/drawing/2014/main" id="{88996B85-02F1-49F1-BD3E-DC2FD8C33E4D}"/>
              </a:ext>
            </a:extLst>
          </p:cNvPr>
          <p:cNvCxnSpPr>
            <a:cxnSpLocks/>
          </p:cNvCxnSpPr>
          <p:nvPr/>
        </p:nvCxnSpPr>
        <p:spPr bwMode="auto">
          <a:xfrm>
            <a:off x="1349855" y="4367584"/>
            <a:ext cx="194583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Straight Connector 13">
            <a:extLst>
              <a:ext uri="{FF2B5EF4-FFF2-40B4-BE49-F238E27FC236}">
                <a16:creationId xmlns:a16="http://schemas.microsoft.com/office/drawing/2014/main" id="{48CE438E-0E96-4976-989B-8CEF7A3026B2}"/>
              </a:ext>
            </a:extLst>
          </p:cNvPr>
          <p:cNvCxnSpPr>
            <a:cxnSpLocks/>
          </p:cNvCxnSpPr>
          <p:nvPr/>
        </p:nvCxnSpPr>
        <p:spPr bwMode="auto">
          <a:xfrm>
            <a:off x="1349857" y="3922638"/>
            <a:ext cx="0" cy="174082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1F8A8B0D-68B9-45AD-838B-1FF98CE9951C}"/>
              </a:ext>
            </a:extLst>
          </p:cNvPr>
          <p:cNvSpPr/>
          <p:nvPr/>
        </p:nvSpPr>
        <p:spPr bwMode="auto">
          <a:xfrm>
            <a:off x="1172611" y="3918708"/>
            <a:ext cx="2531987" cy="259528"/>
          </a:xfrm>
          <a:prstGeom prst="rect">
            <a:avLst/>
          </a:prstGeom>
          <a:solidFill>
            <a:srgbClr val="00C0A0"/>
          </a:solidFill>
          <a:ln w="12700" cap="flat" cmpd="sng" algn="ctr">
            <a:noFill/>
            <a:prstDash val="solid"/>
          </a:ln>
          <a:effectLst/>
        </p:spPr>
        <p:txBody>
          <a:bodyPr wrap="square" tIns="45720" bIns="45720" anchor="ctr">
            <a:spAutoFit/>
          </a:bodyPr>
          <a:lstStyle/>
          <a:p>
            <a:pPr marL="0" marR="0" lvl="0" indent="0" algn="ctr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Open Label B/F/TAF: n=506</a:t>
            </a:r>
            <a:endParaRPr kumimoji="0" lang="en-US" sz="1000" b="1" i="0" u="non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6F140BC-38D1-42DC-AC89-73B7285738BF}"/>
              </a:ext>
            </a:extLst>
          </p:cNvPr>
          <p:cNvSpPr/>
          <p:nvPr/>
        </p:nvSpPr>
        <p:spPr bwMode="auto">
          <a:xfrm>
            <a:off x="795406" y="1649295"/>
            <a:ext cx="5565088" cy="211358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0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F4701DC-5E3F-4908-9657-63B4554666A2}"/>
              </a:ext>
            </a:extLst>
          </p:cNvPr>
          <p:cNvSpPr/>
          <p:nvPr/>
        </p:nvSpPr>
        <p:spPr bwMode="auto">
          <a:xfrm rot="16200000">
            <a:off x="146023" y="2568213"/>
            <a:ext cx="1573709" cy="275749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ctr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Randomized Phase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F83269A-53F7-4364-A0D6-7F39EB3A3F45}"/>
              </a:ext>
            </a:extLst>
          </p:cNvPr>
          <p:cNvSpPr/>
          <p:nvPr/>
        </p:nvSpPr>
        <p:spPr bwMode="auto">
          <a:xfrm>
            <a:off x="1172612" y="2849017"/>
            <a:ext cx="1572231" cy="259528"/>
          </a:xfrm>
          <a:prstGeom prst="rect">
            <a:avLst/>
          </a:prstGeom>
          <a:solidFill>
            <a:srgbClr val="00C0A0"/>
          </a:solidFill>
          <a:ln w="12700" cap="flat" cmpd="sng" algn="ctr">
            <a:noFill/>
            <a:prstDash val="solid"/>
          </a:ln>
          <a:effectLst/>
        </p:spPr>
        <p:txBody>
          <a:bodyPr wrap="square" tIns="45720" bIns="45720" anchor="ctr">
            <a:spAutoFit/>
          </a:bodyPr>
          <a:lstStyle/>
          <a:p>
            <a:pPr marL="0" marR="0" lvl="0" indent="0" algn="ctr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B/F/TAF: n=6</a:t>
            </a:r>
            <a:r>
              <a:rPr kumimoji="0" lang="en-US" sz="1000" b="1" i="0" u="non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34</a:t>
            </a:r>
          </a:p>
        </p:txBody>
      </p:sp>
      <p:cxnSp>
        <p:nvCxnSpPr>
          <p:cNvPr id="69" name="Straight Connector 13">
            <a:extLst>
              <a:ext uri="{FF2B5EF4-FFF2-40B4-BE49-F238E27FC236}">
                <a16:creationId xmlns:a16="http://schemas.microsoft.com/office/drawing/2014/main" id="{E42114F8-2B0C-45F1-AB86-C9940E64C40A}"/>
              </a:ext>
            </a:extLst>
          </p:cNvPr>
          <p:cNvCxnSpPr>
            <a:cxnSpLocks/>
          </p:cNvCxnSpPr>
          <p:nvPr/>
        </p:nvCxnSpPr>
        <p:spPr bwMode="auto">
          <a:xfrm>
            <a:off x="1349856" y="2421793"/>
            <a:ext cx="0" cy="427841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Straight Connector 13">
            <a:extLst>
              <a:ext uri="{FF2B5EF4-FFF2-40B4-BE49-F238E27FC236}">
                <a16:creationId xmlns:a16="http://schemas.microsoft.com/office/drawing/2014/main" id="{D89D6B0A-C036-413F-8D7E-B1621CCCDEA7}"/>
              </a:ext>
            </a:extLst>
          </p:cNvPr>
          <p:cNvCxnSpPr>
            <a:cxnSpLocks/>
          </p:cNvCxnSpPr>
          <p:nvPr/>
        </p:nvCxnSpPr>
        <p:spPr bwMode="auto">
          <a:xfrm>
            <a:off x="1349856" y="3308282"/>
            <a:ext cx="194583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6BEDDC9B-4AF8-4B5F-8436-5E18014A2CFC}"/>
              </a:ext>
            </a:extLst>
          </p:cNvPr>
          <p:cNvSpPr/>
          <p:nvPr/>
        </p:nvSpPr>
        <p:spPr bwMode="auto">
          <a:xfrm>
            <a:off x="1545520" y="2513121"/>
            <a:ext cx="1823405" cy="243307"/>
          </a:xfrm>
          <a:prstGeom prst="rect">
            <a:avLst/>
          </a:prstGeom>
          <a:solidFill>
            <a:srgbClr val="C1EFE6"/>
          </a:solidFill>
          <a:ln w="12700" cap="flat" cmpd="sng" algn="ctr">
            <a:noFill/>
            <a:prstDash val="solid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Randomized, not treated: n=9</a:t>
            </a:r>
          </a:p>
        </p:txBody>
      </p:sp>
      <p:cxnSp>
        <p:nvCxnSpPr>
          <p:cNvPr id="72" name="Straight Connector 13">
            <a:extLst>
              <a:ext uri="{FF2B5EF4-FFF2-40B4-BE49-F238E27FC236}">
                <a16:creationId xmlns:a16="http://schemas.microsoft.com/office/drawing/2014/main" id="{7EA774FC-B468-404F-9A63-61E9C280A23A}"/>
              </a:ext>
            </a:extLst>
          </p:cNvPr>
          <p:cNvCxnSpPr>
            <a:cxnSpLocks/>
          </p:cNvCxnSpPr>
          <p:nvPr/>
        </p:nvCxnSpPr>
        <p:spPr bwMode="auto">
          <a:xfrm flipH="1">
            <a:off x="1349859" y="2634777"/>
            <a:ext cx="194583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 type="triangle" w="sm" len="sm"/>
            <a:tailEnd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845F2C97-3785-4E56-816B-B2279DE3C439}"/>
              </a:ext>
            </a:extLst>
          </p:cNvPr>
          <p:cNvSpPr/>
          <p:nvPr/>
        </p:nvSpPr>
        <p:spPr bwMode="auto">
          <a:xfrm>
            <a:off x="1545519" y="3444229"/>
            <a:ext cx="1821296" cy="243307"/>
          </a:xfrm>
          <a:prstGeom prst="rect">
            <a:avLst/>
          </a:prstGeom>
          <a:solidFill>
            <a:srgbClr val="C1EFE6"/>
          </a:solidFill>
          <a:ln w="12700" cap="flat" cmpd="sng" algn="ctr">
            <a:noFill/>
            <a:prstDash val="solid"/>
          </a:ln>
          <a:effectLst/>
        </p:spPr>
        <p:txBody>
          <a:bodyPr wrap="square" anchor="ctr">
            <a:spAutoFit/>
          </a:bodyPr>
          <a:lstStyle/>
          <a:p>
            <a:pPr marL="0" marR="0" lvl="0" indent="0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Did not enter OLE: n=13 (2%)</a:t>
            </a:r>
          </a:p>
        </p:txBody>
      </p:sp>
      <p:cxnSp>
        <p:nvCxnSpPr>
          <p:cNvPr id="74" name="Straight Connector 13">
            <a:extLst>
              <a:ext uri="{FF2B5EF4-FFF2-40B4-BE49-F238E27FC236}">
                <a16:creationId xmlns:a16="http://schemas.microsoft.com/office/drawing/2014/main" id="{4173F4A8-2621-45B6-BBFF-BD1DEAE29CE5}"/>
              </a:ext>
            </a:extLst>
          </p:cNvPr>
          <p:cNvCxnSpPr>
            <a:cxnSpLocks/>
          </p:cNvCxnSpPr>
          <p:nvPr/>
        </p:nvCxnSpPr>
        <p:spPr bwMode="auto">
          <a:xfrm flipH="1">
            <a:off x="1349856" y="3560952"/>
            <a:ext cx="194583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 type="triangle" w="sm" len="sm"/>
            <a:tailEnd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778D0A7D-296A-4B67-9F0E-D5CEB2A13402}"/>
              </a:ext>
            </a:extLst>
          </p:cNvPr>
          <p:cNvSpPr/>
          <p:nvPr/>
        </p:nvSpPr>
        <p:spPr bwMode="auto">
          <a:xfrm>
            <a:off x="1545520" y="3184936"/>
            <a:ext cx="1824366" cy="243307"/>
          </a:xfrm>
          <a:prstGeom prst="rect">
            <a:avLst/>
          </a:prstGeom>
          <a:solidFill>
            <a:srgbClr val="C1EFE6"/>
          </a:solidFill>
          <a:ln w="12700" cap="flat" cmpd="sng" algn="ctr">
            <a:noFill/>
            <a:prstDash val="solid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Premature D/C: n=115 (18%)*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7CB02FE-DD45-4F3B-AA77-F480786C8E1F}"/>
              </a:ext>
            </a:extLst>
          </p:cNvPr>
          <p:cNvSpPr/>
          <p:nvPr/>
        </p:nvSpPr>
        <p:spPr bwMode="auto">
          <a:xfrm>
            <a:off x="1172612" y="2187238"/>
            <a:ext cx="1572231" cy="259528"/>
          </a:xfrm>
          <a:prstGeom prst="rect">
            <a:avLst/>
          </a:prstGeom>
          <a:solidFill>
            <a:srgbClr val="00C0A0"/>
          </a:solidFill>
          <a:ln w="12700" cap="flat" cmpd="sng" algn="ctr">
            <a:noFill/>
            <a:prstDash val="solid"/>
          </a:ln>
          <a:effectLst/>
        </p:spPr>
        <p:txBody>
          <a:bodyPr wrap="square" tIns="45720" bIns="45720" anchor="ctr">
            <a:spAutoFit/>
          </a:bodyPr>
          <a:lstStyle/>
          <a:p>
            <a:pPr marL="0" marR="0" lvl="0" indent="0" algn="ctr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B/F/TAF: n=6</a:t>
            </a:r>
            <a:r>
              <a:rPr kumimoji="0" lang="en-US" sz="1000" b="1" i="0" u="non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43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F5246FA-B8FD-4DC1-8559-3606B7534EEB}"/>
              </a:ext>
            </a:extLst>
          </p:cNvPr>
          <p:cNvSpPr/>
          <p:nvPr/>
        </p:nvSpPr>
        <p:spPr bwMode="auto">
          <a:xfrm>
            <a:off x="2889846" y="2849017"/>
            <a:ext cx="1573710" cy="259528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</a:ln>
          <a:effectLst/>
        </p:spPr>
        <p:txBody>
          <a:bodyPr wrap="square" tIns="45720" bIns="45720" anchor="ctr">
            <a:spAutoFit/>
          </a:bodyPr>
          <a:lstStyle/>
          <a:p>
            <a:pPr marL="0" marR="0" lvl="0" indent="0" algn="ctr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DTG/ABC/3TC: n=315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1FF5C26-1FE2-412B-99F4-95E144DFA0D5}"/>
              </a:ext>
            </a:extLst>
          </p:cNvPr>
          <p:cNvSpPr/>
          <p:nvPr/>
        </p:nvSpPr>
        <p:spPr bwMode="auto">
          <a:xfrm>
            <a:off x="4609102" y="2844961"/>
            <a:ext cx="1573710" cy="2676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</a:ln>
          <a:effectLst/>
        </p:spPr>
        <p:txBody>
          <a:bodyPr wrap="square" tIns="45720" bIns="45720" anchor="ctr">
            <a:spAutoFit/>
          </a:bodyPr>
          <a:lstStyle/>
          <a:p>
            <a:pPr marL="0" marR="0" lvl="0" indent="0" algn="ctr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DTG + F/TAF: n=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sz="1000" b="1" i="0" u="non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25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632332A-F535-4ADB-967F-505696A36721}"/>
              </a:ext>
            </a:extLst>
          </p:cNvPr>
          <p:cNvSpPr/>
          <p:nvPr/>
        </p:nvSpPr>
        <p:spPr bwMode="auto">
          <a:xfrm>
            <a:off x="2889846" y="2187238"/>
            <a:ext cx="1573710" cy="259528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</a:ln>
          <a:effectLst/>
        </p:spPr>
        <p:txBody>
          <a:bodyPr wrap="square" tIns="45720" bIns="45720" anchor="ctr">
            <a:spAutoFit/>
          </a:bodyPr>
          <a:lstStyle/>
          <a:p>
            <a:pPr marL="0" marR="0" lvl="0" indent="0" algn="ctr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DTG/ABC/3TC: n=315</a:t>
            </a:r>
          </a:p>
        </p:txBody>
      </p: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E1F22E8B-A631-40F9-9339-D57216103719}"/>
              </a:ext>
            </a:extLst>
          </p:cNvPr>
          <p:cNvCxnSpPr>
            <a:stCxn id="79" idx="2"/>
            <a:endCxn id="77" idx="0"/>
          </p:cNvCxnSpPr>
          <p:nvPr/>
        </p:nvCxnSpPr>
        <p:spPr bwMode="auto">
          <a:xfrm rot="5400000">
            <a:off x="3475576" y="2647892"/>
            <a:ext cx="402251" cy="10810"/>
          </a:xfrm>
          <a:prstGeom prst="bentConnector3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Connector 13">
            <a:extLst>
              <a:ext uri="{FF2B5EF4-FFF2-40B4-BE49-F238E27FC236}">
                <a16:creationId xmlns:a16="http://schemas.microsoft.com/office/drawing/2014/main" id="{C4CED87A-4EDE-4F89-AB2E-370AC1C493EA}"/>
              </a:ext>
            </a:extLst>
          </p:cNvPr>
          <p:cNvCxnSpPr>
            <a:cxnSpLocks/>
          </p:cNvCxnSpPr>
          <p:nvPr/>
        </p:nvCxnSpPr>
        <p:spPr bwMode="auto">
          <a:xfrm>
            <a:off x="3676701" y="2421793"/>
            <a:ext cx="0" cy="427841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B9C3C7DC-8D31-40CA-9DC6-BB3CB3483D6B}"/>
              </a:ext>
            </a:extLst>
          </p:cNvPr>
          <p:cNvSpPr/>
          <p:nvPr/>
        </p:nvSpPr>
        <p:spPr bwMode="auto">
          <a:xfrm>
            <a:off x="1344733" y="1950029"/>
            <a:ext cx="2330725" cy="235984"/>
          </a:xfrm>
          <a:custGeom>
            <a:avLst/>
            <a:gdLst>
              <a:gd name="connsiteX0" fmla="*/ 367100 w 824300"/>
              <a:gd name="connsiteY0" fmla="*/ 0 h 914400"/>
              <a:gd name="connsiteX1" fmla="*/ 824300 w 824300"/>
              <a:gd name="connsiteY1" fmla="*/ 0 h 914400"/>
              <a:gd name="connsiteX2" fmla="*/ 824300 w 824300"/>
              <a:gd name="connsiteY2" fmla="*/ 457200 h 914400"/>
              <a:gd name="connsiteX3" fmla="*/ 457200 w 824300"/>
              <a:gd name="connsiteY3" fmla="*/ 457200 h 914400"/>
              <a:gd name="connsiteX4" fmla="*/ 457200 w 824300"/>
              <a:gd name="connsiteY4" fmla="*/ 914400 h 914400"/>
              <a:gd name="connsiteX5" fmla="*/ 0 w 824300"/>
              <a:gd name="connsiteY5" fmla="*/ 914400 h 914400"/>
              <a:gd name="connsiteX6" fmla="*/ 0 w 824300"/>
              <a:gd name="connsiteY6" fmla="*/ 457200 h 914400"/>
              <a:gd name="connsiteX7" fmla="*/ 367100 w 824300"/>
              <a:gd name="connsiteY7" fmla="*/ 457200 h 914400"/>
              <a:gd name="connsiteX0" fmla="*/ 0 w 824300"/>
              <a:gd name="connsiteY0" fmla="*/ 914400 h 1005840"/>
              <a:gd name="connsiteX1" fmla="*/ 0 w 824300"/>
              <a:gd name="connsiteY1" fmla="*/ 457200 h 1005840"/>
              <a:gd name="connsiteX2" fmla="*/ 367100 w 824300"/>
              <a:gd name="connsiteY2" fmla="*/ 457200 h 1005840"/>
              <a:gd name="connsiteX3" fmla="*/ 367100 w 824300"/>
              <a:gd name="connsiteY3" fmla="*/ 0 h 1005840"/>
              <a:gd name="connsiteX4" fmla="*/ 824300 w 824300"/>
              <a:gd name="connsiteY4" fmla="*/ 0 h 1005840"/>
              <a:gd name="connsiteX5" fmla="*/ 824300 w 824300"/>
              <a:gd name="connsiteY5" fmla="*/ 457200 h 1005840"/>
              <a:gd name="connsiteX6" fmla="*/ 457200 w 824300"/>
              <a:gd name="connsiteY6" fmla="*/ 457200 h 1005840"/>
              <a:gd name="connsiteX7" fmla="*/ 457200 w 824300"/>
              <a:gd name="connsiteY7" fmla="*/ 914400 h 1005840"/>
              <a:gd name="connsiteX8" fmla="*/ 91440 w 824300"/>
              <a:gd name="connsiteY8" fmla="*/ 1005840 h 1005840"/>
              <a:gd name="connsiteX0" fmla="*/ 0 w 824300"/>
              <a:gd name="connsiteY0" fmla="*/ 914400 h 914400"/>
              <a:gd name="connsiteX1" fmla="*/ 0 w 824300"/>
              <a:gd name="connsiteY1" fmla="*/ 457200 h 914400"/>
              <a:gd name="connsiteX2" fmla="*/ 367100 w 824300"/>
              <a:gd name="connsiteY2" fmla="*/ 457200 h 914400"/>
              <a:gd name="connsiteX3" fmla="*/ 367100 w 824300"/>
              <a:gd name="connsiteY3" fmla="*/ 0 h 914400"/>
              <a:gd name="connsiteX4" fmla="*/ 824300 w 824300"/>
              <a:gd name="connsiteY4" fmla="*/ 0 h 914400"/>
              <a:gd name="connsiteX5" fmla="*/ 824300 w 824300"/>
              <a:gd name="connsiteY5" fmla="*/ 457200 h 914400"/>
              <a:gd name="connsiteX6" fmla="*/ 457200 w 824300"/>
              <a:gd name="connsiteY6" fmla="*/ 457200 h 914400"/>
              <a:gd name="connsiteX7" fmla="*/ 457200 w 824300"/>
              <a:gd name="connsiteY7" fmla="*/ 914400 h 914400"/>
              <a:gd name="connsiteX0" fmla="*/ 0 w 824300"/>
              <a:gd name="connsiteY0" fmla="*/ 457200 h 914400"/>
              <a:gd name="connsiteX1" fmla="*/ 367100 w 824300"/>
              <a:gd name="connsiteY1" fmla="*/ 457200 h 914400"/>
              <a:gd name="connsiteX2" fmla="*/ 367100 w 824300"/>
              <a:gd name="connsiteY2" fmla="*/ 0 h 914400"/>
              <a:gd name="connsiteX3" fmla="*/ 824300 w 824300"/>
              <a:gd name="connsiteY3" fmla="*/ 0 h 914400"/>
              <a:gd name="connsiteX4" fmla="*/ 824300 w 824300"/>
              <a:gd name="connsiteY4" fmla="*/ 457200 h 914400"/>
              <a:gd name="connsiteX5" fmla="*/ 457200 w 824300"/>
              <a:gd name="connsiteY5" fmla="*/ 457200 h 914400"/>
              <a:gd name="connsiteX6" fmla="*/ 457200 w 824300"/>
              <a:gd name="connsiteY6" fmla="*/ 914400 h 914400"/>
              <a:gd name="connsiteX0" fmla="*/ 0 w 457200"/>
              <a:gd name="connsiteY0" fmla="*/ 457200 h 914400"/>
              <a:gd name="connsiteX1" fmla="*/ 0 w 457200"/>
              <a:gd name="connsiteY1" fmla="*/ 0 h 914400"/>
              <a:gd name="connsiteX2" fmla="*/ 457200 w 457200"/>
              <a:gd name="connsiteY2" fmla="*/ 0 h 914400"/>
              <a:gd name="connsiteX3" fmla="*/ 457200 w 457200"/>
              <a:gd name="connsiteY3" fmla="*/ 457200 h 914400"/>
              <a:gd name="connsiteX4" fmla="*/ 90100 w 457200"/>
              <a:gd name="connsiteY4" fmla="*/ 457200 h 914400"/>
              <a:gd name="connsiteX5" fmla="*/ 90100 w 457200"/>
              <a:gd name="connsiteY5" fmla="*/ 914400 h 914400"/>
              <a:gd name="connsiteX0" fmla="*/ 0 w 457200"/>
              <a:gd name="connsiteY0" fmla="*/ 0 h 914400"/>
              <a:gd name="connsiteX1" fmla="*/ 457200 w 457200"/>
              <a:gd name="connsiteY1" fmla="*/ 0 h 914400"/>
              <a:gd name="connsiteX2" fmla="*/ 457200 w 457200"/>
              <a:gd name="connsiteY2" fmla="*/ 457200 h 914400"/>
              <a:gd name="connsiteX3" fmla="*/ 90100 w 457200"/>
              <a:gd name="connsiteY3" fmla="*/ 457200 h 914400"/>
              <a:gd name="connsiteX4" fmla="*/ 90100 w 457200"/>
              <a:gd name="connsiteY4" fmla="*/ 914400 h 914400"/>
              <a:gd name="connsiteX0" fmla="*/ 367100 w 367100"/>
              <a:gd name="connsiteY0" fmla="*/ 0 h 914400"/>
              <a:gd name="connsiteX1" fmla="*/ 367100 w 367100"/>
              <a:gd name="connsiteY1" fmla="*/ 457200 h 914400"/>
              <a:gd name="connsiteX2" fmla="*/ 0 w 367100"/>
              <a:gd name="connsiteY2" fmla="*/ 457200 h 914400"/>
              <a:gd name="connsiteX3" fmla="*/ 0 w 3671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100" h="914400">
                <a:moveTo>
                  <a:pt x="367100" y="0"/>
                </a:moveTo>
                <a:lnTo>
                  <a:pt x="367100" y="457200"/>
                </a:lnTo>
                <a:lnTo>
                  <a:pt x="0" y="457200"/>
                </a:lnTo>
                <a:lnTo>
                  <a:pt x="0" y="9144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0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06BE9DD1-E07C-4343-98BD-A578412986F3}"/>
              </a:ext>
            </a:extLst>
          </p:cNvPr>
          <p:cNvSpPr/>
          <p:nvPr/>
        </p:nvSpPr>
        <p:spPr bwMode="auto">
          <a:xfrm flipH="1">
            <a:off x="3676700" y="1950029"/>
            <a:ext cx="2323111" cy="235984"/>
          </a:xfrm>
          <a:custGeom>
            <a:avLst/>
            <a:gdLst>
              <a:gd name="connsiteX0" fmla="*/ 367100 w 824300"/>
              <a:gd name="connsiteY0" fmla="*/ 0 h 914400"/>
              <a:gd name="connsiteX1" fmla="*/ 824300 w 824300"/>
              <a:gd name="connsiteY1" fmla="*/ 0 h 914400"/>
              <a:gd name="connsiteX2" fmla="*/ 824300 w 824300"/>
              <a:gd name="connsiteY2" fmla="*/ 457200 h 914400"/>
              <a:gd name="connsiteX3" fmla="*/ 457200 w 824300"/>
              <a:gd name="connsiteY3" fmla="*/ 457200 h 914400"/>
              <a:gd name="connsiteX4" fmla="*/ 457200 w 824300"/>
              <a:gd name="connsiteY4" fmla="*/ 914400 h 914400"/>
              <a:gd name="connsiteX5" fmla="*/ 0 w 824300"/>
              <a:gd name="connsiteY5" fmla="*/ 914400 h 914400"/>
              <a:gd name="connsiteX6" fmla="*/ 0 w 824300"/>
              <a:gd name="connsiteY6" fmla="*/ 457200 h 914400"/>
              <a:gd name="connsiteX7" fmla="*/ 367100 w 824300"/>
              <a:gd name="connsiteY7" fmla="*/ 457200 h 914400"/>
              <a:gd name="connsiteX0" fmla="*/ 0 w 824300"/>
              <a:gd name="connsiteY0" fmla="*/ 914400 h 1005840"/>
              <a:gd name="connsiteX1" fmla="*/ 0 w 824300"/>
              <a:gd name="connsiteY1" fmla="*/ 457200 h 1005840"/>
              <a:gd name="connsiteX2" fmla="*/ 367100 w 824300"/>
              <a:gd name="connsiteY2" fmla="*/ 457200 h 1005840"/>
              <a:gd name="connsiteX3" fmla="*/ 367100 w 824300"/>
              <a:gd name="connsiteY3" fmla="*/ 0 h 1005840"/>
              <a:gd name="connsiteX4" fmla="*/ 824300 w 824300"/>
              <a:gd name="connsiteY4" fmla="*/ 0 h 1005840"/>
              <a:gd name="connsiteX5" fmla="*/ 824300 w 824300"/>
              <a:gd name="connsiteY5" fmla="*/ 457200 h 1005840"/>
              <a:gd name="connsiteX6" fmla="*/ 457200 w 824300"/>
              <a:gd name="connsiteY6" fmla="*/ 457200 h 1005840"/>
              <a:gd name="connsiteX7" fmla="*/ 457200 w 824300"/>
              <a:gd name="connsiteY7" fmla="*/ 914400 h 1005840"/>
              <a:gd name="connsiteX8" fmla="*/ 91440 w 824300"/>
              <a:gd name="connsiteY8" fmla="*/ 1005840 h 1005840"/>
              <a:gd name="connsiteX0" fmla="*/ 0 w 824300"/>
              <a:gd name="connsiteY0" fmla="*/ 914400 h 914400"/>
              <a:gd name="connsiteX1" fmla="*/ 0 w 824300"/>
              <a:gd name="connsiteY1" fmla="*/ 457200 h 914400"/>
              <a:gd name="connsiteX2" fmla="*/ 367100 w 824300"/>
              <a:gd name="connsiteY2" fmla="*/ 457200 h 914400"/>
              <a:gd name="connsiteX3" fmla="*/ 367100 w 824300"/>
              <a:gd name="connsiteY3" fmla="*/ 0 h 914400"/>
              <a:gd name="connsiteX4" fmla="*/ 824300 w 824300"/>
              <a:gd name="connsiteY4" fmla="*/ 0 h 914400"/>
              <a:gd name="connsiteX5" fmla="*/ 824300 w 824300"/>
              <a:gd name="connsiteY5" fmla="*/ 457200 h 914400"/>
              <a:gd name="connsiteX6" fmla="*/ 457200 w 824300"/>
              <a:gd name="connsiteY6" fmla="*/ 457200 h 914400"/>
              <a:gd name="connsiteX7" fmla="*/ 457200 w 824300"/>
              <a:gd name="connsiteY7" fmla="*/ 914400 h 914400"/>
              <a:gd name="connsiteX0" fmla="*/ 0 w 824300"/>
              <a:gd name="connsiteY0" fmla="*/ 457200 h 914400"/>
              <a:gd name="connsiteX1" fmla="*/ 367100 w 824300"/>
              <a:gd name="connsiteY1" fmla="*/ 457200 h 914400"/>
              <a:gd name="connsiteX2" fmla="*/ 367100 w 824300"/>
              <a:gd name="connsiteY2" fmla="*/ 0 h 914400"/>
              <a:gd name="connsiteX3" fmla="*/ 824300 w 824300"/>
              <a:gd name="connsiteY3" fmla="*/ 0 h 914400"/>
              <a:gd name="connsiteX4" fmla="*/ 824300 w 824300"/>
              <a:gd name="connsiteY4" fmla="*/ 457200 h 914400"/>
              <a:gd name="connsiteX5" fmla="*/ 457200 w 824300"/>
              <a:gd name="connsiteY5" fmla="*/ 457200 h 914400"/>
              <a:gd name="connsiteX6" fmla="*/ 457200 w 824300"/>
              <a:gd name="connsiteY6" fmla="*/ 914400 h 914400"/>
              <a:gd name="connsiteX0" fmla="*/ 0 w 457200"/>
              <a:gd name="connsiteY0" fmla="*/ 457200 h 914400"/>
              <a:gd name="connsiteX1" fmla="*/ 0 w 457200"/>
              <a:gd name="connsiteY1" fmla="*/ 0 h 914400"/>
              <a:gd name="connsiteX2" fmla="*/ 457200 w 457200"/>
              <a:gd name="connsiteY2" fmla="*/ 0 h 914400"/>
              <a:gd name="connsiteX3" fmla="*/ 457200 w 457200"/>
              <a:gd name="connsiteY3" fmla="*/ 457200 h 914400"/>
              <a:gd name="connsiteX4" fmla="*/ 90100 w 457200"/>
              <a:gd name="connsiteY4" fmla="*/ 457200 h 914400"/>
              <a:gd name="connsiteX5" fmla="*/ 90100 w 457200"/>
              <a:gd name="connsiteY5" fmla="*/ 914400 h 914400"/>
              <a:gd name="connsiteX0" fmla="*/ 0 w 457200"/>
              <a:gd name="connsiteY0" fmla="*/ 0 h 914400"/>
              <a:gd name="connsiteX1" fmla="*/ 457200 w 457200"/>
              <a:gd name="connsiteY1" fmla="*/ 0 h 914400"/>
              <a:gd name="connsiteX2" fmla="*/ 457200 w 457200"/>
              <a:gd name="connsiteY2" fmla="*/ 457200 h 914400"/>
              <a:gd name="connsiteX3" fmla="*/ 90100 w 457200"/>
              <a:gd name="connsiteY3" fmla="*/ 457200 h 914400"/>
              <a:gd name="connsiteX4" fmla="*/ 90100 w 457200"/>
              <a:gd name="connsiteY4" fmla="*/ 914400 h 914400"/>
              <a:gd name="connsiteX0" fmla="*/ 367100 w 367100"/>
              <a:gd name="connsiteY0" fmla="*/ 0 h 914400"/>
              <a:gd name="connsiteX1" fmla="*/ 367100 w 367100"/>
              <a:gd name="connsiteY1" fmla="*/ 457200 h 914400"/>
              <a:gd name="connsiteX2" fmla="*/ 0 w 367100"/>
              <a:gd name="connsiteY2" fmla="*/ 457200 h 914400"/>
              <a:gd name="connsiteX3" fmla="*/ 0 w 3671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100" h="914400">
                <a:moveTo>
                  <a:pt x="367100" y="0"/>
                </a:moveTo>
                <a:lnTo>
                  <a:pt x="367100" y="457200"/>
                </a:lnTo>
                <a:lnTo>
                  <a:pt x="0" y="457200"/>
                </a:lnTo>
                <a:lnTo>
                  <a:pt x="0" y="9144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0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5" name="Straight Connector 13">
            <a:extLst>
              <a:ext uri="{FF2B5EF4-FFF2-40B4-BE49-F238E27FC236}">
                <a16:creationId xmlns:a16="http://schemas.microsoft.com/office/drawing/2014/main" id="{9296FA2A-33C4-43E4-B6F8-E98AA4ABECA2}"/>
              </a:ext>
            </a:extLst>
          </p:cNvPr>
          <p:cNvCxnSpPr>
            <a:cxnSpLocks/>
            <a:endCxn id="79" idx="0"/>
          </p:cNvCxnSpPr>
          <p:nvPr/>
        </p:nvCxnSpPr>
        <p:spPr bwMode="auto">
          <a:xfrm>
            <a:off x="3675458" y="1950029"/>
            <a:ext cx="1243" cy="23721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25621A45-B814-4C72-A06A-98FF91CE9902}"/>
              </a:ext>
            </a:extLst>
          </p:cNvPr>
          <p:cNvSpPr/>
          <p:nvPr/>
        </p:nvSpPr>
        <p:spPr bwMode="auto">
          <a:xfrm>
            <a:off x="1172611" y="1703733"/>
            <a:ext cx="5010199" cy="25952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ctr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Randomized: N=1288</a:t>
            </a:r>
          </a:p>
        </p:txBody>
      </p:sp>
      <p:cxnSp>
        <p:nvCxnSpPr>
          <p:cNvPr id="87" name="Straight Connector 13">
            <a:extLst>
              <a:ext uri="{FF2B5EF4-FFF2-40B4-BE49-F238E27FC236}">
                <a16:creationId xmlns:a16="http://schemas.microsoft.com/office/drawing/2014/main" id="{7E1246E2-AD75-469E-B079-241EA3B1D2E4}"/>
              </a:ext>
            </a:extLst>
          </p:cNvPr>
          <p:cNvCxnSpPr>
            <a:cxnSpLocks/>
          </p:cNvCxnSpPr>
          <p:nvPr/>
        </p:nvCxnSpPr>
        <p:spPr bwMode="auto">
          <a:xfrm flipH="1">
            <a:off x="6004088" y="2421793"/>
            <a:ext cx="0" cy="427841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94CA1CE9-02F8-45EC-80CB-D0AAFD362587}"/>
              </a:ext>
            </a:extLst>
          </p:cNvPr>
          <p:cNvSpPr/>
          <p:nvPr/>
        </p:nvSpPr>
        <p:spPr bwMode="auto">
          <a:xfrm flipH="1">
            <a:off x="3987411" y="2513123"/>
            <a:ext cx="1821296" cy="243307"/>
          </a:xfrm>
          <a:prstGeom prst="rect">
            <a:avLst/>
          </a:prstGeom>
          <a:solidFill>
            <a:srgbClr val="BFBFBF"/>
          </a:solidFill>
          <a:ln w="12700" cap="flat" cmpd="sng" algn="ctr">
            <a:noFill/>
            <a:prstDash val="solid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Randomized, not treated: n=5</a:t>
            </a:r>
          </a:p>
        </p:txBody>
      </p:sp>
      <p:cxnSp>
        <p:nvCxnSpPr>
          <p:cNvPr id="89" name="Straight Connector 13">
            <a:extLst>
              <a:ext uri="{FF2B5EF4-FFF2-40B4-BE49-F238E27FC236}">
                <a16:creationId xmlns:a16="http://schemas.microsoft.com/office/drawing/2014/main" id="{E7E12F58-5B38-4469-92F1-16A54AD6315E}"/>
              </a:ext>
            </a:extLst>
          </p:cNvPr>
          <p:cNvCxnSpPr>
            <a:cxnSpLocks/>
          </p:cNvCxnSpPr>
          <p:nvPr/>
        </p:nvCxnSpPr>
        <p:spPr bwMode="auto">
          <a:xfrm>
            <a:off x="5809505" y="2634777"/>
            <a:ext cx="194583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 type="triangle" w="sm" len="sm"/>
            <a:tailEnd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0BF70C1A-2AD2-4FB3-B795-BFAF26511942}"/>
              </a:ext>
            </a:extLst>
          </p:cNvPr>
          <p:cNvSpPr/>
          <p:nvPr/>
        </p:nvSpPr>
        <p:spPr bwMode="auto">
          <a:xfrm>
            <a:off x="4609102" y="2179127"/>
            <a:ext cx="1573710" cy="26763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</a:ln>
          <a:effectLst/>
        </p:spPr>
        <p:txBody>
          <a:bodyPr wrap="square" tIns="45720" bIns="45720" anchor="ctr">
            <a:spAutoFit/>
          </a:bodyPr>
          <a:lstStyle/>
          <a:p>
            <a:pPr marL="0" marR="0" lvl="0" indent="0" algn="ctr" defTabSz="121917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DTG + F/TAF: n=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330</a:t>
            </a:r>
            <a:endParaRPr kumimoji="0" lang="en-US" sz="1000" b="1" i="0" u="non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9" name="Straight Connector 13">
            <a:extLst>
              <a:ext uri="{FF2B5EF4-FFF2-40B4-BE49-F238E27FC236}">
                <a16:creationId xmlns:a16="http://schemas.microsoft.com/office/drawing/2014/main" id="{A7247C7B-6D69-4C02-8C58-6AB433C85A7D}"/>
              </a:ext>
            </a:extLst>
          </p:cNvPr>
          <p:cNvCxnSpPr>
            <a:cxnSpLocks/>
          </p:cNvCxnSpPr>
          <p:nvPr/>
        </p:nvCxnSpPr>
        <p:spPr bwMode="auto">
          <a:xfrm>
            <a:off x="1349857" y="3096670"/>
            <a:ext cx="0" cy="828456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48" name="Group 16">
            <a:extLst>
              <a:ext uri="{FF2B5EF4-FFF2-40B4-BE49-F238E27FC236}">
                <a16:creationId xmlns:a16="http://schemas.microsoft.com/office/drawing/2014/main" id="{ACF7CFDE-2B6B-4847-B2AE-37252D423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819487"/>
              </p:ext>
            </p:extLst>
          </p:nvPr>
        </p:nvGraphicFramePr>
        <p:xfrm>
          <a:off x="1545520" y="4293772"/>
          <a:ext cx="1973898" cy="12801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313180">
                  <a:extLst>
                    <a:ext uri="{9D8B030D-6E8A-4147-A177-3AD203B41FA5}">
                      <a16:colId xmlns:a16="http://schemas.microsoft.com/office/drawing/2014/main" val="1890562238"/>
                    </a:ext>
                  </a:extLst>
                </a:gridCol>
                <a:gridCol w="660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Reason for D/C, n*</a:t>
                      </a:r>
                    </a:p>
                  </a:txBody>
                  <a:tcPr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(5%)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Participant decision</a:t>
                      </a:r>
                    </a:p>
                  </a:txBody>
                  <a:tcPr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Lost to follow-up</a:t>
                      </a:r>
                    </a:p>
                  </a:txBody>
                  <a:tcPr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000" b="0" i="0" u="none" strike="sng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</a:t>
                      </a:r>
                    </a:p>
                  </a:txBody>
                  <a:tcPr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Death</a:t>
                      </a:r>
                    </a:p>
                  </a:txBody>
                  <a:tcPr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Protocol violation</a:t>
                      </a:r>
                    </a:p>
                  </a:txBody>
                  <a:tcPr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Noncompliance</a:t>
                      </a:r>
                    </a:p>
                  </a:txBody>
                  <a:tcPr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4" name="Content Placeholder 5">
            <a:extLst>
              <a:ext uri="{FF2B5EF4-FFF2-40B4-BE49-F238E27FC236}">
                <a16:creationId xmlns:a16="http://schemas.microsoft.com/office/drawing/2014/main" id="{F1BBE249-EDA3-4828-9822-3EC6FB0B99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045045"/>
              </p:ext>
            </p:extLst>
          </p:nvPr>
        </p:nvGraphicFramePr>
        <p:xfrm>
          <a:off x="6734905" y="1649296"/>
          <a:ext cx="4448659" cy="405403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82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717">
                  <a:extLst>
                    <a:ext uri="{9D8B030D-6E8A-4147-A177-3AD203B41FA5}">
                      <a16:colId xmlns:a16="http://schemas.microsoft.com/office/drawing/2014/main" val="4289375162"/>
                    </a:ext>
                  </a:extLst>
                </a:gridCol>
              </a:tblGrid>
              <a:tr h="448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Pooled 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n=634</a:t>
                      </a:r>
                    </a:p>
                  </a:txBody>
                  <a:tcPr marL="0" marR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66842"/>
                  </a:ext>
                </a:extLst>
              </a:tr>
              <a:tr h="27735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Median age, y (range)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32 (18–71)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5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Female at birth, n (%) 	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69 (11)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Race/ethnicity, n (%) 	</a:t>
                      </a:r>
                      <a:endParaRPr lang="en-US" sz="1100" dirty="0"/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pPr marL="233363" indent="0"/>
                      <a:r>
                        <a:rPr lang="en-US" sz="1100" dirty="0"/>
                        <a:t>Black or African descent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211 (33)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pPr marL="233363" indent="0"/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Hispanic/Latinx ethnicity 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155 (24)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Median body weight, kg (Q1, Q3)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77 (68, 88)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08341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Median body mass index, kg/m</a:t>
                      </a:r>
                      <a:r>
                        <a:rPr kumimoji="0" lang="en-US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 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(Q1, Q3)</a:t>
                      </a:r>
                      <a:endParaRPr kumimoji="0" lang="en-US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25.1 (22.3, 28.6)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488163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r>
                        <a:rPr lang="sv-SE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Median HIV-1 RNA, log</a:t>
                      </a:r>
                      <a:r>
                        <a:rPr lang="sv-SE" sz="1100" b="0" i="0" u="none" strike="noStrike" kern="1200" baseline="-25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sv-SE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copies/mL (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Q1, Q3</a:t>
                      </a:r>
                      <a:r>
                        <a:rPr lang="sv-SE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4.4 (4.0, 4.9)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pPr marL="0" indent="0"/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HIV-1 RNA &gt;100,000 copies/mL, n (%)</a:t>
                      </a:r>
                      <a:endParaRPr lang="en-US" sz="1100" dirty="0"/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119 (19)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Median CD4 cells/</a:t>
                      </a:r>
                      <a:r>
                        <a:rPr lang="el-GR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 (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Q1, Q3</a:t>
                      </a:r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442 (293, 590)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pPr marL="0" indent="0"/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CD4 count &lt;200 cells/</a:t>
                      </a:r>
                      <a:r>
                        <a:rPr lang="el-GR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L, n (%)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80 (13)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Asymptomatic HIV infection, n (%)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572 (90)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Median eGFR</a:t>
                      </a:r>
                      <a:r>
                        <a:rPr lang="en-US" sz="1100" b="0" i="0" u="none" strike="noStrike" kern="1200" baseline="-25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CG</a:t>
                      </a:r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mL/min (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Q1, Q3</a:t>
                      </a:r>
                      <a:r>
                        <a:rPr lang="en-US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122 (104, 143)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789270"/>
                  </a:ext>
                </a:extLst>
              </a:tr>
            </a:tbl>
          </a:graphicData>
        </a:graphic>
      </p:graphicFrame>
      <p:sp>
        <p:nvSpPr>
          <p:cNvPr id="93" name="Rectangle 47">
            <a:extLst>
              <a:ext uri="{FF2B5EF4-FFF2-40B4-BE49-F238E27FC236}">
                <a16:creationId xmlns:a16="http://schemas.microsoft.com/office/drawing/2014/main" id="{D4C2A3D4-FF60-4442-BFB9-63218F8BFE85}"/>
              </a:ext>
            </a:extLst>
          </p:cNvPr>
          <p:cNvSpPr txBox="1">
            <a:spLocks/>
          </p:cNvSpPr>
          <p:nvPr/>
        </p:nvSpPr>
        <p:spPr bwMode="auto">
          <a:xfrm>
            <a:off x="812801" y="167642"/>
            <a:ext cx="10565728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5pPr>
            <a:lvl6pPr marL="41148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6pPr>
            <a:lvl7pPr marL="82296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7pPr>
            <a:lvl8pPr marL="123444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8pPr>
            <a:lvl9pPr marL="164592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Participant Disposition Through Week 192 and Baseline Characteristics</a:t>
            </a:r>
            <a:endParaRPr lang="en-US" altLang="en-US" kern="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4D6D0A5-1866-4015-B250-5B0D996685A9}"/>
              </a:ext>
            </a:extLst>
          </p:cNvPr>
          <p:cNvSpPr txBox="1"/>
          <p:nvPr/>
        </p:nvSpPr>
        <p:spPr>
          <a:xfrm>
            <a:off x="812801" y="1262702"/>
            <a:ext cx="55476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Participant Disposition Through Week 192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DCEB8D3-E293-4BB3-9347-822B3ECB27DA}"/>
              </a:ext>
            </a:extLst>
          </p:cNvPr>
          <p:cNvSpPr txBox="1"/>
          <p:nvPr/>
        </p:nvSpPr>
        <p:spPr>
          <a:xfrm>
            <a:off x="6734905" y="1262702"/>
            <a:ext cx="44486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Baseline Characteristics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62F19-A10E-4043-8F8C-741223E6A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65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62504-3805-478F-AE8D-F2A438618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Virologic Outcomes and Resistance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30016-CAEC-434F-A2C7-542050D9F25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00099" y="6190051"/>
            <a:ext cx="10591801" cy="507831"/>
          </a:xfrm>
        </p:spPr>
        <p:txBody>
          <a:bodyPr/>
          <a:lstStyle/>
          <a:p>
            <a:r>
              <a:rPr lang="en-US" sz="1100" dirty="0"/>
              <a:t>*Participants with </a:t>
            </a:r>
            <a:r>
              <a:rPr lang="en-US" sz="1100" dirty="0" err="1"/>
              <a:t>nonmissing</a:t>
            </a:r>
            <a:r>
              <a:rPr lang="en-US" sz="1100" dirty="0"/>
              <a:t> HIV-1 RNA value; </a:t>
            </a:r>
            <a:r>
              <a:rPr lang="en-US" sz="1100" baseline="30000" dirty="0"/>
              <a:t>†</a:t>
            </a:r>
            <a:r>
              <a:rPr lang="en-US" sz="1100" dirty="0"/>
              <a:t>While receiving B/F/TAF (observed data); </a:t>
            </a:r>
            <a:r>
              <a:rPr lang="en-US" sz="1100" baseline="30000" dirty="0"/>
              <a:t>‡</a:t>
            </a:r>
            <a:r>
              <a:rPr lang="en-US" sz="1100" dirty="0"/>
              <a:t>Resistance testing performed for participants with confirmed HIV-1 RNA ≥50 copies/mL with the confirmation visit having ≥200 copies/mL or ≥200 copies/mL at last visit, without </a:t>
            </a:r>
            <a:r>
              <a:rPr lang="en-US" sz="1100" dirty="0" err="1"/>
              <a:t>resuppression</a:t>
            </a:r>
            <a:r>
              <a:rPr lang="en-US" sz="1100" dirty="0"/>
              <a:t> of HIV-1 RNA to &lt;50 copies/mL while on study drug. INSTI, integrase strand transfer inhibitor; M=E, missing=excluded; M=F, missing=failure; NRTI, nucleoside reverse-transcriptase inhibitor. 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F4817E5-D3DD-4817-B523-C07A6F459635}"/>
              </a:ext>
            </a:extLst>
          </p:cNvPr>
          <p:cNvSpPr txBox="1">
            <a:spLocks/>
          </p:cNvSpPr>
          <p:nvPr/>
        </p:nvSpPr>
        <p:spPr>
          <a:xfrm>
            <a:off x="812801" y="4358929"/>
            <a:ext cx="10565728" cy="634470"/>
          </a:xfrm>
          <a:prstGeom prst="rect">
            <a:avLst/>
          </a:prstGeom>
        </p:spPr>
        <p:txBody>
          <a:bodyPr lIns="0" tIns="45720" rIns="0" bIns="45720" anchor="t"/>
          <a:lstStyle>
            <a:lvl1pPr marL="308610" indent="-30861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16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kern="0" dirty="0"/>
              <a:t>99% of B/F/TAF participants maintained HIV-1 RNA &lt;50 copies/mL (M=E at Week 192)</a:t>
            </a:r>
          </a:p>
          <a:p>
            <a:r>
              <a:rPr lang="en-US" sz="1400" kern="0" dirty="0"/>
              <a:t>At Week 192, 476 participants had HIV-1 RNA &lt;50 copies/mL and 4 participants had HIV-1 RNA &gt;50 copies/mL</a:t>
            </a:r>
          </a:p>
        </p:txBody>
      </p:sp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069B02F0-47EF-43AD-9DC1-A079202BE0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772725"/>
              </p:ext>
            </p:extLst>
          </p:nvPr>
        </p:nvGraphicFramePr>
        <p:xfrm>
          <a:off x="6875164" y="1598285"/>
          <a:ext cx="4033837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rism 9" r:id="rId4" imgW="4033880" imgH="2353268" progId="Prism9.Document">
                  <p:embed/>
                </p:oleObj>
              </mc:Choice>
              <mc:Fallback>
                <p:oleObj name="Prism 9" r:id="rId4" imgW="4033880" imgH="2353268" progId="Prism9.Document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069B02F0-47EF-43AD-9DC1-A079202BE0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75164" y="1598285"/>
                        <a:ext cx="4033837" cy="235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7F1DE7F5-263F-4B22-BA8A-EC3C52001099}"/>
              </a:ext>
            </a:extLst>
          </p:cNvPr>
          <p:cNvSpPr txBox="1"/>
          <p:nvPr/>
        </p:nvSpPr>
        <p:spPr>
          <a:xfrm>
            <a:off x="7255882" y="1207724"/>
            <a:ext cx="325659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/>
              <a:t>CD4 Change From Baseline</a:t>
            </a:r>
            <a:r>
              <a:rPr lang="en-US" sz="1600" b="1" baseline="30000" dirty="0"/>
              <a:t>†</a:t>
            </a:r>
            <a:endParaRPr lang="en-US" sz="1600" baseline="300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9EBBBFF-B1ED-4037-82A7-D5A1D9AF4C15}"/>
              </a:ext>
            </a:extLst>
          </p:cNvPr>
          <p:cNvSpPr txBox="1"/>
          <p:nvPr/>
        </p:nvSpPr>
        <p:spPr>
          <a:xfrm>
            <a:off x="10463021" y="2493984"/>
            <a:ext cx="426930" cy="19076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+289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193B7D6-DF69-4B4C-848C-987F8E83A5A4}"/>
              </a:ext>
            </a:extLst>
          </p:cNvPr>
          <p:cNvSpPr txBox="1"/>
          <p:nvPr/>
        </p:nvSpPr>
        <p:spPr>
          <a:xfrm>
            <a:off x="7885215" y="4075075"/>
            <a:ext cx="471400" cy="29145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584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88BA4E9-3DF4-4536-8A56-2D6CE9EC3465}"/>
              </a:ext>
            </a:extLst>
          </p:cNvPr>
          <p:cNvSpPr txBox="1"/>
          <p:nvPr/>
        </p:nvSpPr>
        <p:spPr>
          <a:xfrm>
            <a:off x="8657653" y="4075075"/>
            <a:ext cx="471400" cy="29145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546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44F02B8-DC54-4257-A037-2FAD511D1AEC}"/>
              </a:ext>
            </a:extLst>
          </p:cNvPr>
          <p:cNvSpPr txBox="1"/>
          <p:nvPr/>
        </p:nvSpPr>
        <p:spPr>
          <a:xfrm>
            <a:off x="9432248" y="4075075"/>
            <a:ext cx="471400" cy="29145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517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4D31B13-65E5-4E29-9817-2B952B1177DF}"/>
              </a:ext>
            </a:extLst>
          </p:cNvPr>
          <p:cNvSpPr txBox="1"/>
          <p:nvPr/>
        </p:nvSpPr>
        <p:spPr>
          <a:xfrm>
            <a:off x="10207515" y="4075075"/>
            <a:ext cx="471400" cy="29145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475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B046611-08AE-49C2-B910-6ADE4CC48782}"/>
              </a:ext>
            </a:extLst>
          </p:cNvPr>
          <p:cNvSpPr txBox="1"/>
          <p:nvPr/>
        </p:nvSpPr>
        <p:spPr>
          <a:xfrm>
            <a:off x="6868650" y="4075075"/>
            <a:ext cx="388600" cy="29145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n=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2DED72E-6045-4607-ADA5-A5C53237B013}"/>
              </a:ext>
            </a:extLst>
          </p:cNvPr>
          <p:cNvSpPr txBox="1"/>
          <p:nvPr/>
        </p:nvSpPr>
        <p:spPr>
          <a:xfrm>
            <a:off x="7101355" y="4075075"/>
            <a:ext cx="471400" cy="29145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634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922DB08-E589-453B-A0AC-CE33E05160BB}"/>
              </a:ext>
            </a:extLst>
          </p:cNvPr>
          <p:cNvSpPr txBox="1"/>
          <p:nvPr/>
        </p:nvSpPr>
        <p:spPr>
          <a:xfrm>
            <a:off x="8567867" y="3859652"/>
            <a:ext cx="632622" cy="24362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Week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2C1B052-6583-4BFD-B804-B4C3271B8E3D}"/>
              </a:ext>
            </a:extLst>
          </p:cNvPr>
          <p:cNvSpPr txBox="1"/>
          <p:nvPr/>
        </p:nvSpPr>
        <p:spPr>
          <a:xfrm rot="16200000">
            <a:off x="5554085" y="2521569"/>
            <a:ext cx="235267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Median Change From Baseline,</a:t>
            </a:r>
          </a:p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Cells/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μL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(Q1, Q3)</a:t>
            </a:r>
          </a:p>
        </p:txBody>
      </p:sp>
      <p:graphicFrame>
        <p:nvGraphicFramePr>
          <p:cNvPr id="57" name="Content Placeholder 5">
            <a:extLst>
              <a:ext uri="{FF2B5EF4-FFF2-40B4-BE49-F238E27FC236}">
                <a16:creationId xmlns:a16="http://schemas.microsoft.com/office/drawing/2014/main" id="{3196FC85-884C-4E5E-9B2F-2676884B3F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534182"/>
              </p:ext>
            </p:extLst>
          </p:nvPr>
        </p:nvGraphicFramePr>
        <p:xfrm>
          <a:off x="812800" y="4969195"/>
          <a:ext cx="6027665" cy="110104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83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095">
                  <a:extLst>
                    <a:ext uri="{9D8B030D-6E8A-4147-A177-3AD203B41FA5}">
                      <a16:colId xmlns:a16="http://schemas.microsoft.com/office/drawing/2014/main" val="3441119377"/>
                    </a:ext>
                  </a:extLst>
                </a:gridCol>
                <a:gridCol w="861095">
                  <a:extLst>
                    <a:ext uri="{9D8B030D-6E8A-4147-A177-3AD203B41FA5}">
                      <a16:colId xmlns:a16="http://schemas.microsoft.com/office/drawing/2014/main" val="802115521"/>
                    </a:ext>
                  </a:extLst>
                </a:gridCol>
                <a:gridCol w="861095">
                  <a:extLst>
                    <a:ext uri="{9D8B030D-6E8A-4147-A177-3AD203B41FA5}">
                      <a16:colId xmlns:a16="http://schemas.microsoft.com/office/drawing/2014/main" val="3980333538"/>
                    </a:ext>
                  </a:extLst>
                </a:gridCol>
                <a:gridCol w="861095">
                  <a:extLst>
                    <a:ext uri="{9D8B030D-6E8A-4147-A177-3AD203B41FA5}">
                      <a16:colId xmlns:a16="http://schemas.microsoft.com/office/drawing/2014/main" val="2564594636"/>
                    </a:ext>
                  </a:extLst>
                </a:gridCol>
              </a:tblGrid>
              <a:tr h="223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0" marT="18288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All B/F/TAF</a:t>
                      </a:r>
                    </a:p>
                  </a:txBody>
                  <a:tcPr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412463"/>
                  </a:ext>
                </a:extLst>
              </a:tr>
              <a:tr h="18288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Participants, n</a:t>
                      </a:r>
                    </a:p>
                  </a:txBody>
                  <a:tcPr marR="0" marT="18288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Week 48</a:t>
                      </a:r>
                    </a:p>
                  </a:txBody>
                  <a:tcPr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C56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Week 96</a:t>
                      </a:r>
                    </a:p>
                  </a:txBody>
                  <a:tcPr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A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Week 144</a:t>
                      </a:r>
                    </a:p>
                  </a:txBody>
                  <a:tcPr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079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Week 192</a:t>
                      </a:r>
                    </a:p>
                  </a:txBody>
                  <a:tcPr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C52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Met criteria for resistance testing</a:t>
                      </a:r>
                      <a:r>
                        <a:rPr lang="en-US" sz="1200" baseline="30000" dirty="0"/>
                        <a:t>‡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8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+mn-cs"/>
                      </a:endParaRP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7</a:t>
                      </a: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8</a:t>
                      </a: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8</a:t>
                      </a: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NRTI resistance detected</a:t>
                      </a:r>
                    </a:p>
                  </a:txBody>
                  <a:tcPr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5346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INSTI resistance detected</a:t>
                      </a:r>
                    </a:p>
                  </a:txBody>
                  <a:tcPr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756466"/>
                  </a:ext>
                </a:extLst>
              </a:tr>
            </a:tbl>
          </a:graphicData>
        </a:graphic>
      </p:graphicFrame>
      <p:sp>
        <p:nvSpPr>
          <p:cNvPr id="59" name="Content Placeholder 5">
            <a:extLst>
              <a:ext uri="{FF2B5EF4-FFF2-40B4-BE49-F238E27FC236}">
                <a16:creationId xmlns:a16="http://schemas.microsoft.com/office/drawing/2014/main" id="{50E61CC6-7DAC-4FCE-86C3-8CAED7D53A20}"/>
              </a:ext>
            </a:extLst>
          </p:cNvPr>
          <p:cNvSpPr txBox="1">
            <a:spLocks/>
          </p:cNvSpPr>
          <p:nvPr/>
        </p:nvSpPr>
        <p:spPr>
          <a:xfrm>
            <a:off x="6995946" y="5328117"/>
            <a:ext cx="4382581" cy="436802"/>
          </a:xfrm>
          <a:prstGeom prst="rect">
            <a:avLst/>
          </a:prstGeom>
        </p:spPr>
        <p:txBody>
          <a:bodyPr lIns="0" rIns="0"/>
          <a:lstStyle>
            <a:lvl1pPr marL="308610" indent="-30861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16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kern="0" dirty="0"/>
              <a:t>No participant failed with resistance to any component of B/F/TAF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D39E0C-B666-4A0E-8A55-AF88F8212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232E443-9C38-4A1F-B59F-842E38E5BE30}"/>
              </a:ext>
            </a:extLst>
          </p:cNvPr>
          <p:cNvSpPr txBox="1"/>
          <p:nvPr/>
        </p:nvSpPr>
        <p:spPr>
          <a:xfrm>
            <a:off x="1902243" y="4075075"/>
            <a:ext cx="33167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634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4126BA0-9FE3-4701-BA28-C902960DFC9D}"/>
              </a:ext>
            </a:extLst>
          </p:cNvPr>
          <p:cNvSpPr txBox="1"/>
          <p:nvPr/>
        </p:nvSpPr>
        <p:spPr>
          <a:xfrm>
            <a:off x="2294787" y="4075075"/>
            <a:ext cx="33167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607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EA18A17-4471-4D4A-AFA3-02D903AE5D23}"/>
              </a:ext>
            </a:extLst>
          </p:cNvPr>
          <p:cNvSpPr txBox="1"/>
          <p:nvPr/>
        </p:nvSpPr>
        <p:spPr>
          <a:xfrm>
            <a:off x="2687331" y="4075075"/>
            <a:ext cx="33167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589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5B82F67-9F4D-4C6E-8946-3E6A5EADCF51}"/>
              </a:ext>
            </a:extLst>
          </p:cNvPr>
          <p:cNvSpPr txBox="1"/>
          <p:nvPr/>
        </p:nvSpPr>
        <p:spPr>
          <a:xfrm>
            <a:off x="3079875" y="4075075"/>
            <a:ext cx="33167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564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933BB9-BDBC-43E7-AA91-8870EE33FB2E}"/>
              </a:ext>
            </a:extLst>
          </p:cNvPr>
          <p:cNvSpPr txBox="1"/>
          <p:nvPr/>
        </p:nvSpPr>
        <p:spPr>
          <a:xfrm>
            <a:off x="3472419" y="4075075"/>
            <a:ext cx="33167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557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CED97CF-B9FD-45C5-8A4D-0630892447DB}"/>
              </a:ext>
            </a:extLst>
          </p:cNvPr>
          <p:cNvSpPr txBox="1"/>
          <p:nvPr/>
        </p:nvSpPr>
        <p:spPr>
          <a:xfrm>
            <a:off x="3864963" y="4075075"/>
            <a:ext cx="33167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543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03E9672-5B75-4042-BA79-2A304D39A9FF}"/>
              </a:ext>
            </a:extLst>
          </p:cNvPr>
          <p:cNvSpPr txBox="1"/>
          <p:nvPr/>
        </p:nvSpPr>
        <p:spPr>
          <a:xfrm>
            <a:off x="4257507" y="4075075"/>
            <a:ext cx="33167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531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1FC8A49-D4EC-4F5B-9B6A-09106AF799B1}"/>
              </a:ext>
            </a:extLst>
          </p:cNvPr>
          <p:cNvSpPr txBox="1"/>
          <p:nvPr/>
        </p:nvSpPr>
        <p:spPr>
          <a:xfrm>
            <a:off x="4650051" y="4075075"/>
            <a:ext cx="33167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505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D0DE948-EF6B-4F85-A514-65AF4AA5D890}"/>
              </a:ext>
            </a:extLst>
          </p:cNvPr>
          <p:cNvSpPr txBox="1"/>
          <p:nvPr/>
        </p:nvSpPr>
        <p:spPr>
          <a:xfrm>
            <a:off x="5042598" y="4075075"/>
            <a:ext cx="33167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480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DBC122A-F43D-49AC-8820-5CDA2EFA2AF1}"/>
              </a:ext>
            </a:extLst>
          </p:cNvPr>
          <p:cNvSpPr txBox="1"/>
          <p:nvPr/>
        </p:nvSpPr>
        <p:spPr>
          <a:xfrm>
            <a:off x="1243921" y="4075075"/>
            <a:ext cx="745717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50" dirty="0"/>
              <a:t>M=E: n=*</a:t>
            </a:r>
            <a:endParaRPr lang="en-US" sz="1050" baseline="30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987B52F-493B-4786-B15D-E34D47920FEB}"/>
              </a:ext>
            </a:extLst>
          </p:cNvPr>
          <p:cNvSpPr txBox="1"/>
          <p:nvPr/>
        </p:nvSpPr>
        <p:spPr>
          <a:xfrm>
            <a:off x="2269923" y="1196038"/>
            <a:ext cx="2701638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b="1" dirty="0"/>
              <a:t>HIV-1 RNA &lt;50 Copies/mL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D246648-357B-4C43-8876-6D668D9C982E}"/>
              </a:ext>
            </a:extLst>
          </p:cNvPr>
          <p:cNvSpPr txBox="1"/>
          <p:nvPr/>
        </p:nvSpPr>
        <p:spPr>
          <a:xfrm rot="16200000">
            <a:off x="835925" y="2613902"/>
            <a:ext cx="15045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Participants, %</a:t>
            </a:r>
          </a:p>
        </p:txBody>
      </p:sp>
      <p:graphicFrame>
        <p:nvGraphicFramePr>
          <p:cNvPr id="72" name="Chart 71">
            <a:extLst>
              <a:ext uri="{FF2B5EF4-FFF2-40B4-BE49-F238E27FC236}">
                <a16:creationId xmlns:a16="http://schemas.microsoft.com/office/drawing/2014/main" id="{2A8B23FF-39ED-4491-9C21-206BE602F2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4607346"/>
              </p:ext>
            </p:extLst>
          </p:nvPr>
        </p:nvGraphicFramePr>
        <p:xfrm>
          <a:off x="1665268" y="1506277"/>
          <a:ext cx="3715714" cy="2359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73" name="Group 72">
            <a:extLst>
              <a:ext uri="{FF2B5EF4-FFF2-40B4-BE49-F238E27FC236}">
                <a16:creationId xmlns:a16="http://schemas.microsoft.com/office/drawing/2014/main" id="{6FE0E6A0-D2D4-4D47-BEE2-DFE019712E1B}"/>
              </a:ext>
            </a:extLst>
          </p:cNvPr>
          <p:cNvGrpSpPr/>
          <p:nvPr/>
        </p:nvGrpSpPr>
        <p:grpSpPr>
          <a:xfrm>
            <a:off x="3804089" y="3180090"/>
            <a:ext cx="1301513" cy="338014"/>
            <a:chOff x="2209508" y="3930971"/>
            <a:chExt cx="1301513" cy="338014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F5E65353-C904-4B6E-B981-2B1754EFDAF4}"/>
                </a:ext>
              </a:extLst>
            </p:cNvPr>
            <p:cNvSpPr/>
            <p:nvPr/>
          </p:nvSpPr>
          <p:spPr bwMode="auto">
            <a:xfrm>
              <a:off x="2253838" y="3962997"/>
              <a:ext cx="81376" cy="8137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9F4100B-989E-4DEE-B7FB-19A6EE1E01EA}"/>
                </a:ext>
              </a:extLst>
            </p:cNvPr>
            <p:cNvSpPr txBox="1"/>
            <p:nvPr/>
          </p:nvSpPr>
          <p:spPr>
            <a:xfrm>
              <a:off x="2432200" y="3930971"/>
              <a:ext cx="1078821" cy="145424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5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Missing=excluded</a:t>
              </a:r>
              <a:endPara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58CC3226-2D33-441B-B778-690D57C9E0CF}"/>
                </a:ext>
              </a:extLst>
            </p:cNvPr>
            <p:cNvSpPr txBox="1"/>
            <p:nvPr/>
          </p:nvSpPr>
          <p:spPr>
            <a:xfrm>
              <a:off x="2432200" y="4123561"/>
              <a:ext cx="905697" cy="145424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5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Missing=failure</a:t>
              </a:r>
              <a:endParaRPr kumimoji="0" lang="en-US" sz="10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C3CA83BE-7D4C-413E-B752-11FBCC3BEA10}"/>
                </a:ext>
              </a:extLst>
            </p:cNvPr>
            <p:cNvCxnSpPr/>
            <p:nvPr/>
          </p:nvCxnSpPr>
          <p:spPr bwMode="auto">
            <a:xfrm>
              <a:off x="2209508" y="4002774"/>
              <a:ext cx="170557" cy="0"/>
            </a:xfrm>
            <a:prstGeom prst="line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242DB6E-6DAF-476A-A654-5B3A5E39A149}"/>
                </a:ext>
              </a:extLst>
            </p:cNvPr>
            <p:cNvCxnSpPr/>
            <p:nvPr/>
          </p:nvCxnSpPr>
          <p:spPr bwMode="auto">
            <a:xfrm>
              <a:off x="2209508" y="4196449"/>
              <a:ext cx="170557" cy="0"/>
            </a:xfrm>
            <a:prstGeom prst="line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49067D17-AF71-42FA-A1D6-B9678C4EB3A9}"/>
                </a:ext>
              </a:extLst>
            </p:cNvPr>
            <p:cNvSpPr/>
            <p:nvPr/>
          </p:nvSpPr>
          <p:spPr bwMode="auto">
            <a:xfrm>
              <a:off x="2253838" y="4155587"/>
              <a:ext cx="81376" cy="813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678996C5-6081-4B72-8554-A98886C58EBF}"/>
              </a:ext>
            </a:extLst>
          </p:cNvPr>
          <p:cNvSpPr txBox="1"/>
          <p:nvPr/>
        </p:nvSpPr>
        <p:spPr>
          <a:xfrm>
            <a:off x="3301950" y="3859652"/>
            <a:ext cx="637584" cy="24553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Week</a:t>
            </a:r>
          </a:p>
        </p:txBody>
      </p:sp>
    </p:spTree>
    <p:extLst>
      <p:ext uri="{BB962C8B-B14F-4D97-AF65-F5344CB8AC3E}">
        <p14:creationId xmlns:p14="http://schemas.microsoft.com/office/powerpoint/2010/main" val="1248267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/>
          <a:lstStyle/>
          <a:p>
            <a:r>
              <a:rPr lang="en-US" dirty="0"/>
              <a:t>Treatment-Emergent AEs and AEs Leading to Discontinuation Through Week 192*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B23D9-4E3C-43C3-B779-5993F9D65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5963059"/>
            <a:ext cx="10565728" cy="561692"/>
          </a:xfrm>
        </p:spPr>
        <p:txBody>
          <a:bodyPr>
            <a:spAutoFit/>
          </a:bodyPr>
          <a:lstStyle/>
          <a:p>
            <a:pPr>
              <a:spcBef>
                <a:spcPts val="300"/>
              </a:spcBef>
            </a:pPr>
            <a:r>
              <a:rPr lang="en-US" sz="1400" dirty="0"/>
              <a:t>Few AEs leading to B/F/TAF D/C were observed through 4 y of follow-up</a:t>
            </a:r>
          </a:p>
          <a:p>
            <a:pPr>
              <a:spcBef>
                <a:spcPts val="300"/>
              </a:spcBef>
            </a:pPr>
            <a:r>
              <a:rPr lang="en-US" sz="1400" dirty="0"/>
              <a:t>Only a small proportion of AEs leading to D/C occurred after Year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ACE396-3028-4C1C-BF3C-5C719C386A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36323"/>
            <a:ext cx="10565726" cy="169277"/>
          </a:xfrm>
        </p:spPr>
        <p:txBody>
          <a:bodyPr/>
          <a:lstStyle/>
          <a:p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Red shading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indicates AEs occurring during OLE. </a:t>
            </a:r>
            <a:r>
              <a:rPr lang="en-US" sz="1100" dirty="0">
                <a:solidFill>
                  <a:srgbClr val="000000"/>
                </a:solidFill>
                <a:latin typeface="Arial"/>
              </a:rPr>
              <a:t>URTI, upper respiratory tract infection.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57F58FBD-5F7E-4539-B6B9-C7915DCF15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6870077"/>
              </p:ext>
            </p:extLst>
          </p:nvPr>
        </p:nvGraphicFramePr>
        <p:xfrm>
          <a:off x="812800" y="1275140"/>
          <a:ext cx="5283200" cy="456686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991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825479038"/>
                    </a:ext>
                  </a:extLst>
                </a:gridCol>
              </a:tblGrid>
              <a:tr h="363344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Participants, %</a:t>
                      </a:r>
                    </a:p>
                  </a:txBody>
                  <a:tcPr marL="45720" marR="45720" marT="9144" marB="9144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B/F/TAF Overall: n=634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(Baseline–Week 192)</a:t>
                      </a:r>
                    </a:p>
                  </a:txBody>
                  <a:tcPr marL="0" marR="0" marT="9144" marB="9144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B/F/TAF OLE: n=506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(Week 144–192)</a:t>
                      </a:r>
                    </a:p>
                  </a:txBody>
                  <a:tcPr marL="0" marR="0" marT="9144" marB="9144" anchor="b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r>
                        <a:rPr lang="en-US" sz="1100" b="0" dirty="0"/>
                        <a:t>Any AE</a:t>
                      </a:r>
                      <a:endParaRPr lang="en-GB" sz="1100" b="0" dirty="0"/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94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70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069">
                <a:tc gridSpan="2">
                  <a:txBody>
                    <a:bodyPr/>
                    <a:lstStyle/>
                    <a:p>
                      <a:r>
                        <a:rPr lang="en-US" sz="1100" b="0" dirty="0"/>
                        <a:t>AEs ≥10% overall</a:t>
                      </a:r>
                      <a:endParaRPr lang="en-GB" sz="1100" b="0" dirty="0"/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4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marT="18288" marB="18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/>
                    </a:p>
                  </a:txBody>
                  <a:tcPr marT="9144" marB="9144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371356"/>
                  </a:ext>
                </a:extLst>
              </a:tr>
              <a:tr h="19106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Diarrhea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21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4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534661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Headache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18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4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78238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Nasopharyngitis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18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6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756466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URTI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16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5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244375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Syphilis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15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5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905084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Arthralgia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13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3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81703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Back pain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13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4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783230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Nausea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13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3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39169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Cough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13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5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299543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Fatigue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11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680849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Insomnia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10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918543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Influenza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10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3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554496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r>
                        <a:rPr lang="en-US" sz="1100" b="0" dirty="0"/>
                        <a:t>Any study drug-related AE</a:t>
                      </a:r>
                      <a:endParaRPr lang="en-GB" sz="1100" b="0" dirty="0"/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28</a:t>
                      </a:r>
                      <a:endParaRPr lang="en-GB" sz="1100" b="1" dirty="0"/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586325"/>
                  </a:ext>
                </a:extLst>
              </a:tr>
              <a:tr h="191069">
                <a:tc gridSpan="2">
                  <a:txBody>
                    <a:bodyPr/>
                    <a:lstStyle/>
                    <a:p>
                      <a:pPr marL="0" marR="0" lvl="0" indent="0" algn="l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/>
                        <a:t>Study drug-related AEs ≥2% overall</a:t>
                      </a:r>
                      <a:endParaRPr lang="en-GB" sz="1100" b="0" dirty="0"/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9144" marB="9144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520022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Headache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5</a:t>
                      </a:r>
                      <a:endParaRPr kumimoji="0" lang="en-US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&lt;1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972134"/>
                  </a:ext>
                </a:extLst>
              </a:tr>
              <a:tr h="19106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Diarrhea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5</a:t>
                      </a:r>
                      <a:endParaRPr kumimoji="0" lang="en-US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MS PGothic" charset="-128"/>
                          <a:cs typeface="+mn-cs"/>
                        </a:rPr>
                        <a:t>&lt;1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94432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Nausea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4</a:t>
                      </a:r>
                      <a:endParaRPr kumimoji="0" lang="en-US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MS PGothic" charset="-128"/>
                          <a:cs typeface="+mn-cs"/>
                        </a:rPr>
                        <a:t>&lt;1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122322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Fatigue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3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MS PGothic" charset="-128"/>
                          <a:cs typeface="+mn-cs"/>
                        </a:rPr>
                        <a:t>&lt;1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434455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Dizziness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MS PGothic" charset="-128"/>
                          <a:cs typeface="+mn-cs"/>
                        </a:rPr>
                        <a:t>&lt;1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849710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Insomnia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marT="9144" marB="914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33711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A61FAA4-1A45-4580-835F-BACB40D0C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076143"/>
              </p:ext>
            </p:extLst>
          </p:nvPr>
        </p:nvGraphicFramePr>
        <p:xfrm>
          <a:off x="6532208" y="1275140"/>
          <a:ext cx="4846320" cy="456686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754966551"/>
                    </a:ext>
                  </a:extLst>
                </a:gridCol>
                <a:gridCol w="3383280">
                  <a:extLst>
                    <a:ext uri="{9D8B030D-6E8A-4147-A177-3AD203B41FA5}">
                      <a16:colId xmlns:a16="http://schemas.microsoft.com/office/drawing/2014/main" val="2873793146"/>
                    </a:ext>
                  </a:extLst>
                </a:gridCol>
              </a:tblGrid>
              <a:tr h="2649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B/F/TAF: n=634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252381"/>
                  </a:ext>
                </a:extLst>
              </a:tr>
              <a:tr h="26497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AEs leading to D/C Not related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n=3 (&lt;1%)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5BA3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 charset="-128"/>
                          <a:cs typeface="+mn-cs"/>
                        </a:rPr>
                        <a:t>Cardiac arrest (Week 4; Day 28)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496338"/>
                  </a:ext>
                </a:extLst>
              </a:tr>
              <a:tr h="26497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Paranoia (Week 42; Day 299)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69958"/>
                  </a:ext>
                </a:extLst>
              </a:tr>
              <a:tr h="26497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Intervertebral discitis (Week 195; Day 1366)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023158"/>
                  </a:ext>
                </a:extLst>
              </a:tr>
              <a:tr h="264972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AEs leading to D/C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Study drug related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n=4 (1%)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5BA3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 charset="-128"/>
                          <a:cs typeface="+mn-cs"/>
                        </a:rPr>
                        <a:t>Chest pain (Week 0; Day 1)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034288"/>
                  </a:ext>
                </a:extLst>
              </a:tr>
              <a:tr h="26497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5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Abdominal distension (Week 0; Day 1)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276313"/>
                  </a:ext>
                </a:extLst>
              </a:tr>
              <a:tr h="60787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5BA3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 charset="-128"/>
                          <a:cs typeface="+mn-cs"/>
                        </a:rPr>
                        <a:t>Sleep disorder, dyspepsia, and tension headache (Week 2; Day 15); depressed mood and insomnia (Week 9; Day 63)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718756"/>
                  </a:ext>
                </a:extLst>
              </a:tr>
              <a:tr h="26497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5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Depression (Week 48; Day 337)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641560"/>
                  </a:ext>
                </a:extLst>
              </a:tr>
              <a:tr h="171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PGothic" charset="-128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2462689"/>
                  </a:ext>
                </a:extLst>
              </a:tr>
              <a:tr h="264972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Deaths</a:t>
                      </a:r>
                      <a:endParaRPr kumimoji="0" lang="en-US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n=6 (1%)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5BA3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Cardiac arrest (Week 4; Day 28)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008232"/>
                  </a:ext>
                </a:extLst>
              </a:tr>
              <a:tr h="43642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Poorly differentiated gastric adenocarcinoma (Week 53; Day 376)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818003"/>
                  </a:ext>
                </a:extLst>
              </a:tr>
              <a:tr h="26497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charset="-128"/>
                          <a:cs typeface="+mn-cs"/>
                        </a:rPr>
                        <a:t>Hypertensive heart disease (Week 58; Day 412)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906088"/>
                  </a:ext>
                </a:extLst>
              </a:tr>
              <a:tr h="26497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 charset="-128"/>
                          <a:cs typeface="+mn-cs"/>
                        </a:rPr>
                        <a:t>Self-inflicted wrist wound (Week 93; Day 656)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755529"/>
                  </a:ext>
                </a:extLst>
              </a:tr>
              <a:tr h="43642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 charset="-128"/>
                          <a:cs typeface="+mn-cs"/>
                        </a:rPr>
                        <a:t>Combined toxicity of chloroethane and methamphetamine (Week 110; Day 771)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358555"/>
                  </a:ext>
                </a:extLst>
              </a:tr>
              <a:tr h="26497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 charset="-128"/>
                          <a:cs typeface="+mn-cs"/>
                        </a:rPr>
                        <a:t>Sudden cardiac arrest (Week 151; Day 1060)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134184"/>
                  </a:ext>
                </a:extLst>
              </a:tr>
            </a:tbl>
          </a:graphicData>
        </a:graphic>
      </p:graphicFrame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A931149D-AE64-4339-9031-10C30680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53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eGFR</a:t>
            </a:r>
            <a:r>
              <a:rPr lang="en-US" baseline="-25000" dirty="0" err="1"/>
              <a:t>CG</a:t>
            </a:r>
            <a:r>
              <a:rPr lang="en-US" dirty="0"/>
              <a:t>  and Weight Changes</a:t>
            </a:r>
          </a:p>
        </p:txBody>
      </p:sp>
      <p:sp>
        <p:nvSpPr>
          <p:cNvPr id="50" name="Content Placeholder 5">
            <a:extLst>
              <a:ext uri="{FF2B5EF4-FFF2-40B4-BE49-F238E27FC236}">
                <a16:creationId xmlns:a16="http://schemas.microsoft.com/office/drawing/2014/main" id="{D0C0CC58-ECC2-46CA-BFAC-46BFEDFC2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5017114"/>
            <a:ext cx="5385868" cy="1461237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1600" dirty="0"/>
              <a:t>No reported cases of proximal renal tubulopathy or D/Cs due to renal AEs were observed on B/F/TAF </a:t>
            </a:r>
          </a:p>
          <a:p>
            <a:pPr>
              <a:spcBef>
                <a:spcPts val="400"/>
              </a:spcBef>
            </a:pPr>
            <a:r>
              <a:rPr lang="en-US" sz="1600" dirty="0"/>
              <a:t>Initial decline followed by stable eGFR</a:t>
            </a:r>
            <a:r>
              <a:rPr lang="en-US" sz="1600" baseline="-25000" dirty="0"/>
              <a:t>CG</a:t>
            </a:r>
            <a:r>
              <a:rPr lang="en-US" sz="1600" dirty="0"/>
              <a:t> are consistent with inhibition of tubular creatinine secretion via organic cation transporter-2 by BIC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DEF103-B7CA-4D7A-B0F9-376EB8621C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Content Placeholder 5">
            <a:extLst>
              <a:ext uri="{FF2B5EF4-FFF2-40B4-BE49-F238E27FC236}">
                <a16:creationId xmlns:a16="http://schemas.microsoft.com/office/drawing/2014/main" id="{498CB126-E293-45F2-83EF-96DC223D0125}"/>
              </a:ext>
            </a:extLst>
          </p:cNvPr>
          <p:cNvSpPr txBox="1">
            <a:spLocks/>
          </p:cNvSpPr>
          <p:nvPr/>
        </p:nvSpPr>
        <p:spPr bwMode="auto">
          <a:xfrm>
            <a:off x="6527184" y="5017114"/>
            <a:ext cx="4992951" cy="146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400"/>
              </a:spcBef>
            </a:pPr>
            <a:r>
              <a:rPr lang="en-US" sz="1600" noProof="0" dirty="0"/>
              <a:t>Most of the weight change took place in the first year, followed by annual changes of +0.5–0.7 kg/y</a:t>
            </a:r>
          </a:p>
          <a:p>
            <a:pPr>
              <a:spcBef>
                <a:spcPts val="400"/>
              </a:spcBef>
            </a:pPr>
            <a:endParaRPr lang="en-US" sz="1600" kern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C2A62BB-80E4-40BF-9E9C-AFC22B6C5D35}"/>
              </a:ext>
            </a:extLst>
          </p:cNvPr>
          <p:cNvGrpSpPr/>
          <p:nvPr/>
        </p:nvGrpSpPr>
        <p:grpSpPr>
          <a:xfrm>
            <a:off x="1209675" y="1449666"/>
            <a:ext cx="4778375" cy="3426617"/>
            <a:chOff x="1340014" y="1446711"/>
            <a:chExt cx="4409833" cy="3162333"/>
          </a:xfrm>
        </p:grpSpPr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2551CF3E-0BFE-4D05-A0EB-F15D3640EE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4831506"/>
                </p:ext>
              </p:extLst>
            </p:nvPr>
          </p:nvGraphicFramePr>
          <p:xfrm>
            <a:off x="1340014" y="1486010"/>
            <a:ext cx="4409833" cy="294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Prism 9" r:id="rId4" imgW="3613242" imgH="2412676" progId="Prism9.Document">
                    <p:embed/>
                  </p:oleObj>
                </mc:Choice>
                <mc:Fallback>
                  <p:oleObj name="Prism 9" r:id="rId4" imgW="3613242" imgH="2412676" progId="Prism9.Document">
                    <p:embed/>
                    <p:pic>
                      <p:nvPicPr>
                        <p:cNvPr id="11" name="Object 10">
                          <a:extLst>
                            <a:ext uri="{FF2B5EF4-FFF2-40B4-BE49-F238E27FC236}">
                              <a16:creationId xmlns:a16="http://schemas.microsoft.com/office/drawing/2014/main" id="{2551CF3E-0BFE-4D05-A0EB-F15D3640EE8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340014" y="1486010"/>
                          <a:ext cx="4409833" cy="29462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58F9820-5851-4E4F-ABEF-57ABA43CD620}"/>
                </a:ext>
              </a:extLst>
            </p:cNvPr>
            <p:cNvSpPr txBox="1"/>
            <p:nvPr/>
          </p:nvSpPr>
          <p:spPr>
            <a:xfrm>
              <a:off x="3220149" y="4363510"/>
              <a:ext cx="637584" cy="24553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Week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5A475CD-8FD7-43F0-A7AB-053E4B267520}"/>
                </a:ext>
              </a:extLst>
            </p:cNvPr>
            <p:cNvSpPr/>
            <p:nvPr/>
          </p:nvSpPr>
          <p:spPr bwMode="auto">
            <a:xfrm>
              <a:off x="1877342" y="3984588"/>
              <a:ext cx="3383280" cy="4572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0EDC3A7-7A7B-4807-9A6C-979FBFBC4CE6}"/>
                </a:ext>
              </a:extLst>
            </p:cNvPr>
            <p:cNvSpPr txBox="1"/>
            <p:nvPr/>
          </p:nvSpPr>
          <p:spPr>
            <a:xfrm>
              <a:off x="5057504" y="3030710"/>
              <a:ext cx="294890" cy="18446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-8.0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D012FF0-729D-492D-A17E-656969C90F97}"/>
                </a:ext>
              </a:extLst>
            </p:cNvPr>
            <p:cNvSpPr txBox="1"/>
            <p:nvPr/>
          </p:nvSpPr>
          <p:spPr>
            <a:xfrm>
              <a:off x="4192224" y="2867544"/>
              <a:ext cx="294890" cy="18446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-5.8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5EB4698-19A4-4200-8BA1-313C3DF24288}"/>
                </a:ext>
              </a:extLst>
            </p:cNvPr>
            <p:cNvSpPr txBox="1"/>
            <p:nvPr/>
          </p:nvSpPr>
          <p:spPr>
            <a:xfrm>
              <a:off x="3385383" y="2994289"/>
              <a:ext cx="294890" cy="18446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-7.5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0622E6F-BB9F-42FF-AEF8-5AD4EA3CE1A7}"/>
                </a:ext>
              </a:extLst>
            </p:cNvPr>
            <p:cNvSpPr txBox="1"/>
            <p:nvPr/>
          </p:nvSpPr>
          <p:spPr>
            <a:xfrm>
              <a:off x="2524946" y="3066240"/>
              <a:ext cx="294890" cy="18446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-8.8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A6C7B57-088E-4FB7-9290-432F6752C468}"/>
                </a:ext>
              </a:extLst>
            </p:cNvPr>
            <p:cNvSpPr txBox="1"/>
            <p:nvPr/>
          </p:nvSpPr>
          <p:spPr>
            <a:xfrm>
              <a:off x="3220149" y="1446711"/>
              <a:ext cx="637584" cy="245534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eGFR</a:t>
              </a:r>
              <a:r>
                <a:rPr lang="en-US" b="1" baseline="-2500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CG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E7E7676-5121-42B7-9E67-CA63EF180558}"/>
              </a:ext>
            </a:extLst>
          </p:cNvPr>
          <p:cNvSpPr txBox="1"/>
          <p:nvPr/>
        </p:nvSpPr>
        <p:spPr>
          <a:xfrm>
            <a:off x="9076929" y="2685385"/>
            <a:ext cx="301900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0.3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F8BCF15-1B68-4698-9288-835281824045}"/>
              </a:ext>
            </a:extLst>
          </p:cNvPr>
          <p:cNvSpPr txBox="1"/>
          <p:nvPr/>
        </p:nvSpPr>
        <p:spPr>
          <a:xfrm>
            <a:off x="9076930" y="3010645"/>
            <a:ext cx="301900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0.9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DE61BD-EEDA-4A71-B17E-9B5F1451E20C}"/>
              </a:ext>
            </a:extLst>
          </p:cNvPr>
          <p:cNvSpPr txBox="1"/>
          <p:nvPr/>
        </p:nvSpPr>
        <p:spPr>
          <a:xfrm>
            <a:off x="9076930" y="3300275"/>
            <a:ext cx="301900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0.4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7AA3E2-332E-41AE-9037-58E90E60C4E1}"/>
              </a:ext>
            </a:extLst>
          </p:cNvPr>
          <p:cNvSpPr txBox="1"/>
          <p:nvPr/>
        </p:nvSpPr>
        <p:spPr>
          <a:xfrm>
            <a:off x="9076930" y="4141490"/>
            <a:ext cx="301900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</a:p>
        </p:txBody>
      </p:sp>
      <p:graphicFrame>
        <p:nvGraphicFramePr>
          <p:cNvPr id="24" name="Content Placeholder 6">
            <a:extLst>
              <a:ext uri="{FF2B5EF4-FFF2-40B4-BE49-F238E27FC236}">
                <a16:creationId xmlns:a16="http://schemas.microsoft.com/office/drawing/2014/main" id="{5287AE7A-BE55-49B8-A290-76B484F171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7429636"/>
              </p:ext>
            </p:extLst>
          </p:nvPr>
        </p:nvGraphicFramePr>
        <p:xfrm>
          <a:off x="6403683" y="1327825"/>
          <a:ext cx="4851401" cy="3634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8C0CE55-4AE0-44F9-A2AC-2C8BA77F92D1}"/>
              </a:ext>
            </a:extLst>
          </p:cNvPr>
          <p:cNvSpPr txBox="1"/>
          <p:nvPr/>
        </p:nvSpPr>
        <p:spPr>
          <a:xfrm rot="16200000">
            <a:off x="-479134" y="2772918"/>
            <a:ext cx="313377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/>
              <a:t>Median Change From Baseline, mL/min (Q1, Q3)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A06C2DD-7C90-477D-8211-1209ACB94C8D}"/>
              </a:ext>
            </a:extLst>
          </p:cNvPr>
          <p:cNvSpPr txBox="1"/>
          <p:nvPr/>
        </p:nvSpPr>
        <p:spPr>
          <a:xfrm>
            <a:off x="8348859" y="1461495"/>
            <a:ext cx="765274" cy="2492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Arial" charset="0"/>
                <a:cs typeface="Arial" charset="0"/>
              </a:rPr>
              <a:t>Weight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7" name="Slide Number Placeholder 4">
            <a:extLst>
              <a:ext uri="{FF2B5EF4-FFF2-40B4-BE49-F238E27FC236}">
                <a16:creationId xmlns:a16="http://schemas.microsoft.com/office/drawing/2014/main" id="{00AEE6C8-01DC-4865-84DD-307ABB3C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778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307006"/>
            <a:ext cx="10566400" cy="4419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In treatment-naïve people living with HIV, through 4 y of follow-up among those originally randomized to B/F/TAF, we observed: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High rates of virologic suppression with no treatment-emergent resistance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Few AEs leading to D/C, no renal related D/Cs overall, and AEs were rare between Weeks 144–192</a:t>
            </a:r>
          </a:p>
          <a:p>
            <a:pPr lvl="2">
              <a:spcBef>
                <a:spcPts val="1200"/>
              </a:spcBef>
            </a:pPr>
            <a:r>
              <a:rPr lang="en-US" sz="1600" dirty="0"/>
              <a:t>9/634 participants (1%) experienced a treatment-emergent drug-related AE during the OLE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Small changes in lipid fractions with minor change from baseline in TC:HDL ratio at Week 192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Weight gain of ~3 kg in the first year, followed by annual changes of +0.5–0.7 kg/y, consistent with data from previous studies in treatment-naïve populations, and similar to findings in the general population of increases in body mass index and weight of nearly 1 kg/y</a:t>
            </a:r>
            <a:r>
              <a:rPr lang="en-US" sz="1800" baseline="30000" dirty="0"/>
              <a:t>1-9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These results confirm the long-term safety and efficacy of B/F/TAF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48CF3DA-43EA-462F-A0AC-764BC697A4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5966936"/>
            <a:ext cx="10565726" cy="738664"/>
          </a:xfrm>
        </p:spPr>
        <p:txBody>
          <a:bodyPr/>
          <a:lstStyle/>
          <a:p>
            <a:r>
              <a:rPr lang="en-US" dirty="0"/>
              <a:t>1. Hill JO, et al. Science 2003;299:853-5; 2. </a:t>
            </a:r>
            <a:r>
              <a:rPr lang="en-US" dirty="0" err="1"/>
              <a:t>Lakey</a:t>
            </a:r>
            <a:r>
              <a:rPr lang="en-US" dirty="0"/>
              <a:t> W, et al. AIDS Res Hum Retroviruses 2013;29:435-40; 3. Sax PE, et al. Clin Infect Dis 2020;71:1379-89; 4. Sharma A, et al. </a:t>
            </a:r>
            <a:r>
              <a:rPr lang="en-US" dirty="0" err="1"/>
              <a:t>PLoS</a:t>
            </a:r>
            <a:r>
              <a:rPr lang="en-US" dirty="0"/>
              <a:t> One 2015;10:e0143740; 5. </a:t>
            </a:r>
            <a:r>
              <a:rPr lang="en-US" dirty="0" err="1"/>
              <a:t>Taramasso</a:t>
            </a:r>
            <a:r>
              <a:rPr lang="en-US" dirty="0"/>
              <a:t> L, et al. Open Forum Infect Dis 2017;4:ofx239; 6. Tate T, et al. </a:t>
            </a:r>
            <a:r>
              <a:rPr lang="en-US" dirty="0" err="1"/>
              <a:t>Antivir</a:t>
            </a:r>
            <a:r>
              <a:rPr lang="en-US" dirty="0"/>
              <a:t> </a:t>
            </a:r>
            <a:r>
              <a:rPr lang="en-US" dirty="0" err="1"/>
              <a:t>Ther</a:t>
            </a:r>
            <a:r>
              <a:rPr lang="en-US" dirty="0"/>
              <a:t> 2012;17:1281-9; 7. WHO 2016. Centers for Disease Control and Prevention. Obesity and overweight. 2016; 8. </a:t>
            </a:r>
            <a:r>
              <a:rPr lang="en-US" dirty="0" err="1"/>
              <a:t>Workowski</a:t>
            </a:r>
            <a:r>
              <a:rPr lang="en-US" dirty="0"/>
              <a:t> K, et al. CROI 2021, science spotlight 2268; 9. </a:t>
            </a:r>
            <a:r>
              <a:rPr lang="en-US" dirty="0" err="1"/>
              <a:t>Yuh</a:t>
            </a:r>
            <a:r>
              <a:rPr lang="en-US" dirty="0"/>
              <a:t> B, et al. Clin Infect Dis 2015;60:1852-9.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88D28594-43C5-40DB-9AC5-F3933B7D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275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IAS 2019">
  <a:themeElements>
    <a:clrScheme name="Custom 7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00C0A0"/>
      </a:accent1>
      <a:accent2>
        <a:srgbClr val="FFA004"/>
      </a:accent2>
      <a:accent3>
        <a:srgbClr val="154695"/>
      </a:accent3>
      <a:accent4>
        <a:srgbClr val="871793"/>
      </a:accent4>
      <a:accent5>
        <a:srgbClr val="DC460B"/>
      </a:accent5>
      <a:accent6>
        <a:srgbClr val="81C01A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R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 anchor="ctr">
        <a:spAutoFit/>
      </a:bodyPr>
      <a:lstStyle>
        <a:defPPr algn="l"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3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ED861E740477458EA8333391271541" ma:contentTypeVersion="13" ma:contentTypeDescription="Create a new document." ma:contentTypeScope="" ma:versionID="9421b5fe24e1c29c2051708f957e67ee">
  <xsd:schema xmlns:xsd="http://www.w3.org/2001/XMLSchema" xmlns:xs="http://www.w3.org/2001/XMLSchema" xmlns:p="http://schemas.microsoft.com/office/2006/metadata/properties" xmlns:ns3="4bf93fd7-33c8-41dc-9893-f45e511b1d5b" xmlns:ns4="e933869f-3883-4e31-a018-3e3ef3cdd942" targetNamespace="http://schemas.microsoft.com/office/2006/metadata/properties" ma:root="true" ma:fieldsID="53aace249fe95bf209397521b07b1ee5" ns3:_="" ns4:_="">
    <xsd:import namespace="4bf93fd7-33c8-41dc-9893-f45e511b1d5b"/>
    <xsd:import namespace="e933869f-3883-4e31-a018-3e3ef3cdd94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f93fd7-33c8-41dc-9893-f45e511b1d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33869f-3883-4e31-a018-3e3ef3cdd94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AC533E-9B9A-4BD8-ABBD-C22D9FFD05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4F1254-3D88-41E6-BF0D-337689AEAE2D}">
  <ds:schemaRefs>
    <ds:schemaRef ds:uri="e933869f-3883-4e31-a018-3e3ef3cdd942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bf93fd7-33c8-41dc-9893-f45e511b1d5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CC770F-A2E3-43F4-AB00-52A11048FF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f93fd7-33c8-41dc-9893-f45e511b1d5b"/>
    <ds:schemaRef ds:uri="e933869f-3883-4e31-a018-3e3ef3cdd9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1909</Words>
  <Application>Microsoft Office PowerPoint</Application>
  <PresentationFormat>Breitbild</PresentationFormat>
  <Paragraphs>293</Paragraphs>
  <Slides>8</Slides>
  <Notes>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Symbol</vt:lpstr>
      <vt:lpstr>Times</vt:lpstr>
      <vt:lpstr>Wingdings</vt:lpstr>
      <vt:lpstr>1_IAS 2019</vt:lpstr>
      <vt:lpstr>Prism 9</vt:lpstr>
      <vt:lpstr>Long-term Analysis of B/F/TAF in  Treatment-Naïve Adults Living With HIV  Through Four Years of Follow-up</vt:lpstr>
      <vt:lpstr>Disclosures</vt:lpstr>
      <vt:lpstr>Study Designs: Randomized, Double Blind, Active Controlled</vt:lpstr>
      <vt:lpstr>PowerPoint-Präsentation</vt:lpstr>
      <vt:lpstr>Virologic Outcomes and Resistance</vt:lpstr>
      <vt:lpstr>Treatment-Emergent AEs and AEs Leading to Discontinuation Through Week 192*</vt:lpstr>
      <vt:lpstr>eGFRCG  and Weight Changes</vt:lpstr>
      <vt:lpstr>Conclusions</vt:lpstr>
    </vt:vector>
  </TitlesOfParts>
  <Company>Gilead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Gilead HIV Template Title Slide Layout</dc:title>
  <dc:creator>lee</dc:creator>
  <cp:lastModifiedBy>Bastian Grewe</cp:lastModifiedBy>
  <cp:revision>106</cp:revision>
  <cp:lastPrinted>2021-03-05T17:22:47Z</cp:lastPrinted>
  <dcterms:created xsi:type="dcterms:W3CDTF">2015-08-06T14:38:44Z</dcterms:created>
  <dcterms:modified xsi:type="dcterms:W3CDTF">2021-07-18T10:18:11Z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0x01010005ED861E740477458EA8333391271541</vt:lpwstr>
  </property>
</Properties>
</file>