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4"/>
  </p:sldMasterIdLst>
  <p:notesMasterIdLst>
    <p:notesMasterId r:id="rId11"/>
  </p:notesMasterIdLst>
  <p:handoutMasterIdLst>
    <p:handoutMasterId r:id="rId12"/>
  </p:handoutMasterIdLst>
  <p:sldIdLst>
    <p:sldId id="2141411677" r:id="rId5"/>
    <p:sldId id="2141411691" r:id="rId6"/>
    <p:sldId id="2141411686" r:id="rId7"/>
    <p:sldId id="2141411682" r:id="rId8"/>
    <p:sldId id="2141411681" r:id="rId9"/>
    <p:sldId id="2141411678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D1F7"/>
    <a:srgbClr val="F2F2F2"/>
    <a:srgbClr val="8E9096"/>
    <a:srgbClr val="3820B2"/>
    <a:srgbClr val="C00000"/>
    <a:srgbClr val="9886EA"/>
    <a:srgbClr val="CCCCCC"/>
    <a:srgbClr val="5CD65C"/>
    <a:srgbClr val="FFFFFF"/>
    <a:srgbClr val="FFA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7698" autoAdjust="0"/>
  </p:normalViewPr>
  <p:slideViewPr>
    <p:cSldViewPr snapToGrid="0" showGuides="1">
      <p:cViewPr varScale="1">
        <p:scale>
          <a:sx n="96" d="100"/>
          <a:sy n="96" d="100"/>
        </p:scale>
        <p:origin x="11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121" d="100"/>
          <a:sy n="121" d="100"/>
        </p:scale>
        <p:origin x="4938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6AAA520-F2F5-4EDD-89FF-112F506DBD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D02F3C-8EFD-4B07-80ED-B2429D54C34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2BD4C-6D77-4375-88B2-8F24E3740D1D}" type="datetimeFigureOut">
              <a:rPr lang="de-DE" smtClean="0"/>
              <a:t>18.07.2021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51B987F-84C1-40E0-A9D7-A8F4901E46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5432F72-438D-4B28-B0F3-2E4B8F6078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C5FE3-128E-4546-A5A8-7038C4C316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8465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AF585C-AB1D-41F5-8A22-EE236ED1EB54}" type="datetimeFigureOut">
              <a:rPr lang="de-DE" smtClean="0"/>
              <a:t>18.07.2021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ADB82-A706-4784-AE8E-3965AD040C7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5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434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DB82-A706-4784-AE8E-3965AD040C7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6660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DB82-A706-4784-AE8E-3965AD040C7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9095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DB82-A706-4784-AE8E-3965AD040C7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7116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DB82-A706-4784-AE8E-3965AD040C7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6739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DADB82-A706-4784-AE8E-3965AD040C7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380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 r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 rIns="0"/>
          <a:lstStyle>
            <a:lvl1pPr>
              <a:spcBef>
                <a:spcPts val="600"/>
              </a:spcBef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412604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 r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995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733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ts val="6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ts val="6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ts val="6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+mn-lt"/>
              </a:rPr>
              <a:t>Long-acting Capsid Inhibitor Effective as </a:t>
            </a:r>
            <a:r>
              <a:rPr lang="en-US" sz="3200" b="1" dirty="0" err="1">
                <a:latin typeface="+mn-lt"/>
              </a:rPr>
              <a:t>PrEP</a:t>
            </a:r>
            <a:r>
              <a:rPr lang="en-US" sz="3200" b="1" dirty="0">
                <a:latin typeface="+mn-lt"/>
              </a:rPr>
              <a:t> Against Vaginal SHIV Transmission in Macaques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sz="1800" dirty="0"/>
              <a:t>Elena Bekerman*, </a:t>
            </a:r>
            <a:r>
              <a:rPr lang="en-US" b="0" dirty="0"/>
              <a:t>Derek Hansen, Bing Lu, Kelly Wang, William Rowe, </a:t>
            </a:r>
            <a:br>
              <a:rPr lang="en-US" b="0" dirty="0"/>
            </a:br>
            <a:r>
              <a:rPr lang="en-US" b="0" dirty="0"/>
              <a:t>Federico Campigotto, Jim Zheng, Moupali Das, Christian Callebaut, Stephen R. Yant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835B1-A348-4331-A3A0-B398BC268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Gilead Sciences, Foster City, CA, USA 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B03830E7-C723-42D6-8FBB-F7ED94158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6157" y="6550223"/>
            <a:ext cx="72197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charset="0"/>
                <a:ea typeface="MS PGothic" pitchFamily="34" charset="-128"/>
                <a:cs typeface="Arial" pitchFamily="34" charset="0"/>
              </a:rPr>
              <a:t>IAS 2021, 18–21 July: Abstract </a:t>
            </a:r>
            <a:r>
              <a:rPr lang="en-US" sz="1400" dirty="0">
                <a:ea typeface="MS PGothic" pitchFamily="34" charset="-128"/>
                <a:cs typeface="Arial" pitchFamily="34" charset="0"/>
              </a:rPr>
              <a:t>A-LB-IAS2021-02474; </a:t>
            </a:r>
            <a:r>
              <a:rPr lang="en-US" sz="1400" dirty="0" err="1">
                <a:ea typeface="MS PGothic" pitchFamily="34" charset="-128"/>
                <a:cs typeface="Arial" pitchFamily="34" charset="0"/>
              </a:rPr>
              <a:t>Programme</a:t>
            </a:r>
            <a:r>
              <a:rPr lang="en-US" sz="1400" dirty="0">
                <a:ea typeface="MS PGothic" pitchFamily="34" charset="-128"/>
                <a:cs typeface="Arial" pitchFamily="34" charset="0"/>
              </a:rPr>
              <a:t> number PECLB24 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  <a:ea typeface="MS PGothic" pitchFamily="34" charset="-128"/>
              <a:cs typeface="Arial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4E37180-A483-406C-8513-9B5BD0528810}"/>
              </a:ext>
            </a:extLst>
          </p:cNvPr>
          <p:cNvSpPr txBox="1"/>
          <p:nvPr/>
        </p:nvSpPr>
        <p:spPr>
          <a:xfrm>
            <a:off x="1701273" y="5815964"/>
            <a:ext cx="82047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*Disclosure: employee and shareholder of Gilead Sciences</a:t>
            </a:r>
          </a:p>
        </p:txBody>
      </p:sp>
    </p:spTree>
    <p:extLst>
      <p:ext uri="{BB962C8B-B14F-4D97-AF65-F5344CB8AC3E}">
        <p14:creationId xmlns:p14="http://schemas.microsoft.com/office/powerpoint/2010/main" val="66029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92448D0E-06CE-47AD-B90B-711845FC4E9E}"/>
              </a:ext>
            </a:extLst>
          </p:cNvPr>
          <p:cNvSpPr txBox="1"/>
          <p:nvPr/>
        </p:nvSpPr>
        <p:spPr>
          <a:xfrm>
            <a:off x="2007317" y="3824388"/>
            <a:ext cx="2390890" cy="138499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Multistage capsid-specific MOA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High metabolic stability,</a:t>
            </a:r>
            <a:b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low clearance &amp; low solubility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1400" dirty="0">
                <a:solidFill>
                  <a:srgbClr val="000000"/>
                </a:solidFill>
                <a:latin typeface="Arial"/>
              </a:rPr>
              <a:t>Long-acting potential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DC460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0BB381-D9DD-4594-970C-FBEDB6692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CF8562FB-71EC-43D7-8D48-EA2A3E39E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67640"/>
            <a:ext cx="10565728" cy="787400"/>
          </a:xfrm>
        </p:spPr>
        <p:txBody>
          <a:bodyPr/>
          <a:lstStyle/>
          <a:p>
            <a:r>
              <a:rPr lang="en-US" dirty="0" err="1"/>
              <a:t>Lenacapavir</a:t>
            </a:r>
            <a:r>
              <a:rPr lang="en-US" dirty="0"/>
              <a:t> (LEN) and GS-CA1 Are Novel </a:t>
            </a:r>
            <a:br>
              <a:rPr lang="en-US" dirty="0"/>
            </a:br>
            <a:r>
              <a:rPr lang="en-US" dirty="0"/>
              <a:t>Long-acting HIV/SIV Capsid Inhibitors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FFF1F034-2D35-45B8-AF73-4F4DCA07A034}"/>
              </a:ext>
            </a:extLst>
          </p:cNvPr>
          <p:cNvSpPr txBox="1">
            <a:spLocks/>
          </p:cNvSpPr>
          <p:nvPr/>
        </p:nvSpPr>
        <p:spPr bwMode="auto">
          <a:xfrm>
            <a:off x="392387" y="6449238"/>
            <a:ext cx="1137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100" kern="1200" dirty="0">
                <a:latin typeface="Arial" panose="020B0604020202020204"/>
                <a:ea typeface="Tahoma" panose="020B0604030504040204" pitchFamily="34" charset="0"/>
                <a:cs typeface="Tahoma" panose="020B0604030504040204" pitchFamily="34" charset="0"/>
              </a:rPr>
              <a:t>*GS-US-200-4538; GS-US-200-4071; GS-US-200-4072;</a:t>
            </a:r>
            <a:r>
              <a:rPr lang="en-US" sz="1100" kern="1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100" kern="1200" baseline="30000" dirty="0">
                <a:ea typeface="Tahoma" panose="020B0604030504040204" pitchFamily="34" charset="0"/>
                <a:cs typeface="Tahoma" panose="020B0604030504040204" pitchFamily="34" charset="0"/>
              </a:rPr>
              <a:t>†</a:t>
            </a:r>
            <a:r>
              <a:rPr lang="en-US" sz="1100" kern="1200" dirty="0">
                <a:ea typeface="Tahoma" panose="020B0604030504040204" pitchFamily="34" charset="0"/>
                <a:cs typeface="Tahoma" panose="020B0604030504040204" pitchFamily="34" charset="0"/>
              </a:rPr>
              <a:t>Tested in human peripheral blood mononuclear cells (PBMC); </a:t>
            </a:r>
            <a:r>
              <a:rPr lang="en-US" sz="1100" kern="0" baseline="30000" dirty="0"/>
              <a:t>‡</a:t>
            </a:r>
            <a:r>
              <a:rPr lang="en-US" sz="1100" kern="1200" dirty="0">
                <a:ea typeface="Tahoma" panose="020B0604030504040204" pitchFamily="34" charset="0"/>
                <a:cs typeface="Tahoma" panose="020B0604030504040204" pitchFamily="34" charset="0"/>
              </a:rPr>
              <a:t>Tested in rhesus macaque PBMC. EC</a:t>
            </a:r>
            <a:r>
              <a:rPr lang="en-US" sz="1100" kern="1200" baseline="-25000" dirty="0">
                <a:ea typeface="Tahoma" panose="020B0604030504040204" pitchFamily="34" charset="0"/>
                <a:cs typeface="Tahoma" panose="020B0604030504040204" pitchFamily="34" charset="0"/>
              </a:rPr>
              <a:t>50</a:t>
            </a:r>
            <a:r>
              <a:rPr lang="en-US" sz="1100" kern="1200" dirty="0">
                <a:ea typeface="Tahoma" panose="020B0604030504040204" pitchFamily="34" charset="0"/>
                <a:cs typeface="Tahoma" panose="020B0604030504040204" pitchFamily="34" charset="0"/>
              </a:rPr>
              <a:t>, half-maximal effective concentration</a:t>
            </a:r>
            <a:r>
              <a:rPr lang="en-US" sz="1100" dirty="0"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100" kern="1200" dirty="0">
                <a:ea typeface="Tahoma" panose="020B0604030504040204" pitchFamily="34" charset="0"/>
                <a:cs typeface="Tahoma" panose="020B0604030504040204" pitchFamily="34" charset="0"/>
              </a:rPr>
              <a:t> 1. AVAC: Global Advocacy for HIV Prevention. PrEP by the Numbers; March 2015; </a:t>
            </a:r>
            <a:r>
              <a:rPr lang="en-US" sz="1100" dirty="0">
                <a:latin typeface="Arial" panose="020B0604020202020204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1100" kern="1200" dirty="0">
                <a:latin typeface="Arial" panose="020B0604020202020204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sz="1100" kern="1200" baseline="30000" dirty="0">
                <a:latin typeface="Arial" panose="020B0604020202020204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da-DK" sz="1100" kern="1200" dirty="0">
                <a:latin typeface="Arial" panose="020B0604020202020204"/>
                <a:ea typeface="Tahoma" panose="020B0604030504040204" pitchFamily="34" charset="0"/>
                <a:cs typeface="Tahoma" panose="020B0604030504040204" pitchFamily="34" charset="0"/>
              </a:rPr>
              <a:t>Link JO, et al. Nature 2020;584:614-8; 3. Yant SR, et al. Nat Med 2019;25:1377-84</a:t>
            </a:r>
            <a:endParaRPr lang="en-US" sz="1100" kern="1200" dirty="0">
              <a:latin typeface="Arial" panose="020B0604020202020204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5" name="Slide Number Placeholder 3">
            <a:extLst>
              <a:ext uri="{FF2B5EF4-FFF2-40B4-BE49-F238E27FC236}">
                <a16:creationId xmlns:a16="http://schemas.microsoft.com/office/drawing/2014/main" id="{CCE4BCF1-4175-437B-975D-3A648505EBCF}"/>
              </a:ext>
            </a:extLst>
          </p:cNvPr>
          <p:cNvSpPr txBox="1">
            <a:spLocks/>
          </p:cNvSpPr>
          <p:nvPr/>
        </p:nvSpPr>
        <p:spPr>
          <a:xfrm>
            <a:off x="11378528" y="6340475"/>
            <a:ext cx="591800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de-DE"/>
            </a:defPPr>
            <a:lvl1pPr marL="0" algn="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b="0" kern="1200" baseline="0">
                <a:solidFill>
                  <a:srgbClr val="000000">
                    <a:tint val="75000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BEB3A0DF-1E19-4BF8-8A01-CD1FEAAC66DB}"/>
              </a:ext>
            </a:extLst>
          </p:cNvPr>
          <p:cNvGrpSpPr>
            <a:grpSpLocks noChangeAspect="1"/>
          </p:cNvGrpSpPr>
          <p:nvPr/>
        </p:nvGrpSpPr>
        <p:grpSpPr>
          <a:xfrm>
            <a:off x="4468363" y="2654490"/>
            <a:ext cx="2124402" cy="1735099"/>
            <a:chOff x="3454768" y="1773961"/>
            <a:chExt cx="2291596" cy="1871655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D33251B2-7CC3-4209-AE43-9166000B72D7}"/>
                </a:ext>
              </a:extLst>
            </p:cNvPr>
            <p:cNvSpPr/>
            <p:nvPr/>
          </p:nvSpPr>
          <p:spPr>
            <a:xfrm>
              <a:off x="5277043" y="2772587"/>
              <a:ext cx="469321" cy="367428"/>
            </a:xfrm>
            <a:prstGeom prst="ellipse">
              <a:avLst/>
            </a:prstGeom>
            <a:solidFill>
              <a:srgbClr val="C50E3C">
                <a:alpha val="25098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graphicFrame>
          <p:nvGraphicFramePr>
            <p:cNvPr id="38" name="Object 37">
              <a:extLst>
                <a:ext uri="{FF2B5EF4-FFF2-40B4-BE49-F238E27FC236}">
                  <a16:creationId xmlns:a16="http://schemas.microsoft.com/office/drawing/2014/main" id="{024A68E4-1F5B-4C02-ADC0-5C31C717963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454768" y="1846575"/>
            <a:ext cx="1972357" cy="17990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6" name="CS ChemDraw Drawing" r:id="rId4" imgW="2361855" imgH="2159088" progId="ChemDraw.Document.6.0">
                    <p:embed/>
                  </p:oleObj>
                </mc:Choice>
                <mc:Fallback>
                  <p:oleObj name="CS ChemDraw Drawing" r:id="rId4" imgW="2361855" imgH="2159088" progId="ChemDraw.Document.6.0">
                    <p:embed/>
                    <p:pic>
                      <p:nvPicPr>
                        <p:cNvPr id="38" name="Object 37">
                          <a:extLst>
                            <a:ext uri="{FF2B5EF4-FFF2-40B4-BE49-F238E27FC236}">
                              <a16:creationId xmlns:a16="http://schemas.microsoft.com/office/drawing/2014/main" id="{024A68E4-1F5B-4C02-ADC0-5C31C717963A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3454768" y="1846575"/>
                          <a:ext cx="1972357" cy="179904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1C41A724-5ACE-407D-A5C2-4A6B5222B428}"/>
                </a:ext>
              </a:extLst>
            </p:cNvPr>
            <p:cNvSpPr/>
            <p:nvPr/>
          </p:nvSpPr>
          <p:spPr>
            <a:xfrm>
              <a:off x="4499902" y="3222324"/>
              <a:ext cx="469321" cy="367428"/>
            </a:xfrm>
            <a:prstGeom prst="ellipse">
              <a:avLst/>
            </a:prstGeom>
            <a:solidFill>
              <a:srgbClr val="7278B4">
                <a:alpha val="24706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5725ED18-3D02-4052-8A76-59D89C2A9B66}"/>
                </a:ext>
              </a:extLst>
            </p:cNvPr>
            <p:cNvSpPr/>
            <p:nvPr/>
          </p:nvSpPr>
          <p:spPr>
            <a:xfrm>
              <a:off x="3758367" y="1773961"/>
              <a:ext cx="469321" cy="367428"/>
            </a:xfrm>
            <a:prstGeom prst="ellipse">
              <a:avLst/>
            </a:prstGeom>
            <a:solidFill>
              <a:srgbClr val="FFC000">
                <a:alpha val="25098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0F8B60D-5477-4FFD-99EC-DD81465BE7B9}"/>
              </a:ext>
            </a:extLst>
          </p:cNvPr>
          <p:cNvGrpSpPr>
            <a:grpSpLocks noChangeAspect="1"/>
          </p:cNvGrpSpPr>
          <p:nvPr/>
        </p:nvGrpSpPr>
        <p:grpSpPr>
          <a:xfrm>
            <a:off x="4538781" y="4600085"/>
            <a:ext cx="2127521" cy="1727617"/>
            <a:chOff x="6404235" y="1782033"/>
            <a:chExt cx="2294963" cy="1863583"/>
          </a:xfrm>
        </p:grpSpPr>
        <p:graphicFrame>
          <p:nvGraphicFramePr>
            <p:cNvPr id="42" name="Object 41">
              <a:extLst>
                <a:ext uri="{FF2B5EF4-FFF2-40B4-BE49-F238E27FC236}">
                  <a16:creationId xmlns:a16="http://schemas.microsoft.com/office/drawing/2014/main" id="{21442CA6-9B94-4896-8988-004FD54C48D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6404235" y="1878928"/>
            <a:ext cx="2123721" cy="1766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7" name="CS ChemDraw Drawing" r:id="rId6" imgW="2543354" imgH="2121250" progId="ChemDraw.Document.6.0">
                    <p:embed/>
                  </p:oleObj>
                </mc:Choice>
                <mc:Fallback>
                  <p:oleObj name="CS ChemDraw Drawing" r:id="rId6" imgW="2543354" imgH="2121250" progId="ChemDraw.Document.6.0">
                    <p:embed/>
                    <p:pic>
                      <p:nvPicPr>
                        <p:cNvPr id="42" name="Object 41">
                          <a:extLst>
                            <a:ext uri="{FF2B5EF4-FFF2-40B4-BE49-F238E27FC236}">
                              <a16:creationId xmlns:a16="http://schemas.microsoft.com/office/drawing/2014/main" id="{21442CA6-9B94-4896-8988-004FD54C48DD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6404235" y="1878928"/>
                          <a:ext cx="2123721" cy="17666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33EB4B6-B164-4018-BFC9-73443C81642D}"/>
                </a:ext>
              </a:extLst>
            </p:cNvPr>
            <p:cNvSpPr/>
            <p:nvPr/>
          </p:nvSpPr>
          <p:spPr>
            <a:xfrm>
              <a:off x="7465972" y="3165451"/>
              <a:ext cx="469321" cy="367428"/>
            </a:xfrm>
            <a:prstGeom prst="ellipse">
              <a:avLst/>
            </a:prstGeom>
            <a:solidFill>
              <a:srgbClr val="7278B4">
                <a:alpha val="25098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97EB76C6-03D0-4E4D-A3B3-DB3BE611D196}"/>
                </a:ext>
              </a:extLst>
            </p:cNvPr>
            <p:cNvSpPr/>
            <p:nvPr/>
          </p:nvSpPr>
          <p:spPr>
            <a:xfrm>
              <a:off x="8229877" y="2770864"/>
              <a:ext cx="469321" cy="367428"/>
            </a:xfrm>
            <a:prstGeom prst="ellipse">
              <a:avLst/>
            </a:prstGeom>
            <a:solidFill>
              <a:srgbClr val="C50E3C">
                <a:alpha val="25098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7DE9F051-1616-4F3F-9D20-F0F3ED6B354D}"/>
                </a:ext>
              </a:extLst>
            </p:cNvPr>
            <p:cNvSpPr/>
            <p:nvPr/>
          </p:nvSpPr>
          <p:spPr>
            <a:xfrm>
              <a:off x="6701711" y="1782033"/>
              <a:ext cx="469321" cy="367428"/>
            </a:xfrm>
            <a:prstGeom prst="ellipse">
              <a:avLst/>
            </a:prstGeom>
            <a:solidFill>
              <a:srgbClr val="FFC000">
                <a:alpha val="25098"/>
              </a:srgb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id="{272EC596-88BF-4D35-B969-BAABC510B1C7}"/>
              </a:ext>
            </a:extLst>
          </p:cNvPr>
          <p:cNvSpPr txBox="1"/>
          <p:nvPr/>
        </p:nvSpPr>
        <p:spPr>
          <a:xfrm flipH="1">
            <a:off x="2159651" y="3312715"/>
            <a:ext cx="2093976" cy="307773"/>
          </a:xfrm>
          <a:prstGeom prst="rect">
            <a:avLst/>
          </a:prstGeom>
          <a:solidFill>
            <a:srgbClr val="0972C9"/>
          </a:solidFill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marL="0" marR="0" lvl="0" indent="0" algn="ctr" defTabSz="12191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LEN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(GS-6207)</a:t>
            </a:r>
            <a:r>
              <a:rPr kumimoji="0" lang="en-US" sz="1400" b="1" i="0" u="none" strike="noStrike" kern="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C5FD6D4-E7AE-47BD-8582-A858B6F1BCE3}"/>
              </a:ext>
            </a:extLst>
          </p:cNvPr>
          <p:cNvSpPr txBox="1"/>
          <p:nvPr/>
        </p:nvSpPr>
        <p:spPr>
          <a:xfrm flipH="1">
            <a:off x="2159651" y="5374986"/>
            <a:ext cx="2097982" cy="307773"/>
          </a:xfrm>
          <a:prstGeom prst="rect">
            <a:avLst/>
          </a:prstGeom>
          <a:solidFill>
            <a:srgbClr val="3820B2"/>
          </a:solidFill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marL="0" marR="0" lvl="0" indent="0" algn="ctr" defTabSz="12191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GS-CA1</a:t>
            </a:r>
            <a:r>
              <a:rPr lang="en-US" sz="1400" b="1" kern="0" dirty="0">
                <a:solidFill>
                  <a:prstClr val="white"/>
                </a:solidFill>
              </a:rPr>
              <a:t> 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(LEN analog)</a:t>
            </a:r>
            <a:r>
              <a:rPr lang="en-US" sz="1400" b="1" kern="0" baseline="30000" dirty="0">
                <a:solidFill>
                  <a:prstClr val="white"/>
                </a:solidFill>
              </a:rPr>
              <a:t>3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48" name="Arrow: Bent-Up 47">
            <a:extLst>
              <a:ext uri="{FF2B5EF4-FFF2-40B4-BE49-F238E27FC236}">
                <a16:creationId xmlns:a16="http://schemas.microsoft.com/office/drawing/2014/main" id="{4D5CE418-605D-4907-835F-E485892E973A}"/>
              </a:ext>
            </a:extLst>
          </p:cNvPr>
          <p:cNvSpPr/>
          <p:nvPr/>
        </p:nvSpPr>
        <p:spPr bwMode="auto">
          <a:xfrm rot="16200000" flipV="1">
            <a:off x="1378294" y="3359691"/>
            <a:ext cx="712326" cy="740229"/>
          </a:xfrm>
          <a:prstGeom prst="bentUpArrow">
            <a:avLst>
              <a:gd name="adj1" fmla="val 13573"/>
              <a:gd name="adj2" fmla="val 15206"/>
              <a:gd name="adj3" fmla="val 25000"/>
            </a:avLst>
          </a:prstGeom>
          <a:solidFill>
            <a:srgbClr val="0972C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2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0B593D8-48F2-4CF3-A5E4-24CA4BC269CA}"/>
              </a:ext>
            </a:extLst>
          </p:cNvPr>
          <p:cNvSpPr txBox="1"/>
          <p:nvPr/>
        </p:nvSpPr>
        <p:spPr>
          <a:xfrm>
            <a:off x="875306" y="4085971"/>
            <a:ext cx="1080726" cy="848114"/>
          </a:xfrm>
          <a:prstGeom prst="rect">
            <a:avLst/>
          </a:prstGeom>
          <a:gradFill flip="none" rotWithShape="1">
            <a:gsLst>
              <a:gs pos="0">
                <a:srgbClr val="3820B2"/>
              </a:gs>
              <a:gs pos="100000">
                <a:srgbClr val="0972C9"/>
              </a:gs>
            </a:gsLst>
            <a:lin ang="16200000" scaled="1"/>
            <a:tileRect/>
          </a:gradFill>
        </p:spPr>
        <p:txBody>
          <a:bodyPr wrap="square" anchor="ctr" anchorCtr="0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Gilead Capsid Inhibitors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50189F6-86BD-44D7-8597-74A9B55F5BF7}"/>
              </a:ext>
            </a:extLst>
          </p:cNvPr>
          <p:cNvSpPr txBox="1"/>
          <p:nvPr/>
        </p:nvSpPr>
        <p:spPr>
          <a:xfrm>
            <a:off x="6655113" y="2913346"/>
            <a:ext cx="30627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Favorable safety &amp; tolerability profile in clinical trials*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2.3-log</a:t>
            </a:r>
            <a:r>
              <a:rPr kumimoji="0" lang="en-US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HIV-1 RNA decline after 9 d of monotherapy*</a:t>
            </a:r>
          </a:p>
          <a:p>
            <a:pPr marL="182880" marR="0" lvl="0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5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82880" lvl="0" indent="-182880">
              <a:buFont typeface="Wingdings" panose="05000000000000000000" pitchFamily="2" charset="2"/>
              <a:buChar char="§"/>
              <a:defRPr/>
            </a:pPr>
            <a:r>
              <a:rPr lang="en-US" sz="1400" dirty="0"/>
              <a:t>q6mo formulation in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  <a:ea typeface="+mn-ea"/>
                <a:cs typeface="+mn-cs"/>
              </a:rPr>
              <a:t>Phase 2/3 </a:t>
            </a:r>
            <a:r>
              <a:rPr lang="en-US" sz="1400" dirty="0">
                <a:latin typeface="Arial"/>
              </a:rPr>
              <a:t>for people with</a:t>
            </a:r>
            <a:r>
              <a:rPr lang="en-US" sz="1400" dirty="0"/>
              <a:t> HIV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FE73B5F-ABD1-4541-AD7E-3F8C8EA069DE}"/>
              </a:ext>
            </a:extLst>
          </p:cNvPr>
          <p:cNvSpPr txBox="1"/>
          <p:nvPr/>
        </p:nvSpPr>
        <p:spPr>
          <a:xfrm>
            <a:off x="6615751" y="5092975"/>
            <a:ext cx="3062755" cy="10310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880" indent="-18288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Preclinical efficacy in humanized mice</a:t>
            </a:r>
          </a:p>
          <a:p>
            <a:pPr marL="182880" indent="-18288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endParaRPr lang="en-US" sz="500" b="0" i="0" u="none" strike="noStrike" dirty="0">
              <a:effectLst/>
              <a:latin typeface="Arial" panose="020B0604020202020204" pitchFamily="34" charset="0"/>
            </a:endParaRPr>
          </a:p>
          <a:p>
            <a:pPr marL="182880" indent="-182880" algn="l" rtl="0" eaLnBrk="1" fontAlgn="ctr" latinLnBrk="0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1400" b="0" i="0" u="none" strike="noStrike" kern="1200" baseline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Tool compound for preclinical research studies</a:t>
            </a:r>
            <a:endParaRPr lang="en-US" sz="14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51397D7-7DF7-4A88-974D-53FFCB73528C}"/>
              </a:ext>
            </a:extLst>
          </p:cNvPr>
          <p:cNvSpPr txBox="1"/>
          <p:nvPr/>
        </p:nvSpPr>
        <p:spPr>
          <a:xfrm flipH="1">
            <a:off x="6686630" y="2642385"/>
            <a:ext cx="2931607" cy="27699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marL="0" marR="0" lvl="0" indent="0" algn="ctr" defTabSz="12191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Status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8E7F15-6C5E-496F-8B27-56EDF03AA8FA}"/>
              </a:ext>
            </a:extLst>
          </p:cNvPr>
          <p:cNvSpPr txBox="1"/>
          <p:nvPr/>
        </p:nvSpPr>
        <p:spPr>
          <a:xfrm flipH="1">
            <a:off x="9717868" y="5124075"/>
            <a:ext cx="1865568" cy="73866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lvl="0" algn="ctr">
              <a:defRPr/>
            </a:pPr>
            <a:r>
              <a:rPr lang="en-US" sz="1400" b="0" dirty="0"/>
              <a:t>HIV</a:t>
            </a:r>
            <a:r>
              <a:rPr lang="en-US" sz="1400" baseline="30000" dirty="0"/>
              <a:t>†</a:t>
            </a:r>
            <a:r>
              <a:rPr lang="en-US" sz="1400" b="0" dirty="0"/>
              <a:t>  0.130</a:t>
            </a:r>
          </a:p>
          <a:p>
            <a:pPr lvl="0" algn="ctr">
              <a:defRPr/>
            </a:pPr>
            <a:br>
              <a:rPr lang="en-US" sz="1400" b="0" dirty="0"/>
            </a:br>
            <a:r>
              <a:rPr lang="en-US" sz="1400" b="0" dirty="0"/>
              <a:t>SHIV</a:t>
            </a:r>
            <a:r>
              <a:rPr lang="en-US" sz="1400" baseline="30000" dirty="0"/>
              <a:t>‡</a:t>
            </a:r>
            <a:r>
              <a:rPr lang="en-US" sz="1400" b="0" dirty="0"/>
              <a:t> 0.748</a:t>
            </a:r>
            <a:endParaRPr lang="en-US" sz="1400" b="0" baseline="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CE8F574-791B-48AF-AD37-4F4FC3E0FEC6}"/>
              </a:ext>
            </a:extLst>
          </p:cNvPr>
          <p:cNvSpPr txBox="1"/>
          <p:nvPr/>
        </p:nvSpPr>
        <p:spPr>
          <a:xfrm flipH="1">
            <a:off x="9762216" y="3249213"/>
            <a:ext cx="1865568" cy="738660"/>
          </a:xfrm>
          <a:prstGeom prst="rect">
            <a:avLst/>
          </a:prstGeom>
          <a:noFill/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lvl="0" algn="ctr">
              <a:defRPr/>
            </a:pPr>
            <a:r>
              <a:rPr lang="en-US" sz="1400" b="0" dirty="0"/>
              <a:t>HIV</a:t>
            </a:r>
            <a:r>
              <a:rPr lang="en-US" sz="1400" baseline="30000" dirty="0"/>
              <a:t>†</a:t>
            </a:r>
            <a:r>
              <a:rPr lang="en-US" sz="1400" b="0" dirty="0"/>
              <a:t>   0.050</a:t>
            </a:r>
          </a:p>
          <a:p>
            <a:pPr lvl="0" algn="ctr">
              <a:defRPr/>
            </a:pPr>
            <a:br>
              <a:rPr lang="en-US" sz="1400" b="0" dirty="0"/>
            </a:br>
            <a:r>
              <a:rPr lang="en-US" sz="1400" b="0" dirty="0"/>
              <a:t>SHIV</a:t>
            </a:r>
            <a:r>
              <a:rPr lang="en-US" sz="1600" baseline="30000" dirty="0"/>
              <a:t>‡</a:t>
            </a:r>
            <a:r>
              <a:rPr lang="en-US" sz="1400" b="0" dirty="0"/>
              <a:t> 0.569</a:t>
            </a:r>
            <a:endParaRPr lang="en-US" sz="1400" b="0" baseline="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4431D3A-5F6D-4166-B1B9-46FA886283C4}"/>
              </a:ext>
            </a:extLst>
          </p:cNvPr>
          <p:cNvSpPr txBox="1"/>
          <p:nvPr/>
        </p:nvSpPr>
        <p:spPr>
          <a:xfrm flipH="1">
            <a:off x="9825297" y="2642385"/>
            <a:ext cx="1739405" cy="27699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txBody>
          <a:bodyPr wrap="square" lIns="91436" tIns="45718" rIns="91436" bIns="45718" anchor="ctr">
            <a:spAutoFit/>
          </a:bodyPr>
          <a:lstStyle/>
          <a:p>
            <a:pPr marL="0" marR="0" lvl="0" indent="0" algn="ctr" defTabSz="121911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PBMC EC</a:t>
            </a:r>
            <a:r>
              <a:rPr kumimoji="0" lang="en-US" sz="1200" b="1" i="0" u="none" strike="noStrike" kern="0" cap="none" spc="0" normalizeH="0" baseline="-25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50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(</a:t>
            </a:r>
            <a:r>
              <a:rPr kumimoji="0" lang="en-US" sz="12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nM</a:t>
            </a: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)</a:t>
            </a:r>
          </a:p>
        </p:txBody>
      </p:sp>
      <p:sp>
        <p:nvSpPr>
          <p:cNvPr id="60" name="Content Placeholder 4">
            <a:extLst>
              <a:ext uri="{FF2B5EF4-FFF2-40B4-BE49-F238E27FC236}">
                <a16:creationId xmlns:a16="http://schemas.microsoft.com/office/drawing/2014/main" id="{92B31717-BCA1-4B67-8C9C-5B65AB52C38B}"/>
              </a:ext>
            </a:extLst>
          </p:cNvPr>
          <p:cNvSpPr txBox="1">
            <a:spLocks/>
          </p:cNvSpPr>
          <p:nvPr/>
        </p:nvSpPr>
        <p:spPr>
          <a:xfrm>
            <a:off x="812800" y="1232286"/>
            <a:ext cx="11310070" cy="1333947"/>
          </a:xfrm>
          <a:prstGeom prst="rect">
            <a:avLst/>
          </a:prstGeom>
        </p:spPr>
        <p:txBody>
          <a:bodyPr anchor="t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kern="0" dirty="0"/>
              <a:t>Daily pre-exposure prophylaxis (</a:t>
            </a:r>
            <a:r>
              <a:rPr lang="en-US" sz="1600" kern="0" dirty="0" err="1"/>
              <a:t>PrEP</a:t>
            </a:r>
            <a:r>
              <a:rPr lang="en-US" sz="1600" kern="0" dirty="0"/>
              <a:t>) is highly effective at preventing HIV infection when taken as directed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kern="0" dirty="0"/>
              <a:t>Adherence is considered to be a significant barrier to oral PrEP uptake and persistence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kern="0" dirty="0"/>
              <a:t>Studies in women have historically demonstrated lower efficacy (attributed to poor adherence)</a:t>
            </a:r>
            <a:r>
              <a:rPr lang="en-US" sz="1600" kern="0" baseline="30000" dirty="0"/>
              <a:t>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600" b="1" kern="0" dirty="0"/>
              <a:t>Long-acting agents can address unmet needs among people not benefiting from daily oral </a:t>
            </a:r>
            <a:r>
              <a:rPr lang="en-US" sz="1600" b="1" kern="0" dirty="0" err="1"/>
              <a:t>PrEP</a:t>
            </a:r>
            <a:r>
              <a:rPr lang="en-US" sz="1600" b="1" kern="0" dirty="0"/>
              <a:t> options</a:t>
            </a:r>
            <a:endParaRPr lang="en-US" sz="1600" kern="0" dirty="0"/>
          </a:p>
        </p:txBody>
      </p:sp>
      <p:sp>
        <p:nvSpPr>
          <p:cNvPr id="64" name="Arrow: Bent-Up 63">
            <a:extLst>
              <a:ext uri="{FF2B5EF4-FFF2-40B4-BE49-F238E27FC236}">
                <a16:creationId xmlns:a16="http://schemas.microsoft.com/office/drawing/2014/main" id="{C63B1E7A-08B4-4697-802F-FE055B0FB6BE}"/>
              </a:ext>
            </a:extLst>
          </p:cNvPr>
          <p:cNvSpPr/>
          <p:nvPr/>
        </p:nvSpPr>
        <p:spPr bwMode="auto">
          <a:xfrm rot="5400000">
            <a:off x="1378294" y="4920134"/>
            <a:ext cx="712326" cy="740229"/>
          </a:xfrm>
          <a:prstGeom prst="bentUpArrow">
            <a:avLst>
              <a:gd name="adj1" fmla="val 13573"/>
              <a:gd name="adj2" fmla="val 15206"/>
              <a:gd name="adj3" fmla="val 25000"/>
            </a:avLst>
          </a:prstGeom>
          <a:solidFill>
            <a:srgbClr val="3820B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</a:pPr>
            <a:endParaRPr kumimoji="0" lang="en-US" sz="3200" b="1" i="0" u="none" strike="noStrike" cap="none" normalizeH="0" baseline="-2500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41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84904-F4E6-4B18-A4C0-5E198C2E9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Previously Reported GS-CA1 Effective as PrEP </a:t>
            </a:r>
            <a:br>
              <a:rPr lang="en-US" sz="2800" dirty="0"/>
            </a:br>
            <a:r>
              <a:rPr lang="en-US" sz="2800" dirty="0"/>
              <a:t>in Repeat Macaque Rectal Challenge Model*</a:t>
            </a:r>
            <a:endParaRPr lang="en-US" dirty="0"/>
          </a:p>
        </p:txBody>
      </p:sp>
      <p:sp>
        <p:nvSpPr>
          <p:cNvPr id="32" name="Content Placeholder 31">
            <a:extLst>
              <a:ext uri="{FF2B5EF4-FFF2-40B4-BE49-F238E27FC236}">
                <a16:creationId xmlns:a16="http://schemas.microsoft.com/office/drawing/2014/main" id="{84972182-6636-4A24-B1AC-7DBCAC5FD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1515" y="1313938"/>
            <a:ext cx="5388325" cy="584775"/>
          </a:xfrm>
        </p:spPr>
        <p:txBody>
          <a:bodyPr wrap="square">
            <a:spAutoFit/>
          </a:bodyPr>
          <a:lstStyle/>
          <a:p>
            <a:pPr>
              <a:spcBef>
                <a:spcPts val="450"/>
              </a:spcBef>
            </a:pPr>
            <a:r>
              <a:rPr lang="en-US" sz="1600" b="1" kern="0" dirty="0">
                <a:solidFill>
                  <a:srgbClr val="9886EA"/>
                </a:solidFill>
              </a:rPr>
              <a:t>Current study objective: </a:t>
            </a:r>
            <a:r>
              <a:rPr lang="en-US" sz="1600" kern="0" dirty="0"/>
              <a:t>To evaluate GS-CA1 prophylactic efficacy in rhesus vaginal challenge model</a:t>
            </a:r>
            <a:endParaRPr lang="en-US" sz="1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9AA98-1579-4B35-ABAE-D06A874D6A4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1346" y="6521081"/>
            <a:ext cx="3602699" cy="169277"/>
          </a:xfrm>
        </p:spPr>
        <p:txBody>
          <a:bodyPr wrap="square">
            <a:spAutoFit/>
          </a:bodyPr>
          <a:lstStyle/>
          <a:p>
            <a:r>
              <a:rPr lang="en-US" sz="1100" i="1" dirty="0"/>
              <a:t>* Presented at CROI 2021, manuscript now under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D26D7-EFD0-4E88-8AF3-ED58D62CB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CF8104D-F318-4532-B210-EEC4DFE78ADF}"/>
              </a:ext>
            </a:extLst>
          </p:cNvPr>
          <p:cNvGrpSpPr/>
          <p:nvPr/>
        </p:nvGrpSpPr>
        <p:grpSpPr>
          <a:xfrm>
            <a:off x="811213" y="1426749"/>
            <a:ext cx="4681537" cy="3271267"/>
            <a:chOff x="811213" y="1594176"/>
            <a:chExt cx="4681537" cy="3271267"/>
          </a:xfrm>
        </p:grpSpPr>
        <p:graphicFrame>
          <p:nvGraphicFramePr>
            <p:cNvPr id="10" name="Object 9">
              <a:extLst>
                <a:ext uri="{FF2B5EF4-FFF2-40B4-BE49-F238E27FC236}">
                  <a16:creationId xmlns:a16="http://schemas.microsoft.com/office/drawing/2014/main" id="{5216CD11-BB27-4818-9BC1-0A4BD15EFD1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33221604"/>
                </p:ext>
              </p:extLst>
            </p:nvPr>
          </p:nvGraphicFramePr>
          <p:xfrm>
            <a:off x="811213" y="1759690"/>
            <a:ext cx="4681537" cy="2744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Prism 8" r:id="rId4" imgW="4927377" imgH="2890596" progId="Prism8.Document">
                    <p:embed/>
                  </p:oleObj>
                </mc:Choice>
                <mc:Fallback>
                  <p:oleObj name="Prism 8" r:id="rId4" imgW="4927377" imgH="2890596" progId="Prism8.Document">
                    <p:embed/>
                    <p:pic>
                      <p:nvPicPr>
                        <p:cNvPr id="6" name="Object 5">
                          <a:extLst>
                            <a:ext uri="{FF2B5EF4-FFF2-40B4-BE49-F238E27FC236}">
                              <a16:creationId xmlns:a16="http://schemas.microsoft.com/office/drawing/2014/main" id="{2F27F5A0-1B12-42F6-9DA1-954D92AB6154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811213" y="1759690"/>
                          <a:ext cx="4681537" cy="27447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Arrow: Down 16">
              <a:extLst>
                <a:ext uri="{FF2B5EF4-FFF2-40B4-BE49-F238E27FC236}">
                  <a16:creationId xmlns:a16="http://schemas.microsoft.com/office/drawing/2014/main" id="{82574C71-8ABB-4313-84BB-D8C3C023FC2A}"/>
                </a:ext>
              </a:extLst>
            </p:cNvPr>
            <p:cNvSpPr/>
            <p:nvPr/>
          </p:nvSpPr>
          <p:spPr bwMode="auto">
            <a:xfrm flipV="1">
              <a:off x="1545547" y="4403040"/>
              <a:ext cx="122810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8" name="Arrow: Down 17">
              <a:extLst>
                <a:ext uri="{FF2B5EF4-FFF2-40B4-BE49-F238E27FC236}">
                  <a16:creationId xmlns:a16="http://schemas.microsoft.com/office/drawing/2014/main" id="{0BDA00D5-7690-4F15-B720-2A24F887DA6D}"/>
                </a:ext>
              </a:extLst>
            </p:cNvPr>
            <p:cNvSpPr/>
            <p:nvPr/>
          </p:nvSpPr>
          <p:spPr bwMode="auto">
            <a:xfrm flipV="1">
              <a:off x="1668357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9" name="Arrow: Down 18">
              <a:extLst>
                <a:ext uri="{FF2B5EF4-FFF2-40B4-BE49-F238E27FC236}">
                  <a16:creationId xmlns:a16="http://schemas.microsoft.com/office/drawing/2014/main" id="{5A74EC90-DD47-43F3-B25A-363DA089AAE3}"/>
                </a:ext>
              </a:extLst>
            </p:cNvPr>
            <p:cNvSpPr/>
            <p:nvPr/>
          </p:nvSpPr>
          <p:spPr bwMode="auto">
            <a:xfrm flipV="1">
              <a:off x="1813448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0" name="Arrow: Down 19">
              <a:extLst>
                <a:ext uri="{FF2B5EF4-FFF2-40B4-BE49-F238E27FC236}">
                  <a16:creationId xmlns:a16="http://schemas.microsoft.com/office/drawing/2014/main" id="{E39EEFA3-0CA6-4F12-B0BC-3E1A29A439FB}"/>
                </a:ext>
              </a:extLst>
            </p:cNvPr>
            <p:cNvSpPr/>
            <p:nvPr/>
          </p:nvSpPr>
          <p:spPr bwMode="auto">
            <a:xfrm flipV="1">
              <a:off x="1958540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1" name="Arrow: Down 20">
              <a:extLst>
                <a:ext uri="{FF2B5EF4-FFF2-40B4-BE49-F238E27FC236}">
                  <a16:creationId xmlns:a16="http://schemas.microsoft.com/office/drawing/2014/main" id="{35F3534D-AA9F-4F13-A0A4-360A83DCCF50}"/>
                </a:ext>
              </a:extLst>
            </p:cNvPr>
            <p:cNvSpPr/>
            <p:nvPr/>
          </p:nvSpPr>
          <p:spPr bwMode="auto">
            <a:xfrm flipV="1">
              <a:off x="2103632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2" name="Arrow: Down 21">
              <a:extLst>
                <a:ext uri="{FF2B5EF4-FFF2-40B4-BE49-F238E27FC236}">
                  <a16:creationId xmlns:a16="http://schemas.microsoft.com/office/drawing/2014/main" id="{10FD6492-F550-403E-AE2E-AFFC8ABB868A}"/>
                </a:ext>
              </a:extLst>
            </p:cNvPr>
            <p:cNvSpPr/>
            <p:nvPr/>
          </p:nvSpPr>
          <p:spPr bwMode="auto">
            <a:xfrm flipV="1">
              <a:off x="2248723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3" name="Arrow: Down 22">
              <a:extLst>
                <a:ext uri="{FF2B5EF4-FFF2-40B4-BE49-F238E27FC236}">
                  <a16:creationId xmlns:a16="http://schemas.microsoft.com/office/drawing/2014/main" id="{6F9884AB-75CE-4B4B-9C6F-62F817C44E47}"/>
                </a:ext>
              </a:extLst>
            </p:cNvPr>
            <p:cNvSpPr/>
            <p:nvPr/>
          </p:nvSpPr>
          <p:spPr bwMode="auto">
            <a:xfrm flipV="1">
              <a:off x="2393815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4" name="Arrow: Down 23">
              <a:extLst>
                <a:ext uri="{FF2B5EF4-FFF2-40B4-BE49-F238E27FC236}">
                  <a16:creationId xmlns:a16="http://schemas.microsoft.com/office/drawing/2014/main" id="{2BF3C0D1-9EF5-425B-AB84-37B72BE3E86C}"/>
                </a:ext>
              </a:extLst>
            </p:cNvPr>
            <p:cNvSpPr/>
            <p:nvPr/>
          </p:nvSpPr>
          <p:spPr bwMode="auto">
            <a:xfrm flipV="1">
              <a:off x="2538906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Arrow: Down 24">
              <a:extLst>
                <a:ext uri="{FF2B5EF4-FFF2-40B4-BE49-F238E27FC236}">
                  <a16:creationId xmlns:a16="http://schemas.microsoft.com/office/drawing/2014/main" id="{B2DB76DB-EFA6-4C51-8288-2706887FF8E9}"/>
                </a:ext>
              </a:extLst>
            </p:cNvPr>
            <p:cNvSpPr/>
            <p:nvPr/>
          </p:nvSpPr>
          <p:spPr bwMode="auto">
            <a:xfrm flipV="1">
              <a:off x="2683998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6" name="Arrow: Down 25">
              <a:extLst>
                <a:ext uri="{FF2B5EF4-FFF2-40B4-BE49-F238E27FC236}">
                  <a16:creationId xmlns:a16="http://schemas.microsoft.com/office/drawing/2014/main" id="{C5A03920-21F1-4D79-816A-A50E6527103B}"/>
                </a:ext>
              </a:extLst>
            </p:cNvPr>
            <p:cNvSpPr/>
            <p:nvPr/>
          </p:nvSpPr>
          <p:spPr bwMode="auto">
            <a:xfrm flipV="1">
              <a:off x="2829089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7" name="Arrow: Down 26">
              <a:extLst>
                <a:ext uri="{FF2B5EF4-FFF2-40B4-BE49-F238E27FC236}">
                  <a16:creationId xmlns:a16="http://schemas.microsoft.com/office/drawing/2014/main" id="{D7CAEFA5-7C6C-4787-8244-71D08588A21D}"/>
                </a:ext>
              </a:extLst>
            </p:cNvPr>
            <p:cNvSpPr/>
            <p:nvPr/>
          </p:nvSpPr>
          <p:spPr bwMode="auto">
            <a:xfrm flipV="1">
              <a:off x="2974181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Arrow: Down 27">
              <a:extLst>
                <a:ext uri="{FF2B5EF4-FFF2-40B4-BE49-F238E27FC236}">
                  <a16:creationId xmlns:a16="http://schemas.microsoft.com/office/drawing/2014/main" id="{98032A7B-76E7-4853-AA0E-632A5E7E12DB}"/>
                </a:ext>
              </a:extLst>
            </p:cNvPr>
            <p:cNvSpPr/>
            <p:nvPr/>
          </p:nvSpPr>
          <p:spPr bwMode="auto">
            <a:xfrm flipV="1">
              <a:off x="3119273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9" name="Arrow: Down 28">
              <a:extLst>
                <a:ext uri="{FF2B5EF4-FFF2-40B4-BE49-F238E27FC236}">
                  <a16:creationId xmlns:a16="http://schemas.microsoft.com/office/drawing/2014/main" id="{4A714B53-A23E-42CD-9639-06048347B7E1}"/>
                </a:ext>
              </a:extLst>
            </p:cNvPr>
            <p:cNvSpPr/>
            <p:nvPr/>
          </p:nvSpPr>
          <p:spPr bwMode="auto">
            <a:xfrm flipV="1">
              <a:off x="3264365" y="4403040"/>
              <a:ext cx="122905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0" name="Arrow: Down 29">
              <a:extLst>
                <a:ext uri="{FF2B5EF4-FFF2-40B4-BE49-F238E27FC236}">
                  <a16:creationId xmlns:a16="http://schemas.microsoft.com/office/drawing/2014/main" id="{D023DED1-7C3D-4504-901C-A9EAD4B24514}"/>
                </a:ext>
              </a:extLst>
            </p:cNvPr>
            <p:cNvSpPr/>
            <p:nvPr/>
          </p:nvSpPr>
          <p:spPr bwMode="auto">
            <a:xfrm flipV="1">
              <a:off x="3423505" y="4403040"/>
              <a:ext cx="122810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1" name="Arrow: Down 30">
              <a:extLst>
                <a:ext uri="{FF2B5EF4-FFF2-40B4-BE49-F238E27FC236}">
                  <a16:creationId xmlns:a16="http://schemas.microsoft.com/office/drawing/2014/main" id="{A480DB38-48D3-467A-9DD8-2F8B2D05D37A}"/>
                </a:ext>
              </a:extLst>
            </p:cNvPr>
            <p:cNvSpPr/>
            <p:nvPr/>
          </p:nvSpPr>
          <p:spPr bwMode="auto">
            <a:xfrm flipV="1">
              <a:off x="3568595" y="4403040"/>
              <a:ext cx="122810" cy="182880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4A5775-B474-4460-AB8B-DEB845876F12}"/>
                </a:ext>
              </a:extLst>
            </p:cNvPr>
            <p:cNvGrpSpPr>
              <a:grpSpLocks noChangeAspect="1"/>
            </p:cNvGrpSpPr>
            <p:nvPr/>
          </p:nvGrpSpPr>
          <p:grpSpPr>
            <a:xfrm rot="556683">
              <a:off x="1383937" y="1594176"/>
              <a:ext cx="182851" cy="473213"/>
              <a:chOff x="4352736" y="2447876"/>
              <a:chExt cx="252938" cy="654587"/>
            </a:xfrm>
          </p:grpSpPr>
          <p:sp>
            <p:nvSpPr>
              <p:cNvPr id="14" name="Freeform 5">
                <a:extLst>
                  <a:ext uri="{FF2B5EF4-FFF2-40B4-BE49-F238E27FC236}">
                    <a16:creationId xmlns:a16="http://schemas.microsoft.com/office/drawing/2014/main" id="{167CD066-1466-456B-BEC6-F8A403D97FDD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9508531">
                <a:off x="4468514" y="2506492"/>
                <a:ext cx="137160" cy="595971"/>
              </a:xfrm>
              <a:custGeom>
                <a:avLst/>
                <a:gdLst>
                  <a:gd name="T0" fmla="*/ 63 w 64"/>
                  <a:gd name="T1" fmla="*/ 40 h 288"/>
                  <a:gd name="T2" fmla="*/ 43 w 64"/>
                  <a:gd name="T3" fmla="*/ 40 h 288"/>
                  <a:gd name="T4" fmla="*/ 43 w 64"/>
                  <a:gd name="T5" fmla="*/ 12 h 288"/>
                  <a:gd name="T6" fmla="*/ 55 w 64"/>
                  <a:gd name="T7" fmla="*/ 10 h 288"/>
                  <a:gd name="T8" fmla="*/ 60 w 64"/>
                  <a:gd name="T9" fmla="*/ 5 h 288"/>
                  <a:gd name="T10" fmla="*/ 56 w 64"/>
                  <a:gd name="T11" fmla="*/ 3 h 288"/>
                  <a:gd name="T12" fmla="*/ 31 w 64"/>
                  <a:gd name="T13" fmla="*/ 0 h 288"/>
                  <a:gd name="T14" fmla="*/ 8 w 64"/>
                  <a:gd name="T15" fmla="*/ 3 h 288"/>
                  <a:gd name="T16" fmla="*/ 3 w 64"/>
                  <a:gd name="T17" fmla="*/ 4 h 288"/>
                  <a:gd name="T18" fmla="*/ 4 w 64"/>
                  <a:gd name="T19" fmla="*/ 9 h 288"/>
                  <a:gd name="T20" fmla="*/ 20 w 64"/>
                  <a:gd name="T21" fmla="*/ 12 h 288"/>
                  <a:gd name="T22" fmla="*/ 20 w 64"/>
                  <a:gd name="T23" fmla="*/ 40 h 288"/>
                  <a:gd name="T24" fmla="*/ 0 w 64"/>
                  <a:gd name="T25" fmla="*/ 40 h 288"/>
                  <a:gd name="T26" fmla="*/ 0 w 64"/>
                  <a:gd name="T27" fmla="*/ 47 h 288"/>
                  <a:gd name="T28" fmla="*/ 15 w 64"/>
                  <a:gd name="T29" fmla="*/ 47 h 288"/>
                  <a:gd name="T30" fmla="*/ 15 w 64"/>
                  <a:gd name="T31" fmla="*/ 172 h 288"/>
                  <a:gd name="T32" fmla="*/ 17 w 64"/>
                  <a:gd name="T33" fmla="*/ 175 h 288"/>
                  <a:gd name="T34" fmla="*/ 26 w 64"/>
                  <a:gd name="T35" fmla="*/ 175 h 288"/>
                  <a:gd name="T36" fmla="*/ 26 w 64"/>
                  <a:gd name="T37" fmla="*/ 195 h 288"/>
                  <a:gd name="T38" fmla="*/ 27 w 64"/>
                  <a:gd name="T39" fmla="*/ 197 h 288"/>
                  <a:gd name="T40" fmla="*/ 29 w 64"/>
                  <a:gd name="T41" fmla="*/ 197 h 288"/>
                  <a:gd name="T42" fmla="*/ 31 w 64"/>
                  <a:gd name="T43" fmla="*/ 288 h 288"/>
                  <a:gd name="T44" fmla="*/ 34 w 64"/>
                  <a:gd name="T45" fmla="*/ 197 h 288"/>
                  <a:gd name="T46" fmla="*/ 36 w 64"/>
                  <a:gd name="T47" fmla="*/ 197 h 288"/>
                  <a:gd name="T48" fmla="*/ 36 w 64"/>
                  <a:gd name="T49" fmla="*/ 195 h 288"/>
                  <a:gd name="T50" fmla="*/ 36 w 64"/>
                  <a:gd name="T51" fmla="*/ 175 h 288"/>
                  <a:gd name="T52" fmla="*/ 46 w 64"/>
                  <a:gd name="T53" fmla="*/ 175 h 288"/>
                  <a:gd name="T54" fmla="*/ 49 w 64"/>
                  <a:gd name="T55" fmla="*/ 172 h 288"/>
                  <a:gd name="T56" fmla="*/ 49 w 64"/>
                  <a:gd name="T57" fmla="*/ 121 h 288"/>
                  <a:gd name="T58" fmla="*/ 34 w 64"/>
                  <a:gd name="T59" fmla="*/ 121 h 288"/>
                  <a:gd name="T60" fmla="*/ 34 w 64"/>
                  <a:gd name="T61" fmla="*/ 117 h 288"/>
                  <a:gd name="T62" fmla="*/ 49 w 64"/>
                  <a:gd name="T63" fmla="*/ 117 h 288"/>
                  <a:gd name="T64" fmla="*/ 49 w 64"/>
                  <a:gd name="T65" fmla="*/ 103 h 288"/>
                  <a:gd name="T66" fmla="*/ 34 w 64"/>
                  <a:gd name="T67" fmla="*/ 103 h 288"/>
                  <a:gd name="T68" fmla="*/ 34 w 64"/>
                  <a:gd name="T69" fmla="*/ 99 h 288"/>
                  <a:gd name="T70" fmla="*/ 49 w 64"/>
                  <a:gd name="T71" fmla="*/ 99 h 288"/>
                  <a:gd name="T72" fmla="*/ 49 w 64"/>
                  <a:gd name="T73" fmla="*/ 84 h 288"/>
                  <a:gd name="T74" fmla="*/ 34 w 64"/>
                  <a:gd name="T75" fmla="*/ 84 h 288"/>
                  <a:gd name="T76" fmla="*/ 34 w 64"/>
                  <a:gd name="T77" fmla="*/ 81 h 288"/>
                  <a:gd name="T78" fmla="*/ 49 w 64"/>
                  <a:gd name="T79" fmla="*/ 81 h 288"/>
                  <a:gd name="T80" fmla="*/ 49 w 64"/>
                  <a:gd name="T81" fmla="*/ 66 h 288"/>
                  <a:gd name="T82" fmla="*/ 34 w 64"/>
                  <a:gd name="T83" fmla="*/ 66 h 288"/>
                  <a:gd name="T84" fmla="*/ 34 w 64"/>
                  <a:gd name="T85" fmla="*/ 62 h 288"/>
                  <a:gd name="T86" fmla="*/ 49 w 64"/>
                  <a:gd name="T87" fmla="*/ 62 h 288"/>
                  <a:gd name="T88" fmla="*/ 49 w 64"/>
                  <a:gd name="T89" fmla="*/ 47 h 288"/>
                  <a:gd name="T90" fmla="*/ 63 w 64"/>
                  <a:gd name="T91" fmla="*/ 47 h 288"/>
                  <a:gd name="T92" fmla="*/ 63 w 64"/>
                  <a:gd name="T93" fmla="*/ 4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4" h="288">
                    <a:moveTo>
                      <a:pt x="63" y="40"/>
                    </a:move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7" y="12"/>
                      <a:pt x="51" y="11"/>
                      <a:pt x="55" y="10"/>
                    </a:cubicBezTo>
                    <a:cubicBezTo>
                      <a:pt x="58" y="10"/>
                      <a:pt x="64" y="8"/>
                      <a:pt x="60" y="5"/>
                    </a:cubicBezTo>
                    <a:cubicBezTo>
                      <a:pt x="59" y="4"/>
                      <a:pt x="58" y="3"/>
                      <a:pt x="56" y="3"/>
                    </a:cubicBezTo>
                    <a:cubicBezTo>
                      <a:pt x="49" y="1"/>
                      <a:pt x="39" y="0"/>
                      <a:pt x="31" y="0"/>
                    </a:cubicBezTo>
                    <a:cubicBezTo>
                      <a:pt x="23" y="0"/>
                      <a:pt x="16" y="1"/>
                      <a:pt x="8" y="3"/>
                    </a:cubicBezTo>
                    <a:cubicBezTo>
                      <a:pt x="6" y="3"/>
                      <a:pt x="5" y="3"/>
                      <a:pt x="3" y="4"/>
                    </a:cubicBezTo>
                    <a:cubicBezTo>
                      <a:pt x="2" y="6"/>
                      <a:pt x="1" y="9"/>
                      <a:pt x="4" y="9"/>
                    </a:cubicBezTo>
                    <a:cubicBezTo>
                      <a:pt x="9" y="11"/>
                      <a:pt x="14" y="11"/>
                      <a:pt x="20" y="1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5" y="47"/>
                      <a:pt x="15" y="47"/>
                      <a:pt x="15" y="47"/>
                    </a:cubicBezTo>
                    <a:cubicBezTo>
                      <a:pt x="15" y="172"/>
                      <a:pt x="15" y="172"/>
                      <a:pt x="15" y="172"/>
                    </a:cubicBezTo>
                    <a:cubicBezTo>
                      <a:pt x="17" y="175"/>
                      <a:pt x="17" y="175"/>
                      <a:pt x="17" y="175"/>
                    </a:cubicBezTo>
                    <a:cubicBezTo>
                      <a:pt x="26" y="175"/>
                      <a:pt x="26" y="175"/>
                      <a:pt x="26" y="175"/>
                    </a:cubicBezTo>
                    <a:cubicBezTo>
                      <a:pt x="26" y="195"/>
                      <a:pt x="26" y="195"/>
                      <a:pt x="26" y="195"/>
                    </a:cubicBezTo>
                    <a:cubicBezTo>
                      <a:pt x="27" y="197"/>
                      <a:pt x="27" y="197"/>
                      <a:pt x="27" y="197"/>
                    </a:cubicBezTo>
                    <a:cubicBezTo>
                      <a:pt x="29" y="197"/>
                      <a:pt x="29" y="197"/>
                      <a:pt x="29" y="197"/>
                    </a:cubicBezTo>
                    <a:cubicBezTo>
                      <a:pt x="31" y="288"/>
                      <a:pt x="31" y="288"/>
                      <a:pt x="31" y="288"/>
                    </a:cubicBezTo>
                    <a:cubicBezTo>
                      <a:pt x="34" y="197"/>
                      <a:pt x="34" y="197"/>
                      <a:pt x="34" y="197"/>
                    </a:cubicBezTo>
                    <a:cubicBezTo>
                      <a:pt x="36" y="197"/>
                      <a:pt x="36" y="197"/>
                      <a:pt x="36" y="197"/>
                    </a:cubicBezTo>
                    <a:cubicBezTo>
                      <a:pt x="36" y="195"/>
                      <a:pt x="36" y="195"/>
                      <a:pt x="36" y="195"/>
                    </a:cubicBezTo>
                    <a:cubicBezTo>
                      <a:pt x="36" y="175"/>
                      <a:pt x="36" y="175"/>
                      <a:pt x="36" y="175"/>
                    </a:cubicBezTo>
                    <a:cubicBezTo>
                      <a:pt x="46" y="175"/>
                      <a:pt x="46" y="175"/>
                      <a:pt x="46" y="175"/>
                    </a:cubicBezTo>
                    <a:cubicBezTo>
                      <a:pt x="49" y="172"/>
                      <a:pt x="49" y="172"/>
                      <a:pt x="49" y="172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34" y="121"/>
                      <a:pt x="34" y="121"/>
                      <a:pt x="34" y="121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49" y="103"/>
                      <a:pt x="49" y="103"/>
                      <a:pt x="49" y="103"/>
                    </a:cubicBezTo>
                    <a:cubicBezTo>
                      <a:pt x="34" y="103"/>
                      <a:pt x="34" y="103"/>
                      <a:pt x="34" y="103"/>
                    </a:cubicBezTo>
                    <a:cubicBezTo>
                      <a:pt x="34" y="99"/>
                      <a:pt x="34" y="99"/>
                      <a:pt x="34" y="99"/>
                    </a:cubicBezTo>
                    <a:cubicBezTo>
                      <a:pt x="49" y="99"/>
                      <a:pt x="49" y="99"/>
                      <a:pt x="49" y="99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34" y="84"/>
                      <a:pt x="34" y="84"/>
                      <a:pt x="34" y="84"/>
                    </a:cubicBezTo>
                    <a:cubicBezTo>
                      <a:pt x="34" y="81"/>
                      <a:pt x="34" y="81"/>
                      <a:pt x="34" y="81"/>
                    </a:cubicBezTo>
                    <a:cubicBezTo>
                      <a:pt x="49" y="81"/>
                      <a:pt x="49" y="81"/>
                      <a:pt x="49" y="81"/>
                    </a:cubicBezTo>
                    <a:cubicBezTo>
                      <a:pt x="49" y="66"/>
                      <a:pt x="49" y="66"/>
                      <a:pt x="49" y="66"/>
                    </a:cubicBezTo>
                    <a:cubicBezTo>
                      <a:pt x="34" y="66"/>
                      <a:pt x="34" y="66"/>
                      <a:pt x="34" y="66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49" y="47"/>
                      <a:pt x="49" y="47"/>
                      <a:pt x="49" y="47"/>
                    </a:cubicBezTo>
                    <a:cubicBezTo>
                      <a:pt x="63" y="47"/>
                      <a:pt x="63" y="47"/>
                      <a:pt x="63" y="47"/>
                    </a:cubicBezTo>
                    <a:lnTo>
                      <a:pt x="63" y="40"/>
                    </a:lnTo>
                    <a:close/>
                  </a:path>
                </a:pathLst>
              </a:custGeom>
              <a:solidFill>
                <a:srgbClr val="8E9096"/>
              </a:solidFill>
              <a:ln w="28575" cap="flat">
                <a:noFill/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5" name="Freeform 5">
                <a:extLst>
                  <a:ext uri="{FF2B5EF4-FFF2-40B4-BE49-F238E27FC236}">
                    <a16:creationId xmlns:a16="http://schemas.microsoft.com/office/drawing/2014/main" id="{F311DC73-45F0-4CEA-9C7B-AFE5BC2BCA7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9508531">
                <a:off x="4416269" y="2481013"/>
                <a:ext cx="137160" cy="595971"/>
              </a:xfrm>
              <a:custGeom>
                <a:avLst/>
                <a:gdLst>
                  <a:gd name="T0" fmla="*/ 63 w 64"/>
                  <a:gd name="T1" fmla="*/ 40 h 288"/>
                  <a:gd name="T2" fmla="*/ 43 w 64"/>
                  <a:gd name="T3" fmla="*/ 40 h 288"/>
                  <a:gd name="T4" fmla="*/ 43 w 64"/>
                  <a:gd name="T5" fmla="*/ 12 h 288"/>
                  <a:gd name="T6" fmla="*/ 55 w 64"/>
                  <a:gd name="T7" fmla="*/ 10 h 288"/>
                  <a:gd name="T8" fmla="*/ 60 w 64"/>
                  <a:gd name="T9" fmla="*/ 5 h 288"/>
                  <a:gd name="T10" fmla="*/ 56 w 64"/>
                  <a:gd name="T11" fmla="*/ 3 h 288"/>
                  <a:gd name="T12" fmla="*/ 31 w 64"/>
                  <a:gd name="T13" fmla="*/ 0 h 288"/>
                  <a:gd name="T14" fmla="*/ 8 w 64"/>
                  <a:gd name="T15" fmla="*/ 3 h 288"/>
                  <a:gd name="T16" fmla="*/ 3 w 64"/>
                  <a:gd name="T17" fmla="*/ 4 h 288"/>
                  <a:gd name="T18" fmla="*/ 4 w 64"/>
                  <a:gd name="T19" fmla="*/ 9 h 288"/>
                  <a:gd name="T20" fmla="*/ 20 w 64"/>
                  <a:gd name="T21" fmla="*/ 12 h 288"/>
                  <a:gd name="T22" fmla="*/ 20 w 64"/>
                  <a:gd name="T23" fmla="*/ 40 h 288"/>
                  <a:gd name="T24" fmla="*/ 0 w 64"/>
                  <a:gd name="T25" fmla="*/ 40 h 288"/>
                  <a:gd name="T26" fmla="*/ 0 w 64"/>
                  <a:gd name="T27" fmla="*/ 47 h 288"/>
                  <a:gd name="T28" fmla="*/ 15 w 64"/>
                  <a:gd name="T29" fmla="*/ 47 h 288"/>
                  <a:gd name="T30" fmla="*/ 15 w 64"/>
                  <a:gd name="T31" fmla="*/ 172 h 288"/>
                  <a:gd name="T32" fmla="*/ 17 w 64"/>
                  <a:gd name="T33" fmla="*/ 175 h 288"/>
                  <a:gd name="T34" fmla="*/ 26 w 64"/>
                  <a:gd name="T35" fmla="*/ 175 h 288"/>
                  <a:gd name="T36" fmla="*/ 26 w 64"/>
                  <a:gd name="T37" fmla="*/ 195 h 288"/>
                  <a:gd name="T38" fmla="*/ 27 w 64"/>
                  <a:gd name="T39" fmla="*/ 197 h 288"/>
                  <a:gd name="T40" fmla="*/ 29 w 64"/>
                  <a:gd name="T41" fmla="*/ 197 h 288"/>
                  <a:gd name="T42" fmla="*/ 31 w 64"/>
                  <a:gd name="T43" fmla="*/ 288 h 288"/>
                  <a:gd name="T44" fmla="*/ 34 w 64"/>
                  <a:gd name="T45" fmla="*/ 197 h 288"/>
                  <a:gd name="T46" fmla="*/ 36 w 64"/>
                  <a:gd name="T47" fmla="*/ 197 h 288"/>
                  <a:gd name="T48" fmla="*/ 36 w 64"/>
                  <a:gd name="T49" fmla="*/ 195 h 288"/>
                  <a:gd name="T50" fmla="*/ 36 w 64"/>
                  <a:gd name="T51" fmla="*/ 175 h 288"/>
                  <a:gd name="T52" fmla="*/ 46 w 64"/>
                  <a:gd name="T53" fmla="*/ 175 h 288"/>
                  <a:gd name="T54" fmla="*/ 49 w 64"/>
                  <a:gd name="T55" fmla="*/ 172 h 288"/>
                  <a:gd name="T56" fmla="*/ 49 w 64"/>
                  <a:gd name="T57" fmla="*/ 121 h 288"/>
                  <a:gd name="T58" fmla="*/ 34 w 64"/>
                  <a:gd name="T59" fmla="*/ 121 h 288"/>
                  <a:gd name="T60" fmla="*/ 34 w 64"/>
                  <a:gd name="T61" fmla="*/ 117 h 288"/>
                  <a:gd name="T62" fmla="*/ 49 w 64"/>
                  <a:gd name="T63" fmla="*/ 117 h 288"/>
                  <a:gd name="T64" fmla="*/ 49 w 64"/>
                  <a:gd name="T65" fmla="*/ 103 h 288"/>
                  <a:gd name="T66" fmla="*/ 34 w 64"/>
                  <a:gd name="T67" fmla="*/ 103 h 288"/>
                  <a:gd name="T68" fmla="*/ 34 w 64"/>
                  <a:gd name="T69" fmla="*/ 99 h 288"/>
                  <a:gd name="T70" fmla="*/ 49 w 64"/>
                  <a:gd name="T71" fmla="*/ 99 h 288"/>
                  <a:gd name="T72" fmla="*/ 49 w 64"/>
                  <a:gd name="T73" fmla="*/ 84 h 288"/>
                  <a:gd name="T74" fmla="*/ 34 w 64"/>
                  <a:gd name="T75" fmla="*/ 84 h 288"/>
                  <a:gd name="T76" fmla="*/ 34 w 64"/>
                  <a:gd name="T77" fmla="*/ 81 h 288"/>
                  <a:gd name="T78" fmla="*/ 49 w 64"/>
                  <a:gd name="T79" fmla="*/ 81 h 288"/>
                  <a:gd name="T80" fmla="*/ 49 w 64"/>
                  <a:gd name="T81" fmla="*/ 66 h 288"/>
                  <a:gd name="T82" fmla="*/ 34 w 64"/>
                  <a:gd name="T83" fmla="*/ 66 h 288"/>
                  <a:gd name="T84" fmla="*/ 34 w 64"/>
                  <a:gd name="T85" fmla="*/ 62 h 288"/>
                  <a:gd name="T86" fmla="*/ 49 w 64"/>
                  <a:gd name="T87" fmla="*/ 62 h 288"/>
                  <a:gd name="T88" fmla="*/ 49 w 64"/>
                  <a:gd name="T89" fmla="*/ 47 h 288"/>
                  <a:gd name="T90" fmla="*/ 63 w 64"/>
                  <a:gd name="T91" fmla="*/ 47 h 288"/>
                  <a:gd name="T92" fmla="*/ 63 w 64"/>
                  <a:gd name="T93" fmla="*/ 4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4" h="288">
                    <a:moveTo>
                      <a:pt x="63" y="40"/>
                    </a:move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7" y="12"/>
                      <a:pt x="51" y="11"/>
                      <a:pt x="55" y="10"/>
                    </a:cubicBezTo>
                    <a:cubicBezTo>
                      <a:pt x="58" y="10"/>
                      <a:pt x="64" y="8"/>
                      <a:pt x="60" y="5"/>
                    </a:cubicBezTo>
                    <a:cubicBezTo>
                      <a:pt x="59" y="4"/>
                      <a:pt x="58" y="3"/>
                      <a:pt x="56" y="3"/>
                    </a:cubicBezTo>
                    <a:cubicBezTo>
                      <a:pt x="49" y="1"/>
                      <a:pt x="39" y="0"/>
                      <a:pt x="31" y="0"/>
                    </a:cubicBezTo>
                    <a:cubicBezTo>
                      <a:pt x="23" y="0"/>
                      <a:pt x="16" y="1"/>
                      <a:pt x="8" y="3"/>
                    </a:cubicBezTo>
                    <a:cubicBezTo>
                      <a:pt x="6" y="3"/>
                      <a:pt x="5" y="3"/>
                      <a:pt x="3" y="4"/>
                    </a:cubicBezTo>
                    <a:cubicBezTo>
                      <a:pt x="2" y="6"/>
                      <a:pt x="1" y="9"/>
                      <a:pt x="4" y="9"/>
                    </a:cubicBezTo>
                    <a:cubicBezTo>
                      <a:pt x="9" y="11"/>
                      <a:pt x="14" y="11"/>
                      <a:pt x="20" y="1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5" y="47"/>
                      <a:pt x="15" y="47"/>
                      <a:pt x="15" y="47"/>
                    </a:cubicBezTo>
                    <a:cubicBezTo>
                      <a:pt x="15" y="172"/>
                      <a:pt x="15" y="172"/>
                      <a:pt x="15" y="172"/>
                    </a:cubicBezTo>
                    <a:cubicBezTo>
                      <a:pt x="17" y="175"/>
                      <a:pt x="17" y="175"/>
                      <a:pt x="17" y="175"/>
                    </a:cubicBezTo>
                    <a:cubicBezTo>
                      <a:pt x="26" y="175"/>
                      <a:pt x="26" y="175"/>
                      <a:pt x="26" y="175"/>
                    </a:cubicBezTo>
                    <a:cubicBezTo>
                      <a:pt x="26" y="195"/>
                      <a:pt x="26" y="195"/>
                      <a:pt x="26" y="195"/>
                    </a:cubicBezTo>
                    <a:cubicBezTo>
                      <a:pt x="27" y="197"/>
                      <a:pt x="27" y="197"/>
                      <a:pt x="27" y="197"/>
                    </a:cubicBezTo>
                    <a:cubicBezTo>
                      <a:pt x="29" y="197"/>
                      <a:pt x="29" y="197"/>
                      <a:pt x="29" y="197"/>
                    </a:cubicBezTo>
                    <a:cubicBezTo>
                      <a:pt x="31" y="288"/>
                      <a:pt x="31" y="288"/>
                      <a:pt x="31" y="288"/>
                    </a:cubicBezTo>
                    <a:cubicBezTo>
                      <a:pt x="34" y="197"/>
                      <a:pt x="34" y="197"/>
                      <a:pt x="34" y="197"/>
                    </a:cubicBezTo>
                    <a:cubicBezTo>
                      <a:pt x="36" y="197"/>
                      <a:pt x="36" y="197"/>
                      <a:pt x="36" y="197"/>
                    </a:cubicBezTo>
                    <a:cubicBezTo>
                      <a:pt x="36" y="195"/>
                      <a:pt x="36" y="195"/>
                      <a:pt x="36" y="195"/>
                    </a:cubicBezTo>
                    <a:cubicBezTo>
                      <a:pt x="36" y="175"/>
                      <a:pt x="36" y="175"/>
                      <a:pt x="36" y="175"/>
                    </a:cubicBezTo>
                    <a:cubicBezTo>
                      <a:pt x="46" y="175"/>
                      <a:pt x="46" y="175"/>
                      <a:pt x="46" y="175"/>
                    </a:cubicBezTo>
                    <a:cubicBezTo>
                      <a:pt x="49" y="172"/>
                      <a:pt x="49" y="172"/>
                      <a:pt x="49" y="172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34" y="121"/>
                      <a:pt x="34" y="121"/>
                      <a:pt x="34" y="121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49" y="103"/>
                      <a:pt x="49" y="103"/>
                      <a:pt x="49" y="103"/>
                    </a:cubicBezTo>
                    <a:cubicBezTo>
                      <a:pt x="34" y="103"/>
                      <a:pt x="34" y="103"/>
                      <a:pt x="34" y="103"/>
                    </a:cubicBezTo>
                    <a:cubicBezTo>
                      <a:pt x="34" y="99"/>
                      <a:pt x="34" y="99"/>
                      <a:pt x="34" y="99"/>
                    </a:cubicBezTo>
                    <a:cubicBezTo>
                      <a:pt x="49" y="99"/>
                      <a:pt x="49" y="99"/>
                      <a:pt x="49" y="99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34" y="84"/>
                      <a:pt x="34" y="84"/>
                      <a:pt x="34" y="84"/>
                    </a:cubicBezTo>
                    <a:cubicBezTo>
                      <a:pt x="34" y="81"/>
                      <a:pt x="34" y="81"/>
                      <a:pt x="34" y="81"/>
                    </a:cubicBezTo>
                    <a:cubicBezTo>
                      <a:pt x="49" y="81"/>
                      <a:pt x="49" y="81"/>
                      <a:pt x="49" y="81"/>
                    </a:cubicBezTo>
                    <a:cubicBezTo>
                      <a:pt x="49" y="66"/>
                      <a:pt x="49" y="66"/>
                      <a:pt x="49" y="66"/>
                    </a:cubicBezTo>
                    <a:cubicBezTo>
                      <a:pt x="34" y="66"/>
                      <a:pt x="34" y="66"/>
                      <a:pt x="34" y="66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49" y="47"/>
                      <a:pt x="49" y="47"/>
                      <a:pt x="49" y="47"/>
                    </a:cubicBezTo>
                    <a:cubicBezTo>
                      <a:pt x="63" y="47"/>
                      <a:pt x="63" y="47"/>
                      <a:pt x="63" y="47"/>
                    </a:cubicBezTo>
                    <a:lnTo>
                      <a:pt x="63" y="40"/>
                    </a:lnTo>
                    <a:close/>
                  </a:path>
                </a:pathLst>
              </a:custGeom>
              <a:solidFill>
                <a:srgbClr val="7059E1"/>
              </a:solidFill>
              <a:ln w="28575" cap="flat">
                <a:noFill/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B6CCE020-36CF-44C2-99EC-D6314510A12A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 rot="19508531">
                <a:off x="4352736" y="2447876"/>
                <a:ext cx="137157" cy="595969"/>
              </a:xfrm>
              <a:custGeom>
                <a:avLst/>
                <a:gdLst>
                  <a:gd name="T0" fmla="*/ 63 w 64"/>
                  <a:gd name="T1" fmla="*/ 40 h 288"/>
                  <a:gd name="T2" fmla="*/ 43 w 64"/>
                  <a:gd name="T3" fmla="*/ 40 h 288"/>
                  <a:gd name="T4" fmla="*/ 43 w 64"/>
                  <a:gd name="T5" fmla="*/ 12 h 288"/>
                  <a:gd name="T6" fmla="*/ 55 w 64"/>
                  <a:gd name="T7" fmla="*/ 10 h 288"/>
                  <a:gd name="T8" fmla="*/ 60 w 64"/>
                  <a:gd name="T9" fmla="*/ 5 h 288"/>
                  <a:gd name="T10" fmla="*/ 56 w 64"/>
                  <a:gd name="T11" fmla="*/ 3 h 288"/>
                  <a:gd name="T12" fmla="*/ 31 w 64"/>
                  <a:gd name="T13" fmla="*/ 0 h 288"/>
                  <a:gd name="T14" fmla="*/ 8 w 64"/>
                  <a:gd name="T15" fmla="*/ 3 h 288"/>
                  <a:gd name="T16" fmla="*/ 3 w 64"/>
                  <a:gd name="T17" fmla="*/ 4 h 288"/>
                  <a:gd name="T18" fmla="*/ 4 w 64"/>
                  <a:gd name="T19" fmla="*/ 9 h 288"/>
                  <a:gd name="T20" fmla="*/ 20 w 64"/>
                  <a:gd name="T21" fmla="*/ 12 h 288"/>
                  <a:gd name="T22" fmla="*/ 20 w 64"/>
                  <a:gd name="T23" fmla="*/ 40 h 288"/>
                  <a:gd name="T24" fmla="*/ 0 w 64"/>
                  <a:gd name="T25" fmla="*/ 40 h 288"/>
                  <a:gd name="T26" fmla="*/ 0 w 64"/>
                  <a:gd name="T27" fmla="*/ 47 h 288"/>
                  <a:gd name="T28" fmla="*/ 15 w 64"/>
                  <a:gd name="T29" fmla="*/ 47 h 288"/>
                  <a:gd name="T30" fmla="*/ 15 w 64"/>
                  <a:gd name="T31" fmla="*/ 172 h 288"/>
                  <a:gd name="T32" fmla="*/ 17 w 64"/>
                  <a:gd name="T33" fmla="*/ 175 h 288"/>
                  <a:gd name="T34" fmla="*/ 26 w 64"/>
                  <a:gd name="T35" fmla="*/ 175 h 288"/>
                  <a:gd name="T36" fmla="*/ 26 w 64"/>
                  <a:gd name="T37" fmla="*/ 195 h 288"/>
                  <a:gd name="T38" fmla="*/ 27 w 64"/>
                  <a:gd name="T39" fmla="*/ 197 h 288"/>
                  <a:gd name="T40" fmla="*/ 29 w 64"/>
                  <a:gd name="T41" fmla="*/ 197 h 288"/>
                  <a:gd name="T42" fmla="*/ 31 w 64"/>
                  <a:gd name="T43" fmla="*/ 288 h 288"/>
                  <a:gd name="T44" fmla="*/ 34 w 64"/>
                  <a:gd name="T45" fmla="*/ 197 h 288"/>
                  <a:gd name="T46" fmla="*/ 36 w 64"/>
                  <a:gd name="T47" fmla="*/ 197 h 288"/>
                  <a:gd name="T48" fmla="*/ 36 w 64"/>
                  <a:gd name="T49" fmla="*/ 195 h 288"/>
                  <a:gd name="T50" fmla="*/ 36 w 64"/>
                  <a:gd name="T51" fmla="*/ 175 h 288"/>
                  <a:gd name="T52" fmla="*/ 46 w 64"/>
                  <a:gd name="T53" fmla="*/ 175 h 288"/>
                  <a:gd name="T54" fmla="*/ 49 w 64"/>
                  <a:gd name="T55" fmla="*/ 172 h 288"/>
                  <a:gd name="T56" fmla="*/ 49 w 64"/>
                  <a:gd name="T57" fmla="*/ 121 h 288"/>
                  <a:gd name="T58" fmla="*/ 34 w 64"/>
                  <a:gd name="T59" fmla="*/ 121 h 288"/>
                  <a:gd name="T60" fmla="*/ 34 w 64"/>
                  <a:gd name="T61" fmla="*/ 117 h 288"/>
                  <a:gd name="T62" fmla="*/ 49 w 64"/>
                  <a:gd name="T63" fmla="*/ 117 h 288"/>
                  <a:gd name="T64" fmla="*/ 49 w 64"/>
                  <a:gd name="T65" fmla="*/ 103 h 288"/>
                  <a:gd name="T66" fmla="*/ 34 w 64"/>
                  <a:gd name="T67" fmla="*/ 103 h 288"/>
                  <a:gd name="T68" fmla="*/ 34 w 64"/>
                  <a:gd name="T69" fmla="*/ 99 h 288"/>
                  <a:gd name="T70" fmla="*/ 49 w 64"/>
                  <a:gd name="T71" fmla="*/ 99 h 288"/>
                  <a:gd name="T72" fmla="*/ 49 w 64"/>
                  <a:gd name="T73" fmla="*/ 84 h 288"/>
                  <a:gd name="T74" fmla="*/ 34 w 64"/>
                  <a:gd name="T75" fmla="*/ 84 h 288"/>
                  <a:gd name="T76" fmla="*/ 34 w 64"/>
                  <a:gd name="T77" fmla="*/ 81 h 288"/>
                  <a:gd name="T78" fmla="*/ 49 w 64"/>
                  <a:gd name="T79" fmla="*/ 81 h 288"/>
                  <a:gd name="T80" fmla="*/ 49 w 64"/>
                  <a:gd name="T81" fmla="*/ 66 h 288"/>
                  <a:gd name="T82" fmla="*/ 34 w 64"/>
                  <a:gd name="T83" fmla="*/ 66 h 288"/>
                  <a:gd name="T84" fmla="*/ 34 w 64"/>
                  <a:gd name="T85" fmla="*/ 62 h 288"/>
                  <a:gd name="T86" fmla="*/ 49 w 64"/>
                  <a:gd name="T87" fmla="*/ 62 h 288"/>
                  <a:gd name="T88" fmla="*/ 49 w 64"/>
                  <a:gd name="T89" fmla="*/ 47 h 288"/>
                  <a:gd name="T90" fmla="*/ 63 w 64"/>
                  <a:gd name="T91" fmla="*/ 47 h 288"/>
                  <a:gd name="T92" fmla="*/ 63 w 64"/>
                  <a:gd name="T93" fmla="*/ 40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64" h="288">
                    <a:moveTo>
                      <a:pt x="63" y="40"/>
                    </a:move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12"/>
                      <a:pt x="43" y="12"/>
                      <a:pt x="43" y="12"/>
                    </a:cubicBezTo>
                    <a:cubicBezTo>
                      <a:pt x="47" y="12"/>
                      <a:pt x="51" y="11"/>
                      <a:pt x="55" y="10"/>
                    </a:cubicBezTo>
                    <a:cubicBezTo>
                      <a:pt x="58" y="10"/>
                      <a:pt x="64" y="8"/>
                      <a:pt x="60" y="5"/>
                    </a:cubicBezTo>
                    <a:cubicBezTo>
                      <a:pt x="59" y="4"/>
                      <a:pt x="58" y="3"/>
                      <a:pt x="56" y="3"/>
                    </a:cubicBezTo>
                    <a:cubicBezTo>
                      <a:pt x="49" y="1"/>
                      <a:pt x="39" y="0"/>
                      <a:pt x="31" y="0"/>
                    </a:cubicBezTo>
                    <a:cubicBezTo>
                      <a:pt x="23" y="0"/>
                      <a:pt x="16" y="1"/>
                      <a:pt x="8" y="3"/>
                    </a:cubicBezTo>
                    <a:cubicBezTo>
                      <a:pt x="6" y="3"/>
                      <a:pt x="5" y="3"/>
                      <a:pt x="3" y="4"/>
                    </a:cubicBezTo>
                    <a:cubicBezTo>
                      <a:pt x="2" y="6"/>
                      <a:pt x="1" y="9"/>
                      <a:pt x="4" y="9"/>
                    </a:cubicBezTo>
                    <a:cubicBezTo>
                      <a:pt x="9" y="11"/>
                      <a:pt x="14" y="11"/>
                      <a:pt x="20" y="12"/>
                    </a:cubicBezTo>
                    <a:cubicBezTo>
                      <a:pt x="20" y="40"/>
                      <a:pt x="20" y="40"/>
                      <a:pt x="20" y="40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15" y="47"/>
                      <a:pt x="15" y="47"/>
                      <a:pt x="15" y="47"/>
                    </a:cubicBezTo>
                    <a:cubicBezTo>
                      <a:pt x="15" y="172"/>
                      <a:pt x="15" y="172"/>
                      <a:pt x="15" y="172"/>
                    </a:cubicBezTo>
                    <a:cubicBezTo>
                      <a:pt x="17" y="175"/>
                      <a:pt x="17" y="175"/>
                      <a:pt x="17" y="175"/>
                    </a:cubicBezTo>
                    <a:cubicBezTo>
                      <a:pt x="26" y="175"/>
                      <a:pt x="26" y="175"/>
                      <a:pt x="26" y="175"/>
                    </a:cubicBezTo>
                    <a:cubicBezTo>
                      <a:pt x="26" y="195"/>
                      <a:pt x="26" y="195"/>
                      <a:pt x="26" y="195"/>
                    </a:cubicBezTo>
                    <a:cubicBezTo>
                      <a:pt x="27" y="197"/>
                      <a:pt x="27" y="197"/>
                      <a:pt x="27" y="197"/>
                    </a:cubicBezTo>
                    <a:cubicBezTo>
                      <a:pt x="29" y="197"/>
                      <a:pt x="29" y="197"/>
                      <a:pt x="29" y="197"/>
                    </a:cubicBezTo>
                    <a:cubicBezTo>
                      <a:pt x="31" y="288"/>
                      <a:pt x="31" y="288"/>
                      <a:pt x="31" y="288"/>
                    </a:cubicBezTo>
                    <a:cubicBezTo>
                      <a:pt x="34" y="197"/>
                      <a:pt x="34" y="197"/>
                      <a:pt x="34" y="197"/>
                    </a:cubicBezTo>
                    <a:cubicBezTo>
                      <a:pt x="36" y="197"/>
                      <a:pt x="36" y="197"/>
                      <a:pt x="36" y="197"/>
                    </a:cubicBezTo>
                    <a:cubicBezTo>
                      <a:pt x="36" y="195"/>
                      <a:pt x="36" y="195"/>
                      <a:pt x="36" y="195"/>
                    </a:cubicBezTo>
                    <a:cubicBezTo>
                      <a:pt x="36" y="175"/>
                      <a:pt x="36" y="175"/>
                      <a:pt x="36" y="175"/>
                    </a:cubicBezTo>
                    <a:cubicBezTo>
                      <a:pt x="46" y="175"/>
                      <a:pt x="46" y="175"/>
                      <a:pt x="46" y="175"/>
                    </a:cubicBezTo>
                    <a:cubicBezTo>
                      <a:pt x="49" y="172"/>
                      <a:pt x="49" y="172"/>
                      <a:pt x="49" y="172"/>
                    </a:cubicBezTo>
                    <a:cubicBezTo>
                      <a:pt x="49" y="121"/>
                      <a:pt x="49" y="121"/>
                      <a:pt x="49" y="121"/>
                    </a:cubicBezTo>
                    <a:cubicBezTo>
                      <a:pt x="34" y="121"/>
                      <a:pt x="34" y="121"/>
                      <a:pt x="34" y="121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49" y="117"/>
                      <a:pt x="49" y="117"/>
                      <a:pt x="49" y="117"/>
                    </a:cubicBezTo>
                    <a:cubicBezTo>
                      <a:pt x="49" y="103"/>
                      <a:pt x="49" y="103"/>
                      <a:pt x="49" y="103"/>
                    </a:cubicBezTo>
                    <a:cubicBezTo>
                      <a:pt x="34" y="103"/>
                      <a:pt x="34" y="103"/>
                      <a:pt x="34" y="103"/>
                    </a:cubicBezTo>
                    <a:cubicBezTo>
                      <a:pt x="34" y="99"/>
                      <a:pt x="34" y="99"/>
                      <a:pt x="34" y="99"/>
                    </a:cubicBezTo>
                    <a:cubicBezTo>
                      <a:pt x="49" y="99"/>
                      <a:pt x="49" y="99"/>
                      <a:pt x="49" y="99"/>
                    </a:cubicBezTo>
                    <a:cubicBezTo>
                      <a:pt x="49" y="84"/>
                      <a:pt x="49" y="84"/>
                      <a:pt x="49" y="84"/>
                    </a:cubicBezTo>
                    <a:cubicBezTo>
                      <a:pt x="34" y="84"/>
                      <a:pt x="34" y="84"/>
                      <a:pt x="34" y="84"/>
                    </a:cubicBezTo>
                    <a:cubicBezTo>
                      <a:pt x="34" y="81"/>
                      <a:pt x="34" y="81"/>
                      <a:pt x="34" y="81"/>
                    </a:cubicBezTo>
                    <a:cubicBezTo>
                      <a:pt x="49" y="81"/>
                      <a:pt x="49" y="81"/>
                      <a:pt x="49" y="81"/>
                    </a:cubicBezTo>
                    <a:cubicBezTo>
                      <a:pt x="49" y="66"/>
                      <a:pt x="49" y="66"/>
                      <a:pt x="49" y="66"/>
                    </a:cubicBezTo>
                    <a:cubicBezTo>
                      <a:pt x="34" y="66"/>
                      <a:pt x="34" y="66"/>
                      <a:pt x="34" y="66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49" y="62"/>
                      <a:pt x="49" y="62"/>
                      <a:pt x="49" y="62"/>
                    </a:cubicBezTo>
                    <a:cubicBezTo>
                      <a:pt x="49" y="47"/>
                      <a:pt x="49" y="47"/>
                      <a:pt x="49" y="47"/>
                    </a:cubicBezTo>
                    <a:cubicBezTo>
                      <a:pt x="63" y="47"/>
                      <a:pt x="63" y="47"/>
                      <a:pt x="63" y="47"/>
                    </a:cubicBezTo>
                    <a:lnTo>
                      <a:pt x="63" y="40"/>
                    </a:lnTo>
                    <a:close/>
                  </a:path>
                </a:pathLst>
              </a:custGeom>
              <a:solidFill>
                <a:srgbClr val="3820B2"/>
              </a:solidFill>
              <a:ln w="28575" cap="flat">
                <a:noFill/>
                <a:prstDash val="solid"/>
                <a:round/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F8AA3BB-AF64-43FE-832D-590C18081B70}"/>
                </a:ext>
              </a:extLst>
            </p:cNvPr>
            <p:cNvSpPr/>
            <p:nvPr/>
          </p:nvSpPr>
          <p:spPr>
            <a:xfrm>
              <a:off x="1180635" y="4588444"/>
              <a:ext cx="2886677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en-US" sz="1200" kern="0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Weekly SHIV rectal challenges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8C0E8CA-366C-43D1-A5E6-0E825BF987D5}"/>
                </a:ext>
              </a:extLst>
            </p:cNvPr>
            <p:cNvSpPr txBox="1"/>
            <p:nvPr/>
          </p:nvSpPr>
          <p:spPr>
            <a:xfrm>
              <a:off x="4817508" y="2604308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5/8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A446969-8A31-4C60-849B-0EA77B0BD1CE}"/>
                </a:ext>
              </a:extLst>
            </p:cNvPr>
            <p:cNvSpPr txBox="1"/>
            <p:nvPr/>
          </p:nvSpPr>
          <p:spPr>
            <a:xfrm>
              <a:off x="4817508" y="3271940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2/8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3A36FB8-1557-4A59-822F-480E9D6BD47F}"/>
                </a:ext>
              </a:extLst>
            </p:cNvPr>
            <p:cNvSpPr txBox="1"/>
            <p:nvPr/>
          </p:nvSpPr>
          <p:spPr>
            <a:xfrm>
              <a:off x="3560913" y="3668332"/>
              <a:ext cx="43313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0/8</a:t>
              </a:r>
            </a:p>
          </p:txBody>
        </p:sp>
      </p:grpSp>
      <p:sp>
        <p:nvSpPr>
          <p:cNvPr id="33" name="Content Placeholder 31">
            <a:extLst>
              <a:ext uri="{FF2B5EF4-FFF2-40B4-BE49-F238E27FC236}">
                <a16:creationId xmlns:a16="http://schemas.microsoft.com/office/drawing/2014/main" id="{63BB70B1-69F6-47B1-9BF2-3B3946A87AD4}"/>
              </a:ext>
            </a:extLst>
          </p:cNvPr>
          <p:cNvSpPr txBox="1">
            <a:spLocks/>
          </p:cNvSpPr>
          <p:nvPr/>
        </p:nvSpPr>
        <p:spPr bwMode="auto">
          <a:xfrm>
            <a:off x="712175" y="4752095"/>
            <a:ext cx="4827426" cy="1574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450"/>
              </a:spcBef>
            </a:pPr>
            <a:r>
              <a:rPr lang="en-US" sz="1600" kern="0" dirty="0"/>
              <a:t>Significant infection risk reduction with single administration of GS-CA1 vs placebo </a:t>
            </a:r>
          </a:p>
          <a:p>
            <a:pPr>
              <a:spcBef>
                <a:spcPts val="450"/>
              </a:spcBef>
            </a:pPr>
            <a:endParaRPr lang="en-US" sz="800" kern="0" dirty="0"/>
          </a:p>
          <a:p>
            <a:pPr>
              <a:spcBef>
                <a:spcPts val="450"/>
              </a:spcBef>
            </a:pPr>
            <a:r>
              <a:rPr lang="en-US" sz="1600" kern="0" dirty="0"/>
              <a:t>Assuming 2-week infection-to-detection window, complete protection observed with exposures above 2x protein-adjusted EC</a:t>
            </a:r>
            <a:r>
              <a:rPr lang="en-US" sz="1600" kern="0" baseline="-25000" dirty="0"/>
              <a:t>95</a:t>
            </a:r>
            <a:endParaRPr lang="en-US" sz="1400" i="1" kern="0" dirty="0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6D16A673-B6BE-4E5E-8488-823E4E553741}"/>
              </a:ext>
            </a:extLst>
          </p:cNvPr>
          <p:cNvSpPr/>
          <p:nvPr/>
        </p:nvSpPr>
        <p:spPr bwMode="auto">
          <a:xfrm flipV="1">
            <a:off x="8250996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B8C222E7-56B6-47DA-9995-9E47178895D4}"/>
              </a:ext>
            </a:extLst>
          </p:cNvPr>
          <p:cNvSpPr/>
          <p:nvPr/>
        </p:nvSpPr>
        <p:spPr bwMode="auto">
          <a:xfrm flipV="1">
            <a:off x="8378830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C74FF772-28A4-4E25-8F5A-F0D319ED16D8}"/>
              </a:ext>
            </a:extLst>
          </p:cNvPr>
          <p:cNvSpPr/>
          <p:nvPr/>
        </p:nvSpPr>
        <p:spPr bwMode="auto">
          <a:xfrm flipV="1">
            <a:off x="8506663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87A1C535-2B31-4CF1-9AB0-7E11CDFA7A23}"/>
              </a:ext>
            </a:extLst>
          </p:cNvPr>
          <p:cNvSpPr/>
          <p:nvPr/>
        </p:nvSpPr>
        <p:spPr bwMode="auto">
          <a:xfrm flipV="1">
            <a:off x="8634497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D801E871-EF9E-4989-AA0F-7D6AFD026D43}"/>
              </a:ext>
            </a:extLst>
          </p:cNvPr>
          <p:cNvSpPr/>
          <p:nvPr/>
        </p:nvSpPr>
        <p:spPr bwMode="auto">
          <a:xfrm flipV="1">
            <a:off x="8762330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AAE07740-F8A6-40A6-BD00-29743A67A500}"/>
              </a:ext>
            </a:extLst>
          </p:cNvPr>
          <p:cNvSpPr/>
          <p:nvPr/>
        </p:nvSpPr>
        <p:spPr bwMode="auto">
          <a:xfrm flipV="1">
            <a:off x="8890163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3" name="Arrow: Down 42">
            <a:extLst>
              <a:ext uri="{FF2B5EF4-FFF2-40B4-BE49-F238E27FC236}">
                <a16:creationId xmlns:a16="http://schemas.microsoft.com/office/drawing/2014/main" id="{391FA55F-E55A-4443-97A8-5CC3E5B1A705}"/>
              </a:ext>
            </a:extLst>
          </p:cNvPr>
          <p:cNvSpPr/>
          <p:nvPr/>
        </p:nvSpPr>
        <p:spPr bwMode="auto">
          <a:xfrm flipV="1">
            <a:off x="9017997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6DF0E379-DBD5-4487-876C-78DC897731DB}"/>
              </a:ext>
            </a:extLst>
          </p:cNvPr>
          <p:cNvSpPr/>
          <p:nvPr/>
        </p:nvSpPr>
        <p:spPr bwMode="auto">
          <a:xfrm flipV="1">
            <a:off x="9145830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5" name="Arrow: Down 44">
            <a:extLst>
              <a:ext uri="{FF2B5EF4-FFF2-40B4-BE49-F238E27FC236}">
                <a16:creationId xmlns:a16="http://schemas.microsoft.com/office/drawing/2014/main" id="{8D27E5F7-C9A6-465C-BD3C-0526734A1F1C}"/>
              </a:ext>
            </a:extLst>
          </p:cNvPr>
          <p:cNvSpPr/>
          <p:nvPr/>
        </p:nvSpPr>
        <p:spPr bwMode="auto">
          <a:xfrm flipV="1">
            <a:off x="9273664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6" name="Arrow: Down 45">
            <a:extLst>
              <a:ext uri="{FF2B5EF4-FFF2-40B4-BE49-F238E27FC236}">
                <a16:creationId xmlns:a16="http://schemas.microsoft.com/office/drawing/2014/main" id="{82E8770E-A3E9-4C6C-8292-422031B78DBE}"/>
              </a:ext>
            </a:extLst>
          </p:cNvPr>
          <p:cNvSpPr/>
          <p:nvPr/>
        </p:nvSpPr>
        <p:spPr bwMode="auto">
          <a:xfrm flipV="1">
            <a:off x="9401495" y="3077241"/>
            <a:ext cx="106956" cy="182880"/>
          </a:xfrm>
          <a:prstGeom prst="down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B951251C-E138-4BF4-8117-80ED9A4741AD}"/>
              </a:ext>
            </a:extLst>
          </p:cNvPr>
          <p:cNvSpPr/>
          <p:nvPr/>
        </p:nvSpPr>
        <p:spPr bwMode="auto">
          <a:xfrm>
            <a:off x="7973757" y="2326524"/>
            <a:ext cx="451821" cy="378331"/>
          </a:xfrm>
          <a:prstGeom prst="downArrow">
            <a:avLst/>
          </a:prstGeom>
          <a:solidFill>
            <a:srgbClr val="E2DDF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48" name="Freeform 9">
            <a:extLst>
              <a:ext uri="{FF2B5EF4-FFF2-40B4-BE49-F238E27FC236}">
                <a16:creationId xmlns:a16="http://schemas.microsoft.com/office/drawing/2014/main" id="{019AD3D8-3D49-4162-A92C-2D3A71E29214}"/>
              </a:ext>
            </a:extLst>
          </p:cNvPr>
          <p:cNvSpPr>
            <a:spLocks noChangeAspect="1"/>
          </p:cNvSpPr>
          <p:nvPr/>
        </p:nvSpPr>
        <p:spPr bwMode="auto">
          <a:xfrm>
            <a:off x="6066217" y="2809427"/>
            <a:ext cx="1708040" cy="2165237"/>
          </a:xfrm>
          <a:custGeom>
            <a:avLst/>
            <a:gdLst>
              <a:gd name="T0" fmla="*/ 1069 w 1566"/>
              <a:gd name="T1" fmla="*/ 320 h 1986"/>
              <a:gd name="T2" fmla="*/ 1331 w 1566"/>
              <a:gd name="T3" fmla="*/ 301 h 1986"/>
              <a:gd name="T4" fmla="*/ 1432 w 1566"/>
              <a:gd name="T5" fmla="*/ 336 h 1986"/>
              <a:gd name="T6" fmla="*/ 1455 w 1566"/>
              <a:gd name="T7" fmla="*/ 451 h 1986"/>
              <a:gd name="T8" fmla="*/ 1508 w 1566"/>
              <a:gd name="T9" fmla="*/ 488 h 1986"/>
              <a:gd name="T10" fmla="*/ 1530 w 1566"/>
              <a:gd name="T11" fmla="*/ 529 h 1986"/>
              <a:gd name="T12" fmla="*/ 1555 w 1566"/>
              <a:gd name="T13" fmla="*/ 602 h 1986"/>
              <a:gd name="T14" fmla="*/ 1544 w 1566"/>
              <a:gd name="T15" fmla="*/ 610 h 1986"/>
              <a:gd name="T16" fmla="*/ 1534 w 1566"/>
              <a:gd name="T17" fmla="*/ 669 h 1986"/>
              <a:gd name="T18" fmla="*/ 1466 w 1566"/>
              <a:gd name="T19" fmla="*/ 742 h 1986"/>
              <a:gd name="T20" fmla="*/ 1343 w 1566"/>
              <a:gd name="T21" fmla="*/ 785 h 1986"/>
              <a:gd name="T22" fmla="*/ 1270 w 1566"/>
              <a:gd name="T23" fmla="*/ 974 h 1986"/>
              <a:gd name="T24" fmla="*/ 1394 w 1566"/>
              <a:gd name="T25" fmla="*/ 1142 h 1986"/>
              <a:gd name="T26" fmla="*/ 1479 w 1566"/>
              <a:gd name="T27" fmla="*/ 1257 h 1986"/>
              <a:gd name="T28" fmla="*/ 1471 w 1566"/>
              <a:gd name="T29" fmla="*/ 1396 h 1986"/>
              <a:gd name="T30" fmla="*/ 1395 w 1566"/>
              <a:gd name="T31" fmla="*/ 1521 h 1986"/>
              <a:gd name="T32" fmla="*/ 1368 w 1566"/>
              <a:gd name="T33" fmla="*/ 1486 h 1986"/>
              <a:gd name="T34" fmla="*/ 1389 w 1566"/>
              <a:gd name="T35" fmla="*/ 1442 h 1986"/>
              <a:gd name="T36" fmla="*/ 1342 w 1566"/>
              <a:gd name="T37" fmla="*/ 1469 h 1986"/>
              <a:gd name="T38" fmla="*/ 1394 w 1566"/>
              <a:gd name="T39" fmla="*/ 1409 h 1986"/>
              <a:gd name="T40" fmla="*/ 1395 w 1566"/>
              <a:gd name="T41" fmla="*/ 1340 h 1986"/>
              <a:gd name="T42" fmla="*/ 1358 w 1566"/>
              <a:gd name="T43" fmla="*/ 1307 h 1986"/>
              <a:gd name="T44" fmla="*/ 1264 w 1566"/>
              <a:gd name="T45" fmla="*/ 1427 h 1986"/>
              <a:gd name="T46" fmla="*/ 1249 w 1566"/>
              <a:gd name="T47" fmla="*/ 1425 h 1986"/>
              <a:gd name="T48" fmla="*/ 1225 w 1566"/>
              <a:gd name="T49" fmla="*/ 1493 h 1986"/>
              <a:gd name="T50" fmla="*/ 1150 w 1566"/>
              <a:gd name="T51" fmla="*/ 1701 h 1986"/>
              <a:gd name="T52" fmla="*/ 1218 w 1566"/>
              <a:gd name="T53" fmla="*/ 1768 h 1986"/>
              <a:gd name="T54" fmla="*/ 1328 w 1566"/>
              <a:gd name="T55" fmla="*/ 1937 h 1986"/>
              <a:gd name="T56" fmla="*/ 1274 w 1566"/>
              <a:gd name="T57" fmla="*/ 1945 h 1986"/>
              <a:gd name="T58" fmla="*/ 1257 w 1566"/>
              <a:gd name="T59" fmla="*/ 1894 h 1986"/>
              <a:gd name="T60" fmla="*/ 1222 w 1566"/>
              <a:gd name="T61" fmla="*/ 1873 h 1986"/>
              <a:gd name="T62" fmla="*/ 1191 w 1566"/>
              <a:gd name="T63" fmla="*/ 1942 h 1986"/>
              <a:gd name="T64" fmla="*/ 1147 w 1566"/>
              <a:gd name="T65" fmla="*/ 1933 h 1986"/>
              <a:gd name="T66" fmla="*/ 1108 w 1566"/>
              <a:gd name="T67" fmla="*/ 1919 h 1986"/>
              <a:gd name="T68" fmla="*/ 1092 w 1566"/>
              <a:gd name="T69" fmla="*/ 1883 h 1986"/>
              <a:gd name="T70" fmla="*/ 1074 w 1566"/>
              <a:gd name="T71" fmla="*/ 1839 h 1986"/>
              <a:gd name="T72" fmla="*/ 943 w 1566"/>
              <a:gd name="T73" fmla="*/ 1773 h 1986"/>
              <a:gd name="T74" fmla="*/ 833 w 1566"/>
              <a:gd name="T75" fmla="*/ 1663 h 1986"/>
              <a:gd name="T76" fmla="*/ 729 w 1566"/>
              <a:gd name="T77" fmla="*/ 1641 h 1986"/>
              <a:gd name="T78" fmla="*/ 25 w 1566"/>
              <a:gd name="T79" fmla="*/ 1092 h 1986"/>
              <a:gd name="T80" fmla="*/ 459 w 1566"/>
              <a:gd name="T81" fmla="*/ 211 h 1986"/>
              <a:gd name="T82" fmla="*/ 594 w 1566"/>
              <a:gd name="T83" fmla="*/ 254 h 1986"/>
              <a:gd name="T84" fmla="*/ 326 w 1566"/>
              <a:gd name="T85" fmla="*/ 719 h 1986"/>
              <a:gd name="T86" fmla="*/ 194 w 1566"/>
              <a:gd name="T87" fmla="*/ 1350 h 1986"/>
              <a:gd name="T88" fmla="*/ 524 w 1566"/>
              <a:gd name="T89" fmla="*/ 1422 h 1986"/>
              <a:gd name="T90" fmla="*/ 485 w 1566"/>
              <a:gd name="T91" fmla="*/ 1135 h 1986"/>
              <a:gd name="T92" fmla="*/ 748 w 1566"/>
              <a:gd name="T93" fmla="*/ 661 h 1986"/>
              <a:gd name="T94" fmla="*/ 952 w 1566"/>
              <a:gd name="T95" fmla="*/ 534 h 1986"/>
              <a:gd name="T96" fmla="*/ 1012 w 1566"/>
              <a:gd name="T97" fmla="*/ 439 h 1986"/>
              <a:gd name="T98" fmla="*/ 1007 w 1566"/>
              <a:gd name="T99" fmla="*/ 323 h 1986"/>
              <a:gd name="T100" fmla="*/ 1069 w 1566"/>
              <a:gd name="T101" fmla="*/ 320 h 1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566" h="1986">
                <a:moveTo>
                  <a:pt x="1069" y="320"/>
                </a:moveTo>
                <a:cubicBezTo>
                  <a:pt x="1129" y="294"/>
                  <a:pt x="1205" y="239"/>
                  <a:pt x="1331" y="301"/>
                </a:cubicBezTo>
                <a:cubicBezTo>
                  <a:pt x="1383" y="294"/>
                  <a:pt x="1412" y="293"/>
                  <a:pt x="1432" y="336"/>
                </a:cubicBezTo>
                <a:cubicBezTo>
                  <a:pt x="1426" y="381"/>
                  <a:pt x="1428" y="432"/>
                  <a:pt x="1455" y="451"/>
                </a:cubicBezTo>
                <a:cubicBezTo>
                  <a:pt x="1482" y="469"/>
                  <a:pt x="1488" y="485"/>
                  <a:pt x="1508" y="488"/>
                </a:cubicBezTo>
                <a:cubicBezTo>
                  <a:pt x="1527" y="491"/>
                  <a:pt x="1534" y="509"/>
                  <a:pt x="1530" y="529"/>
                </a:cubicBezTo>
                <a:cubicBezTo>
                  <a:pt x="1526" y="548"/>
                  <a:pt x="1566" y="551"/>
                  <a:pt x="1555" y="602"/>
                </a:cubicBezTo>
                <a:cubicBezTo>
                  <a:pt x="1544" y="610"/>
                  <a:pt x="1544" y="610"/>
                  <a:pt x="1544" y="610"/>
                </a:cubicBezTo>
                <a:cubicBezTo>
                  <a:pt x="1544" y="610"/>
                  <a:pt x="1560" y="608"/>
                  <a:pt x="1534" y="669"/>
                </a:cubicBezTo>
                <a:cubicBezTo>
                  <a:pt x="1527" y="713"/>
                  <a:pt x="1505" y="746"/>
                  <a:pt x="1466" y="742"/>
                </a:cubicBezTo>
                <a:cubicBezTo>
                  <a:pt x="1428" y="738"/>
                  <a:pt x="1389" y="775"/>
                  <a:pt x="1343" y="785"/>
                </a:cubicBezTo>
                <a:cubicBezTo>
                  <a:pt x="1335" y="826"/>
                  <a:pt x="1322" y="900"/>
                  <a:pt x="1270" y="974"/>
                </a:cubicBezTo>
                <a:cubicBezTo>
                  <a:pt x="1329" y="1014"/>
                  <a:pt x="1406" y="1038"/>
                  <a:pt x="1394" y="1142"/>
                </a:cubicBezTo>
                <a:cubicBezTo>
                  <a:pt x="1431" y="1156"/>
                  <a:pt x="1480" y="1171"/>
                  <a:pt x="1479" y="1257"/>
                </a:cubicBezTo>
                <a:cubicBezTo>
                  <a:pt x="1477" y="1343"/>
                  <a:pt x="1456" y="1340"/>
                  <a:pt x="1471" y="1396"/>
                </a:cubicBezTo>
                <a:cubicBezTo>
                  <a:pt x="1468" y="1418"/>
                  <a:pt x="1442" y="1464"/>
                  <a:pt x="1395" y="1521"/>
                </a:cubicBezTo>
                <a:cubicBezTo>
                  <a:pt x="1373" y="1527"/>
                  <a:pt x="1342" y="1505"/>
                  <a:pt x="1368" y="1486"/>
                </a:cubicBezTo>
                <a:cubicBezTo>
                  <a:pt x="1393" y="1467"/>
                  <a:pt x="1389" y="1442"/>
                  <a:pt x="1389" y="1442"/>
                </a:cubicBezTo>
                <a:cubicBezTo>
                  <a:pt x="1389" y="1442"/>
                  <a:pt x="1355" y="1500"/>
                  <a:pt x="1342" y="1469"/>
                </a:cubicBezTo>
                <a:cubicBezTo>
                  <a:pt x="1343" y="1454"/>
                  <a:pt x="1354" y="1438"/>
                  <a:pt x="1394" y="1409"/>
                </a:cubicBezTo>
                <a:cubicBezTo>
                  <a:pt x="1406" y="1377"/>
                  <a:pt x="1401" y="1347"/>
                  <a:pt x="1395" y="1340"/>
                </a:cubicBezTo>
                <a:cubicBezTo>
                  <a:pt x="1385" y="1348"/>
                  <a:pt x="1358" y="1307"/>
                  <a:pt x="1358" y="1307"/>
                </a:cubicBezTo>
                <a:cubicBezTo>
                  <a:pt x="1358" y="1307"/>
                  <a:pt x="1324" y="1405"/>
                  <a:pt x="1264" y="1427"/>
                </a:cubicBezTo>
                <a:cubicBezTo>
                  <a:pt x="1245" y="1427"/>
                  <a:pt x="1249" y="1425"/>
                  <a:pt x="1249" y="1425"/>
                </a:cubicBezTo>
                <a:cubicBezTo>
                  <a:pt x="1225" y="1493"/>
                  <a:pt x="1225" y="1493"/>
                  <a:pt x="1225" y="1493"/>
                </a:cubicBezTo>
                <a:cubicBezTo>
                  <a:pt x="1225" y="1493"/>
                  <a:pt x="1232" y="1604"/>
                  <a:pt x="1150" y="1701"/>
                </a:cubicBezTo>
                <a:cubicBezTo>
                  <a:pt x="1197" y="1732"/>
                  <a:pt x="1197" y="1757"/>
                  <a:pt x="1218" y="1768"/>
                </a:cubicBezTo>
                <a:cubicBezTo>
                  <a:pt x="1363" y="1842"/>
                  <a:pt x="1321" y="1869"/>
                  <a:pt x="1328" y="1937"/>
                </a:cubicBezTo>
                <a:cubicBezTo>
                  <a:pt x="1335" y="1973"/>
                  <a:pt x="1276" y="1986"/>
                  <a:pt x="1274" y="1945"/>
                </a:cubicBezTo>
                <a:cubicBezTo>
                  <a:pt x="1279" y="1933"/>
                  <a:pt x="1250" y="1924"/>
                  <a:pt x="1257" y="1894"/>
                </a:cubicBezTo>
                <a:cubicBezTo>
                  <a:pt x="1243" y="1888"/>
                  <a:pt x="1222" y="1873"/>
                  <a:pt x="1222" y="1873"/>
                </a:cubicBezTo>
                <a:cubicBezTo>
                  <a:pt x="1222" y="1873"/>
                  <a:pt x="1234" y="1972"/>
                  <a:pt x="1191" y="1942"/>
                </a:cubicBezTo>
                <a:cubicBezTo>
                  <a:pt x="1188" y="1955"/>
                  <a:pt x="1161" y="1970"/>
                  <a:pt x="1147" y="1933"/>
                </a:cubicBezTo>
                <a:cubicBezTo>
                  <a:pt x="1142" y="1952"/>
                  <a:pt x="1118" y="1962"/>
                  <a:pt x="1108" y="1919"/>
                </a:cubicBezTo>
                <a:cubicBezTo>
                  <a:pt x="1098" y="1876"/>
                  <a:pt x="1100" y="1890"/>
                  <a:pt x="1092" y="1883"/>
                </a:cubicBezTo>
                <a:cubicBezTo>
                  <a:pt x="1083" y="1876"/>
                  <a:pt x="1071" y="1865"/>
                  <a:pt x="1074" y="1839"/>
                </a:cubicBezTo>
                <a:cubicBezTo>
                  <a:pt x="1076" y="1812"/>
                  <a:pt x="968" y="1778"/>
                  <a:pt x="943" y="1773"/>
                </a:cubicBezTo>
                <a:cubicBezTo>
                  <a:pt x="918" y="1768"/>
                  <a:pt x="800" y="1740"/>
                  <a:pt x="833" y="1663"/>
                </a:cubicBezTo>
                <a:cubicBezTo>
                  <a:pt x="805" y="1652"/>
                  <a:pt x="786" y="1634"/>
                  <a:pt x="729" y="1641"/>
                </a:cubicBezTo>
                <a:cubicBezTo>
                  <a:pt x="671" y="1648"/>
                  <a:pt x="0" y="1798"/>
                  <a:pt x="25" y="1092"/>
                </a:cubicBezTo>
                <a:cubicBezTo>
                  <a:pt x="80" y="553"/>
                  <a:pt x="525" y="622"/>
                  <a:pt x="459" y="211"/>
                </a:cubicBezTo>
                <a:cubicBezTo>
                  <a:pt x="408" y="118"/>
                  <a:pt x="587" y="0"/>
                  <a:pt x="594" y="254"/>
                </a:cubicBezTo>
                <a:cubicBezTo>
                  <a:pt x="601" y="508"/>
                  <a:pt x="487" y="567"/>
                  <a:pt x="326" y="719"/>
                </a:cubicBezTo>
                <a:cubicBezTo>
                  <a:pt x="126" y="910"/>
                  <a:pt x="96" y="1172"/>
                  <a:pt x="194" y="1350"/>
                </a:cubicBezTo>
                <a:cubicBezTo>
                  <a:pt x="293" y="1529"/>
                  <a:pt x="557" y="1563"/>
                  <a:pt x="524" y="1422"/>
                </a:cubicBezTo>
                <a:cubicBezTo>
                  <a:pt x="480" y="1347"/>
                  <a:pt x="454" y="1265"/>
                  <a:pt x="485" y="1135"/>
                </a:cubicBezTo>
                <a:cubicBezTo>
                  <a:pt x="515" y="1005"/>
                  <a:pt x="546" y="849"/>
                  <a:pt x="748" y="661"/>
                </a:cubicBezTo>
                <a:cubicBezTo>
                  <a:pt x="817" y="601"/>
                  <a:pt x="874" y="551"/>
                  <a:pt x="952" y="534"/>
                </a:cubicBezTo>
                <a:cubicBezTo>
                  <a:pt x="1014" y="501"/>
                  <a:pt x="1014" y="473"/>
                  <a:pt x="1012" y="439"/>
                </a:cubicBezTo>
                <a:cubicBezTo>
                  <a:pt x="1005" y="363"/>
                  <a:pt x="1026" y="393"/>
                  <a:pt x="1007" y="323"/>
                </a:cubicBezTo>
                <a:cubicBezTo>
                  <a:pt x="1000" y="287"/>
                  <a:pt x="1053" y="275"/>
                  <a:pt x="1069" y="320"/>
                </a:cubicBezTo>
                <a:close/>
              </a:path>
            </a:pathLst>
          </a:custGeom>
          <a:solidFill>
            <a:sysClr val="window" lastClr="FFFFFF">
              <a:lumMod val="85000"/>
            </a:sys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4651E22-5294-4030-B6CE-A5209DE49DAC}"/>
              </a:ext>
            </a:extLst>
          </p:cNvPr>
          <p:cNvSpPr txBox="1"/>
          <p:nvPr/>
        </p:nvSpPr>
        <p:spPr>
          <a:xfrm>
            <a:off x="7160604" y="3242460"/>
            <a:ext cx="65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D9FDDD-7F5E-4203-BDE7-7C58768FB30E}"/>
              </a:ext>
            </a:extLst>
          </p:cNvPr>
          <p:cNvSpPr txBox="1"/>
          <p:nvPr/>
        </p:nvSpPr>
        <p:spPr>
          <a:xfrm>
            <a:off x="7040055" y="2037478"/>
            <a:ext cx="2319223" cy="215444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</a:rPr>
              <a:t>  Single SC drug dose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0817C41-4A6D-4766-AC91-D8F1FC39B025}"/>
              </a:ext>
            </a:extLst>
          </p:cNvPr>
          <p:cNvCxnSpPr>
            <a:cxnSpLocks/>
          </p:cNvCxnSpPr>
          <p:nvPr/>
        </p:nvCxnSpPr>
        <p:spPr>
          <a:xfrm>
            <a:off x="8203238" y="3042286"/>
            <a:ext cx="2482912" cy="0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21C142F-6AD9-4C2D-9D8B-CBE438E6BAF6}"/>
              </a:ext>
            </a:extLst>
          </p:cNvPr>
          <p:cNvCxnSpPr>
            <a:cxnSpLocks/>
          </p:cNvCxnSpPr>
          <p:nvPr/>
        </p:nvCxnSpPr>
        <p:spPr>
          <a:xfrm>
            <a:off x="8203238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52BAA3A-CD50-4F27-A3A8-14BC539667B8}"/>
              </a:ext>
            </a:extLst>
          </p:cNvPr>
          <p:cNvCxnSpPr>
            <a:cxnSpLocks/>
          </p:cNvCxnSpPr>
          <p:nvPr/>
        </p:nvCxnSpPr>
        <p:spPr>
          <a:xfrm>
            <a:off x="8672552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4835238E-8DDC-475E-9990-793F2D44476E}"/>
              </a:ext>
            </a:extLst>
          </p:cNvPr>
          <p:cNvCxnSpPr>
            <a:cxnSpLocks/>
          </p:cNvCxnSpPr>
          <p:nvPr/>
        </p:nvCxnSpPr>
        <p:spPr>
          <a:xfrm>
            <a:off x="9207423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2E41AB7-B5AF-4D5A-B793-EA6627613A3B}"/>
              </a:ext>
            </a:extLst>
          </p:cNvPr>
          <p:cNvCxnSpPr>
            <a:cxnSpLocks/>
          </p:cNvCxnSpPr>
          <p:nvPr/>
        </p:nvCxnSpPr>
        <p:spPr>
          <a:xfrm>
            <a:off x="9709515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D6FA8D3-44CA-4F6B-91D4-1D6935EB9001}"/>
              </a:ext>
            </a:extLst>
          </p:cNvPr>
          <p:cNvCxnSpPr>
            <a:cxnSpLocks/>
          </p:cNvCxnSpPr>
          <p:nvPr/>
        </p:nvCxnSpPr>
        <p:spPr>
          <a:xfrm>
            <a:off x="10211608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1B0D354-D1B4-43BC-82C5-B96FC7015123}"/>
              </a:ext>
            </a:extLst>
          </p:cNvPr>
          <p:cNvCxnSpPr>
            <a:cxnSpLocks/>
          </p:cNvCxnSpPr>
          <p:nvPr/>
        </p:nvCxnSpPr>
        <p:spPr>
          <a:xfrm>
            <a:off x="10686150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8BDEC49E-1A6F-4998-962B-71A9AB27C82A}"/>
              </a:ext>
            </a:extLst>
          </p:cNvPr>
          <p:cNvSpPr txBox="1"/>
          <p:nvPr/>
        </p:nvSpPr>
        <p:spPr>
          <a:xfrm>
            <a:off x="8155785" y="2732331"/>
            <a:ext cx="100163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ABBF931D-775D-4152-AF9B-9F17A10FF443}"/>
              </a:ext>
            </a:extLst>
          </p:cNvPr>
          <p:cNvSpPr txBox="1"/>
          <p:nvPr/>
        </p:nvSpPr>
        <p:spPr>
          <a:xfrm>
            <a:off x="8543931" y="2732331"/>
            <a:ext cx="229192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032FF1-1BFB-459E-962D-119443721628}"/>
              </a:ext>
            </a:extLst>
          </p:cNvPr>
          <p:cNvSpPr txBox="1"/>
          <p:nvPr/>
        </p:nvSpPr>
        <p:spPr>
          <a:xfrm>
            <a:off x="9088843" y="2732331"/>
            <a:ext cx="229192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8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8194584-248C-401F-986E-9ECF6777F0C4}"/>
              </a:ext>
            </a:extLst>
          </p:cNvPr>
          <p:cNvSpPr txBox="1"/>
          <p:nvPr/>
        </p:nvSpPr>
        <p:spPr>
          <a:xfrm>
            <a:off x="9578282" y="2732331"/>
            <a:ext cx="229192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BEB5859-8BD7-4253-A5A8-7528758294A0}"/>
              </a:ext>
            </a:extLst>
          </p:cNvPr>
          <p:cNvSpPr txBox="1"/>
          <p:nvPr/>
        </p:nvSpPr>
        <p:spPr>
          <a:xfrm>
            <a:off x="10095457" y="2732331"/>
            <a:ext cx="229192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16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76CB99C-90AD-4101-8E41-57D08936B944}"/>
              </a:ext>
            </a:extLst>
          </p:cNvPr>
          <p:cNvSpPr txBox="1"/>
          <p:nvPr/>
        </p:nvSpPr>
        <p:spPr>
          <a:xfrm>
            <a:off x="10554885" y="2732331"/>
            <a:ext cx="272304" cy="15279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20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C6FA4A7-CD4C-4D43-B717-01B17E9BD09D}"/>
              </a:ext>
            </a:extLst>
          </p:cNvPr>
          <p:cNvSpPr txBox="1"/>
          <p:nvPr/>
        </p:nvSpPr>
        <p:spPr>
          <a:xfrm>
            <a:off x="7673707" y="2717404"/>
            <a:ext cx="392736" cy="1661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Week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531C4013-931D-4A64-BEFF-8EDEA08B59BD}"/>
              </a:ext>
            </a:extLst>
          </p:cNvPr>
          <p:cNvSpPr txBox="1"/>
          <p:nvPr/>
        </p:nvSpPr>
        <p:spPr>
          <a:xfrm>
            <a:off x="7778700" y="3236974"/>
            <a:ext cx="2212214" cy="415498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panose="020B0604020202020204" pitchFamily="34" charset="0"/>
              </a:rPr>
              <a:t>Weekly SHIV vaginal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cs typeface="Arial" panose="020B0604020202020204" pitchFamily="34" charset="0"/>
              </a:rPr>
              <a:t>challenges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C79D72B2-B719-4A4F-A833-13EE3FACF7B2}"/>
              </a:ext>
            </a:extLst>
          </p:cNvPr>
          <p:cNvSpPr txBox="1"/>
          <p:nvPr/>
        </p:nvSpPr>
        <p:spPr>
          <a:xfrm>
            <a:off x="9545782" y="2299033"/>
            <a:ext cx="105509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50000"/>
                  </a:srgbClr>
                </a:solidFill>
                <a:effectLst/>
                <a:uLnTx/>
                <a:uFillTx/>
                <a:cs typeface="Arial" panose="020B0604020202020204" pitchFamily="34" charset="0"/>
              </a:rPr>
              <a:t>Drug washout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212315C-6D42-418D-8DD9-115CCDD66635}"/>
              </a:ext>
            </a:extLst>
          </p:cNvPr>
          <p:cNvSpPr txBox="1"/>
          <p:nvPr/>
        </p:nvSpPr>
        <p:spPr>
          <a:xfrm>
            <a:off x="6241955" y="3097450"/>
            <a:ext cx="18527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Female Indian rhesus macaques pre-treated w/ DMPA</a:t>
            </a: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43FF6450-6A55-4BB9-AF32-685FC440BB1B}"/>
              </a:ext>
            </a:extLst>
          </p:cNvPr>
          <p:cNvSpPr/>
          <p:nvPr/>
        </p:nvSpPr>
        <p:spPr>
          <a:xfrm>
            <a:off x="7282783" y="4332056"/>
            <a:ext cx="894675" cy="329184"/>
          </a:xfrm>
          <a:prstGeom prst="rect">
            <a:avLst/>
          </a:prstGeom>
          <a:solidFill>
            <a:srgbClr val="3820B2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anose="020B0604020202020204" pitchFamily="34" charset="0"/>
              </a:rPr>
              <a:t>GS-CA1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anose="020B0604020202020204" pitchFamily="34" charset="0"/>
              </a:rPr>
              <a:t>300 mg/kg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4738CDEA-C85F-49EA-BCED-7EB53AF494F4}"/>
              </a:ext>
            </a:extLst>
          </p:cNvPr>
          <p:cNvSpPr/>
          <p:nvPr/>
        </p:nvSpPr>
        <p:spPr>
          <a:xfrm>
            <a:off x="8203238" y="4332056"/>
            <a:ext cx="2521109" cy="329184"/>
          </a:xfrm>
          <a:prstGeom prst="rect">
            <a:avLst/>
          </a:prstGeom>
          <a:gradFill>
            <a:gsLst>
              <a:gs pos="74748">
                <a:srgbClr val="CDC7EC"/>
              </a:gs>
              <a:gs pos="41000">
                <a:srgbClr val="8A7BD2"/>
              </a:gs>
              <a:gs pos="0">
                <a:srgbClr val="3820B2"/>
              </a:gs>
              <a:gs pos="100000">
                <a:sysClr val="window" lastClr="FFFFFF"/>
              </a:gs>
            </a:gsLst>
            <a:lin ang="0" scaled="1"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28B96B4-F7C8-448A-8194-865B68FB4430}"/>
              </a:ext>
            </a:extLst>
          </p:cNvPr>
          <p:cNvSpPr txBox="1"/>
          <p:nvPr/>
        </p:nvSpPr>
        <p:spPr>
          <a:xfrm>
            <a:off x="6962909" y="4332056"/>
            <a:ext cx="238848" cy="32918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n=8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8109A22-AAA8-4700-9747-8AD6668E811B}"/>
              </a:ext>
            </a:extLst>
          </p:cNvPr>
          <p:cNvSpPr/>
          <p:nvPr/>
        </p:nvSpPr>
        <p:spPr>
          <a:xfrm>
            <a:off x="7282783" y="3979992"/>
            <a:ext cx="894675" cy="329184"/>
          </a:xfrm>
          <a:prstGeom prst="rect">
            <a:avLst/>
          </a:prstGeom>
          <a:solidFill>
            <a:srgbClr val="8E7BE8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anose="020B0604020202020204" pitchFamily="34" charset="0"/>
              </a:rPr>
              <a:t>GS-CA1</a:t>
            </a:r>
          </a:p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anose="020B0604020202020204" pitchFamily="34" charset="0"/>
              </a:rPr>
              <a:t>150 mg/kg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00618C08-53B6-49C7-9E96-5D26C5AC2CFF}"/>
              </a:ext>
            </a:extLst>
          </p:cNvPr>
          <p:cNvSpPr/>
          <p:nvPr/>
        </p:nvSpPr>
        <p:spPr>
          <a:xfrm>
            <a:off x="8203237" y="3979992"/>
            <a:ext cx="2521110" cy="329184"/>
          </a:xfrm>
          <a:prstGeom prst="rect">
            <a:avLst/>
          </a:prstGeom>
          <a:gradFill flip="none" rotWithShape="1">
            <a:gsLst>
              <a:gs pos="80334">
                <a:srgbClr val="E3DEF9"/>
              </a:gs>
              <a:gs pos="55100">
                <a:srgbClr val="BFB4F2"/>
              </a:gs>
              <a:gs pos="0">
                <a:srgbClr val="8E7BE8"/>
              </a:gs>
              <a:gs pos="100000">
                <a:sysClr val="window" lastClr="FFFFFF"/>
              </a:gs>
            </a:gsLst>
            <a:lin ang="0" scaled="1"/>
            <a:tileRect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45C96C72-1C9B-42CE-8A1C-881B2403E915}"/>
              </a:ext>
            </a:extLst>
          </p:cNvPr>
          <p:cNvSpPr txBox="1"/>
          <p:nvPr/>
        </p:nvSpPr>
        <p:spPr>
          <a:xfrm>
            <a:off x="6962909" y="3979992"/>
            <a:ext cx="238848" cy="32918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n=8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01DCB5C-9810-4185-A018-E9790675A66F}"/>
              </a:ext>
            </a:extLst>
          </p:cNvPr>
          <p:cNvSpPr/>
          <p:nvPr/>
        </p:nvSpPr>
        <p:spPr>
          <a:xfrm>
            <a:off x="8203237" y="3627928"/>
            <a:ext cx="2521110" cy="329184"/>
          </a:xfrm>
          <a:prstGeom prst="rect">
            <a:avLst/>
          </a:prstGeom>
          <a:gradFill>
            <a:gsLst>
              <a:gs pos="74148">
                <a:srgbClr val="E2E2E4"/>
              </a:gs>
              <a:gs pos="43800">
                <a:srgbClr val="BFC1C4"/>
              </a:gs>
              <a:gs pos="0">
                <a:srgbClr val="8E9096"/>
              </a:gs>
              <a:gs pos="100000">
                <a:sysClr val="window" lastClr="FFFFFF"/>
              </a:gs>
            </a:gsLst>
            <a:lin ang="0" scaled="1"/>
          </a:gra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2DD7E02C-823D-4527-ACDF-3E57EDBBC8DB}"/>
              </a:ext>
            </a:extLst>
          </p:cNvPr>
          <p:cNvSpPr/>
          <p:nvPr/>
        </p:nvSpPr>
        <p:spPr>
          <a:xfrm>
            <a:off x="7282783" y="3627928"/>
            <a:ext cx="894676" cy="329184"/>
          </a:xfrm>
          <a:prstGeom prst="rect">
            <a:avLst/>
          </a:prstGeom>
          <a:solidFill>
            <a:srgbClr val="8E9096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lIns="0" tIns="0" rIns="0" bIns="0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panose="020B0604020202020204" pitchFamily="34" charset="0"/>
              </a:rPr>
              <a:t>Placebo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28237F62-6F7E-4C91-BB48-17AEFB2E6824}"/>
              </a:ext>
            </a:extLst>
          </p:cNvPr>
          <p:cNvSpPr txBox="1"/>
          <p:nvPr/>
        </p:nvSpPr>
        <p:spPr>
          <a:xfrm>
            <a:off x="6962909" y="3627928"/>
            <a:ext cx="238848" cy="32918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n=8</a:t>
            </a:r>
          </a:p>
        </p:txBody>
      </p:sp>
      <p:sp>
        <p:nvSpPr>
          <p:cNvPr id="78" name="Freeform 5">
            <a:extLst>
              <a:ext uri="{FF2B5EF4-FFF2-40B4-BE49-F238E27FC236}">
                <a16:creationId xmlns:a16="http://schemas.microsoft.com/office/drawing/2014/main" id="{9255998B-E634-4F91-95F3-39F5D9DC9AF4}"/>
              </a:ext>
            </a:extLst>
          </p:cNvPr>
          <p:cNvSpPr>
            <a:spLocks noChangeAspect="1"/>
          </p:cNvSpPr>
          <p:nvPr/>
        </p:nvSpPr>
        <p:spPr bwMode="auto">
          <a:xfrm rot="20065214">
            <a:off x="8188861" y="2322309"/>
            <a:ext cx="124266" cy="539945"/>
          </a:xfrm>
          <a:custGeom>
            <a:avLst/>
            <a:gdLst>
              <a:gd name="T0" fmla="*/ 63 w 64"/>
              <a:gd name="T1" fmla="*/ 40 h 288"/>
              <a:gd name="T2" fmla="*/ 43 w 64"/>
              <a:gd name="T3" fmla="*/ 40 h 288"/>
              <a:gd name="T4" fmla="*/ 43 w 64"/>
              <a:gd name="T5" fmla="*/ 12 h 288"/>
              <a:gd name="T6" fmla="*/ 55 w 64"/>
              <a:gd name="T7" fmla="*/ 10 h 288"/>
              <a:gd name="T8" fmla="*/ 60 w 64"/>
              <a:gd name="T9" fmla="*/ 5 h 288"/>
              <a:gd name="T10" fmla="*/ 56 w 64"/>
              <a:gd name="T11" fmla="*/ 3 h 288"/>
              <a:gd name="T12" fmla="*/ 31 w 64"/>
              <a:gd name="T13" fmla="*/ 0 h 288"/>
              <a:gd name="T14" fmla="*/ 8 w 64"/>
              <a:gd name="T15" fmla="*/ 3 h 288"/>
              <a:gd name="T16" fmla="*/ 3 w 64"/>
              <a:gd name="T17" fmla="*/ 4 h 288"/>
              <a:gd name="T18" fmla="*/ 4 w 64"/>
              <a:gd name="T19" fmla="*/ 9 h 288"/>
              <a:gd name="T20" fmla="*/ 20 w 64"/>
              <a:gd name="T21" fmla="*/ 12 h 288"/>
              <a:gd name="T22" fmla="*/ 20 w 64"/>
              <a:gd name="T23" fmla="*/ 40 h 288"/>
              <a:gd name="T24" fmla="*/ 0 w 64"/>
              <a:gd name="T25" fmla="*/ 40 h 288"/>
              <a:gd name="T26" fmla="*/ 0 w 64"/>
              <a:gd name="T27" fmla="*/ 47 h 288"/>
              <a:gd name="T28" fmla="*/ 15 w 64"/>
              <a:gd name="T29" fmla="*/ 47 h 288"/>
              <a:gd name="T30" fmla="*/ 15 w 64"/>
              <a:gd name="T31" fmla="*/ 172 h 288"/>
              <a:gd name="T32" fmla="*/ 17 w 64"/>
              <a:gd name="T33" fmla="*/ 175 h 288"/>
              <a:gd name="T34" fmla="*/ 26 w 64"/>
              <a:gd name="T35" fmla="*/ 175 h 288"/>
              <a:gd name="T36" fmla="*/ 26 w 64"/>
              <a:gd name="T37" fmla="*/ 195 h 288"/>
              <a:gd name="T38" fmla="*/ 27 w 64"/>
              <a:gd name="T39" fmla="*/ 197 h 288"/>
              <a:gd name="T40" fmla="*/ 29 w 64"/>
              <a:gd name="T41" fmla="*/ 197 h 288"/>
              <a:gd name="T42" fmla="*/ 31 w 64"/>
              <a:gd name="T43" fmla="*/ 288 h 288"/>
              <a:gd name="T44" fmla="*/ 34 w 64"/>
              <a:gd name="T45" fmla="*/ 197 h 288"/>
              <a:gd name="T46" fmla="*/ 36 w 64"/>
              <a:gd name="T47" fmla="*/ 197 h 288"/>
              <a:gd name="T48" fmla="*/ 36 w 64"/>
              <a:gd name="T49" fmla="*/ 195 h 288"/>
              <a:gd name="T50" fmla="*/ 36 w 64"/>
              <a:gd name="T51" fmla="*/ 175 h 288"/>
              <a:gd name="T52" fmla="*/ 46 w 64"/>
              <a:gd name="T53" fmla="*/ 175 h 288"/>
              <a:gd name="T54" fmla="*/ 49 w 64"/>
              <a:gd name="T55" fmla="*/ 172 h 288"/>
              <a:gd name="T56" fmla="*/ 49 w 64"/>
              <a:gd name="T57" fmla="*/ 121 h 288"/>
              <a:gd name="T58" fmla="*/ 34 w 64"/>
              <a:gd name="T59" fmla="*/ 121 h 288"/>
              <a:gd name="T60" fmla="*/ 34 w 64"/>
              <a:gd name="T61" fmla="*/ 117 h 288"/>
              <a:gd name="T62" fmla="*/ 49 w 64"/>
              <a:gd name="T63" fmla="*/ 117 h 288"/>
              <a:gd name="T64" fmla="*/ 49 w 64"/>
              <a:gd name="T65" fmla="*/ 103 h 288"/>
              <a:gd name="T66" fmla="*/ 34 w 64"/>
              <a:gd name="T67" fmla="*/ 103 h 288"/>
              <a:gd name="T68" fmla="*/ 34 w 64"/>
              <a:gd name="T69" fmla="*/ 99 h 288"/>
              <a:gd name="T70" fmla="*/ 49 w 64"/>
              <a:gd name="T71" fmla="*/ 99 h 288"/>
              <a:gd name="T72" fmla="*/ 49 w 64"/>
              <a:gd name="T73" fmla="*/ 84 h 288"/>
              <a:gd name="T74" fmla="*/ 34 w 64"/>
              <a:gd name="T75" fmla="*/ 84 h 288"/>
              <a:gd name="T76" fmla="*/ 34 w 64"/>
              <a:gd name="T77" fmla="*/ 81 h 288"/>
              <a:gd name="T78" fmla="*/ 49 w 64"/>
              <a:gd name="T79" fmla="*/ 81 h 288"/>
              <a:gd name="T80" fmla="*/ 49 w 64"/>
              <a:gd name="T81" fmla="*/ 66 h 288"/>
              <a:gd name="T82" fmla="*/ 34 w 64"/>
              <a:gd name="T83" fmla="*/ 66 h 288"/>
              <a:gd name="T84" fmla="*/ 34 w 64"/>
              <a:gd name="T85" fmla="*/ 62 h 288"/>
              <a:gd name="T86" fmla="*/ 49 w 64"/>
              <a:gd name="T87" fmla="*/ 62 h 288"/>
              <a:gd name="T88" fmla="*/ 49 w 64"/>
              <a:gd name="T89" fmla="*/ 47 h 288"/>
              <a:gd name="T90" fmla="*/ 63 w 64"/>
              <a:gd name="T91" fmla="*/ 47 h 288"/>
              <a:gd name="T92" fmla="*/ 63 w 64"/>
              <a:gd name="T93" fmla="*/ 4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4" h="288">
                <a:moveTo>
                  <a:pt x="63" y="40"/>
                </a:moveTo>
                <a:cubicBezTo>
                  <a:pt x="43" y="40"/>
                  <a:pt x="43" y="40"/>
                  <a:pt x="43" y="40"/>
                </a:cubicBezTo>
                <a:cubicBezTo>
                  <a:pt x="43" y="12"/>
                  <a:pt x="43" y="12"/>
                  <a:pt x="43" y="12"/>
                </a:cubicBezTo>
                <a:cubicBezTo>
                  <a:pt x="47" y="12"/>
                  <a:pt x="51" y="11"/>
                  <a:pt x="55" y="10"/>
                </a:cubicBezTo>
                <a:cubicBezTo>
                  <a:pt x="58" y="10"/>
                  <a:pt x="64" y="8"/>
                  <a:pt x="60" y="5"/>
                </a:cubicBezTo>
                <a:cubicBezTo>
                  <a:pt x="59" y="4"/>
                  <a:pt x="58" y="3"/>
                  <a:pt x="56" y="3"/>
                </a:cubicBezTo>
                <a:cubicBezTo>
                  <a:pt x="49" y="1"/>
                  <a:pt x="39" y="0"/>
                  <a:pt x="31" y="0"/>
                </a:cubicBezTo>
                <a:cubicBezTo>
                  <a:pt x="23" y="0"/>
                  <a:pt x="16" y="1"/>
                  <a:pt x="8" y="3"/>
                </a:cubicBezTo>
                <a:cubicBezTo>
                  <a:pt x="6" y="3"/>
                  <a:pt x="5" y="3"/>
                  <a:pt x="3" y="4"/>
                </a:cubicBezTo>
                <a:cubicBezTo>
                  <a:pt x="2" y="6"/>
                  <a:pt x="1" y="9"/>
                  <a:pt x="4" y="9"/>
                </a:cubicBezTo>
                <a:cubicBezTo>
                  <a:pt x="9" y="11"/>
                  <a:pt x="14" y="11"/>
                  <a:pt x="20" y="12"/>
                </a:cubicBezTo>
                <a:cubicBezTo>
                  <a:pt x="20" y="40"/>
                  <a:pt x="20" y="40"/>
                  <a:pt x="2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7"/>
                  <a:pt x="0" y="47"/>
                  <a:pt x="0" y="47"/>
                </a:cubicBezTo>
                <a:cubicBezTo>
                  <a:pt x="15" y="47"/>
                  <a:pt x="15" y="47"/>
                  <a:pt x="15" y="47"/>
                </a:cubicBezTo>
                <a:cubicBezTo>
                  <a:pt x="15" y="172"/>
                  <a:pt x="15" y="172"/>
                  <a:pt x="15" y="172"/>
                </a:cubicBezTo>
                <a:cubicBezTo>
                  <a:pt x="17" y="175"/>
                  <a:pt x="17" y="175"/>
                  <a:pt x="17" y="175"/>
                </a:cubicBezTo>
                <a:cubicBezTo>
                  <a:pt x="26" y="175"/>
                  <a:pt x="26" y="175"/>
                  <a:pt x="26" y="175"/>
                </a:cubicBezTo>
                <a:cubicBezTo>
                  <a:pt x="26" y="195"/>
                  <a:pt x="26" y="195"/>
                  <a:pt x="26" y="195"/>
                </a:cubicBezTo>
                <a:cubicBezTo>
                  <a:pt x="27" y="197"/>
                  <a:pt x="27" y="197"/>
                  <a:pt x="27" y="197"/>
                </a:cubicBezTo>
                <a:cubicBezTo>
                  <a:pt x="29" y="197"/>
                  <a:pt x="29" y="197"/>
                  <a:pt x="29" y="197"/>
                </a:cubicBezTo>
                <a:cubicBezTo>
                  <a:pt x="31" y="288"/>
                  <a:pt x="31" y="288"/>
                  <a:pt x="31" y="288"/>
                </a:cubicBezTo>
                <a:cubicBezTo>
                  <a:pt x="34" y="197"/>
                  <a:pt x="34" y="197"/>
                  <a:pt x="34" y="197"/>
                </a:cubicBezTo>
                <a:cubicBezTo>
                  <a:pt x="36" y="197"/>
                  <a:pt x="36" y="197"/>
                  <a:pt x="36" y="197"/>
                </a:cubicBezTo>
                <a:cubicBezTo>
                  <a:pt x="36" y="195"/>
                  <a:pt x="36" y="195"/>
                  <a:pt x="36" y="19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46" y="175"/>
                  <a:pt x="46" y="175"/>
                  <a:pt x="46" y="175"/>
                </a:cubicBezTo>
                <a:cubicBezTo>
                  <a:pt x="49" y="172"/>
                  <a:pt x="49" y="172"/>
                  <a:pt x="49" y="172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4" y="117"/>
                  <a:pt x="34" y="117"/>
                  <a:pt x="34" y="117"/>
                </a:cubicBezTo>
                <a:cubicBezTo>
                  <a:pt x="49" y="117"/>
                  <a:pt x="49" y="117"/>
                  <a:pt x="49" y="117"/>
                </a:cubicBezTo>
                <a:cubicBezTo>
                  <a:pt x="49" y="103"/>
                  <a:pt x="49" y="103"/>
                  <a:pt x="49" y="103"/>
                </a:cubicBezTo>
                <a:cubicBezTo>
                  <a:pt x="34" y="103"/>
                  <a:pt x="34" y="103"/>
                  <a:pt x="34" y="103"/>
                </a:cubicBezTo>
                <a:cubicBezTo>
                  <a:pt x="34" y="99"/>
                  <a:pt x="34" y="99"/>
                  <a:pt x="34" y="99"/>
                </a:cubicBezTo>
                <a:cubicBezTo>
                  <a:pt x="49" y="99"/>
                  <a:pt x="49" y="99"/>
                  <a:pt x="49" y="99"/>
                </a:cubicBezTo>
                <a:cubicBezTo>
                  <a:pt x="49" y="84"/>
                  <a:pt x="49" y="84"/>
                  <a:pt x="49" y="84"/>
                </a:cubicBezTo>
                <a:cubicBezTo>
                  <a:pt x="34" y="84"/>
                  <a:pt x="34" y="84"/>
                  <a:pt x="34" y="84"/>
                </a:cubicBezTo>
                <a:cubicBezTo>
                  <a:pt x="34" y="81"/>
                  <a:pt x="34" y="81"/>
                  <a:pt x="34" y="81"/>
                </a:cubicBezTo>
                <a:cubicBezTo>
                  <a:pt x="49" y="81"/>
                  <a:pt x="49" y="81"/>
                  <a:pt x="49" y="81"/>
                </a:cubicBezTo>
                <a:cubicBezTo>
                  <a:pt x="49" y="66"/>
                  <a:pt x="49" y="66"/>
                  <a:pt x="49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34" y="62"/>
                  <a:pt x="34" y="62"/>
                  <a:pt x="34" y="62"/>
                </a:cubicBezTo>
                <a:cubicBezTo>
                  <a:pt x="49" y="62"/>
                  <a:pt x="49" y="62"/>
                  <a:pt x="49" y="62"/>
                </a:cubicBezTo>
                <a:cubicBezTo>
                  <a:pt x="49" y="47"/>
                  <a:pt x="49" y="47"/>
                  <a:pt x="49" y="47"/>
                </a:cubicBezTo>
                <a:cubicBezTo>
                  <a:pt x="63" y="47"/>
                  <a:pt x="63" y="47"/>
                  <a:pt x="63" y="47"/>
                </a:cubicBezTo>
                <a:lnTo>
                  <a:pt x="63" y="40"/>
                </a:lnTo>
                <a:close/>
              </a:path>
            </a:pathLst>
          </a:custGeom>
          <a:solidFill>
            <a:srgbClr val="8E9096"/>
          </a:solidFill>
          <a:ln w="28575" cap="flat">
            <a:noFill/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79" name="Freeform 5">
            <a:extLst>
              <a:ext uri="{FF2B5EF4-FFF2-40B4-BE49-F238E27FC236}">
                <a16:creationId xmlns:a16="http://schemas.microsoft.com/office/drawing/2014/main" id="{D38E324A-8035-42C9-A484-98C84A9A94CC}"/>
              </a:ext>
            </a:extLst>
          </p:cNvPr>
          <p:cNvSpPr>
            <a:spLocks noChangeAspect="1"/>
          </p:cNvSpPr>
          <p:nvPr/>
        </p:nvSpPr>
        <p:spPr bwMode="auto">
          <a:xfrm rot="20065214">
            <a:off x="8134828" y="2297227"/>
            <a:ext cx="111837" cy="485950"/>
          </a:xfrm>
          <a:custGeom>
            <a:avLst/>
            <a:gdLst>
              <a:gd name="T0" fmla="*/ 63 w 64"/>
              <a:gd name="T1" fmla="*/ 40 h 288"/>
              <a:gd name="T2" fmla="*/ 43 w 64"/>
              <a:gd name="T3" fmla="*/ 40 h 288"/>
              <a:gd name="T4" fmla="*/ 43 w 64"/>
              <a:gd name="T5" fmla="*/ 12 h 288"/>
              <a:gd name="T6" fmla="*/ 55 w 64"/>
              <a:gd name="T7" fmla="*/ 10 h 288"/>
              <a:gd name="T8" fmla="*/ 60 w 64"/>
              <a:gd name="T9" fmla="*/ 5 h 288"/>
              <a:gd name="T10" fmla="*/ 56 w 64"/>
              <a:gd name="T11" fmla="*/ 3 h 288"/>
              <a:gd name="T12" fmla="*/ 31 w 64"/>
              <a:gd name="T13" fmla="*/ 0 h 288"/>
              <a:gd name="T14" fmla="*/ 8 w 64"/>
              <a:gd name="T15" fmla="*/ 3 h 288"/>
              <a:gd name="T16" fmla="*/ 3 w 64"/>
              <a:gd name="T17" fmla="*/ 4 h 288"/>
              <a:gd name="T18" fmla="*/ 4 w 64"/>
              <a:gd name="T19" fmla="*/ 9 h 288"/>
              <a:gd name="T20" fmla="*/ 20 w 64"/>
              <a:gd name="T21" fmla="*/ 12 h 288"/>
              <a:gd name="T22" fmla="*/ 20 w 64"/>
              <a:gd name="T23" fmla="*/ 40 h 288"/>
              <a:gd name="T24" fmla="*/ 0 w 64"/>
              <a:gd name="T25" fmla="*/ 40 h 288"/>
              <a:gd name="T26" fmla="*/ 0 w 64"/>
              <a:gd name="T27" fmla="*/ 47 h 288"/>
              <a:gd name="T28" fmla="*/ 15 w 64"/>
              <a:gd name="T29" fmla="*/ 47 h 288"/>
              <a:gd name="T30" fmla="*/ 15 w 64"/>
              <a:gd name="T31" fmla="*/ 172 h 288"/>
              <a:gd name="T32" fmla="*/ 17 w 64"/>
              <a:gd name="T33" fmla="*/ 175 h 288"/>
              <a:gd name="T34" fmla="*/ 26 w 64"/>
              <a:gd name="T35" fmla="*/ 175 h 288"/>
              <a:gd name="T36" fmla="*/ 26 w 64"/>
              <a:gd name="T37" fmla="*/ 195 h 288"/>
              <a:gd name="T38" fmla="*/ 27 w 64"/>
              <a:gd name="T39" fmla="*/ 197 h 288"/>
              <a:gd name="T40" fmla="*/ 29 w 64"/>
              <a:gd name="T41" fmla="*/ 197 h 288"/>
              <a:gd name="T42" fmla="*/ 31 w 64"/>
              <a:gd name="T43" fmla="*/ 288 h 288"/>
              <a:gd name="T44" fmla="*/ 34 w 64"/>
              <a:gd name="T45" fmla="*/ 197 h 288"/>
              <a:gd name="T46" fmla="*/ 36 w 64"/>
              <a:gd name="T47" fmla="*/ 197 h 288"/>
              <a:gd name="T48" fmla="*/ 36 w 64"/>
              <a:gd name="T49" fmla="*/ 195 h 288"/>
              <a:gd name="T50" fmla="*/ 36 w 64"/>
              <a:gd name="T51" fmla="*/ 175 h 288"/>
              <a:gd name="T52" fmla="*/ 46 w 64"/>
              <a:gd name="T53" fmla="*/ 175 h 288"/>
              <a:gd name="T54" fmla="*/ 49 w 64"/>
              <a:gd name="T55" fmla="*/ 172 h 288"/>
              <a:gd name="T56" fmla="*/ 49 w 64"/>
              <a:gd name="T57" fmla="*/ 121 h 288"/>
              <a:gd name="T58" fmla="*/ 34 w 64"/>
              <a:gd name="T59" fmla="*/ 121 h 288"/>
              <a:gd name="T60" fmla="*/ 34 w 64"/>
              <a:gd name="T61" fmla="*/ 117 h 288"/>
              <a:gd name="T62" fmla="*/ 49 w 64"/>
              <a:gd name="T63" fmla="*/ 117 h 288"/>
              <a:gd name="T64" fmla="*/ 49 w 64"/>
              <a:gd name="T65" fmla="*/ 103 h 288"/>
              <a:gd name="T66" fmla="*/ 34 w 64"/>
              <a:gd name="T67" fmla="*/ 103 h 288"/>
              <a:gd name="T68" fmla="*/ 34 w 64"/>
              <a:gd name="T69" fmla="*/ 99 h 288"/>
              <a:gd name="T70" fmla="*/ 49 w 64"/>
              <a:gd name="T71" fmla="*/ 99 h 288"/>
              <a:gd name="T72" fmla="*/ 49 w 64"/>
              <a:gd name="T73" fmla="*/ 84 h 288"/>
              <a:gd name="T74" fmla="*/ 34 w 64"/>
              <a:gd name="T75" fmla="*/ 84 h 288"/>
              <a:gd name="T76" fmla="*/ 34 w 64"/>
              <a:gd name="T77" fmla="*/ 81 h 288"/>
              <a:gd name="T78" fmla="*/ 49 w 64"/>
              <a:gd name="T79" fmla="*/ 81 h 288"/>
              <a:gd name="T80" fmla="*/ 49 w 64"/>
              <a:gd name="T81" fmla="*/ 66 h 288"/>
              <a:gd name="T82" fmla="*/ 34 w 64"/>
              <a:gd name="T83" fmla="*/ 66 h 288"/>
              <a:gd name="T84" fmla="*/ 34 w 64"/>
              <a:gd name="T85" fmla="*/ 62 h 288"/>
              <a:gd name="T86" fmla="*/ 49 w 64"/>
              <a:gd name="T87" fmla="*/ 62 h 288"/>
              <a:gd name="T88" fmla="*/ 49 w 64"/>
              <a:gd name="T89" fmla="*/ 47 h 288"/>
              <a:gd name="T90" fmla="*/ 63 w 64"/>
              <a:gd name="T91" fmla="*/ 47 h 288"/>
              <a:gd name="T92" fmla="*/ 63 w 64"/>
              <a:gd name="T93" fmla="*/ 4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4" h="288">
                <a:moveTo>
                  <a:pt x="63" y="40"/>
                </a:moveTo>
                <a:cubicBezTo>
                  <a:pt x="43" y="40"/>
                  <a:pt x="43" y="40"/>
                  <a:pt x="43" y="40"/>
                </a:cubicBezTo>
                <a:cubicBezTo>
                  <a:pt x="43" y="12"/>
                  <a:pt x="43" y="12"/>
                  <a:pt x="43" y="12"/>
                </a:cubicBezTo>
                <a:cubicBezTo>
                  <a:pt x="47" y="12"/>
                  <a:pt x="51" y="11"/>
                  <a:pt x="55" y="10"/>
                </a:cubicBezTo>
                <a:cubicBezTo>
                  <a:pt x="58" y="10"/>
                  <a:pt x="64" y="8"/>
                  <a:pt x="60" y="5"/>
                </a:cubicBezTo>
                <a:cubicBezTo>
                  <a:pt x="59" y="4"/>
                  <a:pt x="58" y="3"/>
                  <a:pt x="56" y="3"/>
                </a:cubicBezTo>
                <a:cubicBezTo>
                  <a:pt x="49" y="1"/>
                  <a:pt x="39" y="0"/>
                  <a:pt x="31" y="0"/>
                </a:cubicBezTo>
                <a:cubicBezTo>
                  <a:pt x="23" y="0"/>
                  <a:pt x="16" y="1"/>
                  <a:pt x="8" y="3"/>
                </a:cubicBezTo>
                <a:cubicBezTo>
                  <a:pt x="6" y="3"/>
                  <a:pt x="5" y="3"/>
                  <a:pt x="3" y="4"/>
                </a:cubicBezTo>
                <a:cubicBezTo>
                  <a:pt x="2" y="6"/>
                  <a:pt x="1" y="9"/>
                  <a:pt x="4" y="9"/>
                </a:cubicBezTo>
                <a:cubicBezTo>
                  <a:pt x="9" y="11"/>
                  <a:pt x="14" y="11"/>
                  <a:pt x="20" y="12"/>
                </a:cubicBezTo>
                <a:cubicBezTo>
                  <a:pt x="20" y="40"/>
                  <a:pt x="20" y="40"/>
                  <a:pt x="2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7"/>
                  <a:pt x="0" y="47"/>
                  <a:pt x="0" y="47"/>
                </a:cubicBezTo>
                <a:cubicBezTo>
                  <a:pt x="15" y="47"/>
                  <a:pt x="15" y="47"/>
                  <a:pt x="15" y="47"/>
                </a:cubicBezTo>
                <a:cubicBezTo>
                  <a:pt x="15" y="172"/>
                  <a:pt x="15" y="172"/>
                  <a:pt x="15" y="172"/>
                </a:cubicBezTo>
                <a:cubicBezTo>
                  <a:pt x="17" y="175"/>
                  <a:pt x="17" y="175"/>
                  <a:pt x="17" y="175"/>
                </a:cubicBezTo>
                <a:cubicBezTo>
                  <a:pt x="26" y="175"/>
                  <a:pt x="26" y="175"/>
                  <a:pt x="26" y="175"/>
                </a:cubicBezTo>
                <a:cubicBezTo>
                  <a:pt x="26" y="195"/>
                  <a:pt x="26" y="195"/>
                  <a:pt x="26" y="195"/>
                </a:cubicBezTo>
                <a:cubicBezTo>
                  <a:pt x="27" y="197"/>
                  <a:pt x="27" y="197"/>
                  <a:pt x="27" y="197"/>
                </a:cubicBezTo>
                <a:cubicBezTo>
                  <a:pt x="29" y="197"/>
                  <a:pt x="29" y="197"/>
                  <a:pt x="29" y="197"/>
                </a:cubicBezTo>
                <a:cubicBezTo>
                  <a:pt x="31" y="288"/>
                  <a:pt x="31" y="288"/>
                  <a:pt x="31" y="288"/>
                </a:cubicBezTo>
                <a:cubicBezTo>
                  <a:pt x="34" y="197"/>
                  <a:pt x="34" y="197"/>
                  <a:pt x="34" y="197"/>
                </a:cubicBezTo>
                <a:cubicBezTo>
                  <a:pt x="36" y="197"/>
                  <a:pt x="36" y="197"/>
                  <a:pt x="36" y="197"/>
                </a:cubicBezTo>
                <a:cubicBezTo>
                  <a:pt x="36" y="195"/>
                  <a:pt x="36" y="195"/>
                  <a:pt x="36" y="19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46" y="175"/>
                  <a:pt x="46" y="175"/>
                  <a:pt x="46" y="175"/>
                </a:cubicBezTo>
                <a:cubicBezTo>
                  <a:pt x="49" y="172"/>
                  <a:pt x="49" y="172"/>
                  <a:pt x="49" y="172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4" y="117"/>
                  <a:pt x="34" y="117"/>
                  <a:pt x="34" y="117"/>
                </a:cubicBezTo>
                <a:cubicBezTo>
                  <a:pt x="49" y="117"/>
                  <a:pt x="49" y="117"/>
                  <a:pt x="49" y="117"/>
                </a:cubicBezTo>
                <a:cubicBezTo>
                  <a:pt x="49" y="103"/>
                  <a:pt x="49" y="103"/>
                  <a:pt x="49" y="103"/>
                </a:cubicBezTo>
                <a:cubicBezTo>
                  <a:pt x="34" y="103"/>
                  <a:pt x="34" y="103"/>
                  <a:pt x="34" y="103"/>
                </a:cubicBezTo>
                <a:cubicBezTo>
                  <a:pt x="34" y="99"/>
                  <a:pt x="34" y="99"/>
                  <a:pt x="34" y="99"/>
                </a:cubicBezTo>
                <a:cubicBezTo>
                  <a:pt x="49" y="99"/>
                  <a:pt x="49" y="99"/>
                  <a:pt x="49" y="99"/>
                </a:cubicBezTo>
                <a:cubicBezTo>
                  <a:pt x="49" y="84"/>
                  <a:pt x="49" y="84"/>
                  <a:pt x="49" y="84"/>
                </a:cubicBezTo>
                <a:cubicBezTo>
                  <a:pt x="34" y="84"/>
                  <a:pt x="34" y="84"/>
                  <a:pt x="34" y="84"/>
                </a:cubicBezTo>
                <a:cubicBezTo>
                  <a:pt x="34" y="81"/>
                  <a:pt x="34" y="81"/>
                  <a:pt x="34" y="81"/>
                </a:cubicBezTo>
                <a:cubicBezTo>
                  <a:pt x="49" y="81"/>
                  <a:pt x="49" y="81"/>
                  <a:pt x="49" y="81"/>
                </a:cubicBezTo>
                <a:cubicBezTo>
                  <a:pt x="49" y="66"/>
                  <a:pt x="49" y="66"/>
                  <a:pt x="49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34" y="62"/>
                  <a:pt x="34" y="62"/>
                  <a:pt x="34" y="62"/>
                </a:cubicBezTo>
                <a:cubicBezTo>
                  <a:pt x="49" y="62"/>
                  <a:pt x="49" y="62"/>
                  <a:pt x="49" y="62"/>
                </a:cubicBezTo>
                <a:cubicBezTo>
                  <a:pt x="49" y="47"/>
                  <a:pt x="49" y="47"/>
                  <a:pt x="49" y="47"/>
                </a:cubicBezTo>
                <a:cubicBezTo>
                  <a:pt x="63" y="47"/>
                  <a:pt x="63" y="47"/>
                  <a:pt x="63" y="47"/>
                </a:cubicBezTo>
                <a:lnTo>
                  <a:pt x="63" y="40"/>
                </a:lnTo>
                <a:close/>
              </a:path>
            </a:pathLst>
          </a:custGeom>
          <a:solidFill>
            <a:srgbClr val="7059E1"/>
          </a:solidFill>
          <a:ln w="28575" cap="flat">
            <a:noFill/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80" name="Freeform 5">
            <a:extLst>
              <a:ext uri="{FF2B5EF4-FFF2-40B4-BE49-F238E27FC236}">
                <a16:creationId xmlns:a16="http://schemas.microsoft.com/office/drawing/2014/main" id="{98538DD2-7196-43FD-B135-CB05F6D5B657}"/>
              </a:ext>
            </a:extLst>
          </p:cNvPr>
          <p:cNvSpPr>
            <a:spLocks noChangeAspect="1"/>
          </p:cNvSpPr>
          <p:nvPr/>
        </p:nvSpPr>
        <p:spPr bwMode="auto">
          <a:xfrm rot="20065214">
            <a:off x="8082824" y="2258302"/>
            <a:ext cx="111836" cy="485950"/>
          </a:xfrm>
          <a:custGeom>
            <a:avLst/>
            <a:gdLst>
              <a:gd name="T0" fmla="*/ 63 w 64"/>
              <a:gd name="T1" fmla="*/ 40 h 288"/>
              <a:gd name="T2" fmla="*/ 43 w 64"/>
              <a:gd name="T3" fmla="*/ 40 h 288"/>
              <a:gd name="T4" fmla="*/ 43 w 64"/>
              <a:gd name="T5" fmla="*/ 12 h 288"/>
              <a:gd name="T6" fmla="*/ 55 w 64"/>
              <a:gd name="T7" fmla="*/ 10 h 288"/>
              <a:gd name="T8" fmla="*/ 60 w 64"/>
              <a:gd name="T9" fmla="*/ 5 h 288"/>
              <a:gd name="T10" fmla="*/ 56 w 64"/>
              <a:gd name="T11" fmla="*/ 3 h 288"/>
              <a:gd name="T12" fmla="*/ 31 w 64"/>
              <a:gd name="T13" fmla="*/ 0 h 288"/>
              <a:gd name="T14" fmla="*/ 8 w 64"/>
              <a:gd name="T15" fmla="*/ 3 h 288"/>
              <a:gd name="T16" fmla="*/ 3 w 64"/>
              <a:gd name="T17" fmla="*/ 4 h 288"/>
              <a:gd name="T18" fmla="*/ 4 w 64"/>
              <a:gd name="T19" fmla="*/ 9 h 288"/>
              <a:gd name="T20" fmla="*/ 20 w 64"/>
              <a:gd name="T21" fmla="*/ 12 h 288"/>
              <a:gd name="T22" fmla="*/ 20 w 64"/>
              <a:gd name="T23" fmla="*/ 40 h 288"/>
              <a:gd name="T24" fmla="*/ 0 w 64"/>
              <a:gd name="T25" fmla="*/ 40 h 288"/>
              <a:gd name="T26" fmla="*/ 0 w 64"/>
              <a:gd name="T27" fmla="*/ 47 h 288"/>
              <a:gd name="T28" fmla="*/ 15 w 64"/>
              <a:gd name="T29" fmla="*/ 47 h 288"/>
              <a:gd name="T30" fmla="*/ 15 w 64"/>
              <a:gd name="T31" fmla="*/ 172 h 288"/>
              <a:gd name="T32" fmla="*/ 17 w 64"/>
              <a:gd name="T33" fmla="*/ 175 h 288"/>
              <a:gd name="T34" fmla="*/ 26 w 64"/>
              <a:gd name="T35" fmla="*/ 175 h 288"/>
              <a:gd name="T36" fmla="*/ 26 w 64"/>
              <a:gd name="T37" fmla="*/ 195 h 288"/>
              <a:gd name="T38" fmla="*/ 27 w 64"/>
              <a:gd name="T39" fmla="*/ 197 h 288"/>
              <a:gd name="T40" fmla="*/ 29 w 64"/>
              <a:gd name="T41" fmla="*/ 197 h 288"/>
              <a:gd name="T42" fmla="*/ 31 w 64"/>
              <a:gd name="T43" fmla="*/ 288 h 288"/>
              <a:gd name="T44" fmla="*/ 34 w 64"/>
              <a:gd name="T45" fmla="*/ 197 h 288"/>
              <a:gd name="T46" fmla="*/ 36 w 64"/>
              <a:gd name="T47" fmla="*/ 197 h 288"/>
              <a:gd name="T48" fmla="*/ 36 w 64"/>
              <a:gd name="T49" fmla="*/ 195 h 288"/>
              <a:gd name="T50" fmla="*/ 36 w 64"/>
              <a:gd name="T51" fmla="*/ 175 h 288"/>
              <a:gd name="T52" fmla="*/ 46 w 64"/>
              <a:gd name="T53" fmla="*/ 175 h 288"/>
              <a:gd name="T54" fmla="*/ 49 w 64"/>
              <a:gd name="T55" fmla="*/ 172 h 288"/>
              <a:gd name="T56" fmla="*/ 49 w 64"/>
              <a:gd name="T57" fmla="*/ 121 h 288"/>
              <a:gd name="T58" fmla="*/ 34 w 64"/>
              <a:gd name="T59" fmla="*/ 121 h 288"/>
              <a:gd name="T60" fmla="*/ 34 w 64"/>
              <a:gd name="T61" fmla="*/ 117 h 288"/>
              <a:gd name="T62" fmla="*/ 49 w 64"/>
              <a:gd name="T63" fmla="*/ 117 h 288"/>
              <a:gd name="T64" fmla="*/ 49 w 64"/>
              <a:gd name="T65" fmla="*/ 103 h 288"/>
              <a:gd name="T66" fmla="*/ 34 w 64"/>
              <a:gd name="T67" fmla="*/ 103 h 288"/>
              <a:gd name="T68" fmla="*/ 34 w 64"/>
              <a:gd name="T69" fmla="*/ 99 h 288"/>
              <a:gd name="T70" fmla="*/ 49 w 64"/>
              <a:gd name="T71" fmla="*/ 99 h 288"/>
              <a:gd name="T72" fmla="*/ 49 w 64"/>
              <a:gd name="T73" fmla="*/ 84 h 288"/>
              <a:gd name="T74" fmla="*/ 34 w 64"/>
              <a:gd name="T75" fmla="*/ 84 h 288"/>
              <a:gd name="T76" fmla="*/ 34 w 64"/>
              <a:gd name="T77" fmla="*/ 81 h 288"/>
              <a:gd name="T78" fmla="*/ 49 w 64"/>
              <a:gd name="T79" fmla="*/ 81 h 288"/>
              <a:gd name="T80" fmla="*/ 49 w 64"/>
              <a:gd name="T81" fmla="*/ 66 h 288"/>
              <a:gd name="T82" fmla="*/ 34 w 64"/>
              <a:gd name="T83" fmla="*/ 66 h 288"/>
              <a:gd name="T84" fmla="*/ 34 w 64"/>
              <a:gd name="T85" fmla="*/ 62 h 288"/>
              <a:gd name="T86" fmla="*/ 49 w 64"/>
              <a:gd name="T87" fmla="*/ 62 h 288"/>
              <a:gd name="T88" fmla="*/ 49 w 64"/>
              <a:gd name="T89" fmla="*/ 47 h 288"/>
              <a:gd name="T90" fmla="*/ 63 w 64"/>
              <a:gd name="T91" fmla="*/ 47 h 288"/>
              <a:gd name="T92" fmla="*/ 63 w 64"/>
              <a:gd name="T93" fmla="*/ 4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64" h="288">
                <a:moveTo>
                  <a:pt x="63" y="40"/>
                </a:moveTo>
                <a:cubicBezTo>
                  <a:pt x="43" y="40"/>
                  <a:pt x="43" y="40"/>
                  <a:pt x="43" y="40"/>
                </a:cubicBezTo>
                <a:cubicBezTo>
                  <a:pt x="43" y="12"/>
                  <a:pt x="43" y="12"/>
                  <a:pt x="43" y="12"/>
                </a:cubicBezTo>
                <a:cubicBezTo>
                  <a:pt x="47" y="12"/>
                  <a:pt x="51" y="11"/>
                  <a:pt x="55" y="10"/>
                </a:cubicBezTo>
                <a:cubicBezTo>
                  <a:pt x="58" y="10"/>
                  <a:pt x="64" y="8"/>
                  <a:pt x="60" y="5"/>
                </a:cubicBezTo>
                <a:cubicBezTo>
                  <a:pt x="59" y="4"/>
                  <a:pt x="58" y="3"/>
                  <a:pt x="56" y="3"/>
                </a:cubicBezTo>
                <a:cubicBezTo>
                  <a:pt x="49" y="1"/>
                  <a:pt x="39" y="0"/>
                  <a:pt x="31" y="0"/>
                </a:cubicBezTo>
                <a:cubicBezTo>
                  <a:pt x="23" y="0"/>
                  <a:pt x="16" y="1"/>
                  <a:pt x="8" y="3"/>
                </a:cubicBezTo>
                <a:cubicBezTo>
                  <a:pt x="6" y="3"/>
                  <a:pt x="5" y="3"/>
                  <a:pt x="3" y="4"/>
                </a:cubicBezTo>
                <a:cubicBezTo>
                  <a:pt x="2" y="6"/>
                  <a:pt x="1" y="9"/>
                  <a:pt x="4" y="9"/>
                </a:cubicBezTo>
                <a:cubicBezTo>
                  <a:pt x="9" y="11"/>
                  <a:pt x="14" y="11"/>
                  <a:pt x="20" y="12"/>
                </a:cubicBezTo>
                <a:cubicBezTo>
                  <a:pt x="20" y="40"/>
                  <a:pt x="20" y="40"/>
                  <a:pt x="2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47"/>
                  <a:pt x="0" y="47"/>
                  <a:pt x="0" y="47"/>
                </a:cubicBezTo>
                <a:cubicBezTo>
                  <a:pt x="15" y="47"/>
                  <a:pt x="15" y="47"/>
                  <a:pt x="15" y="47"/>
                </a:cubicBezTo>
                <a:cubicBezTo>
                  <a:pt x="15" y="172"/>
                  <a:pt x="15" y="172"/>
                  <a:pt x="15" y="172"/>
                </a:cubicBezTo>
                <a:cubicBezTo>
                  <a:pt x="17" y="175"/>
                  <a:pt x="17" y="175"/>
                  <a:pt x="17" y="175"/>
                </a:cubicBezTo>
                <a:cubicBezTo>
                  <a:pt x="26" y="175"/>
                  <a:pt x="26" y="175"/>
                  <a:pt x="26" y="175"/>
                </a:cubicBezTo>
                <a:cubicBezTo>
                  <a:pt x="26" y="195"/>
                  <a:pt x="26" y="195"/>
                  <a:pt x="26" y="195"/>
                </a:cubicBezTo>
                <a:cubicBezTo>
                  <a:pt x="27" y="197"/>
                  <a:pt x="27" y="197"/>
                  <a:pt x="27" y="197"/>
                </a:cubicBezTo>
                <a:cubicBezTo>
                  <a:pt x="29" y="197"/>
                  <a:pt x="29" y="197"/>
                  <a:pt x="29" y="197"/>
                </a:cubicBezTo>
                <a:cubicBezTo>
                  <a:pt x="31" y="288"/>
                  <a:pt x="31" y="288"/>
                  <a:pt x="31" y="288"/>
                </a:cubicBezTo>
                <a:cubicBezTo>
                  <a:pt x="34" y="197"/>
                  <a:pt x="34" y="197"/>
                  <a:pt x="34" y="197"/>
                </a:cubicBezTo>
                <a:cubicBezTo>
                  <a:pt x="36" y="197"/>
                  <a:pt x="36" y="197"/>
                  <a:pt x="36" y="197"/>
                </a:cubicBezTo>
                <a:cubicBezTo>
                  <a:pt x="36" y="195"/>
                  <a:pt x="36" y="195"/>
                  <a:pt x="36" y="195"/>
                </a:cubicBezTo>
                <a:cubicBezTo>
                  <a:pt x="36" y="175"/>
                  <a:pt x="36" y="175"/>
                  <a:pt x="36" y="175"/>
                </a:cubicBezTo>
                <a:cubicBezTo>
                  <a:pt x="46" y="175"/>
                  <a:pt x="46" y="175"/>
                  <a:pt x="46" y="175"/>
                </a:cubicBezTo>
                <a:cubicBezTo>
                  <a:pt x="49" y="172"/>
                  <a:pt x="49" y="172"/>
                  <a:pt x="49" y="172"/>
                </a:cubicBezTo>
                <a:cubicBezTo>
                  <a:pt x="49" y="121"/>
                  <a:pt x="49" y="121"/>
                  <a:pt x="49" y="121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4" y="117"/>
                  <a:pt x="34" y="117"/>
                  <a:pt x="34" y="117"/>
                </a:cubicBezTo>
                <a:cubicBezTo>
                  <a:pt x="49" y="117"/>
                  <a:pt x="49" y="117"/>
                  <a:pt x="49" y="117"/>
                </a:cubicBezTo>
                <a:cubicBezTo>
                  <a:pt x="49" y="103"/>
                  <a:pt x="49" y="103"/>
                  <a:pt x="49" y="103"/>
                </a:cubicBezTo>
                <a:cubicBezTo>
                  <a:pt x="34" y="103"/>
                  <a:pt x="34" y="103"/>
                  <a:pt x="34" y="103"/>
                </a:cubicBezTo>
                <a:cubicBezTo>
                  <a:pt x="34" y="99"/>
                  <a:pt x="34" y="99"/>
                  <a:pt x="34" y="99"/>
                </a:cubicBezTo>
                <a:cubicBezTo>
                  <a:pt x="49" y="99"/>
                  <a:pt x="49" y="99"/>
                  <a:pt x="49" y="99"/>
                </a:cubicBezTo>
                <a:cubicBezTo>
                  <a:pt x="49" y="84"/>
                  <a:pt x="49" y="84"/>
                  <a:pt x="49" y="84"/>
                </a:cubicBezTo>
                <a:cubicBezTo>
                  <a:pt x="34" y="84"/>
                  <a:pt x="34" y="84"/>
                  <a:pt x="34" y="84"/>
                </a:cubicBezTo>
                <a:cubicBezTo>
                  <a:pt x="34" y="81"/>
                  <a:pt x="34" y="81"/>
                  <a:pt x="34" y="81"/>
                </a:cubicBezTo>
                <a:cubicBezTo>
                  <a:pt x="49" y="81"/>
                  <a:pt x="49" y="81"/>
                  <a:pt x="49" y="81"/>
                </a:cubicBezTo>
                <a:cubicBezTo>
                  <a:pt x="49" y="66"/>
                  <a:pt x="49" y="66"/>
                  <a:pt x="49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34" y="62"/>
                  <a:pt x="34" y="62"/>
                  <a:pt x="34" y="62"/>
                </a:cubicBezTo>
                <a:cubicBezTo>
                  <a:pt x="49" y="62"/>
                  <a:pt x="49" y="62"/>
                  <a:pt x="49" y="62"/>
                </a:cubicBezTo>
                <a:cubicBezTo>
                  <a:pt x="49" y="47"/>
                  <a:pt x="49" y="47"/>
                  <a:pt x="49" y="47"/>
                </a:cubicBezTo>
                <a:cubicBezTo>
                  <a:pt x="63" y="47"/>
                  <a:pt x="63" y="47"/>
                  <a:pt x="63" y="47"/>
                </a:cubicBezTo>
                <a:lnTo>
                  <a:pt x="63" y="40"/>
                </a:lnTo>
                <a:close/>
              </a:path>
            </a:pathLst>
          </a:custGeom>
          <a:solidFill>
            <a:srgbClr val="3820B2"/>
          </a:solidFill>
          <a:ln w="28575" cap="flat">
            <a:noFill/>
            <a:prstDash val="solid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</p:txBody>
      </p:sp>
      <p:sp>
        <p:nvSpPr>
          <p:cNvPr id="72" name="Right Bracket 71">
            <a:extLst>
              <a:ext uri="{FF2B5EF4-FFF2-40B4-BE49-F238E27FC236}">
                <a16:creationId xmlns:a16="http://schemas.microsoft.com/office/drawing/2014/main" id="{EE6900E8-481D-4C33-ACB3-91352E2F0640}"/>
              </a:ext>
            </a:extLst>
          </p:cNvPr>
          <p:cNvSpPr/>
          <p:nvPr/>
        </p:nvSpPr>
        <p:spPr bwMode="auto">
          <a:xfrm rot="16200000">
            <a:off x="10016404" y="2004091"/>
            <a:ext cx="113854" cy="1236943"/>
          </a:xfrm>
          <a:prstGeom prst="rightBracket">
            <a:avLst>
              <a:gd name="adj" fmla="val 0"/>
            </a:avLst>
          </a:prstGeom>
          <a:noFill/>
          <a:ln w="9525" cap="flat" cmpd="sng" algn="ctr">
            <a:solidFill>
              <a:sysClr val="window" lastClr="FFFFFF">
                <a:lumMod val="75000"/>
              </a:sys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800" b="1" i="0" u="none" strike="noStrike" kern="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75C2D08B-3D54-49B4-9B37-AC02B4B2A945}"/>
              </a:ext>
            </a:extLst>
          </p:cNvPr>
          <p:cNvCxnSpPr>
            <a:cxnSpLocks/>
          </p:cNvCxnSpPr>
          <p:nvPr/>
        </p:nvCxnSpPr>
        <p:spPr>
          <a:xfrm>
            <a:off x="8417894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9F03622-97C3-4DA2-B6DE-3B0134BB2F64}"/>
              </a:ext>
            </a:extLst>
          </p:cNvPr>
          <p:cNvCxnSpPr>
            <a:cxnSpLocks/>
          </p:cNvCxnSpPr>
          <p:nvPr/>
        </p:nvCxnSpPr>
        <p:spPr>
          <a:xfrm>
            <a:off x="8952765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CD008EB8-F874-48D2-9493-FF3F216983A9}"/>
              </a:ext>
            </a:extLst>
          </p:cNvPr>
          <p:cNvCxnSpPr>
            <a:cxnSpLocks/>
          </p:cNvCxnSpPr>
          <p:nvPr/>
        </p:nvCxnSpPr>
        <p:spPr>
          <a:xfrm>
            <a:off x="9454857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A44DC61E-0622-4008-B960-68F08189BDB9}"/>
              </a:ext>
            </a:extLst>
          </p:cNvPr>
          <p:cNvCxnSpPr>
            <a:cxnSpLocks/>
          </p:cNvCxnSpPr>
          <p:nvPr/>
        </p:nvCxnSpPr>
        <p:spPr>
          <a:xfrm>
            <a:off x="9956951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2F948986-6C94-4F84-99BF-CC1A980FA087}"/>
              </a:ext>
            </a:extLst>
          </p:cNvPr>
          <p:cNvCxnSpPr/>
          <p:nvPr/>
        </p:nvCxnSpPr>
        <p:spPr>
          <a:xfrm>
            <a:off x="10446542" y="2922709"/>
            <a:ext cx="0" cy="119577"/>
          </a:xfrm>
          <a:prstGeom prst="line">
            <a:avLst/>
          </a:prstGeom>
          <a:noFill/>
          <a:ln w="19050" cap="flat" cmpd="sng" algn="ctr">
            <a:solidFill>
              <a:srgbClr val="C6CAC6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0" name="Content Placeholder 31">
            <a:extLst>
              <a:ext uri="{FF2B5EF4-FFF2-40B4-BE49-F238E27FC236}">
                <a16:creationId xmlns:a16="http://schemas.microsoft.com/office/drawing/2014/main" id="{B9488542-302E-429D-8ED9-05E56169D250}"/>
              </a:ext>
            </a:extLst>
          </p:cNvPr>
          <p:cNvSpPr txBox="1">
            <a:spLocks/>
          </p:cNvSpPr>
          <p:nvPr/>
        </p:nvSpPr>
        <p:spPr bwMode="auto">
          <a:xfrm>
            <a:off x="6137858" y="5048707"/>
            <a:ext cx="4673316" cy="11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  <a:spAutoFit/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450"/>
              </a:spcBef>
            </a:pPr>
            <a:r>
              <a:rPr lang="en-US" sz="1600" kern="0" dirty="0"/>
              <a:t>Infection monitoring: weekly plasma viral load (</a:t>
            </a:r>
            <a:r>
              <a:rPr lang="en-US" sz="1600" kern="0" dirty="0" err="1"/>
              <a:t>qRT</a:t>
            </a:r>
            <a:r>
              <a:rPr lang="en-US" sz="1600" kern="0" dirty="0"/>
              <a:t>-PCR) &amp; serology</a:t>
            </a:r>
          </a:p>
          <a:p>
            <a:pPr>
              <a:spcBef>
                <a:spcPts val="450"/>
              </a:spcBef>
            </a:pPr>
            <a:r>
              <a:rPr lang="en-US" sz="1600" kern="0" dirty="0"/>
              <a:t>Analysis: post-exposure protection conferred by GS-CA1 (Cox proportional-hazard model)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B4AADDA9-B28E-4CEC-9FC6-943A80ACC97E}"/>
              </a:ext>
            </a:extLst>
          </p:cNvPr>
          <p:cNvSpPr/>
          <p:nvPr/>
        </p:nvSpPr>
        <p:spPr bwMode="auto">
          <a:xfrm>
            <a:off x="5801076" y="1286823"/>
            <a:ext cx="383742" cy="484632"/>
          </a:xfrm>
          <a:prstGeom prst="rightArrow">
            <a:avLst/>
          </a:prstGeom>
          <a:solidFill>
            <a:srgbClr val="9886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7DFC25-C9B2-4833-8D1D-5142D7A1353F}"/>
              </a:ext>
            </a:extLst>
          </p:cNvPr>
          <p:cNvSpPr/>
          <p:nvPr/>
        </p:nvSpPr>
        <p:spPr bwMode="auto">
          <a:xfrm>
            <a:off x="5801076" y="1225233"/>
            <a:ext cx="5578764" cy="5465125"/>
          </a:xfrm>
          <a:prstGeom prst="rect">
            <a:avLst/>
          </a:prstGeom>
          <a:noFill/>
          <a:ln w="9525" cap="flat" cmpd="sng" algn="ctr">
            <a:solidFill>
              <a:srgbClr val="9886E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9EAA950F-E917-401D-BA74-286B6151DC47}"/>
              </a:ext>
            </a:extLst>
          </p:cNvPr>
          <p:cNvSpPr txBox="1"/>
          <p:nvPr/>
        </p:nvSpPr>
        <p:spPr>
          <a:xfrm>
            <a:off x="5845770" y="6276197"/>
            <a:ext cx="557745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DMPA, Depot medroxyprogesterone acetate; </a:t>
            </a:r>
            <a:r>
              <a:rPr kumimoji="0" lang="en-US" sz="1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qRT</a:t>
            </a: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-PCR, quantitative reverse transcription polymerase chain reaction; SC, subcutaneous.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12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835F-CE4B-4AB4-AEE7-5DABC8339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7" y="167642"/>
            <a:ext cx="10565728" cy="787400"/>
          </a:xfrm>
        </p:spPr>
        <p:txBody>
          <a:bodyPr/>
          <a:lstStyle/>
          <a:p>
            <a:r>
              <a:rPr lang="en-US" sz="2800" dirty="0"/>
              <a:t>A Single Subcutaneous Administration of GS-CA1 Achieves Long-acting Exposure in DMPA-treated Female Macaques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DA5ED3-EEF4-4EFF-9709-28DF4D9A671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LOD, limit of detection; paEC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95,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protein-adjusted 95% effective concentration; *1 animal taken off study on wk7 due to preexisting health condition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2F1B9-D059-4D1D-AB73-8E0F24A2A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1565CC1-62F9-4D61-909B-8375C8D921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4378741"/>
              </p:ext>
            </p:extLst>
          </p:nvPr>
        </p:nvGraphicFramePr>
        <p:xfrm>
          <a:off x="1012825" y="1839913"/>
          <a:ext cx="4605338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Prism 8" r:id="rId4" imgW="3675905" imgH="2671263" progId="Prism8.Document">
                  <p:embed/>
                </p:oleObj>
              </mc:Choice>
              <mc:Fallback>
                <p:oleObj name="Prism 8" r:id="rId4" imgW="3675905" imgH="2671263" progId="Prism8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E62C9AC-348A-4777-935E-9CAFFBCD35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12825" y="1839913"/>
                        <a:ext cx="4605338" cy="334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249326B-3969-445C-B260-9A8029AE08F7}"/>
              </a:ext>
            </a:extLst>
          </p:cNvPr>
          <p:cNvSpPr txBox="1"/>
          <p:nvPr/>
        </p:nvSpPr>
        <p:spPr>
          <a:xfrm>
            <a:off x="2766505" y="156188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cs typeface="Arial" panose="020B0604020202020204" pitchFamily="34" charset="0"/>
              </a:rPr>
              <a:t>150mg/kg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430EA18-89E5-498C-A287-32573291ED20}"/>
              </a:ext>
            </a:extLst>
          </p:cNvPr>
          <p:cNvSpPr txBox="1"/>
          <p:nvPr/>
        </p:nvSpPr>
        <p:spPr>
          <a:xfrm>
            <a:off x="7805230" y="1561887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cs typeface="Arial" panose="020B0604020202020204" pitchFamily="34" charset="0"/>
              </a:rPr>
              <a:t>300mg/kg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71F588-C3AC-4216-90F9-FF63B589CEF9}"/>
              </a:ext>
            </a:extLst>
          </p:cNvPr>
          <p:cNvSpPr/>
          <p:nvPr/>
        </p:nvSpPr>
        <p:spPr>
          <a:xfrm>
            <a:off x="1914525" y="1521948"/>
            <a:ext cx="2964721" cy="40734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GS-CA1 150 mg/kg, n=8*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B2A1CF3-1C91-4302-AB09-B00256B3E698}"/>
              </a:ext>
            </a:extLst>
          </p:cNvPr>
          <p:cNvSpPr/>
          <p:nvPr/>
        </p:nvSpPr>
        <p:spPr>
          <a:xfrm>
            <a:off x="7165031" y="1521948"/>
            <a:ext cx="2883843" cy="40734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tIns="0" bIns="0" rtlCol="0" anchor="ctr"/>
          <a:lstStyle/>
          <a:p>
            <a:pPr marL="0" marR="0" lvl="0" indent="0" algn="ctr" defTabSz="91440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GS-CA1 300 mg/kg, n=8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8A6DCBE-909E-499A-8A06-42648428625A}"/>
              </a:ext>
            </a:extLst>
          </p:cNvPr>
          <p:cNvSpPr txBox="1"/>
          <p:nvPr/>
        </p:nvSpPr>
        <p:spPr>
          <a:xfrm>
            <a:off x="2062478" y="3286174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paEC</a:t>
            </a:r>
            <a:r>
              <a:rPr kumimoji="0" lang="en-US" sz="1400" b="0" i="0" u="none" strike="noStrike" kern="0" cap="none" spc="0" normalizeH="0" baseline="-2500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95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7C5C4A-A63C-4E52-8987-D3082AE716F4}"/>
              </a:ext>
            </a:extLst>
          </p:cNvPr>
          <p:cNvSpPr txBox="1"/>
          <p:nvPr/>
        </p:nvSpPr>
        <p:spPr>
          <a:xfrm>
            <a:off x="2067317" y="393524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LOD</a:t>
            </a:r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1BF7AAC0-A1EC-415E-92B6-3AC2CFBD2A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275599"/>
              </p:ext>
            </p:extLst>
          </p:nvPr>
        </p:nvGraphicFramePr>
        <p:xfrm>
          <a:off x="6424145" y="1839913"/>
          <a:ext cx="4225925" cy="334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Prism 8" r:id="rId6" imgW="3373751" imgH="2671263" progId="Prism8.Document">
                  <p:embed/>
                </p:oleObj>
              </mc:Choice>
              <mc:Fallback>
                <p:oleObj name="Prism 8" r:id="rId6" imgW="3373751" imgH="2671263" progId="Prism8.Document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DF571F3A-37C4-4880-9DB2-4FBC320848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424145" y="1839913"/>
                        <a:ext cx="4225925" cy="334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0">
            <a:extLst>
              <a:ext uri="{FF2B5EF4-FFF2-40B4-BE49-F238E27FC236}">
                <a16:creationId xmlns:a16="http://schemas.microsoft.com/office/drawing/2014/main" id="{667428F4-7F3C-4B97-BF41-1919ACD10ECD}"/>
              </a:ext>
            </a:extLst>
          </p:cNvPr>
          <p:cNvSpPr txBox="1">
            <a:spLocks/>
          </p:cNvSpPr>
          <p:nvPr/>
        </p:nvSpPr>
        <p:spPr>
          <a:xfrm>
            <a:off x="812800" y="5583419"/>
            <a:ext cx="11033280" cy="728951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1" dirty="0">
                <a:solidFill>
                  <a:srgbClr val="3820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GS-CA1</a:t>
            </a:r>
            <a:r>
              <a:rPr lang="en-US" sz="1800" dirty="0">
                <a:solidFill>
                  <a:srgbClr val="3820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plasma exposure exceeded paEC</a:t>
            </a:r>
            <a:r>
              <a:rPr lang="en-US" sz="1800" baseline="-25000" dirty="0">
                <a:latin typeface="Arial" panose="020B0604020202020204" pitchFamily="34" charset="0"/>
                <a:cs typeface="Arial" panose="020B0604020202020204" pitchFamily="34" charset="0"/>
              </a:rPr>
              <a:t>95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for ≥10 weeks (low dose) and ≥16 weeks (high dose)</a:t>
            </a:r>
            <a:endParaRPr lang="en-US" kern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38877F-0EC3-41A5-802E-5701283B4CBC}"/>
              </a:ext>
            </a:extLst>
          </p:cNvPr>
          <p:cNvSpPr txBox="1"/>
          <p:nvPr/>
        </p:nvSpPr>
        <p:spPr>
          <a:xfrm>
            <a:off x="7130567" y="3286174"/>
            <a:ext cx="7681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paEC</a:t>
            </a:r>
            <a:r>
              <a:rPr kumimoji="0" lang="en-US" sz="1400" b="0" i="0" u="none" strike="noStrike" kern="0" cap="none" spc="0" normalizeH="0" baseline="-2500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95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51FCE06-1E2A-4874-8D41-B6DF8A580009}"/>
              </a:ext>
            </a:extLst>
          </p:cNvPr>
          <p:cNvSpPr txBox="1"/>
          <p:nvPr/>
        </p:nvSpPr>
        <p:spPr>
          <a:xfrm>
            <a:off x="7135406" y="3935246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4565B"/>
                </a:solidFill>
                <a:effectLst/>
                <a:uLnTx/>
                <a:uFillTx/>
                <a:cs typeface="Arial" panose="020B0604020202020204" pitchFamily="34" charset="0"/>
              </a:rPr>
              <a:t>LOD</a:t>
            </a:r>
          </a:p>
        </p:txBody>
      </p:sp>
    </p:spTree>
    <p:extLst>
      <p:ext uri="{BB962C8B-B14F-4D97-AF65-F5344CB8AC3E}">
        <p14:creationId xmlns:p14="http://schemas.microsoft.com/office/powerpoint/2010/main" val="85949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EB60B-EDE4-455B-8348-FC259F2E2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GS-CA1 Effective as PrEP in Repeat Vaginal </a:t>
            </a:r>
            <a:br>
              <a:rPr lang="en-US" sz="2800" dirty="0"/>
            </a:br>
            <a:r>
              <a:rPr lang="en-US" sz="2800" dirty="0"/>
              <a:t>Challenge Rhesus Macaque Model</a:t>
            </a:r>
            <a:endParaRPr lang="en-US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A742E80D-8F79-4B2C-B665-21B3877E7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002377"/>
            <a:ext cx="8491974" cy="979989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en-US" sz="1800" dirty="0"/>
              <a:t>100% infection of placebo controls within 8 weeks</a:t>
            </a:r>
          </a:p>
          <a:p>
            <a:pPr>
              <a:spcAft>
                <a:spcPts val="300"/>
              </a:spcAft>
            </a:pPr>
            <a:r>
              <a:rPr lang="en-US" sz="1800" dirty="0"/>
              <a:t>Significant delay in time to viremia and protection against vaginal SHIV acquisition with 150mg/kg GS-CA1 vs placebo </a:t>
            </a:r>
          </a:p>
          <a:p>
            <a:pPr>
              <a:spcAft>
                <a:spcPts val="300"/>
              </a:spcAft>
            </a:pPr>
            <a:r>
              <a:rPr lang="en-US" sz="1800" dirty="0"/>
              <a:t>Complete protection against 10 vaginal SHIV challenges in the high-dose group</a:t>
            </a:r>
          </a:p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7C59824-4FBD-4407-AFBC-EF9ADBC7A3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/>
          <a:lstStyle/>
          <a:p>
            <a:r>
              <a:rPr lang="en-US" dirty="0"/>
              <a:t>CI, confidence interval.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825185-62B4-4BDE-9684-BAF536C69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EDA0EE7-8387-48F6-834A-23ECD182C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280640"/>
              </p:ext>
            </p:extLst>
          </p:nvPr>
        </p:nvGraphicFramePr>
        <p:xfrm>
          <a:off x="6494014" y="1348956"/>
          <a:ext cx="4617389" cy="2545240"/>
        </p:xfrm>
        <a:graphic>
          <a:graphicData uri="http://schemas.openxmlformats.org/drawingml/2006/table">
            <a:tbl>
              <a:tblPr/>
              <a:tblGrid>
                <a:gridCol w="1265665">
                  <a:extLst>
                    <a:ext uri="{9D8B030D-6E8A-4147-A177-3AD203B41FA5}">
                      <a16:colId xmlns:a16="http://schemas.microsoft.com/office/drawing/2014/main" val="1597299670"/>
                    </a:ext>
                  </a:extLst>
                </a:gridCol>
                <a:gridCol w="1054721">
                  <a:extLst>
                    <a:ext uri="{9D8B030D-6E8A-4147-A177-3AD203B41FA5}">
                      <a16:colId xmlns:a16="http://schemas.microsoft.com/office/drawing/2014/main" val="3295546503"/>
                    </a:ext>
                  </a:extLst>
                </a:gridCol>
                <a:gridCol w="1267957">
                  <a:extLst>
                    <a:ext uri="{9D8B030D-6E8A-4147-A177-3AD203B41FA5}">
                      <a16:colId xmlns:a16="http://schemas.microsoft.com/office/drawing/2014/main" val="358402535"/>
                    </a:ext>
                  </a:extLst>
                </a:gridCol>
                <a:gridCol w="1029046">
                  <a:extLst>
                    <a:ext uri="{9D8B030D-6E8A-4147-A177-3AD203B41FA5}">
                      <a16:colId xmlns:a16="http://schemas.microsoft.com/office/drawing/2014/main" val="3196637622"/>
                    </a:ext>
                  </a:extLst>
                </a:gridCol>
              </a:tblGrid>
              <a:tr h="74677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Study group</a:t>
                      </a:r>
                    </a:p>
                  </a:txBody>
                  <a:tcPr marL="45720" marR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Protected </a:t>
                      </a:r>
                    </a:p>
                  </a:txBody>
                  <a:tcPr marL="45720" marR="4572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wks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viremia</a:t>
                      </a:r>
                      <a:b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 CIs) </a:t>
                      </a:r>
                    </a:p>
                  </a:txBody>
                  <a:tcPr marL="45720" marR="4572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>
                        <a:lnSpc>
                          <a:spcPct val="90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 vs placebo</a:t>
                      </a:r>
                    </a:p>
                  </a:txBody>
                  <a:tcPr marL="45720" marR="4572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362983"/>
                  </a:ext>
                </a:extLst>
              </a:tr>
              <a:tr h="5994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Placebo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909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/ 8</a:t>
                      </a:r>
                    </a:p>
                  </a:txBody>
                  <a:tcPr marL="45720" marR="4572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(3,6)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n/a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807183"/>
                  </a:ext>
                </a:extLst>
              </a:tr>
              <a:tr h="5994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GS-CA1</a:t>
                      </a:r>
                      <a:b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 mg/kg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E7BE8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/ 8</a:t>
                      </a:r>
                    </a:p>
                  </a:txBody>
                  <a:tcPr marL="45720" marR="4572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D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(10, ‒)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DF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DD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759358"/>
                  </a:ext>
                </a:extLst>
              </a:tr>
              <a:tr h="5994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GS-CA1</a:t>
                      </a:r>
                      <a:b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mg/kg</a:t>
                      </a:r>
                    </a:p>
                  </a:txBody>
                  <a:tcPr marL="45720" marR="4572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820B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rtl="0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/ 8</a:t>
                      </a:r>
                    </a:p>
                  </a:txBody>
                  <a:tcPr marL="45720" marR="4572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1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 reached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1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&lt;0.0001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7D1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870104"/>
                  </a:ext>
                </a:extLst>
              </a:tr>
            </a:tbl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C2D0912-93AC-4CD2-84EC-BE80C015557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9507120"/>
              </p:ext>
            </p:extLst>
          </p:nvPr>
        </p:nvGraphicFramePr>
        <p:xfrm>
          <a:off x="457200" y="1411288"/>
          <a:ext cx="5367338" cy="310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0" name="Prism 8" r:id="rId4" imgW="5009848" imgH="2893838" progId="Prism8.Document">
                  <p:embed/>
                </p:oleObj>
              </mc:Choice>
              <mc:Fallback>
                <p:oleObj name="Prism 8" r:id="rId4" imgW="5009848" imgH="2893838" progId="Prism8.Document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F27F5A0-1B12-42F6-9DA1-954D92AB61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1411288"/>
                        <a:ext cx="5367338" cy="3101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id="{F8F48605-C27B-4045-8D1C-66539D807681}"/>
              </a:ext>
            </a:extLst>
          </p:cNvPr>
          <p:cNvGrpSpPr/>
          <p:nvPr/>
        </p:nvGrpSpPr>
        <p:grpSpPr>
          <a:xfrm>
            <a:off x="1379501" y="4398712"/>
            <a:ext cx="1944299" cy="260858"/>
            <a:chOff x="1379501" y="4459000"/>
            <a:chExt cx="1944299" cy="260858"/>
          </a:xfrm>
        </p:grpSpPr>
        <p:sp>
          <p:nvSpPr>
            <p:cNvPr id="7" name="Arrow: Down 6">
              <a:extLst>
                <a:ext uri="{FF2B5EF4-FFF2-40B4-BE49-F238E27FC236}">
                  <a16:creationId xmlns:a16="http://schemas.microsoft.com/office/drawing/2014/main" id="{0E5136B7-7DDB-4713-BC50-435B7FCFBAB8}"/>
                </a:ext>
              </a:extLst>
            </p:cNvPr>
            <p:cNvSpPr/>
            <p:nvPr/>
          </p:nvSpPr>
          <p:spPr bwMode="auto">
            <a:xfrm flipV="1">
              <a:off x="1379501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8" name="Arrow: Down 7">
              <a:extLst>
                <a:ext uri="{FF2B5EF4-FFF2-40B4-BE49-F238E27FC236}">
                  <a16:creationId xmlns:a16="http://schemas.microsoft.com/office/drawing/2014/main" id="{1E436693-9386-4CC6-9BD7-007405293744}"/>
                </a:ext>
              </a:extLst>
            </p:cNvPr>
            <p:cNvSpPr/>
            <p:nvPr/>
          </p:nvSpPr>
          <p:spPr bwMode="auto">
            <a:xfrm flipV="1">
              <a:off x="1580699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CCF4BAD1-39BB-4DCF-9B1F-E8AB1CA80545}"/>
                </a:ext>
              </a:extLst>
            </p:cNvPr>
            <p:cNvSpPr/>
            <p:nvPr/>
          </p:nvSpPr>
          <p:spPr bwMode="auto">
            <a:xfrm flipV="1">
              <a:off x="1781897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Arrow: Down 9">
              <a:extLst>
                <a:ext uri="{FF2B5EF4-FFF2-40B4-BE49-F238E27FC236}">
                  <a16:creationId xmlns:a16="http://schemas.microsoft.com/office/drawing/2014/main" id="{EF1D1C77-4AD8-4FE4-A467-4246272A5F08}"/>
                </a:ext>
              </a:extLst>
            </p:cNvPr>
            <p:cNvSpPr/>
            <p:nvPr/>
          </p:nvSpPr>
          <p:spPr bwMode="auto">
            <a:xfrm flipV="1">
              <a:off x="1983095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Arrow: Down 10">
              <a:extLst>
                <a:ext uri="{FF2B5EF4-FFF2-40B4-BE49-F238E27FC236}">
                  <a16:creationId xmlns:a16="http://schemas.microsoft.com/office/drawing/2014/main" id="{D60E7E6A-9CA7-4652-9F70-032EC3350B3E}"/>
                </a:ext>
              </a:extLst>
            </p:cNvPr>
            <p:cNvSpPr/>
            <p:nvPr/>
          </p:nvSpPr>
          <p:spPr bwMode="auto">
            <a:xfrm flipV="1">
              <a:off x="2184293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Arrow: Down 11">
              <a:extLst>
                <a:ext uri="{FF2B5EF4-FFF2-40B4-BE49-F238E27FC236}">
                  <a16:creationId xmlns:a16="http://schemas.microsoft.com/office/drawing/2014/main" id="{57E742F0-659A-4284-90F0-BAA7C488302F}"/>
                </a:ext>
              </a:extLst>
            </p:cNvPr>
            <p:cNvSpPr/>
            <p:nvPr/>
          </p:nvSpPr>
          <p:spPr bwMode="auto">
            <a:xfrm flipV="1">
              <a:off x="2385491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3" name="Arrow: Down 12">
              <a:extLst>
                <a:ext uri="{FF2B5EF4-FFF2-40B4-BE49-F238E27FC236}">
                  <a16:creationId xmlns:a16="http://schemas.microsoft.com/office/drawing/2014/main" id="{FD351EE3-D993-48DF-A3AD-840D292024B5}"/>
                </a:ext>
              </a:extLst>
            </p:cNvPr>
            <p:cNvSpPr/>
            <p:nvPr/>
          </p:nvSpPr>
          <p:spPr bwMode="auto">
            <a:xfrm flipV="1">
              <a:off x="2586689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Arrow: Down 13">
              <a:extLst>
                <a:ext uri="{FF2B5EF4-FFF2-40B4-BE49-F238E27FC236}">
                  <a16:creationId xmlns:a16="http://schemas.microsoft.com/office/drawing/2014/main" id="{0FF83336-EA00-40B9-AFD7-CB524603EBD8}"/>
                </a:ext>
              </a:extLst>
            </p:cNvPr>
            <p:cNvSpPr/>
            <p:nvPr/>
          </p:nvSpPr>
          <p:spPr bwMode="auto">
            <a:xfrm flipV="1">
              <a:off x="2787887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Arrow: Down 14">
              <a:extLst>
                <a:ext uri="{FF2B5EF4-FFF2-40B4-BE49-F238E27FC236}">
                  <a16:creationId xmlns:a16="http://schemas.microsoft.com/office/drawing/2014/main" id="{F63006F4-0BD4-4CB9-8B66-BAA84F305CCF}"/>
                </a:ext>
              </a:extLst>
            </p:cNvPr>
            <p:cNvSpPr/>
            <p:nvPr/>
          </p:nvSpPr>
          <p:spPr bwMode="auto">
            <a:xfrm flipV="1">
              <a:off x="2989085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" name="Arrow: Down 15">
              <a:extLst>
                <a:ext uri="{FF2B5EF4-FFF2-40B4-BE49-F238E27FC236}">
                  <a16:creationId xmlns:a16="http://schemas.microsoft.com/office/drawing/2014/main" id="{E7EFB3CF-F013-46A1-819D-4963BA93347A}"/>
                </a:ext>
              </a:extLst>
            </p:cNvPr>
            <p:cNvSpPr/>
            <p:nvPr/>
          </p:nvSpPr>
          <p:spPr bwMode="auto">
            <a:xfrm flipV="1">
              <a:off x="3190282" y="4459000"/>
              <a:ext cx="133518" cy="260858"/>
            </a:xfrm>
            <a:prstGeom prst="downArrow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  <a:defRPr/>
              </a:pPr>
              <a:endParaRPr kumimoji="0" lang="en-US" sz="3600" b="1" i="0" u="none" strike="noStrike" kern="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E669E82-8993-4216-8C01-34A9699AFEBA}"/>
              </a:ext>
            </a:extLst>
          </p:cNvPr>
          <p:cNvGrpSpPr>
            <a:grpSpLocks noChangeAspect="1"/>
          </p:cNvGrpSpPr>
          <p:nvPr/>
        </p:nvGrpSpPr>
        <p:grpSpPr>
          <a:xfrm rot="556683">
            <a:off x="1002963" y="1244104"/>
            <a:ext cx="182880" cy="473224"/>
            <a:chOff x="4352700" y="2447863"/>
            <a:chExt cx="252974" cy="654600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4C20B52B-EA14-4ABB-ADCF-91F261A21AFE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8531">
              <a:off x="4468514" y="2506492"/>
              <a:ext cx="137160" cy="595971"/>
            </a:xfrm>
            <a:custGeom>
              <a:avLst/>
              <a:gdLst>
                <a:gd name="T0" fmla="*/ 63 w 64"/>
                <a:gd name="T1" fmla="*/ 40 h 288"/>
                <a:gd name="T2" fmla="*/ 43 w 64"/>
                <a:gd name="T3" fmla="*/ 40 h 288"/>
                <a:gd name="T4" fmla="*/ 43 w 64"/>
                <a:gd name="T5" fmla="*/ 12 h 288"/>
                <a:gd name="T6" fmla="*/ 55 w 64"/>
                <a:gd name="T7" fmla="*/ 10 h 288"/>
                <a:gd name="T8" fmla="*/ 60 w 64"/>
                <a:gd name="T9" fmla="*/ 5 h 288"/>
                <a:gd name="T10" fmla="*/ 56 w 64"/>
                <a:gd name="T11" fmla="*/ 3 h 288"/>
                <a:gd name="T12" fmla="*/ 31 w 64"/>
                <a:gd name="T13" fmla="*/ 0 h 288"/>
                <a:gd name="T14" fmla="*/ 8 w 64"/>
                <a:gd name="T15" fmla="*/ 3 h 288"/>
                <a:gd name="T16" fmla="*/ 3 w 64"/>
                <a:gd name="T17" fmla="*/ 4 h 288"/>
                <a:gd name="T18" fmla="*/ 4 w 64"/>
                <a:gd name="T19" fmla="*/ 9 h 288"/>
                <a:gd name="T20" fmla="*/ 20 w 64"/>
                <a:gd name="T21" fmla="*/ 12 h 288"/>
                <a:gd name="T22" fmla="*/ 20 w 64"/>
                <a:gd name="T23" fmla="*/ 40 h 288"/>
                <a:gd name="T24" fmla="*/ 0 w 64"/>
                <a:gd name="T25" fmla="*/ 40 h 288"/>
                <a:gd name="T26" fmla="*/ 0 w 64"/>
                <a:gd name="T27" fmla="*/ 47 h 288"/>
                <a:gd name="T28" fmla="*/ 15 w 64"/>
                <a:gd name="T29" fmla="*/ 47 h 288"/>
                <a:gd name="T30" fmla="*/ 15 w 64"/>
                <a:gd name="T31" fmla="*/ 172 h 288"/>
                <a:gd name="T32" fmla="*/ 17 w 64"/>
                <a:gd name="T33" fmla="*/ 175 h 288"/>
                <a:gd name="T34" fmla="*/ 26 w 64"/>
                <a:gd name="T35" fmla="*/ 175 h 288"/>
                <a:gd name="T36" fmla="*/ 26 w 64"/>
                <a:gd name="T37" fmla="*/ 195 h 288"/>
                <a:gd name="T38" fmla="*/ 27 w 64"/>
                <a:gd name="T39" fmla="*/ 197 h 288"/>
                <a:gd name="T40" fmla="*/ 29 w 64"/>
                <a:gd name="T41" fmla="*/ 197 h 288"/>
                <a:gd name="T42" fmla="*/ 31 w 64"/>
                <a:gd name="T43" fmla="*/ 288 h 288"/>
                <a:gd name="T44" fmla="*/ 34 w 64"/>
                <a:gd name="T45" fmla="*/ 197 h 288"/>
                <a:gd name="T46" fmla="*/ 36 w 64"/>
                <a:gd name="T47" fmla="*/ 197 h 288"/>
                <a:gd name="T48" fmla="*/ 36 w 64"/>
                <a:gd name="T49" fmla="*/ 195 h 288"/>
                <a:gd name="T50" fmla="*/ 36 w 64"/>
                <a:gd name="T51" fmla="*/ 175 h 288"/>
                <a:gd name="T52" fmla="*/ 46 w 64"/>
                <a:gd name="T53" fmla="*/ 175 h 288"/>
                <a:gd name="T54" fmla="*/ 49 w 64"/>
                <a:gd name="T55" fmla="*/ 172 h 288"/>
                <a:gd name="T56" fmla="*/ 49 w 64"/>
                <a:gd name="T57" fmla="*/ 121 h 288"/>
                <a:gd name="T58" fmla="*/ 34 w 64"/>
                <a:gd name="T59" fmla="*/ 121 h 288"/>
                <a:gd name="T60" fmla="*/ 34 w 64"/>
                <a:gd name="T61" fmla="*/ 117 h 288"/>
                <a:gd name="T62" fmla="*/ 49 w 64"/>
                <a:gd name="T63" fmla="*/ 117 h 288"/>
                <a:gd name="T64" fmla="*/ 49 w 64"/>
                <a:gd name="T65" fmla="*/ 103 h 288"/>
                <a:gd name="T66" fmla="*/ 34 w 64"/>
                <a:gd name="T67" fmla="*/ 103 h 288"/>
                <a:gd name="T68" fmla="*/ 34 w 64"/>
                <a:gd name="T69" fmla="*/ 99 h 288"/>
                <a:gd name="T70" fmla="*/ 49 w 64"/>
                <a:gd name="T71" fmla="*/ 99 h 288"/>
                <a:gd name="T72" fmla="*/ 49 w 64"/>
                <a:gd name="T73" fmla="*/ 84 h 288"/>
                <a:gd name="T74" fmla="*/ 34 w 64"/>
                <a:gd name="T75" fmla="*/ 84 h 288"/>
                <a:gd name="T76" fmla="*/ 34 w 64"/>
                <a:gd name="T77" fmla="*/ 81 h 288"/>
                <a:gd name="T78" fmla="*/ 49 w 64"/>
                <a:gd name="T79" fmla="*/ 81 h 288"/>
                <a:gd name="T80" fmla="*/ 49 w 64"/>
                <a:gd name="T81" fmla="*/ 66 h 288"/>
                <a:gd name="T82" fmla="*/ 34 w 64"/>
                <a:gd name="T83" fmla="*/ 66 h 288"/>
                <a:gd name="T84" fmla="*/ 34 w 64"/>
                <a:gd name="T85" fmla="*/ 62 h 288"/>
                <a:gd name="T86" fmla="*/ 49 w 64"/>
                <a:gd name="T87" fmla="*/ 62 h 288"/>
                <a:gd name="T88" fmla="*/ 49 w 64"/>
                <a:gd name="T89" fmla="*/ 47 h 288"/>
                <a:gd name="T90" fmla="*/ 63 w 64"/>
                <a:gd name="T91" fmla="*/ 47 h 288"/>
                <a:gd name="T92" fmla="*/ 63 w 64"/>
                <a:gd name="T93" fmla="*/ 4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4" h="288">
                  <a:moveTo>
                    <a:pt x="63" y="40"/>
                  </a:moveTo>
                  <a:cubicBezTo>
                    <a:pt x="43" y="40"/>
                    <a:pt x="43" y="40"/>
                    <a:pt x="43" y="40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7" y="12"/>
                    <a:pt x="51" y="11"/>
                    <a:pt x="55" y="10"/>
                  </a:cubicBezTo>
                  <a:cubicBezTo>
                    <a:pt x="58" y="10"/>
                    <a:pt x="64" y="8"/>
                    <a:pt x="60" y="5"/>
                  </a:cubicBezTo>
                  <a:cubicBezTo>
                    <a:pt x="59" y="4"/>
                    <a:pt x="58" y="3"/>
                    <a:pt x="56" y="3"/>
                  </a:cubicBezTo>
                  <a:cubicBezTo>
                    <a:pt x="49" y="1"/>
                    <a:pt x="39" y="0"/>
                    <a:pt x="31" y="0"/>
                  </a:cubicBezTo>
                  <a:cubicBezTo>
                    <a:pt x="23" y="0"/>
                    <a:pt x="16" y="1"/>
                    <a:pt x="8" y="3"/>
                  </a:cubicBezTo>
                  <a:cubicBezTo>
                    <a:pt x="6" y="3"/>
                    <a:pt x="5" y="3"/>
                    <a:pt x="3" y="4"/>
                  </a:cubicBezTo>
                  <a:cubicBezTo>
                    <a:pt x="2" y="6"/>
                    <a:pt x="1" y="9"/>
                    <a:pt x="4" y="9"/>
                  </a:cubicBezTo>
                  <a:cubicBezTo>
                    <a:pt x="9" y="11"/>
                    <a:pt x="14" y="11"/>
                    <a:pt x="20" y="1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26" y="175"/>
                    <a:pt x="26" y="175"/>
                    <a:pt x="26" y="175"/>
                  </a:cubicBezTo>
                  <a:cubicBezTo>
                    <a:pt x="26" y="195"/>
                    <a:pt x="26" y="195"/>
                    <a:pt x="26" y="195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29" y="197"/>
                    <a:pt x="29" y="197"/>
                    <a:pt x="29" y="197"/>
                  </a:cubicBezTo>
                  <a:cubicBezTo>
                    <a:pt x="31" y="288"/>
                    <a:pt x="31" y="288"/>
                    <a:pt x="31" y="288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36" y="197"/>
                    <a:pt x="36" y="197"/>
                    <a:pt x="36" y="197"/>
                  </a:cubicBezTo>
                  <a:cubicBezTo>
                    <a:pt x="36" y="195"/>
                    <a:pt x="36" y="195"/>
                    <a:pt x="36" y="195"/>
                  </a:cubicBezTo>
                  <a:cubicBezTo>
                    <a:pt x="36" y="175"/>
                    <a:pt x="36" y="175"/>
                    <a:pt x="36" y="175"/>
                  </a:cubicBezTo>
                  <a:cubicBezTo>
                    <a:pt x="46" y="175"/>
                    <a:pt x="46" y="175"/>
                    <a:pt x="46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49" y="121"/>
                    <a:pt x="49" y="121"/>
                    <a:pt x="49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4" y="117"/>
                    <a:pt x="34" y="117"/>
                    <a:pt x="34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63" y="47"/>
                    <a:pt x="63" y="47"/>
                    <a:pt x="63" y="47"/>
                  </a:cubicBezTo>
                  <a:lnTo>
                    <a:pt x="63" y="40"/>
                  </a:lnTo>
                  <a:close/>
                </a:path>
              </a:pathLst>
            </a:custGeom>
            <a:solidFill>
              <a:srgbClr val="8E9096"/>
            </a:solidFill>
            <a:ln w="28575" cap="flat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19" name="Freeform 5">
              <a:extLst>
                <a:ext uri="{FF2B5EF4-FFF2-40B4-BE49-F238E27FC236}">
                  <a16:creationId xmlns:a16="http://schemas.microsoft.com/office/drawing/2014/main" id="{12D1B7ED-EABB-43D2-AA22-CB4FE6C1AAB5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8531">
              <a:off x="4416269" y="2481013"/>
              <a:ext cx="137160" cy="595971"/>
            </a:xfrm>
            <a:custGeom>
              <a:avLst/>
              <a:gdLst>
                <a:gd name="T0" fmla="*/ 63 w 64"/>
                <a:gd name="T1" fmla="*/ 40 h 288"/>
                <a:gd name="T2" fmla="*/ 43 w 64"/>
                <a:gd name="T3" fmla="*/ 40 h 288"/>
                <a:gd name="T4" fmla="*/ 43 w 64"/>
                <a:gd name="T5" fmla="*/ 12 h 288"/>
                <a:gd name="T6" fmla="*/ 55 w 64"/>
                <a:gd name="T7" fmla="*/ 10 h 288"/>
                <a:gd name="T8" fmla="*/ 60 w 64"/>
                <a:gd name="T9" fmla="*/ 5 h 288"/>
                <a:gd name="T10" fmla="*/ 56 w 64"/>
                <a:gd name="T11" fmla="*/ 3 h 288"/>
                <a:gd name="T12" fmla="*/ 31 w 64"/>
                <a:gd name="T13" fmla="*/ 0 h 288"/>
                <a:gd name="T14" fmla="*/ 8 w 64"/>
                <a:gd name="T15" fmla="*/ 3 h 288"/>
                <a:gd name="T16" fmla="*/ 3 w 64"/>
                <a:gd name="T17" fmla="*/ 4 h 288"/>
                <a:gd name="T18" fmla="*/ 4 w 64"/>
                <a:gd name="T19" fmla="*/ 9 h 288"/>
                <a:gd name="T20" fmla="*/ 20 w 64"/>
                <a:gd name="T21" fmla="*/ 12 h 288"/>
                <a:gd name="T22" fmla="*/ 20 w 64"/>
                <a:gd name="T23" fmla="*/ 40 h 288"/>
                <a:gd name="T24" fmla="*/ 0 w 64"/>
                <a:gd name="T25" fmla="*/ 40 h 288"/>
                <a:gd name="T26" fmla="*/ 0 w 64"/>
                <a:gd name="T27" fmla="*/ 47 h 288"/>
                <a:gd name="T28" fmla="*/ 15 w 64"/>
                <a:gd name="T29" fmla="*/ 47 h 288"/>
                <a:gd name="T30" fmla="*/ 15 w 64"/>
                <a:gd name="T31" fmla="*/ 172 h 288"/>
                <a:gd name="T32" fmla="*/ 17 w 64"/>
                <a:gd name="T33" fmla="*/ 175 h 288"/>
                <a:gd name="T34" fmla="*/ 26 w 64"/>
                <a:gd name="T35" fmla="*/ 175 h 288"/>
                <a:gd name="T36" fmla="*/ 26 w 64"/>
                <a:gd name="T37" fmla="*/ 195 h 288"/>
                <a:gd name="T38" fmla="*/ 27 w 64"/>
                <a:gd name="T39" fmla="*/ 197 h 288"/>
                <a:gd name="T40" fmla="*/ 29 w 64"/>
                <a:gd name="T41" fmla="*/ 197 h 288"/>
                <a:gd name="T42" fmla="*/ 31 w 64"/>
                <a:gd name="T43" fmla="*/ 288 h 288"/>
                <a:gd name="T44" fmla="*/ 34 w 64"/>
                <a:gd name="T45" fmla="*/ 197 h 288"/>
                <a:gd name="T46" fmla="*/ 36 w 64"/>
                <a:gd name="T47" fmla="*/ 197 h 288"/>
                <a:gd name="T48" fmla="*/ 36 w 64"/>
                <a:gd name="T49" fmla="*/ 195 h 288"/>
                <a:gd name="T50" fmla="*/ 36 w 64"/>
                <a:gd name="T51" fmla="*/ 175 h 288"/>
                <a:gd name="T52" fmla="*/ 46 w 64"/>
                <a:gd name="T53" fmla="*/ 175 h 288"/>
                <a:gd name="T54" fmla="*/ 49 w 64"/>
                <a:gd name="T55" fmla="*/ 172 h 288"/>
                <a:gd name="T56" fmla="*/ 49 w 64"/>
                <a:gd name="T57" fmla="*/ 121 h 288"/>
                <a:gd name="T58" fmla="*/ 34 w 64"/>
                <a:gd name="T59" fmla="*/ 121 h 288"/>
                <a:gd name="T60" fmla="*/ 34 w 64"/>
                <a:gd name="T61" fmla="*/ 117 h 288"/>
                <a:gd name="T62" fmla="*/ 49 w 64"/>
                <a:gd name="T63" fmla="*/ 117 h 288"/>
                <a:gd name="T64" fmla="*/ 49 w 64"/>
                <a:gd name="T65" fmla="*/ 103 h 288"/>
                <a:gd name="T66" fmla="*/ 34 w 64"/>
                <a:gd name="T67" fmla="*/ 103 h 288"/>
                <a:gd name="T68" fmla="*/ 34 w 64"/>
                <a:gd name="T69" fmla="*/ 99 h 288"/>
                <a:gd name="T70" fmla="*/ 49 w 64"/>
                <a:gd name="T71" fmla="*/ 99 h 288"/>
                <a:gd name="T72" fmla="*/ 49 w 64"/>
                <a:gd name="T73" fmla="*/ 84 h 288"/>
                <a:gd name="T74" fmla="*/ 34 w 64"/>
                <a:gd name="T75" fmla="*/ 84 h 288"/>
                <a:gd name="T76" fmla="*/ 34 w 64"/>
                <a:gd name="T77" fmla="*/ 81 h 288"/>
                <a:gd name="T78" fmla="*/ 49 w 64"/>
                <a:gd name="T79" fmla="*/ 81 h 288"/>
                <a:gd name="T80" fmla="*/ 49 w 64"/>
                <a:gd name="T81" fmla="*/ 66 h 288"/>
                <a:gd name="T82" fmla="*/ 34 w 64"/>
                <a:gd name="T83" fmla="*/ 66 h 288"/>
                <a:gd name="T84" fmla="*/ 34 w 64"/>
                <a:gd name="T85" fmla="*/ 62 h 288"/>
                <a:gd name="T86" fmla="*/ 49 w 64"/>
                <a:gd name="T87" fmla="*/ 62 h 288"/>
                <a:gd name="T88" fmla="*/ 49 w 64"/>
                <a:gd name="T89" fmla="*/ 47 h 288"/>
                <a:gd name="T90" fmla="*/ 63 w 64"/>
                <a:gd name="T91" fmla="*/ 47 h 288"/>
                <a:gd name="T92" fmla="*/ 63 w 64"/>
                <a:gd name="T93" fmla="*/ 4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4" h="288">
                  <a:moveTo>
                    <a:pt x="63" y="40"/>
                  </a:moveTo>
                  <a:cubicBezTo>
                    <a:pt x="43" y="40"/>
                    <a:pt x="43" y="40"/>
                    <a:pt x="43" y="40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7" y="12"/>
                    <a:pt x="51" y="11"/>
                    <a:pt x="55" y="10"/>
                  </a:cubicBezTo>
                  <a:cubicBezTo>
                    <a:pt x="58" y="10"/>
                    <a:pt x="64" y="8"/>
                    <a:pt x="60" y="5"/>
                  </a:cubicBezTo>
                  <a:cubicBezTo>
                    <a:pt x="59" y="4"/>
                    <a:pt x="58" y="3"/>
                    <a:pt x="56" y="3"/>
                  </a:cubicBezTo>
                  <a:cubicBezTo>
                    <a:pt x="49" y="1"/>
                    <a:pt x="39" y="0"/>
                    <a:pt x="31" y="0"/>
                  </a:cubicBezTo>
                  <a:cubicBezTo>
                    <a:pt x="23" y="0"/>
                    <a:pt x="16" y="1"/>
                    <a:pt x="8" y="3"/>
                  </a:cubicBezTo>
                  <a:cubicBezTo>
                    <a:pt x="6" y="3"/>
                    <a:pt x="5" y="3"/>
                    <a:pt x="3" y="4"/>
                  </a:cubicBezTo>
                  <a:cubicBezTo>
                    <a:pt x="2" y="6"/>
                    <a:pt x="1" y="9"/>
                    <a:pt x="4" y="9"/>
                  </a:cubicBezTo>
                  <a:cubicBezTo>
                    <a:pt x="9" y="11"/>
                    <a:pt x="14" y="11"/>
                    <a:pt x="20" y="1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26" y="175"/>
                    <a:pt x="26" y="175"/>
                    <a:pt x="26" y="175"/>
                  </a:cubicBezTo>
                  <a:cubicBezTo>
                    <a:pt x="26" y="195"/>
                    <a:pt x="26" y="195"/>
                    <a:pt x="26" y="195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29" y="197"/>
                    <a:pt x="29" y="197"/>
                    <a:pt x="29" y="197"/>
                  </a:cubicBezTo>
                  <a:cubicBezTo>
                    <a:pt x="31" y="288"/>
                    <a:pt x="31" y="288"/>
                    <a:pt x="31" y="288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36" y="197"/>
                    <a:pt x="36" y="197"/>
                    <a:pt x="36" y="197"/>
                  </a:cubicBezTo>
                  <a:cubicBezTo>
                    <a:pt x="36" y="195"/>
                    <a:pt x="36" y="195"/>
                    <a:pt x="36" y="195"/>
                  </a:cubicBezTo>
                  <a:cubicBezTo>
                    <a:pt x="36" y="175"/>
                    <a:pt x="36" y="175"/>
                    <a:pt x="36" y="175"/>
                  </a:cubicBezTo>
                  <a:cubicBezTo>
                    <a:pt x="46" y="175"/>
                    <a:pt x="46" y="175"/>
                    <a:pt x="46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49" y="121"/>
                    <a:pt x="49" y="121"/>
                    <a:pt x="49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4" y="117"/>
                    <a:pt x="34" y="117"/>
                    <a:pt x="34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63" y="47"/>
                    <a:pt x="63" y="47"/>
                    <a:pt x="63" y="47"/>
                  </a:cubicBezTo>
                  <a:lnTo>
                    <a:pt x="63" y="40"/>
                  </a:lnTo>
                  <a:close/>
                </a:path>
              </a:pathLst>
            </a:custGeom>
            <a:solidFill>
              <a:srgbClr val="7059E1"/>
            </a:solidFill>
            <a:ln w="28575" cap="flat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Verdana"/>
              </a:endParaRPr>
            </a:p>
          </p:txBody>
        </p:sp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0E896FEE-0C1E-4534-8D15-2B3F0EC65EE6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8531">
              <a:off x="4352700" y="2447863"/>
              <a:ext cx="137160" cy="595971"/>
            </a:xfrm>
            <a:custGeom>
              <a:avLst/>
              <a:gdLst>
                <a:gd name="T0" fmla="*/ 63 w 64"/>
                <a:gd name="T1" fmla="*/ 40 h 288"/>
                <a:gd name="T2" fmla="*/ 43 w 64"/>
                <a:gd name="T3" fmla="*/ 40 h 288"/>
                <a:gd name="T4" fmla="*/ 43 w 64"/>
                <a:gd name="T5" fmla="*/ 12 h 288"/>
                <a:gd name="T6" fmla="*/ 55 w 64"/>
                <a:gd name="T7" fmla="*/ 10 h 288"/>
                <a:gd name="T8" fmla="*/ 60 w 64"/>
                <a:gd name="T9" fmla="*/ 5 h 288"/>
                <a:gd name="T10" fmla="*/ 56 w 64"/>
                <a:gd name="T11" fmla="*/ 3 h 288"/>
                <a:gd name="T12" fmla="*/ 31 w 64"/>
                <a:gd name="T13" fmla="*/ 0 h 288"/>
                <a:gd name="T14" fmla="*/ 8 w 64"/>
                <a:gd name="T15" fmla="*/ 3 h 288"/>
                <a:gd name="T16" fmla="*/ 3 w 64"/>
                <a:gd name="T17" fmla="*/ 4 h 288"/>
                <a:gd name="T18" fmla="*/ 4 w 64"/>
                <a:gd name="T19" fmla="*/ 9 h 288"/>
                <a:gd name="T20" fmla="*/ 20 w 64"/>
                <a:gd name="T21" fmla="*/ 12 h 288"/>
                <a:gd name="T22" fmla="*/ 20 w 64"/>
                <a:gd name="T23" fmla="*/ 40 h 288"/>
                <a:gd name="T24" fmla="*/ 0 w 64"/>
                <a:gd name="T25" fmla="*/ 40 h 288"/>
                <a:gd name="T26" fmla="*/ 0 w 64"/>
                <a:gd name="T27" fmla="*/ 47 h 288"/>
                <a:gd name="T28" fmla="*/ 15 w 64"/>
                <a:gd name="T29" fmla="*/ 47 h 288"/>
                <a:gd name="T30" fmla="*/ 15 w 64"/>
                <a:gd name="T31" fmla="*/ 172 h 288"/>
                <a:gd name="T32" fmla="*/ 17 w 64"/>
                <a:gd name="T33" fmla="*/ 175 h 288"/>
                <a:gd name="T34" fmla="*/ 26 w 64"/>
                <a:gd name="T35" fmla="*/ 175 h 288"/>
                <a:gd name="T36" fmla="*/ 26 w 64"/>
                <a:gd name="T37" fmla="*/ 195 h 288"/>
                <a:gd name="T38" fmla="*/ 27 w 64"/>
                <a:gd name="T39" fmla="*/ 197 h 288"/>
                <a:gd name="T40" fmla="*/ 29 w 64"/>
                <a:gd name="T41" fmla="*/ 197 h 288"/>
                <a:gd name="T42" fmla="*/ 31 w 64"/>
                <a:gd name="T43" fmla="*/ 288 h 288"/>
                <a:gd name="T44" fmla="*/ 34 w 64"/>
                <a:gd name="T45" fmla="*/ 197 h 288"/>
                <a:gd name="T46" fmla="*/ 36 w 64"/>
                <a:gd name="T47" fmla="*/ 197 h 288"/>
                <a:gd name="T48" fmla="*/ 36 w 64"/>
                <a:gd name="T49" fmla="*/ 195 h 288"/>
                <a:gd name="T50" fmla="*/ 36 w 64"/>
                <a:gd name="T51" fmla="*/ 175 h 288"/>
                <a:gd name="T52" fmla="*/ 46 w 64"/>
                <a:gd name="T53" fmla="*/ 175 h 288"/>
                <a:gd name="T54" fmla="*/ 49 w 64"/>
                <a:gd name="T55" fmla="*/ 172 h 288"/>
                <a:gd name="T56" fmla="*/ 49 w 64"/>
                <a:gd name="T57" fmla="*/ 121 h 288"/>
                <a:gd name="T58" fmla="*/ 34 w 64"/>
                <a:gd name="T59" fmla="*/ 121 h 288"/>
                <a:gd name="T60" fmla="*/ 34 w 64"/>
                <a:gd name="T61" fmla="*/ 117 h 288"/>
                <a:gd name="T62" fmla="*/ 49 w 64"/>
                <a:gd name="T63" fmla="*/ 117 h 288"/>
                <a:gd name="T64" fmla="*/ 49 w 64"/>
                <a:gd name="T65" fmla="*/ 103 h 288"/>
                <a:gd name="T66" fmla="*/ 34 w 64"/>
                <a:gd name="T67" fmla="*/ 103 h 288"/>
                <a:gd name="T68" fmla="*/ 34 w 64"/>
                <a:gd name="T69" fmla="*/ 99 h 288"/>
                <a:gd name="T70" fmla="*/ 49 w 64"/>
                <a:gd name="T71" fmla="*/ 99 h 288"/>
                <a:gd name="T72" fmla="*/ 49 w 64"/>
                <a:gd name="T73" fmla="*/ 84 h 288"/>
                <a:gd name="T74" fmla="*/ 34 w 64"/>
                <a:gd name="T75" fmla="*/ 84 h 288"/>
                <a:gd name="T76" fmla="*/ 34 w 64"/>
                <a:gd name="T77" fmla="*/ 81 h 288"/>
                <a:gd name="T78" fmla="*/ 49 w 64"/>
                <a:gd name="T79" fmla="*/ 81 h 288"/>
                <a:gd name="T80" fmla="*/ 49 w 64"/>
                <a:gd name="T81" fmla="*/ 66 h 288"/>
                <a:gd name="T82" fmla="*/ 34 w 64"/>
                <a:gd name="T83" fmla="*/ 66 h 288"/>
                <a:gd name="T84" fmla="*/ 34 w 64"/>
                <a:gd name="T85" fmla="*/ 62 h 288"/>
                <a:gd name="T86" fmla="*/ 49 w 64"/>
                <a:gd name="T87" fmla="*/ 62 h 288"/>
                <a:gd name="T88" fmla="*/ 49 w 64"/>
                <a:gd name="T89" fmla="*/ 47 h 288"/>
                <a:gd name="T90" fmla="*/ 63 w 64"/>
                <a:gd name="T91" fmla="*/ 47 h 288"/>
                <a:gd name="T92" fmla="*/ 63 w 64"/>
                <a:gd name="T93" fmla="*/ 4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4" h="288">
                  <a:moveTo>
                    <a:pt x="63" y="40"/>
                  </a:moveTo>
                  <a:cubicBezTo>
                    <a:pt x="43" y="40"/>
                    <a:pt x="43" y="40"/>
                    <a:pt x="43" y="40"/>
                  </a:cubicBezTo>
                  <a:cubicBezTo>
                    <a:pt x="43" y="12"/>
                    <a:pt x="43" y="12"/>
                    <a:pt x="43" y="12"/>
                  </a:cubicBezTo>
                  <a:cubicBezTo>
                    <a:pt x="47" y="12"/>
                    <a:pt x="51" y="11"/>
                    <a:pt x="55" y="10"/>
                  </a:cubicBezTo>
                  <a:cubicBezTo>
                    <a:pt x="58" y="10"/>
                    <a:pt x="64" y="8"/>
                    <a:pt x="60" y="5"/>
                  </a:cubicBezTo>
                  <a:cubicBezTo>
                    <a:pt x="59" y="4"/>
                    <a:pt x="58" y="3"/>
                    <a:pt x="56" y="3"/>
                  </a:cubicBezTo>
                  <a:cubicBezTo>
                    <a:pt x="49" y="1"/>
                    <a:pt x="39" y="0"/>
                    <a:pt x="31" y="0"/>
                  </a:cubicBezTo>
                  <a:cubicBezTo>
                    <a:pt x="23" y="0"/>
                    <a:pt x="16" y="1"/>
                    <a:pt x="8" y="3"/>
                  </a:cubicBezTo>
                  <a:cubicBezTo>
                    <a:pt x="6" y="3"/>
                    <a:pt x="5" y="3"/>
                    <a:pt x="3" y="4"/>
                  </a:cubicBezTo>
                  <a:cubicBezTo>
                    <a:pt x="2" y="6"/>
                    <a:pt x="1" y="9"/>
                    <a:pt x="4" y="9"/>
                  </a:cubicBezTo>
                  <a:cubicBezTo>
                    <a:pt x="9" y="11"/>
                    <a:pt x="14" y="11"/>
                    <a:pt x="20" y="12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7" y="175"/>
                    <a:pt x="17" y="175"/>
                    <a:pt x="17" y="175"/>
                  </a:cubicBezTo>
                  <a:cubicBezTo>
                    <a:pt x="26" y="175"/>
                    <a:pt x="26" y="175"/>
                    <a:pt x="26" y="175"/>
                  </a:cubicBezTo>
                  <a:cubicBezTo>
                    <a:pt x="26" y="195"/>
                    <a:pt x="26" y="195"/>
                    <a:pt x="26" y="195"/>
                  </a:cubicBezTo>
                  <a:cubicBezTo>
                    <a:pt x="27" y="197"/>
                    <a:pt x="27" y="197"/>
                    <a:pt x="27" y="197"/>
                  </a:cubicBezTo>
                  <a:cubicBezTo>
                    <a:pt x="29" y="197"/>
                    <a:pt x="29" y="197"/>
                    <a:pt x="29" y="197"/>
                  </a:cubicBezTo>
                  <a:cubicBezTo>
                    <a:pt x="31" y="288"/>
                    <a:pt x="31" y="288"/>
                    <a:pt x="31" y="288"/>
                  </a:cubicBezTo>
                  <a:cubicBezTo>
                    <a:pt x="34" y="197"/>
                    <a:pt x="34" y="197"/>
                    <a:pt x="34" y="197"/>
                  </a:cubicBezTo>
                  <a:cubicBezTo>
                    <a:pt x="36" y="197"/>
                    <a:pt x="36" y="197"/>
                    <a:pt x="36" y="197"/>
                  </a:cubicBezTo>
                  <a:cubicBezTo>
                    <a:pt x="36" y="195"/>
                    <a:pt x="36" y="195"/>
                    <a:pt x="36" y="195"/>
                  </a:cubicBezTo>
                  <a:cubicBezTo>
                    <a:pt x="36" y="175"/>
                    <a:pt x="36" y="175"/>
                    <a:pt x="36" y="175"/>
                  </a:cubicBezTo>
                  <a:cubicBezTo>
                    <a:pt x="46" y="175"/>
                    <a:pt x="46" y="175"/>
                    <a:pt x="46" y="175"/>
                  </a:cubicBezTo>
                  <a:cubicBezTo>
                    <a:pt x="49" y="172"/>
                    <a:pt x="49" y="172"/>
                    <a:pt x="49" y="172"/>
                  </a:cubicBezTo>
                  <a:cubicBezTo>
                    <a:pt x="49" y="121"/>
                    <a:pt x="49" y="121"/>
                    <a:pt x="49" y="121"/>
                  </a:cubicBezTo>
                  <a:cubicBezTo>
                    <a:pt x="34" y="121"/>
                    <a:pt x="34" y="121"/>
                    <a:pt x="34" y="121"/>
                  </a:cubicBezTo>
                  <a:cubicBezTo>
                    <a:pt x="34" y="117"/>
                    <a:pt x="34" y="117"/>
                    <a:pt x="34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34" y="103"/>
                    <a:pt x="34" y="103"/>
                    <a:pt x="34" y="103"/>
                  </a:cubicBezTo>
                  <a:cubicBezTo>
                    <a:pt x="34" y="99"/>
                    <a:pt x="34" y="99"/>
                    <a:pt x="34" y="99"/>
                  </a:cubicBezTo>
                  <a:cubicBezTo>
                    <a:pt x="49" y="99"/>
                    <a:pt x="49" y="99"/>
                    <a:pt x="49" y="99"/>
                  </a:cubicBezTo>
                  <a:cubicBezTo>
                    <a:pt x="49" y="84"/>
                    <a:pt x="49" y="84"/>
                    <a:pt x="49" y="84"/>
                  </a:cubicBezTo>
                  <a:cubicBezTo>
                    <a:pt x="34" y="84"/>
                    <a:pt x="34" y="84"/>
                    <a:pt x="34" y="84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49" y="62"/>
                    <a:pt x="49" y="62"/>
                    <a:pt x="49" y="62"/>
                  </a:cubicBezTo>
                  <a:cubicBezTo>
                    <a:pt x="49" y="47"/>
                    <a:pt x="49" y="47"/>
                    <a:pt x="49" y="47"/>
                  </a:cubicBezTo>
                  <a:cubicBezTo>
                    <a:pt x="63" y="47"/>
                    <a:pt x="63" y="47"/>
                    <a:pt x="63" y="47"/>
                  </a:cubicBezTo>
                  <a:lnTo>
                    <a:pt x="63" y="40"/>
                  </a:lnTo>
                  <a:close/>
                </a:path>
              </a:pathLst>
            </a:custGeom>
            <a:solidFill>
              <a:srgbClr val="3820B2"/>
            </a:solidFill>
            <a:ln w="28575" cap="flat">
              <a:noFill/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  <a:latin typeface="Verdana"/>
              </a:endParaRP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B149A6A9-7E15-412B-8161-FB604A39A44F}"/>
              </a:ext>
            </a:extLst>
          </p:cNvPr>
          <p:cNvSpPr/>
          <p:nvPr/>
        </p:nvSpPr>
        <p:spPr>
          <a:xfrm>
            <a:off x="1173306" y="4620933"/>
            <a:ext cx="24229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</a:rPr>
              <a:t>Weekly SHIV vaginal challenges</a:t>
            </a:r>
          </a:p>
        </p:txBody>
      </p:sp>
    </p:spTree>
    <p:extLst>
      <p:ext uri="{BB962C8B-B14F-4D97-AF65-F5344CB8AC3E}">
        <p14:creationId xmlns:p14="http://schemas.microsoft.com/office/powerpoint/2010/main" val="2159291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1D678-C96D-4644-88F0-1CE33CA0A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+mn-lt"/>
              </a:rPr>
              <a:t>Conclusions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0D580B0-B138-4E18-B3BC-2D44035BC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1" y="1437959"/>
            <a:ext cx="10565728" cy="4814673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kern="0" dirty="0"/>
              <a:t>Single subcutaneous GS-CA1 administration achieved long-acting exposure in female rhesus macaques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kern="0" dirty="0"/>
              <a:t>GS-CA1 conferred significant protection against SHIV acquisition in a repeat vaginal challenge rhesus model, consistent with previous findings in a rectal challenge rhesus model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kern="0" dirty="0"/>
              <a:t>Preclinical proof-of-concept data with GS-CA1 support clinical development of LEN for HIV prevention in both males and females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kern="0" dirty="0"/>
              <a:t>Clinical studies investigating efficacy of q6mo LEN for PrEP are planned (3Q21)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6F45B-D066-430E-BC30-C75A685DB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C0FFA17-98A0-48D2-9497-FB6D7CFE55C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21866"/>
      </p:ext>
    </p:extLst>
  </p:cSld>
  <p:clrMapOvr>
    <a:masterClrMapping/>
  </p:clrMapOvr>
</p:sld>
</file>

<file path=ppt/theme/theme1.xml><?xml version="1.0" encoding="utf-8"?>
<a:theme xmlns:a="http://schemas.openxmlformats.org/drawingml/2006/main" name="1_IAS 2019">
  <a:themeElements>
    <a:clrScheme name="Custom 12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149EBE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75BE1C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18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14">
      <a:dk1>
        <a:sysClr val="windowText" lastClr="000000"/>
      </a:dk1>
      <a:lt1>
        <a:sysClr val="window" lastClr="FFFFFF"/>
      </a:lt1>
      <a:dk2>
        <a:srgbClr val="7F7F7F"/>
      </a:dk2>
      <a:lt2>
        <a:srgbClr val="D8D8D8"/>
      </a:lt2>
      <a:accent1>
        <a:srgbClr val="E0001B"/>
      </a:accent1>
      <a:accent2>
        <a:srgbClr val="C8F04B"/>
      </a:accent2>
      <a:accent3>
        <a:srgbClr val="472482"/>
      </a:accent3>
      <a:accent4>
        <a:srgbClr val="8CCDCD"/>
      </a:accent4>
      <a:accent5>
        <a:srgbClr val="B4BEA5"/>
      </a:accent5>
      <a:accent6>
        <a:srgbClr val="7F7F7F"/>
      </a:accent6>
      <a:hlink>
        <a:srgbClr val="000000"/>
      </a:hlink>
      <a:folHlink>
        <a:srgbClr val="000000"/>
      </a:folHlink>
    </a:clrScheme>
    <a:fontScheme name="Benutzerdefiniert 18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F911BD2518E47AC082DA3DE8BFBE5" ma:contentTypeVersion="12" ma:contentTypeDescription="Create a new document." ma:contentTypeScope="" ma:versionID="6df0e807cc2a481c343c77943433fb1a">
  <xsd:schema xmlns:xsd="http://www.w3.org/2001/XMLSchema" xmlns:xs="http://www.w3.org/2001/XMLSchema" xmlns:p="http://schemas.microsoft.com/office/2006/metadata/properties" xmlns:ns2="8f9d799d-7b27-4542-a589-fc3f0c3bda80" xmlns:ns3="250929fa-9806-4449-af20-7947085fa170" targetNamespace="http://schemas.microsoft.com/office/2006/metadata/properties" ma:root="true" ma:fieldsID="41ef4ab17f076dea1695df6d715864ed" ns2:_="" ns3:_="">
    <xsd:import namespace="8f9d799d-7b27-4542-a589-fc3f0c3bda80"/>
    <xsd:import namespace="250929fa-9806-4449-af20-7947085fa1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9d799d-7b27-4542-a589-fc3f0c3bda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0929fa-9806-4449-af20-7947085fa17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C54352-97EB-4108-97F4-E4AB32105B0C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schemas.microsoft.com/office/2006/documentManagement/types"/>
    <ds:schemaRef ds:uri="250929fa-9806-4449-af20-7947085fa170"/>
    <ds:schemaRef ds:uri="8f9d799d-7b27-4542-a589-fc3f0c3bda8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57F7B49-90B4-4793-A0DB-9EDCBBBE73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877C5C-3D1C-493C-8231-33EF6A58E8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9d799d-7b27-4542-a589-fc3f0c3bda80"/>
    <ds:schemaRef ds:uri="250929fa-9806-4449-af20-7947085fa1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IAS_2021_PowerPoint_Verdana</Template>
  <TotalTime>0</TotalTime>
  <Words>757</Words>
  <Application>Microsoft Office PowerPoint</Application>
  <PresentationFormat>Breitbild</PresentationFormat>
  <Paragraphs>113</Paragraphs>
  <Slides>6</Slides>
  <Notes>6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3" baseType="lpstr">
      <vt:lpstr>Arial</vt:lpstr>
      <vt:lpstr>Symbol</vt:lpstr>
      <vt:lpstr>Verdana</vt:lpstr>
      <vt:lpstr>Wingdings</vt:lpstr>
      <vt:lpstr>1_IAS 2019</vt:lpstr>
      <vt:lpstr>CS ChemDraw Drawing</vt:lpstr>
      <vt:lpstr>Prism 8</vt:lpstr>
      <vt:lpstr>Long-acting Capsid Inhibitor Effective as PrEP Against Vaginal SHIV Transmission in Macaques</vt:lpstr>
      <vt:lpstr>Lenacapavir (LEN) and GS-CA1 Are Novel  Long-acting HIV/SIV Capsid Inhibitors</vt:lpstr>
      <vt:lpstr>Previously Reported GS-CA1 Effective as PrEP  in Repeat Macaque Rectal Challenge Model*</vt:lpstr>
      <vt:lpstr>A Single Subcutaneous Administration of GS-CA1 Achieves Long-acting Exposure in DMPA-treated Female Macaques</vt:lpstr>
      <vt:lpstr>GS-CA1 Effective as PrEP in Repeat Vaginal  Challenge Rhesus Macaque Model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Alejandra Garcia</dc:creator>
  <cp:lastModifiedBy>Bastian Grewe</cp:lastModifiedBy>
  <cp:revision>113</cp:revision>
  <dcterms:created xsi:type="dcterms:W3CDTF">2021-05-03T10:20:35Z</dcterms:created>
  <dcterms:modified xsi:type="dcterms:W3CDTF">2021-07-18T10:19:52Z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0x010100193F911BD2518E47AC082DA3DE8BFBE5</vt:lpwstr>
  </property>
</Properties>
</file>