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</p:sldMasterIdLst>
  <p:notesMasterIdLst>
    <p:notesMasterId r:id="rId17"/>
  </p:notesMasterIdLst>
  <p:sldIdLst>
    <p:sldId id="2141411661" r:id="rId6"/>
    <p:sldId id="2141411662" r:id="rId7"/>
    <p:sldId id="2141411663" r:id="rId8"/>
    <p:sldId id="2141411664" r:id="rId9"/>
    <p:sldId id="2141411674" r:id="rId10"/>
    <p:sldId id="2141411666" r:id="rId11"/>
    <p:sldId id="2141411667" r:id="rId12"/>
    <p:sldId id="2141411668" r:id="rId13"/>
    <p:sldId id="2141411669" r:id="rId14"/>
    <p:sldId id="2141411670" r:id="rId15"/>
    <p:sldId id="21414116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Corales" initials="RC" lastIdx="2" clrIdx="0">
    <p:extLst>
      <p:ext uri="{19B8F6BF-5375-455C-9EA6-DF929625EA0E}">
        <p15:presenceInfo xmlns:p15="http://schemas.microsoft.com/office/powerpoint/2012/main" userId="S::Roberto.Corales@gilead.com::49f73588-b4a0-444b-94da-de1a6e6ddb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9B2"/>
    <a:srgbClr val="4A206A"/>
    <a:srgbClr val="548CD5"/>
    <a:srgbClr val="0101FF"/>
    <a:srgbClr val="C9C9FF"/>
    <a:srgbClr val="55A0FB"/>
    <a:srgbClr val="FF8000"/>
    <a:srgbClr val="D9FFFF"/>
    <a:srgbClr val="F3E7FF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61CEC-A34C-4BA6-92D5-B7FEAC605518}" v="7" dt="2021-06-22T07:48:20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41" autoAdjust="0"/>
    <p:restoredTop sz="96304" autoAdjust="0"/>
  </p:normalViewPr>
  <p:slideViewPr>
    <p:cSldViewPr snapToGrid="0">
      <p:cViewPr varScale="1">
        <p:scale>
          <a:sx n="125" d="100"/>
          <a:sy n="125" d="100"/>
        </p:scale>
        <p:origin x="91" y="91"/>
      </p:cViewPr>
      <p:guideLst>
        <p:guide pos="71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Cai" userId="547d169f-6de1-431f-9e71-ebf70411d7b6" providerId="ADAL" clId="{87061CEC-A34C-4BA6-92D5-B7FEAC605518}"/>
    <pc:docChg chg="undo redo custSel modSld">
      <pc:chgData name="Jenny Cai" userId="547d169f-6de1-431f-9e71-ebf70411d7b6" providerId="ADAL" clId="{87061CEC-A34C-4BA6-92D5-B7FEAC605518}" dt="2021-06-22T07:48:49.032" v="76" actId="14100"/>
      <pc:docMkLst>
        <pc:docMk/>
      </pc:docMkLst>
      <pc:sldChg chg="addSp delSp modSp">
        <pc:chgData name="Jenny Cai" userId="547d169f-6de1-431f-9e71-ebf70411d7b6" providerId="ADAL" clId="{87061CEC-A34C-4BA6-92D5-B7FEAC605518}" dt="2021-06-22T07:48:49.032" v="76" actId="14100"/>
        <pc:sldMkLst>
          <pc:docMk/>
          <pc:sldMk cId="3423260900" sldId="2141411668"/>
        </pc:sldMkLst>
        <pc:spChg chg="del">
          <ac:chgData name="Jenny Cai" userId="547d169f-6de1-431f-9e71-ebf70411d7b6" providerId="ADAL" clId="{87061CEC-A34C-4BA6-92D5-B7FEAC605518}" dt="2021-06-17T19:02:19.471" v="6" actId="478"/>
          <ac:spMkLst>
            <pc:docMk/>
            <pc:sldMk cId="3423260900" sldId="2141411668"/>
            <ac:spMk id="3" creationId="{79EDE827-1613-4252-A5DE-C49CFAB0CFF2}"/>
          </ac:spMkLst>
        </pc:spChg>
        <pc:spChg chg="mod">
          <ac:chgData name="Jenny Cai" userId="547d169f-6de1-431f-9e71-ebf70411d7b6" providerId="ADAL" clId="{87061CEC-A34C-4BA6-92D5-B7FEAC605518}" dt="2021-06-22T07:48:49.032" v="76" actId="14100"/>
          <ac:spMkLst>
            <pc:docMk/>
            <pc:sldMk cId="3423260900" sldId="2141411668"/>
            <ac:spMk id="5" creationId="{B7503572-5029-48D8-AC89-A83C15FE134D}"/>
          </ac:spMkLst>
        </pc:spChg>
        <pc:spChg chg="mod">
          <ac:chgData name="Jenny Cai" userId="547d169f-6de1-431f-9e71-ebf70411d7b6" providerId="ADAL" clId="{87061CEC-A34C-4BA6-92D5-B7FEAC605518}" dt="2021-06-22T07:43:18.393" v="12" actId="14100"/>
          <ac:spMkLst>
            <pc:docMk/>
            <pc:sldMk cId="3423260900" sldId="2141411668"/>
            <ac:spMk id="90" creationId="{1678304A-30EB-47EA-AFCF-4698E9F68C7D}"/>
          </ac:spMkLst>
        </pc:spChg>
        <pc:spChg chg="mod">
          <ac:chgData name="Jenny Cai" userId="547d169f-6de1-431f-9e71-ebf70411d7b6" providerId="ADAL" clId="{87061CEC-A34C-4BA6-92D5-B7FEAC605518}" dt="2021-06-22T07:43:15.528" v="11" actId="1076"/>
          <ac:spMkLst>
            <pc:docMk/>
            <pc:sldMk cId="3423260900" sldId="2141411668"/>
            <ac:spMk id="91" creationId="{3D551960-193F-4F9B-868C-692880C0B197}"/>
          </ac:spMkLst>
        </pc:spChg>
        <pc:spChg chg="mod">
          <ac:chgData name="Jenny Cai" userId="547d169f-6de1-431f-9e71-ebf70411d7b6" providerId="ADAL" clId="{87061CEC-A34C-4BA6-92D5-B7FEAC605518}" dt="2021-06-22T07:43:11.498" v="9" actId="14100"/>
          <ac:spMkLst>
            <pc:docMk/>
            <pc:sldMk cId="3423260900" sldId="2141411668"/>
            <ac:spMk id="92" creationId="{EBA3A234-B01E-408C-995A-9782D6D11B90}"/>
          </ac:spMkLst>
        </pc:spChg>
        <pc:spChg chg="mod">
          <ac:chgData name="Jenny Cai" userId="547d169f-6de1-431f-9e71-ebf70411d7b6" providerId="ADAL" clId="{87061CEC-A34C-4BA6-92D5-B7FEAC605518}" dt="2021-06-22T07:43:21.623" v="13" actId="1076"/>
          <ac:spMkLst>
            <pc:docMk/>
            <pc:sldMk cId="3423260900" sldId="2141411668"/>
            <ac:spMk id="93" creationId="{30B059DA-6B39-472F-B1E2-3FD4AD0F6497}"/>
          </ac:spMkLst>
        </pc:spChg>
        <pc:grpChg chg="del">
          <ac:chgData name="Jenny Cai" userId="547d169f-6de1-431f-9e71-ebf70411d7b6" providerId="ADAL" clId="{87061CEC-A34C-4BA6-92D5-B7FEAC605518}" dt="2021-06-17T19:01:48.336" v="0" actId="478"/>
          <ac:grpSpMkLst>
            <pc:docMk/>
            <pc:sldMk cId="3423260900" sldId="2141411668"/>
            <ac:grpSpMk id="72" creationId="{A2C847B2-69F7-455F-AEC4-C1CEFAE762ED}"/>
          </ac:grpSpMkLst>
        </pc:grpChg>
        <pc:grpChg chg="add mod">
          <ac:chgData name="Jenny Cai" userId="547d169f-6de1-431f-9e71-ebf70411d7b6" providerId="ADAL" clId="{87061CEC-A34C-4BA6-92D5-B7FEAC605518}" dt="2021-06-17T19:02:28.669" v="7" actId="14100"/>
          <ac:grpSpMkLst>
            <pc:docMk/>
            <pc:sldMk cId="3423260900" sldId="2141411668"/>
            <ac:grpSpMk id="81" creationId="{F52F0F42-43C6-4847-893E-A0F680272404}"/>
          </ac:grpSpMkLst>
        </pc:grpChg>
        <pc:picChg chg="mod">
          <ac:chgData name="Jenny Cai" userId="547d169f-6de1-431f-9e71-ebf70411d7b6" providerId="ADAL" clId="{87061CEC-A34C-4BA6-92D5-B7FEAC605518}" dt="2021-06-22T07:43:39.904" v="17" actId="1076"/>
          <ac:picMkLst>
            <pc:docMk/>
            <pc:sldMk cId="3423260900" sldId="2141411668"/>
            <ac:picMk id="83" creationId="{2602631A-EB17-42EB-BC49-76E745CEDD2D}"/>
          </ac:picMkLst>
        </pc:picChg>
      </pc:sldChg>
      <pc:sldChg chg="modSp">
        <pc:chgData name="Jenny Cai" userId="547d169f-6de1-431f-9e71-ebf70411d7b6" providerId="ADAL" clId="{87061CEC-A34C-4BA6-92D5-B7FEAC605518}" dt="2021-06-22T07:48:27.370" v="72" actId="20577"/>
        <pc:sldMkLst>
          <pc:docMk/>
          <pc:sldMk cId="3171320300" sldId="2141411670"/>
        </pc:sldMkLst>
        <pc:spChg chg="mod">
          <ac:chgData name="Jenny Cai" userId="547d169f-6de1-431f-9e71-ebf70411d7b6" providerId="ADAL" clId="{87061CEC-A34C-4BA6-92D5-B7FEAC605518}" dt="2021-06-22T07:48:27.370" v="72" actId="20577"/>
          <ac:spMkLst>
            <pc:docMk/>
            <pc:sldMk cId="3171320300" sldId="2141411670"/>
            <ac:spMk id="6" creationId="{52F6305D-EB12-40B2-8B81-3620958B65C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029CE-2082-4A87-8DF5-22F77689254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7B3B-5408-43C3-9D94-3C2299A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9150" y="619125"/>
            <a:ext cx="5372100" cy="302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6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 marL="342900" indent="-342900">
              <a:spcBef>
                <a:spcPts val="900"/>
              </a:spcBef>
              <a:buClr>
                <a:srgbClr val="990000"/>
              </a:buClr>
              <a:buFont typeface="Symbol" panose="05050102010706020507" pitchFamily="18" charset="2"/>
              <a:buChar char=""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70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45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400" b="1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0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4114800"/>
            <a:ext cx="10566400" cy="609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27619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74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66D93-3DE7-40A5-BC65-8F56DB64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D1B0-E37C-4114-9D88-B4969F3C220B}" type="datetime1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7857F-D1E1-45D3-AEF7-84475E1C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F542-60BF-4BA0-AE42-CA9B177B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649-98DA-44EA-A669-E52C6046B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 rIns="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676400"/>
            <a:ext cx="10565728" cy="4419600"/>
          </a:xfrm>
        </p:spPr>
        <p:txBody>
          <a:bodyPr rIns="0"/>
          <a:lstStyle>
            <a:lvl1pPr>
              <a:spcBef>
                <a:spcPts val="600"/>
              </a:spcBef>
              <a:defRPr sz="22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7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 rIns="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66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160" b="1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2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4114800"/>
            <a:ext cx="10566400" cy="609600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27619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53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1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4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/>
        </p:nvSpPr>
        <p:spPr bwMode="auto">
          <a:xfrm>
            <a:off x="812801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4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4" y="64928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497638"/>
            <a:ext cx="9144000" cy="25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8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4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9pPr>
    </p:titleStyle>
    <p:bodyStyle>
      <a:lvl1pPr marL="308610" indent="-308610" algn="l" rtl="0" eaLnBrk="1" fontAlgn="base" hangingPunct="1">
        <a:spcBef>
          <a:spcPts val="6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28700" indent="-205740" algn="l" rtl="0" eaLnBrk="1" fontAlgn="base" hangingPunct="1"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440180" indent="-205740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851660" indent="-205740" algn="l" rtl="0" eaLnBrk="1" fontAlgn="base" hangingPunct="1">
        <a:spcBef>
          <a:spcPts val="6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26314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6pPr>
      <a:lvl7pPr marL="267462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7pPr>
      <a:lvl8pPr marL="308610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8pPr>
      <a:lvl9pPr marL="349758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Proteomic Evidence of </a:t>
            </a:r>
            <a:r>
              <a:rPr lang="en-US" sz="3200" b="1" dirty="0" err="1">
                <a:latin typeface="+mn-lt"/>
              </a:rPr>
              <a:t>Vesatolimod</a:t>
            </a:r>
            <a:r>
              <a:rPr lang="en-US" sz="3200" b="1" dirty="0">
                <a:latin typeface="+mn-lt"/>
              </a:rPr>
              <a:t>-induced Enhancement of </a:t>
            </a:r>
            <a:r>
              <a:rPr lang="en-GB" sz="3200" b="1" dirty="0">
                <a:latin typeface="+mn-lt"/>
              </a:rPr>
              <a:t>“Cross-talk” Between Innate and Adaptive Response Cells in HIV Controllers on ART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Yanhui Cai</a:t>
            </a:r>
            <a:r>
              <a:rPr lang="en-US" baseline="30000" dirty="0"/>
              <a:t> 1</a:t>
            </a:r>
            <a:r>
              <a:rPr lang="en-US" dirty="0"/>
              <a:t>, Steven G. Deeks</a:t>
            </a:r>
            <a:r>
              <a:rPr lang="en-US" baseline="30000" dirty="0"/>
              <a:t> 2</a:t>
            </a:r>
            <a:r>
              <a:rPr lang="en-US" dirty="0"/>
              <a:t>, Cynthia Brinson</a:t>
            </a:r>
            <a:r>
              <a:rPr lang="en-US" baseline="30000" dirty="0"/>
              <a:t> 3</a:t>
            </a:r>
            <a:r>
              <a:rPr lang="en-US" dirty="0"/>
              <a:t>, Moti Ramgopal</a:t>
            </a:r>
            <a:r>
              <a:rPr lang="en-US" baseline="30000" dirty="0"/>
              <a:t> 4</a:t>
            </a:r>
            <a:r>
              <a:rPr lang="en-US" dirty="0"/>
              <a:t>, Norm Jones</a:t>
            </a:r>
            <a:r>
              <a:rPr lang="en-US" baseline="30000" dirty="0"/>
              <a:t> 2</a:t>
            </a:r>
            <a:r>
              <a:rPr lang="en-US" dirty="0"/>
              <a:t>, Edwin DeJesus</a:t>
            </a:r>
            <a:r>
              <a:rPr lang="en-US" baseline="30000" dirty="0"/>
              <a:t> 5</a:t>
            </a:r>
            <a:r>
              <a:rPr lang="en-US" dirty="0"/>
              <a:t>, Anthony Mills</a:t>
            </a:r>
            <a:r>
              <a:rPr lang="en-US" baseline="30000" dirty="0"/>
              <a:t> 6</a:t>
            </a:r>
            <a:r>
              <a:rPr lang="en-US" dirty="0"/>
              <a:t>, Peter Shalit</a:t>
            </a:r>
            <a:r>
              <a:rPr lang="en-US" baseline="30000" dirty="0"/>
              <a:t> 7</a:t>
            </a:r>
            <a:r>
              <a:rPr lang="en-US" dirty="0"/>
              <a:t>, Brian Moldt</a:t>
            </a:r>
            <a:r>
              <a:rPr lang="en-US" baseline="30000" dirty="0"/>
              <a:t> 1</a:t>
            </a:r>
            <a:r>
              <a:rPr lang="en-US" dirty="0"/>
              <a:t>, Liao Zhang</a:t>
            </a:r>
            <a:r>
              <a:rPr lang="en-US" baseline="30000" dirty="0"/>
              <a:t> 1</a:t>
            </a:r>
            <a:r>
              <a:rPr lang="en-US" dirty="0"/>
              <a:t>, Gesham Magombedze</a:t>
            </a:r>
            <a:r>
              <a:rPr lang="en-US" baseline="30000" dirty="0"/>
              <a:t> 1</a:t>
            </a:r>
            <a:r>
              <a:rPr lang="en-US" dirty="0"/>
              <a:t>, Elena Vendrame</a:t>
            </a:r>
            <a:r>
              <a:rPr lang="en-US" baseline="30000" dirty="0"/>
              <a:t> 1</a:t>
            </a:r>
            <a:r>
              <a:rPr lang="en-US" dirty="0"/>
              <a:t>, Devi SenGupta</a:t>
            </a:r>
            <a:r>
              <a:rPr lang="en-US" baseline="30000" dirty="0"/>
              <a:t> 1</a:t>
            </a:r>
            <a:r>
              <a:rPr lang="en-US" dirty="0"/>
              <a:t>, Ondrej Podlaha</a:t>
            </a:r>
            <a:r>
              <a:rPr lang="en-US" baseline="30000" dirty="0"/>
              <a:t> 1</a:t>
            </a:r>
            <a:r>
              <a:rPr lang="en-US" dirty="0"/>
              <a:t>, Jeffrey J. Wallin</a:t>
            </a:r>
            <a:r>
              <a:rPr lang="en-US" baseline="30000" dirty="0"/>
              <a:t>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835B1-A348-4331-A3A0-B398BC268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Gilead Sciences, Foster City, CA, USA; </a:t>
            </a:r>
            <a:r>
              <a:rPr lang="en-US" baseline="30000" dirty="0"/>
              <a:t>2</a:t>
            </a:r>
            <a:r>
              <a:rPr lang="en-US" dirty="0"/>
              <a:t>University of California San Francisco;</a:t>
            </a:r>
            <a:r>
              <a:rPr lang="en-US" baseline="30000" dirty="0"/>
              <a:t> 3</a:t>
            </a:r>
            <a:r>
              <a:rPr lang="en-US" dirty="0"/>
              <a:t>Central Texas Clinical Research, Austin, TX; </a:t>
            </a:r>
            <a:r>
              <a:rPr lang="en-US" baseline="30000" dirty="0"/>
              <a:t>4</a:t>
            </a:r>
            <a:r>
              <a:rPr lang="en-US" dirty="0"/>
              <a:t>Midway Research Center, Fort Pierce, FL; </a:t>
            </a:r>
            <a:r>
              <a:rPr lang="en-US" baseline="30000" dirty="0"/>
              <a:t>5</a:t>
            </a:r>
            <a:r>
              <a:rPr lang="en-US" dirty="0"/>
              <a:t>Orlando Immunology Center, Orlando, FL; </a:t>
            </a:r>
            <a:r>
              <a:rPr lang="en-US" baseline="30000" dirty="0"/>
              <a:t>6</a:t>
            </a:r>
            <a:r>
              <a:rPr lang="en-US" dirty="0"/>
              <a:t>Men’s Health Foundation, West Hollywood, CA; </a:t>
            </a:r>
            <a:r>
              <a:rPr lang="en-US" baseline="30000" dirty="0"/>
              <a:t>7</a:t>
            </a:r>
            <a:r>
              <a:rPr lang="en-US" dirty="0"/>
              <a:t>Peter Shalit MD and Associates, Seattle, WA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03830E7-C723-42D6-8FBB-F7ED9415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193" y="6550223"/>
            <a:ext cx="34096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pitchFamily="34" charset="0"/>
              </a:rPr>
              <a:t>IAS 2021, </a:t>
            </a:r>
            <a:r>
              <a:rPr lang="en-US" sz="14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18–21 July: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pitchFamily="34" charset="0"/>
              </a:rPr>
              <a:t>Abstract 02171</a:t>
            </a:r>
          </a:p>
        </p:txBody>
      </p:sp>
    </p:spTree>
    <p:extLst>
      <p:ext uri="{BB962C8B-B14F-4D97-AF65-F5344CB8AC3E}">
        <p14:creationId xmlns:p14="http://schemas.microsoft.com/office/powerpoint/2010/main" val="197865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D678-C96D-4644-88F0-1CE33CA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+mn-lt"/>
              </a:rPr>
              <a:t>Conclusions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D580B0-B138-4E18-B3BC-2D44035BC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437959"/>
            <a:ext cx="10565728" cy="481467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High-throughput proteomic analysis approach allowed for exploration of mechanisms associated with VES treatment outcomes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VES cumulatively induced innate and adaptive immune cell activation in HIV controllers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NK effector function may also be increased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Extensive shifts in immune function after VES administration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Evidence of “cross-talk” between innate and adaptive immune responses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Lower inflammatory response in those participants with delayed HIV rebound (≥6 weeks) or viral controllers*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These findings support the hypothesis that achievement of post-ART HIV control requires a combination of increased cellular immune responses coupled with a balanced inflammatory response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F6305D-EB12-40B2-8B81-3620958B6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/>
          <a:lstStyle/>
          <a:p>
            <a:r>
              <a:rPr lang="en-US" dirty="0"/>
              <a:t>*Off ART plasma HIV-1 RNA </a:t>
            </a:r>
            <a:r>
              <a:rPr lang="en-US" sz="1200" dirty="0"/>
              <a:t>≤400 copies/mL </a:t>
            </a:r>
            <a:r>
              <a:rPr lang="en-US" dirty="0"/>
              <a:t>for ≥ 2/3 </a:t>
            </a:r>
            <a:r>
              <a:rPr lang="en-US" sz="1200" dirty="0"/>
              <a:t>of time points for ≥24 weeks.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6F45B-D066-430E-BC30-C75A685D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2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EB0E-CDBF-438B-A83E-6324408B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panose="020B0604020202020204" pitchFamily="34" charset="0"/>
              </a:rPr>
              <a:t>Acknowledgments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1D06-5B73-4237-92BC-7F0704728B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4C35-33A7-4BE4-A425-1073D5E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D8A081-48A9-4F0B-9CF8-71AF868C8C21}"/>
              </a:ext>
            </a:extLst>
          </p:cNvPr>
          <p:cNvSpPr txBox="1">
            <a:spLocks/>
          </p:cNvSpPr>
          <p:nvPr/>
        </p:nvSpPr>
        <p:spPr>
          <a:xfrm>
            <a:off x="812801" y="1579811"/>
            <a:ext cx="10579099" cy="4246041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304792" algn="l" defTabSz="60746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13818" indent="-302676" algn="l" defTabSz="60746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33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0144" indent="-302676" algn="l" defTabSz="607469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14936" indent="-302676" algn="l" defTabSz="60746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67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521846" indent="-302676" algn="l" defTabSz="60746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3346043" indent="-304190" algn="l" defTabSz="608371" rtl="0" eaLnBrk="1" latinLnBrk="0" hangingPunct="1">
              <a:spcBef>
                <a:spcPct val="20000"/>
              </a:spcBef>
              <a:buFont typeface="Arial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4412" indent="-304190" algn="l" defTabSz="608371" rtl="0" eaLnBrk="1" latinLnBrk="0" hangingPunct="1">
              <a:spcBef>
                <a:spcPct val="20000"/>
              </a:spcBef>
              <a:buFont typeface="Arial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785" indent="-304190" algn="l" defTabSz="608371" rtl="0" eaLnBrk="1" latinLnBrk="0" hangingPunct="1">
              <a:spcBef>
                <a:spcPct val="20000"/>
              </a:spcBef>
              <a:buFont typeface="Arial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1155" indent="-304190" algn="l" defTabSz="608371" rtl="0" eaLnBrk="1" latinLnBrk="0" hangingPunct="1">
              <a:spcBef>
                <a:spcPct val="20000"/>
              </a:spcBef>
              <a:buFont typeface="Arial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extend our thanks to the participants, their partners and families. </a:t>
            </a: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Special thanks to the study teams. </a:t>
            </a: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Principal Investigator: 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Steven Deeks </a:t>
            </a: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Clinical Investigators: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Moti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Ramgopal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Cynthia Brinson, Edwin DeJesus, Anthony Mills, 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Peter Shalit</a:t>
            </a: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Biomarker/Microbiome Analysis:</a:t>
            </a: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UCSF Core Immunology Lab: Norman Jones, Valerie Girling</a:t>
            </a: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Accelevir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Diagnostics: Gregory Laird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Gilead: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Ondrej Podlaha, 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Jeff Wallin, Liao Zhang,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Peter Shweh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Brian Moldt, Gesham Magombedze, Romas Geleziunas, 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Elena Vendrame, and Devi SenGupta</a:t>
            </a:r>
          </a:p>
          <a:p>
            <a:pPr marL="0" marR="0" lvl="0" indent="0" algn="l" defTabSz="607469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studies were funded by Gilead Sciences, Inc.</a:t>
            </a:r>
          </a:p>
        </p:txBody>
      </p:sp>
    </p:spTree>
    <p:extLst>
      <p:ext uri="{BB962C8B-B14F-4D97-AF65-F5344CB8AC3E}">
        <p14:creationId xmlns:p14="http://schemas.microsoft.com/office/powerpoint/2010/main" val="414744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71A1-99AE-4D6B-A060-5D0BB281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latin typeface="+mn-lt"/>
              </a:rPr>
              <a:t>Study Design for Oral </a:t>
            </a:r>
            <a:r>
              <a:rPr lang="en-US" sz="2800" b="1" dirty="0">
                <a:latin typeface="+mn-lt"/>
              </a:rPr>
              <a:t>VES i</a:t>
            </a:r>
            <a:r>
              <a:rPr lang="en-US" altLang="en-US" sz="2800" b="1" dirty="0">
                <a:latin typeface="+mn-lt"/>
              </a:rPr>
              <a:t>n HIV Controllers on ART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24440DA-3126-4C08-BDEA-AD39F6988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220852"/>
            <a:ext cx="10565726" cy="484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altLang="en-US" sz="1050" dirty="0">
                <a:latin typeface="+mn-lt"/>
              </a:rPr>
              <a:t>ART, antiretroviral therapy; ATI, analytic treatment interruption; c, copies; VES, vesatolimod; VL, viral load.</a:t>
            </a:r>
          </a:p>
          <a:p>
            <a:pPr>
              <a:lnSpc>
                <a:spcPct val="100000"/>
              </a:lnSpc>
            </a:pPr>
            <a:r>
              <a:rPr lang="en-US" sz="1050" dirty="0">
                <a:latin typeface="+mn-lt"/>
              </a:rPr>
              <a:t>*Time to virologic rebound = </a:t>
            </a:r>
            <a:r>
              <a:rPr lang="en-US" sz="1050" dirty="0" err="1">
                <a:latin typeface="+mn-lt"/>
              </a:rPr>
              <a:t>wk</a:t>
            </a:r>
            <a:r>
              <a:rPr lang="en-US" sz="1050" dirty="0">
                <a:latin typeface="+mn-lt"/>
              </a:rPr>
              <a:t> from start of ATI to 2 consecutive HIV-1 RNA ≥200 c/</a:t>
            </a:r>
            <a:r>
              <a:rPr lang="en-US" sz="1050" dirty="0" err="1">
                <a:latin typeface="+mn-lt"/>
              </a:rPr>
              <a:t>mL.</a:t>
            </a:r>
            <a:r>
              <a:rPr lang="en-US" sz="105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50" dirty="0">
                <a:latin typeface="+mn-lt"/>
              </a:rPr>
              <a:t>1. SenGupta D, et al. CROI 2020, abstract 3982; 2. Wallin J, et al. AIDS 2020, abstract OAB0205.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229F6-BDCB-4E07-92F0-B41AA483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B2D4AF-5791-4331-AB4B-32B2DA5FDBB0}"/>
              </a:ext>
            </a:extLst>
          </p:cNvPr>
          <p:cNvGrpSpPr/>
          <p:nvPr/>
        </p:nvGrpSpPr>
        <p:grpSpPr>
          <a:xfrm>
            <a:off x="814383" y="1432779"/>
            <a:ext cx="6975940" cy="2571822"/>
            <a:chOff x="2136155" y="1353312"/>
            <a:chExt cx="6975940" cy="25718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E22BC3-2188-4848-9222-74398933E5FE}"/>
                </a:ext>
              </a:extLst>
            </p:cNvPr>
            <p:cNvGrpSpPr/>
            <p:nvPr/>
          </p:nvGrpSpPr>
          <p:grpSpPr>
            <a:xfrm>
              <a:off x="3664217" y="1967577"/>
              <a:ext cx="1218867" cy="441566"/>
              <a:chOff x="3697839" y="1687935"/>
              <a:chExt cx="912736" cy="459936"/>
            </a:xfrm>
          </p:grpSpPr>
          <p:sp>
            <p:nvSpPr>
              <p:cNvPr id="27" name="Freeform 66">
                <a:extLst>
                  <a:ext uri="{FF2B5EF4-FFF2-40B4-BE49-F238E27FC236}">
                    <a16:creationId xmlns:a16="http://schemas.microsoft.com/office/drawing/2014/main" id="{76F5C1B3-A507-4324-9AFD-AAB6DC363B6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14751" y="1752047"/>
                <a:ext cx="459936" cy="331712"/>
              </a:xfrm>
              <a:custGeom>
                <a:avLst/>
                <a:gdLst>
                  <a:gd name="T0" fmla="*/ 542765 w 2663825"/>
                  <a:gd name="T1" fmla="*/ 0 h 127000"/>
                  <a:gd name="T2" fmla="*/ 542765 w 2663825"/>
                  <a:gd name="T3" fmla="*/ 118872 h 127000"/>
                  <a:gd name="T4" fmla="*/ 0 w 2663825"/>
                  <a:gd name="T5" fmla="*/ 118872 h 127000"/>
                  <a:gd name="T6" fmla="*/ 0 w 2663825"/>
                  <a:gd name="T7" fmla="*/ 2972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9525" cap="flat" cmpd="sng" algn="ctr">
                <a:solidFill>
                  <a:srgbClr val="54565B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04" tIns="60952" rIns="121904" bIns="60952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cxnSp>
            <p:nvCxnSpPr>
              <p:cNvPr id="28" name="Straight Connector 8">
                <a:extLst>
                  <a:ext uri="{FF2B5EF4-FFF2-40B4-BE49-F238E27FC236}">
                    <a16:creationId xmlns:a16="http://schemas.microsoft.com/office/drawing/2014/main" id="{7CB0C6C2-7E00-4E55-B035-0E1443B6AA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97839" y="1918344"/>
                <a:ext cx="581025" cy="0"/>
              </a:xfrm>
              <a:prstGeom prst="line">
                <a:avLst/>
              </a:prstGeom>
              <a:noFill/>
              <a:ln w="9525" algn="ctr">
                <a:solidFill>
                  <a:srgbClr val="5456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0660BF35-0EB4-499C-B930-EC9F134AA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155" y="1712498"/>
              <a:ext cx="1827638" cy="85084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121904" tIns="60952" rIns="121904" bIns="60952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HIV controllers</a:t>
              </a:r>
              <a:b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</a:b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on ART ≥6 months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N=25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Pre-ART VL 50–5000 c/mL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9C4318-E9FA-4297-AEDA-A106F117899B}"/>
                </a:ext>
              </a:extLst>
            </p:cNvPr>
            <p:cNvSpPr txBox="1"/>
            <p:nvPr/>
          </p:nvSpPr>
          <p:spPr>
            <a:xfrm>
              <a:off x="4184716" y="1353312"/>
              <a:ext cx="5934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Day 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C1AC7F-921C-4D08-A582-4A0ED289E1D6}"/>
                </a:ext>
              </a:extLst>
            </p:cNvPr>
            <p:cNvSpPr txBox="1"/>
            <p:nvPr/>
          </p:nvSpPr>
          <p:spPr>
            <a:xfrm>
              <a:off x="6283857" y="1353312"/>
              <a:ext cx="80547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Week 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834D59-8D73-4FCF-A6D3-924CBE18FEAE}"/>
                </a:ext>
              </a:extLst>
            </p:cNvPr>
            <p:cNvSpPr txBox="1"/>
            <p:nvPr/>
          </p:nvSpPr>
          <p:spPr>
            <a:xfrm>
              <a:off x="7222567" y="1353312"/>
              <a:ext cx="36420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D9E0F6-5A12-40D2-8EF3-2CFF638A0969}"/>
                </a:ext>
              </a:extLst>
            </p:cNvPr>
            <p:cNvSpPr txBox="1"/>
            <p:nvPr/>
          </p:nvSpPr>
          <p:spPr>
            <a:xfrm>
              <a:off x="8747893" y="1373037"/>
              <a:ext cx="36420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48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0C69C3-6C23-413F-94C6-643B4E3C8D9B}"/>
                </a:ext>
              </a:extLst>
            </p:cNvPr>
            <p:cNvGrpSpPr/>
            <p:nvPr/>
          </p:nvGrpSpPr>
          <p:grpSpPr>
            <a:xfrm rot="10800000">
              <a:off x="6938083" y="1967571"/>
              <a:ext cx="1060573" cy="441565"/>
              <a:chOff x="4387110" y="1597511"/>
              <a:chExt cx="750143" cy="459935"/>
            </a:xfrm>
          </p:grpSpPr>
          <p:sp>
            <p:nvSpPr>
              <p:cNvPr id="25" name="Freeform 66">
                <a:extLst>
                  <a:ext uri="{FF2B5EF4-FFF2-40B4-BE49-F238E27FC236}">
                    <a16:creationId xmlns:a16="http://schemas.microsoft.com/office/drawing/2014/main" id="{25BEDEDC-C98D-4451-A882-E97860591FD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22726" y="1742919"/>
                <a:ext cx="459935" cy="169119"/>
              </a:xfrm>
              <a:custGeom>
                <a:avLst/>
                <a:gdLst>
                  <a:gd name="T0" fmla="*/ 542765 w 2663825"/>
                  <a:gd name="T1" fmla="*/ 0 h 127000"/>
                  <a:gd name="T2" fmla="*/ 542765 w 2663825"/>
                  <a:gd name="T3" fmla="*/ 118872 h 127000"/>
                  <a:gd name="T4" fmla="*/ 0 w 2663825"/>
                  <a:gd name="T5" fmla="*/ 118872 h 127000"/>
                  <a:gd name="T6" fmla="*/ 0 w 2663825"/>
                  <a:gd name="T7" fmla="*/ 2972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9525" cap="flat" cmpd="sng" algn="ctr">
                <a:solidFill>
                  <a:srgbClr val="54565B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04" tIns="60952" rIns="121904" bIns="60952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cxnSp>
            <p:nvCxnSpPr>
              <p:cNvPr id="26" name="Straight Connector 8">
                <a:extLst>
                  <a:ext uri="{FF2B5EF4-FFF2-40B4-BE49-F238E27FC236}">
                    <a16:creationId xmlns:a16="http://schemas.microsoft.com/office/drawing/2014/main" id="{9FF1F016-DC15-4351-8242-090BE06150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387110" y="1827035"/>
                <a:ext cx="581025" cy="0"/>
              </a:xfrm>
              <a:prstGeom prst="line">
                <a:avLst/>
              </a:prstGeom>
              <a:noFill/>
              <a:ln w="9525" algn="ctr">
                <a:solidFill>
                  <a:srgbClr val="5456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967756-41D1-4E70-87BF-167E36E7C852}"/>
                </a:ext>
              </a:extLst>
            </p:cNvPr>
            <p:cNvSpPr/>
            <p:nvPr/>
          </p:nvSpPr>
          <p:spPr bwMode="auto">
            <a:xfrm>
              <a:off x="4647754" y="1806228"/>
              <a:ext cx="2293779" cy="320040"/>
            </a:xfrm>
            <a:prstGeom prst="rect">
              <a:avLst/>
            </a:prstGeom>
            <a:solidFill>
              <a:srgbClr val="54565B">
                <a:lumMod val="50000"/>
                <a:lumOff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121904" tIns="60952" rIns="121904" bIns="60952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Placebo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6D23EA-911B-46A8-BA75-C584DE2EBD37}"/>
                </a:ext>
              </a:extLst>
            </p:cNvPr>
            <p:cNvSpPr/>
            <p:nvPr/>
          </p:nvSpPr>
          <p:spPr bwMode="auto">
            <a:xfrm>
              <a:off x="7401933" y="1806227"/>
              <a:ext cx="1528061" cy="666177"/>
            </a:xfrm>
            <a:prstGeom prst="rect">
              <a:avLst/>
            </a:prstGeom>
            <a:solidFill>
              <a:srgbClr val="4A206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60952" rIns="0" bIns="60952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ATI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(24+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wk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D627BF2E-F1CE-44B8-944C-5DDDA8F3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755" y="1651161"/>
              <a:ext cx="4282240" cy="61337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F9D3F522-4D07-45F6-8D62-05ADF23B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754" y="1621059"/>
              <a:ext cx="2754179" cy="91440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23E3E4-B16A-4EED-862C-0671990EA07A}"/>
                </a:ext>
              </a:extLst>
            </p:cNvPr>
            <p:cNvSpPr/>
            <p:nvPr/>
          </p:nvSpPr>
          <p:spPr bwMode="auto">
            <a:xfrm>
              <a:off x="4647754" y="2205784"/>
              <a:ext cx="2293779" cy="40959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wrap="none" lIns="0" tIns="60885" rIns="0" bIns="60885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VES QOW 4–8 mg x 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2676DA-2A9A-4B13-A20C-91FDC6A4B8AC}"/>
                </a:ext>
              </a:extLst>
            </p:cNvPr>
            <p:cNvSpPr/>
            <p:nvPr/>
          </p:nvSpPr>
          <p:spPr bwMode="auto">
            <a:xfrm>
              <a:off x="4647754" y="2563347"/>
              <a:ext cx="2293779" cy="274320"/>
            </a:xfrm>
            <a:prstGeom prst="rect">
              <a:avLst/>
            </a:prstGeom>
            <a:solidFill>
              <a:srgbClr val="68D5F7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tIns="0" rIns="0" bIns="0" anchor="ctr"/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4 mg (n=2)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37B7D">
                    <a:lumMod val="60000"/>
                    <a:lumOff val="40000"/>
                  </a:srgbClr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6175AD-2590-4C81-9163-F4511B2EA12E}"/>
                </a:ext>
              </a:extLst>
            </p:cNvPr>
            <p:cNvSpPr/>
            <p:nvPr/>
          </p:nvSpPr>
          <p:spPr bwMode="auto">
            <a:xfrm>
              <a:off x="4647754" y="2827357"/>
              <a:ext cx="2293779" cy="274320"/>
            </a:xfrm>
            <a:prstGeom prst="rect">
              <a:avLst/>
            </a:prstGeom>
            <a:solidFill>
              <a:srgbClr val="46A4E4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tIns="0" rIns="0" bIns="0" anchor="ctr"/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4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→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 6 mg (n=4)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37B7D">
                    <a:lumMod val="60000"/>
                    <a:lumOff val="40000"/>
                  </a:srgbClr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E4F9FC-15AC-4D1E-9918-EF2A52CBDCD6}"/>
                </a:ext>
              </a:extLst>
            </p:cNvPr>
            <p:cNvSpPr/>
            <p:nvPr/>
          </p:nvSpPr>
          <p:spPr bwMode="auto">
            <a:xfrm>
              <a:off x="4647754" y="3376329"/>
              <a:ext cx="2293779" cy="274320"/>
            </a:xfrm>
            <a:prstGeom prst="rect">
              <a:avLst/>
            </a:prstGeom>
            <a:solidFill>
              <a:srgbClr val="0042A4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tIns="0" rIns="0" bIns="0" anchor="ctr"/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6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→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 8 mg (n=3)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37B7D">
                    <a:lumMod val="60000"/>
                    <a:lumOff val="40000"/>
                  </a:srgbClr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2752E2-D3D1-4556-976E-EDCC3059C238}"/>
                </a:ext>
              </a:extLst>
            </p:cNvPr>
            <p:cNvSpPr/>
            <p:nvPr/>
          </p:nvSpPr>
          <p:spPr bwMode="auto">
            <a:xfrm>
              <a:off x="4647754" y="3650814"/>
              <a:ext cx="2293779" cy="27432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tIns="0" rIns="0" bIns="0" anchor="ctr"/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8 mg (n=3)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37B7D">
                    <a:lumMod val="60000"/>
                    <a:lumOff val="40000"/>
                  </a:srgbClr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933298-C3D9-44BE-AF54-9D1114E91485}"/>
                </a:ext>
              </a:extLst>
            </p:cNvPr>
            <p:cNvSpPr/>
            <p:nvPr/>
          </p:nvSpPr>
          <p:spPr bwMode="auto">
            <a:xfrm>
              <a:off x="4647754" y="3101843"/>
              <a:ext cx="2293779" cy="27432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tIns="0" rIns="0" bIns="0" anchor="ctr"/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6 mg (n=5)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37B7D">
                    <a:lumMod val="60000"/>
                    <a:lumOff val="40000"/>
                  </a:srgbClr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72B24477-FC28-440A-B0DB-3B7C0A216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754" y="1621059"/>
              <a:ext cx="2293779" cy="91440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513341-E617-4206-880A-0A353DF140EB}"/>
                </a:ext>
              </a:extLst>
            </p:cNvPr>
            <p:cNvSpPr/>
            <p:nvPr/>
          </p:nvSpPr>
          <p:spPr>
            <a:xfrm>
              <a:off x="4103861" y="2075907"/>
              <a:ext cx="216406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2:1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B6534-A9ED-4969-A140-2EE0B42A5356}"/>
              </a:ext>
            </a:extLst>
          </p:cNvPr>
          <p:cNvGrpSpPr/>
          <p:nvPr/>
        </p:nvGrpSpPr>
        <p:grpSpPr>
          <a:xfrm>
            <a:off x="8014040" y="1354465"/>
            <a:ext cx="3714410" cy="2981451"/>
            <a:chOff x="8981759" y="1045920"/>
            <a:chExt cx="3714410" cy="2981451"/>
          </a:xfrm>
        </p:grpSpPr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5CD92BAA-C2D7-41AB-98BD-36FBEB8E58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277004"/>
                </p:ext>
              </p:extLst>
            </p:nvPr>
          </p:nvGraphicFramePr>
          <p:xfrm>
            <a:off x="9248119" y="1174180"/>
            <a:ext cx="3448050" cy="271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Prism 9" r:id="rId3" imgW="3721642" imgH="2935464" progId="Prism9.Document">
                    <p:embed/>
                  </p:oleObj>
                </mc:Choice>
                <mc:Fallback>
                  <p:oleObj name="Prism 9" r:id="rId3" imgW="3721642" imgH="2935464" progId="Prism9.Document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5CD92BAA-C2D7-41AB-98BD-36FBEB8E589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48119" y="1174180"/>
                          <a:ext cx="3448050" cy="271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6C21DA-78FE-429B-B60A-A27715BF74FB}"/>
                </a:ext>
              </a:extLst>
            </p:cNvPr>
            <p:cNvGrpSpPr/>
            <p:nvPr/>
          </p:nvGrpSpPr>
          <p:grpSpPr>
            <a:xfrm>
              <a:off x="8981759" y="1045920"/>
              <a:ext cx="3307112" cy="2981451"/>
              <a:chOff x="8981759" y="1045920"/>
              <a:chExt cx="3307112" cy="2981451"/>
            </a:xfrm>
          </p:grpSpPr>
          <p:sp>
            <p:nvSpPr>
              <p:cNvPr id="32" name="Rectangle 211">
                <a:extLst>
                  <a:ext uri="{FF2B5EF4-FFF2-40B4-BE49-F238E27FC236}">
                    <a16:creationId xmlns:a16="http://schemas.microsoft.com/office/drawing/2014/main" id="{336176A6-DC00-493C-B52B-E249030DB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411410" y="2250685"/>
                <a:ext cx="15100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990000"/>
                  </a:buClr>
                  <a:buFont typeface="Symbol" panose="05050102010706020507" pitchFamily="18" charset="2"/>
                  <a:buChar char="¨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57213" indent="-214313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857250" indent="-171450" eaLnBrk="0" hangingPunct="0">
                  <a:spcBef>
                    <a:spcPct val="20000"/>
                  </a:spcBef>
                  <a:buChar char="•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200150" indent="-1714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43050" indent="-171450" eaLnBrk="0" hangingPunct="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002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574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146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718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21774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Participants With</a:t>
                </a:r>
              </a:p>
              <a:p>
                <a:pPr marL="0" marR="0" lvl="0" indent="0" algn="ctr" defTabSz="121774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HIV RNA Rebound, %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E43B146-C7BA-4B6F-95E3-0148E95DA470}"/>
                  </a:ext>
                </a:extLst>
              </p:cNvPr>
              <p:cNvGrpSpPr/>
              <p:nvPr/>
            </p:nvGrpSpPr>
            <p:grpSpPr>
              <a:xfrm>
                <a:off x="10839415" y="2799902"/>
                <a:ext cx="1449456" cy="456424"/>
                <a:chOff x="7866207" y="4489963"/>
                <a:chExt cx="1307221" cy="34231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90CA9DE-037C-42BA-B274-8B450882E393}"/>
                    </a:ext>
                  </a:extLst>
                </p:cNvPr>
                <p:cNvCxnSpPr/>
                <p:nvPr/>
              </p:nvCxnSpPr>
              <p:spPr>
                <a:xfrm>
                  <a:off x="7866208" y="4605358"/>
                  <a:ext cx="237536" cy="0"/>
                </a:xfrm>
                <a:prstGeom prst="line">
                  <a:avLst/>
                </a:prstGeom>
                <a:noFill/>
                <a:ln w="28575">
                  <a:solidFill>
                    <a:srgbClr val="54565B">
                      <a:lumMod val="50000"/>
                      <a:lumOff val="50000"/>
                    </a:srgbClr>
                  </a:solidFill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1ABCDE5-D775-4B2C-BA77-B63DAFA9387A}"/>
                    </a:ext>
                  </a:extLst>
                </p:cNvPr>
                <p:cNvSpPr txBox="1"/>
                <p:nvPr/>
              </p:nvSpPr>
              <p:spPr>
                <a:xfrm>
                  <a:off x="8142354" y="4489963"/>
                  <a:ext cx="1031074" cy="207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12177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Placebo (n=8)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B90EB63-0E7F-43F7-A263-BD64352E73A4}"/>
                    </a:ext>
                  </a:extLst>
                </p:cNvPr>
                <p:cNvCxnSpPr/>
                <p:nvPr/>
              </p:nvCxnSpPr>
              <p:spPr>
                <a:xfrm>
                  <a:off x="7866207" y="4739953"/>
                  <a:ext cx="237536" cy="0"/>
                </a:xfrm>
                <a:prstGeom prst="line">
                  <a:avLst/>
                </a:prstGeom>
                <a:noFill/>
                <a:ln w="28575">
                  <a:solidFill>
                    <a:srgbClr val="548CD5"/>
                  </a:solidFill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2CFA534-A23A-4885-938D-BFE6D34C86FC}"/>
                    </a:ext>
                  </a:extLst>
                </p:cNvPr>
                <p:cNvSpPr txBox="1"/>
                <p:nvPr/>
              </p:nvSpPr>
              <p:spPr>
                <a:xfrm>
                  <a:off x="8142356" y="4624532"/>
                  <a:ext cx="886503" cy="207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12177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VES (n=15)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FA1C11-F630-45BB-86EA-02177B352A96}"/>
                  </a:ext>
                </a:extLst>
              </p:cNvPr>
              <p:cNvSpPr txBox="1"/>
              <p:nvPr/>
            </p:nvSpPr>
            <p:spPr>
              <a:xfrm>
                <a:off x="10847478" y="3178778"/>
                <a:ext cx="1297792" cy="276999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Log-rank p=0.024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7A6A82-216F-4AD5-ABF2-24876477C2E5}"/>
                  </a:ext>
                </a:extLst>
              </p:cNvPr>
              <p:cNvSpPr txBox="1"/>
              <p:nvPr/>
            </p:nvSpPr>
            <p:spPr>
              <a:xfrm>
                <a:off x="9697504" y="1045920"/>
                <a:ext cx="2539999" cy="338417"/>
              </a:xfrm>
              <a:prstGeom prst="rect">
                <a:avLst/>
              </a:prstGeom>
              <a:noFill/>
            </p:spPr>
            <p:txBody>
              <a:bodyPr wrap="square" lIns="121782" tIns="60892" rIns="121782" bIns="60892" rtlCol="0">
                <a:spAutoFit/>
              </a:bodyPr>
              <a:lstStyle/>
              <a:p>
                <a:pPr marL="0" marR="0" lvl="0" indent="0" algn="ctr" defTabSz="12177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RNA Rebound ≥200 c/mL</a:t>
                </a:r>
              </a:p>
            </p:txBody>
          </p:sp>
          <p:sp>
            <p:nvSpPr>
              <p:cNvPr id="44" name="Rectangle 211">
                <a:extLst>
                  <a:ext uri="{FF2B5EF4-FFF2-40B4-BE49-F238E27FC236}">
                    <a16:creationId xmlns:a16="http://schemas.microsoft.com/office/drawing/2014/main" id="{A7981344-886C-40A5-8131-E51A9E4DE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35" y="3842705"/>
                <a:ext cx="39273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990000"/>
                  </a:buClr>
                  <a:buFont typeface="Symbol" panose="05050102010706020507" pitchFamily="18" charset="2"/>
                  <a:buChar char="¨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57213" indent="-214313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857250" indent="-171450" eaLnBrk="0" hangingPunct="0">
                  <a:spcBef>
                    <a:spcPct val="20000"/>
                  </a:spcBef>
                  <a:buChar char="•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200150" indent="-1714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43050" indent="-171450" eaLnBrk="0" hangingPunct="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002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574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146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718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21774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Week</a:t>
                </a:r>
              </a:p>
            </p:txBody>
          </p:sp>
        </p:grpSp>
      </p:grpSp>
      <p:sp>
        <p:nvSpPr>
          <p:cNvPr id="42" name="Content Placeholder 12">
            <a:extLst>
              <a:ext uri="{FF2B5EF4-FFF2-40B4-BE49-F238E27FC236}">
                <a16:creationId xmlns:a16="http://schemas.microsoft.com/office/drawing/2014/main" id="{74DEC982-B4F3-4FA7-AB78-01FCA3A9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4319114"/>
            <a:ext cx="10566400" cy="17932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latin typeface="+mn-lt"/>
              </a:rPr>
              <a:t>Viral and immunologic outcomes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+mn-lt"/>
              </a:rPr>
              <a:t>A modest increase in time to viral rebound*, as well as a decrease in viral set point and intact </a:t>
            </a:r>
            <a:r>
              <a:rPr lang="en-US" sz="1400" dirty="0" err="1">
                <a:latin typeface="+mn-lt"/>
              </a:rPr>
              <a:t>proviral</a:t>
            </a:r>
            <a:r>
              <a:rPr lang="en-US" sz="1400" dirty="0">
                <a:latin typeface="+mn-lt"/>
              </a:rPr>
              <a:t> DNA</a:t>
            </a:r>
            <a:r>
              <a:rPr lang="en-US" sz="1400" baseline="30000" dirty="0">
                <a:latin typeface="+mn-lt"/>
              </a:rPr>
              <a:t>1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+mn-lt"/>
              </a:rPr>
              <a:t>Induction of dose-dependent interferon response and increased immune-cell activation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latin typeface="+mn-lt"/>
              </a:rPr>
              <a:t>O-link Proteomic Analysis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+mn-lt"/>
              </a:rPr>
              <a:t>Soluble biomarkers significantly elevated following VES dose (Wilcoxon rank-sum test)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+mn-lt"/>
              </a:rPr>
              <a:t>Inferred pathway analysis</a:t>
            </a:r>
            <a:endParaRPr lang="en-US" sz="14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43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409F04C-E207-48E6-8B0F-4CE262E4CE9E}"/>
              </a:ext>
            </a:extLst>
          </p:cNvPr>
          <p:cNvGrpSpPr/>
          <p:nvPr/>
        </p:nvGrpSpPr>
        <p:grpSpPr>
          <a:xfrm>
            <a:off x="599440" y="1376179"/>
            <a:ext cx="10993120" cy="4723617"/>
            <a:chOff x="701040" y="1376179"/>
            <a:chExt cx="10993120" cy="472361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1ABED2B-33DB-4252-8147-A024D642E245}"/>
                </a:ext>
              </a:extLst>
            </p:cNvPr>
            <p:cNvSpPr/>
            <p:nvPr/>
          </p:nvSpPr>
          <p:spPr>
            <a:xfrm>
              <a:off x="3373944" y="1376182"/>
              <a:ext cx="2866281" cy="4723614"/>
            </a:xfrm>
            <a:prstGeom prst="roundRect">
              <a:avLst>
                <a:gd name="adj" fmla="val 0"/>
              </a:avLst>
            </a:prstGeom>
            <a:solidFill>
              <a:srgbClr val="FFFF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1F9830-DB4C-41B1-A1FB-0B0DAE74CA24}"/>
                </a:ext>
              </a:extLst>
            </p:cNvPr>
            <p:cNvSpPr/>
            <p:nvPr/>
          </p:nvSpPr>
          <p:spPr>
            <a:xfrm>
              <a:off x="701040" y="1376181"/>
              <a:ext cx="2568458" cy="4723614"/>
            </a:xfrm>
            <a:prstGeom prst="roundRect">
              <a:avLst>
                <a:gd name="adj" fmla="val 0"/>
              </a:avLst>
            </a:prstGeom>
            <a:solidFill>
              <a:srgbClr val="D9F1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ACC2ECC-0D58-4859-AE97-3466FD090014}"/>
                </a:ext>
              </a:extLst>
            </p:cNvPr>
            <p:cNvSpPr/>
            <p:nvPr/>
          </p:nvSpPr>
          <p:spPr>
            <a:xfrm>
              <a:off x="6344670" y="1376179"/>
              <a:ext cx="5349490" cy="4723615"/>
            </a:xfrm>
            <a:prstGeom prst="roundRect">
              <a:avLst>
                <a:gd name="adj" fmla="val 0"/>
              </a:avLst>
            </a:prstGeom>
            <a:solidFill>
              <a:srgbClr val="E5FFE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0FC919-A795-4A9D-A3C8-DFB5728F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+mn-lt"/>
              </a:rPr>
              <a:t>VES Activates the Innate Immune Response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A52DE-97EB-46F6-8660-7D825E7A61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9620C-F26C-4F50-8124-1C51FB23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E4A228A-43E8-45DF-8168-E6D8322F1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07409"/>
              </p:ext>
            </p:extLst>
          </p:nvPr>
        </p:nvGraphicFramePr>
        <p:xfrm>
          <a:off x="3302000" y="1546225"/>
          <a:ext cx="2725738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Prism 8" r:id="rId3" imgW="2925708" imgH="4802968" progId="Prism8.Document">
                  <p:embed/>
                </p:oleObj>
              </mc:Choice>
              <mc:Fallback>
                <p:oleObj name="Prism 8" r:id="rId3" imgW="2925708" imgH="4802968" progId="Prism8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E4A228A-43E8-45DF-8168-E6D8322F1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1546225"/>
                        <a:ext cx="2725738" cy="44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ADB7A21-24CF-4447-827D-862BDAE53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61624"/>
              </p:ext>
            </p:extLst>
          </p:nvPr>
        </p:nvGraphicFramePr>
        <p:xfrm>
          <a:off x="574812" y="1473804"/>
          <a:ext cx="2768819" cy="462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Prism 8" r:id="rId5" imgW="2471251" imgH="4044890" progId="Prism8.Document">
                  <p:embed/>
                </p:oleObj>
              </mc:Choice>
              <mc:Fallback>
                <p:oleObj name="Prism 8" r:id="rId5" imgW="2471251" imgH="4044890" progId="Prism8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ADB7A21-24CF-4447-827D-862BDAE53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812" y="1473804"/>
                        <a:ext cx="2768819" cy="4625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AB4E54-4E81-403A-88FD-C3483B1FC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85291"/>
              </p:ext>
            </p:extLst>
          </p:nvPr>
        </p:nvGraphicFramePr>
        <p:xfrm>
          <a:off x="6484796" y="1806171"/>
          <a:ext cx="1857906" cy="201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Prism 8" r:id="rId7" imgW="2116157" imgH="2297783" progId="Prism8.Document">
                  <p:embed/>
                </p:oleObj>
              </mc:Choice>
              <mc:Fallback>
                <p:oleObj name="Prism 8" r:id="rId7" imgW="2116157" imgH="2297783" progId="Prism8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AB4E54-4E81-403A-88FD-C3483B1FC1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4796" y="1806171"/>
                        <a:ext cx="1857906" cy="2016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947F3CB-EBCF-4785-B75C-13EB87180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90534"/>
              </p:ext>
            </p:extLst>
          </p:nvPr>
        </p:nvGraphicFramePr>
        <p:xfrm>
          <a:off x="6499349" y="3857582"/>
          <a:ext cx="2443512" cy="205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Prism 8" r:id="rId9" imgW="5374305" imgH="4514531" progId="Prism8.Document">
                  <p:embed/>
                </p:oleObj>
              </mc:Choice>
              <mc:Fallback>
                <p:oleObj name="Prism 8" r:id="rId9" imgW="5374305" imgH="4514531" progId="Prism8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947F3CB-EBCF-4785-B75C-13EB87180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99349" y="3857582"/>
                        <a:ext cx="2443512" cy="2052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BDA8380-4C0B-4C9E-9F5D-404691962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45450"/>
              </p:ext>
            </p:extLst>
          </p:nvPr>
        </p:nvGraphicFramePr>
        <p:xfrm>
          <a:off x="9052072" y="1948050"/>
          <a:ext cx="1959573" cy="168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Prism 8" r:id="rId11" imgW="3902791" imgH="3358797" progId="Prism8.Document">
                  <p:embed/>
                </p:oleObj>
              </mc:Choice>
              <mc:Fallback>
                <p:oleObj name="Prism 8" r:id="rId11" imgW="3902791" imgH="3358797" progId="Prism8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BDA8380-4C0B-4C9E-9F5D-404691962D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52072" y="1948050"/>
                        <a:ext cx="1959573" cy="1686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78B629E-8959-4E53-9A12-BFD2C0212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92963"/>
              </p:ext>
            </p:extLst>
          </p:nvPr>
        </p:nvGraphicFramePr>
        <p:xfrm>
          <a:off x="9036857" y="3863578"/>
          <a:ext cx="2443513" cy="207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Prism 8" r:id="rId13" imgW="4840584" imgH="4111879" progId="Prism8.Document">
                  <p:embed/>
                </p:oleObj>
              </mc:Choice>
              <mc:Fallback>
                <p:oleObj name="Prism 8" r:id="rId13" imgW="4840584" imgH="4111879" progId="Prism8.Document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78B629E-8959-4E53-9A12-BFD2C0212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36857" y="3863578"/>
                        <a:ext cx="2443513" cy="2075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0DCF25-17C4-46DB-80F7-6D449707A68F}"/>
              </a:ext>
            </a:extLst>
          </p:cNvPr>
          <p:cNvSpPr txBox="1"/>
          <p:nvPr/>
        </p:nvSpPr>
        <p:spPr>
          <a:xfrm>
            <a:off x="7193504" y="151922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CD69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93E86-11D7-4101-9D37-9EF65F8DE75F}"/>
              </a:ext>
            </a:extLst>
          </p:cNvPr>
          <p:cNvSpPr txBox="1"/>
          <p:nvPr/>
        </p:nvSpPr>
        <p:spPr>
          <a:xfrm>
            <a:off x="9744260" y="151922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CD16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NK</a:t>
            </a:r>
          </a:p>
        </p:txBody>
      </p:sp>
    </p:spTree>
    <p:extLst>
      <p:ext uri="{BB962C8B-B14F-4D97-AF65-F5344CB8AC3E}">
        <p14:creationId xmlns:p14="http://schemas.microsoft.com/office/powerpoint/2010/main" val="406110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2052-1B23-4817-AEAD-C62913EE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45" y="282638"/>
            <a:ext cx="11521439" cy="787400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VES Significantly Increased Markers of Adaptive Immune Response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8C9B8-EFC2-4884-9310-6A9D93F08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20290-088A-40F6-9819-092812F2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C673C2-52A3-4796-8750-A5D7E11617AF}"/>
              </a:ext>
            </a:extLst>
          </p:cNvPr>
          <p:cNvGrpSpPr/>
          <p:nvPr/>
        </p:nvGrpSpPr>
        <p:grpSpPr>
          <a:xfrm>
            <a:off x="801523" y="1314644"/>
            <a:ext cx="10740897" cy="4907037"/>
            <a:chOff x="798890" y="1314644"/>
            <a:chExt cx="10740897" cy="49070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A4FCAD-7387-4D80-A11A-B934EBB8FCA3}"/>
                </a:ext>
              </a:extLst>
            </p:cNvPr>
            <p:cNvSpPr/>
            <p:nvPr/>
          </p:nvSpPr>
          <p:spPr>
            <a:xfrm>
              <a:off x="6280635" y="1314644"/>
              <a:ext cx="5259152" cy="4907035"/>
            </a:xfrm>
            <a:prstGeom prst="roundRect">
              <a:avLst>
                <a:gd name="adj" fmla="val 0"/>
              </a:avLst>
            </a:prstGeom>
            <a:solidFill>
              <a:srgbClr val="F3E7FF"/>
            </a:solidFill>
            <a:ln w="12700" cap="flat" cmpd="sng" algn="ctr">
              <a:solidFill>
                <a:srgbClr val="D7DB8C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3188B5D-57C2-47CF-BDC5-7213DD96B7DA}"/>
                </a:ext>
              </a:extLst>
            </p:cNvPr>
            <p:cNvSpPr/>
            <p:nvPr/>
          </p:nvSpPr>
          <p:spPr>
            <a:xfrm>
              <a:off x="798890" y="1314646"/>
              <a:ext cx="5297110" cy="4907035"/>
            </a:xfrm>
            <a:prstGeom prst="roundRect">
              <a:avLst>
                <a:gd name="adj" fmla="val 0"/>
              </a:avLst>
            </a:prstGeom>
            <a:solidFill>
              <a:srgbClr val="D9FFFF"/>
            </a:solidFill>
            <a:ln w="12700" cap="flat" cmpd="sng" algn="ctr">
              <a:solidFill>
                <a:srgbClr val="D7DB8C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9CFBC3D5-9E12-4D71-AC74-050D0EA801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8566146"/>
                </p:ext>
              </p:extLst>
            </p:nvPr>
          </p:nvGraphicFramePr>
          <p:xfrm>
            <a:off x="6280635" y="1703423"/>
            <a:ext cx="2152107" cy="1967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0" name="Prism 8" r:id="rId3" imgW="3797631" imgH="3476615" progId="Prism8.Document">
                    <p:embed/>
                  </p:oleObj>
                </mc:Choice>
                <mc:Fallback>
                  <p:oleObj name="Prism 8" r:id="rId3" imgW="3797631" imgH="3476615" progId="Prism8.Document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9CFBC3D5-9E12-4D71-AC74-050D0EA801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80635" y="1703423"/>
                          <a:ext cx="2152107" cy="19674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701734E6-C233-40C7-958E-F2493DF7AA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562589"/>
                </p:ext>
              </p:extLst>
            </p:nvPr>
          </p:nvGraphicFramePr>
          <p:xfrm>
            <a:off x="798890" y="1684559"/>
            <a:ext cx="2260607" cy="2131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1" name="Prism 8" r:id="rId5" imgW="3687790" imgH="3467614" progId="Prism8.Document">
                    <p:embed/>
                  </p:oleObj>
                </mc:Choice>
                <mc:Fallback>
                  <p:oleObj name="Prism 8" r:id="rId5" imgW="3687790" imgH="3467614" progId="Prism8.Document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701734E6-C233-40C7-958E-F2493DF7AA9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98890" y="1684559"/>
                          <a:ext cx="2260607" cy="21318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1551E3DC-76EF-4796-A0A6-AECF7CAD3B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4430364"/>
                </p:ext>
              </p:extLst>
            </p:nvPr>
          </p:nvGraphicFramePr>
          <p:xfrm>
            <a:off x="6280635" y="3995701"/>
            <a:ext cx="2572023" cy="2097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" name="Prism 8" r:id="rId7" imgW="4631705" imgH="3772574" progId="Prism8.Document">
                    <p:embed/>
                  </p:oleObj>
                </mc:Choice>
                <mc:Fallback>
                  <p:oleObj name="Prism 8" r:id="rId7" imgW="4631705" imgH="3772574" progId="Prism8.Document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1551E3DC-76EF-4796-A0A6-AECF7CAD3B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80635" y="3995701"/>
                          <a:ext cx="2572023" cy="20977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28C12C4B-E926-4CB5-9326-078949B75F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3242823"/>
                </p:ext>
              </p:extLst>
            </p:nvPr>
          </p:nvGraphicFramePr>
          <p:xfrm>
            <a:off x="798890" y="4003226"/>
            <a:ext cx="2502494" cy="2218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3" name="Prism 8" r:id="rId9" imgW="4450197" imgH="3786256" progId="Prism8.Document">
                    <p:embed/>
                  </p:oleObj>
                </mc:Choice>
                <mc:Fallback>
                  <p:oleObj name="Prism 8" r:id="rId9" imgW="4450197" imgH="3786256" progId="Prism8.Document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28C12C4B-E926-4CB5-9326-078949B75F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98890" y="4003226"/>
                          <a:ext cx="2502494" cy="22184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6B6F6F-9E49-4BD2-AD6A-C2CF3481E20F}"/>
                </a:ext>
              </a:extLst>
            </p:cNvPr>
            <p:cNvSpPr txBox="1"/>
            <p:nvPr/>
          </p:nvSpPr>
          <p:spPr>
            <a:xfrm>
              <a:off x="1453451" y="1415279"/>
              <a:ext cx="111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Ki67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CD4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13AE72-5A06-45D9-95C1-AA06BD62BE3D}"/>
                </a:ext>
              </a:extLst>
            </p:cNvPr>
            <p:cNvSpPr txBox="1"/>
            <p:nvPr/>
          </p:nvSpPr>
          <p:spPr>
            <a:xfrm>
              <a:off x="6908942" y="1413236"/>
              <a:ext cx="1143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CD38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CD8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99B2DFB2-884F-4C1B-B5CD-A487C36AC0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114051"/>
                </p:ext>
              </p:extLst>
            </p:nvPr>
          </p:nvGraphicFramePr>
          <p:xfrm>
            <a:off x="3318277" y="1733798"/>
            <a:ext cx="2260606" cy="1944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4" name="Prism 8" r:id="rId11" imgW="4043244" imgH="3477647" progId="Prism8.Document">
                    <p:embed/>
                  </p:oleObj>
                </mc:Choice>
                <mc:Fallback>
                  <p:oleObj name="Prism 8" r:id="rId11" imgW="4043244" imgH="3477647" progId="Prism8.Document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99B2DFB2-884F-4C1B-B5CD-A487C36AC0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18277" y="1733798"/>
                          <a:ext cx="2260606" cy="1944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A032F02E-7006-417C-A2AF-1C7F986A08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715126"/>
                </p:ext>
              </p:extLst>
            </p:nvPr>
          </p:nvGraphicFramePr>
          <p:xfrm>
            <a:off x="3293266" y="4043846"/>
            <a:ext cx="2728589" cy="2117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5" name="Prism 8" r:id="rId13" imgW="4861832" imgH="3773694" progId="Prism8.Document">
                    <p:embed/>
                  </p:oleObj>
                </mc:Choice>
                <mc:Fallback>
                  <p:oleObj name="Prism 8" r:id="rId13" imgW="4861832" imgH="3773694" progId="Prism8.Document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A032F02E-7006-417C-A2AF-1C7F986A08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93266" y="4043846"/>
                          <a:ext cx="2728589" cy="21174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F33D1442-A17C-4B70-847F-F044425D5E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280906"/>
                </p:ext>
              </p:extLst>
            </p:nvPr>
          </p:nvGraphicFramePr>
          <p:xfrm>
            <a:off x="9037293" y="1753025"/>
            <a:ext cx="2152107" cy="1906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" name="Prism 8" r:id="rId15" imgW="3793309" imgH="3358797" progId="Prism8.Document">
                    <p:embed/>
                  </p:oleObj>
                </mc:Choice>
                <mc:Fallback>
                  <p:oleObj name="Prism 8" r:id="rId15" imgW="3793309" imgH="3358797" progId="Prism8.Document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F33D1442-A17C-4B70-847F-F044425D5E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037293" y="1753025"/>
                          <a:ext cx="2152107" cy="19061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CB3D7694-D2CD-4199-A353-CEC9BA4AEC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6090908"/>
                </p:ext>
              </p:extLst>
            </p:nvPr>
          </p:nvGraphicFramePr>
          <p:xfrm>
            <a:off x="9037293" y="3933026"/>
            <a:ext cx="2502494" cy="2157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" name="Prism 8" r:id="rId17" imgW="4822217" imgH="4157618" progId="Prism8.Document">
                    <p:embed/>
                  </p:oleObj>
                </mc:Choice>
                <mc:Fallback>
                  <p:oleObj name="Prism 8" r:id="rId17" imgW="4822217" imgH="4157618" progId="Prism8.Document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CB3D7694-D2CD-4199-A353-CEC9BA4AEC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037293" y="3933026"/>
                          <a:ext cx="2502494" cy="21573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B6200B-C7CA-4A09-965F-9A78815E4AE2}"/>
                </a:ext>
              </a:extLst>
            </p:cNvPr>
            <p:cNvSpPr txBox="1"/>
            <p:nvPr/>
          </p:nvSpPr>
          <p:spPr>
            <a:xfrm>
              <a:off x="9580494" y="1415278"/>
              <a:ext cx="1143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CD69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CD8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8EE44-AB48-44FC-A031-41ED16812A5B}"/>
                </a:ext>
              </a:extLst>
            </p:cNvPr>
            <p:cNvSpPr txBox="1"/>
            <p:nvPr/>
          </p:nvSpPr>
          <p:spPr>
            <a:xfrm>
              <a:off x="3620840" y="1435451"/>
              <a:ext cx="19351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HLA-DR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CD38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CD4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98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F424-15DC-4691-A4EF-1CEF20EA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+mn-lt"/>
              </a:rPr>
              <a:t>Soluble Proteins Increased Significantly 1 Day After VES Administration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B0B82-2011-4762-88FD-0FC84D807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FC9AF-7F53-4835-91B3-E64DF785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591099-64AE-42FB-84EB-14982D739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50944"/>
              </p:ext>
            </p:extLst>
          </p:nvPr>
        </p:nvGraphicFramePr>
        <p:xfrm>
          <a:off x="1798320" y="1325306"/>
          <a:ext cx="8595360" cy="51054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33392009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644579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113911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3555369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8687394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35605304"/>
                    </a:ext>
                  </a:extLst>
                </a:gridCol>
              </a:tblGrid>
              <a:tr h="201168">
                <a:tc rowSpan="2"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Day After Dose 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Day After Dose 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4348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25" marR="64025" marT="8892" marB="0" anchor="b"/>
                </a:tc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25" marR="64025" marT="8892" marB="0" anchor="b"/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Significant Symbol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Significant symbol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91905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CD27 Molecule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(CD27)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0.006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46254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CD8 Alpha Chain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(CD8A)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5967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Cytotoxic and Regulatory T Cell Molecule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(CRTAM)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0.004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0058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Macrophage Colony-Stimulating Factor 1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(CSF-1)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20872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Fractalkine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(CX3CL1)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95110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C-X-C Motif Chemokine 10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(CXCL10)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74332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C-X-C Motif Chemokine 11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(CXCL11)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03549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C-X-C Motif Chemokine 13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(CXCL13)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73723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C-X-C Motif Chemokine 9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(CXCL9)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0.005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52222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Ligand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(FASLG)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93369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Galectin 9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(Gal-9)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0.006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14420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Interferon Gamma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(IFN-</a:t>
                      </a:r>
                      <a:r>
                        <a:rPr lang="el-G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39553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Interleukin 10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(IL-10)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0.019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6762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Interleukin 12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(IL-12)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73985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Interleukin 12 Receptor Subunit Beta 1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(IL-12RB1)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09881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Interleukin 15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(IL-15)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0.019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07494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Lysosome Associated Membrane Glycoprot 3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(LAMP3)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0.008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99894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C-C Motif Chemokine 8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(MCP-2)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42701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Programmed Cell Death 1 Ligand 1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(PD-L1)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0.004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0.007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80944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Programmed Cell Death 1 Ligand 2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(PD-L2)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0.023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2548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Pleiotrophin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(PTN)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0.019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0.034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661380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Tumor Necrosis Factor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(TNF)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00976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Tumor Necrosis Factor Ligand S family 10</a:t>
                      </a:r>
                    </a:p>
                  </a:txBody>
                  <a:tcPr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(TRAIL)</a:t>
                      </a:r>
                    </a:p>
                  </a:txBody>
                  <a:tcPr marL="45720" marR="9144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8371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6742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511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3483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185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0225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58599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66966" algn="l" defTabSz="608371" rtl="0" eaLnBrk="1" latinLnBrk="0" hangingPunct="1">
                        <a:defRPr sz="2399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5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EA48231-0EB8-42F1-831E-2A6CAE9A4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05083"/>
              </p:ext>
            </p:extLst>
          </p:nvPr>
        </p:nvGraphicFramePr>
        <p:xfrm>
          <a:off x="4876800" y="1697355"/>
          <a:ext cx="6797675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Prism 9" r:id="rId3" imgW="9345522" imgH="5092507" progId="Prism9.Document">
                  <p:embed/>
                </p:oleObj>
              </mc:Choice>
              <mc:Fallback>
                <p:oleObj name="Prism 9" r:id="rId3" imgW="9345522" imgH="5092507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EA48231-0EB8-42F1-831E-2A6CAE9A4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1697355"/>
                        <a:ext cx="6797675" cy="370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945789-23F3-4ABB-83A0-8335E679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67642"/>
            <a:ext cx="10565728" cy="787400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Changes in Inferred Pathways and Immune Responses Associated with VES Treatment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2120-3476-4716-A9DD-9030A4D588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F599A-C745-4BD6-9C94-E2763001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FF54EF4-E597-4619-90F0-4EB1239D3A5A}"/>
              </a:ext>
            </a:extLst>
          </p:cNvPr>
          <p:cNvSpPr txBox="1">
            <a:spLocks/>
          </p:cNvSpPr>
          <p:nvPr/>
        </p:nvSpPr>
        <p:spPr>
          <a:xfrm>
            <a:off x="5740851" y="1274283"/>
            <a:ext cx="5492511" cy="435981"/>
          </a:xfrm>
          <a:prstGeom prst="rect">
            <a:avLst/>
          </a:prstGeom>
        </p:spPr>
        <p:txBody>
          <a:bodyPr anchor="ctr"/>
          <a:lstStyle>
            <a:lvl1pPr marL="308610" indent="-30861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6" indent="-257176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8700" indent="-20574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440180" indent="-20574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51660" indent="-20574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26314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6pPr>
            <a:lvl7pPr marL="267462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7pPr>
            <a:lvl8pPr marL="308610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8pPr>
            <a:lvl9pPr marL="349758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1600" b="1" kern="0" dirty="0"/>
              <a:t>Inferred Pathways Changes Following VES Treatment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EB63F-5D12-4FC2-92F1-DA9E47050602}"/>
              </a:ext>
            </a:extLst>
          </p:cNvPr>
          <p:cNvSpPr txBox="1"/>
          <p:nvPr/>
        </p:nvSpPr>
        <p:spPr>
          <a:xfrm>
            <a:off x="7930384" y="5559607"/>
            <a:ext cx="3506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Only those with Z ≥1.96 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≤-1.96 are shown.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44ECD-88A2-4095-803F-29F6FCA7672E}"/>
              </a:ext>
            </a:extLst>
          </p:cNvPr>
          <p:cNvSpPr txBox="1"/>
          <p:nvPr/>
        </p:nvSpPr>
        <p:spPr>
          <a:xfrm>
            <a:off x="1291716" y="1322996"/>
            <a:ext cx="294343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Inferred Immune Responses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46D18D-E34F-4483-B67F-9EC405819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13537"/>
              </p:ext>
            </p:extLst>
          </p:nvPr>
        </p:nvGraphicFramePr>
        <p:xfrm>
          <a:off x="9683428" y="1791633"/>
          <a:ext cx="718841" cy="32369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8841">
                  <a:extLst>
                    <a:ext uri="{9D8B030D-6E8A-4147-A177-3AD203B41FA5}">
                      <a16:colId xmlns:a16="http://schemas.microsoft.com/office/drawing/2014/main" val="1711678179"/>
                    </a:ext>
                  </a:extLst>
                </a:gridCol>
              </a:tblGrid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19.10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936939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13.10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869699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14.30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1226480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6.81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800696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31.70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966928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6.49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2906691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14.50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0605886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3.66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607418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5.09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972222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6.56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062280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3.39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585270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8000"/>
                          </a:solidFill>
                          <a:effectLst/>
                          <a:latin typeface="+mn-lt"/>
                        </a:rPr>
                        <a:t>2.61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382836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F99B2"/>
                          </a:solidFill>
                          <a:effectLst/>
                          <a:latin typeface="+mn-lt"/>
                        </a:rPr>
                        <a:t>12.80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326801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5645E7B-0C88-496E-9609-C5F1C08E2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82330"/>
              </p:ext>
            </p:extLst>
          </p:nvPr>
        </p:nvGraphicFramePr>
        <p:xfrm>
          <a:off x="695961" y="1765922"/>
          <a:ext cx="4535671" cy="294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Prism 9" r:id="rId5" imgW="8641456" imgH="5575690" progId="Prism9.Document">
                  <p:embed/>
                </p:oleObj>
              </mc:Choice>
              <mc:Fallback>
                <p:oleObj name="Prism 9" r:id="rId5" imgW="8641456" imgH="5575690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5645E7B-0C88-496E-9609-C5F1C08E2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961" y="1765922"/>
                        <a:ext cx="4535671" cy="294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5472029-88C1-4BB3-9161-CFC1DC4BA3EB}"/>
              </a:ext>
            </a:extLst>
          </p:cNvPr>
          <p:cNvSpPr/>
          <p:nvPr/>
        </p:nvSpPr>
        <p:spPr>
          <a:xfrm>
            <a:off x="812800" y="4921250"/>
            <a:ext cx="7045959" cy="1463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91440" rtlCol="0" anchor="ctr"/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Plasma proteomic changes revealed: </a:t>
            </a:r>
          </a:p>
          <a:p>
            <a:pPr marL="227013" indent="-227013">
              <a:spcAft>
                <a:spcPts val="600"/>
              </a:spcAft>
              <a:buClr>
                <a:srgbClr val="990000"/>
              </a:buClr>
              <a:buFont typeface="Symbol" panose="05050102010706020507" pitchFamily="18" charset="2"/>
              <a:buChar char="¨"/>
            </a:pPr>
            <a:r>
              <a:rPr lang="en-US" sz="1400" dirty="0">
                <a:solidFill>
                  <a:schemeClr val="tx1"/>
                </a:solidFill>
              </a:rPr>
              <a:t>A significant enrichment of pathways associated with immune responses following VES treatment, which included pathways involved in T cell differentiation, recruitment, and migration </a:t>
            </a:r>
          </a:p>
          <a:p>
            <a:pPr marL="227013" indent="-227013">
              <a:spcAft>
                <a:spcPts val="600"/>
              </a:spcAft>
              <a:buClr>
                <a:srgbClr val="990000"/>
              </a:buClr>
              <a:buFont typeface="Symbol" panose="05050102010706020507" pitchFamily="18" charset="2"/>
              <a:buChar char="¨"/>
            </a:pPr>
            <a:r>
              <a:rPr lang="en-US" sz="1400" dirty="0">
                <a:solidFill>
                  <a:schemeClr val="tx1"/>
                </a:solidFill>
              </a:rPr>
              <a:t>VES treatment resulted in enrichment in pathways involved in the crosstalk between dendritic cells and NK cells, NK cell signaling, Th1 pathway, and antiviral responses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DA30C-626F-41C6-AD19-60D1A7BCF412}"/>
              </a:ext>
            </a:extLst>
          </p:cNvPr>
          <p:cNvSpPr txBox="1"/>
          <p:nvPr/>
        </p:nvSpPr>
        <p:spPr>
          <a:xfrm>
            <a:off x="9666928" y="1609234"/>
            <a:ext cx="751840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82296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Coverage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7B19F3-938E-4C16-9641-583288EEE78E}"/>
              </a:ext>
            </a:extLst>
          </p:cNvPr>
          <p:cNvSpPr txBox="1"/>
          <p:nvPr/>
        </p:nvSpPr>
        <p:spPr>
          <a:xfrm>
            <a:off x="10359772" y="5279655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Z-score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1C66D-B9C4-49CA-A031-BD40FCF15454}"/>
              </a:ext>
            </a:extLst>
          </p:cNvPr>
          <p:cNvSpPr txBox="1"/>
          <p:nvPr/>
        </p:nvSpPr>
        <p:spPr>
          <a:xfrm>
            <a:off x="3529508" y="4432848"/>
            <a:ext cx="7056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Z-score</a:t>
            </a:r>
          </a:p>
        </p:txBody>
      </p:sp>
    </p:spTree>
    <p:extLst>
      <p:ext uri="{BB962C8B-B14F-4D97-AF65-F5344CB8AC3E}">
        <p14:creationId xmlns:p14="http://schemas.microsoft.com/office/powerpoint/2010/main" val="399232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4602-A27C-482C-A14C-DA8F30B4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+mn-lt"/>
              </a:rPr>
              <a:t>Inferred Functional Changes Associated with Delayed Viral Rebound in VES-treated HIV Controllers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B9DAC-7695-4326-8126-7489962E8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0EC7B-CEE0-4B99-B818-9A087044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FB9BE-8F85-4747-8076-69CFA8DFADA2}"/>
              </a:ext>
            </a:extLst>
          </p:cNvPr>
          <p:cNvSpPr txBox="1"/>
          <p:nvPr/>
        </p:nvSpPr>
        <p:spPr>
          <a:xfrm>
            <a:off x="7652782" y="3648334"/>
            <a:ext cx="3506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Only those with Z ≥1.96 or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≤-1.96 are shown.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BD0998B-95B8-4325-AEE5-73689068DF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1402"/>
              </p:ext>
            </p:extLst>
          </p:nvPr>
        </p:nvGraphicFramePr>
        <p:xfrm>
          <a:off x="934728" y="1137920"/>
          <a:ext cx="4525144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Prism 9" r:id="rId3" imgW="6055682" imgH="7677285" progId="Prism9.Document">
                  <p:embed/>
                </p:oleObj>
              </mc:Choice>
              <mc:Fallback>
                <p:oleObj name="Prism 9" r:id="rId3" imgW="6055682" imgH="7677285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BD0998B-95B8-4325-AEE5-73689068D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728" y="1137920"/>
                        <a:ext cx="4525144" cy="574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547ABD-4A2A-4321-A098-E7255E1CF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209406"/>
              </p:ext>
            </p:extLst>
          </p:nvPr>
        </p:nvGraphicFramePr>
        <p:xfrm>
          <a:off x="5269632" y="1562768"/>
          <a:ext cx="6261968" cy="197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Prism 9" r:id="rId5" imgW="5793503" imgH="1826159" progId="Prism9.Document">
                  <p:embed/>
                </p:oleObj>
              </mc:Choice>
              <mc:Fallback>
                <p:oleObj name="Prism 9" r:id="rId5" imgW="5793503" imgH="1826159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C547ABD-4A2A-4321-A098-E7255E1CF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9632" y="1562768"/>
                        <a:ext cx="6261968" cy="197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A6CA2F-FEB7-4921-994D-D6350C47E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09457"/>
              </p:ext>
            </p:extLst>
          </p:nvPr>
        </p:nvGraphicFramePr>
        <p:xfrm>
          <a:off x="8740081" y="1488726"/>
          <a:ext cx="861120" cy="1591025"/>
        </p:xfrm>
        <a:graphic>
          <a:graphicData uri="http://schemas.openxmlformats.org/drawingml/2006/table">
            <a:tbl>
              <a:tblPr/>
              <a:tblGrid>
                <a:gridCol w="861120">
                  <a:extLst>
                    <a:ext uri="{9D8B030D-6E8A-4147-A177-3AD203B41FA5}">
                      <a16:colId xmlns:a16="http://schemas.microsoft.com/office/drawing/2014/main" val="2780776600"/>
                    </a:ext>
                  </a:extLst>
                </a:gridCol>
              </a:tblGrid>
              <a:tr h="22894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1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Coverage %</a:t>
                      </a:r>
                      <a:endParaRPr lang="en-US" sz="11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2" marR="4332" marT="43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39656"/>
                  </a:ext>
                </a:extLst>
              </a:tr>
              <a:tr h="34051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3.39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2" marR="4332" marT="43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363312"/>
                  </a:ext>
                </a:extLst>
              </a:tr>
              <a:tr h="34051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4.63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2" marR="4332" marT="43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67348"/>
                  </a:ext>
                </a:extLst>
              </a:tr>
              <a:tr h="34051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6.19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2" marR="4332" marT="43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246776"/>
                  </a:ext>
                </a:extLst>
              </a:tr>
              <a:tr h="34051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9.71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2" marR="4332" marT="43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21022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D295A0D-600C-41AB-9222-B15687A7E0B2}"/>
              </a:ext>
            </a:extLst>
          </p:cNvPr>
          <p:cNvSpPr/>
          <p:nvPr/>
        </p:nvSpPr>
        <p:spPr>
          <a:xfrm>
            <a:off x="5405402" y="4378067"/>
            <a:ext cx="6167351" cy="16773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228600" marR="0" lvl="0" indent="-22860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Biomarkers and pathways associated with inflammation were lower in VES-treated participants with delayed viral rebound (defined as plasma viral load &lt;50 c/mL for ≥6 weeks, n=4) compared to VES-treated participants who rebounded sooner than 6 weeks</a:t>
            </a:r>
          </a:p>
          <a:p>
            <a:pPr marL="228600" marR="0" lvl="0" indent="-22860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Participants with delayed rebound showed enrichment in pathways associated with lymphocyte responses and decrease in pathways associated with impaired effector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340AD-4298-4D91-BC8F-CACE391A02BB}"/>
              </a:ext>
            </a:extLst>
          </p:cNvPr>
          <p:cNvSpPr txBox="1"/>
          <p:nvPr/>
        </p:nvSpPr>
        <p:spPr>
          <a:xfrm>
            <a:off x="9907652" y="3376896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Z-score</a:t>
            </a:r>
          </a:p>
        </p:txBody>
      </p:sp>
    </p:spTree>
    <p:extLst>
      <p:ext uri="{BB962C8B-B14F-4D97-AF65-F5344CB8AC3E}">
        <p14:creationId xmlns:p14="http://schemas.microsoft.com/office/powerpoint/2010/main" val="274067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1107-B79A-4840-A016-3844E6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Controllers According to Viral Data Modeling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742F6-7867-409D-9A68-A157ADCB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03572-5029-48D8-AC89-A83C15FE134D}"/>
              </a:ext>
            </a:extLst>
          </p:cNvPr>
          <p:cNvSpPr/>
          <p:nvPr/>
        </p:nvSpPr>
        <p:spPr>
          <a:xfrm>
            <a:off x="9295089" y="3654202"/>
            <a:ext cx="2190944" cy="867930"/>
          </a:xfrm>
          <a:prstGeom prst="rect">
            <a:avLst/>
          </a:prstGeom>
          <a:ln>
            <a:solidFill>
              <a:srgbClr val="0101FF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Controller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 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Off ART </a:t>
            </a:r>
            <a:r>
              <a:rPr lang="en-US" sz="1400" kern="0" dirty="0"/>
              <a:t>plasma HIV-1 RNA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≤400 c/mL </a:t>
            </a:r>
            <a:r>
              <a:rPr lang="en-US" sz="1400" kern="0" dirty="0"/>
              <a:t>for ≥ 2/3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of time points for ≥24 weeks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E8F63-1D80-4D99-A669-2BD3814DCD0D}"/>
              </a:ext>
            </a:extLst>
          </p:cNvPr>
          <p:cNvGrpSpPr/>
          <p:nvPr/>
        </p:nvGrpSpPr>
        <p:grpSpPr>
          <a:xfrm>
            <a:off x="827506" y="1334359"/>
            <a:ext cx="3239995" cy="2095552"/>
            <a:chOff x="1511421" y="1017034"/>
            <a:chExt cx="3305423" cy="29551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0FD1F4-C47C-42C1-8403-C12A058CFFD2}"/>
                </a:ext>
              </a:extLst>
            </p:cNvPr>
            <p:cNvGrpSpPr/>
            <p:nvPr/>
          </p:nvGrpSpPr>
          <p:grpSpPr>
            <a:xfrm>
              <a:off x="1511421" y="1322969"/>
              <a:ext cx="3305423" cy="2649201"/>
              <a:chOff x="6843353" y="1403647"/>
              <a:chExt cx="4688225" cy="264920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24FB01-AFB4-4994-ADBA-0D46DEEB66BF}"/>
                  </a:ext>
                </a:extLst>
              </p:cNvPr>
              <p:cNvSpPr txBox="1"/>
              <p:nvPr/>
            </p:nvSpPr>
            <p:spPr>
              <a:xfrm rot="16200000">
                <a:off x="6342099" y="2326362"/>
                <a:ext cx="1222956" cy="220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% Importance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0AA787-19AC-4272-95D2-243F4E29AEC0}"/>
                  </a:ext>
                </a:extLst>
              </p:cNvPr>
              <p:cNvSpPr txBox="1"/>
              <p:nvPr/>
            </p:nvSpPr>
            <p:spPr>
              <a:xfrm>
                <a:off x="7943411" y="3616274"/>
                <a:ext cx="466224" cy="214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Peak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7D7B2-F72E-4368-8CDF-05C94B4D0ACA}"/>
                  </a:ext>
                </a:extLst>
              </p:cNvPr>
              <p:cNvSpPr txBox="1"/>
              <p:nvPr/>
            </p:nvSpPr>
            <p:spPr>
              <a:xfrm>
                <a:off x="8744174" y="3616274"/>
                <a:ext cx="705135" cy="214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Slope-1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5E490E-F325-4E60-8EAD-627BDE3BB572}"/>
                  </a:ext>
                </a:extLst>
              </p:cNvPr>
              <p:cNvSpPr txBox="1"/>
              <p:nvPr/>
            </p:nvSpPr>
            <p:spPr>
              <a:xfrm>
                <a:off x="9654902" y="3616274"/>
                <a:ext cx="691218" cy="429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Time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to Peak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7816D-3A01-4CDD-ABDA-F16A2DEFDA52}"/>
                  </a:ext>
                </a:extLst>
              </p:cNvPr>
              <p:cNvSpPr txBox="1"/>
              <p:nvPr/>
            </p:nvSpPr>
            <p:spPr>
              <a:xfrm>
                <a:off x="10461519" y="3623163"/>
                <a:ext cx="886057" cy="429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 Time to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 Rebound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6109E7-5E4F-4922-BFEF-5D01FFADD088}"/>
                  </a:ext>
                </a:extLst>
              </p:cNvPr>
              <p:cNvSpPr/>
              <p:nvPr/>
            </p:nvSpPr>
            <p:spPr>
              <a:xfrm flipH="1">
                <a:off x="7797596" y="1403647"/>
                <a:ext cx="757857" cy="2065878"/>
              </a:xfrm>
              <a:prstGeom prst="rect">
                <a:avLst/>
              </a:prstGeom>
              <a:solidFill>
                <a:srgbClr val="C247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B13659-9FE1-4BFE-B7A4-35A2FD960675}"/>
                  </a:ext>
                </a:extLst>
              </p:cNvPr>
              <p:cNvSpPr/>
              <p:nvPr/>
            </p:nvSpPr>
            <p:spPr>
              <a:xfrm>
                <a:off x="8717813" y="2697937"/>
                <a:ext cx="757859" cy="771589"/>
              </a:xfrm>
              <a:prstGeom prst="rect">
                <a:avLst/>
              </a:prstGeom>
              <a:solidFill>
                <a:srgbClr val="C247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387B906-92FD-43FD-AE85-C8CF0248B5F6}"/>
                  </a:ext>
                </a:extLst>
              </p:cNvPr>
              <p:cNvSpPr/>
              <p:nvPr/>
            </p:nvSpPr>
            <p:spPr>
              <a:xfrm>
                <a:off x="9621581" y="2887783"/>
                <a:ext cx="757859" cy="581743"/>
              </a:xfrm>
              <a:prstGeom prst="rect">
                <a:avLst/>
              </a:prstGeom>
              <a:solidFill>
                <a:srgbClr val="C6CAC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A9BDC1-1916-4841-B66B-7E9615AAEF76}"/>
                  </a:ext>
                </a:extLst>
              </p:cNvPr>
              <p:cNvSpPr/>
              <p:nvPr/>
            </p:nvSpPr>
            <p:spPr>
              <a:xfrm>
                <a:off x="10525619" y="2998133"/>
                <a:ext cx="757859" cy="471393"/>
              </a:xfrm>
              <a:prstGeom prst="rect">
                <a:avLst/>
              </a:prstGeom>
              <a:solidFill>
                <a:srgbClr val="C6CAC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F8E5EA5-FDAD-4957-ADD4-3B0549EE3476}"/>
                  </a:ext>
                </a:extLst>
              </p:cNvPr>
              <p:cNvGrpSpPr/>
              <p:nvPr/>
            </p:nvGrpSpPr>
            <p:grpSpPr>
              <a:xfrm>
                <a:off x="7585055" y="1403647"/>
                <a:ext cx="64008" cy="2065878"/>
                <a:chOff x="7407255" y="2097894"/>
                <a:chExt cx="196788" cy="3064691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0E2B9C5-981A-4FEE-B5EE-438EC95352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7255" y="2333287"/>
                  <a:ext cx="19678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6798C74-5BD1-44FC-AA2C-877875F86D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7255" y="5162585"/>
                  <a:ext cx="19678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54565B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D1BA4D0-56EE-4C75-B0BF-FF7DCC3C50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7255" y="4596724"/>
                  <a:ext cx="19678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E40581-3A91-4564-9E9D-E040C152FE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7255" y="4030865"/>
                  <a:ext cx="19678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7064AAA-558E-49D4-B3F8-8D1FDD512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7255" y="3465006"/>
                  <a:ext cx="19678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B3948FF-F688-48F9-880F-9653F77D1A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7255" y="2899147"/>
                  <a:ext cx="19678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50477B6-8B4F-4439-AF9A-C6ADD3294B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4043" y="2097894"/>
                  <a:ext cx="0" cy="306469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2B904E-B771-4317-ACD6-2EF7DC6BF5F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563703" y="1501651"/>
                <a:ext cx="0" cy="39357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63B04E4-77A8-4D53-AD5B-FFFF240692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68181" y="3347962"/>
                <a:ext cx="251393" cy="245002"/>
              </a:xfrm>
              <a:prstGeom prst="ellipse">
                <a:avLst/>
              </a:prstGeom>
              <a:solidFill>
                <a:srgbClr val="C2476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63823AD-1561-4085-82D6-4B35AEC02B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775987" y="3347962"/>
                <a:ext cx="251393" cy="245002"/>
              </a:xfrm>
              <a:prstGeom prst="ellipse">
                <a:avLst/>
              </a:prstGeom>
              <a:solidFill>
                <a:srgbClr val="C6CAC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E8C2125-A04E-4E3B-87D0-9AA4C98C10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047965" y="3347962"/>
                <a:ext cx="251393" cy="245002"/>
              </a:xfrm>
              <a:prstGeom prst="ellipse">
                <a:avLst/>
              </a:prstGeom>
              <a:solidFill>
                <a:srgbClr val="C2476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D315E36-0DC0-4D25-839D-2F0653A8B6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71949" y="3347962"/>
                <a:ext cx="251393" cy="245002"/>
              </a:xfrm>
              <a:prstGeom prst="ellipse">
                <a:avLst/>
              </a:prstGeom>
              <a:solidFill>
                <a:srgbClr val="C6CAC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68D68C-57DA-489D-8A21-B52E03BF2829}"/>
                  </a:ext>
                </a:extLst>
              </p:cNvPr>
              <p:cNvSpPr txBox="1"/>
              <p:nvPr/>
            </p:nvSpPr>
            <p:spPr>
              <a:xfrm>
                <a:off x="7252555" y="3366192"/>
                <a:ext cx="282981" cy="2148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0.0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F012DA-C584-4706-AEC0-E8F224E0B669}"/>
                  </a:ext>
                </a:extLst>
              </p:cNvPr>
              <p:cNvSpPr txBox="1"/>
              <p:nvPr/>
            </p:nvSpPr>
            <p:spPr>
              <a:xfrm>
                <a:off x="7252555" y="1839823"/>
                <a:ext cx="282981" cy="2148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0.4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06D6FF-1DB5-4634-B2F8-D2A91DC6798C}"/>
                  </a:ext>
                </a:extLst>
              </p:cNvPr>
              <p:cNvSpPr txBox="1"/>
              <p:nvPr/>
            </p:nvSpPr>
            <p:spPr>
              <a:xfrm>
                <a:off x="7252555" y="1458231"/>
                <a:ext cx="282981" cy="2148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0.5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BC09BB-85A3-4E31-8766-07DC2BEFCC62}"/>
                  </a:ext>
                </a:extLst>
              </p:cNvPr>
              <p:cNvSpPr txBox="1"/>
              <p:nvPr/>
            </p:nvSpPr>
            <p:spPr>
              <a:xfrm>
                <a:off x="7252555" y="2221414"/>
                <a:ext cx="282981" cy="2148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0.3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F38563-7BDB-4DE6-B073-55852731AC3F}"/>
                  </a:ext>
                </a:extLst>
              </p:cNvPr>
              <p:cNvSpPr txBox="1"/>
              <p:nvPr/>
            </p:nvSpPr>
            <p:spPr>
              <a:xfrm>
                <a:off x="7252555" y="2603006"/>
                <a:ext cx="282981" cy="2148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0.2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93B3F0-1EEE-4659-BE84-E1692E4B2881}"/>
                  </a:ext>
                </a:extLst>
              </p:cNvPr>
              <p:cNvSpPr txBox="1"/>
              <p:nvPr/>
            </p:nvSpPr>
            <p:spPr>
              <a:xfrm>
                <a:off x="7252555" y="2984598"/>
                <a:ext cx="282981" cy="2148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0.1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2EFCC7-84BB-4180-B8F3-8CAFAE07D2BD}"/>
                </a:ext>
              </a:extLst>
            </p:cNvPr>
            <p:cNvSpPr txBox="1"/>
            <p:nvPr/>
          </p:nvSpPr>
          <p:spPr>
            <a:xfrm>
              <a:off x="2682032" y="1017034"/>
              <a:ext cx="1494732" cy="2148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Ranking of Predictors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378A7C-1676-4C45-BAAE-CB4E9B7D5FDB}"/>
              </a:ext>
            </a:extLst>
          </p:cNvPr>
          <p:cNvGrpSpPr/>
          <p:nvPr/>
        </p:nvGrpSpPr>
        <p:grpSpPr>
          <a:xfrm>
            <a:off x="4219502" y="1334359"/>
            <a:ext cx="7266530" cy="1209214"/>
            <a:chOff x="1845565" y="1353312"/>
            <a:chExt cx="7266530" cy="120921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72E77F0-9D74-4564-BB44-504968B580BE}"/>
                </a:ext>
              </a:extLst>
            </p:cNvPr>
            <p:cNvGrpSpPr/>
            <p:nvPr/>
          </p:nvGrpSpPr>
          <p:grpSpPr>
            <a:xfrm>
              <a:off x="3664217" y="1967577"/>
              <a:ext cx="1218867" cy="441566"/>
              <a:chOff x="3697839" y="1687935"/>
              <a:chExt cx="912736" cy="459936"/>
            </a:xfrm>
          </p:grpSpPr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1FB3ABB2-6608-43E3-9168-3B96BCA74D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14751" y="1752047"/>
                <a:ext cx="459936" cy="331712"/>
              </a:xfrm>
              <a:custGeom>
                <a:avLst/>
                <a:gdLst>
                  <a:gd name="T0" fmla="*/ 542765 w 2663825"/>
                  <a:gd name="T1" fmla="*/ 0 h 127000"/>
                  <a:gd name="T2" fmla="*/ 542765 w 2663825"/>
                  <a:gd name="T3" fmla="*/ 118872 h 127000"/>
                  <a:gd name="T4" fmla="*/ 0 w 2663825"/>
                  <a:gd name="T5" fmla="*/ 118872 h 127000"/>
                  <a:gd name="T6" fmla="*/ 0 w 2663825"/>
                  <a:gd name="T7" fmla="*/ 2972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9525" cap="flat" cmpd="sng" algn="ctr">
                <a:solidFill>
                  <a:srgbClr val="54565B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04" tIns="60952" rIns="121904" bIns="60952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cxnSp>
            <p:nvCxnSpPr>
              <p:cNvPr id="67" name="Straight Connector 8">
                <a:extLst>
                  <a:ext uri="{FF2B5EF4-FFF2-40B4-BE49-F238E27FC236}">
                    <a16:creationId xmlns:a16="http://schemas.microsoft.com/office/drawing/2014/main" id="{4E326959-BAF0-4B9C-A0C5-608BAC2CC6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97839" y="1918344"/>
                <a:ext cx="581025" cy="0"/>
              </a:xfrm>
              <a:prstGeom prst="line">
                <a:avLst/>
              </a:prstGeom>
              <a:noFill/>
              <a:ln w="9525" algn="ctr">
                <a:solidFill>
                  <a:srgbClr val="5456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6B424BA4-8109-40C3-97C0-919C9FF4A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565" y="1814179"/>
              <a:ext cx="2134150" cy="74834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121904" tIns="60952" rIns="121904" bIns="60952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PLWH controllers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on ART ≥6 months (N=25)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Pre-ART VL 50–5000 c/mL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3A8FCD9-9567-4DDB-896A-BD08B8A8FEF1}"/>
                </a:ext>
              </a:extLst>
            </p:cNvPr>
            <p:cNvSpPr txBox="1"/>
            <p:nvPr/>
          </p:nvSpPr>
          <p:spPr>
            <a:xfrm>
              <a:off x="4184716" y="1353312"/>
              <a:ext cx="5934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Day 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2C0379-A1BD-42A2-893C-1E4EE6401E81}"/>
                </a:ext>
              </a:extLst>
            </p:cNvPr>
            <p:cNvSpPr txBox="1"/>
            <p:nvPr/>
          </p:nvSpPr>
          <p:spPr>
            <a:xfrm>
              <a:off x="6283857" y="1353312"/>
              <a:ext cx="80547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Week 20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BE9F11-4F05-4DFA-AE20-ABC3BED6556C}"/>
                </a:ext>
              </a:extLst>
            </p:cNvPr>
            <p:cNvSpPr txBox="1"/>
            <p:nvPr/>
          </p:nvSpPr>
          <p:spPr>
            <a:xfrm>
              <a:off x="7222567" y="1353312"/>
              <a:ext cx="36420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24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A6FF11-AA64-4282-8CEC-30D66E3DA704}"/>
                </a:ext>
              </a:extLst>
            </p:cNvPr>
            <p:cNvSpPr txBox="1"/>
            <p:nvPr/>
          </p:nvSpPr>
          <p:spPr>
            <a:xfrm>
              <a:off x="8747893" y="1373037"/>
              <a:ext cx="36420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</a:rPr>
                <a:t>48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C68EAF2-2889-48DC-9CE2-0AEF6AD6AE72}"/>
                </a:ext>
              </a:extLst>
            </p:cNvPr>
            <p:cNvGrpSpPr/>
            <p:nvPr/>
          </p:nvGrpSpPr>
          <p:grpSpPr>
            <a:xfrm rot="10800000">
              <a:off x="6938083" y="1967571"/>
              <a:ext cx="1060573" cy="441565"/>
              <a:chOff x="4387110" y="1597511"/>
              <a:chExt cx="750143" cy="459935"/>
            </a:xfrm>
          </p:grpSpPr>
          <p:sp>
            <p:nvSpPr>
              <p:cNvPr id="64" name="Freeform 66">
                <a:extLst>
                  <a:ext uri="{FF2B5EF4-FFF2-40B4-BE49-F238E27FC236}">
                    <a16:creationId xmlns:a16="http://schemas.microsoft.com/office/drawing/2014/main" id="{B44D53B9-FECC-4AEC-B9D8-427CE6EF1A6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22726" y="1742919"/>
                <a:ext cx="459935" cy="169119"/>
              </a:xfrm>
              <a:custGeom>
                <a:avLst/>
                <a:gdLst>
                  <a:gd name="T0" fmla="*/ 542765 w 2663825"/>
                  <a:gd name="T1" fmla="*/ 0 h 127000"/>
                  <a:gd name="T2" fmla="*/ 542765 w 2663825"/>
                  <a:gd name="T3" fmla="*/ 118872 h 127000"/>
                  <a:gd name="T4" fmla="*/ 0 w 2663825"/>
                  <a:gd name="T5" fmla="*/ 118872 h 127000"/>
                  <a:gd name="T6" fmla="*/ 0 w 2663825"/>
                  <a:gd name="T7" fmla="*/ 2972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9525" cap="flat" cmpd="sng" algn="ctr">
                <a:solidFill>
                  <a:srgbClr val="54565B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04" tIns="60952" rIns="121904" bIns="60952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cxnSp>
            <p:nvCxnSpPr>
              <p:cNvPr id="65" name="Straight Connector 8">
                <a:extLst>
                  <a:ext uri="{FF2B5EF4-FFF2-40B4-BE49-F238E27FC236}">
                    <a16:creationId xmlns:a16="http://schemas.microsoft.com/office/drawing/2014/main" id="{68F4E286-BAB5-4EE9-873C-EBDCD75990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387110" y="1827035"/>
                <a:ext cx="581025" cy="0"/>
              </a:xfrm>
              <a:prstGeom prst="line">
                <a:avLst/>
              </a:prstGeom>
              <a:noFill/>
              <a:ln w="9525" algn="ctr">
                <a:solidFill>
                  <a:srgbClr val="5456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532E51E-36DC-4B15-B3F0-794C8E462155}"/>
                </a:ext>
              </a:extLst>
            </p:cNvPr>
            <p:cNvSpPr/>
            <p:nvPr/>
          </p:nvSpPr>
          <p:spPr bwMode="auto">
            <a:xfrm>
              <a:off x="4647754" y="1806228"/>
              <a:ext cx="2293779" cy="320040"/>
            </a:xfrm>
            <a:prstGeom prst="rect">
              <a:avLst/>
            </a:prstGeom>
            <a:solidFill>
              <a:srgbClr val="54565B">
                <a:lumMod val="50000"/>
                <a:lumOff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121904" tIns="60952" rIns="121904" bIns="60952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Placebo (n=8)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B1171A5-F9A9-4AA1-975B-DFB0008DCB86}"/>
                </a:ext>
              </a:extLst>
            </p:cNvPr>
            <p:cNvSpPr/>
            <p:nvPr/>
          </p:nvSpPr>
          <p:spPr bwMode="auto">
            <a:xfrm>
              <a:off x="7401933" y="1924243"/>
              <a:ext cx="1528061" cy="505665"/>
            </a:xfrm>
            <a:prstGeom prst="rect">
              <a:avLst/>
            </a:prstGeom>
            <a:solidFill>
              <a:srgbClr val="4A206A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60952" rIns="0" bIns="60952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ATI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(24+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wk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486A88A6-5757-4706-86FB-36FDA494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755" y="1651161"/>
              <a:ext cx="4282240" cy="61337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4964AEF-E5FA-4ED4-9DD3-9DC82BBDC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754" y="1621059"/>
              <a:ext cx="2754179" cy="91440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4F3982F-C661-4992-A80E-33E8944F2D91}"/>
                </a:ext>
              </a:extLst>
            </p:cNvPr>
            <p:cNvSpPr/>
            <p:nvPr/>
          </p:nvSpPr>
          <p:spPr bwMode="auto">
            <a:xfrm>
              <a:off x="4647753" y="2236518"/>
              <a:ext cx="2293779" cy="318057"/>
            </a:xfrm>
            <a:prstGeom prst="rect">
              <a:avLst/>
            </a:prstGeom>
            <a:solidFill>
              <a:srgbClr val="548C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lIns="0" tIns="60885" rIns="0" bIns="60885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itchFamily="49" charset="-128"/>
                  <a:cs typeface="Calibri" panose="020F0502020204030204" pitchFamily="34" charset="0"/>
                </a:rPr>
                <a:t>VES QOW 4–8 mg x 10 (n=17)</a:t>
              </a: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D3232869-0112-4128-9C29-F5516D37A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754" y="1621059"/>
              <a:ext cx="2293779" cy="91440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209A82-F191-4BDB-BC51-51A79EB4C763}"/>
                </a:ext>
              </a:extLst>
            </p:cNvPr>
            <p:cNvSpPr/>
            <p:nvPr/>
          </p:nvSpPr>
          <p:spPr>
            <a:xfrm>
              <a:off x="4103861" y="2075907"/>
              <a:ext cx="216406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2:1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584662-1D32-4469-9278-05545C969012}"/>
              </a:ext>
            </a:extLst>
          </p:cNvPr>
          <p:cNvGrpSpPr/>
          <p:nvPr/>
        </p:nvGrpSpPr>
        <p:grpSpPr>
          <a:xfrm>
            <a:off x="4632116" y="3195967"/>
            <a:ext cx="4658724" cy="3262451"/>
            <a:chOff x="7046295" y="3269857"/>
            <a:chExt cx="4658724" cy="326245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BF88EC7-0612-4AD0-A2AB-D44716F4A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51"/>
            <a:stretch/>
          </p:blipFill>
          <p:spPr>
            <a:xfrm>
              <a:off x="7046295" y="3269857"/>
              <a:ext cx="4658724" cy="3262451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6C672B4-C312-4CD9-9DE9-913D488CC215}"/>
                </a:ext>
              </a:extLst>
            </p:cNvPr>
            <p:cNvSpPr/>
            <p:nvPr/>
          </p:nvSpPr>
          <p:spPr>
            <a:xfrm>
              <a:off x="7495946" y="3290622"/>
              <a:ext cx="4064113" cy="276999"/>
            </a:xfrm>
            <a:prstGeom prst="rect">
              <a:avLst/>
            </a:prstGeom>
            <a:solidFill>
              <a:srgbClr val="4A206A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Viral Load Dynamic during ATI</a:t>
              </a:r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4CE841E-B555-471A-8A4B-3FDF385DC7E7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5880" y="4522132"/>
            <a:ext cx="797894" cy="670294"/>
          </a:xfrm>
          <a:prstGeom prst="line">
            <a:avLst/>
          </a:prstGeom>
          <a:noFill/>
          <a:ln w="9525" cap="flat" cmpd="sng" algn="ctr">
            <a:solidFill>
              <a:srgbClr val="010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2F0F42-43C6-4847-893E-A0F680272404}"/>
              </a:ext>
            </a:extLst>
          </p:cNvPr>
          <p:cNvGrpSpPr/>
          <p:nvPr/>
        </p:nvGrpSpPr>
        <p:grpSpPr>
          <a:xfrm>
            <a:off x="1110302" y="3650948"/>
            <a:ext cx="2765198" cy="2821303"/>
            <a:chOff x="8284144" y="1381951"/>
            <a:chExt cx="2985505" cy="3049357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602631A-EB17-42EB-BC49-76E745CED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4144" y="1462040"/>
              <a:ext cx="2985505" cy="2969268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6897583-ABB1-488A-971A-61F864AE0DC5}"/>
                </a:ext>
              </a:extLst>
            </p:cNvPr>
            <p:cNvGrpSpPr/>
            <p:nvPr/>
          </p:nvGrpSpPr>
          <p:grpSpPr>
            <a:xfrm>
              <a:off x="8316287" y="1381951"/>
              <a:ext cx="2948671" cy="2993528"/>
              <a:chOff x="1120968" y="3406225"/>
              <a:chExt cx="3114461" cy="3087229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F93815-32D8-48C5-93C3-BC4277212B46}"/>
                  </a:ext>
                </a:extLst>
              </p:cNvPr>
              <p:cNvGrpSpPr/>
              <p:nvPr/>
            </p:nvGrpSpPr>
            <p:grpSpPr>
              <a:xfrm>
                <a:off x="1120968" y="5090592"/>
                <a:ext cx="3050349" cy="1402862"/>
                <a:chOff x="1010151" y="5056878"/>
                <a:chExt cx="2874667" cy="1341372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1C169E6E-7F7F-4035-904D-2365E5B0AC50}"/>
                    </a:ext>
                  </a:extLst>
                </p:cNvPr>
                <p:cNvGrpSpPr/>
                <p:nvPr/>
              </p:nvGrpSpPr>
              <p:grpSpPr>
                <a:xfrm>
                  <a:off x="1010151" y="5056878"/>
                  <a:ext cx="2649725" cy="1282063"/>
                  <a:chOff x="88300" y="3276233"/>
                  <a:chExt cx="4109473" cy="2027742"/>
                </a:xfrm>
              </p:grpSpPr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678304A-30EB-47EA-AFCF-4698E9F68C7D}"/>
                      </a:ext>
                    </a:extLst>
                  </p:cNvPr>
                  <p:cNvSpPr txBox="1"/>
                  <p:nvPr/>
                </p:nvSpPr>
                <p:spPr>
                  <a:xfrm>
                    <a:off x="1095374" y="3818031"/>
                    <a:ext cx="778567" cy="26990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1400" b="1" dirty="0"/>
                      <a:t>65%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3D551960-193F-4F9B-868C-692880C0B197}"/>
                      </a:ext>
                    </a:extLst>
                  </p:cNvPr>
                  <p:cNvSpPr txBox="1"/>
                  <p:nvPr/>
                </p:nvSpPr>
                <p:spPr>
                  <a:xfrm>
                    <a:off x="2377252" y="4460094"/>
                    <a:ext cx="780521" cy="26990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1400" b="1" dirty="0"/>
                      <a:t>35%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EBA3A234-B01E-408C-995A-9782D6D11B90}"/>
                      </a:ext>
                    </a:extLst>
                  </p:cNvPr>
                  <p:cNvSpPr txBox="1"/>
                  <p:nvPr/>
                </p:nvSpPr>
                <p:spPr>
                  <a:xfrm>
                    <a:off x="3214146" y="3870465"/>
                    <a:ext cx="707717" cy="26990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75%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0B059DA-6B39-472F-B1E2-3FD4AD0F6497}"/>
                      </a:ext>
                    </a:extLst>
                  </p:cNvPr>
                  <p:cNvSpPr txBox="1"/>
                  <p:nvPr/>
                </p:nvSpPr>
                <p:spPr>
                  <a:xfrm>
                    <a:off x="3515666" y="3276233"/>
                    <a:ext cx="682107" cy="2473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25%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CBB4091-65B7-4EC0-98CF-31EEF93A7AA1}"/>
                      </a:ext>
                    </a:extLst>
                  </p:cNvPr>
                  <p:cNvSpPr txBox="1"/>
                  <p:nvPr/>
                </p:nvSpPr>
                <p:spPr>
                  <a:xfrm rot="1884267">
                    <a:off x="88300" y="4940686"/>
                    <a:ext cx="1825784" cy="36328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1200" b="1" dirty="0" err="1"/>
                      <a:t>Ves</a:t>
                    </a:r>
                    <a:r>
                      <a:rPr lang="en-US" sz="1200" b="1" dirty="0"/>
                      <a:t>-treated (n=17)</a:t>
                    </a:r>
                    <a:endParaRPr lang="en-US" sz="1200" dirty="0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F7E7486-64CF-4890-B4C8-BEEE0F4B492D}"/>
                    </a:ext>
                  </a:extLst>
                </p:cNvPr>
                <p:cNvSpPr/>
                <p:nvPr/>
              </p:nvSpPr>
              <p:spPr>
                <a:xfrm rot="18357417">
                  <a:off x="3160677" y="5674110"/>
                  <a:ext cx="1189749" cy="2585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200" b="1" dirty="0"/>
                    <a:t>Placebo (n=8)</a:t>
                  </a:r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29564F-A746-43C5-B4A6-622EC536A455}"/>
                  </a:ext>
                </a:extLst>
              </p:cNvPr>
              <p:cNvSpPr/>
              <p:nvPr/>
            </p:nvSpPr>
            <p:spPr>
              <a:xfrm rot="3862965">
                <a:off x="3645940" y="4081076"/>
                <a:ext cx="920445" cy="2585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00FF"/>
                    </a:solidFill>
                  </a:rPr>
                  <a:t>Controller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7EED5C4-DE5E-47C2-9BD1-F4ED5A555CE8}"/>
                  </a:ext>
                </a:extLst>
              </p:cNvPr>
              <p:cNvSpPr/>
              <p:nvPr/>
            </p:nvSpPr>
            <p:spPr>
              <a:xfrm rot="20076785">
                <a:off x="1252809" y="3406225"/>
                <a:ext cx="1315903" cy="2666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FF0000"/>
                    </a:solidFill>
                  </a:rPr>
                  <a:t>Non-controller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26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A2013C-6E9B-48C5-8A57-52B34A333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50113"/>
              </p:ext>
            </p:extLst>
          </p:nvPr>
        </p:nvGraphicFramePr>
        <p:xfrm>
          <a:off x="1837419" y="1242059"/>
          <a:ext cx="7429256" cy="567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Prism 9" r:id="rId3" imgW="10440334" imgH="7695648" progId="Prism9.Document">
                  <p:embed/>
                </p:oleObj>
              </mc:Choice>
              <mc:Fallback>
                <p:oleObj name="Prism 9" r:id="rId3" imgW="10440334" imgH="7695648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FA2013C-6E9B-48C5-8A57-52B34A3336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7419" y="1242059"/>
                        <a:ext cx="7429256" cy="567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0DCCB44-6A6B-4C4C-BA07-E35B71E0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36" y="152397"/>
            <a:ext cx="10891184" cy="787400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Inferred Pathway Changes Associated with HIV Viral Controllers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353FF-8D28-4CC9-8C25-AB6FE02CC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/>
          <a:lstStyle/>
          <a:p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 those with Z ≥ 1.96 or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≤ -1.96 are shown.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06145-90C1-4FB8-8FFD-8205BF01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F6DF1-511A-47EA-A566-A8514D62EA7C}"/>
              </a:ext>
            </a:extLst>
          </p:cNvPr>
          <p:cNvSpPr/>
          <p:nvPr/>
        </p:nvSpPr>
        <p:spPr>
          <a:xfrm>
            <a:off x="2014538" y="4107479"/>
            <a:ext cx="7335558" cy="1686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F705A6-3643-4888-9834-4C759F3CF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13553"/>
              </p:ext>
            </p:extLst>
          </p:nvPr>
        </p:nvGraphicFramePr>
        <p:xfrm>
          <a:off x="8950735" y="1142565"/>
          <a:ext cx="842593" cy="5239514"/>
        </p:xfrm>
        <a:graphic>
          <a:graphicData uri="http://schemas.openxmlformats.org/drawingml/2006/table">
            <a:tbl>
              <a:tblPr/>
              <a:tblGrid>
                <a:gridCol w="842593">
                  <a:extLst>
                    <a:ext uri="{9D8B030D-6E8A-4147-A177-3AD203B41FA5}">
                      <a16:colId xmlns:a16="http://schemas.microsoft.com/office/drawing/2014/main" val="1157807998"/>
                    </a:ext>
                  </a:extLst>
                </a:gridCol>
              </a:tblGrid>
              <a:tr h="193024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Coverage %</a:t>
                      </a:r>
                    </a:p>
                  </a:txBody>
                  <a:tcPr marL="6860" marR="6860" marT="686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3167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1.36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249372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3.33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062263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3.42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25506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5.19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83019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8.00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132484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1.35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337367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6.67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642212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3.26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006580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2.84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73738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6.49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255483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5.88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590530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59470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4.55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07185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5.08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666419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6.38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765291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8.11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572391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13.90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13080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43.50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398727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4.40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308830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5.47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589508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4.17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599485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18.70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077989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3.08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437440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5.90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088990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3.64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691708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6.77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220093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13.20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057173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12.90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245336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18.80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45667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15.10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376934"/>
                  </a:ext>
                </a:extLst>
              </a:tr>
              <a:tr h="16279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16033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E1270C4-DEC1-440B-9E52-B77D64091CCA}"/>
              </a:ext>
            </a:extLst>
          </p:cNvPr>
          <p:cNvSpPr/>
          <p:nvPr/>
        </p:nvSpPr>
        <p:spPr>
          <a:xfrm>
            <a:off x="1879600" y="3126424"/>
            <a:ext cx="7470496" cy="16712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3886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 anchor="ctr" anchorCtr="0">
        <a:spAutoFit/>
      </a:bodyPr>
      <a:lstStyle>
        <a:defPPr algn="l"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AS 2019">
  <a:themeElements>
    <a:clrScheme name="Custom 12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149EBE"/>
      </a:accent1>
      <a:accent2>
        <a:srgbClr val="FFA004"/>
      </a:accent2>
      <a:accent3>
        <a:srgbClr val="154695"/>
      </a:accent3>
      <a:accent4>
        <a:srgbClr val="871793"/>
      </a:accent4>
      <a:accent5>
        <a:srgbClr val="DC460B"/>
      </a:accent5>
      <a:accent6>
        <a:srgbClr val="75BE1C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 anchor="ctr">
        <a:spAutoFit/>
      </a:bodyPr>
      <a:lstStyle>
        <a:defPPr algn="l"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BD2B8DAA289944B2670D3CDE891A62" ma:contentTypeVersion="2" ma:contentTypeDescription="Create a new document." ma:contentTypeScope="" ma:versionID="37ecfb438eb986fa0792f66e841e8c90">
  <xsd:schema xmlns:xsd="http://www.w3.org/2001/XMLSchema" xmlns:xs="http://www.w3.org/2001/XMLSchema" xmlns:p="http://schemas.microsoft.com/office/2006/metadata/properties" xmlns:ns2="58988bbb-b696-448c-af13-ea66c69496fe" targetNamespace="http://schemas.microsoft.com/office/2006/metadata/properties" ma:root="true" ma:fieldsID="24c8d87eb92f163130c78928994f1e22" ns2:_="">
    <xsd:import namespace="58988bbb-b696-448c-af13-ea66c69496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88bbb-b696-448c-af13-ea66c6949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12369-F0E8-4C9A-A768-3009585D97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C614A6-B65E-46EA-B10A-5361AB7951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89E716-7891-45B9-80BE-5FF124D3D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988bbb-b696-448c-af13-ea66c6949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1340</Words>
  <Application>Microsoft Office PowerPoint</Application>
  <PresentationFormat>Widescreen</PresentationFormat>
  <Paragraphs>327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7_Default Design</vt:lpstr>
      <vt:lpstr>1_IAS 2019</vt:lpstr>
      <vt:lpstr>Prism 9</vt:lpstr>
      <vt:lpstr>Prism 8</vt:lpstr>
      <vt:lpstr>Proteomic Evidence of Vesatolimod-induced Enhancement of “Cross-talk” Between Innate and Adaptive Response Cells in HIV Controllers on ART</vt:lpstr>
      <vt:lpstr>Study Design for Oral VES in HIV Controllers on ART</vt:lpstr>
      <vt:lpstr>VES Activates the Innate Immune Response</vt:lpstr>
      <vt:lpstr>VES Significantly Increased Markers of Adaptive Immune Response</vt:lpstr>
      <vt:lpstr>Soluble Proteins Increased Significantly 1 Day After VES Administration</vt:lpstr>
      <vt:lpstr>Changes in Inferred Pathways and Immune Responses Associated with VES Treatment</vt:lpstr>
      <vt:lpstr>Inferred Functional Changes Associated with Delayed Viral Rebound in VES-treated HIV Controllers </vt:lpstr>
      <vt:lpstr>HIV Controllers According to Viral Data Modeling Outcomes</vt:lpstr>
      <vt:lpstr>Inferred Pathway Changes Associated with HIV Viral Controllers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Cai</dc:creator>
  <cp:lastModifiedBy>Jenny Cai</cp:lastModifiedBy>
  <cp:revision>129</cp:revision>
  <dcterms:created xsi:type="dcterms:W3CDTF">2021-01-19T23:08:55Z</dcterms:created>
  <dcterms:modified xsi:type="dcterms:W3CDTF">2021-06-22T20:58:50Z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0x01010008BD2B8DAA289944B2670D3CDE891A62</vt:lpwstr>
  </property>
</Properties>
</file>