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451" r:id="rId4"/>
    <p:sldMasterId id="2147488459" r:id="rId5"/>
  </p:sldMasterIdLst>
  <p:notesMasterIdLst>
    <p:notesMasterId r:id="rId14"/>
  </p:notesMasterIdLst>
  <p:handoutMasterIdLst>
    <p:handoutMasterId r:id="rId15"/>
  </p:handoutMasterIdLst>
  <p:sldIdLst>
    <p:sldId id="1993219522" r:id="rId6"/>
    <p:sldId id="3856" r:id="rId7"/>
    <p:sldId id="2145707312" r:id="rId8"/>
    <p:sldId id="3858" r:id="rId9"/>
    <p:sldId id="2145707313" r:id="rId10"/>
    <p:sldId id="1993219527" r:id="rId11"/>
    <p:sldId id="455" r:id="rId12"/>
    <p:sldId id="1993219514" r:id="rId13"/>
  </p:sldIdLst>
  <p:sldSz cx="12192000" cy="6858000"/>
  <p:notesSz cx="7010400" cy="9296400"/>
  <p:defaultTextStyle>
    <a:defPPr>
      <a:defRPr lang="en-US"/>
    </a:defPPr>
    <a:lvl1pPr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608013" indent="-1508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217613" indent="-3032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827213" indent="-4556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436813" indent="-608013" algn="l" defTabSz="1217613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1992" userDrawn="1">
          <p15:clr>
            <a:srgbClr val="A4A3A4"/>
          </p15:clr>
        </p15:guide>
        <p15:guide id="3" orient="horz" pos="9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1" userDrawn="1">
          <p15:clr>
            <a:srgbClr val="A4A3A4"/>
          </p15:clr>
        </p15:guide>
        <p15:guide id="2" orient="horz" pos="2835" userDrawn="1">
          <p15:clr>
            <a:srgbClr val="A4A3A4"/>
          </p15:clr>
        </p15:guide>
        <p15:guide id="3" pos="2104" userDrawn="1">
          <p15:clr>
            <a:srgbClr val="A4A3A4"/>
          </p15:clr>
        </p15:guide>
        <p15:guide id="4" pos="2116" userDrawn="1">
          <p15:clr>
            <a:srgbClr val="A4A3A4"/>
          </p15:clr>
        </p15:guide>
        <p15:guide id="5" orient="horz" pos="2924" userDrawn="1">
          <p15:clr>
            <a:srgbClr val="A4A3A4"/>
          </p15:clr>
        </p15:guide>
        <p15:guide id="6" orient="horz" pos="2928" userDrawn="1">
          <p15:clr>
            <a:srgbClr val="A4A3A4"/>
          </p15:clr>
        </p15:guide>
        <p15:guide id="7" pos="2195" userDrawn="1">
          <p15:clr>
            <a:srgbClr val="A4A3A4"/>
          </p15:clr>
        </p15:guide>
        <p15:guide id="8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ll Guyer" initials="BG" lastIdx="4" clrIdx="0"/>
  <p:cmAuthor id="7" name="Cindy (Hui) Liu" initials="CL" lastIdx="3" clrIdx="7">
    <p:extLst>
      <p:ext uri="{19B8F6BF-5375-455C-9EA6-DF929625EA0E}">
        <p15:presenceInfo xmlns:p15="http://schemas.microsoft.com/office/powerpoint/2012/main" userId="S::cindy.liu@gilead.com::0652d3f2-e15f-43ce-8591-5a2844d41e84" providerId="AD"/>
      </p:ext>
    </p:extLst>
  </p:cmAuthor>
  <p:cmAuthor id="1" name="Sean Collins (Clinical Research - HIV)" initials="SC(R-H" lastIdx="5" clrIdx="1">
    <p:extLst>
      <p:ext uri="{19B8F6BF-5375-455C-9EA6-DF929625EA0E}">
        <p15:presenceInfo xmlns:p15="http://schemas.microsoft.com/office/powerpoint/2012/main" userId="S-1-5-21-790525478-854245398-839522115-4482629" providerId="AD"/>
      </p:ext>
    </p:extLst>
  </p:cmAuthor>
  <p:cmAuthor id="8" name="Sean Collins (Clinical Research - HIV)" initials="SC(R-H [2]" lastIdx="17" clrIdx="8">
    <p:extLst>
      <p:ext uri="{19B8F6BF-5375-455C-9EA6-DF929625EA0E}">
        <p15:presenceInfo xmlns:p15="http://schemas.microsoft.com/office/powerpoint/2012/main" userId="S::Sean.Collins@gilead.com::9163f4e2-b9b4-4f9b-bd7d-d5fbc1d2b5c3" providerId="AD"/>
      </p:ext>
    </p:extLst>
  </p:cmAuthor>
  <p:cmAuthor id="2" name="Hal Martin" initials="HM" lastIdx="6" clrIdx="2">
    <p:extLst>
      <p:ext uri="{19B8F6BF-5375-455C-9EA6-DF929625EA0E}">
        <p15:presenceInfo xmlns:p15="http://schemas.microsoft.com/office/powerpoint/2012/main" userId="S-1-5-21-790525478-854245398-839522115-88049" providerId="AD"/>
      </p:ext>
    </p:extLst>
  </p:cmAuthor>
  <p:cmAuthor id="9" name="Hal Martin" initials="HM [2]" lastIdx="4" clrIdx="9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  <p:cmAuthor id="3" name="Lilian (Xuelian) Wei" initials="L(W" lastIdx="15" clrIdx="3">
    <p:extLst>
      <p:ext uri="{19B8F6BF-5375-455C-9EA6-DF929625EA0E}">
        <p15:presenceInfo xmlns:p15="http://schemas.microsoft.com/office/powerpoint/2012/main" userId="S::LilianXuelian.Wei@gilead.com::7462300c-603e-4049-8b9b-035311e90e08" providerId="AD"/>
      </p:ext>
    </p:extLst>
  </p:cmAuthor>
  <p:cmAuthor id="4" name="Chris Blair" initials="CB" lastIdx="7" clrIdx="4">
    <p:extLst>
      <p:ext uri="{19B8F6BF-5375-455C-9EA6-DF929625EA0E}">
        <p15:presenceInfo xmlns:p15="http://schemas.microsoft.com/office/powerpoint/2012/main" userId="S-1-5-21-790525478-854245398-839522115-51028" providerId="AD"/>
      </p:ext>
    </p:extLst>
  </p:cmAuthor>
  <p:cmAuthor id="5" name="Hiba Graham (Contractor)" initials="HG(" lastIdx="5" clrIdx="5">
    <p:extLst>
      <p:ext uri="{19B8F6BF-5375-455C-9EA6-DF929625EA0E}">
        <p15:presenceInfo xmlns:p15="http://schemas.microsoft.com/office/powerpoint/2012/main" userId="S::hiba.graham1@gilead.com::49fd5310-a8fe-4d29-943f-9fa19bdd570d" providerId="AD"/>
      </p:ext>
    </p:extLst>
  </p:cmAuthor>
  <p:cmAuthor id="6" name="Kristen Andreatta" initials="KA" lastIdx="4" clrIdx="6">
    <p:extLst>
      <p:ext uri="{19B8F6BF-5375-455C-9EA6-DF929625EA0E}">
        <p15:presenceInfo xmlns:p15="http://schemas.microsoft.com/office/powerpoint/2012/main" userId="S::kristen.andreatta@gilead.com::44530284-8a4a-4b02-bc88-c2774057cee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405992"/>
    <a:srgbClr val="E07EEA"/>
    <a:srgbClr val="DC460B"/>
    <a:srgbClr val="00C0A0"/>
    <a:srgbClr val="7F7F7F"/>
    <a:srgbClr val="EADEC5"/>
    <a:srgbClr val="F8F3EA"/>
    <a:srgbClr val="F5EDDF"/>
    <a:srgbClr val="9DE7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6688" autoAdjust="0"/>
  </p:normalViewPr>
  <p:slideViewPr>
    <p:cSldViewPr snapToGrid="0">
      <p:cViewPr varScale="1">
        <p:scale>
          <a:sx n="57" d="100"/>
          <a:sy n="57" d="100"/>
        </p:scale>
        <p:origin x="824" y="52"/>
      </p:cViewPr>
      <p:guideLst>
        <p:guide pos="3840"/>
        <p:guide orient="horz" pos="1992"/>
        <p:guide orient="horz" pos="9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31"/>
        <p:guide orient="horz" pos="2835"/>
        <p:guide pos="2104"/>
        <p:guide pos="2116"/>
        <p:guide orient="horz" pos="2924"/>
        <p:guide orient="horz" pos="2928"/>
        <p:guide pos="2195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257612546944592E-2"/>
          <c:y val="0.17634760595099244"/>
          <c:w val="0.44256475500674547"/>
          <c:h val="0.727880207501859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6050"/>
            </a:solidFill>
            <a:ln w="19055">
              <a:noFill/>
            </a:ln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414-4629-9A74-154ABEE0DC3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414-4629-9A74-154ABEE0DC3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414-4629-9A74-154ABEE0DC3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414-4629-9A74-154ABEE0DC33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NRTI resistance w48</c:v>
                </c:pt>
                <c:pt idx="1">
                  <c:v>no NRTI resistance W48</c:v>
                </c:pt>
                <c:pt idx="2">
                  <c:v>M184 resistance w48</c:v>
                </c:pt>
                <c:pt idx="3">
                  <c:v>no m184 resistance w48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  <c:pt idx="1">
                  <c:v>99</c:v>
                </c:pt>
                <c:pt idx="2">
                  <c:v>100</c:v>
                </c:pt>
                <c:pt idx="3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14-4629-9A74-154ABEE0DC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pattFill prst="wdDnDiag">
              <a:fgClr>
                <a:srgbClr val="36D6B8"/>
              </a:fgClr>
              <a:bgClr>
                <a:srgbClr val="9DE7DB"/>
              </a:bgClr>
            </a:patt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414-4629-9A74-154ABEE0DC3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414-4629-9A74-154ABEE0DC3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414-4629-9A74-154ABEE0DC3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414-4629-9A74-154ABEE0DC3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414-4629-9A74-154ABEE0DC3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6414-4629-9A74-154ABEE0DC3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6414-4629-9A74-154ABEE0DC3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6414-4629-9A74-154ABEE0DC33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NRTI resistance w48</c:v>
                </c:pt>
                <c:pt idx="1">
                  <c:v>no NRTI resistance W48</c:v>
                </c:pt>
                <c:pt idx="2">
                  <c:v>M184 resistance w48</c:v>
                </c:pt>
                <c:pt idx="3">
                  <c:v>no m184 resistance w48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</c:v>
                </c:pt>
                <c:pt idx="1">
                  <c:v>99</c:v>
                </c:pt>
                <c:pt idx="2">
                  <c:v>100</c:v>
                </c:pt>
                <c:pt idx="3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6414-4629-9A74-154ABEE0DC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1259648"/>
        <c:axId val="51273728"/>
      </c:barChart>
      <c:catAx>
        <c:axId val="5125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1273728"/>
        <c:crosses val="autoZero"/>
        <c:auto val="1"/>
        <c:lblAlgn val="ctr"/>
        <c:lblOffset val="100"/>
        <c:noMultiLvlLbl val="0"/>
      </c:catAx>
      <c:valAx>
        <c:axId val="51273728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050"/>
            </a:pPr>
            <a:endParaRPr lang="en-US"/>
          </a:p>
        </c:txPr>
        <c:crossAx val="51259648"/>
        <c:crosses val="autoZero"/>
        <c:crossBetween val="between"/>
        <c:majorUnit val="20"/>
      </c:valAx>
      <c:spPr>
        <a:noFill/>
        <a:ln w="1905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375469652574E-2"/>
          <c:y val="0.15638550769022225"/>
          <c:w val="0.90458102867611534"/>
          <c:h val="0.7316124705856628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6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17979069433296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dirty="0"/>
                      <a:t>98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6304262969383767E-2"/>
                      <c:h val="5.54508903356223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11B7-4F6D-BC39-46B035C3B3C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  <c:pt idx="6">
                  <c:v>60</c:v>
                </c:pt>
                <c:pt idx="7">
                  <c:v>72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98.5</c:v>
                </c:pt>
                <c:pt idx="1">
                  <c:v>99.7</c:v>
                </c:pt>
                <c:pt idx="2">
                  <c:v>99.4</c:v>
                </c:pt>
                <c:pt idx="3">
                  <c:v>99.4</c:v>
                </c:pt>
                <c:pt idx="4">
                  <c:v>99.7</c:v>
                </c:pt>
                <c:pt idx="5">
                  <c:v>99.4</c:v>
                </c:pt>
                <c:pt idx="6">
                  <c:v>100</c:v>
                </c:pt>
                <c:pt idx="7">
                  <c:v>99.2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09-418E-97E5-28CCAB8BBAAE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Delayed switch</c:v>
                </c:pt>
              </c:strCache>
            </c:strRef>
          </c:tx>
          <c:spPr>
            <a:pattFill prst="wdDnDiag">
              <a:fgClr>
                <a:srgbClr val="0CCEAE"/>
              </a:fgClr>
              <a:bgClr>
                <a:srgbClr val="9DE7DB"/>
              </a:bgClr>
            </a:pattFill>
            <a:ln cap="flat">
              <a:noFill/>
              <a:prstDash val="sysDot"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  <c:pt idx="6">
                  <c:v>60</c:v>
                </c:pt>
                <c:pt idx="7">
                  <c:v>72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98.2</c:v>
                </c:pt>
                <c:pt idx="1">
                  <c:v>100</c:v>
                </c:pt>
                <c:pt idx="2">
                  <c:v>99.4</c:v>
                </c:pt>
                <c:pt idx="3">
                  <c:v>99.4</c:v>
                </c:pt>
                <c:pt idx="4">
                  <c:v>99.3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70-4586-8EF9-7BA3A3B2D3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6807680"/>
        <c:axId val="106809600"/>
      </c:barChart>
      <c:catAx>
        <c:axId val="106807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9600"/>
        <c:crosses val="autoZero"/>
        <c:auto val="1"/>
        <c:lblAlgn val="ctr"/>
        <c:lblOffset val="100"/>
        <c:noMultiLvlLbl val="1"/>
      </c:catAx>
      <c:valAx>
        <c:axId val="10680960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7680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1594543386552942E-2"/>
          <c:y val="5.9479757615256777E-2"/>
          <c:w val="0.94076748722113579"/>
          <c:h val="0.801259700648928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BFTAF wk 72</c:v>
                </c:pt>
              </c:strCache>
            </c:strRef>
          </c:tx>
          <c:spPr>
            <a:solidFill>
              <a:srgbClr val="006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-3</c:v>
                </c:pt>
                <c:pt idx="1">
                  <c:v>-9</c:v>
                </c:pt>
                <c:pt idx="2">
                  <c:v>-3</c:v>
                </c:pt>
                <c:pt idx="3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delayed B/F/TAF wk 48</c:v>
                </c:pt>
              </c:strCache>
            </c:strRef>
          </c:tx>
          <c:spPr>
            <a:pattFill prst="wdDnDiag">
              <a:fgClr>
                <a:srgbClr val="00C0A0"/>
              </a:fgClr>
              <a:bgClr>
                <a:srgbClr val="9DE7DB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TC</c:v>
                </c:pt>
                <c:pt idx="1">
                  <c:v>LDL</c:v>
                </c:pt>
                <c:pt idx="2">
                  <c:v>HDL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</c:v>
                </c:pt>
                <c:pt idx="1">
                  <c:v>-4</c:v>
                </c:pt>
                <c:pt idx="2">
                  <c:v>-2</c:v>
                </c:pt>
                <c:pt idx="3">
                  <c:v>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7299840"/>
        <c:axId val="117309824"/>
      </c:barChart>
      <c:catAx>
        <c:axId val="11729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117309824"/>
        <c:crosses val="autoZero"/>
        <c:auto val="1"/>
        <c:lblAlgn val="ctr"/>
        <c:lblOffset val="100"/>
        <c:noMultiLvlLbl val="0"/>
      </c:catAx>
      <c:valAx>
        <c:axId val="117309824"/>
        <c:scaling>
          <c:orientation val="minMax"/>
          <c:max val="15"/>
          <c:min val="-15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 baseline="0"/>
            </a:pPr>
            <a:endParaRPr lang="en-US"/>
          </a:p>
        </c:txPr>
        <c:crossAx val="117299840"/>
        <c:crosses val="autoZero"/>
        <c:crossBetween val="between"/>
        <c:majorUnit val="5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31178374566296"/>
          <c:y val="4.878234398782344E-2"/>
          <c:w val="0.71659780645290061"/>
          <c:h val="0.89101978691019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 wk 48</c:v>
                </c:pt>
              </c:strCache>
            </c:strRef>
          </c:tx>
          <c:spPr>
            <a:solidFill>
              <a:srgbClr val="006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EA-4C85-947B-B9514CEF5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delayed B/F/TAF wk24</c:v>
                </c:pt>
              </c:strCache>
            </c:strRef>
          </c:tx>
          <c:spPr>
            <a:pattFill prst="wdDnDiag">
              <a:fgClr>
                <a:srgbClr val="00C0A0"/>
              </a:fgClr>
              <a:bgClr>
                <a:srgbClr val="9DE7DB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EA-4C85-947B-B9514CEF5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9262208"/>
        <c:axId val="119268096"/>
      </c:barChart>
      <c:catAx>
        <c:axId val="11926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crossAx val="119268096"/>
        <c:crosses val="autoZero"/>
        <c:auto val="1"/>
        <c:lblAlgn val="ctr"/>
        <c:lblOffset val="100"/>
        <c:noMultiLvlLbl val="0"/>
      </c:catAx>
      <c:valAx>
        <c:axId val="119268096"/>
        <c:scaling>
          <c:orientation val="minMax"/>
          <c:max val="1"/>
          <c:min val="-1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 baseline="0"/>
            </a:pPr>
            <a:endParaRPr lang="en-US"/>
          </a:p>
        </c:txPr>
        <c:crossAx val="119262208"/>
        <c:crosses val="autoZero"/>
        <c:crossBetween val="between"/>
        <c:majorUnit val="0.5"/>
        <c:minorUnit val="0.05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319550879043771E-2"/>
          <c:y val="3.3838882368250736E-2"/>
          <c:w val="0.77394254896528036"/>
          <c:h val="0.8576155926447807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6347"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Sheet1!$L$2:$L$11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1.1000000000000001</c:v>
                  </c:pt>
                  <c:pt idx="2">
                    <c:v>1.7000000000000002</c:v>
                  </c:pt>
                  <c:pt idx="3">
                    <c:v>2.1</c:v>
                  </c:pt>
                  <c:pt idx="4">
                    <c:v>2.7</c:v>
                  </c:pt>
                  <c:pt idx="5">
                    <c:v>3.1999999999999997</c:v>
                  </c:pt>
                  <c:pt idx="6">
                    <c:v>2.5999999999999996</c:v>
                  </c:pt>
                  <c:pt idx="7">
                    <c:v>3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plus>
            <c:minus>
              <c:numRef>
                <c:f>Sheet1!$K$2:$K$11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0.9</c:v>
                  </c:pt>
                  <c:pt idx="2">
                    <c:v>1.6</c:v>
                  </c:pt>
                  <c:pt idx="3">
                    <c:v>2.2000000000000002</c:v>
                  </c:pt>
                  <c:pt idx="4">
                    <c:v>2.2999999999999998</c:v>
                  </c:pt>
                  <c:pt idx="5">
                    <c:v>2.4</c:v>
                  </c:pt>
                  <c:pt idx="6">
                    <c:v>3.7</c:v>
                  </c:pt>
                  <c:pt idx="7">
                    <c:v>3.2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accent1"/>
                </a:solidFill>
                <a:round/>
              </a:ln>
              <a:effectLst/>
            </c:spPr>
          </c:errBars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  <c:pt idx="6">
                  <c:v>60</c:v>
                </c:pt>
                <c:pt idx="7">
                  <c:v>72</c:v>
                </c:pt>
                <c:pt idx="8">
                  <c:v>84</c:v>
                </c:pt>
                <c:pt idx="9">
                  <c:v>96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2</c:v>
                </c:pt>
                <c:pt idx="7">
                  <c:v>1.8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36-442E-A032-51735A91CF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SBR</c:v>
                </c:pt>
              </c:strCache>
            </c:strRef>
          </c:tx>
          <c:spPr>
            <a:ln w="31750" cap="rnd">
              <a:solidFill>
                <a:srgbClr val="7F7F7F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7F7F7F"/>
              </a:solidFill>
              <a:ln w="9521">
                <a:noFill/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Sheet1!$N$2:$N$11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1.2</c:v>
                  </c:pt>
                  <c:pt idx="2">
                    <c:v>1.6999999999999997</c:v>
                  </c:pt>
                  <c:pt idx="3">
                    <c:v>1.8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  <c:pt idx="7">
                    <c:v>0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plus>
            <c:minus>
              <c:numRef>
                <c:f>Sheet1!$M$2:$M$11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1</c:v>
                  </c:pt>
                  <c:pt idx="2">
                    <c:v>1.5</c:v>
                  </c:pt>
                  <c:pt idx="3">
                    <c:v>1.9</c:v>
                  </c:pt>
                  <c:pt idx="4">
                    <c:v>0</c:v>
                  </c:pt>
                  <c:pt idx="5">
                    <c:v>0</c:v>
                  </c:pt>
                  <c:pt idx="6">
                    <c:v>0</c:v>
                  </c:pt>
                  <c:pt idx="7">
                    <c:v>0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minus>
            <c:spPr>
              <a:ln w="12700">
                <a:solidFill>
                  <a:srgbClr val="7F7F7F"/>
                </a:solidFill>
                <a:prstDash val="solid"/>
              </a:ln>
            </c:spPr>
          </c:errBars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  <c:pt idx="6">
                  <c:v>60</c:v>
                </c:pt>
                <c:pt idx="7">
                  <c:v>72</c:v>
                </c:pt>
                <c:pt idx="8">
                  <c:v>84</c:v>
                </c:pt>
                <c:pt idx="9">
                  <c:v>96</c:v>
                </c:pt>
              </c:numCache>
            </c:numRef>
          </c:xVal>
          <c:yVal>
            <c:numRef>
              <c:f>Sheet1!$C$2:$C$11</c:f>
              <c:numCache>
                <c:formatCode>General</c:formatCode>
                <c:ptCount val="10"/>
                <c:pt idx="0">
                  <c:v>0</c:v>
                </c:pt>
                <c:pt idx="1">
                  <c:v>0.2</c:v>
                </c:pt>
                <c:pt idx="2">
                  <c:v>0.6</c:v>
                </c:pt>
                <c:pt idx="3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A36-442E-A032-51735A91C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126592"/>
        <c:axId val="154406912"/>
      </c:scatterChart>
      <c:valAx>
        <c:axId val="154126592"/>
        <c:scaling>
          <c:orientation val="minMax"/>
          <c:max val="24.2"/>
          <c:min val="0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1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406912"/>
        <c:crossesAt val="0"/>
        <c:crossBetween val="midCat"/>
        <c:majorUnit val="12"/>
      </c:valAx>
      <c:valAx>
        <c:axId val="154406912"/>
        <c:scaling>
          <c:orientation val="minMax"/>
          <c:max val="6"/>
          <c:min val="-2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26592"/>
        <c:crossesAt val="0"/>
        <c:crossBetween val="midCat"/>
        <c:majorUnit val="2"/>
      </c:valAx>
      <c:spPr>
        <a:noFill/>
        <a:ln w="25388">
          <a:noFill/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4319550879043771E-2"/>
          <c:y val="3.3838882368250736E-2"/>
          <c:w val="0.90494435181049993"/>
          <c:h val="0.8576155926447807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chemeClr val="accent1"/>
              </a:solidFill>
              <a:ln w="6347">
                <a:noFill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Sheet1!$L$2:$L$11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1.1000000000000001</c:v>
                  </c:pt>
                  <c:pt idx="2">
                    <c:v>1.7000000000000002</c:v>
                  </c:pt>
                  <c:pt idx="3">
                    <c:v>2.1</c:v>
                  </c:pt>
                  <c:pt idx="4">
                    <c:v>2.7</c:v>
                  </c:pt>
                  <c:pt idx="5">
                    <c:v>3.1999999999999997</c:v>
                  </c:pt>
                  <c:pt idx="6">
                    <c:v>2.5999999999999996</c:v>
                  </c:pt>
                  <c:pt idx="7">
                    <c:v>3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plus>
            <c:minus>
              <c:numRef>
                <c:f>Sheet1!$K$2:$K$11</c:f>
                <c:numCache>
                  <c:formatCode>General</c:formatCode>
                  <c:ptCount val="10"/>
                  <c:pt idx="0">
                    <c:v>0</c:v>
                  </c:pt>
                  <c:pt idx="1">
                    <c:v>0.9</c:v>
                  </c:pt>
                  <c:pt idx="2">
                    <c:v>1.6</c:v>
                  </c:pt>
                  <c:pt idx="3">
                    <c:v>2.2000000000000002</c:v>
                  </c:pt>
                  <c:pt idx="4">
                    <c:v>2.2999999999999998</c:v>
                  </c:pt>
                  <c:pt idx="5">
                    <c:v>2.4</c:v>
                  </c:pt>
                  <c:pt idx="6">
                    <c:v>3.7</c:v>
                  </c:pt>
                  <c:pt idx="7">
                    <c:v>3.2</c:v>
                  </c:pt>
                  <c:pt idx="8">
                    <c:v>0</c:v>
                  </c:pt>
                  <c:pt idx="9">
                    <c:v>0</c:v>
                  </c:pt>
                </c:numCache>
              </c:numRef>
            </c:minus>
            <c:spPr>
              <a:noFill/>
              <a:ln w="12700" cap="flat" cmpd="sng" algn="ctr">
                <a:solidFill>
                  <a:schemeClr val="accent1"/>
                </a:solidFill>
                <a:round/>
              </a:ln>
              <a:effectLst/>
            </c:spPr>
          </c:errBars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  <c:pt idx="6">
                  <c:v>60</c:v>
                </c:pt>
                <c:pt idx="7">
                  <c:v>72</c:v>
                </c:pt>
                <c:pt idx="8">
                  <c:v>84</c:v>
                </c:pt>
                <c:pt idx="9">
                  <c:v>96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2</c:v>
                </c:pt>
                <c:pt idx="7">
                  <c:v>1.8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B15-4E5C-A769-3DA1E2FF724F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Delayed Swith</c:v>
                </c:pt>
              </c:strCache>
            </c:strRef>
          </c:tx>
          <c:spPr>
            <a:ln w="31750" cap="flat">
              <a:solidFill>
                <a:schemeClr val="accent1"/>
              </a:solidFill>
              <a:prstDash val="sysDot"/>
              <a:miter lim="800000"/>
            </a:ln>
          </c:spPr>
          <c:marker>
            <c:symbol val="circle"/>
            <c:size val="8"/>
            <c:spPr>
              <a:solidFill>
                <a:schemeClr val="bg1"/>
              </a:solidFill>
              <a:ln w="12700">
                <a:solidFill>
                  <a:schemeClr val="accent1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Sheet1!$P$2:$P$7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1.2</c:v>
                  </c:pt>
                  <c:pt idx="2">
                    <c:v>1.6999999999999997</c:v>
                  </c:pt>
                  <c:pt idx="3">
                    <c:v>2.5</c:v>
                  </c:pt>
                  <c:pt idx="4">
                    <c:v>3.1</c:v>
                  </c:pt>
                  <c:pt idx="5">
                    <c:v>2.7</c:v>
                  </c:pt>
                </c:numCache>
              </c:numRef>
            </c:plus>
            <c:minus>
              <c:numRef>
                <c:f>Sheet1!$O$2:$O$7</c:f>
                <c:numCache>
                  <c:formatCode>General</c:formatCode>
                  <c:ptCount val="6"/>
                  <c:pt idx="0">
                    <c:v>0</c:v>
                  </c:pt>
                  <c:pt idx="1">
                    <c:v>0.8</c:v>
                  </c:pt>
                  <c:pt idx="2">
                    <c:v>1.7000000000000002</c:v>
                  </c:pt>
                  <c:pt idx="3">
                    <c:v>1.6</c:v>
                  </c:pt>
                  <c:pt idx="4">
                    <c:v>1.8</c:v>
                  </c:pt>
                  <c:pt idx="5">
                    <c:v>2.7</c:v>
                  </c:pt>
                </c:numCache>
              </c:numRef>
            </c:minus>
            <c:spPr>
              <a:ln w="12700">
                <a:solidFill>
                  <a:schemeClr val="accent1"/>
                </a:solidFill>
              </a:ln>
            </c:spPr>
          </c:errBars>
          <c:xVal>
            <c:numRef>
              <c:f>Sheet1!$A$13:$A$18</c:f>
              <c:numCache>
                <c:formatCode>General</c:formatCode>
                <c:ptCount val="6"/>
                <c:pt idx="0">
                  <c:v>0.3</c:v>
                </c:pt>
                <c:pt idx="1">
                  <c:v>4.3</c:v>
                </c:pt>
                <c:pt idx="2">
                  <c:v>12.3</c:v>
                </c:pt>
                <c:pt idx="3">
                  <c:v>24.3</c:v>
                </c:pt>
                <c:pt idx="4">
                  <c:v>36.299999999999997</c:v>
                </c:pt>
                <c:pt idx="5">
                  <c:v>48.3</c:v>
                </c:pt>
              </c:numCache>
            </c:numRef>
          </c:xVal>
          <c:y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0.2</c:v>
                </c:pt>
                <c:pt idx="2">
                  <c:v>0.6</c:v>
                </c:pt>
                <c:pt idx="3">
                  <c:v>0.6</c:v>
                </c:pt>
                <c:pt idx="4">
                  <c:v>0.9</c:v>
                </c:pt>
                <c:pt idx="5">
                  <c:v>0.9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B15-4E5C-A769-3DA1E2FF72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126592"/>
        <c:axId val="154406912"/>
      </c:scatterChart>
      <c:valAx>
        <c:axId val="154126592"/>
        <c:scaling>
          <c:orientation val="minMax"/>
          <c:max val="74"/>
          <c:min val="0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1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406912"/>
        <c:crossesAt val="0"/>
        <c:crossBetween val="midCat"/>
        <c:majorUnit val="12"/>
      </c:valAx>
      <c:valAx>
        <c:axId val="154406912"/>
        <c:scaling>
          <c:orientation val="minMax"/>
          <c:max val="6"/>
          <c:min val="-2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26592"/>
        <c:crossesAt val="0"/>
        <c:crossBetween val="midCat"/>
        <c:majorUnit val="2"/>
      </c:valAx>
      <c:spPr>
        <a:noFill/>
        <a:ln w="25388">
          <a:noFill/>
        </a:ln>
      </c:spPr>
    </c:plotArea>
    <c:plotVisOnly val="1"/>
    <c:dispBlanksAs val="span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815065871930042E-2"/>
          <c:y val="4.9867974557268352E-2"/>
          <c:w val="0.93147776523378079"/>
          <c:h val="0.791331498259824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'COVID impact'!$B$1</c:f>
              <c:strCache>
                <c:ptCount val="1"/>
                <c:pt idx="0">
                  <c:v>B/F/TAF</c:v>
                </c:pt>
              </c:strCache>
            </c:strRef>
          </c:tx>
          <c:spPr>
            <a:solidFill>
              <a:srgbClr val="006050"/>
            </a:solidFill>
            <a:ln>
              <a:noFill/>
            </a:ln>
            <a:effectLst/>
          </c:spPr>
          <c:invertIfNegative val="0"/>
          <c:dLbls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11FC-40A1-B71A-E8A78D791E55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11FC-40A1-B71A-E8A78D791E55}"/>
                </c:ext>
              </c:extLst>
            </c:dLbl>
            <c:dLbl>
              <c:idx val="5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8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1FC-40A1-B71A-E8A78D791E5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'COVID impact'!$A$2:$A$8</c:f>
              <c:strCache>
                <c:ptCount val="7"/>
                <c:pt idx="0">
                  <c:v>≥1</c:v>
                </c:pt>
                <c:pt idx="1">
                  <c:v>1</c:v>
                </c:pt>
                <c:pt idx="2">
                  <c:v>2</c:v>
                </c:pt>
                <c:pt idx="3">
                  <c:v>≥1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strCache>
            </c:strRef>
          </c:cat>
          <c:val>
            <c:numRef>
              <c:f>'COVID impact'!$B$2:$B$8</c:f>
              <c:numCache>
                <c:formatCode>General</c:formatCode>
                <c:ptCount val="7"/>
                <c:pt idx="0">
                  <c:v>0.6</c:v>
                </c:pt>
                <c:pt idx="1">
                  <c:v>0.3</c:v>
                </c:pt>
                <c:pt idx="2">
                  <c:v>0.3</c:v>
                </c:pt>
                <c:pt idx="3">
                  <c:v>24.2</c:v>
                </c:pt>
                <c:pt idx="4">
                  <c:v>15.2</c:v>
                </c:pt>
                <c:pt idx="5">
                  <c:v>8.5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C-40A1-B71A-E8A78D791E55}"/>
            </c:ext>
          </c:extLst>
        </c:ser>
        <c:ser>
          <c:idx val="1"/>
          <c:order val="1"/>
          <c:tx>
            <c:strRef>
              <c:f>'COVID impact'!$C$1</c:f>
              <c:strCache>
                <c:ptCount val="1"/>
                <c:pt idx="0">
                  <c:v>Delayed switch</c:v>
                </c:pt>
              </c:strCache>
            </c:strRef>
          </c:tx>
          <c:spPr>
            <a:pattFill prst="wdDnDiag">
              <a:fgClr>
                <a:srgbClr val="00C0A0"/>
              </a:fgClr>
              <a:bgClr>
                <a:srgbClr val="9DE7DB"/>
              </a:bgClr>
            </a:pattFill>
            <a:ln>
              <a:noFill/>
            </a:ln>
            <a:effectLst/>
          </c:spPr>
          <c:invertIfNegative val="0"/>
          <c:dLbls>
            <c:dLbl>
              <c:idx val="0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11FC-40A1-B71A-E8A78D791E55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</a:t>
                    </a:r>
                  </a:p>
                </c:rich>
              </c:tx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FC-40A1-B71A-E8A78D791E55}"/>
                </c:ext>
              </c:extLst>
            </c:dLbl>
            <c:dLbl>
              <c:idx val="2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FD72-4BAF-9A21-192B9F5800E1}"/>
                </c:ext>
              </c:extLst>
            </c:dLbl>
            <c:dLbl>
              <c:idx val="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11FC-40A1-B71A-E8A78D791E55}"/>
                </c:ext>
              </c:extLst>
            </c:dLbl>
            <c:dLbl>
              <c:idx val="4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11FC-40A1-B71A-E8A78D791E55}"/>
                </c:ext>
              </c:extLst>
            </c:dLbl>
            <c:dLbl>
              <c:idx val="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11FC-40A1-B71A-E8A78D791E5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'COVID impact'!$A$2:$A$8</c:f>
              <c:strCache>
                <c:ptCount val="7"/>
                <c:pt idx="0">
                  <c:v>≥1</c:v>
                </c:pt>
                <c:pt idx="1">
                  <c:v>1</c:v>
                </c:pt>
                <c:pt idx="2">
                  <c:v>2</c:v>
                </c:pt>
                <c:pt idx="3">
                  <c:v>≥1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strCache>
            </c:strRef>
          </c:cat>
          <c:val>
            <c:numRef>
              <c:f>'COVID impact'!$C$2:$C$8</c:f>
              <c:numCache>
                <c:formatCode>General</c:formatCode>
                <c:ptCount val="7"/>
                <c:pt idx="0">
                  <c:v>2</c:v>
                </c:pt>
                <c:pt idx="1">
                  <c:v>2.5</c:v>
                </c:pt>
                <c:pt idx="2">
                  <c:v>0</c:v>
                </c:pt>
                <c:pt idx="3">
                  <c:v>27</c:v>
                </c:pt>
                <c:pt idx="4">
                  <c:v>14.1</c:v>
                </c:pt>
                <c:pt idx="5">
                  <c:v>12.3</c:v>
                </c:pt>
                <c:pt idx="6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C-40A1-B71A-E8A78D791E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-10"/>
        <c:axId val="650675744"/>
        <c:axId val="650676992"/>
      </c:barChart>
      <c:catAx>
        <c:axId val="65067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676992"/>
        <c:crosses val="autoZero"/>
        <c:auto val="1"/>
        <c:lblAlgn val="ctr"/>
        <c:lblOffset val="50"/>
        <c:noMultiLvlLbl val="0"/>
      </c:catAx>
      <c:valAx>
        <c:axId val="6506769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06757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172401511200437E-2"/>
          <c:y val="5.1071073824290526E-2"/>
          <c:w val="0.27535633419409006"/>
          <c:h val="6.20413911478479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CCBC3B-41E5-46E6-A59D-017392A85842}" type="datetimeFigureOut">
              <a:rPr lang="en-US"/>
              <a:pPr>
                <a:defRPr/>
              </a:pPr>
              <a:t>6/25/2021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936803-4CAA-4C31-B60C-8065865AA5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55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925" y="0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9D99AA-4450-46E3-8630-5060D192AE3C}" type="datetimeFigureOut">
              <a:rPr lang="en-US"/>
              <a:pPr>
                <a:defRPr/>
              </a:pPr>
              <a:t>6/25/2021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14838"/>
            <a:ext cx="5610225" cy="418465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925" y="8829675"/>
            <a:ext cx="3036888" cy="465138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 defTabSz="12148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63E4FC-F7D2-402F-A013-43C00E818B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321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0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6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72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6813" algn="l" defTabSz="1217613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9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48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E89850-614F-4821-B59D-B765EF0A82E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484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63E4FC-F7D2-402F-A013-43C00E818BA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55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19138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2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484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F607EC-96D3-44C3-9923-F1C2B88EE62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484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7954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4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814EDC-B4B0-45FA-8EB6-76EA12026EA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614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7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b="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57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899981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Calibri" pitchFamily="34" charset="0"/>
              </a:defRPr>
            </a:lvl1pPr>
            <a:lvl2pPr marL="726969" indent="-277772" defTabSz="899981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Calibri" pitchFamily="34" charset="0"/>
              </a:defRPr>
            </a:lvl2pPr>
            <a:lvl3pPr marL="1119024" indent="-222218" defTabSz="899981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568220" indent="-222218" defTabSz="899981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15829" indent="-222218" defTabSz="899981" eaLnBrk="0" hangingPunct="0">
              <a:spcBef>
                <a:spcPct val="30000"/>
              </a:spcBef>
              <a:defRPr sz="1600">
                <a:solidFill>
                  <a:schemeClr val="tx1"/>
                </a:solidFill>
                <a:latin typeface="Calibri" pitchFamily="34" charset="0"/>
              </a:defRPr>
            </a:lvl5pPr>
            <a:lvl6pPr marL="2472963" indent="-222218" defTabSz="899981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6pPr>
            <a:lvl7pPr marL="2930096" indent="-222218" defTabSz="899981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7pPr>
            <a:lvl8pPr marL="3387228" indent="-222218" defTabSz="899981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8pPr>
            <a:lvl9pPr marL="3844362" indent="-222218" defTabSz="899981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8999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9F47C9-7463-4725-A60A-72E6EE64A44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pPr marL="0" marR="0" lvl="0" indent="0" algn="r" defTabSz="89998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313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06400" y="696913"/>
            <a:ext cx="61976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87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50850" y="4416426"/>
            <a:ext cx="6059488" cy="418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>
              <a:latin typeface="Arial" charset="0"/>
            </a:endParaRPr>
          </a:p>
        </p:txBody>
      </p:sp>
      <p:sp>
        <p:nvSpPr>
          <p:cNvPr id="667651" name="Slide Number Placeholder 3"/>
          <p:cNvSpPr>
            <a:spLocks noGrp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721470C-9BB4-425A-95C8-25645082039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810"/>
              </a:spcBef>
              <a:defRPr sz="2200"/>
            </a:lvl1pPr>
            <a:lvl2pPr>
              <a:spcBef>
                <a:spcPts val="0"/>
              </a:spcBef>
              <a:defRPr sz="2000"/>
            </a:lvl2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8363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96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58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5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620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44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745B76-28B2-447A-980D-5D50144484C8}"/>
              </a:ext>
            </a:extLst>
          </p:cNvPr>
          <p:cNvSpPr/>
          <p:nvPr userDrawn="1"/>
        </p:nvSpPr>
        <p:spPr bwMode="auto">
          <a:xfrm>
            <a:off x="6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59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7C535A75-2302-46FF-AA73-3F59522BCF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" name="Line 7">
            <a:extLst>
              <a:ext uri="{FF2B5EF4-FFF2-40B4-BE49-F238E27FC236}">
                <a16:creationId xmlns:a16="http://schemas.microsoft.com/office/drawing/2014/main" id="{9D51D25E-8B46-45D2-97DC-6138F5E1F1A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" name="Line 8">
            <a:extLst>
              <a:ext uri="{FF2B5EF4-FFF2-40B4-BE49-F238E27FC236}">
                <a16:creationId xmlns:a16="http://schemas.microsoft.com/office/drawing/2014/main" id="{30F8627D-3370-4EFA-B62F-EF6BC5F086E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59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94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0566-8D74-D743-8158-1C8E415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CCC1E-9F6F-4C46-A554-49BDE8F3C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79" y="1600200"/>
            <a:ext cx="11521439" cy="4351338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buClr>
                <a:srgbClr val="7F7F7F"/>
              </a:buClr>
              <a:defRPr/>
            </a:lvl1pPr>
            <a:lvl2pPr>
              <a:lnSpc>
                <a:spcPct val="100000"/>
              </a:lnSpc>
              <a:buClr>
                <a:srgbClr val="7F7F7F"/>
              </a:buClr>
              <a:defRPr/>
            </a:lvl2pPr>
            <a:lvl3pPr>
              <a:lnSpc>
                <a:spcPct val="100000"/>
              </a:lnSpc>
              <a:buClr>
                <a:srgbClr val="7F7F7F"/>
              </a:buClr>
              <a:defRPr/>
            </a:lvl3pPr>
            <a:lvl4pPr>
              <a:lnSpc>
                <a:spcPct val="100000"/>
              </a:lnSpc>
              <a:buClr>
                <a:srgbClr val="7F7F7F"/>
              </a:buClr>
              <a:defRPr/>
            </a:lvl4pPr>
            <a:lvl5pPr>
              <a:lnSpc>
                <a:spcPct val="100000"/>
              </a:lnSpc>
              <a:buClr>
                <a:srgbClr val="7F7F7F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E41AE-8758-B741-8D0A-A9406714A8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8328" y="6504503"/>
            <a:ext cx="10972800" cy="307777"/>
          </a:xfrm>
        </p:spPr>
        <p:txBody>
          <a:bodyPr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1162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08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70566-8D74-D743-8158-1C8E415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17E41AE-8758-B741-8D0A-A9406714A8E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8384" y="6504617"/>
            <a:ext cx="10972801" cy="307777"/>
          </a:xfrm>
        </p:spPr>
        <p:txBody>
          <a:bodyPr anchor="b" anchorCtr="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/>
            </a:lvl1pPr>
            <a:lvl2pPr marL="4572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2pPr>
            <a:lvl3pPr marL="9144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3pPr>
            <a:lvl4pPr marL="13716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4pPr>
            <a:lvl5pPr marL="1828800" indent="0"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599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7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10972800" cy="4816475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52200" y="6537328"/>
            <a:ext cx="330200" cy="168275"/>
          </a:xfrm>
        </p:spPr>
        <p:txBody>
          <a:bodyPr/>
          <a:lstStyle>
            <a:lvl1pPr>
              <a:defRPr sz="1000"/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6340478"/>
            <a:ext cx="10972800" cy="365125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1pPr>
            <a:lvl2pPr marL="274313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2pPr>
            <a:lvl3pPr marL="548626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3pPr>
            <a:lvl4pPr marL="777221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 smtClean="0"/>
            </a:lvl4pPr>
            <a:lvl5pPr marL="1005815" indent="0">
              <a:lnSpc>
                <a:spcPct val="100000"/>
              </a:lnSpc>
              <a:spcBef>
                <a:spcPts val="0"/>
              </a:spcBef>
              <a:buFontTx/>
              <a:buNone/>
              <a:defRPr lang="en-US" sz="12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171506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/>
          <a:lstStyle>
            <a:lvl1pPr>
              <a:spcBef>
                <a:spcPts val="600"/>
              </a:spcBef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lide Number Placeholder 1">
            <a:extLst>
              <a:ext uri="{FF2B5EF4-FFF2-40B4-BE49-F238E27FC236}">
                <a16:creationId xmlns:a16="http://schemas.microsoft.com/office/drawing/2014/main" id="{8D37854C-7DE7-43BA-8F7A-58713628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1492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F37CAAB6-BEF9-47FE-B000-F134ADA3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430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93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52" r:id="rId1"/>
    <p:sldLayoutId id="2147488453" r:id="rId2"/>
    <p:sldLayoutId id="2147488454" r:id="rId3"/>
    <p:sldLayoutId id="2147488455" r:id="rId4"/>
    <p:sldLayoutId id="2147488456" r:id="rId5"/>
    <p:sldLayoutId id="2147488457" r:id="rId6"/>
    <p:sldLayoutId id="2147488458" r:id="rId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0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460" r:id="rId1"/>
    <p:sldLayoutId id="2147488461" r:id="rId2"/>
    <p:sldLayoutId id="2147488462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16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ct val="20000"/>
        </a:spcBef>
        <a:spcAft>
          <a:spcPct val="0"/>
        </a:spcAft>
        <a:buChar char="–"/>
        <a:defRPr sz="198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5252" y="5084078"/>
            <a:ext cx="10565730" cy="500137"/>
          </a:xfrm>
        </p:spPr>
        <p:txBody>
          <a:bodyPr anchor="ctr">
            <a:spAutoFit/>
          </a:bodyPr>
          <a:lstStyle/>
          <a:p>
            <a:pPr marL="227013" indent="-227013">
              <a:spcBef>
                <a:spcPts val="300"/>
              </a:spcBef>
            </a:pPr>
            <a:r>
              <a:rPr lang="en-US" altLang="en-US" sz="1200" dirty="0"/>
              <a:t>Primary efficacy endpoint: proportion with HIV-1 RNA ≥50 copies/mL at Week 24 by FDA Snapshot</a:t>
            </a:r>
          </a:p>
          <a:p>
            <a:pPr marL="227013" indent="-227013">
              <a:spcBef>
                <a:spcPts val="300"/>
              </a:spcBef>
            </a:pPr>
            <a:r>
              <a:rPr lang="en-US" altLang="en-US" sz="1200" dirty="0"/>
              <a:t>Secondary efficacy endpoints: proportions of participants with HIV-1 RNA ≥ and &lt;50 copies/mL at Week 48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089804" y="4649473"/>
            <a:ext cx="8695280" cy="369332"/>
          </a:xfrm>
        </p:spPr>
        <p:txBody>
          <a:bodyPr anchor="t"/>
          <a:lstStyle/>
          <a:p>
            <a:r>
              <a:rPr lang="en-US" sz="800" dirty="0">
                <a:solidFill>
                  <a:srgbClr val="000000"/>
                </a:solidFill>
                <a:ea typeface="MS PGothic"/>
              </a:rPr>
              <a:t>*</a:t>
            </a:r>
            <a:r>
              <a:rPr lang="en-US" altLang="en-US" sz="800" dirty="0">
                <a:solidFill>
                  <a:srgbClr val="000000"/>
                </a:solidFill>
              </a:rPr>
              <a:t>Allowed 3</a:t>
            </a:r>
            <a:r>
              <a:rPr lang="en-US" altLang="en-US" sz="800" baseline="30000" dirty="0">
                <a:solidFill>
                  <a:srgbClr val="000000"/>
                </a:solidFill>
              </a:rPr>
              <a:t>rd</a:t>
            </a:r>
            <a:r>
              <a:rPr lang="en-US" altLang="en-US" sz="800" dirty="0">
                <a:solidFill>
                  <a:srgbClr val="000000"/>
                </a:solidFill>
              </a:rPr>
              <a:t> agents: any US Food &amp; Drug Administration (FDA)</a:t>
            </a:r>
            <a:r>
              <a:rPr lang="en-US" altLang="en-US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en-US" sz="800" dirty="0">
                <a:solidFill>
                  <a:srgbClr val="000000"/>
                </a:solidFill>
              </a:rPr>
              <a:t>approved protease inhibitor (PI), nonnucleoside reverse-transcriptase inhibitor (NNRTI; except etravirine), integrase strand transfer inhibitor (INSTI; except BIC), or maraviroc; </a:t>
            </a:r>
            <a:r>
              <a:rPr lang="en-US" altLang="en-US" sz="800" baseline="30000" dirty="0">
                <a:solidFill>
                  <a:srgbClr val="000000"/>
                </a:solidFill>
              </a:rPr>
              <a:t>†</a:t>
            </a:r>
            <a:r>
              <a:rPr lang="en-US" altLang="en-US" sz="800" dirty="0">
                <a:solidFill>
                  <a:srgbClr val="000000"/>
                </a:solidFill>
              </a:rPr>
              <a:t>Corresponds to 48 </a:t>
            </a:r>
            <a:r>
              <a:rPr lang="en-US" altLang="en-US" sz="800" dirty="0" err="1">
                <a:solidFill>
                  <a:srgbClr val="000000"/>
                </a:solidFill>
              </a:rPr>
              <a:t>wk</a:t>
            </a:r>
            <a:r>
              <a:rPr lang="en-US" altLang="en-US" sz="800" dirty="0">
                <a:solidFill>
                  <a:srgbClr val="000000"/>
                </a:solidFill>
              </a:rPr>
              <a:t> after switch for delayed-switch-to-B/F/TAF group. </a:t>
            </a:r>
            <a:r>
              <a:rPr lang="en-US" altLang="en-US" sz="800" dirty="0" err="1">
                <a:solidFill>
                  <a:srgbClr val="000000"/>
                </a:solidFill>
              </a:rPr>
              <a:t>eGFR</a:t>
            </a:r>
            <a:r>
              <a:rPr lang="en-US" altLang="en-US" sz="800" baseline="-25000" dirty="0" err="1">
                <a:solidFill>
                  <a:srgbClr val="000000"/>
                </a:solidFill>
              </a:rPr>
              <a:t>CG</a:t>
            </a:r>
            <a:r>
              <a:rPr lang="en-US" altLang="en-US" sz="800" dirty="0">
                <a:solidFill>
                  <a:srgbClr val="000000"/>
                </a:solidFill>
              </a:rPr>
              <a:t>, estimated glomerular filtration rate by Cockcroft-Gault; NRTIs, nucleoside reverse-transcriptase inhibitors; SBR, stay on baseline regimen; TAMs, thymidine analog mutations.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94181-467C-4FCA-8503-1C9A10CF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76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1217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493A316-4AD8-49F0-8FCF-FA111827474D}"/>
              </a:ext>
            </a:extLst>
          </p:cNvPr>
          <p:cNvGrpSpPr/>
          <p:nvPr/>
        </p:nvGrpSpPr>
        <p:grpSpPr>
          <a:xfrm>
            <a:off x="3089804" y="2922596"/>
            <a:ext cx="8394092" cy="1685077"/>
            <a:chOff x="209493" y="1602305"/>
            <a:chExt cx="9760198" cy="1959317"/>
          </a:xfrm>
        </p:grpSpPr>
        <p:sp>
          <p:nvSpPr>
            <p:cNvPr id="6" name="Freeform 66"/>
            <p:cNvSpPr>
              <a:spLocks/>
            </p:cNvSpPr>
            <p:nvPr/>
          </p:nvSpPr>
          <p:spPr bwMode="auto">
            <a:xfrm rot="5400000">
              <a:off x="4655351" y="2700216"/>
              <a:ext cx="484750" cy="692874"/>
            </a:xfrm>
            <a:custGeom>
              <a:avLst/>
              <a:gdLst>
                <a:gd name="T0" fmla="*/ 542765 w 2663825"/>
                <a:gd name="T1" fmla="*/ 0 h 127000"/>
                <a:gd name="T2" fmla="*/ 542765 w 2663825"/>
                <a:gd name="T3" fmla="*/ 118872 h 127000"/>
                <a:gd name="T4" fmla="*/ 0 w 2663825"/>
                <a:gd name="T5" fmla="*/ 118872 h 127000"/>
                <a:gd name="T6" fmla="*/ 0 w 2663825"/>
                <a:gd name="T7" fmla="*/ 2972 h 1270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63825"/>
                <a:gd name="T13" fmla="*/ 0 h 127000"/>
                <a:gd name="T14" fmla="*/ 2663825 w 2663825"/>
                <a:gd name="T15" fmla="*/ 127000 h 1270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63825" h="127000">
                  <a:moveTo>
                    <a:pt x="2663825" y="0"/>
                  </a:moveTo>
                  <a:lnTo>
                    <a:pt x="2663825" y="127000"/>
                  </a:lnTo>
                  <a:lnTo>
                    <a:pt x="0" y="127000"/>
                  </a:lnTo>
                  <a:lnTo>
                    <a:pt x="0" y="3175"/>
                  </a:lnTo>
                </a:path>
              </a:pathLst>
            </a:cu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cxnSp>
          <p:nvCxnSpPr>
            <p:cNvPr id="423940" name="Straight Connector 6"/>
            <p:cNvCxnSpPr>
              <a:cxnSpLocks noChangeShapeType="1"/>
            </p:cNvCxnSpPr>
            <p:nvPr/>
          </p:nvCxnSpPr>
          <p:spPr bwMode="auto">
            <a:xfrm>
              <a:off x="3853370" y="3009230"/>
              <a:ext cx="697919" cy="0"/>
            </a:xfrm>
            <a:prstGeom prst="line">
              <a:avLst/>
            </a:prstGeom>
            <a:noFill/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4338620" y="2141754"/>
              <a:ext cx="1093126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/>
                  <a:ea typeface="MS PGothic" pitchFamily="34" charset="-128"/>
                  <a:cs typeface="Arial" charset="0"/>
                </a:rPr>
                <a:t>Week 0</a:t>
              </a:r>
            </a:p>
          </p:txBody>
        </p:sp>
        <p:sp>
          <p:nvSpPr>
            <p:cNvPr id="11" name="TextBox 4"/>
            <p:cNvSpPr txBox="1">
              <a:spLocks noChangeArrowheads="1"/>
            </p:cNvSpPr>
            <p:nvPr/>
          </p:nvSpPr>
          <p:spPr bwMode="auto">
            <a:xfrm>
              <a:off x="6424331" y="2141753"/>
              <a:ext cx="34176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24</a:t>
              </a:r>
            </a:p>
          </p:txBody>
        </p:sp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209493" y="1602305"/>
              <a:ext cx="3993855" cy="1959317"/>
            </a:xfrm>
            <a:prstGeom prst="rect">
              <a:avLst/>
            </a:prstGeom>
            <a:solidFill>
              <a:srgbClr val="EAEAEA"/>
            </a:solidFill>
            <a:ln w="9525" algn="ctr">
              <a:noFill/>
              <a:round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marL="60325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Adults with HIV-1 virologically suppressed on regimen of </a:t>
              </a:r>
              <a:r>
                <a:rPr kumimoji="0" lang="de-DE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  <a:cs typeface="Arial" charset="0"/>
                </a:rPr>
                <a:t>2 NRTIs + 3rd agent*</a:t>
              </a:r>
            </a:p>
            <a:p>
              <a:pPr marL="173038" marR="0" lvl="0" indent="-173038" algn="l" defTabSz="1217613" rtl="0" eaLnBrk="1" fontAlgn="base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Self-describe as Black American, or mixed race including Black American</a:t>
              </a:r>
            </a:p>
            <a:p>
              <a:pPr marL="173038" marR="0" lvl="0" indent="-173038" algn="l" defTabSz="1217613" rtl="0" eaLnBrk="1" fontAlgn="base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HIV-1 RNA &lt;50 copies/mL for </a:t>
              </a:r>
              <a:r>
                <a:rPr kumimoji="0" lang="en-US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≥6 mo</a:t>
              </a:r>
              <a:endPara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173038" marR="0" lvl="0" indent="-173038" algn="l" defTabSz="1217613" rtl="0" eaLnBrk="1" fontAlgn="base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eGFR</a:t>
              </a:r>
              <a:r>
                <a:rPr kumimoji="0" lang="en-US" altLang="en-US" sz="1000" b="0" i="0" u="none" strike="noStrike" kern="0" cap="none" spc="0" normalizeH="0" baseline="-25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CG</a:t>
              </a: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 ≥50 mL/min</a:t>
              </a:r>
            </a:p>
            <a:p>
              <a:pPr marL="173038" marR="0" lvl="0" indent="-173038" algn="l" defTabSz="1217613" rtl="0" eaLnBrk="1" fontAlgn="base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Preexisting resistance to NNRTIs, PIs, and/or NRTIs permitted (except K65R, ≥3 TAMs, or T69 insertions)</a:t>
              </a:r>
            </a:p>
            <a:p>
              <a:pPr marL="173038" marR="0" lvl="0" indent="-173038" algn="l" defTabSz="1217613" rtl="0" eaLnBrk="1" fontAlgn="base" latinLnBrk="0" hangingPunct="1">
                <a:lnSpc>
                  <a:spcPct val="100000"/>
                </a:lnSpc>
                <a:spcBef>
                  <a:spcPts val="20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en-US" alt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Preexisting INSTI resistance excluded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40863" y="2617141"/>
              <a:ext cx="379912" cy="161583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rPr>
                <a:t>n=330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640863" y="3290104"/>
              <a:ext cx="379912" cy="161583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rPr>
                <a:t>n=165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82330" y="2795484"/>
              <a:ext cx="187551" cy="161583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panose="020B0604020202020204" pitchFamily="34" charset="0"/>
                </a:rPr>
                <a:t>2:1</a:t>
              </a:r>
            </a:p>
          </p:txBody>
        </p:sp>
        <p:sp>
          <p:nvSpPr>
            <p:cNvPr id="32" name="TextBox 4">
              <a:extLst>
                <a:ext uri="{FF2B5EF4-FFF2-40B4-BE49-F238E27FC236}">
                  <a16:creationId xmlns:a16="http://schemas.microsoft.com/office/drawing/2014/main" id="{BB7711D9-7EE8-4F2E-A6AE-6F8E4BB1A9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8800" y="2141753"/>
              <a:ext cx="34176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48</a:t>
              </a:r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4DEBE647-421D-4D3F-B9AD-8634BEF81A4F}"/>
                </a:ext>
              </a:extLst>
            </p:cNvPr>
            <p:cNvSpPr/>
            <p:nvPr/>
          </p:nvSpPr>
          <p:spPr>
            <a:xfrm flipV="1">
              <a:off x="8019444" y="2041149"/>
              <a:ext cx="140474" cy="115058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1BAA51E-F2AA-4713-8409-AFBA613D6AED}"/>
                </a:ext>
              </a:extLst>
            </p:cNvPr>
            <p:cNvSpPr txBox="1"/>
            <p:nvPr/>
          </p:nvSpPr>
          <p:spPr>
            <a:xfrm>
              <a:off x="7635869" y="1631847"/>
              <a:ext cx="907621" cy="3970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217613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Secondary</a:t>
              </a:r>
              <a:b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</a:b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Endpoint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41" name="TextBox 4">
              <a:extLst>
                <a:ext uri="{FF2B5EF4-FFF2-40B4-BE49-F238E27FC236}">
                  <a16:creationId xmlns:a16="http://schemas.microsoft.com/office/drawing/2014/main" id="{A2D8DDD6-584E-4557-88C8-8C40B2C84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16335" y="2141753"/>
              <a:ext cx="34176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b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50000"/>
                      <a:lumOff val="50000"/>
                    </a:prstClr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</a:rPr>
                <a:t>72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45875E96-5C2E-4BAA-A3E8-F25248BA6053}"/>
                </a:ext>
              </a:extLst>
            </p:cNvPr>
            <p:cNvGrpSpPr/>
            <p:nvPr/>
          </p:nvGrpSpPr>
          <p:grpSpPr>
            <a:xfrm>
              <a:off x="5100875" y="2364108"/>
              <a:ext cx="4485085" cy="1141413"/>
              <a:chOff x="5100875" y="2364108"/>
              <a:chExt cx="6122783" cy="1141413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5103712" y="2581966"/>
                <a:ext cx="6119946" cy="445636"/>
              </a:xfrm>
              <a:prstGeom prst="rect">
                <a:avLst/>
              </a:prstGeom>
              <a:solidFill>
                <a:srgbClr val="00C0A0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91440" anchor="ctr"/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990000"/>
                  </a:buClr>
                  <a:buSzPct val="120000"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MS Mincho" pitchFamily="49" charset="-128"/>
                    <a:cs typeface="Arial" pitchFamily="34" charset="0"/>
                  </a:rPr>
                  <a:t>Switch to B/F/TAF qd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 bwMode="auto">
              <a:xfrm>
                <a:off x="5103713" y="3059885"/>
                <a:ext cx="2039982" cy="445636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lIns="91440" anchor="ctr"/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Pct val="120000"/>
                  <a:buFontTx/>
                  <a:buNone/>
                  <a:tabLst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charset="0"/>
                    <a:ea typeface="MS Mincho" pitchFamily="49" charset="-128"/>
                    <a:cs typeface="Arial" pitchFamily="34" charset="0"/>
                  </a:rPr>
                  <a:t>SBR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EAFE6F65-7152-478F-B6B4-50952B2DE848}"/>
                  </a:ext>
                </a:extLst>
              </p:cNvPr>
              <p:cNvSpPr/>
              <p:nvPr/>
            </p:nvSpPr>
            <p:spPr bwMode="auto">
              <a:xfrm>
                <a:off x="7140857" y="3059884"/>
                <a:ext cx="4079964" cy="445636"/>
              </a:xfrm>
              <a:prstGeom prst="rect">
                <a:avLst/>
              </a:prstGeom>
              <a:pattFill prst="wdDnDiag">
                <a:fgClr>
                  <a:schemeClr val="accent1"/>
                </a:fgClr>
                <a:bgClr>
                  <a:srgbClr val="B2ECE2"/>
                </a:bgClr>
              </a:pattFill>
              <a:ln w="9525" cap="flat" cmpd="sng" algn="ctr">
                <a:noFill/>
                <a:prstDash val="solid"/>
              </a:ln>
              <a:effectLst/>
            </p:spPr>
            <p:txBody>
              <a:bodyPr lIns="91440" anchor="ctr"/>
              <a:lstStyle/>
              <a:p>
                <a:pPr lvl="0">
                  <a:spcBef>
                    <a:spcPct val="20000"/>
                  </a:spcBef>
                  <a:buClr>
                    <a:srgbClr val="990000"/>
                  </a:buClr>
                  <a:buSzPct val="120000"/>
                  <a:defRPr/>
                </a:pPr>
                <a:r>
                  <a:rPr kumimoji="0" lang="en-US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MS Mincho" pitchFamily="49" charset="-128"/>
                    <a:cs typeface="Arial" pitchFamily="34" charset="0"/>
                  </a:rPr>
                  <a:t>Delayed switch to B/F/TAF </a:t>
                </a:r>
                <a:r>
                  <a:rPr kumimoji="0" lang="en-US" sz="1100" b="1" i="0" u="none" strike="noStrike" kern="0" cap="none" spc="0" normalizeH="0" baseline="0" noProof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ea typeface="MS Mincho" pitchFamily="49" charset="-128"/>
                    <a:cs typeface="Arial" pitchFamily="34" charset="0"/>
                  </a:rPr>
                  <a:t>qd</a:t>
                </a:r>
                <a:r>
                  <a:rPr lang="en-US" sz="1100" b="1" baseline="30000" dirty="0"/>
                  <a:t>†</a:t>
                </a:r>
                <a:endParaRPr kumimoji="0" lang="en-US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MS Mincho" pitchFamily="49" charset="-128"/>
                  <a:cs typeface="Arial" pitchFamily="34" charset="0"/>
                </a:endParaRPr>
              </a:p>
            </p:txBody>
          </p:sp>
          <p:sp>
            <p:nvSpPr>
              <p:cNvPr id="34" name="Freeform 66">
                <a:extLst>
                  <a:ext uri="{FF2B5EF4-FFF2-40B4-BE49-F238E27FC236}">
                    <a16:creationId xmlns:a16="http://schemas.microsoft.com/office/drawing/2014/main" id="{BF2CB446-B03F-431F-ABDE-B8591E51FD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0875" y="2371348"/>
                <a:ext cx="2039982" cy="78645"/>
              </a:xfrm>
              <a:custGeom>
                <a:avLst/>
                <a:gdLst>
                  <a:gd name="T0" fmla="*/ 542765 w 2663825"/>
                  <a:gd name="T1" fmla="*/ 0 h 127000"/>
                  <a:gd name="T2" fmla="*/ 542765 w 2663825"/>
                  <a:gd name="T3" fmla="*/ 118872 h 127000"/>
                  <a:gd name="T4" fmla="*/ 0 w 2663825"/>
                  <a:gd name="T5" fmla="*/ 118872 h 127000"/>
                  <a:gd name="T6" fmla="*/ 0 w 2663825"/>
                  <a:gd name="T7" fmla="*/ 2972 h 127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63825"/>
                  <a:gd name="T13" fmla="*/ 0 h 127000"/>
                  <a:gd name="T14" fmla="*/ 2663825 w 2663825"/>
                  <a:gd name="T15" fmla="*/ 127000 h 127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63825" h="127000">
                    <a:moveTo>
                      <a:pt x="2663825" y="0"/>
                    </a:moveTo>
                    <a:lnTo>
                      <a:pt x="2663825" y="127000"/>
                    </a:lnTo>
                    <a:lnTo>
                      <a:pt x="0" y="127000"/>
                    </a:lnTo>
                    <a:lnTo>
                      <a:pt x="0" y="3175"/>
                    </a:lnTo>
                  </a:path>
                </a:pathLst>
              </a:custGeom>
              <a:noFill/>
              <a:ln w="19050" cap="flat" cmpd="sng" algn="ctr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1440"/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9" name="Freeform 66">
                <a:extLst>
                  <a:ext uri="{FF2B5EF4-FFF2-40B4-BE49-F238E27FC236}">
                    <a16:creationId xmlns:a16="http://schemas.microsoft.com/office/drawing/2014/main" id="{9AB09C29-B0F4-42D4-9C5B-FD897EFFCA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40857" y="2371348"/>
                <a:ext cx="2039982" cy="78645"/>
              </a:xfrm>
              <a:custGeom>
                <a:avLst/>
                <a:gdLst>
                  <a:gd name="T0" fmla="*/ 542765 w 2663825"/>
                  <a:gd name="T1" fmla="*/ 0 h 127000"/>
                  <a:gd name="T2" fmla="*/ 542765 w 2663825"/>
                  <a:gd name="T3" fmla="*/ 118872 h 127000"/>
                  <a:gd name="T4" fmla="*/ 0 w 2663825"/>
                  <a:gd name="T5" fmla="*/ 118872 h 127000"/>
                  <a:gd name="T6" fmla="*/ 0 w 2663825"/>
                  <a:gd name="T7" fmla="*/ 2972 h 127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63825"/>
                  <a:gd name="T13" fmla="*/ 0 h 127000"/>
                  <a:gd name="T14" fmla="*/ 2663825 w 2663825"/>
                  <a:gd name="T15" fmla="*/ 127000 h 127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63825" h="127000">
                    <a:moveTo>
                      <a:pt x="2663825" y="0"/>
                    </a:moveTo>
                    <a:lnTo>
                      <a:pt x="2663825" y="127000"/>
                    </a:lnTo>
                    <a:lnTo>
                      <a:pt x="0" y="127000"/>
                    </a:lnTo>
                    <a:lnTo>
                      <a:pt x="0" y="3175"/>
                    </a:lnTo>
                  </a:path>
                </a:pathLst>
              </a:custGeom>
              <a:noFill/>
              <a:ln w="19050" cap="flat" cmpd="sng" algn="ctr">
                <a:solidFill>
                  <a:schemeClr val="bg1">
                    <a:lumMod val="65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1440"/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3" name="Freeform 66">
                <a:extLst>
                  <a:ext uri="{FF2B5EF4-FFF2-40B4-BE49-F238E27FC236}">
                    <a16:creationId xmlns:a16="http://schemas.microsoft.com/office/drawing/2014/main" id="{460104AF-F7AF-49AD-BF67-55F827415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80839" y="2364108"/>
                <a:ext cx="2039982" cy="85886"/>
              </a:xfrm>
              <a:custGeom>
                <a:avLst/>
                <a:gdLst>
                  <a:gd name="T0" fmla="*/ 542765 w 2663825"/>
                  <a:gd name="T1" fmla="*/ 0 h 127000"/>
                  <a:gd name="T2" fmla="*/ 542765 w 2663825"/>
                  <a:gd name="T3" fmla="*/ 118872 h 127000"/>
                  <a:gd name="T4" fmla="*/ 0 w 2663825"/>
                  <a:gd name="T5" fmla="*/ 118872 h 127000"/>
                  <a:gd name="T6" fmla="*/ 0 w 2663825"/>
                  <a:gd name="T7" fmla="*/ 2972 h 127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63825"/>
                  <a:gd name="T13" fmla="*/ 0 h 127000"/>
                  <a:gd name="T14" fmla="*/ 2663825 w 2663825"/>
                  <a:gd name="T15" fmla="*/ 127000 h 127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63825" h="127000">
                    <a:moveTo>
                      <a:pt x="2663825" y="0"/>
                    </a:moveTo>
                    <a:lnTo>
                      <a:pt x="2663825" y="127000"/>
                    </a:lnTo>
                    <a:lnTo>
                      <a:pt x="0" y="127000"/>
                    </a:lnTo>
                    <a:lnTo>
                      <a:pt x="0" y="3175"/>
                    </a:lnTo>
                  </a:path>
                </a:pathLst>
              </a:custGeom>
              <a:noFill/>
              <a:ln w="19050" cap="flat" cmpd="sng" algn="ctr">
                <a:solidFill>
                  <a:schemeClr val="bg1">
                    <a:lumMod val="65000"/>
                  </a:schemeClr>
                </a:solidFill>
                <a:prstDash val="sysDot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91440"/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97EB8F75-F7BE-4CFA-8CBB-BFAB364B0C9A}"/>
                </a:ext>
              </a:extLst>
            </p:cNvPr>
            <p:cNvSpPr/>
            <p:nvPr/>
          </p:nvSpPr>
          <p:spPr>
            <a:xfrm flipV="1">
              <a:off x="6524975" y="2041149"/>
              <a:ext cx="140474" cy="115058"/>
            </a:xfrm>
            <a:prstGeom prst="triangle">
              <a:avLst/>
            </a:prstGeom>
            <a:solidFill>
              <a:schemeClr val="bg1">
                <a:lumMod val="5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C384C2F-BD5A-431A-8442-6CE7EE06C77B}"/>
                </a:ext>
              </a:extLst>
            </p:cNvPr>
            <p:cNvSpPr txBox="1"/>
            <p:nvPr/>
          </p:nvSpPr>
          <p:spPr>
            <a:xfrm>
              <a:off x="6212735" y="1631847"/>
              <a:ext cx="764953" cy="3831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217613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Primary</a:t>
              </a:r>
              <a:b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</a:b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Endpoint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DCF54D1-DB8C-41EB-8744-6997F0390158}"/>
                </a:ext>
              </a:extLst>
            </p:cNvPr>
            <p:cNvSpPr txBox="1"/>
            <p:nvPr/>
          </p:nvSpPr>
          <p:spPr>
            <a:xfrm>
              <a:off x="8276907" y="2222008"/>
              <a:ext cx="1125628" cy="2308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217613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Extension phase</a:t>
              </a:r>
              <a:endPara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404C3305-52F6-4BC9-B4E7-8E4ED44AAC8E}"/>
                </a:ext>
              </a:extLst>
            </p:cNvPr>
            <p:cNvSpPr/>
            <p:nvPr/>
          </p:nvSpPr>
          <p:spPr>
            <a:xfrm flipV="1">
              <a:off x="9516979" y="2041149"/>
              <a:ext cx="140474" cy="115058"/>
            </a:xfrm>
            <a:prstGeom prst="triangle">
              <a:avLst/>
            </a:prstGeom>
            <a:solidFill>
              <a:schemeClr val="tx1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7036206-1B22-4F2A-B6A9-4069BF8AF77C}"/>
                </a:ext>
              </a:extLst>
            </p:cNvPr>
            <p:cNvSpPr txBox="1"/>
            <p:nvPr/>
          </p:nvSpPr>
          <p:spPr>
            <a:xfrm>
              <a:off x="9204738" y="1631847"/>
              <a:ext cx="764953" cy="3970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marL="0" marR="0" lvl="0" indent="0" algn="ctr" defTabSz="1217613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Present</a:t>
              </a:r>
              <a:b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</a:br>
              <a:r>
                <a:rPr kumimoji="0" 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Analysis</a:t>
              </a:r>
              <a:endParaRPr kumimoji="0" lang="en-GB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080AE57-D734-457B-8A50-32BF5DCF1D11}"/>
              </a:ext>
            </a:extLst>
          </p:cNvPr>
          <p:cNvGrpSpPr/>
          <p:nvPr/>
        </p:nvGrpSpPr>
        <p:grpSpPr>
          <a:xfrm>
            <a:off x="1524" y="2613713"/>
            <a:ext cx="12188952" cy="76200"/>
            <a:chOff x="0" y="1613564"/>
            <a:chExt cx="10972800" cy="76200"/>
          </a:xfrm>
        </p:grpSpPr>
        <p:sp>
          <p:nvSpPr>
            <p:cNvPr id="42" name="Line 4">
              <a:extLst>
                <a:ext uri="{FF2B5EF4-FFF2-40B4-BE49-F238E27FC236}">
                  <a16:creationId xmlns:a16="http://schemas.microsoft.com/office/drawing/2014/main" id="{801B456F-DC1F-4037-AB3C-086F8AAE4D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613564"/>
              <a:ext cx="10972800" cy="0"/>
            </a:xfrm>
            <a:prstGeom prst="line">
              <a:avLst/>
            </a:prstGeom>
            <a:noFill/>
            <a:ln w="53975">
              <a:solidFill>
                <a:srgbClr val="96969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  <a:defRPr/>
              </a:pPr>
              <a:endParaRPr lang="en-US" sz="3600" b="1" baseline="-25000" dirty="0">
                <a:solidFill>
                  <a:srgbClr val="000000"/>
                </a:solidFill>
              </a:endParaRPr>
            </a:p>
          </p:txBody>
        </p:sp>
        <p:sp>
          <p:nvSpPr>
            <p:cNvPr id="44" name="Line 25">
              <a:extLst>
                <a:ext uri="{FF2B5EF4-FFF2-40B4-BE49-F238E27FC236}">
                  <a16:creationId xmlns:a16="http://schemas.microsoft.com/office/drawing/2014/main" id="{E5A2C54B-55B9-4E8B-BA9A-A4CCADC6CE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1689764"/>
              <a:ext cx="10972800" cy="0"/>
            </a:xfrm>
            <a:prstGeom prst="line">
              <a:avLst/>
            </a:prstGeom>
            <a:noFill/>
            <a:ln w="53975">
              <a:solidFill>
                <a:srgbClr val="A5002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25000"/>
                </a:spcAft>
                <a:buFontTx/>
                <a:buChar char="•"/>
                <a:defRPr/>
              </a:pPr>
              <a:endParaRPr lang="en-US" sz="3600" b="1" baseline="-25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5" name="Title 1">
            <a:extLst>
              <a:ext uri="{FF2B5EF4-FFF2-40B4-BE49-F238E27FC236}">
                <a16:creationId xmlns:a16="http://schemas.microsoft.com/office/drawing/2014/main" id="{987423E2-1A1C-4CA1-9844-0D222EA16A57}"/>
              </a:ext>
            </a:extLst>
          </p:cNvPr>
          <p:cNvSpPr txBox="1">
            <a:spLocks/>
          </p:cNvSpPr>
          <p:nvPr/>
        </p:nvSpPr>
        <p:spPr bwMode="auto">
          <a:xfrm>
            <a:off x="663767" y="3956331"/>
            <a:ext cx="266197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5pPr>
            <a:lvl6pPr marL="41148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6pPr>
            <a:lvl7pPr marL="82296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7pPr>
            <a:lvl8pPr marL="123444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8pPr>
            <a:lvl9pPr marL="164592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/>
            <a:r>
              <a:rPr lang="en-US" sz="1600" kern="0" dirty="0"/>
              <a:t>Phase 3b, randomized, </a:t>
            </a:r>
            <a:br>
              <a:rPr lang="en-US" sz="1600" kern="0" dirty="0"/>
            </a:br>
            <a:r>
              <a:rPr lang="en-US" sz="1600" kern="0" dirty="0"/>
              <a:t>open-label, multicenter</a:t>
            </a:r>
          </a:p>
          <a:p>
            <a:pPr defTabSz="914400"/>
            <a:r>
              <a:rPr lang="en-US" sz="1600" kern="0" dirty="0"/>
              <a:t>active-controlled study</a:t>
            </a:r>
          </a:p>
        </p:txBody>
      </p:sp>
      <p:pic>
        <p:nvPicPr>
          <p:cNvPr id="46" name="Picture Placeholder 3">
            <a:extLst>
              <a:ext uri="{FF2B5EF4-FFF2-40B4-BE49-F238E27FC236}">
                <a16:creationId xmlns:a16="http://schemas.microsoft.com/office/drawing/2014/main" id="{3E9B9242-36AE-4897-8590-23010A34E4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2" t="18385" r="27530" b="18100"/>
          <a:stretch/>
        </p:blipFill>
        <p:spPr bwMode="auto">
          <a:xfrm>
            <a:off x="808320" y="2343634"/>
            <a:ext cx="1604715" cy="1511436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itle 1">
            <a:extLst>
              <a:ext uri="{FF2B5EF4-FFF2-40B4-BE49-F238E27FC236}">
                <a16:creationId xmlns:a16="http://schemas.microsoft.com/office/drawing/2014/main" id="{C8E8AEE4-22E3-4094-BDD4-3C1E2846EF09}"/>
              </a:ext>
            </a:extLst>
          </p:cNvPr>
          <p:cNvSpPr txBox="1">
            <a:spLocks/>
          </p:cNvSpPr>
          <p:nvPr/>
        </p:nvSpPr>
        <p:spPr bwMode="auto">
          <a:xfrm>
            <a:off x="800905" y="0"/>
            <a:ext cx="10590190" cy="1511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5pPr>
            <a:lvl6pPr marL="41148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6pPr>
            <a:lvl7pPr marL="82296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7pPr>
            <a:lvl8pPr marL="123444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8pPr>
            <a:lvl9pPr marL="164592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/>
            <a:r>
              <a:rPr lang="en-US" kern="0" dirty="0"/>
              <a:t>Week 72 Outcomes and COVID-19 Impact From the </a:t>
            </a:r>
            <a:br>
              <a:rPr lang="en-US" kern="0" dirty="0"/>
            </a:br>
            <a:r>
              <a:rPr lang="en-US" kern="0" dirty="0"/>
              <a:t>BRAAVE 2020 Study: A Randomized Switch to B/F/TAF in </a:t>
            </a:r>
            <a:br>
              <a:rPr lang="en-US" kern="0" dirty="0"/>
            </a:br>
            <a:r>
              <a:rPr lang="en-US" kern="0" dirty="0"/>
              <a:t>Black American Adults With HIV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123C77E4-CACD-4A8D-A6CF-D0B90C690BC1}"/>
              </a:ext>
            </a:extLst>
          </p:cNvPr>
          <p:cNvSpPr txBox="1">
            <a:spLocks/>
          </p:cNvSpPr>
          <p:nvPr/>
        </p:nvSpPr>
        <p:spPr bwMode="auto">
          <a:xfrm>
            <a:off x="360499" y="1375479"/>
            <a:ext cx="11471002" cy="516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81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 defTabSz="914400">
              <a:buNone/>
            </a:pPr>
            <a:r>
              <a:rPr lang="en-US" sz="1200" b="1" kern="0" dirty="0" err="1"/>
              <a:t>Princy</a:t>
            </a:r>
            <a:r>
              <a:rPr lang="en-US" sz="1200" b="1" kern="0" dirty="0"/>
              <a:t> Kumar,</a:t>
            </a:r>
            <a:r>
              <a:rPr lang="en-US" sz="1200" b="1" kern="0" baseline="30000" dirty="0"/>
              <a:t>1</a:t>
            </a:r>
            <a:r>
              <a:rPr lang="en-US" sz="1200" b="1" kern="0" dirty="0"/>
              <a:t> Jeffrey L. Stephens,</a:t>
            </a:r>
            <a:r>
              <a:rPr lang="en-US" sz="1200" b="1" kern="0" baseline="30000" dirty="0"/>
              <a:t>2</a:t>
            </a:r>
            <a:r>
              <a:rPr lang="en-US" sz="1200" b="1" kern="0" dirty="0"/>
              <a:t> Anson K. Wurapa,</a:t>
            </a:r>
            <a:r>
              <a:rPr lang="en-US" sz="1200" b="1" kern="0" baseline="30000" dirty="0"/>
              <a:t>3</a:t>
            </a:r>
            <a:r>
              <a:rPr lang="en-US" sz="1200" b="1" kern="0" dirty="0"/>
              <a:t> Indira Brar,</a:t>
            </a:r>
            <a:r>
              <a:rPr lang="en-US" sz="1200" b="1" kern="0" baseline="30000" dirty="0"/>
              <a:t>4</a:t>
            </a:r>
            <a:r>
              <a:rPr lang="en-US" sz="1200" b="1" kern="0" dirty="0"/>
              <a:t> Mary J. Burton,</a:t>
            </a:r>
            <a:r>
              <a:rPr lang="en-US" sz="1200" b="1" kern="0" baseline="30000" dirty="0"/>
              <a:t>5</a:t>
            </a:r>
            <a:r>
              <a:rPr lang="en-US" sz="1200" b="1" kern="0" dirty="0"/>
              <a:t> Shauna Applin,</a:t>
            </a:r>
            <a:r>
              <a:rPr lang="en-US" sz="1200" b="1" kern="0" baseline="30000" dirty="0"/>
              <a:t>6</a:t>
            </a:r>
            <a:r>
              <a:rPr lang="en-US" sz="1200" b="1" kern="0" dirty="0"/>
              <a:t> Aditya Gaur,</a:t>
            </a:r>
            <a:r>
              <a:rPr lang="en-US" sz="1200" b="1" kern="0" baseline="30000" dirty="0"/>
              <a:t>7</a:t>
            </a:r>
            <a:r>
              <a:rPr lang="en-US" sz="1200" b="1" kern="0" dirty="0"/>
              <a:t> Moti Ramgopal,</a:t>
            </a:r>
            <a:r>
              <a:rPr lang="en-US" sz="1200" b="1" kern="0" baseline="30000" dirty="0"/>
              <a:t>8  </a:t>
            </a:r>
            <a:r>
              <a:rPr lang="en-US" sz="1200" b="1" kern="0" dirty="0"/>
              <a:t>Paul Benson,</a:t>
            </a:r>
            <a:r>
              <a:rPr lang="en-US" sz="1200" b="1" kern="0" baseline="30000" dirty="0"/>
              <a:t>9</a:t>
            </a:r>
            <a:r>
              <a:rPr lang="en-US" sz="1200" b="1" kern="0" dirty="0"/>
              <a:t> Christiana Blair,</a:t>
            </a:r>
            <a:r>
              <a:rPr lang="en-US" sz="1200" b="1" kern="0" baseline="30000" dirty="0"/>
              <a:t>10</a:t>
            </a:r>
            <a:r>
              <a:rPr lang="en-US" sz="1200" b="1" kern="0" dirty="0"/>
              <a:t> Kristen Andreatta,</a:t>
            </a:r>
            <a:r>
              <a:rPr lang="en-US" sz="1200" b="1" kern="0" baseline="30000" dirty="0"/>
              <a:t>10</a:t>
            </a:r>
            <a:r>
              <a:rPr lang="en-US" sz="1200" b="1" kern="0" dirty="0"/>
              <a:t> Hiba Graham,</a:t>
            </a:r>
            <a:r>
              <a:rPr lang="en-US" sz="1200" b="1" kern="0" baseline="30000" dirty="0"/>
              <a:t>10</a:t>
            </a:r>
            <a:r>
              <a:rPr lang="en-US" sz="1200" b="1" kern="0" dirty="0"/>
              <a:t> Sean E. Collins,</a:t>
            </a:r>
            <a:r>
              <a:rPr lang="en-US" sz="1200" b="1" kern="0" baseline="30000" dirty="0"/>
              <a:t>10</a:t>
            </a:r>
            <a:r>
              <a:rPr lang="en-US" sz="1200" b="1" kern="0" dirty="0"/>
              <a:t> Diana M. Brainard,</a:t>
            </a:r>
            <a:r>
              <a:rPr lang="en-US" sz="1200" b="1" kern="0" baseline="30000" dirty="0"/>
              <a:t>10</a:t>
            </a:r>
            <a:r>
              <a:rPr lang="en-US" sz="1200" b="1" kern="0" dirty="0"/>
              <a:t> Debbie Hagins,</a:t>
            </a:r>
            <a:r>
              <a:rPr lang="en-US" sz="1200" b="1" kern="0" baseline="30000" dirty="0"/>
              <a:t>11</a:t>
            </a:r>
            <a:r>
              <a:rPr lang="en-US" sz="1200" b="1" kern="0" dirty="0"/>
              <a:t> on behalf of the BRAAVE 2020 Investigators</a:t>
            </a:r>
            <a:endParaRPr lang="en-GB" sz="1200" b="1" kern="0" dirty="0"/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AFACA47D-9BA0-45C0-BE02-B88A596F97E3}"/>
              </a:ext>
            </a:extLst>
          </p:cNvPr>
          <p:cNvSpPr txBox="1">
            <a:spLocks/>
          </p:cNvSpPr>
          <p:nvPr/>
        </p:nvSpPr>
        <p:spPr bwMode="auto">
          <a:xfrm>
            <a:off x="562642" y="1881903"/>
            <a:ext cx="11066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98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914400"/>
            <a:r>
              <a:rPr lang="en-US" sz="800" kern="0" dirty="0"/>
              <a:t> </a:t>
            </a:r>
            <a:r>
              <a:rPr lang="en-US" sz="800" kern="0" baseline="30000" dirty="0"/>
              <a:t>1</a:t>
            </a:r>
            <a:r>
              <a:rPr lang="en-US" sz="800" kern="0" dirty="0"/>
              <a:t>MedStar Health, Washington, DC, USA; </a:t>
            </a:r>
            <a:r>
              <a:rPr lang="en-US" sz="800" kern="0" baseline="30000" dirty="0"/>
              <a:t>2</a:t>
            </a:r>
            <a:r>
              <a:rPr lang="en-US" sz="800" kern="0" dirty="0"/>
              <a:t>Mercer School of Medicine, Macon, Georgia, USA; </a:t>
            </a:r>
            <a:r>
              <a:rPr lang="en-US" sz="800" kern="0" baseline="30000" dirty="0"/>
              <a:t>3</a:t>
            </a:r>
            <a:r>
              <a:rPr lang="en-US" sz="800" kern="0" dirty="0"/>
              <a:t>Infectious Disease Specialists of Atlanta, P.C., Decatur, Georgia, USA; </a:t>
            </a:r>
            <a:r>
              <a:rPr lang="en-US" sz="800" kern="0" baseline="30000" dirty="0"/>
              <a:t>4</a:t>
            </a:r>
            <a:r>
              <a:rPr lang="en-US" sz="800" kern="0" dirty="0"/>
              <a:t>Henry Ford Hospital, Detroit, Michigan, USA; </a:t>
            </a:r>
            <a:r>
              <a:rPr lang="en-US" sz="800" kern="0" baseline="30000" dirty="0"/>
              <a:t>5</a:t>
            </a:r>
            <a:r>
              <a:rPr lang="en-US" sz="800" kern="0" dirty="0"/>
              <a:t>G.V. (Sonny) Montgomery VA Medical Center, Jackson, Mississippi, USA; </a:t>
            </a:r>
            <a:r>
              <a:rPr lang="en-US" sz="800" kern="0" baseline="30000" dirty="0"/>
              <a:t>6</a:t>
            </a:r>
            <a:r>
              <a:rPr lang="en-US" sz="800" kern="0" dirty="0"/>
              <a:t>Hilltop Family Medical Clinic, Community Health Care, Tacoma, Washington, USA; </a:t>
            </a:r>
            <a:r>
              <a:rPr lang="en-US" sz="800" kern="0" baseline="30000" dirty="0"/>
              <a:t>7</a:t>
            </a:r>
            <a:r>
              <a:rPr lang="en-US" sz="800" kern="0" dirty="0"/>
              <a:t>St. Jude Children’s Research Hospital, Memphis, Tennessee, USA; </a:t>
            </a:r>
            <a:r>
              <a:rPr lang="en-US" sz="800" kern="0" baseline="30000" dirty="0"/>
              <a:t>8</a:t>
            </a:r>
            <a:r>
              <a:rPr lang="en-US" sz="800" kern="0" dirty="0"/>
              <a:t>Midway Research Center, Fort Pierce, Florida, USA; </a:t>
            </a:r>
            <a:r>
              <a:rPr lang="en-US" sz="800" kern="0" baseline="30000" dirty="0"/>
              <a:t>9</a:t>
            </a:r>
            <a:r>
              <a:rPr lang="en-US" sz="800" kern="0" dirty="0"/>
              <a:t>Be Well Medical, Berkley, Michigan, USA;</a:t>
            </a:r>
            <a:r>
              <a:rPr lang="en-US" sz="800" kern="0" baseline="30000" dirty="0"/>
              <a:t>10</a:t>
            </a:r>
            <a:r>
              <a:rPr lang="en-US" sz="800" kern="0" dirty="0"/>
              <a:t>Gilead Sciences, Inc., Foster City, California, USA; </a:t>
            </a:r>
            <a:r>
              <a:rPr lang="en-US" sz="800" kern="0" baseline="30000" dirty="0"/>
              <a:t>11</a:t>
            </a:r>
            <a:r>
              <a:rPr lang="en-US" sz="800" kern="0" dirty="0"/>
              <a:t>The Chatham CARE Center, Chatham County Health Dept, Savannah, Georgia, USA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A2ADF88-716E-490F-B620-D9850FA4EBCE}"/>
              </a:ext>
            </a:extLst>
          </p:cNvPr>
          <p:cNvSpPr txBox="1"/>
          <p:nvPr/>
        </p:nvSpPr>
        <p:spPr>
          <a:xfrm>
            <a:off x="9498635" y="2297206"/>
            <a:ext cx="2693365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12529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IAS 2021, 18–21 July: PEB161, 802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26AD70-1C32-4F35-B321-735491585A62}"/>
              </a:ext>
            </a:extLst>
          </p:cNvPr>
          <p:cNvGrpSpPr/>
          <p:nvPr/>
        </p:nvGrpSpPr>
        <p:grpSpPr>
          <a:xfrm>
            <a:off x="775252" y="5680143"/>
            <a:ext cx="10641497" cy="1038746"/>
            <a:chOff x="775252" y="5537874"/>
            <a:chExt cx="10641497" cy="1038746"/>
          </a:xfrm>
        </p:grpSpPr>
        <p:sp>
          <p:nvSpPr>
            <p:cNvPr id="37" name="Content Placeholder 5">
              <a:extLst>
                <a:ext uri="{FF2B5EF4-FFF2-40B4-BE49-F238E27FC236}">
                  <a16:creationId xmlns:a16="http://schemas.microsoft.com/office/drawing/2014/main" id="{1A7CE871-148A-494B-B3AD-621DCBA605C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75252" y="5537874"/>
              <a:ext cx="10641497" cy="103874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0" tIns="91440" rIns="137160" bIns="91440" numCol="1" anchor="ctr" anchorCtr="0" compatLnSpc="1">
              <a:prstTxWarp prst="textNoShape">
                <a:avLst/>
              </a:prstTxWarp>
              <a:spAutoFit/>
            </a:bodyPr>
            <a:lstStyle>
              <a:lvl1pPr marL="308610" indent="-308610" algn="l" rtl="0" eaLnBrk="1" fontAlgn="base" hangingPunct="1">
                <a:spcBef>
                  <a:spcPts val="810"/>
                </a:spcBef>
                <a:spcAft>
                  <a:spcPct val="0"/>
                </a:spcAft>
                <a:buClr>
                  <a:srgbClr val="990000"/>
                </a:buClr>
                <a:buFont typeface="Symbol" pitchFamily="18" charset="2"/>
                <a:buChar char="¨"/>
                <a:defRPr sz="2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68656" indent="-257176" algn="l" rtl="0" eaLnBrk="1" fontAlgn="base" hangingPunct="1">
                <a:spcBef>
                  <a:spcPts val="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2pPr>
              <a:lvl3pPr marL="102870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1800">
                  <a:solidFill>
                    <a:schemeClr val="tx1"/>
                  </a:solidFill>
                  <a:latin typeface="+mn-lt"/>
                </a:defRPr>
              </a:lvl3pPr>
              <a:lvl4pPr marL="144018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1600">
                  <a:solidFill>
                    <a:schemeClr val="tx1"/>
                  </a:solidFill>
                  <a:latin typeface="+mn-lt"/>
                </a:defRPr>
              </a:lvl4pPr>
              <a:lvl5pPr marL="185166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+mn-lt"/>
                </a:defRPr>
              </a:lvl5pPr>
              <a:lvl6pPr marL="226314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440">
                  <a:solidFill>
                    <a:schemeClr val="tx1"/>
                  </a:solidFill>
                  <a:latin typeface="+mn-lt"/>
                </a:defRPr>
              </a:lvl6pPr>
              <a:lvl7pPr marL="267462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440">
                  <a:solidFill>
                    <a:schemeClr val="tx1"/>
                  </a:solidFill>
                  <a:latin typeface="+mn-lt"/>
                </a:defRPr>
              </a:lvl7pPr>
              <a:lvl8pPr marL="308610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440">
                  <a:solidFill>
                    <a:schemeClr val="tx1"/>
                  </a:solidFill>
                  <a:latin typeface="+mn-lt"/>
                </a:defRPr>
              </a:lvl8pPr>
              <a:lvl9pPr marL="3497580" indent="-20574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144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227013" indent="-227013" defTabSz="914400">
                <a:spcBef>
                  <a:spcPts val="300"/>
                </a:spcBef>
              </a:pPr>
              <a:r>
                <a:rPr lang="en-US" sz="1200" kern="0" dirty="0"/>
                <a:t>Some visits between Weeks 48 and 72 occurred during the COVID-19 pandemic and during shelter in place</a:t>
              </a:r>
            </a:p>
            <a:p>
              <a:pPr marL="227013" indent="-227013" defTabSz="914400">
                <a:spcBef>
                  <a:spcPts val="300"/>
                </a:spcBef>
              </a:pPr>
              <a:r>
                <a:rPr lang="en-US" sz="1200" kern="0" dirty="0"/>
                <a:t>Pandemic response plans allowed for virtual visits if clinical sites were closed to in-person visits or transportation was shut down</a:t>
              </a:r>
            </a:p>
            <a:p>
              <a:pPr marL="227013" indent="-227013" defTabSz="914400">
                <a:spcBef>
                  <a:spcPts val="300"/>
                </a:spcBef>
              </a:pPr>
              <a:r>
                <a:rPr lang="en-US" sz="1200" kern="0" dirty="0"/>
                <a:t>Local labs were used in place of a central lab</a:t>
              </a:r>
            </a:p>
            <a:p>
              <a:pPr marL="227013" indent="-227013" defTabSz="914400">
                <a:spcBef>
                  <a:spcPts val="300"/>
                </a:spcBef>
              </a:pPr>
              <a:r>
                <a:rPr lang="en-US" sz="1200" kern="0" dirty="0"/>
                <a:t>Efficacy results only include data from the study central lab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C9553BD-A03F-4520-9077-E0F1AAF0CE39}"/>
                </a:ext>
              </a:extLst>
            </p:cNvPr>
            <p:cNvSpPr txBox="1"/>
            <p:nvPr/>
          </p:nvSpPr>
          <p:spPr>
            <a:xfrm>
              <a:off x="826559" y="5687915"/>
              <a:ext cx="1262921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 defTabSz="914400">
                <a:spcBef>
                  <a:spcPts val="300"/>
                </a:spcBef>
                <a:buFont typeface="Symbol" pitchFamily="18" charset="2"/>
                <a:buNone/>
              </a:pPr>
              <a:r>
                <a:rPr lang="en-US" sz="1400" b="1" kern="0" dirty="0"/>
                <a:t>COVID-19 Operational Impact</a:t>
              </a:r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C8521E78-78F0-45D1-A653-EF853CB64B1C}"/>
              </a:ext>
            </a:extLst>
          </p:cNvPr>
          <p:cNvSpPr txBox="1"/>
          <p:nvPr/>
        </p:nvSpPr>
        <p:spPr>
          <a:xfrm>
            <a:off x="2319380" y="2283280"/>
            <a:ext cx="1149674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Disclosures: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2410FE0F-11DD-4812-BB60-BB3F70334D1C}"/>
              </a:ext>
            </a:extLst>
          </p:cNvPr>
          <p:cNvCxnSpPr>
            <a:cxnSpLocks/>
          </p:cNvCxnSpPr>
          <p:nvPr/>
        </p:nvCxnSpPr>
        <p:spPr>
          <a:xfrm>
            <a:off x="1566805" y="3216896"/>
            <a:ext cx="3566160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FEF08C9-341A-43E1-9E9A-84CF942B7339}"/>
              </a:ext>
            </a:extLst>
          </p:cNvPr>
          <p:cNvCxnSpPr>
            <a:cxnSpLocks/>
          </p:cNvCxnSpPr>
          <p:nvPr/>
        </p:nvCxnSpPr>
        <p:spPr>
          <a:xfrm>
            <a:off x="1772429" y="2172090"/>
            <a:ext cx="0" cy="18288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F8DAEBB-D675-4D01-886A-22C75AE94554}"/>
              </a:ext>
            </a:extLst>
          </p:cNvPr>
          <p:cNvCxnSpPr>
            <a:cxnSpLocks/>
            <a:stCxn id="28" idx="2"/>
            <a:endCxn id="67" idx="0"/>
          </p:cNvCxnSpPr>
          <p:nvPr/>
        </p:nvCxnSpPr>
        <p:spPr>
          <a:xfrm flipH="1">
            <a:off x="1564909" y="2959362"/>
            <a:ext cx="428" cy="534992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6" idx="2"/>
            <a:endCxn id="10" idx="0"/>
          </p:cNvCxnSpPr>
          <p:nvPr/>
        </p:nvCxnSpPr>
        <p:spPr>
          <a:xfrm>
            <a:off x="3312693" y="1672892"/>
            <a:ext cx="0" cy="237589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BBD6D97-F08F-4908-84D5-B447D9A3789C}"/>
              </a:ext>
            </a:extLst>
          </p:cNvPr>
          <p:cNvCxnSpPr>
            <a:cxnSpLocks/>
          </p:cNvCxnSpPr>
          <p:nvPr/>
        </p:nvCxnSpPr>
        <p:spPr>
          <a:xfrm flipH="1">
            <a:off x="5116771" y="2959362"/>
            <a:ext cx="4783" cy="527298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7B654A-8360-484F-B18E-45DD1C146D1E}"/>
              </a:ext>
            </a:extLst>
          </p:cNvPr>
          <p:cNvCxnSpPr>
            <a:cxnSpLocks/>
          </p:cNvCxnSpPr>
          <p:nvPr/>
        </p:nvCxnSpPr>
        <p:spPr>
          <a:xfrm>
            <a:off x="3312692" y="1791686"/>
            <a:ext cx="1311923" cy="0"/>
          </a:xfrm>
          <a:prstGeom prst="straightConnector1">
            <a:avLst/>
          </a:prstGeom>
          <a:ln w="12700">
            <a:solidFill>
              <a:schemeClr val="tx1">
                <a:lumMod val="65000"/>
                <a:lumOff val="35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br>
              <a:rPr lang="en-US" dirty="0"/>
            </a:br>
            <a:r>
              <a:rPr lang="en-US" sz="2400" dirty="0"/>
              <a:t>Participant Disposition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FE2718-35CF-4518-A248-6E04212CC7EC}"/>
              </a:ext>
            </a:extLst>
          </p:cNvPr>
          <p:cNvSpPr txBox="1"/>
          <p:nvPr/>
        </p:nvSpPr>
        <p:spPr>
          <a:xfrm>
            <a:off x="2581173" y="1411282"/>
            <a:ext cx="1463040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050" dirty="0"/>
              <a:t>Screened: N=558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8C4CD1-BB1F-406E-A326-38116A8026C2}"/>
              </a:ext>
            </a:extLst>
          </p:cNvPr>
          <p:cNvSpPr txBox="1"/>
          <p:nvPr/>
        </p:nvSpPr>
        <p:spPr>
          <a:xfrm>
            <a:off x="2581173" y="1910481"/>
            <a:ext cx="1463040" cy="2616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050" dirty="0"/>
              <a:t>Randomized: N=496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BEA651F-118C-4E44-B0A4-2ADA3CF05FFC}"/>
              </a:ext>
            </a:extLst>
          </p:cNvPr>
          <p:cNvSpPr txBox="1"/>
          <p:nvPr/>
        </p:nvSpPr>
        <p:spPr>
          <a:xfrm>
            <a:off x="4131894" y="1604916"/>
            <a:ext cx="1512710" cy="430887"/>
          </a:xfrm>
          <a:prstGeom prst="rect">
            <a:avLst/>
          </a:prstGeom>
          <a:solidFill>
            <a:srgbClr val="EAEAEA"/>
          </a:solidFill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050" dirty="0"/>
              <a:t>Screen failures: n=54</a:t>
            </a:r>
          </a:p>
          <a:p>
            <a:r>
              <a:rPr lang="en-US" sz="1050" dirty="0"/>
              <a:t>Not randomized: n=8*</a:t>
            </a:r>
            <a:endParaRPr lang="en-US" sz="1050" baseline="300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A3739A4-1462-47B6-8FF5-D25A83F8D41A}"/>
              </a:ext>
            </a:extLst>
          </p:cNvPr>
          <p:cNvSpPr txBox="1"/>
          <p:nvPr/>
        </p:nvSpPr>
        <p:spPr>
          <a:xfrm>
            <a:off x="679684" y="2528475"/>
            <a:ext cx="1771306" cy="430887"/>
          </a:xfrm>
          <a:prstGeom prst="rect">
            <a:avLst/>
          </a:prstGeom>
          <a:solidFill>
            <a:srgbClr val="00C0A0"/>
          </a:solidFill>
        </p:spPr>
        <p:txBody>
          <a:bodyPr wrap="square" lIns="0" tIns="45720" rIns="0" bIns="45720" rtlCol="0" anchor="ctr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B/F/TAF treated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n=330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FAF7A0-2F02-4B1A-90F8-F8A67124EF06}"/>
              </a:ext>
            </a:extLst>
          </p:cNvPr>
          <p:cNvSpPr txBox="1"/>
          <p:nvPr/>
        </p:nvSpPr>
        <p:spPr>
          <a:xfrm>
            <a:off x="4234003" y="2528475"/>
            <a:ext cx="1771306" cy="4308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lIns="0" tIns="45720" rIns="0" bIns="45720" rtlCol="0" anchor="ctr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SBR treated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n=165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8F22E87-60AB-4122-A04E-C130044AB88F}"/>
              </a:ext>
            </a:extLst>
          </p:cNvPr>
          <p:cNvSpPr txBox="1"/>
          <p:nvPr/>
        </p:nvSpPr>
        <p:spPr>
          <a:xfrm>
            <a:off x="679256" y="1780482"/>
            <a:ext cx="1553744" cy="430887"/>
          </a:xfrm>
          <a:prstGeom prst="rect">
            <a:avLst/>
          </a:prstGeom>
          <a:solidFill>
            <a:srgbClr val="B2ECE2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sz="1050" dirty="0"/>
              <a:t>B/F/TAF randomized, not treated: n=1</a:t>
            </a:r>
          </a:p>
        </p:txBody>
      </p:sp>
      <p:graphicFrame>
        <p:nvGraphicFramePr>
          <p:cNvPr id="82" name="Table 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81032"/>
              </p:ext>
            </p:extLst>
          </p:nvPr>
        </p:nvGraphicFramePr>
        <p:xfrm>
          <a:off x="1986813" y="3085851"/>
          <a:ext cx="2651760" cy="25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n=10</a:t>
                      </a: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Prematurely discontinued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n=2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6CA98ED0-4720-4D46-98CC-F537A06DB05D}"/>
              </a:ext>
            </a:extLst>
          </p:cNvPr>
          <p:cNvCxnSpPr>
            <a:cxnSpLocks/>
            <a:stCxn id="10" idx="2"/>
            <a:endCxn id="28" idx="0"/>
          </p:cNvCxnSpPr>
          <p:nvPr/>
        </p:nvCxnSpPr>
        <p:spPr bwMode="auto">
          <a:xfrm rot="5400000">
            <a:off x="2260823" y="1476605"/>
            <a:ext cx="356384" cy="1747356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8B0413AD-2C4B-4503-89A2-9CF1E324B2F9}"/>
              </a:ext>
            </a:extLst>
          </p:cNvPr>
          <p:cNvCxnSpPr>
            <a:cxnSpLocks/>
            <a:stCxn id="10" idx="2"/>
            <a:endCxn id="29" idx="0"/>
          </p:cNvCxnSpPr>
          <p:nvPr/>
        </p:nvCxnSpPr>
        <p:spPr bwMode="auto">
          <a:xfrm rot="16200000" flipH="1">
            <a:off x="4037982" y="1446801"/>
            <a:ext cx="356384" cy="1806963"/>
          </a:xfrm>
          <a:prstGeom prst="bentConnector3">
            <a:avLst>
              <a:gd name="adj1" fmla="val 50000"/>
            </a:avLst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9454B-1FEE-47A4-A552-7F211EBC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F270A5-C386-4501-8080-F77BEF89B4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5429" y="6476660"/>
            <a:ext cx="5092231" cy="276999"/>
          </a:xfrm>
        </p:spPr>
        <p:txBody>
          <a:bodyPr/>
          <a:lstStyle/>
          <a:p>
            <a:r>
              <a:rPr lang="en-US" sz="900" dirty="0"/>
              <a:t>*Met all eligibility criteria, but were not randomized: withdrew consent (n=3), lost to follow-up (n=3), outside of visit window (n=1), and other (n=1); </a:t>
            </a:r>
            <a:r>
              <a:rPr lang="en-US" sz="900" baseline="30000" dirty="0"/>
              <a:t>†</a:t>
            </a:r>
            <a:r>
              <a:rPr lang="en-US" sz="900" dirty="0"/>
              <a:t>Due to gunshot.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4DF4E2F7-D80B-4A2F-9F52-3A1FA9630A05}"/>
              </a:ext>
            </a:extLst>
          </p:cNvPr>
          <p:cNvCxnSpPr>
            <a:cxnSpLocks/>
          </p:cNvCxnSpPr>
          <p:nvPr/>
        </p:nvCxnSpPr>
        <p:spPr bwMode="auto">
          <a:xfrm flipV="1">
            <a:off x="2822242" y="3869451"/>
            <a:ext cx="2299312" cy="281926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2C7A1582-F83C-43C0-8497-CBABD0393A06}"/>
              </a:ext>
            </a:extLst>
          </p:cNvPr>
          <p:cNvCxnSpPr>
            <a:cxnSpLocks/>
          </p:cNvCxnSpPr>
          <p:nvPr/>
        </p:nvCxnSpPr>
        <p:spPr bwMode="auto">
          <a:xfrm rot="10800000">
            <a:off x="1566806" y="3869451"/>
            <a:ext cx="2294528" cy="271043"/>
          </a:xfrm>
          <a:prstGeom prst="bentConnector2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9B1E077-F547-4285-9FE1-68E77929EFD3}"/>
              </a:ext>
            </a:extLst>
          </p:cNvPr>
          <p:cNvCxnSpPr>
            <a:cxnSpLocks/>
          </p:cNvCxnSpPr>
          <p:nvPr/>
        </p:nvCxnSpPr>
        <p:spPr bwMode="auto">
          <a:xfrm>
            <a:off x="1566805" y="4140495"/>
            <a:ext cx="0" cy="1934885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0D340494-190C-4099-B694-1452CA593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976190"/>
              </p:ext>
            </p:extLst>
          </p:nvPr>
        </p:nvGraphicFramePr>
        <p:xfrm>
          <a:off x="1986813" y="4014156"/>
          <a:ext cx="2651760" cy="150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n=15</a:t>
                      </a:r>
                    </a:p>
                  </a:txBody>
                  <a:tcPr marL="45720" marR="4572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Prematurely discontinued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n=7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AE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Lost to follow-up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Participant decision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Investigator discretion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7939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 1</a:t>
                      </a:r>
                      <a:r>
                        <a:rPr lang="en-US" sz="1050" b="0" baseline="30000" dirty="0">
                          <a:solidFill>
                            <a:schemeClr val="tx1"/>
                          </a:solidFill>
                        </a:rPr>
                        <a:t>†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EC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Death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388643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F3232041-9C56-4851-9C41-B528C75AF4BD}"/>
              </a:ext>
            </a:extLst>
          </p:cNvPr>
          <p:cNvSpPr txBox="1"/>
          <p:nvPr/>
        </p:nvSpPr>
        <p:spPr>
          <a:xfrm>
            <a:off x="679256" y="3494354"/>
            <a:ext cx="1771306" cy="415498"/>
          </a:xfrm>
          <a:prstGeom prst="rect">
            <a:avLst/>
          </a:prstGeom>
          <a:solidFill>
            <a:srgbClr val="00C0A0"/>
          </a:solidFill>
        </p:spPr>
        <p:txBody>
          <a:bodyPr wrap="square" lIns="0" tIns="45720" rIns="0" bIns="45720" rtlCol="0" anchor="ctr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Completed 24 </a:t>
            </a:r>
            <a:r>
              <a:rPr lang="en-US" sz="1050" b="1" dirty="0" err="1">
                <a:solidFill>
                  <a:schemeClr val="bg1"/>
                </a:solidFill>
              </a:rPr>
              <a:t>wk</a:t>
            </a:r>
            <a:r>
              <a:rPr lang="en-US" sz="1050" b="1" dirty="0">
                <a:solidFill>
                  <a:schemeClr val="bg1"/>
                </a:solidFill>
              </a:rPr>
              <a:t> treatment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n=320</a:t>
            </a:r>
            <a:endParaRPr lang="en-US" sz="1050" b="1" baseline="30000" dirty="0">
              <a:solidFill>
                <a:schemeClr val="bg1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CEC459C6-2397-4631-81ED-CE6621CF76BF}"/>
              </a:ext>
            </a:extLst>
          </p:cNvPr>
          <p:cNvSpPr txBox="1"/>
          <p:nvPr/>
        </p:nvSpPr>
        <p:spPr>
          <a:xfrm>
            <a:off x="4229221" y="3486660"/>
            <a:ext cx="1771306" cy="415498"/>
          </a:xfrm>
          <a:prstGeom prst="rect">
            <a:avLst/>
          </a:prstGeom>
          <a:pattFill prst="wdDnDiag">
            <a:fgClr>
              <a:srgbClr val="0CCEAE"/>
            </a:fgClr>
            <a:bgClr>
              <a:srgbClr val="9DE7DB"/>
            </a:bgClr>
          </a:pattFill>
        </p:spPr>
        <p:txBody>
          <a:bodyPr wrap="square" lIns="0" tIns="45720" rIns="0" bIns="45720" rtlCol="0" anchor="ctr">
            <a:spAutoFit/>
          </a:bodyPr>
          <a:lstStyle/>
          <a:p>
            <a:pPr algn="ctr"/>
            <a:r>
              <a:rPr lang="en-US" sz="1050" b="1" dirty="0"/>
              <a:t>Delayed B/F/TAF switch at Week 24, n=163</a:t>
            </a:r>
            <a:endParaRPr lang="en-US" sz="1050" b="1" baseline="300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807EF26-9ED4-458C-9D98-B04B1896CE02}"/>
              </a:ext>
            </a:extLst>
          </p:cNvPr>
          <p:cNvCxnSpPr>
            <a:cxnSpLocks/>
          </p:cNvCxnSpPr>
          <p:nvPr/>
        </p:nvCxnSpPr>
        <p:spPr bwMode="auto">
          <a:xfrm>
            <a:off x="5121554" y="4140495"/>
            <a:ext cx="0" cy="1924003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0C2D041D-B488-4FB5-8636-B1007E298C3F}"/>
              </a:ext>
            </a:extLst>
          </p:cNvPr>
          <p:cNvSpPr txBox="1"/>
          <p:nvPr/>
        </p:nvSpPr>
        <p:spPr>
          <a:xfrm>
            <a:off x="889003" y="5657564"/>
            <a:ext cx="4847382" cy="415498"/>
          </a:xfrm>
          <a:prstGeom prst="rect">
            <a:avLst/>
          </a:prstGeom>
          <a:solidFill>
            <a:schemeClr val="accent1"/>
          </a:solidFill>
        </p:spPr>
        <p:txBody>
          <a:bodyPr wrap="square" lIns="0" tIns="45720" rIns="0" bIns="45720" rtlCol="0" anchor="ctr">
            <a:spAutoFit/>
          </a:bodyPr>
          <a:lstStyle/>
          <a:p>
            <a:pPr algn="ctr"/>
            <a:r>
              <a:rPr lang="en-US" sz="1050" b="1" dirty="0">
                <a:solidFill>
                  <a:schemeClr val="bg1"/>
                </a:solidFill>
              </a:rPr>
              <a:t>Completed study drug: B/F/TAF, n=305; delayed switch to B/F/TAF, n=156</a:t>
            </a:r>
          </a:p>
          <a:p>
            <a:pPr algn="ctr"/>
            <a:r>
              <a:rPr lang="en-US" sz="1050" b="1" dirty="0">
                <a:solidFill>
                  <a:schemeClr val="bg1"/>
                </a:solidFill>
              </a:rPr>
              <a:t>Total: n=461</a:t>
            </a:r>
          </a:p>
        </p:txBody>
      </p:sp>
      <p:graphicFrame>
        <p:nvGraphicFramePr>
          <p:cNvPr id="43" name="Group 66">
            <a:extLst>
              <a:ext uri="{FF2B5EF4-FFF2-40B4-BE49-F238E27FC236}">
                <a16:creationId xmlns:a16="http://schemas.microsoft.com/office/drawing/2014/main" id="{1ED674B5-262A-44B3-87BE-BC04B62AAC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3358272"/>
              </p:ext>
            </p:extLst>
          </p:nvPr>
        </p:nvGraphicFramePr>
        <p:xfrm>
          <a:off x="6212169" y="1250001"/>
          <a:ext cx="5166360" cy="471830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B/F/TAF: n=330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SBR: n=165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age, y (range)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 (18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49 (19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70)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 at birth, %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Cisgender / Transgender / Other identity, %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 / 2 / 2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 / 4 / 0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498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Sexual orientation, %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3115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Heterosexual, female / male at birth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 F / 19 M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 F / 25 M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65948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46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Gay or bisexual, female / male at birth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F / 49 M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F / 41 M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64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Hispanic/Latinx ethnicity, %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393148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CD4 count, cells/µL (Q1, Q3)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747 (570, 922)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758 (494, 969)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035857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eGFR</a:t>
                      </a:r>
                      <a:r>
                        <a:rPr kumimoji="0" lang="en-US" sz="105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CG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mL/min (Q1, Q3)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(88, 132)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107 (86, 132)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491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weight, kg (Q1, Q3)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 (79, 103)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 (76, 104)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796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body mass index, kg/m</a:t>
                      </a:r>
                      <a:r>
                        <a:rPr kumimoji="0" lang="en-US" sz="105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(Q1, Q3)</a:t>
                      </a:r>
                      <a:endParaRPr kumimoji="0" lang="en-US" sz="105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29.2 (25.9, 34.0)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29.3 (25.7, 34.3)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447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Hepatitis B coinfection, %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58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Baseline NRTI backbone 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939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F/TAF / F/TDF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 / 17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65 / 21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5700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ABC/3TC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3217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Other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013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Baseline 3</a:t>
                      </a:r>
                      <a:r>
                        <a:rPr kumimoji="0" lang="en-US" sz="105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agent</a:t>
                      </a:r>
                      <a:r>
                        <a:rPr kumimoji="0" lang="en-US" sz="105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‡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8960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INSTI / NNRTI / PI / CCR5 antagonist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 / 30 / 9 / 0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/ 31 / 8 / 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260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Baseline ARV resistance</a:t>
                      </a:r>
                      <a:r>
                        <a:rPr kumimoji="0" lang="en-US" sz="105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§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9683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NRTI resistance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45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9723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M184V/I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338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NNRTI resistance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0958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PI resistance</a:t>
                      </a:r>
                    </a:p>
                  </a:txBody>
                  <a:tcPr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524071"/>
                  </a:ext>
                </a:extLst>
              </a:tr>
            </a:tbl>
          </a:graphicData>
        </a:graphic>
      </p:graphicFrame>
      <p:sp>
        <p:nvSpPr>
          <p:cNvPr id="46" name="TextBox 45">
            <a:extLst>
              <a:ext uri="{FF2B5EF4-FFF2-40B4-BE49-F238E27FC236}">
                <a16:creationId xmlns:a16="http://schemas.microsoft.com/office/drawing/2014/main" id="{3722CF64-652C-4CAB-A6FE-2FF207CE3751}"/>
              </a:ext>
            </a:extLst>
          </p:cNvPr>
          <p:cNvSpPr txBox="1"/>
          <p:nvPr/>
        </p:nvSpPr>
        <p:spPr>
          <a:xfrm>
            <a:off x="6108282" y="5968829"/>
            <a:ext cx="5563018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SzTx/>
              <a:buFont typeface="Symbol" pitchFamily="18" charset="2"/>
              <a:buNone/>
              <a:tabLst/>
              <a:defRPr/>
            </a:pPr>
            <a:r>
              <a:rPr kumimoji="0" lang="en-US" sz="9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‡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Includes: INSTIs dolutegravir, elvitegravir, and </a:t>
            </a:r>
            <a:r>
              <a: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raltegravir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 NNRTIs </a:t>
            </a:r>
            <a:r>
              <a: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doravirine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efavirenz, etravirine, nevirapine, and </a:t>
            </a:r>
            <a:r>
              <a: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rilpivirine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; PIs ritonavir (r)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and cobicistat (c)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boosted darunavir, atazanavir/c, and </a:t>
            </a:r>
            <a:r>
              <a: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unboosted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atazanavir; lopinavir/r and nelfinavir; and CCR5 antagonist maraviroc; </a:t>
            </a:r>
            <a:r>
              <a:rPr kumimoji="0" lang="en-US" sz="9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§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Assessed by cumulative historical or retrospective baseline </a:t>
            </a:r>
            <a:r>
              <a:rPr kumimoji="0" lang="en-US" sz="9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proviral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DNA genotypes; 3TC, lamivudine; ABC, abacavir; ARV, antiretroviral; CD4, cluster of differentiation-4; TDF, tenofovir disoproxil fumarate; Q, quartile. </a:t>
            </a:r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A89C59C3-DE38-4DD5-9E65-877620750BF9}"/>
              </a:ext>
            </a:extLst>
          </p:cNvPr>
          <p:cNvSpPr txBox="1">
            <a:spLocks/>
          </p:cNvSpPr>
          <p:nvPr/>
        </p:nvSpPr>
        <p:spPr bwMode="auto">
          <a:xfrm>
            <a:off x="6200708" y="167642"/>
            <a:ext cx="5177821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520" b="1">
                <a:solidFill>
                  <a:schemeClr val="tx1"/>
                </a:solidFill>
                <a:latin typeface="Arial" charset="0"/>
              </a:defRPr>
            </a:lvl5pPr>
            <a:lvl6pPr marL="41148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6pPr>
            <a:lvl7pPr marL="82296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7pPr>
            <a:lvl8pPr marL="123444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8pPr>
            <a:lvl9pPr marL="1645920" algn="l" rtl="0" eaLnBrk="1" fontAlgn="base" hangingPunct="1">
              <a:spcBef>
                <a:spcPct val="0"/>
              </a:spcBef>
              <a:spcAft>
                <a:spcPct val="0"/>
              </a:spcAft>
              <a:defRPr sz="288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/>
            <a:br>
              <a:rPr lang="en-US" kern="0" dirty="0"/>
            </a:br>
            <a:r>
              <a:rPr lang="en-US" sz="2400" kern="0" dirty="0"/>
              <a:t>Baseline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319182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Chart 10">
            <a:extLst>
              <a:ext uri="{FF2B5EF4-FFF2-40B4-BE49-F238E27FC236}">
                <a16:creationId xmlns:a16="http://schemas.microsoft.com/office/drawing/2014/main" id="{4C0C2953-99A1-4B83-9B97-314B132C30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4745245"/>
              </p:ext>
            </p:extLst>
          </p:nvPr>
        </p:nvGraphicFramePr>
        <p:xfrm>
          <a:off x="901571" y="4194109"/>
          <a:ext cx="9473669" cy="199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36">
            <a:extLst>
              <a:ext uri="{FF2B5EF4-FFF2-40B4-BE49-F238E27FC236}">
                <a16:creationId xmlns:a16="http://schemas.microsoft.com/office/drawing/2014/main" id="{2B0F1331-1A3E-41DA-BB1C-ADAE494612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0077207"/>
              </p:ext>
            </p:extLst>
          </p:nvPr>
        </p:nvGraphicFramePr>
        <p:xfrm>
          <a:off x="919039" y="1635414"/>
          <a:ext cx="9207338" cy="1991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F139E2DF-9054-4FD8-8A3D-4B81E9F18D17}"/>
              </a:ext>
            </a:extLst>
          </p:cNvPr>
          <p:cNvSpPr txBox="1"/>
          <p:nvPr/>
        </p:nvSpPr>
        <p:spPr>
          <a:xfrm>
            <a:off x="4939914" y="3728901"/>
            <a:ext cx="2383610" cy="198043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Weeks </a:t>
            </a: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After Switch to B/F/TAF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CF3F83B-25D6-4E58-A1AA-5CF2FFAF9DC5}"/>
              </a:ext>
            </a:extLst>
          </p:cNvPr>
          <p:cNvSpPr txBox="1"/>
          <p:nvPr/>
        </p:nvSpPr>
        <p:spPr>
          <a:xfrm rot="16200000">
            <a:off x="276722" y="2588600"/>
            <a:ext cx="1213499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Participants, %</a:t>
            </a:r>
            <a:r>
              <a:rPr kumimoji="0" lang="en-US" sz="105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†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839D187-3BD7-463F-A3F4-5BC045F5F6FA}"/>
              </a:ext>
            </a:extLst>
          </p:cNvPr>
          <p:cNvSpPr txBox="1"/>
          <p:nvPr/>
        </p:nvSpPr>
        <p:spPr>
          <a:xfrm>
            <a:off x="1653033" y="3442172"/>
            <a:ext cx="525785" cy="32731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b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</a:t>
            </a:r>
          </a:p>
          <a:p>
            <a:pPr marL="0" marR="0" lvl="0" indent="0" algn="ctr" defTabSz="121761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Start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F401AD7-4AE8-4D83-AF8F-7430C79357B2}"/>
              </a:ext>
            </a:extLst>
          </p:cNvPr>
          <p:cNvSpPr txBox="1"/>
          <p:nvPr/>
        </p:nvSpPr>
        <p:spPr>
          <a:xfrm>
            <a:off x="165303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328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F2FF1B1-4ABF-4301-9FFB-9CFB4AAF8A06}"/>
              </a:ext>
            </a:extLst>
          </p:cNvPr>
          <p:cNvSpPr txBox="1"/>
          <p:nvPr/>
        </p:nvSpPr>
        <p:spPr>
          <a:xfrm>
            <a:off x="3733901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DF362CD-D52A-4B1C-96EB-5BC21FE41611}"/>
              </a:ext>
            </a:extLst>
          </p:cNvPr>
          <p:cNvSpPr txBox="1"/>
          <p:nvPr/>
        </p:nvSpPr>
        <p:spPr>
          <a:xfrm>
            <a:off x="4774335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D787F3B-FCB2-4C8D-B211-74090D0BB7B9}"/>
              </a:ext>
            </a:extLst>
          </p:cNvPr>
          <p:cNvSpPr txBox="1"/>
          <p:nvPr/>
        </p:nvSpPr>
        <p:spPr>
          <a:xfrm>
            <a:off x="5814769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BFBE244-CC41-4403-8708-7CFBEB8F704C}"/>
              </a:ext>
            </a:extLst>
          </p:cNvPr>
          <p:cNvSpPr txBox="1"/>
          <p:nvPr/>
        </p:nvSpPr>
        <p:spPr>
          <a:xfrm>
            <a:off x="685520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316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B64B746-5EA4-4869-A4FA-37810EBB7F1D}"/>
              </a:ext>
            </a:extLst>
          </p:cNvPr>
          <p:cNvSpPr txBox="1"/>
          <p:nvPr/>
        </p:nvSpPr>
        <p:spPr>
          <a:xfrm>
            <a:off x="7701044" y="3476917"/>
            <a:ext cx="609519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60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DDB9E93-B46C-4EB1-B517-9CBECEF6F002}"/>
              </a:ext>
            </a:extLst>
          </p:cNvPr>
          <p:cNvSpPr txBox="1"/>
          <p:nvPr/>
        </p:nvSpPr>
        <p:spPr>
          <a:xfrm>
            <a:off x="8753381" y="3471283"/>
            <a:ext cx="609519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72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29A5CF6-2ADA-43F6-9045-9D024A0717CB}"/>
              </a:ext>
            </a:extLst>
          </p:cNvPr>
          <p:cNvSpPr txBox="1"/>
          <p:nvPr/>
        </p:nvSpPr>
        <p:spPr>
          <a:xfrm>
            <a:off x="1436580" y="3190252"/>
            <a:ext cx="137858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n=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218D257-3714-4044-A1EF-6C7EE144935F}"/>
              </a:ext>
            </a:extLst>
          </p:cNvPr>
          <p:cNvSpPr txBox="1"/>
          <p:nvPr/>
        </p:nvSpPr>
        <p:spPr>
          <a:xfrm>
            <a:off x="7895637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277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DDE7E8-D378-4319-9158-87AE495C1D56}"/>
              </a:ext>
            </a:extLst>
          </p:cNvPr>
          <p:cNvSpPr txBox="1"/>
          <p:nvPr/>
        </p:nvSpPr>
        <p:spPr>
          <a:xfrm>
            <a:off x="8936068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248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545012-D750-4F2B-8ADA-264D7DF0FFAE}"/>
              </a:ext>
            </a:extLst>
          </p:cNvPr>
          <p:cNvSpPr txBox="1"/>
          <p:nvPr/>
        </p:nvSpPr>
        <p:spPr>
          <a:xfrm>
            <a:off x="2693467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323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C5E5F79-7276-4109-92B8-EE12C746E4CD}"/>
              </a:ext>
            </a:extLst>
          </p:cNvPr>
          <p:cNvSpPr txBox="1"/>
          <p:nvPr/>
        </p:nvSpPr>
        <p:spPr>
          <a:xfrm>
            <a:off x="303773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4C9E01D-32AA-42F8-A8EF-42282931278E}"/>
              </a:ext>
            </a:extLst>
          </p:cNvPr>
          <p:cNvSpPr txBox="1"/>
          <p:nvPr/>
        </p:nvSpPr>
        <p:spPr>
          <a:xfrm>
            <a:off x="199847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163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FC3351A-5CDB-47CB-99CC-0AFE9EA5C7AA}"/>
              </a:ext>
            </a:extLst>
          </p:cNvPr>
          <p:cNvSpPr txBox="1"/>
          <p:nvPr/>
        </p:nvSpPr>
        <p:spPr>
          <a:xfrm>
            <a:off x="407699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38B60D-D593-471A-AD2E-F0FC3E455550}"/>
              </a:ext>
            </a:extLst>
          </p:cNvPr>
          <p:cNvSpPr txBox="1"/>
          <p:nvPr/>
        </p:nvSpPr>
        <p:spPr>
          <a:xfrm>
            <a:off x="511625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159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F98079-8E84-4CD4-83E2-7C65401C1FDF}"/>
              </a:ext>
            </a:extLst>
          </p:cNvPr>
          <p:cNvSpPr txBox="1"/>
          <p:nvPr/>
        </p:nvSpPr>
        <p:spPr>
          <a:xfrm>
            <a:off x="6155513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150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B771756-6B09-4E0A-A9EF-5D99A461C613}"/>
              </a:ext>
            </a:extLst>
          </p:cNvPr>
          <p:cNvSpPr txBox="1"/>
          <p:nvPr/>
        </p:nvSpPr>
        <p:spPr>
          <a:xfrm>
            <a:off x="7194775" y="3190252"/>
            <a:ext cx="192360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127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C39487-1591-4821-8EBD-751670D0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Virologic Outcome Through Week 72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FCE49D-42E0-42F2-BE9B-C7C9EB4385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04083" y="6151605"/>
            <a:ext cx="5754517" cy="553998"/>
          </a:xfrm>
        </p:spPr>
        <p:txBody>
          <a:bodyPr/>
          <a:lstStyle/>
          <a:p>
            <a:r>
              <a:rPr lang="en-US" sz="900" kern="0" dirty="0"/>
              <a:t>*Study Week 72 corresponds to 48 </a:t>
            </a:r>
            <a:r>
              <a:rPr lang="en-US" sz="900" kern="0" dirty="0" err="1"/>
              <a:t>wk</a:t>
            </a:r>
            <a:r>
              <a:rPr lang="en-US" sz="900" kern="0" dirty="0"/>
              <a:t> after switch; </a:t>
            </a:r>
            <a:r>
              <a:rPr kumimoji="0" lang="en-US" sz="9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†</a:t>
            </a:r>
            <a:r>
              <a:rPr lang="en-US" sz="900" dirty="0"/>
              <a:t>Denominator for percentage is no. of participants in B/F/TAF full-analysis set with </a:t>
            </a:r>
            <a:r>
              <a:rPr lang="en-US" sz="900" dirty="0" err="1"/>
              <a:t>nonmissing</a:t>
            </a:r>
            <a:r>
              <a:rPr lang="en-US" sz="900" dirty="0"/>
              <a:t> HIV-1 RNA value at each visit; </a:t>
            </a:r>
            <a:r>
              <a:rPr lang="en-US" altLang="en-US" sz="900" baseline="30000" dirty="0">
                <a:solidFill>
                  <a:srgbClr val="000000"/>
                </a:solidFill>
                <a:cs typeface="Arial"/>
              </a:rPr>
              <a:t>‡</a:t>
            </a:r>
            <a:r>
              <a:rPr lang="en-US" sz="900" dirty="0"/>
              <a:t>Includes participants with ≥1 on-treatment HIV-1 RNA measurement and baseline resistance assessed by cumulative historical or </a:t>
            </a:r>
            <a:r>
              <a:rPr lang="en-US" sz="900" dirty="0" err="1"/>
              <a:t>proviral</a:t>
            </a:r>
            <a:r>
              <a:rPr lang="en-US" sz="900" dirty="0"/>
              <a:t> DNA genotypes: B/F/TAF, n=312; SBR, n=156</a:t>
            </a:r>
            <a:r>
              <a:rPr lang="en-US" sz="900" dirty="0">
                <a:ea typeface="+mn-lt"/>
                <a:cs typeface="+mn-lt"/>
              </a:rPr>
              <a:t>.</a:t>
            </a:r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D2363F7E-8BF2-46AC-9F13-5CDD50756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/>
          <a:lstStyle/>
          <a:p>
            <a:pPr marL="0" marR="0" lvl="0" indent="0" algn="r" defTabSz="12176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FDEB35B-9E5C-4231-8C45-0FCC30E8EE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1217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CB54F7A-6D0B-4170-AAAE-FFDAAB4357A8}"/>
              </a:ext>
            </a:extLst>
          </p:cNvPr>
          <p:cNvGrpSpPr/>
          <p:nvPr/>
        </p:nvGrpSpPr>
        <p:grpSpPr>
          <a:xfrm>
            <a:off x="9327483" y="1568481"/>
            <a:ext cx="2110358" cy="184666"/>
            <a:chOff x="9959580" y="2179393"/>
            <a:chExt cx="2110358" cy="184666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BAE0C6F-9857-468E-84A6-5C45CCB8324E}"/>
                </a:ext>
              </a:extLst>
            </p:cNvPr>
            <p:cNvSpPr/>
            <p:nvPr/>
          </p:nvSpPr>
          <p:spPr bwMode="auto">
            <a:xfrm>
              <a:off x="9959580" y="2180286"/>
              <a:ext cx="182880" cy="182880"/>
            </a:xfrm>
            <a:prstGeom prst="rect">
              <a:avLst/>
            </a:prstGeom>
            <a:pattFill prst="wdDnDiag">
              <a:fgClr>
                <a:srgbClr val="0CCEAE"/>
              </a:fgClr>
              <a:bgClr>
                <a:srgbClr val="9DE7DB"/>
              </a:bgClr>
            </a:patt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29" name="TextBox 30">
              <a:extLst>
                <a:ext uri="{FF2B5EF4-FFF2-40B4-BE49-F238E27FC236}">
                  <a16:creationId xmlns:a16="http://schemas.microsoft.com/office/drawing/2014/main" id="{8484BFF1-7D62-4B64-B086-6FC43107E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01028" y="2179393"/>
              <a:ext cx="1868910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altLang="en-US" sz="1200" dirty="0">
                  <a:solidFill>
                    <a:srgbClr val="000000"/>
                  </a:solidFill>
                  <a:latin typeface="Arial"/>
                  <a:cs typeface="Arial"/>
                </a:rPr>
                <a:t>Delayed switch to B/F/TAF*</a:t>
              </a:r>
              <a:endParaRPr lang="en-US" altLang="en-US" sz="1200" baseline="300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991AC88-2ED4-4A3C-BDBB-FC870ED8F9A7}"/>
              </a:ext>
            </a:extLst>
          </p:cNvPr>
          <p:cNvGrpSpPr/>
          <p:nvPr/>
        </p:nvGrpSpPr>
        <p:grpSpPr>
          <a:xfrm>
            <a:off x="9327483" y="1282445"/>
            <a:ext cx="848794" cy="184666"/>
            <a:chOff x="9965542" y="1779695"/>
            <a:chExt cx="848794" cy="184666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9EF7B1A-939E-4A3B-A94B-7B2EC7D3BF51}"/>
                </a:ext>
              </a:extLst>
            </p:cNvPr>
            <p:cNvSpPr/>
            <p:nvPr/>
          </p:nvSpPr>
          <p:spPr bwMode="auto">
            <a:xfrm>
              <a:off x="9965542" y="1780588"/>
              <a:ext cx="182880" cy="182880"/>
            </a:xfrm>
            <a:prstGeom prst="rect">
              <a:avLst/>
            </a:prstGeom>
            <a:solidFill>
              <a:srgbClr val="006050"/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31" name="TextBox 5">
              <a:extLst>
                <a:ext uri="{FF2B5EF4-FFF2-40B4-BE49-F238E27FC236}">
                  <a16:creationId xmlns:a16="http://schemas.microsoft.com/office/drawing/2014/main" id="{1FB9EDE1-200F-4C0E-B31C-9C642C7F8E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06990" y="1779695"/>
              <a:ext cx="607346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altLang="en-US" sz="1200" dirty="0">
                  <a:solidFill>
                    <a:srgbClr val="000000"/>
                  </a:solidFill>
                  <a:latin typeface="Arial"/>
                  <a:cs typeface="Arial"/>
                </a:rPr>
                <a:t>B/F/TAF </a:t>
              </a:r>
              <a:endParaRPr lang="en-US" altLang="en-US" sz="1200" baseline="30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8AA41621-BA96-4809-91C9-8785467FA558}"/>
              </a:ext>
            </a:extLst>
          </p:cNvPr>
          <p:cNvSpPr txBox="1"/>
          <p:nvPr/>
        </p:nvSpPr>
        <p:spPr>
          <a:xfrm>
            <a:off x="804260" y="1328470"/>
            <a:ext cx="8853160" cy="307777"/>
          </a:xfrm>
          <a:prstGeom prst="rect">
            <a:avLst/>
          </a:prstGeom>
          <a:noFill/>
        </p:spPr>
        <p:txBody>
          <a:bodyPr wrap="square" lIns="0">
            <a:spAutoFit/>
          </a:bodyPr>
          <a:lstStyle/>
          <a:p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Total Population: HIV-1 RNA &lt;50 Copies/mL, Missing=Excluded, Full-Analysis Set</a:t>
            </a:r>
            <a:endParaRPr lang="en-US" sz="14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F256CDA-0143-4575-8512-2BFA8A7E804A}"/>
              </a:ext>
            </a:extLst>
          </p:cNvPr>
          <p:cNvSpPr txBox="1"/>
          <p:nvPr/>
        </p:nvSpPr>
        <p:spPr>
          <a:xfrm>
            <a:off x="804260" y="4005315"/>
            <a:ext cx="5873083" cy="307777"/>
          </a:xfrm>
          <a:prstGeom prst="rect">
            <a:avLst/>
          </a:prstGeom>
          <a:noFill/>
        </p:spPr>
        <p:txBody>
          <a:bodyPr wrap="none" lIns="0">
            <a:spAutoFit/>
          </a:bodyPr>
          <a:lstStyle/>
          <a:p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By Resistance Subgroups</a:t>
            </a:r>
            <a:r>
              <a:rPr lang="en-US" altLang="en-US" sz="1400" b="1" baseline="30000" dirty="0">
                <a:solidFill>
                  <a:srgbClr val="000000"/>
                </a:solidFill>
                <a:latin typeface="+mn-lt"/>
                <a:cs typeface="Arial"/>
              </a:rPr>
              <a:t>‡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: HIV-1 RNA &lt;50 Copies/mL at Last Visit </a:t>
            </a:r>
            <a:endParaRPr lang="en-US" sz="1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1643A1-C479-4EE4-9FEE-929EF3D7E410}"/>
              </a:ext>
            </a:extLst>
          </p:cNvPr>
          <p:cNvCxnSpPr>
            <a:cxnSpLocks/>
          </p:cNvCxnSpPr>
          <p:nvPr/>
        </p:nvCxnSpPr>
        <p:spPr bwMode="auto">
          <a:xfrm flipV="1">
            <a:off x="2609254" y="3666605"/>
            <a:ext cx="704493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19">
            <a:extLst>
              <a:ext uri="{FF2B5EF4-FFF2-40B4-BE49-F238E27FC236}">
                <a16:creationId xmlns:a16="http://schemas.microsoft.com/office/drawing/2014/main" id="{32B4FF5D-3A16-459E-A297-8893D8571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230" y="6314287"/>
            <a:ext cx="1753553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/>
          <a:p>
            <a:pPr algn="ctr"/>
            <a:r>
              <a:rPr lang="en-US" altLang="en-US" sz="1050" b="1" dirty="0">
                <a:solidFill>
                  <a:srgbClr val="000000"/>
                </a:solidFill>
              </a:rPr>
              <a:t>NRTI Resistance</a:t>
            </a:r>
            <a:endParaRPr lang="en-US" altLang="en-US" sz="1050" b="1" baseline="30000" dirty="0">
              <a:solidFill>
                <a:srgbClr val="000000"/>
              </a:solidFill>
            </a:endParaRPr>
          </a:p>
        </p:txBody>
      </p:sp>
      <p:sp>
        <p:nvSpPr>
          <p:cNvPr id="64" name="TextBox 20">
            <a:extLst>
              <a:ext uri="{FF2B5EF4-FFF2-40B4-BE49-F238E27FC236}">
                <a16:creationId xmlns:a16="http://schemas.microsoft.com/office/drawing/2014/main" id="{D1744DA6-2C0A-4AE7-A166-FF12C868F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5373" y="6315078"/>
            <a:ext cx="160781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/>
          <a:p>
            <a:pPr algn="ctr"/>
            <a:r>
              <a:rPr lang="en-US" altLang="en-US" sz="1050" b="1" dirty="0">
                <a:solidFill>
                  <a:srgbClr val="000000"/>
                </a:solidFill>
              </a:rPr>
              <a:t>M184V or M184I Mutation</a:t>
            </a:r>
          </a:p>
        </p:txBody>
      </p:sp>
      <p:sp>
        <p:nvSpPr>
          <p:cNvPr id="65" name="TextBox 37">
            <a:extLst>
              <a:ext uri="{FF2B5EF4-FFF2-40B4-BE49-F238E27FC236}">
                <a16:creationId xmlns:a16="http://schemas.microsoft.com/office/drawing/2014/main" id="{E99C9FA4-F428-4D84-B2BD-9C6F7235CF47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70318" y="5166408"/>
            <a:ext cx="899285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t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altLang="en-US" sz="1050" dirty="0">
                <a:solidFill>
                  <a:srgbClr val="000000"/>
                </a:solidFill>
                <a:latin typeface="Arial"/>
                <a:ea typeface="MS PGothic"/>
                <a:cs typeface="Arial"/>
              </a:rPr>
              <a:t>Participants, %</a:t>
            </a:r>
            <a:endParaRPr lang="en-US" sz="1050" dirty="0"/>
          </a:p>
        </p:txBody>
      </p:sp>
      <p:sp>
        <p:nvSpPr>
          <p:cNvPr id="66" name="TextBox 25">
            <a:extLst>
              <a:ext uri="{FF2B5EF4-FFF2-40B4-BE49-F238E27FC236}">
                <a16:creationId xmlns:a16="http://schemas.microsoft.com/office/drawing/2014/main" id="{FB13EF26-B743-4916-BC32-75A48D68C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0463" y="5676522"/>
            <a:ext cx="1282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altLang="en-US" sz="900" b="1" u="sng" dirty="0"/>
              <a:t>25</a:t>
            </a:r>
          </a:p>
          <a:p>
            <a:pPr algn="ctr"/>
            <a:r>
              <a:rPr lang="en-US" altLang="en-US" sz="900" b="1" dirty="0">
                <a:latin typeface="Arial"/>
                <a:cs typeface="Arial"/>
              </a:rPr>
              <a:t>25</a:t>
            </a:r>
            <a:endParaRPr lang="en-US" altLang="en-US" sz="900" b="1" dirty="0"/>
          </a:p>
        </p:txBody>
      </p:sp>
      <p:sp>
        <p:nvSpPr>
          <p:cNvPr id="67" name="TextBox 25">
            <a:extLst>
              <a:ext uri="{FF2B5EF4-FFF2-40B4-BE49-F238E27FC236}">
                <a16:creationId xmlns:a16="http://schemas.microsoft.com/office/drawing/2014/main" id="{1027762C-A7EB-4D46-8DD0-BE3F48E45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539" y="5676522"/>
            <a:ext cx="1282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en-US" sz="900" b="1" u="sng" dirty="0"/>
              <a:t>20</a:t>
            </a:r>
          </a:p>
          <a:p>
            <a:pPr algn="ctr"/>
            <a:r>
              <a:rPr lang="en-US" altLang="en-US" sz="900" b="1" dirty="0"/>
              <a:t>20</a:t>
            </a:r>
          </a:p>
        </p:txBody>
      </p:sp>
      <p:sp>
        <p:nvSpPr>
          <p:cNvPr id="68" name="TextBox 23">
            <a:extLst>
              <a:ext uri="{FF2B5EF4-FFF2-40B4-BE49-F238E27FC236}">
                <a16:creationId xmlns:a16="http://schemas.microsoft.com/office/drawing/2014/main" id="{0209C16C-1597-4833-8FDA-2D20642D5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349" y="5676522"/>
            <a:ext cx="1923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latin typeface="Arial"/>
                <a:cs typeface="Arial"/>
              </a:rPr>
              <a:t>135</a:t>
            </a:r>
            <a:endParaRPr lang="en-US" altLang="en-US" sz="900" b="1" u="sng" dirty="0"/>
          </a:p>
          <a:p>
            <a:pPr algn="ctr"/>
            <a:r>
              <a:rPr lang="en-US" altLang="en-US" sz="900" b="1" dirty="0">
                <a:latin typeface="Arial"/>
                <a:cs typeface="Arial"/>
              </a:rPr>
              <a:t>136</a:t>
            </a:r>
            <a:endParaRPr lang="en-US" altLang="en-US" sz="900" b="1" dirty="0"/>
          </a:p>
        </p:txBody>
      </p:sp>
      <p:sp>
        <p:nvSpPr>
          <p:cNvPr id="69" name="TextBox 23">
            <a:extLst>
              <a:ext uri="{FF2B5EF4-FFF2-40B4-BE49-F238E27FC236}">
                <a16:creationId xmlns:a16="http://schemas.microsoft.com/office/drawing/2014/main" id="{61DA6CA6-98CC-4C50-826F-76D8C7449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986" y="5676522"/>
            <a:ext cx="2260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latin typeface="Arial"/>
                <a:cs typeface="Arial"/>
              </a:rPr>
              <a:t>130</a:t>
            </a:r>
            <a:endParaRPr lang="en-US" altLang="en-US" sz="900" b="1" u="sng" dirty="0"/>
          </a:p>
          <a:p>
            <a:pPr algn="ctr"/>
            <a:r>
              <a:rPr lang="en-US" altLang="en-US" sz="900" b="1" dirty="0"/>
              <a:t>131</a:t>
            </a:r>
          </a:p>
        </p:txBody>
      </p:sp>
      <p:sp>
        <p:nvSpPr>
          <p:cNvPr id="70" name="TextBox 24">
            <a:extLst>
              <a:ext uri="{FF2B5EF4-FFF2-40B4-BE49-F238E27FC236}">
                <a16:creationId xmlns:a16="http://schemas.microsoft.com/office/drawing/2014/main" id="{A86F495C-F641-4FEA-BA39-FD0E09F9E3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8955" y="5676522"/>
            <a:ext cx="3464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solidFill>
                  <a:schemeClr val="bg1"/>
                </a:solidFill>
              </a:rPr>
              <a:t>43</a:t>
            </a:r>
          </a:p>
          <a:p>
            <a:pPr algn="ctr"/>
            <a:r>
              <a:rPr lang="en-US" altLang="en-US" sz="900" b="1" dirty="0">
                <a:solidFill>
                  <a:schemeClr val="bg1"/>
                </a:solidFill>
                <a:latin typeface="Arial"/>
                <a:cs typeface="Arial"/>
              </a:rPr>
              <a:t>43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71" name="TextBox 24">
            <a:extLst>
              <a:ext uri="{FF2B5EF4-FFF2-40B4-BE49-F238E27FC236}">
                <a16:creationId xmlns:a16="http://schemas.microsoft.com/office/drawing/2014/main" id="{416B8A30-7609-4217-9914-EE3AF0B5F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5260" y="5676522"/>
            <a:ext cx="3592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solidFill>
                  <a:schemeClr val="bg1"/>
                </a:solidFill>
              </a:rPr>
              <a:t>30</a:t>
            </a:r>
          </a:p>
          <a:p>
            <a:pPr algn="ctr"/>
            <a:r>
              <a:rPr lang="en-US" altLang="en-US" sz="900" b="1" dirty="0">
                <a:solidFill>
                  <a:schemeClr val="bg1"/>
                </a:solidFill>
                <a:latin typeface="Arial"/>
                <a:cs typeface="Arial"/>
              </a:rPr>
              <a:t>30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72" name="TextBox 22">
            <a:extLst>
              <a:ext uri="{FF2B5EF4-FFF2-40B4-BE49-F238E27FC236}">
                <a16:creationId xmlns:a16="http://schemas.microsoft.com/office/drawing/2014/main" id="{166ABA0D-5D41-4989-9BF0-9BA7E6695A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3740" y="5676522"/>
            <a:ext cx="3405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solidFill>
                  <a:schemeClr val="bg1"/>
                </a:solidFill>
                <a:latin typeface="Arial"/>
                <a:cs typeface="Arial"/>
              </a:rPr>
              <a:t>267</a:t>
            </a:r>
            <a:endParaRPr lang="en-US" altLang="en-US" sz="900" b="1" u="sng" dirty="0">
              <a:solidFill>
                <a:schemeClr val="bg1"/>
              </a:solidFill>
            </a:endParaRPr>
          </a:p>
          <a:p>
            <a:pPr algn="ctr"/>
            <a:r>
              <a:rPr lang="en-US" altLang="en-US" sz="900" b="1" dirty="0">
                <a:solidFill>
                  <a:schemeClr val="bg1"/>
                </a:solidFill>
              </a:rPr>
              <a:t>269</a:t>
            </a:r>
          </a:p>
        </p:txBody>
      </p:sp>
      <p:sp>
        <p:nvSpPr>
          <p:cNvPr id="73" name="TextBox 22">
            <a:extLst>
              <a:ext uri="{FF2B5EF4-FFF2-40B4-BE49-F238E27FC236}">
                <a16:creationId xmlns:a16="http://schemas.microsoft.com/office/drawing/2014/main" id="{A55B6CBC-8BAD-4D04-8B1B-F86604BC5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058" y="5676522"/>
            <a:ext cx="3387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altLang="en-US" sz="900" b="1" u="sng" dirty="0">
                <a:solidFill>
                  <a:schemeClr val="bg1"/>
                </a:solidFill>
                <a:latin typeface="Arial"/>
                <a:cs typeface="Arial"/>
              </a:rPr>
              <a:t>280</a:t>
            </a:r>
            <a:endParaRPr lang="en-US" altLang="en-US" sz="900" b="1" u="sng" dirty="0">
              <a:solidFill>
                <a:schemeClr val="bg1"/>
              </a:solidFill>
            </a:endParaRPr>
          </a:p>
          <a:p>
            <a:pPr algn="ctr"/>
            <a:r>
              <a:rPr lang="en-US" altLang="en-US" sz="900" b="1" dirty="0">
                <a:solidFill>
                  <a:schemeClr val="bg1"/>
                </a:solidFill>
              </a:rPr>
              <a:t>282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FAF97ED-E5A6-4F8F-9C14-585313B3AE37}"/>
              </a:ext>
            </a:extLst>
          </p:cNvPr>
          <p:cNvGrpSpPr/>
          <p:nvPr/>
        </p:nvGrpSpPr>
        <p:grpSpPr>
          <a:xfrm>
            <a:off x="1610687" y="6036562"/>
            <a:ext cx="1748639" cy="258586"/>
            <a:chOff x="1608955" y="6061962"/>
            <a:chExt cx="1748639" cy="258586"/>
          </a:xfrm>
        </p:grpSpPr>
        <p:sp>
          <p:nvSpPr>
            <p:cNvPr id="51" name="TextBox 19">
              <a:extLst>
                <a:ext uri="{FF2B5EF4-FFF2-40B4-BE49-F238E27FC236}">
                  <a16:creationId xmlns:a16="http://schemas.microsoft.com/office/drawing/2014/main" id="{BC6A20E6-C4A7-4B44-B957-7F8C3C85FF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955" y="6061962"/>
              <a:ext cx="703240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b">
              <a:spAutoFit/>
            </a:bodyPr>
            <a:lstStyle/>
            <a:p>
              <a:pPr algn="ctr"/>
              <a:r>
                <a:rPr lang="en-US" altLang="en-US" sz="1050" b="1" dirty="0">
                  <a:solidFill>
                    <a:srgbClr val="000000"/>
                  </a:solidFill>
                </a:rPr>
                <a:t>Yes</a:t>
              </a:r>
              <a:endParaRPr lang="en-US" altLang="en-US" sz="1050" b="1" baseline="30000" dirty="0">
                <a:solidFill>
                  <a:srgbClr val="000000"/>
                </a:solidFill>
              </a:endParaRPr>
            </a:p>
          </p:txBody>
        </p:sp>
        <p:sp>
          <p:nvSpPr>
            <p:cNvPr id="74" name="TextBox 19">
              <a:extLst>
                <a:ext uri="{FF2B5EF4-FFF2-40B4-BE49-F238E27FC236}">
                  <a16:creationId xmlns:a16="http://schemas.microsoft.com/office/drawing/2014/main" id="{A726652B-BC2E-4128-BC58-67ED25E296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4354" y="6061962"/>
              <a:ext cx="703240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b">
              <a:spAutoFit/>
            </a:bodyPr>
            <a:lstStyle/>
            <a:p>
              <a:pPr algn="ctr"/>
              <a:r>
                <a:rPr lang="en-US" altLang="en-US" sz="1050" b="1" dirty="0">
                  <a:solidFill>
                    <a:srgbClr val="000000"/>
                  </a:solidFill>
                </a:rPr>
                <a:t>No</a:t>
              </a:r>
              <a:endParaRPr lang="en-US" altLang="en-US" sz="1050" b="1" baseline="30000" dirty="0">
                <a:solidFill>
                  <a:srgbClr val="000000"/>
                </a:solidFill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1672656-3D88-44BA-B884-F85829A74325}"/>
                </a:ext>
              </a:extLst>
            </p:cNvPr>
            <p:cNvCxnSpPr/>
            <p:nvPr/>
          </p:nvCxnSpPr>
          <p:spPr bwMode="auto">
            <a:xfrm flipV="1">
              <a:off x="1608955" y="6320548"/>
              <a:ext cx="174384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FEAC98E-AB55-4979-9725-98DB9BFF19F5}"/>
              </a:ext>
            </a:extLst>
          </p:cNvPr>
          <p:cNvGrpSpPr/>
          <p:nvPr/>
        </p:nvGrpSpPr>
        <p:grpSpPr>
          <a:xfrm>
            <a:off x="3694959" y="6031892"/>
            <a:ext cx="1748639" cy="258586"/>
            <a:chOff x="1608955" y="6061962"/>
            <a:chExt cx="1748639" cy="258586"/>
          </a:xfrm>
        </p:grpSpPr>
        <p:sp>
          <p:nvSpPr>
            <p:cNvPr id="76" name="TextBox 19">
              <a:extLst>
                <a:ext uri="{FF2B5EF4-FFF2-40B4-BE49-F238E27FC236}">
                  <a16:creationId xmlns:a16="http://schemas.microsoft.com/office/drawing/2014/main" id="{143A1B9C-061C-4036-AED2-EDCED5CC10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8955" y="6061962"/>
              <a:ext cx="703240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b">
              <a:spAutoFit/>
            </a:bodyPr>
            <a:lstStyle/>
            <a:p>
              <a:pPr algn="ctr"/>
              <a:r>
                <a:rPr lang="en-US" altLang="en-US" sz="1050" b="1" dirty="0">
                  <a:solidFill>
                    <a:srgbClr val="000000"/>
                  </a:solidFill>
                </a:rPr>
                <a:t>Yes</a:t>
              </a:r>
              <a:endParaRPr lang="en-US" altLang="en-US" sz="1050" b="1" baseline="30000" dirty="0">
                <a:solidFill>
                  <a:srgbClr val="000000"/>
                </a:solidFill>
              </a:endParaRPr>
            </a:p>
          </p:txBody>
        </p:sp>
        <p:sp>
          <p:nvSpPr>
            <p:cNvPr id="77" name="TextBox 19">
              <a:extLst>
                <a:ext uri="{FF2B5EF4-FFF2-40B4-BE49-F238E27FC236}">
                  <a16:creationId xmlns:a16="http://schemas.microsoft.com/office/drawing/2014/main" id="{9EF0C0E3-93D0-4976-954A-6F329018BB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4354" y="6061962"/>
              <a:ext cx="703240" cy="2539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anchor="b">
              <a:spAutoFit/>
            </a:bodyPr>
            <a:lstStyle/>
            <a:p>
              <a:pPr algn="ctr"/>
              <a:r>
                <a:rPr lang="en-US" altLang="en-US" sz="1050" b="1" dirty="0">
                  <a:solidFill>
                    <a:srgbClr val="000000"/>
                  </a:solidFill>
                </a:rPr>
                <a:t>No</a:t>
              </a:r>
              <a:endParaRPr lang="en-US" altLang="en-US" sz="1050" b="1" baseline="30000" dirty="0">
                <a:solidFill>
                  <a:srgbClr val="000000"/>
                </a:solidFill>
              </a:endParaRPr>
            </a:p>
          </p:txBody>
        </p: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FDB1167B-EDCB-4816-9026-A9EC3A0E2381}"/>
                </a:ext>
              </a:extLst>
            </p:cNvPr>
            <p:cNvCxnSpPr/>
            <p:nvPr/>
          </p:nvCxnSpPr>
          <p:spPr bwMode="auto">
            <a:xfrm flipV="1">
              <a:off x="1608955" y="6320548"/>
              <a:ext cx="1743845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2" name="Content Placeholder 4">
            <a:extLst>
              <a:ext uri="{FF2B5EF4-FFF2-40B4-BE49-F238E27FC236}">
                <a16:creationId xmlns:a16="http://schemas.microsoft.com/office/drawing/2014/main" id="{EB2A5C41-74A3-4981-8187-855E672A2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4084" y="5367728"/>
            <a:ext cx="5386346" cy="553999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400" dirty="0"/>
              <a:t>No treatment-emergent resistance was detected in any treatment group </a:t>
            </a:r>
          </a:p>
          <a:p>
            <a:pPr>
              <a:spcBef>
                <a:spcPts val="300"/>
              </a:spcBef>
            </a:pP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Adverse Events and</a:t>
            </a:r>
            <a:br>
              <a:rPr lang="en-US" altLang="en-US" dirty="0"/>
            </a:br>
            <a:r>
              <a:rPr lang="en-US" altLang="en-US" dirty="0"/>
              <a:t>Abnormal Laboratory Values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BF0F1-F943-4A93-9476-74DF38999D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090048"/>
            <a:ext cx="5123814" cy="615553"/>
          </a:xfrm>
        </p:spPr>
        <p:txBody>
          <a:bodyPr/>
          <a:lstStyle/>
          <a:p>
            <a:r>
              <a:rPr lang="en-US" sz="1000" dirty="0"/>
              <a:t>*Includes all participants in B/F/TAF and delayed-switch groups; </a:t>
            </a:r>
            <a:r>
              <a:rPr lang="en-US" sz="1000" baseline="30000" dirty="0"/>
              <a:t>†</a:t>
            </a:r>
            <a:r>
              <a:rPr lang="en-US" sz="1000" dirty="0"/>
              <a:t>Occurred in participants with medical diagnosis of diabetes; </a:t>
            </a:r>
            <a:r>
              <a:rPr kumimoji="0" lang="en-US" sz="1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‡</a:t>
            </a:r>
            <a:r>
              <a:rPr lang="en-US" sz="1000" dirty="0"/>
              <a:t>Each in women during menses; </a:t>
            </a:r>
            <a:r>
              <a:rPr lang="en-US" altLang="en-US" sz="1000" kern="0" baseline="30000" dirty="0"/>
              <a:t>§</a:t>
            </a:r>
            <a:r>
              <a:rPr lang="en-US" altLang="en-US" sz="1000" kern="0" dirty="0"/>
              <a:t>Includes all treated with ≥1 dose of B/F/TAF; each</a:t>
            </a:r>
            <a:r>
              <a:rPr lang="en-US" altLang="en-US" sz="1000" i="1" kern="0" dirty="0"/>
              <a:t> row </a:t>
            </a:r>
            <a:r>
              <a:rPr lang="en-US" altLang="en-US" sz="1000" kern="0" dirty="0"/>
              <a:t>represents 1 participant; </a:t>
            </a:r>
            <a:r>
              <a:rPr lang="en-US" sz="1000" baseline="30000" dirty="0">
                <a:solidFill>
                  <a:schemeClr val="tx1"/>
                </a:solidFill>
              </a:rPr>
              <a:t>¶</a:t>
            </a:r>
            <a:r>
              <a:rPr lang="en-US" altLang="en-US" sz="1000" kern="0" dirty="0"/>
              <a:t>Reported as treatment related by investigator</a:t>
            </a:r>
            <a:r>
              <a:rPr lang="en-US" sz="1000" dirty="0"/>
              <a:t>. LDL, low-density lipoprotein; RBC, red blood cells.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81DC1-CFD5-4E7F-94EB-1578CC742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120EE9-EC09-4644-A236-682F52BC1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175805"/>
              </p:ext>
            </p:extLst>
          </p:nvPr>
        </p:nvGraphicFramePr>
        <p:xfrm>
          <a:off x="812801" y="1515040"/>
          <a:ext cx="5123815" cy="58978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2837180">
                  <a:extLst>
                    <a:ext uri="{9D8B030D-6E8A-4147-A177-3AD203B41FA5}">
                      <a16:colId xmlns:a16="http://schemas.microsoft.com/office/drawing/2014/main" val="2436776917"/>
                    </a:ext>
                  </a:extLst>
                </a:gridCol>
                <a:gridCol w="1087755">
                  <a:extLst>
                    <a:ext uri="{9D8B030D-6E8A-4147-A177-3AD203B41FA5}">
                      <a16:colId xmlns:a16="http://schemas.microsoft.com/office/drawing/2014/main" val="3289592052"/>
                    </a:ext>
                  </a:extLst>
                </a:gridCol>
                <a:gridCol w="1198880">
                  <a:extLst>
                    <a:ext uri="{9D8B030D-6E8A-4147-A177-3AD203B41FA5}">
                      <a16:colId xmlns:a16="http://schemas.microsoft.com/office/drawing/2014/main" val="3831251639"/>
                    </a:ext>
                  </a:extLst>
                </a:gridCol>
              </a:tblGrid>
              <a:tr h="914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n=330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Delayed Switch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n=163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dDnDiag">
                      <a:fgClr>
                        <a:srgbClr val="0CCEAE"/>
                      </a:fgClr>
                      <a:bgClr>
                        <a:srgbClr val="9DE7DB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02885891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Median study drug exposure, wk (Q1, Q3)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72 (71.4, 72.3)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48.0 (47.3, 48.3)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99470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70665DB-6C02-42E5-BF4F-E77387F9A2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123605"/>
              </p:ext>
            </p:extLst>
          </p:nvPr>
        </p:nvGraphicFramePr>
        <p:xfrm>
          <a:off x="812801" y="2305082"/>
          <a:ext cx="5125719" cy="3130296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069848">
                  <a:extLst>
                    <a:ext uri="{9D8B030D-6E8A-4147-A177-3AD203B41FA5}">
                      <a16:colId xmlns:a16="http://schemas.microsoft.com/office/drawing/2014/main" val="2958797883"/>
                    </a:ext>
                  </a:extLst>
                </a:gridCol>
                <a:gridCol w="3013415">
                  <a:extLst>
                    <a:ext uri="{9D8B030D-6E8A-4147-A177-3AD203B41FA5}">
                      <a16:colId xmlns:a16="http://schemas.microsoft.com/office/drawing/2014/main" val="2332954265"/>
                    </a:ext>
                  </a:extLst>
                </a:gridCol>
                <a:gridCol w="1042456">
                  <a:extLst>
                    <a:ext uri="{9D8B030D-6E8A-4147-A177-3AD203B41FA5}">
                      <a16:colId xmlns:a16="http://schemas.microsoft.com/office/drawing/2014/main" val="2344429710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tx1"/>
                          </a:solidFill>
                        </a:rPr>
                        <a:t>All Participants Who Received B/F/TAF at Any Time, %</a:t>
                      </a: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All Participants Who Received B/F/TAF at Any Time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All B/F/TAF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n=493*</a:t>
                      </a:r>
                      <a:endParaRPr lang="en-US" sz="1050" baseline="0" dirty="0"/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37510"/>
                  </a:ext>
                </a:extLst>
              </a:tr>
              <a:tr h="0"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chemeClr val="bg1"/>
                          </a:solidFill>
                          <a:latin typeface="+mn-lt"/>
                        </a:rPr>
                        <a:t>All-Grade AEs (≥5%)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59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Upper respiratory tract infection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0155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Syphilis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6 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3451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Headache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868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Pain in extremity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08246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Arthralgia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5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147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Hypertension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8442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46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Nasopharyngitis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534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93136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Grade </a:t>
                      </a:r>
                      <a:b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 or 4 Lab Abnormalities (≥2%)</a:t>
                      </a:r>
                    </a:p>
                  </a:txBody>
                  <a:tcPr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59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Nonfasting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hyperglycemia</a:t>
                      </a:r>
                      <a:r>
                        <a:rPr lang="en-US" sz="1050" baseline="30000" dirty="0"/>
                        <a:t>†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1" marR="91451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4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0539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460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Glycosuria</a:t>
                      </a:r>
                      <a:r>
                        <a:rPr lang="en-US" sz="1050" baseline="30000" dirty="0"/>
                        <a:t>†</a:t>
                      </a:r>
                      <a:endParaRPr kumimoji="0" 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1451" marR="91451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207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460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Fasting LDL increased</a:t>
                      </a:r>
                    </a:p>
                  </a:txBody>
                  <a:tcPr marL="91451" marR="91451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91859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460B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Fasting hyperglycemia</a:t>
                      </a:r>
                    </a:p>
                  </a:txBody>
                  <a:tcPr marL="91451" marR="91451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US" sz="1400" dirty="0"/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8646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460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Urine RBC (hematuria: quantitative or dipstick)</a:t>
                      </a:r>
                      <a:r>
                        <a:rPr kumimoji="0" lang="en-US" sz="105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‡</a:t>
                      </a:r>
                    </a:p>
                  </a:txBody>
                  <a:tcPr marL="91451" marR="91451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3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189288"/>
                  </a:ext>
                </a:extLst>
              </a:tr>
            </a:tbl>
          </a:graphicData>
        </a:graphic>
      </p:graphicFrame>
      <p:graphicFrame>
        <p:nvGraphicFramePr>
          <p:cNvPr id="13" name="Group 67">
            <a:extLst>
              <a:ext uri="{FF2B5EF4-FFF2-40B4-BE49-F238E27FC236}">
                <a16:creationId xmlns:a16="http://schemas.microsoft.com/office/drawing/2014/main" id="{9E98A01E-5F69-49DF-BCEA-648616E82F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088786"/>
              </p:ext>
            </p:extLst>
          </p:nvPr>
        </p:nvGraphicFramePr>
        <p:xfrm>
          <a:off x="6099527" y="3912109"/>
          <a:ext cx="5306921" cy="279349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13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93748">
                  <a:extLst>
                    <a:ext uri="{9D8B030D-6E8A-4147-A177-3AD203B41FA5}">
                      <a16:colId xmlns:a16="http://schemas.microsoft.com/office/drawing/2014/main" val="3713353095"/>
                    </a:ext>
                  </a:extLst>
                </a:gridCol>
              </a:tblGrid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AEs leading to study drug discontinuation: n=12 of 493</a:t>
                      </a:r>
                      <a:r>
                        <a:rPr lang="en-US" sz="1050" b="1" baseline="30000" dirty="0">
                          <a:solidFill>
                            <a:schemeClr val="bg1"/>
                          </a:solidFill>
                        </a:rPr>
                        <a:t>§</a:t>
                      </a:r>
                      <a:endParaRPr lang="en-US" sz="1050" b="1" kern="1200" baseline="300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49892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Diarrhea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Nightmare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 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Headache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Diarrhea,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§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 dry mouth,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 ¶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 psychomotor hyperactivity, agitation, anxiety, insomnia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Migraine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Acute kidney injury (secondary to obstruction)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84813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8229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Abdominal distention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 and flatulence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990025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Headache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and hyperhidrosis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603719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Hemorrhage of intracranial aneurysm with multiple sequelae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59232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After Week 48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Change of bowel consistency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r>
                        <a:rPr kumimoji="0" 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and f</a:t>
                      </a:r>
                      <a:r>
                        <a:rPr kumimoji="0" 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latulence</a:t>
                      </a:r>
                      <a:r>
                        <a:rPr lang="en-US" sz="1050" baseline="30000" dirty="0">
                          <a:solidFill>
                            <a:schemeClr val="tx1"/>
                          </a:solidFill>
                        </a:rPr>
                        <a:t>¶</a:t>
                      </a: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72183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COVID-19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COVID-19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1759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COVID-19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COVID-19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760636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6DA0E78-3BB0-4946-AAE9-301E46F582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934869"/>
              </p:ext>
            </p:extLst>
          </p:nvPr>
        </p:nvGraphicFramePr>
        <p:xfrm>
          <a:off x="6099527" y="452122"/>
          <a:ext cx="5306921" cy="33832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237844491"/>
                    </a:ext>
                  </a:extLst>
                </a:gridCol>
                <a:gridCol w="1649321">
                  <a:extLst>
                    <a:ext uri="{9D8B030D-6E8A-4147-A177-3AD203B41FA5}">
                      <a16:colId xmlns:a16="http://schemas.microsoft.com/office/drawing/2014/main" val="24367769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28959205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0229445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32325314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96975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05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Sex at Birth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6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8589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T="27432" marB="27432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Female n=156</a:t>
                      </a:r>
                    </a:p>
                  </a:txBody>
                  <a:tcPr marL="0" marR="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Male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n=337</a:t>
                      </a:r>
                    </a:p>
                  </a:txBody>
                  <a:tcPr marL="0" marR="0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&lt;50 y n=254</a:t>
                      </a:r>
                    </a:p>
                  </a:txBody>
                  <a:tcPr marL="0" marR="0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≥50 y n=239</a:t>
                      </a:r>
                    </a:p>
                  </a:txBody>
                  <a:tcPr marL="0" marR="0"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03751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 AE</a:t>
                      </a:r>
                    </a:p>
                  </a:txBody>
                  <a:tcPr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Any AE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81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77</a:t>
                      </a:r>
                    </a:p>
                  </a:txBody>
                  <a:tcPr marT="27432" marB="2743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994709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marL="0" marR="0" lvl="0" indent="0" algn="l" defTabSz="82296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All-grade AEs </a:t>
                      </a:r>
                      <a:b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105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(&gt;5% in any subgroup)</a:t>
                      </a:r>
                    </a:p>
                  </a:txBody>
                  <a:tcPr marT="27432" marB="274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059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2296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URTI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5747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Syphilis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4371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Pain in extremity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909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Headache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642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Nasopharyngitis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9783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Arthralgia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0900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Cough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4917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Chest pain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6143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Urinary tract infection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715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Hypertension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92252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Diarrhea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1571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182880" algn="l" fontAlgn="b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Back pain</a:t>
                      </a:r>
                    </a:p>
                  </a:txBody>
                  <a:tcPr marT="27432" marB="27432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27432" marB="27432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3172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514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53415" y="6406385"/>
            <a:ext cx="10731147" cy="307777"/>
          </a:xfrm>
        </p:spPr>
        <p:txBody>
          <a:bodyPr/>
          <a:lstStyle/>
          <a:p>
            <a:r>
              <a:rPr lang="en-US" sz="1000" dirty="0"/>
              <a:t>*</a:t>
            </a:r>
            <a:r>
              <a:rPr lang="en-US" sz="1000" b="0" i="0" u="none" strike="noStrike" baseline="0" dirty="0">
                <a:solidFill>
                  <a:srgbClr val="000000"/>
                </a:solidFill>
              </a:rPr>
              <a:t>Baseline is median value at time of 1st B/F/TAF dose</a:t>
            </a:r>
            <a:r>
              <a:rPr lang="en-US" sz="1000" dirty="0"/>
              <a:t>; </a:t>
            </a: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†</a:t>
            </a:r>
            <a:r>
              <a:rPr lang="en-US" sz="1000" dirty="0"/>
              <a:t>Study Week 72 for B/F/TAF corresponds to 48 wk after switch. </a:t>
            </a:r>
            <a:r>
              <a:rPr lang="en-US" sz="1000" baseline="30000" dirty="0"/>
              <a:t>‡ </a:t>
            </a:r>
            <a:r>
              <a:rPr lang="en-US" sz="1000" dirty="0"/>
              <a:t>From 2-sided Wilcoxon rank-sum test comparing B/F/TAF vs SBR at Week 24. HDL, high-density lipoprotein. </a:t>
            </a:r>
          </a:p>
        </p:txBody>
      </p:sp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3641208872"/>
              </p:ext>
            </p:extLst>
          </p:nvPr>
        </p:nvGraphicFramePr>
        <p:xfrm>
          <a:off x="1383040" y="1460923"/>
          <a:ext cx="7325679" cy="1960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2139" name="Rectangle 6"/>
          <p:cNvSpPr>
            <a:spLocks noChangeArrowheads="1"/>
          </p:cNvSpPr>
          <p:nvPr/>
        </p:nvSpPr>
        <p:spPr bwMode="auto">
          <a:xfrm>
            <a:off x="2158648" y="1279932"/>
            <a:ext cx="1031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t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Total</a:t>
            </a:r>
            <a:b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</a:b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Cholesterol</a:t>
            </a:r>
          </a:p>
        </p:txBody>
      </p:sp>
      <p:sp>
        <p:nvSpPr>
          <p:cNvPr id="432140" name="Rectangle 6"/>
          <p:cNvSpPr>
            <a:spLocks noChangeArrowheads="1"/>
          </p:cNvSpPr>
          <p:nvPr/>
        </p:nvSpPr>
        <p:spPr bwMode="auto">
          <a:xfrm>
            <a:off x="3874462" y="1279932"/>
            <a:ext cx="1031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t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LDL</a:t>
            </a:r>
            <a:b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</a:b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Cholesterol</a:t>
            </a:r>
          </a:p>
        </p:txBody>
      </p:sp>
      <p:sp>
        <p:nvSpPr>
          <p:cNvPr id="432141" name="Rectangle 6"/>
          <p:cNvSpPr>
            <a:spLocks noChangeArrowheads="1"/>
          </p:cNvSpPr>
          <p:nvPr/>
        </p:nvSpPr>
        <p:spPr bwMode="auto">
          <a:xfrm>
            <a:off x="7269245" y="1464598"/>
            <a:ext cx="113319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t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  <a:sym typeface="Symbol" pitchFamily="18" charset="2"/>
              </a:rPr>
              <a:t>Triglycerides</a:t>
            </a:r>
            <a:endParaRPr kumimoji="0" lang="en-GB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4" charset="-128"/>
              <a:cs typeface="Arial" charset="0"/>
            </a:endParaRPr>
          </a:p>
        </p:txBody>
      </p:sp>
      <p:sp>
        <p:nvSpPr>
          <p:cNvPr id="432142" name="Rectangle 12"/>
          <p:cNvSpPr>
            <a:spLocks noChangeArrowheads="1"/>
          </p:cNvSpPr>
          <p:nvPr/>
        </p:nvSpPr>
        <p:spPr bwMode="auto">
          <a:xfrm>
            <a:off x="5597390" y="1279932"/>
            <a:ext cx="1031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bIns="0" anchor="t">
            <a:spAutoFit/>
          </a:bodyPr>
          <a:lstStyle>
            <a:lvl1pPr defTabSz="457200" eaLnBrk="0" hangingPunct="0">
              <a:lnSpc>
                <a:spcPct val="90000"/>
              </a:lnSpc>
              <a:spcBef>
                <a:spcPts val="12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lnSpc>
                <a:spcPct val="90000"/>
              </a:lnSpc>
              <a:spcBef>
                <a:spcPts val="800"/>
              </a:spcBef>
              <a:buClr>
                <a:srgbClr val="A9A9A9"/>
              </a:buClr>
              <a:buSzPct val="90000"/>
              <a:buFont typeface="Arial" charset="0"/>
              <a:buChar char="–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Arial" charset="0"/>
              <a:buChar char="–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lnSpc>
                <a:spcPct val="90000"/>
              </a:lnSpc>
              <a:spcBef>
                <a:spcPts val="600"/>
              </a:spcBef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HDL</a:t>
            </a:r>
            <a:b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</a:b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Cholesterol</a:t>
            </a:r>
          </a:p>
        </p:txBody>
      </p:sp>
      <p:sp>
        <p:nvSpPr>
          <p:cNvPr id="4" name="TextBox 3"/>
          <p:cNvSpPr txBox="1"/>
          <p:nvPr/>
        </p:nvSpPr>
        <p:spPr>
          <a:xfrm rot="16200000">
            <a:off x="362395" y="2096124"/>
            <a:ext cx="1645920" cy="430887"/>
          </a:xfrm>
          <a:prstGeom prst="rect">
            <a:avLst/>
          </a:prstGeom>
          <a:noFill/>
        </p:spPr>
        <p:txBody>
          <a:bodyPr vert="horz" wrap="square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 Change From Baseline, mg/dL</a:t>
            </a:r>
          </a:p>
        </p:txBody>
      </p:sp>
      <p:sp>
        <p:nvSpPr>
          <p:cNvPr id="43214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Fasting Lipids* and Weight Change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788229"/>
              </p:ext>
            </p:extLst>
          </p:nvPr>
        </p:nvGraphicFramePr>
        <p:xfrm>
          <a:off x="442421" y="3270009"/>
          <a:ext cx="2747278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Baseline,</a:t>
                      </a:r>
                      <a:r>
                        <a:rPr lang="en-GB" sz="9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900" b="0" dirty="0">
                          <a:solidFill>
                            <a:schemeClr val="tx1"/>
                          </a:solidFill>
                        </a:rPr>
                        <a:t>mg/dL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181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169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160325"/>
              </p:ext>
            </p:extLst>
          </p:nvPr>
        </p:nvGraphicFramePr>
        <p:xfrm>
          <a:off x="3714282" y="3270009"/>
          <a:ext cx="1290296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51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1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569958"/>
              </p:ext>
            </p:extLst>
          </p:nvPr>
        </p:nvGraphicFramePr>
        <p:xfrm>
          <a:off x="5445215" y="3270009"/>
          <a:ext cx="1289304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10575"/>
              </p:ext>
            </p:extLst>
          </p:nvPr>
        </p:nvGraphicFramePr>
        <p:xfrm>
          <a:off x="7225134" y="3270009"/>
          <a:ext cx="1225296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Chart 37"/>
          <p:cNvGraphicFramePr/>
          <p:nvPr>
            <p:extLst>
              <p:ext uri="{D42A27DB-BD31-4B8C-83A1-F6EECF244321}">
                <p14:modId xmlns:p14="http://schemas.microsoft.com/office/powerpoint/2010/main" val="2342068834"/>
              </p:ext>
            </p:extLst>
          </p:nvPr>
        </p:nvGraphicFramePr>
        <p:xfrm>
          <a:off x="9026388" y="1488607"/>
          <a:ext cx="2404872" cy="176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9603614" y="1279932"/>
            <a:ext cx="1737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tIns="0" bIns="0" anchor="b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Total Cholesterol:</a:t>
            </a:r>
            <a:b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</a:br>
            <a:r>
              <a:rPr kumimoji="0" lang="en-GB" alt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HDL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39739"/>
              </p:ext>
            </p:extLst>
          </p:nvPr>
        </p:nvGraphicFramePr>
        <p:xfrm>
          <a:off x="9829995" y="3270009"/>
          <a:ext cx="1225296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3.3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3.1</a:t>
                      </a:r>
                    </a:p>
                  </a:txBody>
                  <a:tcPr marL="45720" marR="4572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0DCED-0B96-4A8A-91FF-097A7A0E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76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1217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4E5027-94A0-48E9-9F89-701F57E26729}"/>
              </a:ext>
            </a:extLst>
          </p:cNvPr>
          <p:cNvSpPr txBox="1"/>
          <p:nvPr/>
        </p:nvSpPr>
        <p:spPr>
          <a:xfrm rot="16200000">
            <a:off x="8168083" y="2180762"/>
            <a:ext cx="1645920" cy="261610"/>
          </a:xfrm>
          <a:prstGeom prst="rect">
            <a:avLst/>
          </a:prstGeom>
          <a:noFill/>
        </p:spPr>
        <p:txBody>
          <a:bodyPr vert="horz" wrap="none" anchor="b"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MS PGothic" pitchFamily="34" charset="-128"/>
                <a:cs typeface="Arial" charset="0"/>
              </a:rPr>
              <a:t>Median Change From Baseline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5AA75DA-5F07-430F-8562-2091357603D3}"/>
              </a:ext>
            </a:extLst>
          </p:cNvPr>
          <p:cNvGrpSpPr/>
          <p:nvPr/>
        </p:nvGrpSpPr>
        <p:grpSpPr>
          <a:xfrm>
            <a:off x="966377" y="3680537"/>
            <a:ext cx="10255713" cy="2634699"/>
            <a:chOff x="1265545" y="1318755"/>
            <a:chExt cx="10255713" cy="455002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B241F89-FF25-4CBF-97DD-5D556D3B89FB}"/>
                </a:ext>
              </a:extLst>
            </p:cNvPr>
            <p:cNvSpPr txBox="1"/>
            <p:nvPr/>
          </p:nvSpPr>
          <p:spPr>
            <a:xfrm>
              <a:off x="7681871" y="4821229"/>
              <a:ext cx="789488" cy="24553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Week 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2443545-F0F8-42CC-AE00-C2BC78356611}"/>
                </a:ext>
              </a:extLst>
            </p:cNvPr>
            <p:cNvSpPr txBox="1"/>
            <p:nvPr/>
          </p:nvSpPr>
          <p:spPr>
            <a:xfrm rot="16200000">
              <a:off x="45388" y="3069214"/>
              <a:ext cx="2883402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Median Weight Change From Baseline, kg (Q1, Q3) 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072D19F-C781-48C2-B117-76DAB2E57C9B}"/>
                </a:ext>
              </a:extLst>
            </p:cNvPr>
            <p:cNvSpPr txBox="1"/>
            <p:nvPr/>
          </p:nvSpPr>
          <p:spPr>
            <a:xfrm>
              <a:off x="4922893" y="5151229"/>
              <a:ext cx="192360" cy="71754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330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163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BCEEDC-2C3A-4A42-BF59-BFE3AD95E9D3}"/>
                </a:ext>
              </a:extLst>
            </p:cNvPr>
            <p:cNvSpPr txBox="1"/>
            <p:nvPr/>
          </p:nvSpPr>
          <p:spPr>
            <a:xfrm>
              <a:off x="5914932" y="5151229"/>
              <a:ext cx="254878" cy="717549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325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159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5EEBD6A-0186-4434-8039-A596FC5A9B5C}"/>
                </a:ext>
              </a:extLst>
            </p:cNvPr>
            <p:cNvSpPr txBox="1"/>
            <p:nvPr/>
          </p:nvSpPr>
          <p:spPr>
            <a:xfrm>
              <a:off x="6963679" y="5151229"/>
              <a:ext cx="192360" cy="71754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320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158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432C8CB-01E0-4C77-BD5E-01E0AD66E0BA}"/>
                </a:ext>
              </a:extLst>
            </p:cNvPr>
            <p:cNvSpPr txBox="1"/>
            <p:nvPr/>
          </p:nvSpPr>
          <p:spPr>
            <a:xfrm>
              <a:off x="7980181" y="5151227"/>
              <a:ext cx="192360" cy="71754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318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149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8235D81-424A-40E5-942F-42EAB812E8E2}"/>
                </a:ext>
              </a:extLst>
            </p:cNvPr>
            <p:cNvSpPr txBox="1"/>
            <p:nvPr/>
          </p:nvSpPr>
          <p:spPr>
            <a:xfrm>
              <a:off x="11033174" y="5151227"/>
              <a:ext cx="192360" cy="23918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229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FAC5EB6-06DA-4D6B-8F77-6E57B8389A3E}"/>
                </a:ext>
              </a:extLst>
            </p:cNvPr>
            <p:cNvSpPr txBox="1"/>
            <p:nvPr/>
          </p:nvSpPr>
          <p:spPr>
            <a:xfrm>
              <a:off x="3659013" y="5629596"/>
              <a:ext cx="1215424" cy="239182"/>
            </a:xfrm>
            <a:prstGeom prst="rect">
              <a:avLst/>
            </a:prstGeom>
            <a:noFill/>
          </p:spPr>
          <p:txBody>
            <a:bodyPr wrap="square" lIns="0" tIns="0" rIns="0" bIns="0" rtlCol="0" anchor="t">
              <a:spAutoFit/>
            </a:bodyPr>
            <a:lstStyle/>
            <a:p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Delayed switch: n=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51820389-1C6C-4033-AE9C-45241A646158}"/>
                </a:ext>
              </a:extLst>
            </p:cNvPr>
            <p:cNvSpPr txBox="1"/>
            <p:nvPr/>
          </p:nvSpPr>
          <p:spPr>
            <a:xfrm>
              <a:off x="8996683" y="5151227"/>
              <a:ext cx="192360" cy="717549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315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C0A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119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8DD6C82-EC37-433F-B977-DC6F68D72F4F}"/>
                </a:ext>
              </a:extLst>
            </p:cNvPr>
            <p:cNvSpPr txBox="1"/>
            <p:nvPr/>
          </p:nvSpPr>
          <p:spPr>
            <a:xfrm>
              <a:off x="10009877" y="5151229"/>
              <a:ext cx="192360" cy="239182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277</a:t>
              </a:r>
            </a:p>
          </p:txBody>
        </p:sp>
        <p:graphicFrame>
          <p:nvGraphicFramePr>
            <p:cNvPr id="40" name="Chart 113">
              <a:extLst>
                <a:ext uri="{FF2B5EF4-FFF2-40B4-BE49-F238E27FC236}">
                  <a16:creationId xmlns:a16="http://schemas.microsoft.com/office/drawing/2014/main" id="{6A382A7E-7500-495E-ACBA-9D8E605B0C6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95482760"/>
                </p:ext>
              </p:extLst>
            </p:nvPr>
          </p:nvGraphicFramePr>
          <p:xfrm>
            <a:off x="1769524" y="1821287"/>
            <a:ext cx="2645875" cy="29947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7150F59-D80C-4152-8AE9-842F124E5D40}"/>
                </a:ext>
              </a:extLst>
            </p:cNvPr>
            <p:cNvSpPr txBox="1"/>
            <p:nvPr/>
          </p:nvSpPr>
          <p:spPr>
            <a:xfrm>
              <a:off x="3800251" y="3138038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0.9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48F76A7-5456-4C45-A31C-D35B3BEFB580}"/>
                </a:ext>
              </a:extLst>
            </p:cNvPr>
            <p:cNvSpPr txBox="1"/>
            <p:nvPr/>
          </p:nvSpPr>
          <p:spPr>
            <a:xfrm>
              <a:off x="2664761" y="4849399"/>
              <a:ext cx="789488" cy="24553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Week 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4F14A515-5DDA-4D79-8268-5621B6A84A67}"/>
                </a:ext>
              </a:extLst>
            </p:cNvPr>
            <p:cNvSpPr txBox="1"/>
            <p:nvPr/>
          </p:nvSpPr>
          <p:spPr>
            <a:xfrm>
              <a:off x="2351688" y="4514020"/>
              <a:ext cx="75341" cy="27904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84B8FE4-54A8-446B-8250-5B8A7930D841}"/>
                </a:ext>
              </a:extLst>
            </p:cNvPr>
            <p:cNvSpPr txBox="1"/>
            <p:nvPr/>
          </p:nvSpPr>
          <p:spPr>
            <a:xfrm>
              <a:off x="3805590" y="3810655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0.2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graphicFrame>
          <p:nvGraphicFramePr>
            <p:cNvPr id="47" name="Chart 113">
              <a:extLst>
                <a:ext uri="{FF2B5EF4-FFF2-40B4-BE49-F238E27FC236}">
                  <a16:creationId xmlns:a16="http://schemas.microsoft.com/office/drawing/2014/main" id="{45E00025-E20C-47A9-A03B-BE3962AF8673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10486048"/>
                </p:ext>
              </p:extLst>
            </p:nvPr>
          </p:nvGraphicFramePr>
          <p:xfrm>
            <a:off x="4574693" y="1821287"/>
            <a:ext cx="6946565" cy="299476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1D08848-EA05-435F-AF59-05953E093CF4}"/>
                </a:ext>
              </a:extLst>
            </p:cNvPr>
            <p:cNvSpPr txBox="1"/>
            <p:nvPr/>
          </p:nvSpPr>
          <p:spPr>
            <a:xfrm>
              <a:off x="6829826" y="3537328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0.6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1FE6E6B9-B0D6-4B2E-93AD-EF914A953A99}"/>
                </a:ext>
              </a:extLst>
            </p:cNvPr>
            <p:cNvSpPr txBox="1"/>
            <p:nvPr/>
          </p:nvSpPr>
          <p:spPr>
            <a:xfrm>
              <a:off x="6822140" y="3138039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0.9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D987276-E73C-4FB8-93E8-6BB4ECCF5C09}"/>
                </a:ext>
              </a:extLst>
            </p:cNvPr>
            <p:cNvSpPr txBox="1"/>
            <p:nvPr/>
          </p:nvSpPr>
          <p:spPr>
            <a:xfrm>
              <a:off x="5353051" y="4514022"/>
              <a:ext cx="75341" cy="27904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B051FD8-0B73-4EE9-93EA-EAA6E1BDD993}"/>
                </a:ext>
              </a:extLst>
            </p:cNvPr>
            <p:cNvSpPr txBox="1"/>
            <p:nvPr/>
          </p:nvSpPr>
          <p:spPr>
            <a:xfrm>
              <a:off x="10888488" y="2874989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1.8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8FA82ECF-BA06-4F8D-9E87-EC75EB8A68EE}"/>
                </a:ext>
              </a:extLst>
            </p:cNvPr>
            <p:cNvSpPr txBox="1"/>
            <p:nvPr/>
          </p:nvSpPr>
          <p:spPr>
            <a:xfrm>
              <a:off x="8831060" y="3523635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0.9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B08C046-A4C9-4390-8C8F-B6BDB1B68286}"/>
                </a:ext>
              </a:extLst>
            </p:cNvPr>
            <p:cNvSpPr txBox="1"/>
            <p:nvPr/>
          </p:nvSpPr>
          <p:spPr>
            <a:xfrm>
              <a:off x="8826618" y="3167747"/>
              <a:ext cx="21320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0.9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8214CE1-7D78-4488-ADDC-F98E73A932FF}"/>
                </a:ext>
              </a:extLst>
            </p:cNvPr>
            <p:cNvSpPr txBox="1"/>
            <p:nvPr/>
          </p:nvSpPr>
          <p:spPr>
            <a:xfrm>
              <a:off x="7605532" y="1318755"/>
              <a:ext cx="941660" cy="245534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Weight Change: All B/F/TAF 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9F2DB91-D102-4AFE-BDC3-4AA114201524}"/>
                </a:ext>
              </a:extLst>
            </p:cNvPr>
            <p:cNvSpPr txBox="1"/>
            <p:nvPr/>
          </p:nvSpPr>
          <p:spPr>
            <a:xfrm>
              <a:off x="1578131" y="1318755"/>
              <a:ext cx="3275640" cy="28701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Weight Change: Randomized Treatment Arm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EA501B5-9DAB-43D2-919B-F00EA45FA194}"/>
                </a:ext>
              </a:extLst>
            </p:cNvPr>
            <p:cNvSpPr txBox="1"/>
            <p:nvPr/>
          </p:nvSpPr>
          <p:spPr>
            <a:xfrm>
              <a:off x="1927266" y="5151229"/>
              <a:ext cx="192360" cy="478367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330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165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68C9381-BB45-4D98-BD0F-3771A18A9512}"/>
                </a:ext>
              </a:extLst>
            </p:cNvPr>
            <p:cNvSpPr txBox="1"/>
            <p:nvPr/>
          </p:nvSpPr>
          <p:spPr>
            <a:xfrm>
              <a:off x="2948604" y="5151229"/>
              <a:ext cx="192360" cy="478367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325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163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BA8DA051-DDB9-4D5F-B7F3-6CBCB84C131F}"/>
                </a:ext>
              </a:extLst>
            </p:cNvPr>
            <p:cNvSpPr txBox="1"/>
            <p:nvPr/>
          </p:nvSpPr>
          <p:spPr>
            <a:xfrm>
              <a:off x="3969323" y="5081543"/>
              <a:ext cx="192360" cy="478367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320</a:t>
              </a:r>
            </a:p>
            <a:p>
              <a:pPr marL="0" marR="0" lvl="0" indent="0" algn="ct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164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34C69B5-0FA0-4287-9134-0166AD06AB91}"/>
                </a:ext>
              </a:extLst>
            </p:cNvPr>
            <p:cNvSpPr txBox="1"/>
            <p:nvPr/>
          </p:nvSpPr>
          <p:spPr>
            <a:xfrm>
              <a:off x="1265545" y="5151234"/>
              <a:ext cx="625171" cy="478367"/>
            </a:xfrm>
            <a:prstGeom prst="rect">
              <a:avLst/>
            </a:prstGeom>
            <a:noFill/>
          </p:spPr>
          <p:txBody>
            <a:bodyPr wrap="none" lIns="0" tIns="0" rIns="0" bIns="0" rtlCol="0" anchor="t">
              <a:spAutoFit/>
            </a:bodyPr>
            <a:lstStyle/>
            <a:p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C0A0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B/F/TAF: n=</a:t>
              </a:r>
            </a:p>
            <a:p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50000"/>
                      <a:lumOff val="50000"/>
                    </a:srgbClr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SBR: n=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97C968FF-6888-47B4-A5B3-28ECED7C26E7}"/>
                </a:ext>
              </a:extLst>
            </p:cNvPr>
            <p:cNvSpPr txBox="1"/>
            <p:nvPr/>
          </p:nvSpPr>
          <p:spPr>
            <a:xfrm>
              <a:off x="3800251" y="2308672"/>
              <a:ext cx="466474" cy="2511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p=0.09</a:t>
              </a:r>
              <a:r>
                <a:rPr kumimoji="0" lang="en-US" sz="1050" b="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‡</a:t>
              </a:r>
              <a:endParaRPr kumimoji="0" lang="en-GB" sz="1050" b="0" i="0" u="none" strike="noStrike" kern="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C31DAFC-B317-4F1E-ACD2-81AA0CAAEB07}"/>
              </a:ext>
            </a:extLst>
          </p:cNvPr>
          <p:cNvGrpSpPr/>
          <p:nvPr/>
        </p:nvGrpSpPr>
        <p:grpSpPr>
          <a:xfrm>
            <a:off x="7423373" y="305572"/>
            <a:ext cx="4263977" cy="550287"/>
            <a:chOff x="7423373" y="305572"/>
            <a:chExt cx="4263977" cy="55028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A506674-2C30-4F25-B081-BBEBA94DFE59}"/>
                </a:ext>
              </a:extLst>
            </p:cNvPr>
            <p:cNvGrpSpPr/>
            <p:nvPr/>
          </p:nvGrpSpPr>
          <p:grpSpPr>
            <a:xfrm>
              <a:off x="7423373" y="305572"/>
              <a:ext cx="1425900" cy="184666"/>
              <a:chOff x="8697515" y="285162"/>
              <a:chExt cx="1425900" cy="184666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3566357-A384-466F-AB1D-6F1CCAB06CCC}"/>
                  </a:ext>
                </a:extLst>
              </p:cNvPr>
              <p:cNvSpPr/>
              <p:nvPr/>
            </p:nvSpPr>
            <p:spPr>
              <a:xfrm>
                <a:off x="8697515" y="317651"/>
                <a:ext cx="119688" cy="119688"/>
              </a:xfrm>
              <a:prstGeom prst="rect">
                <a:avLst/>
              </a:prstGeom>
              <a:solidFill>
                <a:srgbClr val="006050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13DE382-5D38-4F69-90D0-6457339BC7DF}"/>
                  </a:ext>
                </a:extLst>
              </p:cNvPr>
              <p:cNvSpPr txBox="1"/>
              <p:nvPr/>
            </p:nvSpPr>
            <p:spPr>
              <a:xfrm>
                <a:off x="8912891" y="285162"/>
                <a:ext cx="1210524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B/F/TAF Week 72</a:t>
                </a:r>
                <a:endParaRPr kumimoji="0" lang="en-US" sz="12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615B237-7182-47C6-AE0C-4D22C5220AEB}"/>
                </a:ext>
              </a:extLst>
            </p:cNvPr>
            <p:cNvGrpSpPr/>
            <p:nvPr/>
          </p:nvGrpSpPr>
          <p:grpSpPr>
            <a:xfrm>
              <a:off x="8937959" y="309782"/>
              <a:ext cx="2749391" cy="184666"/>
              <a:chOff x="8698728" y="614410"/>
              <a:chExt cx="2749391" cy="184666"/>
            </a:xfrm>
          </p:grpSpPr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B713AD9-2B86-4F97-A24E-92DC101D3C4C}"/>
                  </a:ext>
                </a:extLst>
              </p:cNvPr>
              <p:cNvSpPr/>
              <p:nvPr/>
            </p:nvSpPr>
            <p:spPr>
              <a:xfrm>
                <a:off x="8698728" y="646899"/>
                <a:ext cx="119688" cy="119688"/>
              </a:xfrm>
              <a:prstGeom prst="rect">
                <a:avLst/>
              </a:prstGeom>
              <a:pattFill prst="wdDnDiag">
                <a:fgClr>
                  <a:srgbClr val="00C0A0"/>
                </a:fgClr>
                <a:bgClr>
                  <a:srgbClr val="9DE7DB"/>
                </a:bgClr>
              </a:patt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2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ECAF546-94C2-4CB5-B1E5-F12F03BF13FD}"/>
                  </a:ext>
                </a:extLst>
              </p:cNvPr>
              <p:cNvSpPr txBox="1"/>
              <p:nvPr/>
            </p:nvSpPr>
            <p:spPr>
              <a:xfrm>
                <a:off x="8907102" y="614410"/>
                <a:ext cx="2541017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pPr marL="0" marR="0" lvl="0" indent="0" algn="l" defTabSz="121761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Delayed switch to B/F/TAF Week 48</a:t>
                </a:r>
                <a:r>
                  <a:rPr kumimoji="0" lang="en-US" sz="12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†</a:t>
                </a:r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C3660E2B-CD39-4641-8E39-9D0E3CABBE7B}"/>
                </a:ext>
              </a:extLst>
            </p:cNvPr>
            <p:cNvSpPr txBox="1"/>
            <p:nvPr/>
          </p:nvSpPr>
          <p:spPr>
            <a:xfrm>
              <a:off x="7732479" y="689660"/>
              <a:ext cx="564065" cy="1661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B/F/TAF</a:t>
              </a: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0D94EF8-6242-4B27-A2C0-5080636524B3}"/>
                </a:ext>
              </a:extLst>
            </p:cNvPr>
            <p:cNvGrpSpPr/>
            <p:nvPr/>
          </p:nvGrpSpPr>
          <p:grpSpPr>
            <a:xfrm>
              <a:off x="7423373" y="715439"/>
              <a:ext cx="274320" cy="114643"/>
              <a:chOff x="1933962" y="1617154"/>
              <a:chExt cx="306318" cy="128016"/>
            </a:xfrm>
          </p:grpSpPr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D6792BE7-376E-487A-8DE3-3DB2041521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3962" y="1681163"/>
                <a:ext cx="306318" cy="0"/>
              </a:xfrm>
              <a:prstGeom prst="line">
                <a:avLst/>
              </a:prstGeom>
              <a:ln w="31750">
                <a:solidFill>
                  <a:srgbClr val="00C0A0"/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D39A6567-6230-40F0-A747-8472A86BBE4B}"/>
                  </a:ext>
                </a:extLst>
              </p:cNvPr>
              <p:cNvSpPr/>
              <p:nvPr/>
            </p:nvSpPr>
            <p:spPr>
              <a:xfrm>
                <a:off x="2023114" y="1617154"/>
                <a:ext cx="128016" cy="128016"/>
              </a:xfrm>
              <a:prstGeom prst="ellipse">
                <a:avLst/>
              </a:prstGeom>
              <a:solidFill>
                <a:srgbClr val="00C0A0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7613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8CDF8FBB-4FC0-41CB-80FB-3A16CF0AB9C6}"/>
                </a:ext>
              </a:extLst>
            </p:cNvPr>
            <p:cNvSpPr txBox="1"/>
            <p:nvPr/>
          </p:nvSpPr>
          <p:spPr>
            <a:xfrm>
              <a:off x="8819377" y="689660"/>
              <a:ext cx="315792" cy="1661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SBR</a:t>
              </a: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B6BD2E84-7FED-481A-9DB9-CE470B35BBD8}"/>
                </a:ext>
              </a:extLst>
            </p:cNvPr>
            <p:cNvGrpSpPr/>
            <p:nvPr/>
          </p:nvGrpSpPr>
          <p:grpSpPr>
            <a:xfrm>
              <a:off x="8518691" y="715439"/>
              <a:ext cx="274320" cy="114643"/>
              <a:chOff x="1600200" y="1634088"/>
              <a:chExt cx="306318" cy="128016"/>
            </a:xfrm>
          </p:grpSpPr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92929840-FF93-412B-83E8-457D43491D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0200" y="1698097"/>
                <a:ext cx="306318" cy="0"/>
              </a:xfrm>
              <a:prstGeom prst="line">
                <a:avLst/>
              </a:prstGeom>
              <a:ln w="31750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3A33A8EA-32A1-45C5-8C93-B94ECAD5C0BC}"/>
                  </a:ext>
                </a:extLst>
              </p:cNvPr>
              <p:cNvSpPr/>
              <p:nvPr/>
            </p:nvSpPr>
            <p:spPr>
              <a:xfrm>
                <a:off x="1689352" y="1634088"/>
                <a:ext cx="128016" cy="128016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7613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80C1C45-017E-4989-B10E-CB2C6A25541A}"/>
                </a:ext>
              </a:extLst>
            </p:cNvPr>
            <p:cNvSpPr txBox="1"/>
            <p:nvPr/>
          </p:nvSpPr>
          <p:spPr>
            <a:xfrm>
              <a:off x="9715651" y="689660"/>
              <a:ext cx="1868911" cy="1661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marL="0" marR="0" lvl="0" indent="0" algn="l" defTabSz="1217613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rPr>
                <a:t>Delayed switch to B/F/TAF*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67FE8BAA-9E13-4505-8876-A92D161675FC}"/>
                </a:ext>
              </a:extLst>
            </p:cNvPr>
            <p:cNvGrpSpPr/>
            <p:nvPr/>
          </p:nvGrpSpPr>
          <p:grpSpPr>
            <a:xfrm>
              <a:off x="9406545" y="715439"/>
              <a:ext cx="274320" cy="114643"/>
              <a:chOff x="1933962" y="1617154"/>
              <a:chExt cx="306318" cy="128016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B1895867-129B-462F-8904-933196F5AA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33962" y="1681161"/>
                <a:ext cx="306318" cy="0"/>
              </a:xfrm>
              <a:prstGeom prst="line">
                <a:avLst/>
              </a:prstGeom>
              <a:ln w="31750">
                <a:solidFill>
                  <a:srgbClr val="00C0A0"/>
                </a:solidFill>
                <a:prstDash val="sysDot"/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D11CD41B-CBAB-42E9-8417-696B8388182E}"/>
                  </a:ext>
                </a:extLst>
              </p:cNvPr>
              <p:cNvSpPr/>
              <p:nvPr/>
            </p:nvSpPr>
            <p:spPr>
              <a:xfrm>
                <a:off x="2040642" y="1617154"/>
                <a:ext cx="128016" cy="128016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7613" rtl="0" eaLnBrk="1" fontAlgn="base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C861D7A4-1E7F-4415-87C1-B0F7266E560A}"/>
              </a:ext>
            </a:extLst>
          </p:cNvPr>
          <p:cNvGrpSpPr/>
          <p:nvPr/>
        </p:nvGrpSpPr>
        <p:grpSpPr>
          <a:xfrm>
            <a:off x="4723799" y="5464593"/>
            <a:ext cx="6105479" cy="54864"/>
            <a:chOff x="3574315" y="4826500"/>
            <a:chExt cx="7574444" cy="77282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24AFD5F-0840-4AFA-A33D-1CD6A76D40B0}"/>
                </a:ext>
              </a:extLst>
            </p:cNvPr>
            <p:cNvCxnSpPr/>
            <p:nvPr/>
          </p:nvCxnSpPr>
          <p:spPr bwMode="auto">
            <a:xfrm>
              <a:off x="3574315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274E3BDF-DC0E-465E-9D31-97835406C71D}"/>
                </a:ext>
              </a:extLst>
            </p:cNvPr>
            <p:cNvCxnSpPr/>
            <p:nvPr/>
          </p:nvCxnSpPr>
          <p:spPr bwMode="auto">
            <a:xfrm>
              <a:off x="6098918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920C910B-27FF-464B-B454-3099B95FBBAD}"/>
                </a:ext>
              </a:extLst>
            </p:cNvPr>
            <p:cNvCxnSpPr/>
            <p:nvPr/>
          </p:nvCxnSpPr>
          <p:spPr bwMode="auto">
            <a:xfrm>
              <a:off x="8623527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C1602A4A-B95A-4CEC-928F-FA329860470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37858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DBE8B7BE-F82A-4D65-9D7E-EA69DF25C6DC}"/>
                </a:ext>
              </a:extLst>
            </p:cNvPr>
            <p:cNvCxnSpPr/>
            <p:nvPr/>
          </p:nvCxnSpPr>
          <p:spPr bwMode="auto">
            <a:xfrm>
              <a:off x="3995496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2C27CA33-AB71-475E-A992-DDA2530D958F}"/>
                </a:ext>
              </a:extLst>
            </p:cNvPr>
            <p:cNvCxnSpPr/>
            <p:nvPr/>
          </p:nvCxnSpPr>
          <p:spPr bwMode="auto">
            <a:xfrm>
              <a:off x="7361222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22FC620E-EA5B-46A2-863B-36471EDE210D}"/>
                </a:ext>
              </a:extLst>
            </p:cNvPr>
            <p:cNvCxnSpPr/>
            <p:nvPr/>
          </p:nvCxnSpPr>
          <p:spPr bwMode="auto">
            <a:xfrm>
              <a:off x="11148759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17D92C67-B1CC-4092-9A34-F6508D0EB4EB}"/>
                </a:ext>
              </a:extLst>
            </p:cNvPr>
            <p:cNvCxnSpPr/>
            <p:nvPr/>
          </p:nvCxnSpPr>
          <p:spPr bwMode="auto">
            <a:xfrm>
              <a:off x="9886454" y="4826500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5CB66BBF-AB40-4197-9043-50E1EA677B6C}"/>
              </a:ext>
            </a:extLst>
          </p:cNvPr>
          <p:cNvGrpSpPr/>
          <p:nvPr/>
        </p:nvGrpSpPr>
        <p:grpSpPr>
          <a:xfrm>
            <a:off x="1731346" y="5464593"/>
            <a:ext cx="2034989" cy="54864"/>
            <a:chOff x="1640022" y="4115403"/>
            <a:chExt cx="2034989" cy="77282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14D3568-F51C-4A6E-B77B-0EEFAEBD5B7D}"/>
                </a:ext>
              </a:extLst>
            </p:cNvPr>
            <p:cNvCxnSpPr/>
            <p:nvPr/>
          </p:nvCxnSpPr>
          <p:spPr bwMode="auto">
            <a:xfrm>
              <a:off x="1640022" y="4115403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E7490908-0F38-41A0-97BB-6FAE8228714F}"/>
                </a:ext>
              </a:extLst>
            </p:cNvPr>
            <p:cNvCxnSpPr/>
            <p:nvPr/>
          </p:nvCxnSpPr>
          <p:spPr bwMode="auto">
            <a:xfrm>
              <a:off x="3675011" y="4115403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4BA3A3FC-5457-415A-88B4-2F31418ED1C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658517" y="4115403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3A4115AA-A73B-434F-A004-8F755C307F12}"/>
                </a:ext>
              </a:extLst>
            </p:cNvPr>
            <p:cNvCxnSpPr/>
            <p:nvPr/>
          </p:nvCxnSpPr>
          <p:spPr bwMode="auto">
            <a:xfrm>
              <a:off x="1979520" y="4115403"/>
              <a:ext cx="0" cy="77282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047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87BA0-A2FE-4181-A468-D6791A66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Impact on Study Participation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E147F7-7A31-47F5-9CB6-6C9D58650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4792614"/>
            <a:ext cx="10989732" cy="1397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600" dirty="0"/>
              <a:t>Participants had high study engagement with few missed visits despite the COVID-19 pandemic 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124 participants (25%) completed virtual visits in lieu of site visits 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6 participants (1%) missed visits (in person and/or virtual) due to COVID-19-related challenges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The last participant visit was 19 Aug 2020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5 participants were reported to have COVID-19 and 2 died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A746-4A49-4324-8BEF-9D983F4846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88108-8B67-4F7E-B723-12CF6CCD0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76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pPr marL="0" marR="0" lvl="0" indent="0" algn="r" defTabSz="12176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CCC90607-0C53-4B5B-B376-2A088C6A7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43275"/>
              </p:ext>
            </p:extLst>
          </p:nvPr>
        </p:nvGraphicFramePr>
        <p:xfrm>
          <a:off x="1950720" y="1305559"/>
          <a:ext cx="8361680" cy="326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8CA03F4-655C-4F96-9991-B5E2175B6D93}"/>
              </a:ext>
            </a:extLst>
          </p:cNvPr>
          <p:cNvSpPr txBox="1"/>
          <p:nvPr/>
        </p:nvSpPr>
        <p:spPr>
          <a:xfrm rot="16200000">
            <a:off x="1035459" y="2610258"/>
            <a:ext cx="1380506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Participants,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CD3F4-089B-4813-A745-81466EECEE44}"/>
              </a:ext>
            </a:extLst>
          </p:cNvPr>
          <p:cNvSpPr txBox="1"/>
          <p:nvPr/>
        </p:nvSpPr>
        <p:spPr>
          <a:xfrm>
            <a:off x="3444668" y="4381946"/>
            <a:ext cx="1228157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Missed Visits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8AE154-D34D-44A1-9DAC-58FDACAE6ACB}"/>
              </a:ext>
            </a:extLst>
          </p:cNvPr>
          <p:cNvCxnSpPr>
            <a:cxnSpLocks/>
          </p:cNvCxnSpPr>
          <p:nvPr/>
        </p:nvCxnSpPr>
        <p:spPr bwMode="auto">
          <a:xfrm>
            <a:off x="5859566" y="4384064"/>
            <a:ext cx="417878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2B3800B8-3439-4581-9B68-4BD7838AA5FB}"/>
              </a:ext>
            </a:extLst>
          </p:cNvPr>
          <p:cNvSpPr txBox="1"/>
          <p:nvPr/>
        </p:nvSpPr>
        <p:spPr>
          <a:xfrm>
            <a:off x="7366170" y="4381946"/>
            <a:ext cx="1165575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Virtual Visits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60CE1B-EE4C-4975-AC93-41A4BA90AB69}"/>
              </a:ext>
            </a:extLst>
          </p:cNvPr>
          <p:cNvCxnSpPr>
            <a:cxnSpLocks/>
          </p:cNvCxnSpPr>
          <p:nvPr/>
        </p:nvCxnSpPr>
        <p:spPr bwMode="auto">
          <a:xfrm>
            <a:off x="2522808" y="4384064"/>
            <a:ext cx="307187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7446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64CE8AF-EAC1-4F59-8C62-EDE411177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433155" name="Content Placeholder 2"/>
          <p:cNvSpPr>
            <a:spLocks noGrp="1"/>
          </p:cNvSpPr>
          <p:nvPr>
            <p:ph idx="1"/>
          </p:nvPr>
        </p:nvSpPr>
        <p:spPr>
          <a:xfrm>
            <a:off x="812802" y="1504323"/>
            <a:ext cx="10565726" cy="3570208"/>
          </a:xfr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For Black Americans living with HIV, switching to B/F/TAF was highly effective and safe through 72 weeks, regardless of age, sex at birth, or preexisting NRTI resistance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No participant had treatment-emergent resistance to study drugs</a:t>
            </a:r>
          </a:p>
          <a:p>
            <a:pPr marL="308610" lvl="1" indent="-308610">
              <a:spcBef>
                <a:spcPts val="600"/>
              </a:spcBef>
              <a:spcAft>
                <a:spcPts val="600"/>
              </a:spcAft>
              <a:buClr>
                <a:srgbClr val="990000"/>
              </a:buClr>
              <a:buFont typeface="Symbol" pitchFamily="18" charset="2"/>
              <a:buChar char="¨"/>
            </a:pPr>
            <a:r>
              <a:rPr lang="en-US" altLang="en-US" dirty="0">
                <a:ea typeface="+mn-ea"/>
                <a:cs typeface="+mn-cs"/>
              </a:rPr>
              <a:t>Small reductions in median changes from baseline in total cholesterol and </a:t>
            </a:r>
            <a:r>
              <a:rPr lang="en-US" altLang="en-US" dirty="0"/>
              <a:t>triglycerides</a:t>
            </a:r>
            <a:r>
              <a:rPr lang="en-US" altLang="en-US" dirty="0">
                <a:ea typeface="+mn-ea"/>
                <a:cs typeface="+mn-cs"/>
              </a:rPr>
              <a:t> were observed after switching to B/F/TAF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000" dirty="0"/>
              <a:t>Weight changes were similar between groups at Week 24 and stable from Weeks 24 to 72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sz="1800" dirty="0"/>
              <a:t>More weight gain was observed in participants switching from TDF and ABC compared with TAF</a:t>
            </a:r>
            <a:endParaRPr lang="en-US" altLang="en-US" sz="1800" dirty="0">
              <a:ea typeface="+mn-ea"/>
              <a:cs typeface="+mn-cs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dirty="0"/>
              <a:t>Black American participants had high study engagement, with few missed visits and high adherence despite the COVID-19 pandemic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25B3A2-3251-4A82-863A-0F2B077E38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7DF48-4887-43FC-945B-52B172F8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22D88-8074-4DEF-97A3-8B1EE071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25217-F114-45C4-B47A-3B016A65CC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6B378-CDCC-4200-9D85-34A02116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78509C9-822A-4044-9CCB-60AA315F9FC7}"/>
              </a:ext>
            </a:extLst>
          </p:cNvPr>
          <p:cNvSpPr txBox="1">
            <a:spLocks/>
          </p:cNvSpPr>
          <p:nvPr/>
        </p:nvSpPr>
        <p:spPr bwMode="auto">
          <a:xfrm>
            <a:off x="812800" y="1490255"/>
            <a:ext cx="1056572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81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None/>
            </a:pPr>
            <a:r>
              <a:rPr lang="en-US" sz="1800" b="1" kern="0" dirty="0"/>
              <a:t>1. </a:t>
            </a:r>
            <a:r>
              <a:rPr lang="en-US" sz="1800" kern="0" dirty="0"/>
              <a:t>Daar ES, et al. </a:t>
            </a:r>
            <a:r>
              <a:rPr lang="it-IT" sz="1800" kern="0" dirty="0"/>
              <a:t>Lancet HIV 2018;5:e347-56; </a:t>
            </a:r>
            <a:r>
              <a:rPr lang="en-US" sz="1800" b="1" kern="0" dirty="0"/>
              <a:t>2. </a:t>
            </a:r>
            <a:r>
              <a:rPr lang="en-US" sz="1800" kern="0" dirty="0"/>
              <a:t>Kityo C, et al. </a:t>
            </a:r>
            <a:r>
              <a:rPr lang="fr-FR" sz="1800" kern="0" dirty="0"/>
              <a:t>J Acquir Immune Defic Syndr </a:t>
            </a:r>
            <a:r>
              <a:rPr lang="en-US" sz="1800" kern="0" dirty="0"/>
              <a:t>2019;82:321-8; </a:t>
            </a:r>
            <a:r>
              <a:rPr lang="it-IT" sz="1800" b="1" kern="0" dirty="0"/>
              <a:t>3. </a:t>
            </a:r>
            <a:r>
              <a:rPr lang="it-IT" sz="1800" kern="0" dirty="0"/>
              <a:t>Molina J-M, et al. Lancet HIV 2018;5:e357-65; </a:t>
            </a:r>
            <a:r>
              <a:rPr lang="it-IT" sz="1800" b="1" kern="0" dirty="0"/>
              <a:t>4.</a:t>
            </a:r>
            <a:r>
              <a:rPr lang="it-IT" sz="1800" kern="0" dirty="0"/>
              <a:t> </a:t>
            </a:r>
            <a:r>
              <a:rPr lang="en-US" sz="1800" kern="0" dirty="0" err="1"/>
              <a:t>Hagins</a:t>
            </a:r>
            <a:r>
              <a:rPr lang="en-US" sz="1800" kern="0" dirty="0"/>
              <a:t> D, et al. JAIDS May 18, 2021 [epub]; </a:t>
            </a:r>
            <a:r>
              <a:rPr lang="en-US" sz="1800" b="1" kern="0" dirty="0"/>
              <a:t>5. </a:t>
            </a:r>
            <a:r>
              <a:rPr lang="en-US" sz="1800" kern="0" dirty="0"/>
              <a:t>Saag MS, et al. JAMA 2018;320:379-96; </a:t>
            </a:r>
            <a:r>
              <a:rPr lang="en-US" sz="1800" b="1" kern="0" dirty="0"/>
              <a:t>6. </a:t>
            </a:r>
            <a:r>
              <a:rPr lang="en-US" sz="1800" kern="0" dirty="0"/>
              <a:t>Clinical Info HIV.gov. Guidelines for the Use of Antiretroviral Agents in Adults and Adolescents Living with HIV; 7/10/19; </a:t>
            </a:r>
            <a:r>
              <a:rPr lang="en-US" sz="1800" b="1" kern="0" dirty="0"/>
              <a:t>7. </a:t>
            </a:r>
            <a:r>
              <a:rPr lang="en-US" sz="1800" kern="0" dirty="0"/>
              <a:t>European AIDS Clinical Society. Guidelines Version 10.0, November 2019; </a:t>
            </a:r>
            <a:r>
              <a:rPr lang="it-IT" sz="1800" b="1" kern="0" dirty="0"/>
              <a:t>8. </a:t>
            </a:r>
            <a:r>
              <a:rPr lang="en-US" sz="1800" kern="0" dirty="0"/>
              <a:t>Sax PE, et al. Clin Infect Dis 2020 Jul 15;ciaa988; </a:t>
            </a:r>
            <a:r>
              <a:rPr lang="en-US" sz="1800" b="1" kern="0" dirty="0"/>
              <a:t>9. </a:t>
            </a:r>
            <a:r>
              <a:rPr lang="en-US" sz="1800" kern="0" dirty="0"/>
              <a:t>AIDSVu.org. Map.</a:t>
            </a:r>
          </a:p>
          <a:p>
            <a:pPr marL="0" indent="0" defTabSz="914400">
              <a:buNone/>
            </a:pPr>
            <a:endParaRPr lang="en-US" sz="1800" kern="0" dirty="0"/>
          </a:p>
          <a:p>
            <a:pPr marL="0" indent="0" defTabSz="914400">
              <a:buFont typeface="Symbol" pitchFamily="18" charset="2"/>
              <a:buNone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993119135"/>
      </p:ext>
    </p:extLst>
  </p:cSld>
  <p:clrMapOvr>
    <a:masterClrMapping/>
  </p:clrMapOvr>
</p:sld>
</file>

<file path=ppt/theme/theme1.xml><?xml version="1.0" encoding="utf-8"?>
<a:theme xmlns:a="http://schemas.openxmlformats.org/drawingml/2006/main" name="1_IAS 2019">
  <a:themeElements>
    <a:clrScheme name="Custom 7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AS 2019">
  <a:themeElements>
    <a:clrScheme name="Custom 7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00C0A0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81C01A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F05D746C660A44B17D5725CF4A1CA8" ma:contentTypeVersion="7" ma:contentTypeDescription="Create a new document." ma:contentTypeScope="" ma:versionID="d73a5a5a65bd4c61f0b4a28a75d52d88">
  <xsd:schema xmlns:xsd="http://www.w3.org/2001/XMLSchema" xmlns:xs="http://www.w3.org/2001/XMLSchema" xmlns:p="http://schemas.microsoft.com/office/2006/metadata/properties" xmlns:ns3="451f54dd-79f5-4011-bb3f-aec5f0caa941" xmlns:ns4="b4c7da95-930b-4479-84b1-b20a86939de3" targetNamespace="http://schemas.microsoft.com/office/2006/metadata/properties" ma:root="true" ma:fieldsID="f2ac72fc6d04dc3263ed8004ab061200" ns3:_="" ns4:_="">
    <xsd:import namespace="451f54dd-79f5-4011-bb3f-aec5f0caa941"/>
    <xsd:import namespace="b4c7da95-930b-4479-84b1-b20a86939de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1f54dd-79f5-4011-bb3f-aec5f0caa9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7da95-930b-4479-84b1-b20a86939d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7E0D7E-D75F-4AD2-A6A0-CC21A39A98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1f54dd-79f5-4011-bb3f-aec5f0caa941"/>
    <ds:schemaRef ds:uri="b4c7da95-930b-4479-84b1-b20a86939d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8491A72-10AA-4444-BFC9-EF6E1F4BDA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12673DC-053A-446D-B71B-9725B9C6C0D1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b4c7da95-930b-4479-84b1-b20a86939de3"/>
    <ds:schemaRef ds:uri="http://www.w3.org/XML/1998/namespace"/>
    <ds:schemaRef ds:uri="http://schemas.microsoft.com/office/2006/metadata/properties"/>
    <ds:schemaRef ds:uri="451f54dd-79f5-4011-bb3f-aec5f0caa94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2268</Words>
  <Application>Microsoft Office PowerPoint</Application>
  <PresentationFormat>Widescreen</PresentationFormat>
  <Paragraphs>422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Symbol</vt:lpstr>
      <vt:lpstr>Times New Roman</vt:lpstr>
      <vt:lpstr>Wingdings</vt:lpstr>
      <vt:lpstr>1_IAS 2019</vt:lpstr>
      <vt:lpstr>2_IAS 2019</vt:lpstr>
      <vt:lpstr>PowerPoint Presentation</vt:lpstr>
      <vt:lpstr>Results Participant Disposition</vt:lpstr>
      <vt:lpstr>Virologic Outcome Through Week 72</vt:lpstr>
      <vt:lpstr>Adverse Events and Abnormal Laboratory Values</vt:lpstr>
      <vt:lpstr>Fasting Lipids* and Weight Change</vt:lpstr>
      <vt:lpstr>COVID-19 Impact on Study Participation</vt:lpstr>
      <vt:lpstr>Conclusions</vt:lpstr>
      <vt:lpstr>References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tcarrithers</dc:creator>
  <cp:lastModifiedBy>Hiba Graham (Contractor)</cp:lastModifiedBy>
  <cp:revision>83</cp:revision>
  <cp:lastPrinted>2021-06-24T19:00:29Z</cp:lastPrinted>
  <dcterms:created xsi:type="dcterms:W3CDTF">2015-03-27T16:43:06Z</dcterms:created>
  <dcterms:modified xsi:type="dcterms:W3CDTF">2021-06-25T23:51:32Z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0x01010059F05D746C660A44B17D5725CF4A1CA8</vt:lpwstr>
  </property>
  <property fmtid="{D5CDD505-2E9C-101B-9397-08002B2CF9AE}" pid="3" name="MSIP_Label_418c1083-8924-401d-97ae-40f5eed0fcd8_Enabled">
    <vt:lpwstr>true</vt:lpwstr>
  </property>
  <property fmtid="{D5CDD505-2E9C-101B-9397-08002B2CF9AE}" pid="4" name="MSIP_Label_418c1083-8924-401d-97ae-40f5eed0fcd8_SetDate">
    <vt:lpwstr>2021-06-03T18:54:52Z</vt:lpwstr>
  </property>
  <property fmtid="{D5CDD505-2E9C-101B-9397-08002B2CF9AE}" pid="5" name="MSIP_Label_418c1083-8924-401d-97ae-40f5eed0fcd8_Method">
    <vt:lpwstr>Privileged</vt:lpwstr>
  </property>
  <property fmtid="{D5CDD505-2E9C-101B-9397-08002B2CF9AE}" pid="6" name="MSIP_Label_418c1083-8924-401d-97ae-40f5eed0fcd8_Name">
    <vt:lpwstr>418c1083-8924-401d-97ae-40f5eed0fcd8</vt:lpwstr>
  </property>
  <property fmtid="{D5CDD505-2E9C-101B-9397-08002B2CF9AE}" pid="7" name="MSIP_Label_418c1083-8924-401d-97ae-40f5eed0fcd8_SiteId">
    <vt:lpwstr>a5a8bcaa-3292-41e6-b735-5e8b21f4dbfd</vt:lpwstr>
  </property>
  <property fmtid="{D5CDD505-2E9C-101B-9397-08002B2CF9AE}" pid="8" name="MSIP_Label_418c1083-8924-401d-97ae-40f5eed0fcd8_ActionId">
    <vt:lpwstr>5f00f5f1-1a28-439f-8d05-8dc80f63c010</vt:lpwstr>
  </property>
  <property fmtid="{D5CDD505-2E9C-101B-9397-08002B2CF9AE}" pid="9" name="MSIP_Label_418c1083-8924-401d-97ae-40f5eed0fcd8_ContentBits">
    <vt:lpwstr>0</vt:lpwstr>
  </property>
</Properties>
</file>