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80" r:id="rId5"/>
    <p:sldId id="258" r:id="rId6"/>
    <p:sldId id="403" r:id="rId7"/>
    <p:sldId id="369" r:id="rId8"/>
    <p:sldId id="316" r:id="rId9"/>
    <p:sldId id="374" r:id="rId10"/>
    <p:sldId id="409" r:id="rId11"/>
    <p:sldId id="402" r:id="rId12"/>
    <p:sldId id="417" r:id="rId13"/>
    <p:sldId id="350" r:id="rId14"/>
    <p:sldId id="365" r:id="rId15"/>
    <p:sldId id="418" r:id="rId16"/>
    <p:sldId id="415" r:id="rId17"/>
    <p:sldId id="416" r:id="rId18"/>
    <p:sldId id="368" r:id="rId19"/>
    <p:sldId id="331" r:id="rId20"/>
    <p:sldId id="399" r:id="rId21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58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1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7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83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047924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657509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267093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876678" algn="l" defTabSz="12191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00" userDrawn="1">
          <p15:clr>
            <a:srgbClr val="A4A3A4"/>
          </p15:clr>
        </p15:guide>
        <p15:guide id="2" orient="horz" pos="265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6195" userDrawn="1">
          <p15:clr>
            <a:srgbClr val="A4A3A4"/>
          </p15:clr>
        </p15:guide>
        <p15:guide id="5" orient="horz" pos="1776" userDrawn="1">
          <p15:clr>
            <a:srgbClr val="A4A3A4"/>
          </p15:clr>
        </p15:guide>
        <p15:guide id="6" orient="horz" pos="3280" userDrawn="1">
          <p15:clr>
            <a:srgbClr val="A4A3A4"/>
          </p15:clr>
        </p15:guide>
        <p15:guide id="7" orient="horz" pos="1992" userDrawn="1">
          <p15:clr>
            <a:srgbClr val="A4A3A4"/>
          </p15:clr>
        </p15:guide>
        <p15:guide id="8" orient="horz" pos="1341" userDrawn="1">
          <p15:clr>
            <a:srgbClr val="A4A3A4"/>
          </p15:clr>
        </p15:guide>
        <p15:guide id="9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Pei Liu" initials="YL" lastIdx="12" clrIdx="0"/>
  <p:cmAuthor id="29" name="Hal Martin" initials="HM" lastIdx="4" clrIdx="29">
    <p:extLst>
      <p:ext uri="{19B8F6BF-5375-455C-9EA6-DF929625EA0E}">
        <p15:presenceInfo xmlns:p15="http://schemas.microsoft.com/office/powerpoint/2012/main" userId="S-1-5-21-790525478-854245398-839522115-88049" providerId="AD"/>
      </p:ext>
    </p:extLst>
  </p:cmAuthor>
  <p:cmAuthor id="1" name="Ian McNicholl" initials="IM" lastIdx="119" clrIdx="1"/>
  <p:cmAuthor id="30" name="David Piontkowsky" initials="DP" lastIdx="17" clrIdx="30">
    <p:extLst>
      <p:ext uri="{19B8F6BF-5375-455C-9EA6-DF929625EA0E}">
        <p15:presenceInfo xmlns:p15="http://schemas.microsoft.com/office/powerpoint/2012/main" userId="S-1-5-21-790525478-854245398-839522115-31806" providerId="AD"/>
      </p:ext>
    </p:extLst>
  </p:cmAuthor>
  <p:cmAuthor id="2" name="Richard Haubrich" initials="MOU" lastIdx="13" clrIdx="2"/>
  <p:cmAuthor id="31" name="Jill Schubert" initials="JS" lastIdx="15" clrIdx="31">
    <p:extLst>
      <p:ext uri="{19B8F6BF-5375-455C-9EA6-DF929625EA0E}">
        <p15:presenceInfo xmlns:p15="http://schemas.microsoft.com/office/powerpoint/2012/main" userId="f8e896b796572750" providerId="Windows Live"/>
      </p:ext>
    </p:extLst>
  </p:cmAuthor>
  <p:cmAuthor id="3" name="Joel Gallant" initials="JG" lastIdx="52" clrIdx="3"/>
  <p:cmAuthor id="4" name="Trevor Hawkins" initials="TH" lastIdx="2" clrIdx="4"/>
  <p:cmAuthor id="5" name="Cal Cohen" initials="CC" lastIdx="34" clrIdx="5"/>
  <p:cmAuthor id="6" name="Yongwu Shao" initials="ys" lastIdx="14" clrIdx="6"/>
  <p:cmAuthor id="7" name="Richard Haubrich" initials="RH" lastIdx="56" clrIdx="7"/>
  <p:cmAuthor id="8" name="Federico Pulido Ortega" initials="FPO" lastIdx="1" clrIdx="8"/>
  <p:cmAuthor id="9" name="Federico Pulido Ortega" initials="FPO [2]" lastIdx="1" clrIdx="9"/>
  <p:cmAuthor id="10" name="Federico Pulido Ortega" initials="FPO [3]" lastIdx="1" clrIdx="10"/>
  <p:cmAuthor id="11" name="Federico Pulido Ortega" initials="FPO [4]" lastIdx="1" clrIdx="11"/>
  <p:cmAuthor id="12" name="Federico Pulido Ortega" initials="FPO [5]" lastIdx="1" clrIdx="12"/>
  <p:cmAuthor id="13" name="Federico Pulido Ortega" initials="FPO [6]" lastIdx="1" clrIdx="13"/>
  <p:cmAuthor id="14" name="Federico Pulido Ortega" initials="FPO [7]" lastIdx="1" clrIdx="14"/>
  <p:cmAuthor id="15" name="Federico Pulido Ortega" initials="FPO [8]" lastIdx="1" clrIdx="15"/>
  <p:cmAuthor id="16" name="Federico Pulido Ortega" initials="FPO [9]" lastIdx="1" clrIdx="16"/>
  <p:cmAuthor id="17" name="Federico Pulido Ortega" initials="FPO [10]" lastIdx="1" clrIdx="17"/>
  <p:cmAuthor id="18" name="Federico Pulido Ortega" initials="FPO [11]" lastIdx="1" clrIdx="18"/>
  <p:cmAuthor id="19" name="Federico Pulido Ortega" initials="FPO [12]" lastIdx="1" clrIdx="19"/>
  <p:cmAuthor id="20" name="Federico Pulido Ortega" initials="FPO [13]" lastIdx="1" clrIdx="20"/>
  <p:cmAuthor id="21" name="Federico Pulido Ortega" initials="FPO [14]" lastIdx="1" clrIdx="21"/>
  <p:cmAuthor id="22" name="Federico Pulido Ortega" initials="FPO [15]" lastIdx="1" clrIdx="22"/>
  <p:cmAuthor id="23" name="Cara Marsh" initials="CM" lastIdx="1" clrIdx="23"/>
  <p:cmAuthor id="24" name="Chris Blair" initials="CB" lastIdx="45" clrIdx="24"/>
  <p:cmAuthor id="25" name="Sean Collins" initials="SC" lastIdx="13" clrIdx="25"/>
  <p:cmAuthor id="26" name="Susan Chuck" initials="SC" lastIdx="41" clrIdx="26"/>
  <p:cmAuthor id="27" name="Lilian(Xuelian) Wei" initials="LW" lastIdx="7" clrIdx="27"/>
  <p:cmAuthor id="28" name="Robert Bridges" initials="RB" lastIdx="9" clrIdx="28">
    <p:extLst>
      <p:ext uri="{19B8F6BF-5375-455C-9EA6-DF929625EA0E}">
        <p15:presenceInfo xmlns:p15="http://schemas.microsoft.com/office/powerpoint/2012/main" userId="S-1-5-21-790525478-854245398-839522115-1193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C1A2"/>
    <a:srgbClr val="6338A2"/>
    <a:srgbClr val="9F7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5023" autoAdjust="0"/>
  </p:normalViewPr>
  <p:slideViewPr>
    <p:cSldViewPr snapToGrid="0" showGuides="1">
      <p:cViewPr varScale="1">
        <p:scale>
          <a:sx n="104" d="100"/>
          <a:sy n="104" d="100"/>
        </p:scale>
        <p:origin x="822" y="114"/>
      </p:cViewPr>
      <p:guideLst>
        <p:guide orient="horz" pos="4800"/>
        <p:guide orient="horz" pos="2656"/>
        <p:guide pos="3840"/>
        <p:guide pos="6195"/>
        <p:guide orient="horz" pos="1776"/>
        <p:guide orient="horz" pos="3280"/>
        <p:guide orient="horz" pos="1992"/>
        <p:guide orient="horz" pos="1341"/>
        <p:guide pos="384"/>
      </p:guideLst>
    </p:cSldViewPr>
  </p:slideViewPr>
  <p:outlineViewPr>
    <p:cViewPr>
      <p:scale>
        <a:sx n="33" d="100"/>
        <a:sy n="33" d="100"/>
      </p:scale>
      <p:origin x="0" y="-36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077" y="-91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1235118554786"/>
          <c:y val="6.0475176934002298E-2"/>
          <c:w val="0.84577806470427797"/>
          <c:h val="0.46813894415233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 (n=86)</c:v>
                </c:pt>
              </c:strCache>
            </c:strRef>
          </c:tx>
          <c:spPr>
            <a:solidFill>
              <a:srgbClr val="00C0A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011-1E44-A0B4-CE7AD333ECF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11-1E44-A0B4-CE7AD333ECF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12-8E42-B0BC-9DC7ACF05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 &lt;50 c/mL</c:v>
                </c:pt>
                <c:pt idx="1">
                  <c:v>HIV-1 RNA ≥50 c/mL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</c:v>
                </c:pt>
                <c:pt idx="1">
                  <c:v>0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7-E94D-B353-60C9D2D964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1670176"/>
        <c:axId val="1291674528"/>
      </c:barChart>
      <c:catAx>
        <c:axId val="1291670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 b="1">
                <a:latin typeface="+mj-lt"/>
              </a:defRPr>
            </a:pPr>
            <a:endParaRPr lang="de-DE"/>
          </a:p>
        </c:txPr>
        <c:crossAx val="1291674528"/>
        <c:crosses val="autoZero"/>
        <c:auto val="1"/>
        <c:lblAlgn val="ctr"/>
        <c:lblOffset val="100"/>
        <c:noMultiLvlLbl val="0"/>
      </c:catAx>
      <c:valAx>
        <c:axId val="1291674528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</a:t>
                </a:r>
                <a:r>
                  <a:rPr lang="en-US" sz="1600" baseline="0"/>
                  <a:t>articipants (%)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5.6059854056984E-2"/>
              <c:y val="8.963780730424900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400"/>
            </a:pPr>
            <a:endParaRPr lang="de-DE"/>
          </a:p>
        </c:txPr>
        <c:crossAx val="129167017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354995990084572"/>
          <c:y val="6.2731099900525791E-2"/>
          <c:w val="0.84577806470427797"/>
          <c:h val="0.46813894415233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 (n=68)</c:v>
                </c:pt>
              </c:strCache>
            </c:strRef>
          </c:tx>
          <c:spPr>
            <a:solidFill>
              <a:srgbClr val="00C0A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011-1E44-A0B4-CE7AD333ECF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11-1E44-A0B4-CE7AD333EC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5F-461E-82FB-292DD1849F1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12-8E42-B0BC-9DC7ACF05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HIV-1 RNA &lt;50 c/mL</c:v>
                </c:pt>
                <c:pt idx="1">
                  <c:v>HIV-1 RNA ≥50 c/mL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7-E94D-B353-60C9D2D964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1675616"/>
        <c:axId val="1291670720"/>
      </c:barChart>
      <c:catAx>
        <c:axId val="1291675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500" b="1">
                <a:latin typeface="+mj-lt"/>
              </a:defRPr>
            </a:pPr>
            <a:endParaRPr lang="de-DE"/>
          </a:p>
        </c:txPr>
        <c:crossAx val="1291670720"/>
        <c:crosses val="autoZero"/>
        <c:auto val="1"/>
        <c:lblAlgn val="ctr"/>
        <c:lblOffset val="100"/>
        <c:noMultiLvlLbl val="0"/>
      </c:catAx>
      <c:valAx>
        <c:axId val="1291670720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</a:t>
                </a:r>
                <a:r>
                  <a:rPr lang="en-US" sz="1600" baseline="0"/>
                  <a:t>articipants (%)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5.6059854056984E-2"/>
              <c:y val="8.963780730424900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400"/>
            </a:pPr>
            <a:endParaRPr lang="de-DE"/>
          </a:p>
        </c:txPr>
        <c:crossAx val="1291675616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441272965879261E-2"/>
          <c:y val="3.6161720684430326E-2"/>
          <c:w val="0.89219406167978998"/>
          <c:h val="0.769454295912762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28575" cap="rnd">
              <a:solidFill>
                <a:srgbClr val="3DC1A2"/>
              </a:solidFill>
              <a:round/>
              <a:tailEnd type="none"/>
            </a:ln>
            <a:effectLst/>
          </c:spPr>
          <c:marker>
            <c:symbol val="circle"/>
            <c:size val="6"/>
            <c:spPr>
              <a:solidFill>
                <a:srgbClr val="3DC1A2"/>
              </a:solidFill>
              <a:ln w="9525">
                <a:solidFill>
                  <a:srgbClr val="3DC1A2"/>
                </a:solidFill>
              </a:ln>
              <a:effectLst/>
            </c:spPr>
          </c:marker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827F-4A87-9A78-B2F4D85C1AF2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rgbClr val="3DC1A2"/>
                </a:solidFill>
                <a:ln w="9525">
                  <a:solidFill>
                    <a:srgbClr val="3DC1A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DB4-47C4-AFC5-EA0F4239135A}"/>
              </c:ext>
            </c:extLst>
          </c:dPt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CDB4-47C4-AFC5-EA0F4239135A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2-CDB4-47C4-AFC5-EA0F4239135A}"/>
              </c:ext>
            </c:extLst>
          </c:dPt>
          <c:dPt>
            <c:idx val="6"/>
            <c:marker>
              <c:symbol val="circle"/>
              <c:size val="6"/>
              <c:spPr>
                <a:solidFill>
                  <a:srgbClr val="3DC1A2"/>
                </a:solidFill>
                <a:ln w="9525">
                  <a:solidFill>
                    <a:srgbClr val="3DC1A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DB4-47C4-AFC5-EA0F4239135A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827F-4A87-9A78-B2F4D85C1AF2}"/>
              </c:ext>
            </c:extLst>
          </c:dPt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827F-4A87-9A78-B2F4D85C1AF2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827F-4A87-9A78-B2F4D85C1AF2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827F-4A87-9A78-B2F4D85C1AF2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0797-4F28-89E4-0D8D114ABC50}"/>
              </c:ext>
            </c:extLst>
          </c:dPt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0797-4F28-89E4-0D8D114ABC50}"/>
              </c:ext>
            </c:extLst>
          </c:dPt>
          <c:dPt>
            <c:idx val="15"/>
            <c:marker>
              <c:symbol val="circle"/>
              <c:size val="6"/>
              <c:spPr>
                <a:solidFill>
                  <a:srgbClr val="3DC1A2"/>
                </a:solidFill>
                <a:ln w="9525">
                  <a:solidFill>
                    <a:srgbClr val="3DC1A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0797-4F28-89E4-0D8D114ABC50}"/>
              </c:ext>
            </c:extLst>
          </c:dPt>
          <c:dPt>
            <c:idx val="1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C-0797-4F28-89E4-0D8D114ABC50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0797-4F28-89E4-0D8D114ABC50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FD8A-412C-A83E-8E705C1C1EF5}"/>
              </c:ext>
            </c:extLst>
          </c:dPt>
          <c:dPt>
            <c:idx val="2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FD8A-412C-A83E-8E705C1C1EF5}"/>
              </c:ext>
            </c:extLst>
          </c:dPt>
          <c:dPt>
            <c:idx val="21"/>
            <c:marker>
              <c:symbol val="circle"/>
              <c:size val="6"/>
              <c:spPr>
                <a:solidFill>
                  <a:srgbClr val="3DC1A2"/>
                </a:solidFill>
                <a:ln w="9525">
                  <a:solidFill>
                    <a:srgbClr val="3DC1A2"/>
                  </a:solidFill>
                </a:ln>
                <a:effectLst/>
              </c:spPr>
            </c:marker>
            <c:bubble3D val="0"/>
            <c:spPr>
              <a:ln w="28575" cap="rnd" cmpd="sng">
                <a:solidFill>
                  <a:srgbClr val="3DC1A2"/>
                </a:solidFill>
                <a:round/>
                <a:tailEnd type="none"/>
              </a:ln>
              <a:effectLst/>
            </c:spPr>
            <c:extLst>
              <c:ext xmlns:c16="http://schemas.microsoft.com/office/drawing/2014/chart" uri="{C3380CC4-5D6E-409C-BE32-E72D297353CC}">
                <c16:uniqueId val="{00000011-FD8A-412C-A83E-8E705C1C1EF5}"/>
              </c:ext>
            </c:extLst>
          </c:dPt>
          <c:dPt>
            <c:idx val="2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FD8A-412C-A83E-8E705C1C1EF5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3-FD8A-412C-A83E-8E705C1C1EF5}"/>
              </c:ext>
            </c:extLst>
          </c:dPt>
          <c:errBars>
            <c:errDir val="y"/>
            <c:errBarType val="both"/>
            <c:errValType val="cust"/>
            <c:noEndCap val="0"/>
            <c:plus>
              <c:numRef>
                <c:f>Sheet1!$F$2:$F$27</c:f>
                <c:numCache>
                  <c:formatCode>General</c:formatCode>
                  <c:ptCount val="26"/>
                  <c:pt idx="0">
                    <c:v>0</c:v>
                  </c:pt>
                  <c:pt idx="1">
                    <c:v>0.6</c:v>
                  </c:pt>
                  <c:pt idx="3">
                    <c:v>1</c:v>
                  </c:pt>
                  <c:pt idx="6">
                    <c:v>2</c:v>
                  </c:pt>
                  <c:pt idx="9">
                    <c:v>2</c:v>
                  </c:pt>
                  <c:pt idx="12">
                    <c:v>2.2000000000000002</c:v>
                  </c:pt>
                  <c:pt idx="15">
                    <c:v>2</c:v>
                  </c:pt>
                  <c:pt idx="18">
                    <c:v>2</c:v>
                  </c:pt>
                  <c:pt idx="21">
                    <c:v>3</c:v>
                  </c:pt>
                  <c:pt idx="24">
                    <c:v>2</c:v>
                  </c:pt>
                </c:numCache>
              </c:numRef>
            </c:plus>
            <c:minus>
              <c:numRef>
                <c:f>Sheet1!$E$2:$E$27</c:f>
                <c:numCache>
                  <c:formatCode>General</c:formatCode>
                  <c:ptCount val="26"/>
                  <c:pt idx="0">
                    <c:v>0</c:v>
                  </c:pt>
                  <c:pt idx="1">
                    <c:v>1</c:v>
                  </c:pt>
                  <c:pt idx="3">
                    <c:v>0.9</c:v>
                  </c:pt>
                  <c:pt idx="6">
                    <c:v>1</c:v>
                  </c:pt>
                  <c:pt idx="9">
                    <c:v>1</c:v>
                  </c:pt>
                  <c:pt idx="12">
                    <c:v>1.1000000000000001</c:v>
                  </c:pt>
                  <c:pt idx="15">
                    <c:v>2</c:v>
                  </c:pt>
                  <c:pt idx="18">
                    <c:v>2</c:v>
                  </c:pt>
                  <c:pt idx="21">
                    <c:v>1.5</c:v>
                  </c:pt>
                  <c:pt idx="24">
                    <c:v>2.2999999999999998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bg2">
                    <a:lumMod val="50000"/>
                  </a:schemeClr>
                </a:solidFill>
                <a:round/>
              </a:ln>
              <a:effectLst/>
            </c:spPr>
          </c:errBars>
          <c:cat>
            <c:numRef>
              <c:f>Sheet1!$A$2:$A$27</c:f>
              <c:numCache>
                <c:formatCode>General</c:formatCode>
                <c:ptCount val="26"/>
                <c:pt idx="0">
                  <c:v>0</c:v>
                </c:pt>
                <c:pt idx="1">
                  <c:v>4</c:v>
                </c:pt>
                <c:pt idx="3">
                  <c:v>12</c:v>
                </c:pt>
                <c:pt idx="6">
                  <c:v>24</c:v>
                </c:pt>
                <c:pt idx="9">
                  <c:v>36</c:v>
                </c:pt>
                <c:pt idx="12">
                  <c:v>48</c:v>
                </c:pt>
                <c:pt idx="15">
                  <c:v>60</c:v>
                </c:pt>
                <c:pt idx="18">
                  <c:v>72</c:v>
                </c:pt>
                <c:pt idx="21">
                  <c:v>84</c:v>
                </c:pt>
                <c:pt idx="24">
                  <c:v>96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0.33300000000000002</c:v>
                </c:pt>
                <c:pt idx="8">
                  <c:v>0.66600000000000004</c:v>
                </c:pt>
                <c:pt idx="9">
                  <c:v>1</c:v>
                </c:pt>
                <c:pt idx="10">
                  <c:v>0.7</c:v>
                </c:pt>
                <c:pt idx="11">
                  <c:v>0.4</c:v>
                </c:pt>
                <c:pt idx="12">
                  <c:v>0.1</c:v>
                </c:pt>
                <c:pt idx="13">
                  <c:v>6.6699999999999995E-2</c:v>
                </c:pt>
                <c:pt idx="14">
                  <c:v>3.3300000000000003E-2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 formatCode="0.00E+00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B4-47C4-AFC5-EA0F423913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2527232"/>
        <c:axId val="1362527776"/>
      </c:lineChart>
      <c:catAx>
        <c:axId val="1362527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Week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62527776"/>
        <c:crosses val="autoZero"/>
        <c:auto val="1"/>
        <c:lblAlgn val="ctr"/>
        <c:lblOffset val="100"/>
        <c:noMultiLvlLbl val="0"/>
      </c:catAx>
      <c:valAx>
        <c:axId val="1362527776"/>
        <c:scaling>
          <c:orientation val="minMax"/>
          <c:max val="5"/>
          <c:min val="-5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625272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93988079417986"/>
          <c:y val="3.6349967534867994E-2"/>
          <c:w val="0.84286690885979598"/>
          <c:h val="0.91048240947122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3DC1A2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D4-4476-8925-0FF0896AF3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D4-4476-8925-0FF0896AF395}"/>
                </c:ext>
              </c:extLst>
            </c:dLbl>
            <c:dLbl>
              <c:idx val="2"/>
              <c:layout>
                <c:manualLayout>
                  <c:x val="6.2281035571788903E-3"/>
                  <c:y val="5.6642148225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50-5F4B-85FD-3B0E5FCAF97F}"/>
                </c:ext>
              </c:extLst>
            </c:dLbl>
            <c:dLbl>
              <c:idx val="3"/>
              <c:spPr>
                <a:solidFill>
                  <a:srgbClr val="3DC1A2"/>
                </a:solidFill>
              </c:spPr>
              <c:txPr>
                <a:bodyPr/>
                <a:lstStyle/>
                <a:p>
                  <a:pPr>
                    <a:defRPr sz="900" b="1"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541-4E21-80F6-5C984BBE278E}"/>
                </c:ext>
              </c:extLst>
            </c:dLbl>
            <c:spPr>
              <a:solidFill>
                <a:srgbClr val="3DC1A2"/>
              </a:solidFill>
              <a:ln w="25396">
                <a:noFill/>
              </a:ln>
            </c:spPr>
            <c:txPr>
              <a:bodyPr/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52</c:v>
                  </c:pt>
                  <c:pt idx="1">
                    <c:v>156.5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26.8</c:v>
                  </c:pt>
                  <c:pt idx="1">
                    <c:v>57.4</c:v>
                  </c:pt>
                </c:numCache>
              </c:numRef>
            </c:minus>
          </c:errBars>
          <c:cat>
            <c:strRef>
              <c:f>Sheet1!$A$2:$A$3</c:f>
              <c:strCache>
                <c:ptCount val="2"/>
                <c:pt idx="0">
                  <c:v> </c:v>
                </c:pt>
                <c:pt idx="1">
                  <c:v>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-16.399999999999999</c:v>
                </c:pt>
                <c:pt idx="1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50-5F4B-85FD-3B0E5FCAF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1291677248"/>
        <c:axId val="1291673984"/>
      </c:barChart>
      <c:catAx>
        <c:axId val="129167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47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800" b="0"/>
            </a:pPr>
            <a:endParaRPr lang="de-DE"/>
          </a:p>
        </c:txPr>
        <c:crossAx val="1291673984"/>
        <c:crosses val="autoZero"/>
        <c:auto val="1"/>
        <c:lblAlgn val="ctr"/>
        <c:lblOffset val="100"/>
        <c:noMultiLvlLbl val="0"/>
      </c:catAx>
      <c:valAx>
        <c:axId val="1291673984"/>
        <c:scaling>
          <c:orientation val="minMax"/>
          <c:max val="250"/>
          <c:min val="-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47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de-DE"/>
          </a:p>
        </c:txPr>
        <c:crossAx val="1291677248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06457034521723E-2"/>
          <c:y val="3.6515748031496063E-2"/>
          <c:w val="0.9239386170643159"/>
          <c:h val="0.753078740157480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28575" cap="rnd">
              <a:solidFill>
                <a:srgbClr val="3DC1A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3DC1A2"/>
              </a:solidFill>
              <a:ln w="9525">
                <a:solidFill>
                  <a:srgbClr val="3DC1A2"/>
                </a:solidFill>
              </a:ln>
              <a:effectLst/>
            </c:spPr>
          </c:marker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3AE8-41F9-B39A-B8CE72888AD1}"/>
              </c:ext>
            </c:extLst>
          </c:dPt>
          <c:dPt>
            <c:idx val="3"/>
            <c:marker>
              <c:symbol val="x"/>
              <c:size val="5"/>
            </c:marker>
            <c:bubble3D val="0"/>
            <c:extLst>
              <c:ext xmlns:c16="http://schemas.microsoft.com/office/drawing/2014/chart" uri="{C3380CC4-5D6E-409C-BE32-E72D297353CC}">
                <c16:uniqueId val="{00000000-9F93-4751-9C50-A5B65BC624BA}"/>
              </c:ext>
            </c:extLst>
          </c:dPt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9F93-4751-9C50-A5B65BC624B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 cmpd="sng">
                <a:solidFill>
                  <a:srgbClr val="3DC1A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F93-4751-9C50-A5B65BC624BA}"/>
              </c:ext>
            </c:extLst>
          </c:dPt>
          <c:dPt>
            <c:idx val="6"/>
            <c:marker>
              <c:symbol val="x"/>
              <c:size val="5"/>
            </c:marker>
            <c:bubble3D val="0"/>
            <c:extLst>
              <c:ext xmlns:c16="http://schemas.microsoft.com/office/drawing/2014/chart" uri="{C3380CC4-5D6E-409C-BE32-E72D297353CC}">
                <c16:uniqueId val="{00000004-9F93-4751-9C50-A5B65BC624BA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3AE8-41F9-B39A-B8CE72888AD1}"/>
              </c:ext>
            </c:extLst>
          </c:dPt>
          <c:dPt>
            <c:idx val="8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3AE8-41F9-B39A-B8CE72888AD1}"/>
              </c:ext>
            </c:extLst>
          </c:dPt>
          <c:dPt>
            <c:idx val="1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3AE8-41F9-B39A-B8CE72888AD1}"/>
              </c:ext>
            </c:extLst>
          </c:dPt>
          <c:dPt>
            <c:idx val="11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9-3AE8-41F9-B39A-B8CE72888AD1}"/>
              </c:ext>
            </c:extLst>
          </c:dPt>
          <c:dPt>
            <c:idx val="1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A-B5D3-4461-8A1D-DD1EB929BACF}"/>
              </c:ext>
            </c:extLst>
          </c:dPt>
          <c:dPt>
            <c:idx val="1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B-B5D3-4461-8A1D-DD1EB929BACF}"/>
              </c:ext>
            </c:extLst>
          </c:dPt>
          <c:dPt>
            <c:idx val="15"/>
            <c:marker>
              <c:symbol val="x"/>
              <c:size val="5"/>
            </c:marker>
            <c:bubble3D val="0"/>
            <c:extLst>
              <c:ext xmlns:c16="http://schemas.microsoft.com/office/drawing/2014/chart" uri="{C3380CC4-5D6E-409C-BE32-E72D297353CC}">
                <c16:uniqueId val="{0000000C-B5D3-4461-8A1D-DD1EB929BACF}"/>
              </c:ext>
            </c:extLst>
          </c:dPt>
          <c:dPt>
            <c:idx val="1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D-B5D3-4461-8A1D-DD1EB929BACF}"/>
              </c:ext>
            </c:extLst>
          </c:dPt>
          <c:dPt>
            <c:idx val="1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B5D3-4461-8A1D-DD1EB929BACF}"/>
              </c:ext>
            </c:extLst>
          </c:dPt>
          <c:dPt>
            <c:idx val="19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F-4BFF-42FB-AE2C-11904DAE1B21}"/>
              </c:ext>
            </c:extLst>
          </c:dPt>
          <c:dPt>
            <c:idx val="2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0-4BFF-42FB-AE2C-11904DAE1B21}"/>
              </c:ext>
            </c:extLst>
          </c:dPt>
          <c:dPt>
            <c:idx val="2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1-4BFF-42FB-AE2C-11904DAE1B21}"/>
              </c:ext>
            </c:extLst>
          </c:dPt>
          <c:dPt>
            <c:idx val="2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12-4BFF-42FB-AE2C-11904DAE1B21}"/>
              </c:ext>
            </c:extLst>
          </c:dPt>
          <c:errBars>
            <c:errDir val="y"/>
            <c:errBarType val="both"/>
            <c:errValType val="cust"/>
            <c:noEndCap val="0"/>
            <c:plus>
              <c:numRef>
                <c:f>Sheet1!$H$2:$H$26</c:f>
                <c:numCache>
                  <c:formatCode>General</c:formatCode>
                  <c:ptCount val="25"/>
                  <c:pt idx="0">
                    <c:v>0</c:v>
                  </c:pt>
                  <c:pt idx="1">
                    <c:v>5.0999999999999996</c:v>
                  </c:pt>
                  <c:pt idx="3">
                    <c:v>4.2</c:v>
                  </c:pt>
                  <c:pt idx="6">
                    <c:v>3.9</c:v>
                  </c:pt>
                  <c:pt idx="9">
                    <c:v>6</c:v>
                  </c:pt>
                  <c:pt idx="12">
                    <c:v>6</c:v>
                  </c:pt>
                  <c:pt idx="15">
                    <c:v>6.3000000000000007</c:v>
                  </c:pt>
                  <c:pt idx="18">
                    <c:v>5.4</c:v>
                  </c:pt>
                  <c:pt idx="21">
                    <c:v>9</c:v>
                  </c:pt>
                  <c:pt idx="24">
                    <c:v>5.4</c:v>
                  </c:pt>
                </c:numCache>
              </c:numRef>
            </c:plus>
            <c:minus>
              <c:numRef>
                <c:f>Sheet1!$G$2:$G$26</c:f>
                <c:numCache>
                  <c:formatCode>General</c:formatCode>
                  <c:ptCount val="25"/>
                  <c:pt idx="0">
                    <c:v>0</c:v>
                  </c:pt>
                  <c:pt idx="1">
                    <c:v>6.9</c:v>
                  </c:pt>
                  <c:pt idx="3">
                    <c:v>4.7999999999999989</c:v>
                  </c:pt>
                  <c:pt idx="6">
                    <c:v>3.3</c:v>
                  </c:pt>
                  <c:pt idx="9">
                    <c:v>4.2</c:v>
                  </c:pt>
                  <c:pt idx="12">
                    <c:v>4.2</c:v>
                  </c:pt>
                  <c:pt idx="15">
                    <c:v>5.0999999999999996</c:v>
                  </c:pt>
                  <c:pt idx="18">
                    <c:v>6</c:v>
                  </c:pt>
                  <c:pt idx="21">
                    <c:v>4.2</c:v>
                  </c:pt>
                  <c:pt idx="24">
                    <c:v>7.2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bg2">
                    <a:lumMod val="50000"/>
                  </a:schemeClr>
                </a:solidFill>
                <a:round/>
              </a:ln>
              <a:effectLst/>
            </c:spPr>
          </c:errBars>
          <c:cat>
            <c:numRef>
              <c:f>Sheet1!$A$2:$A$26</c:f>
              <c:numCache>
                <c:formatCode>General</c:formatCode>
                <c:ptCount val="25"/>
                <c:pt idx="0">
                  <c:v>0</c:v>
                </c:pt>
                <c:pt idx="1">
                  <c:v>4</c:v>
                </c:pt>
                <c:pt idx="3">
                  <c:v>12</c:v>
                </c:pt>
                <c:pt idx="6">
                  <c:v>24</c:v>
                </c:pt>
                <c:pt idx="9">
                  <c:v>36</c:v>
                </c:pt>
                <c:pt idx="12">
                  <c:v>48</c:v>
                </c:pt>
                <c:pt idx="15">
                  <c:v>60</c:v>
                </c:pt>
                <c:pt idx="18">
                  <c:v>72</c:v>
                </c:pt>
                <c:pt idx="21">
                  <c:v>84</c:v>
                </c:pt>
                <c:pt idx="24">
                  <c:v>96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0</c:v>
                </c:pt>
                <c:pt idx="1">
                  <c:v>-3</c:v>
                </c:pt>
                <c:pt idx="2">
                  <c:v>-4.2</c:v>
                </c:pt>
                <c:pt idx="3">
                  <c:v>-5.4</c:v>
                </c:pt>
                <c:pt idx="4">
                  <c:v>-5.0999999999999996</c:v>
                </c:pt>
                <c:pt idx="5">
                  <c:v>-4.8</c:v>
                </c:pt>
                <c:pt idx="6">
                  <c:v>-4.5</c:v>
                </c:pt>
                <c:pt idx="7">
                  <c:v>-4.8</c:v>
                </c:pt>
                <c:pt idx="8">
                  <c:v>-5.0999999999999996</c:v>
                </c:pt>
                <c:pt idx="9">
                  <c:v>-5.4</c:v>
                </c:pt>
                <c:pt idx="10">
                  <c:v>-5.6</c:v>
                </c:pt>
                <c:pt idx="11">
                  <c:v>-5.8</c:v>
                </c:pt>
                <c:pt idx="12">
                  <c:v>-6</c:v>
                </c:pt>
                <c:pt idx="13">
                  <c:v>-6.3</c:v>
                </c:pt>
                <c:pt idx="14">
                  <c:v>-6.6</c:v>
                </c:pt>
                <c:pt idx="15">
                  <c:v>-6.9</c:v>
                </c:pt>
                <c:pt idx="16">
                  <c:v>-6.6</c:v>
                </c:pt>
                <c:pt idx="17">
                  <c:v>-6.3</c:v>
                </c:pt>
                <c:pt idx="18">
                  <c:v>-6</c:v>
                </c:pt>
                <c:pt idx="19">
                  <c:v>-6.6</c:v>
                </c:pt>
                <c:pt idx="20">
                  <c:v>-7.2</c:v>
                </c:pt>
                <c:pt idx="21">
                  <c:v>-7.8</c:v>
                </c:pt>
                <c:pt idx="22">
                  <c:v>-7.2</c:v>
                </c:pt>
                <c:pt idx="23">
                  <c:v>-6.6</c:v>
                </c:pt>
                <c:pt idx="24">
                  <c:v>-6.6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3A-49FE-9EB2-EF41174BF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1672352"/>
        <c:axId val="1291682144"/>
      </c:lineChart>
      <c:catAx>
        <c:axId val="1291672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Week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1291682144"/>
        <c:crosses val="autoZero"/>
        <c:auto val="1"/>
        <c:lblAlgn val="ctr"/>
        <c:lblOffset val="100"/>
        <c:noMultiLvlLbl val="0"/>
      </c:catAx>
      <c:valAx>
        <c:axId val="1291682144"/>
        <c:scaling>
          <c:orientation val="minMax"/>
          <c:max val="5"/>
          <c:min val="-2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de-DE"/>
          </a:p>
        </c:txPr>
        <c:crossAx val="129167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85220247618201E-2"/>
          <c:y val="0.232075398388947"/>
          <c:w val="0.92410581306010497"/>
          <c:h val="0.581467283356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-15</c:v>
                </c:pt>
                <c:pt idx="1">
                  <c:v>-10</c:v>
                </c:pt>
                <c:pt idx="2">
                  <c:v>-1</c:v>
                </c:pt>
                <c:pt idx="3">
                  <c:v>-19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D-48B4-9D3E-335EF7F16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91683776"/>
        <c:axId val="1291684320"/>
      </c:barChart>
      <c:catAx>
        <c:axId val="129168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91684320"/>
        <c:crosses val="autoZero"/>
        <c:auto val="1"/>
        <c:lblAlgn val="ctr"/>
        <c:lblOffset val="100"/>
        <c:noMultiLvlLbl val="0"/>
      </c:catAx>
      <c:valAx>
        <c:axId val="1291684320"/>
        <c:scaling>
          <c:orientation val="minMax"/>
          <c:max val="3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9168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85220247618201E-2"/>
          <c:y val="0.232075398388947"/>
          <c:w val="0.92410581306010497"/>
          <c:h val="0.581467283356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&lt;65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D7E-4A2C-8670-2D74E4C6EF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TC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-0.2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D-48B4-9D3E-335EF7F16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91684864"/>
        <c:axId val="1291669632"/>
      </c:barChart>
      <c:catAx>
        <c:axId val="129168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91669632"/>
        <c:crosses val="autoZero"/>
        <c:auto val="1"/>
        <c:lblAlgn val="ctr"/>
        <c:lblOffset val="100"/>
        <c:noMultiLvlLbl val="0"/>
      </c:catAx>
      <c:valAx>
        <c:axId val="1291669632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9168486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0.08446</cdr:x>
      <cdr:y>0.70462</cdr:y>
    </cdr:from>
    <cdr:to>
      <cdr:x>1</cdr:x>
      <cdr:y>0.80303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0124A38A-68A4-461E-B7D4-96F2ACE4CF9F}"/>
            </a:ext>
          </a:extLst>
        </cdr:cNvPr>
        <cdr:cNvSpPr txBox="1"/>
      </cdr:nvSpPr>
      <cdr:spPr>
        <a:xfrm xmlns:a="http://schemas.openxmlformats.org/drawingml/2006/main">
          <a:off x="926763" y="3966729"/>
          <a:ext cx="10046037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>
            <a:lnSpc>
              <a:spcPct val="90000"/>
            </a:lnSpc>
          </a:pPr>
          <a:r>
            <a:rPr lang="en-US" sz="2000" dirty="0">
              <a:solidFill>
                <a:schemeClr val="tx1"/>
              </a:solidFill>
            </a:rPr>
            <a:t>Eleven participants did not have data due to the COVID-19 pandemic and restrictions on clinic/study visits; all were suppressed at their last visit.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0.0939</cdr:x>
      <cdr:y>0.059</cdr:y>
    </cdr:from>
    <cdr:to>
      <cdr:x>0.26074</cdr:x>
      <cdr:y>0.16012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7091" y="226268"/>
          <a:ext cx="1025366" cy="38778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Total Cholesterol</a:t>
          </a:r>
        </a:p>
      </cdr:txBody>
    </cdr:sp>
  </cdr:relSizeAnchor>
  <cdr:relSizeAnchor xmlns:cdr="http://schemas.openxmlformats.org/drawingml/2006/chartDrawing">
    <cdr:from>
      <cdr:x>0.32683</cdr:x>
      <cdr:y>0.059</cdr:y>
    </cdr:from>
    <cdr:to>
      <cdr:x>0.49367</cdr:x>
      <cdr:y>0.16012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08625" y="226268"/>
          <a:ext cx="1025367" cy="38778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/>
            <a:t>LDL Cholesterol</a:t>
          </a:r>
        </a:p>
      </cdr:txBody>
    </cdr:sp>
  </cdr:relSizeAnchor>
  <cdr:relSizeAnchor xmlns:cdr="http://schemas.openxmlformats.org/drawingml/2006/chartDrawing">
    <cdr:from>
      <cdr:x>0.55988</cdr:x>
      <cdr:y>0.059</cdr:y>
    </cdr:from>
    <cdr:to>
      <cdr:x>0.72673</cdr:x>
      <cdr:y>0.16012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40915" y="226268"/>
          <a:ext cx="1025427" cy="38778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/>
            <a:t>HDL Cholesterol</a:t>
          </a:r>
        </a:p>
      </cdr:txBody>
    </cdr:sp>
  </cdr:relSizeAnchor>
  <cdr:relSizeAnchor xmlns:cdr="http://schemas.openxmlformats.org/drawingml/2006/chartDrawing">
    <cdr:from>
      <cdr:x>0.74841</cdr:x>
      <cdr:y>0.0616</cdr:y>
    </cdr:from>
    <cdr:to>
      <cdr:x>0.99005</cdr:x>
      <cdr:y>0.12902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49672" y="177175"/>
          <a:ext cx="1113809" cy="1938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Triglycerides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0.09917</cdr:x>
      <cdr:y>0.00836</cdr:y>
    </cdr:from>
    <cdr:to>
      <cdr:x>1</cdr:x>
      <cdr:y>0.14319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69041" y="24045"/>
          <a:ext cx="1535585" cy="3877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Total </a:t>
          </a:r>
          <a:r>
            <a:rPr lang="en-US" sz="1400" b="1" dirty="0" err="1"/>
            <a:t>Cholesterol:HDL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40F2F2-4824-4A65-B8B0-913D972D7D74}" type="datetimeFigureOut">
              <a:rPr lang="en-US"/>
              <a:pPr>
                <a:defRPr/>
              </a:pPr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BD6691-94F3-4A7F-BA0D-E336BCC1C66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6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A2043F-C039-441E-8FCF-D3CA153B9915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89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92C502-3C7B-43E2-9DDB-05E39C812B8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07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92C502-3C7B-43E2-9DDB-05E39C812B8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398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E56E5-E341-4534-A6D6-581AEBA8DC3A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362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D819EB-F25E-4477-B536-5F685455D3D2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19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E56E5-E341-4534-A6D6-581AEBA8DC3A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F4C33F-49DC-470B-B664-F8123FD4297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8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E77F5A-D3F9-4131-8E2A-629D29BE7C9D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2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7" name="Rectangle 7"/>
          <p:cNvSpPr txBox="1">
            <a:spLocks noGrp="1" noChangeArrowheads="1"/>
          </p:cNvSpPr>
          <p:nvPr/>
        </p:nvSpPr>
        <p:spPr bwMode="auto">
          <a:xfrm>
            <a:off x="3970343" y="8829680"/>
            <a:ext cx="3038476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53" tIns="47425" rIns="94853" bIns="47425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37A6D8A-5F37-4E31-9BF9-63CFF2D2C46F}" type="slidenum"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1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918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9575" y="695325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152400" y="4267200"/>
            <a:ext cx="6781800" cy="487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846" tIns="47423" rIns="94846" bIns="47423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altLang="en-US" sz="900" dirty="0"/>
          </a:p>
        </p:txBody>
      </p:sp>
    </p:spTree>
    <p:extLst>
      <p:ext uri="{BB962C8B-B14F-4D97-AF65-F5344CB8AC3E}">
        <p14:creationId xmlns:p14="http://schemas.microsoft.com/office/powerpoint/2010/main" val="1207547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07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B39EAF-73ED-465B-8CDE-0E113B21B0D5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91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B39EAF-73ED-465B-8CDE-0E113B21B0D5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30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B39EAF-73ED-465B-8CDE-0E113B21B0D5}" type="slidenum">
              <a:rPr lang="en-US" altLang="en-US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01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0276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813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4" y="1981200"/>
            <a:ext cx="8749108" cy="1905000"/>
          </a:xfrm>
        </p:spPr>
        <p:txBody>
          <a:bodyPr/>
          <a:lstStyle>
            <a:lvl1pPr>
              <a:defRPr sz="4267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3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14E887-1363-40F0-9FD2-E4D94012A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5787" r="1085" b="5381"/>
          <a:stretch/>
        </p:blipFill>
        <p:spPr>
          <a:xfrm>
            <a:off x="1708152" y="838201"/>
            <a:ext cx="3565597" cy="86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8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4A51091-2D46-4BEF-9536-61EDCA345EA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67" b="1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67" b="1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2EE71C0-9A9C-44B2-9D2A-573F59B3BD2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6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0B249799-FEE2-4020-BBE6-2BFD9FEA14EC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87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1322ECA-8C03-4C2A-BC6B-0BFEF0455D18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89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7E2F464-E0CF-4F59-B012-548E19D3BE62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41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400">
                <a:solidFill>
                  <a:schemeClr val="tx1"/>
                </a:solidFill>
              </a:defRPr>
            </a:lvl1pPr>
            <a:lvl2pPr marL="0" indent="0">
              <a:buNone/>
              <a:defRPr sz="2400">
                <a:solidFill>
                  <a:schemeClr val="accent4"/>
                </a:solidFill>
              </a:defRPr>
            </a:lvl2pPr>
            <a:lvl3pPr marL="0" indent="0">
              <a:buNone/>
              <a:defRPr sz="2400">
                <a:solidFill>
                  <a:schemeClr val="accent4"/>
                </a:solidFill>
              </a:defRPr>
            </a:lvl3pPr>
            <a:lvl4pPr marL="0" indent="0">
              <a:buNone/>
              <a:defRPr sz="2400">
                <a:solidFill>
                  <a:schemeClr val="accent4"/>
                </a:solidFill>
              </a:defRPr>
            </a:lvl4pPr>
            <a:lvl5pPr marL="0" indent="0">
              <a:buNone/>
              <a:defRPr sz="2400">
                <a:solidFill>
                  <a:schemeClr val="accent4"/>
                </a:solidFill>
              </a:defRPr>
            </a:lvl5pPr>
            <a:lvl6pPr marL="0" indent="0">
              <a:buNone/>
              <a:defRPr sz="2400">
                <a:solidFill>
                  <a:schemeClr val="accent4"/>
                </a:solidFill>
              </a:defRPr>
            </a:lvl6pPr>
            <a:lvl7pPr marL="0" indent="0">
              <a:buNone/>
              <a:defRPr sz="2400">
                <a:solidFill>
                  <a:schemeClr val="accent4"/>
                </a:solidFill>
              </a:defRPr>
            </a:lvl7pPr>
            <a:lvl8pPr marL="0" indent="0">
              <a:buNone/>
              <a:defRPr sz="2400">
                <a:solidFill>
                  <a:schemeClr val="accent4"/>
                </a:solidFill>
              </a:defRPr>
            </a:lvl8pPr>
            <a:lvl9pPr marL="0" indent="0">
              <a:buNone/>
              <a:defRPr sz="24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D881177-5195-4F91-B4DA-2AD76A0C11DA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4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6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0" indent="0">
              <a:buNone/>
              <a:defRPr sz="2400">
                <a:solidFill>
                  <a:schemeClr val="accent4"/>
                </a:solidFill>
              </a:defRPr>
            </a:lvl2pPr>
            <a:lvl3pPr marL="0" indent="0">
              <a:buNone/>
              <a:defRPr sz="2400">
                <a:solidFill>
                  <a:schemeClr val="accent4"/>
                </a:solidFill>
              </a:defRPr>
            </a:lvl3pPr>
            <a:lvl4pPr marL="0" indent="0">
              <a:buNone/>
              <a:defRPr sz="2400">
                <a:solidFill>
                  <a:schemeClr val="accent4"/>
                </a:solidFill>
              </a:defRPr>
            </a:lvl4pPr>
            <a:lvl5pPr marL="0" indent="0">
              <a:buNone/>
              <a:defRPr sz="2400">
                <a:solidFill>
                  <a:schemeClr val="accent4"/>
                </a:solidFill>
              </a:defRPr>
            </a:lvl5pPr>
            <a:lvl6pPr marL="0" indent="0">
              <a:buNone/>
              <a:defRPr sz="2400">
                <a:solidFill>
                  <a:schemeClr val="accent4"/>
                </a:solidFill>
              </a:defRPr>
            </a:lvl6pPr>
            <a:lvl7pPr marL="0" indent="0">
              <a:buNone/>
              <a:defRPr sz="2400">
                <a:solidFill>
                  <a:schemeClr val="accent4"/>
                </a:solidFill>
              </a:defRPr>
            </a:lvl7pPr>
            <a:lvl8pPr marL="0" indent="0">
              <a:buNone/>
              <a:defRPr sz="2400">
                <a:solidFill>
                  <a:schemeClr val="accent4"/>
                </a:solidFill>
              </a:defRPr>
            </a:lvl8pPr>
            <a:lvl9pPr marL="0" indent="0">
              <a:buNone/>
              <a:defRPr sz="24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669CE70A-2509-48A5-82A6-8F4BC698F92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94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667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667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243B394E-4524-419C-AC7C-EC8E2D18203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4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667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667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667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547C9B9-4C11-4C41-9624-050FEF391A6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5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7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6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133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0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5B91914-3909-4B66-9B9F-EC0A7F9FCC07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3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133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667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E19CA04E-D2B2-421F-8E85-01AFC83FF30D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0" y="3878265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78265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4" y="2057400"/>
            <a:ext cx="8749108" cy="1371600"/>
          </a:xfrm>
        </p:spPr>
        <p:txBody>
          <a:bodyPr/>
          <a:lstStyle>
            <a:lvl1pPr algn="l">
              <a:defRPr sz="4267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5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667">
                <a:solidFill>
                  <a:schemeClr val="tx1"/>
                </a:solidFill>
              </a:defRPr>
            </a:lvl1pPr>
            <a:lvl2pPr marL="0" indent="0">
              <a:buNone/>
              <a:defRPr sz="2667">
                <a:solidFill>
                  <a:schemeClr val="accent4"/>
                </a:solidFill>
              </a:defRPr>
            </a:lvl2pPr>
            <a:lvl3pPr marL="0" indent="0">
              <a:buNone/>
              <a:defRPr sz="2667">
                <a:solidFill>
                  <a:schemeClr val="accent4"/>
                </a:solidFill>
              </a:defRPr>
            </a:lvl3pPr>
            <a:lvl4pPr marL="0" indent="0">
              <a:buNone/>
              <a:defRPr sz="2667">
                <a:solidFill>
                  <a:schemeClr val="accent4"/>
                </a:solidFill>
              </a:defRPr>
            </a:lvl4pPr>
            <a:lvl5pPr marL="0" indent="0">
              <a:buNone/>
              <a:defRPr sz="2667">
                <a:solidFill>
                  <a:schemeClr val="accent4"/>
                </a:solidFill>
              </a:defRPr>
            </a:lvl5pPr>
            <a:lvl6pPr marL="0" indent="0">
              <a:buNone/>
              <a:defRPr sz="2667">
                <a:solidFill>
                  <a:schemeClr val="accent4"/>
                </a:solidFill>
              </a:defRPr>
            </a:lvl6pPr>
            <a:lvl7pPr marL="0" indent="0">
              <a:buNone/>
              <a:defRPr sz="2667">
                <a:solidFill>
                  <a:schemeClr val="accent4"/>
                </a:solidFill>
              </a:defRPr>
            </a:lvl7pPr>
            <a:lvl8pPr marL="0" indent="0">
              <a:buNone/>
              <a:defRPr sz="2667">
                <a:solidFill>
                  <a:schemeClr val="accent4"/>
                </a:solidFill>
              </a:defRPr>
            </a:lvl8pPr>
            <a:lvl9pPr marL="0" indent="0">
              <a:buNone/>
              <a:defRPr sz="2667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EDBB50-1D11-47F1-B252-34B11E6DB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5787" r="1085" b="5381"/>
          <a:stretch/>
        </p:blipFill>
        <p:spPr>
          <a:xfrm>
            <a:off x="1727201" y="765896"/>
            <a:ext cx="2389188" cy="58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4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H="1">
            <a:off x="0" y="3878265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3878265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4" y="2514600"/>
            <a:ext cx="8749108" cy="914400"/>
          </a:xfrm>
        </p:spPr>
        <p:txBody>
          <a:bodyPr/>
          <a:lstStyle>
            <a:lvl1pPr algn="l">
              <a:defRPr sz="4267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5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667">
                <a:solidFill>
                  <a:schemeClr val="tx1"/>
                </a:solidFill>
              </a:defRPr>
            </a:lvl1pPr>
            <a:lvl2pPr marL="0" indent="0">
              <a:buNone/>
              <a:defRPr sz="2667">
                <a:solidFill>
                  <a:schemeClr val="accent4"/>
                </a:solidFill>
              </a:defRPr>
            </a:lvl2pPr>
            <a:lvl3pPr marL="0" indent="0">
              <a:buNone/>
              <a:defRPr sz="2667">
                <a:solidFill>
                  <a:schemeClr val="accent4"/>
                </a:solidFill>
              </a:defRPr>
            </a:lvl3pPr>
            <a:lvl4pPr marL="0" indent="0">
              <a:buNone/>
              <a:defRPr sz="2667">
                <a:solidFill>
                  <a:schemeClr val="accent4"/>
                </a:solidFill>
              </a:defRPr>
            </a:lvl4pPr>
            <a:lvl5pPr marL="0" indent="0">
              <a:buNone/>
              <a:defRPr sz="2667">
                <a:solidFill>
                  <a:schemeClr val="accent4"/>
                </a:solidFill>
              </a:defRPr>
            </a:lvl5pPr>
            <a:lvl6pPr marL="0" indent="0">
              <a:buNone/>
              <a:defRPr sz="2667">
                <a:solidFill>
                  <a:schemeClr val="accent4"/>
                </a:solidFill>
              </a:defRPr>
            </a:lvl6pPr>
            <a:lvl7pPr marL="0" indent="0">
              <a:buNone/>
              <a:defRPr sz="2667">
                <a:solidFill>
                  <a:schemeClr val="accent4"/>
                </a:solidFill>
              </a:defRPr>
            </a:lvl7pPr>
            <a:lvl8pPr marL="0" indent="0">
              <a:buNone/>
              <a:defRPr sz="2667">
                <a:solidFill>
                  <a:schemeClr val="accent4"/>
                </a:solidFill>
              </a:defRPr>
            </a:lvl8pPr>
            <a:lvl9pPr marL="0" indent="0">
              <a:buNone/>
              <a:defRPr sz="2667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C439D27-6191-4D62-A782-42CE3C2DA4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5787" r="1085" b="5381"/>
          <a:stretch/>
        </p:blipFill>
        <p:spPr>
          <a:xfrm>
            <a:off x="1727201" y="765896"/>
            <a:ext cx="2389188" cy="58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5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F6CC1432-64A6-471C-A193-B13CF306653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2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7086D092-E8FB-466B-80FB-85AF8822B49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9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1739"/>
            <a:ext cx="11563349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" y="1201739"/>
            <a:ext cx="590551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466725"/>
            <a:ext cx="10972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6"/>
            <a:ext cx="4064000" cy="1651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67" smtClean="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Author’s Last Name, Conference Name, Year, Presentation #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05856" y="6537325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67" smtClean="0">
                <a:solidFill>
                  <a:srgbClr val="7F7F7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7F8874-B513-40D9-994A-86A277CC0ADA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EA73BE-A5F7-475C-9D2D-8D08EF9B79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5787" r="1085" b="5381"/>
          <a:stretch/>
        </p:blipFill>
        <p:spPr>
          <a:xfrm>
            <a:off x="10386139" y="6534151"/>
            <a:ext cx="1196261" cy="2913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5" r:id="rId2"/>
    <p:sldLayoutId id="2147483696" r:id="rId3"/>
    <p:sldLayoutId id="2147483697" r:id="rId4"/>
    <p:sldLayoutId id="2147483698" r:id="rId5"/>
    <p:sldLayoutId id="2147483711" r:id="rId6"/>
    <p:sldLayoutId id="2147483712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04792" indent="-304792" algn="l" rtl="0" fontAlgn="base">
        <a:lnSpc>
          <a:spcPct val="90000"/>
        </a:lnSpc>
        <a:spcBef>
          <a:spcPts val="1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68850" indent="-304792" algn="l" rtl="0" fontAlgn="base">
        <a:lnSpc>
          <a:spcPct val="90000"/>
        </a:lnSpc>
        <a:spcBef>
          <a:spcPts val="1067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73642" indent="-243411" algn="l" rtl="0" fontAlgn="base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278435" indent="-243411" algn="l" rtl="0" fontAlgn="base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583227" indent="-243411" algn="l" rtl="0" fontAlgn="base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1889713" indent="-243834" algn="l" defTabSz="121917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194505" indent="-243834" algn="l" defTabSz="121917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2499298" indent="-243834" algn="l" defTabSz="121917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2804090" indent="-243834" algn="l" defTabSz="121917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85952" y="1981200"/>
            <a:ext cx="10576312" cy="1905000"/>
          </a:xfrm>
        </p:spPr>
        <p:txBody>
          <a:bodyPr/>
          <a:lstStyle/>
          <a:p>
            <a:r>
              <a:rPr lang="en-US" sz="3733" dirty="0"/>
              <a:t>Switching to bictegravir/emtricitabine/tenofovir alafenamide (B/F/TAF) in adults aged 65 years or older: Week 96 results from an international, phase 3b, open-label trial (GS-US-380-4449)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18945" y="4724400"/>
            <a:ext cx="8756649" cy="990600"/>
          </a:xfrm>
        </p:spPr>
        <p:txBody>
          <a:bodyPr/>
          <a:lstStyle/>
          <a:p>
            <a:r>
              <a:rPr lang="en-US" dirty="0"/>
              <a:t>Maggiolo F, Rizzardini G, Molina JM, Pulido F, De Wit S, Vandekerckhove L, </a:t>
            </a:r>
            <a:r>
              <a:rPr lang="en-US" dirty="0" err="1"/>
              <a:t>Berenguer</a:t>
            </a:r>
            <a:r>
              <a:rPr lang="en-US" dirty="0"/>
              <a:t> J, Blair C, Chuck S, Piontkowsky D, Martin H, McNicholl I, Haubrich R, Gallant 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466725"/>
            <a:ext cx="11379200" cy="676275"/>
          </a:xfrm>
        </p:spPr>
        <p:txBody>
          <a:bodyPr/>
          <a:lstStyle/>
          <a:p>
            <a:r>
              <a:rPr lang="en-US" altLang="en-US" dirty="0"/>
              <a:t>Virologic Outcomes at Week 96 by FDA Snapshot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260765"/>
              </p:ext>
            </p:extLst>
          </p:nvPr>
        </p:nvGraphicFramePr>
        <p:xfrm>
          <a:off x="190293" y="1350890"/>
          <a:ext cx="11798506" cy="387425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827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392">
                <a:tc>
                  <a:txBody>
                    <a:bodyPr/>
                    <a:lstStyle/>
                    <a:p>
                      <a:endParaRPr lang="en-US" sz="1600" b="1" dirty="0">
                        <a:latin typeface="+mn-lt"/>
                      </a:endParaRPr>
                    </a:p>
                  </a:txBody>
                  <a:tcPr marL="121928" marR="121928" marT="27433" marB="27433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121928" marR="121928" marT="27433" marB="27433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</a:rPr>
                        <a:t>HIV-1 RNA &lt; 50 c/</a:t>
                      </a:r>
                      <a:r>
                        <a:rPr lang="es-ES" sz="1600" dirty="0" err="1">
                          <a:effectLst/>
                          <a:latin typeface="+mn-lt"/>
                          <a:ea typeface="Calibri"/>
                        </a:rPr>
                        <a:t>mL</a:t>
                      </a:r>
                      <a:endParaRPr lang="en-US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</a:rPr>
                        <a:t>64</a:t>
                      </a:r>
                      <a:r>
                        <a:rPr lang="es-ES" sz="1600" baseline="0" dirty="0">
                          <a:effectLst/>
                          <a:latin typeface="+mn-lt"/>
                          <a:ea typeface="Calibri"/>
                        </a:rPr>
                        <a:t> (74%)</a:t>
                      </a:r>
                      <a:endParaRPr lang="en-US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2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</a:rPr>
                        <a:t>HIV-1 RNA ≥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  <a:latin typeface="+mn-lt"/>
                          <a:ea typeface="Calibri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HIV-1 RNA ≥ 50 c/mL in W96 Window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DC Study Drug Due to Lack of Efficacy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DC Study Drug Due to AE and Last Available HIV-1 RNA ≥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DC Study Drug Due to Other Reasons and Last Available HIV-1 RNA ≥</a:t>
                      </a:r>
                      <a:r>
                        <a:rPr lang="en-US" sz="1500" baseline="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50 c/mL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  <a:endParaRPr lang="en-US" sz="15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</a:rPr>
                        <a:t>No Virologic Data in W96 Window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DC Study Drug Due to AE/Death and Last Available HIV-1 RNA &lt;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DC Study Drug Due to Other Reasons and Last Available HIV-1 RNA &lt;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Missing Data During Window but on Study Drug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</a:rPr>
                        <a:t>  22 (26%)*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7 (8%)</a:t>
                      </a:r>
                      <a:r>
                        <a:rPr lang="en-US" sz="1500" baseline="30000" dirty="0">
                          <a:effectLst/>
                          <a:latin typeface="+mn-lt"/>
                          <a:ea typeface="Calibri"/>
                        </a:rPr>
                        <a:t>†</a:t>
                      </a:r>
                      <a:endParaRPr lang="en-US" sz="15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2 (2%)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</a:rPr>
                        <a:t>13 (15%)</a:t>
                      </a:r>
                      <a:r>
                        <a:rPr lang="en-US" sz="15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‡</a:t>
                      </a:r>
                      <a:endParaRPr lang="en-US" sz="1500" b="0" baseline="300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7318" y="6597577"/>
            <a:ext cx="2742739" cy="18460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33" dirty="0"/>
              <a:t>c/mL=copies/mL,   DC=discontinued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4706" y="5474045"/>
            <a:ext cx="11489145" cy="9230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33" dirty="0"/>
              <a:t>* Eleven participants did not have data due to the COVID-19 pandemic and restrictions on clinic/study visits.</a:t>
            </a:r>
          </a:p>
          <a:p>
            <a:pPr>
              <a:lnSpc>
                <a:spcPct val="90000"/>
              </a:lnSpc>
            </a:pPr>
            <a:r>
              <a:rPr lang="en-US" sz="1333" baseline="30000" dirty="0"/>
              <a:t>† </a:t>
            </a:r>
            <a:r>
              <a:rPr lang="en-US" sz="1333" dirty="0"/>
              <a:t>1) abdominal discomfort (grade 2, drug-related),  2) alcohol withdrawal,  3) benzodiazepine withdrawal,  4) depressive disorder, 5) weight increased (grade 3, drug-related) </a:t>
            </a:r>
          </a:p>
          <a:p>
            <a:pPr>
              <a:lnSpc>
                <a:spcPct val="90000"/>
              </a:lnSpc>
            </a:pPr>
            <a:r>
              <a:rPr lang="en-US" sz="1333" baseline="30000" dirty="0"/>
              <a:t>‡  </a:t>
            </a:r>
            <a:r>
              <a:rPr lang="en-US" sz="1333" dirty="0"/>
              <a:t>Of the 13 subjects: 2 subjects had Week 96 visit &gt;1 day after the last dose and an HIV-1 RNA &lt;50 c/mL, 11 subjects missed Week 96 and did not have HIV-1 RNA assessments after Week 84 though their Week 84 HIV-1 RNA &lt;50 c/mL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1FD29F-871C-4434-914A-F85152A38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827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466725"/>
            <a:ext cx="11379200" cy="676275"/>
          </a:xfrm>
        </p:spPr>
        <p:txBody>
          <a:bodyPr/>
          <a:lstStyle/>
          <a:p>
            <a:r>
              <a:rPr lang="en-US" altLang="en-US" dirty="0"/>
              <a:t>Treatment-Emergent Adverse Events through Week 96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255621"/>
              </p:ext>
            </p:extLst>
          </p:nvPr>
        </p:nvGraphicFramePr>
        <p:xfrm>
          <a:off x="184151" y="1289979"/>
          <a:ext cx="11833677" cy="368108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68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5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8307">
                <a:tc>
                  <a:txBody>
                    <a:bodyPr/>
                    <a:lstStyle/>
                    <a:p>
                      <a:endParaRPr lang="en-US" sz="1900" b="1" dirty="0">
                        <a:latin typeface="+mn-lt"/>
                      </a:endParaRPr>
                    </a:p>
                  </a:txBody>
                  <a:tcPr marL="121928" marR="121928" marT="27433" marB="27433" anchor="ctr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(n=86)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% (n)</a:t>
                      </a:r>
                    </a:p>
                  </a:txBody>
                  <a:tcPr marL="121928" marR="121928" marT="27433" marB="27433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Grades 2-4 Study Drug-Related AE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4.7% (4)</a:t>
                      </a: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3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Grades 3-4 Study Drug-Related AEs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2.3% (2)</a:t>
                      </a: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Grades 3 or 4 Laboratory Abnormalities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 (11)</a:t>
                      </a:r>
                      <a:endParaRPr lang="en-US" sz="1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Study Drug-Related Serious AE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AEs Leading to Study Drug Discontinuation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5.8% (5)</a:t>
                      </a:r>
                      <a:r>
                        <a:rPr lang="en-US" sz="1900" baseline="30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*</a:t>
                      </a:r>
                      <a:endParaRPr lang="en-US" sz="19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AEs Leading to Study Drug Discontinuation (drug-related)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3.5% (3)</a:t>
                      </a: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9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Death</a:t>
                      </a:r>
                    </a:p>
                  </a:txBody>
                  <a:tcPr marT="0" marB="0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  <a:r>
                        <a:rPr lang="en-US" sz="1900" baseline="30000" dirty="0">
                          <a:effectLst/>
                          <a:latin typeface="+mn-lt"/>
                          <a:ea typeface="Calibri"/>
                        </a:rPr>
                        <a:t>†</a:t>
                      </a:r>
                      <a:endParaRPr lang="en-US" sz="19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751" y="5773653"/>
            <a:ext cx="11432499" cy="9230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333" dirty="0"/>
              <a:t>*1) abdominal discomfort (grade 2, drug-related),  2) alcohol withdrawal, (grade 3),  3) benzodiazepine withdrawal (grade 2),  4) irritability and sleep disorder (grade 3, drug-related), 5) weight increased (grade 3, drug related)</a:t>
            </a:r>
            <a:endParaRPr lang="en-US" sz="1333" dirty="0">
              <a:highlight>
                <a:srgbClr val="FFFF00"/>
              </a:highlight>
            </a:endParaRPr>
          </a:p>
          <a:p>
            <a:pPr>
              <a:lnSpc>
                <a:spcPct val="90000"/>
              </a:lnSpc>
            </a:pPr>
            <a:r>
              <a:rPr lang="en-US" sz="1333" baseline="30000" dirty="0">
                <a:ea typeface="Calibri"/>
              </a:rPr>
              <a:t>† </a:t>
            </a:r>
            <a:r>
              <a:rPr lang="en-US" sz="1333" dirty="0">
                <a:ea typeface="Calibri"/>
              </a:rPr>
              <a:t>1) 77 </a:t>
            </a:r>
            <a:r>
              <a:rPr lang="en-US" sz="1333" dirty="0" err="1">
                <a:ea typeface="Calibri"/>
              </a:rPr>
              <a:t>yo</a:t>
            </a:r>
            <a:r>
              <a:rPr lang="en-US" sz="1333" dirty="0">
                <a:ea typeface="Calibri"/>
              </a:rPr>
              <a:t> male with pre-existing depressive disorder led to suicide via a benzodiazepine overdose (study day 427),  2) 72 </a:t>
            </a:r>
            <a:r>
              <a:rPr lang="en-US" sz="1333" dirty="0" err="1">
                <a:ea typeface="Calibri"/>
              </a:rPr>
              <a:t>yo</a:t>
            </a:r>
            <a:r>
              <a:rPr lang="en-US" sz="1333" dirty="0">
                <a:ea typeface="Calibri"/>
              </a:rPr>
              <a:t> male developed pneumonia secondary to COVID-19 infection (study day 672); Neither death study drug-related</a:t>
            </a:r>
            <a:endParaRPr lang="en-US" sz="1333" dirty="0"/>
          </a:p>
          <a:p>
            <a:pPr>
              <a:lnSpc>
                <a:spcPct val="90000"/>
              </a:lnSpc>
            </a:pPr>
            <a:endParaRPr lang="en-US" sz="1333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C8E514-DC52-480F-B825-FD1E0611E949}"/>
              </a:ext>
            </a:extLst>
          </p:cNvPr>
          <p:cNvSpPr txBox="1"/>
          <p:nvPr/>
        </p:nvSpPr>
        <p:spPr>
          <a:xfrm>
            <a:off x="2167880" y="5257889"/>
            <a:ext cx="7346563" cy="3323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There were no renal, bone or hepatic discontinuations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F6EE7-6E1F-4DFA-9FBA-8E77A5C6D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8502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858830791"/>
              </p:ext>
            </p:extLst>
          </p:nvPr>
        </p:nvGraphicFramePr>
        <p:xfrm>
          <a:off x="1787404" y="1644806"/>
          <a:ext cx="8698584" cy="418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Weight: Median Change from Baseline through Week 96</a:t>
            </a:r>
          </a:p>
        </p:txBody>
      </p:sp>
      <p:sp>
        <p:nvSpPr>
          <p:cNvPr id="2" name="Rectangle 1"/>
          <p:cNvSpPr/>
          <p:nvPr/>
        </p:nvSpPr>
        <p:spPr>
          <a:xfrm rot="16200000">
            <a:off x="-132218" y="2908402"/>
            <a:ext cx="3588431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67" b="1" dirty="0"/>
              <a:t>Median (Q1, Q3)  change </a:t>
            </a:r>
            <a:br>
              <a:rPr lang="en-US" sz="1867" b="1" dirty="0"/>
            </a:br>
            <a:r>
              <a:rPr lang="en-US" sz="1867" b="1" dirty="0"/>
              <a:t>from Baseline (kg)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47788" y="6167860"/>
            <a:ext cx="70550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Median change in weight at Week 96 was 0.0 kg (IQR -2.3, 2)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8618" y="2070655"/>
            <a:ext cx="663093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0.1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02283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 flipH="1">
            <a:off x="4272119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34603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A30A6D-5C3A-4E2C-8230-9BF782DE8B45}"/>
              </a:ext>
            </a:extLst>
          </p:cNvPr>
          <p:cNvSpPr txBox="1"/>
          <p:nvPr/>
        </p:nvSpPr>
        <p:spPr>
          <a:xfrm>
            <a:off x="5036805" y="2070655"/>
            <a:ext cx="663093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1.0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6FB0A89-2216-4287-BC65-292D55C7E0BE}"/>
              </a:ext>
            </a:extLst>
          </p:cNvPr>
          <p:cNvSpPr txBox="1"/>
          <p:nvPr/>
        </p:nvSpPr>
        <p:spPr>
          <a:xfrm flipH="1">
            <a:off x="7847565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5709111-B2D5-4734-A47C-EB4184884177}"/>
              </a:ext>
            </a:extLst>
          </p:cNvPr>
          <p:cNvSpPr txBox="1"/>
          <p:nvPr/>
        </p:nvSpPr>
        <p:spPr>
          <a:xfrm>
            <a:off x="1661996" y="5584093"/>
            <a:ext cx="8705080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N=          86  86       84           84            82           79            83            81            80            67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5EAF2-0E06-4C2C-94DC-A6FFC473D53C}"/>
              </a:ext>
            </a:extLst>
          </p:cNvPr>
          <p:cNvSpPr txBox="1"/>
          <p:nvPr/>
        </p:nvSpPr>
        <p:spPr>
          <a:xfrm flipH="1">
            <a:off x="9645086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D218AC-CBBD-446E-8D6A-E3143CCCE1F1}"/>
              </a:ext>
            </a:extLst>
          </p:cNvPr>
          <p:cNvSpPr txBox="1"/>
          <p:nvPr/>
        </p:nvSpPr>
        <p:spPr>
          <a:xfrm flipH="1">
            <a:off x="8800401" y="207065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3FC4BD-6BF6-4324-95B5-A54BA1434F2A}"/>
              </a:ext>
            </a:extLst>
          </p:cNvPr>
          <p:cNvSpPr txBox="1"/>
          <p:nvPr/>
        </p:nvSpPr>
        <p:spPr>
          <a:xfrm flipH="1">
            <a:off x="6956794" y="2077915"/>
            <a:ext cx="345549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67" b="1" dirty="0"/>
              <a:t>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513EF-C321-4290-901E-E3985AC40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309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Biomarker Changes (%) at Week 96</a:t>
            </a:r>
          </a:p>
        </p:txBody>
      </p:sp>
      <p:sp>
        <p:nvSpPr>
          <p:cNvPr id="20484" name="Text Placeholder 1"/>
          <p:cNvSpPr txBox="1">
            <a:spLocks/>
          </p:cNvSpPr>
          <p:nvPr/>
        </p:nvSpPr>
        <p:spPr bwMode="auto">
          <a:xfrm>
            <a:off x="609600" y="153989"/>
            <a:ext cx="109728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667"/>
              <a:t> </a:t>
            </a:r>
          </a:p>
        </p:txBody>
      </p:sp>
      <p:graphicFrame>
        <p:nvGraphicFramePr>
          <p:cNvPr id="3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655456"/>
              </p:ext>
            </p:extLst>
          </p:nvPr>
        </p:nvGraphicFramePr>
        <p:xfrm>
          <a:off x="3223804" y="2192016"/>
          <a:ext cx="5191649" cy="3521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98" name="TextBox 42"/>
          <p:cNvSpPr txBox="1">
            <a:spLocks noChangeArrowheads="1"/>
          </p:cNvSpPr>
          <p:nvPr/>
        </p:nvSpPr>
        <p:spPr bwMode="auto">
          <a:xfrm>
            <a:off x="6044729" y="1318321"/>
            <a:ext cx="2679700" cy="25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l-GR" altLang="en-US" sz="1867" b="1" u="sng" dirty="0"/>
              <a:t>β</a:t>
            </a:r>
            <a:r>
              <a:rPr lang="en-US" altLang="en-US" sz="1867" b="1" u="sng" dirty="0"/>
              <a:t>2m:Cr </a:t>
            </a:r>
          </a:p>
        </p:txBody>
      </p:sp>
      <p:sp>
        <p:nvSpPr>
          <p:cNvPr id="20499" name="TextBox 43"/>
          <p:cNvSpPr txBox="1">
            <a:spLocks noChangeArrowheads="1"/>
          </p:cNvSpPr>
          <p:nvPr/>
        </p:nvSpPr>
        <p:spPr bwMode="auto">
          <a:xfrm>
            <a:off x="4318925" y="1298225"/>
            <a:ext cx="1526116" cy="25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867" b="1" u="sng" dirty="0" err="1"/>
              <a:t>RBP:Cr</a:t>
            </a:r>
            <a:endParaRPr lang="en-US" altLang="en-US" sz="1867" b="1" u="sng" dirty="0"/>
          </a:p>
        </p:txBody>
      </p:sp>
      <p:sp>
        <p:nvSpPr>
          <p:cNvPr id="20502" name="TextBox 23"/>
          <p:cNvSpPr txBox="1">
            <a:spLocks noChangeArrowheads="1"/>
          </p:cNvSpPr>
          <p:nvPr/>
        </p:nvSpPr>
        <p:spPr bwMode="auto">
          <a:xfrm>
            <a:off x="957141" y="6606891"/>
            <a:ext cx="10625260" cy="16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200" dirty="0"/>
              <a:t>*</a:t>
            </a:r>
            <a:r>
              <a:rPr lang="en-US" altLang="en-US" sz="1200" dirty="0" err="1"/>
              <a:t>RBP:Cr</a:t>
            </a:r>
            <a:r>
              <a:rPr lang="en-US" altLang="en-US" sz="1200" dirty="0"/>
              <a:t>, retinol-binding protein/creatinine; </a:t>
            </a:r>
            <a:r>
              <a:rPr lang="el-GR" sz="1200" dirty="0"/>
              <a:t>β</a:t>
            </a:r>
            <a:r>
              <a:rPr lang="en-US" sz="1200" dirty="0"/>
              <a:t>2m:Cr, urine beta-2-microglobulin/creatinine</a:t>
            </a:r>
            <a:endParaRPr lang="en-US" alt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758021" y="1627153"/>
            <a:ext cx="512961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65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139.3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50171" y="1645007"/>
            <a:ext cx="399148" cy="4431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64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72.0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97428" y="1617893"/>
            <a:ext cx="1469115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dirty="0"/>
              <a:t>N</a:t>
            </a:r>
          </a:p>
          <a:p>
            <a:pPr algn="r">
              <a:lnSpc>
                <a:spcPct val="90000"/>
              </a:lnSpc>
            </a:pPr>
            <a:r>
              <a:rPr lang="en-US" sz="1600" dirty="0"/>
              <a:t>Baseline (</a:t>
            </a:r>
            <a:r>
              <a:rPr lang="en-US" sz="1600" dirty="0" err="1"/>
              <a:t>ug</a:t>
            </a:r>
            <a:r>
              <a:rPr lang="en-US" sz="1600" dirty="0"/>
              <a:t>/g)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2325" y="6177837"/>
            <a:ext cx="6038769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8% of participants switched from a TDF-based regimen to B/F/TAF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1194495" y="3740060"/>
            <a:ext cx="3650038" cy="2585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67" b="1" dirty="0"/>
              <a:t>Median percent change (Q1, Q3)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A36639-77FA-41C9-AE03-F84C3CFE4849}"/>
              </a:ext>
            </a:extLst>
          </p:cNvPr>
          <p:cNvSpPr txBox="1"/>
          <p:nvPr/>
        </p:nvSpPr>
        <p:spPr>
          <a:xfrm>
            <a:off x="4820742" y="5703281"/>
            <a:ext cx="545021" cy="2585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67" b="1" dirty="0"/>
              <a:t>-16.4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C92A22-6ADE-4392-AE32-E362A2673C3A}"/>
              </a:ext>
            </a:extLst>
          </p:cNvPr>
          <p:cNvSpPr txBox="1"/>
          <p:nvPr/>
        </p:nvSpPr>
        <p:spPr>
          <a:xfrm>
            <a:off x="7104222" y="5719198"/>
            <a:ext cx="464871" cy="2585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67" b="1" dirty="0"/>
              <a:t>18.7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8DDD6-B8CF-4053-91A7-DE0666B8FBA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1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Glomerular Filtration Rate: </a:t>
            </a:r>
            <a:br>
              <a:rPr lang="en-US" dirty="0"/>
            </a:br>
            <a:r>
              <a:rPr lang="en-US" dirty="0"/>
              <a:t>Median Changes from Baseline through Week 96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4563" y="5872163"/>
            <a:ext cx="94468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buClr>
                <a:srgbClr val="A9A9A9"/>
              </a:buClr>
              <a:buSzPct val="90000"/>
              <a:defRPr/>
            </a:pPr>
            <a:r>
              <a:rPr lang="en-US" altLang="en-US" sz="2000" kern="0" dirty="0" err="1">
                <a:solidFill>
                  <a:prstClr val="black"/>
                </a:solidFill>
                <a:latin typeface="+mn-lt"/>
                <a:cs typeface="+mn-cs"/>
              </a:rPr>
              <a:t>eGFR</a:t>
            </a:r>
            <a:r>
              <a:rPr lang="en-US" altLang="en-US" sz="2000" kern="0" baseline="-25000" dirty="0" err="1">
                <a:solidFill>
                  <a:prstClr val="black"/>
                </a:solidFill>
                <a:latin typeface="+mn-lt"/>
                <a:cs typeface="+mn-cs"/>
              </a:rPr>
              <a:t>CG</a:t>
            </a:r>
            <a:r>
              <a:rPr lang="en-US" altLang="en-US" sz="2000" kern="0" dirty="0">
                <a:solidFill>
                  <a:prstClr val="black"/>
                </a:solidFill>
                <a:latin typeface="+mn-lt"/>
                <a:cs typeface="+mn-cs"/>
              </a:rPr>
              <a:t> decline is consistent with known inhibition of OCT2 creatinine transporter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Clr>
                <a:srgbClr val="A9A9A9"/>
              </a:buClr>
              <a:buSzPct val="90000"/>
              <a:defRPr/>
            </a:pPr>
            <a:endParaRPr lang="en-US" altLang="en-US" sz="1067" kern="0" dirty="0">
              <a:solidFill>
                <a:prstClr val="black"/>
              </a:solidFill>
              <a:latin typeface="+mn-lt"/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buClr>
                <a:srgbClr val="A9A9A9"/>
              </a:buClr>
              <a:buSzPct val="90000"/>
              <a:defRPr/>
            </a:pPr>
            <a:r>
              <a:rPr lang="en-US" altLang="en-US" sz="1200" kern="0" dirty="0" err="1">
                <a:solidFill>
                  <a:prstClr val="black"/>
                </a:solidFill>
                <a:latin typeface="+mn-lt"/>
                <a:cs typeface="+mn-cs"/>
              </a:rPr>
              <a:t>eGFR</a:t>
            </a:r>
            <a:r>
              <a:rPr lang="en-US" altLang="en-US" sz="1200" kern="0" baseline="-25000" dirty="0" err="1">
                <a:solidFill>
                  <a:prstClr val="black"/>
                </a:solidFill>
                <a:latin typeface="+mn-lt"/>
                <a:cs typeface="+mn-cs"/>
              </a:rPr>
              <a:t>Cg</a:t>
            </a:r>
            <a:r>
              <a:rPr lang="en-US" altLang="en-US" sz="1333" kern="0" dirty="0">
                <a:solidFill>
                  <a:prstClr val="black"/>
                </a:solidFill>
                <a:latin typeface="+mn-lt"/>
                <a:cs typeface="+mn-cs"/>
              </a:rPr>
              <a:t>, estimated glomerular filtration rate calculated with Cockcroft-Gault equation</a:t>
            </a:r>
          </a:p>
        </p:txBody>
      </p:sp>
      <p:sp>
        <p:nvSpPr>
          <p:cNvPr id="2" name="Rectangle 1"/>
          <p:cNvSpPr/>
          <p:nvPr/>
        </p:nvSpPr>
        <p:spPr>
          <a:xfrm rot="16200000">
            <a:off x="123123" y="3019019"/>
            <a:ext cx="3681011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67" b="1" dirty="0"/>
              <a:t>Median (Q1, Q3) change from Baseline (mL/min)</a:t>
            </a:r>
          </a:p>
        </p:txBody>
      </p:sp>
      <p:graphicFrame>
        <p:nvGraphicFramePr>
          <p:cNvPr id="19479" name="Chart 19478"/>
          <p:cNvGraphicFramePr/>
          <p:nvPr>
            <p:extLst>
              <p:ext uri="{D42A27DB-BD31-4B8C-83A1-F6EECF244321}">
                <p14:modId xmlns:p14="http://schemas.microsoft.com/office/powerpoint/2010/main" val="1188511211"/>
              </p:ext>
            </p:extLst>
          </p:nvPr>
        </p:nvGraphicFramePr>
        <p:xfrm>
          <a:off x="2269167" y="1609299"/>
          <a:ext cx="87050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7080582-D73B-4A69-98A9-7CBEEEC061B1}"/>
              </a:ext>
            </a:extLst>
          </p:cNvPr>
          <p:cNvSpPr txBox="1"/>
          <p:nvPr/>
        </p:nvSpPr>
        <p:spPr>
          <a:xfrm>
            <a:off x="2389450" y="5548996"/>
            <a:ext cx="8717881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N=   86  84        84             84             82             79             82             78             79             66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E41E8-40DB-4741-97E8-EC06F96E7B1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074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Fasting Lipids at Week 96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80785028"/>
              </p:ext>
            </p:extLst>
          </p:nvPr>
        </p:nvGraphicFramePr>
        <p:xfrm>
          <a:off x="2255292" y="1607049"/>
          <a:ext cx="6145805" cy="383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957631" y="3330591"/>
            <a:ext cx="2164467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/>
              <a:t>Median Change from Baseline, mg/</a:t>
            </a:r>
            <a:r>
              <a:rPr lang="en-US" sz="1400" b="1" err="1"/>
              <a:t>dL</a:t>
            </a:r>
            <a:endParaRPr lang="en-US" sz="1400" b="1"/>
          </a:p>
        </p:txBody>
      </p:sp>
      <p:sp>
        <p:nvSpPr>
          <p:cNvPr id="10" name="Rectangle 9"/>
          <p:cNvSpPr/>
          <p:nvPr/>
        </p:nvSpPr>
        <p:spPr>
          <a:xfrm>
            <a:off x="3277042" y="5041029"/>
            <a:ext cx="329377" cy="237640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191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64046" y="5074922"/>
            <a:ext cx="1284006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Baseline, mg/</a:t>
            </a:r>
            <a:r>
              <a:rPr lang="en-US" sz="1400" dirty="0" err="1"/>
              <a:t>dL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4674041" y="5041029"/>
            <a:ext cx="329377" cy="237640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117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76150" y="5041029"/>
            <a:ext cx="329377" cy="237640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51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11644" y="5041029"/>
            <a:ext cx="329377" cy="237640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131</a:t>
            </a: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4213551755"/>
              </p:ext>
            </p:extLst>
          </p:nvPr>
        </p:nvGraphicFramePr>
        <p:xfrm>
          <a:off x="8666956" y="1864709"/>
          <a:ext cx="2272835" cy="383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Rectangle 19"/>
          <p:cNvSpPr/>
          <p:nvPr/>
        </p:nvSpPr>
        <p:spPr>
          <a:xfrm>
            <a:off x="9932512" y="5111821"/>
            <a:ext cx="329377" cy="237640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3.9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060680" y="1360392"/>
            <a:ext cx="1837985" cy="283219"/>
            <a:chOff x="3858182" y="1546679"/>
            <a:chExt cx="1502691" cy="283219"/>
          </a:xfrm>
        </p:grpSpPr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3858182" y="1604554"/>
              <a:ext cx="182880" cy="182880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rgbClr val="000000"/>
                </a:solidFill>
                <a:latin typeface="Arial"/>
                <a:ea typeface="MS PGothic"/>
                <a:cs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4009735" y="1546679"/>
              <a:ext cx="1351138" cy="283219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F5B605">
                  <a:gamma/>
                  <a:shade val="60000"/>
                  <a:invGamma/>
                </a:srgbClr>
              </a:prstShdw>
            </a:effectLst>
          </p:spPr>
          <p:txBody>
            <a:bodyPr wrap="square" tIns="0" bIns="0" anchor="ctr">
              <a:spAutoFit/>
            </a:bodyPr>
            <a:lstStyle/>
            <a:p>
              <a:pPr fontAlgn="auto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prstClr val="black"/>
                  </a:solidFill>
                  <a:latin typeface="Arial"/>
                  <a:cs typeface="Arial" pitchFamily="34" charset="0"/>
                </a:rPr>
                <a:t>B/F/TAF (N=56)</a:t>
              </a:r>
              <a:endParaRPr lang="en-US" sz="1400" kern="0" dirty="0">
                <a:solidFill>
                  <a:prstClr val="black"/>
                </a:solidFill>
                <a:latin typeface="Arial"/>
                <a:ea typeface="MS PGothic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845965" y="5559554"/>
            <a:ext cx="8602580" cy="11064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sz="2000" dirty="0"/>
              <a:t>Participants on lipid-modifying medication</a:t>
            </a:r>
          </a:p>
          <a:p>
            <a:pPr marL="628635" lvl="1" indent="-171446">
              <a:buFont typeface="Arial" panose="020B0604020202020204" pitchFamily="34" charset="0"/>
              <a:buChar char="•"/>
            </a:pPr>
            <a:r>
              <a:rPr lang="en-US" sz="2000" dirty="0"/>
              <a:t>At baseline: 36 (42%)</a:t>
            </a:r>
          </a:p>
          <a:p>
            <a:pPr marL="628635" lvl="1" indent="-171446">
              <a:buFont typeface="Arial" panose="020B0604020202020204" pitchFamily="34" charset="0"/>
              <a:buChar char="•"/>
            </a:pPr>
            <a:r>
              <a:rPr lang="en-US" sz="2000" dirty="0"/>
              <a:t>Initiated during study: 6 (7%)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53C27C-CCAB-4ECE-88D1-4B2D934E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78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82774" y="1417673"/>
            <a:ext cx="11554045" cy="5365899"/>
          </a:xfrm>
        </p:spPr>
        <p:txBody>
          <a:bodyPr/>
          <a:lstStyle/>
          <a:p>
            <a:r>
              <a:rPr lang="en-US" sz="2400" dirty="0"/>
              <a:t>In this largest, international, Phase 3b study of virologically suppressed adults ≥ 65 years, switching to B/F/TAF was shown to be safe, effective and well tolerated through 96 weeks</a:t>
            </a:r>
            <a:endParaRPr lang="en-US" sz="2400" strike="sngStrike" dirty="0"/>
          </a:p>
          <a:p>
            <a:pPr lvl="1"/>
            <a:r>
              <a:rPr lang="en-US" sz="2000" dirty="0"/>
              <a:t>High v</a:t>
            </a:r>
            <a:r>
              <a:rPr lang="en-US" altLang="en-US" sz="2000" dirty="0"/>
              <a:t>irologic suppression when accounting for COVID-related study challenges with participant follow-up</a:t>
            </a:r>
          </a:p>
          <a:p>
            <a:pPr lvl="1"/>
            <a:r>
              <a:rPr lang="en-US" altLang="en-US" sz="2000" dirty="0"/>
              <a:t>No virologic failures and no treatment-emergent resistance</a:t>
            </a:r>
            <a:endParaRPr lang="en-US" sz="2000" dirty="0"/>
          </a:p>
          <a:p>
            <a:pPr lvl="1"/>
            <a:r>
              <a:rPr lang="en-US" sz="2000" dirty="0"/>
              <a:t>No renal, bone, or hepatic AEs resulting in discontinuation</a:t>
            </a:r>
            <a:endParaRPr lang="en-US" sz="2000" i="1" dirty="0">
              <a:highlight>
                <a:srgbClr val="FFFF00"/>
              </a:highlight>
            </a:endParaRPr>
          </a:p>
          <a:p>
            <a:pPr lvl="1"/>
            <a:r>
              <a:rPr lang="en-US" sz="2000" dirty="0"/>
              <a:t>Few drug-related AEs leading to discontinuation</a:t>
            </a:r>
          </a:p>
          <a:p>
            <a:pPr lvl="1"/>
            <a:r>
              <a:rPr lang="en-US" sz="2000" dirty="0"/>
              <a:t>No serious drug-related AEs</a:t>
            </a:r>
          </a:p>
          <a:p>
            <a:pPr lvl="1"/>
            <a:r>
              <a:rPr lang="en-US" sz="2000" dirty="0"/>
              <a:t>eGFR decline consistent with known inhibition of OCT2 creatinine transporter</a:t>
            </a:r>
            <a:endParaRPr lang="en-US" sz="2000" i="1" dirty="0">
              <a:highlight>
                <a:srgbClr val="FFFF00"/>
              </a:highlight>
            </a:endParaRPr>
          </a:p>
          <a:p>
            <a:pPr lvl="1"/>
            <a:r>
              <a:rPr lang="en-US" sz="2000" dirty="0"/>
              <a:t>Median weight stable</a:t>
            </a:r>
          </a:p>
          <a:p>
            <a:pPr lvl="1"/>
            <a:r>
              <a:rPr lang="en-US" sz="2000" dirty="0"/>
              <a:t>Highly efficacious and well tolerated in the setting of co-morbidities and polypharmacy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450C19-7EFE-4EAB-9810-F037E66C67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40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Acknowledgments</a:t>
            </a:r>
            <a:endParaRPr lang="en-GB" altLang="en-US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09600" y="2554422"/>
            <a:ext cx="10779512" cy="235384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/>
              <a:t>F </a:t>
            </a:r>
            <a:r>
              <a:rPr lang="en-US" altLang="en-US" sz="2400" dirty="0" err="1"/>
              <a:t>Ajana</a:t>
            </a:r>
            <a:r>
              <a:rPr lang="en-US" altLang="en-US" sz="2400" dirty="0"/>
              <a:t>, A </a:t>
            </a:r>
            <a:r>
              <a:rPr lang="en-US" altLang="en-US" sz="2400" dirty="0" err="1"/>
              <a:t>Antinori</a:t>
            </a:r>
            <a:r>
              <a:rPr lang="en-US" altLang="en-US" sz="2400" dirty="0"/>
              <a:t>, </a:t>
            </a:r>
            <a:r>
              <a:rPr lang="en-US" sz="2400" dirty="0"/>
              <a:t>J </a:t>
            </a:r>
            <a:r>
              <a:rPr lang="en-US" sz="2400" dirty="0" err="1"/>
              <a:t>Berenguer</a:t>
            </a:r>
            <a:r>
              <a:rPr lang="en-US" sz="2400" dirty="0"/>
              <a:t>, JI Bernardino de la Serna, A </a:t>
            </a:r>
            <a:r>
              <a:rPr lang="en-US" sz="2400" dirty="0" err="1"/>
              <a:t>Bonjoch</a:t>
            </a:r>
            <a:r>
              <a:rPr lang="en-US" sz="2400" dirty="0"/>
              <a:t>, </a:t>
            </a:r>
            <a:r>
              <a:rPr lang="en-US" altLang="en-US" sz="2400" dirty="0"/>
              <a:t>E </a:t>
            </a:r>
            <a:r>
              <a:rPr lang="en-US" altLang="en-US" sz="2400" dirty="0" err="1"/>
              <a:t>Cua</a:t>
            </a:r>
            <a:r>
              <a:rPr lang="en-US" altLang="en-US" sz="2400" dirty="0"/>
              <a:t>, S de Wit, A Di </a:t>
            </a:r>
            <a:r>
              <a:rPr lang="en-US" altLang="en-US" sz="2400" dirty="0" err="1"/>
              <a:t>Biagio</a:t>
            </a:r>
            <a:r>
              <a:rPr lang="en-US" altLang="en-US" sz="2400" dirty="0"/>
              <a:t>, G Di Perri, C </a:t>
            </a:r>
            <a:r>
              <a:rPr lang="en-US" altLang="en-US" sz="2400" dirty="0" err="1"/>
              <a:t>Duvivier</a:t>
            </a:r>
            <a:r>
              <a:rPr lang="en-US" altLang="en-US" sz="2400" dirty="0"/>
              <a:t>, PM Girard, E Lazaro, G </a:t>
            </a:r>
            <a:r>
              <a:rPr lang="en-US" altLang="en-US" sz="2400" dirty="0" err="1"/>
              <a:t>Madeddu</a:t>
            </a:r>
            <a:r>
              <a:rPr lang="en-US" altLang="en-US" sz="2400" dirty="0"/>
              <a:t>, F Maggiolo, J </a:t>
            </a:r>
            <a:r>
              <a:rPr lang="en-US" altLang="en-US" sz="2400" dirty="0" err="1"/>
              <a:t>Mallolas</a:t>
            </a:r>
            <a:r>
              <a:rPr lang="en-US" altLang="en-US" sz="2400" dirty="0"/>
              <a:t> Masferrer, GM Mateo García, </a:t>
            </a:r>
            <a:r>
              <a:rPr lang="en-US" sz="2400" dirty="0"/>
              <a:t>B </a:t>
            </a:r>
            <a:r>
              <a:rPr lang="en-US" sz="2400" dirty="0" err="1"/>
              <a:t>Menzaghi</a:t>
            </a:r>
            <a:r>
              <a:rPr lang="en-US" sz="2400" dirty="0"/>
              <a:t>, </a:t>
            </a:r>
            <a:r>
              <a:rPr lang="en-US" altLang="en-US" sz="2400" dirty="0"/>
              <a:t>JM Molina,  P </a:t>
            </a:r>
            <a:r>
              <a:rPr lang="en-US" altLang="en-US" sz="2400" dirty="0" err="1"/>
              <a:t>Morlat</a:t>
            </a:r>
            <a:r>
              <a:rPr lang="en-US" altLang="en-US" sz="2400" dirty="0"/>
              <a:t>, C </a:t>
            </a:r>
            <a:r>
              <a:rPr lang="en-US" altLang="en-US" sz="2400" dirty="0" err="1"/>
              <a:t>Mussini</a:t>
            </a:r>
            <a:r>
              <a:rPr lang="en-US" altLang="en-US" sz="2400" dirty="0"/>
              <a:t>, J Navarro, E Ong, G </a:t>
            </a:r>
            <a:r>
              <a:rPr lang="en-US" altLang="en-US" sz="2400" dirty="0" err="1"/>
              <a:t>Parruti</a:t>
            </a:r>
            <a:r>
              <a:rPr lang="en-US" altLang="en-US" sz="2400" dirty="0"/>
              <a:t>, </a:t>
            </a:r>
            <a:r>
              <a:rPr lang="en-US" sz="2400" dirty="0"/>
              <a:t>B Payne, J Perez </a:t>
            </a:r>
            <a:r>
              <a:rPr lang="en-US" sz="2400" dirty="0" err="1"/>
              <a:t>Stachowski</a:t>
            </a:r>
            <a:r>
              <a:rPr lang="en-US" sz="2400" dirty="0"/>
              <a:t>, </a:t>
            </a:r>
            <a:r>
              <a:rPr lang="en-US" altLang="en-US" sz="2400" dirty="0"/>
              <a:t>P Philibert, L </a:t>
            </a:r>
            <a:r>
              <a:rPr lang="en-US" altLang="en-US" sz="2400" dirty="0" err="1"/>
              <a:t>Piroth</a:t>
            </a:r>
            <a:r>
              <a:rPr lang="en-US" altLang="en-US" sz="2400" dirty="0"/>
              <a:t>, F Pulido, T </a:t>
            </a:r>
            <a:r>
              <a:rPr lang="en-US" altLang="en-US" sz="2400" dirty="0" err="1"/>
              <a:t>Quirino</a:t>
            </a:r>
            <a:r>
              <a:rPr lang="en-US" altLang="en-US" sz="2400" dirty="0"/>
              <a:t>, F Raffi, G Rizzardini,      </a:t>
            </a:r>
            <a:r>
              <a:rPr lang="en-US" sz="2400" dirty="0"/>
              <a:t>JD Ross, </a:t>
            </a:r>
            <a:r>
              <a:rPr lang="en-US" altLang="en-US" sz="2400" dirty="0"/>
              <a:t>D Salmon-</a:t>
            </a:r>
            <a:r>
              <a:rPr lang="en-US" altLang="en-US" sz="2400" dirty="0" err="1"/>
              <a:t>Ceron</a:t>
            </a:r>
            <a:r>
              <a:rPr lang="en-US" altLang="en-US" sz="2400" dirty="0"/>
              <a:t>, L Vandekerckhove, L Waters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5606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609600" y="5746015"/>
            <a:ext cx="10854267" cy="457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This study was funded by Gilead Sciences, Inc.</a:t>
            </a:r>
          </a:p>
        </p:txBody>
      </p:sp>
      <p:sp>
        <p:nvSpPr>
          <p:cNvPr id="25605" name="Content Placeholder 1"/>
          <p:cNvSpPr txBox="1">
            <a:spLocks/>
          </p:cNvSpPr>
          <p:nvPr/>
        </p:nvSpPr>
        <p:spPr bwMode="auto">
          <a:xfrm>
            <a:off x="609600" y="1428587"/>
            <a:ext cx="109728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buClr>
                <a:srgbClr val="C00000"/>
              </a:buClr>
              <a:buFont typeface="Wingdings" pitchFamily="2" charset="2"/>
              <a:buNone/>
            </a:pPr>
            <a:r>
              <a:rPr lang="en-US" altLang="en-US" sz="2667" b="1" dirty="0"/>
              <a:t>We extend our thanks to the participants, their partners and families, and all GS-US-380-4449 Investigators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C96672-AB59-4F1E-A915-1A65107E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1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466725"/>
            <a:ext cx="10972800" cy="676275"/>
          </a:xfrm>
        </p:spPr>
        <p:txBody>
          <a:bodyPr/>
          <a:lstStyle/>
          <a:p>
            <a:r>
              <a:rPr lang="en-US" altLang="en-US"/>
              <a:t>Background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9600" y="1488917"/>
            <a:ext cx="10972800" cy="4648200"/>
          </a:xfrm>
        </p:spPr>
        <p:txBody>
          <a:bodyPr/>
          <a:lstStyle/>
          <a:p>
            <a:r>
              <a:rPr lang="en-US" altLang="en-US" sz="2400" dirty="0"/>
              <a:t>Because 50% of people living with HIV (PLWH) are &gt; 50 years old, collecting and evaluating data on long term safety in older patients is important.</a:t>
            </a:r>
          </a:p>
          <a:p>
            <a:r>
              <a:rPr lang="en-US" altLang="en-US" sz="2400" dirty="0"/>
              <a:t>Older PLWH are at increased risk of co-morbidities and polypharmacy, so ensuring the safety and tolerability of ART in this population is critical with regimens with lower drug-drug interaction potential.</a:t>
            </a:r>
          </a:p>
          <a:p>
            <a:r>
              <a:rPr lang="en-US" altLang="en-US" sz="2400" dirty="0"/>
              <a:t>Declines in bone mineral density and renal function are or have been associated with aging; establishing the safety of TAF-based regimens in this population is important.</a:t>
            </a:r>
          </a:p>
          <a:p>
            <a:r>
              <a:rPr lang="en-US" altLang="en-US" sz="2400" dirty="0"/>
              <a:t>B/F/TAF is a small single-tablet regimen with few drug-drug interactions and a high barrier to resistance.</a:t>
            </a:r>
          </a:p>
          <a:p>
            <a:r>
              <a:rPr lang="en-US" altLang="en-US" sz="2400" dirty="0"/>
              <a:t>Tenofovir alafenamide (TAF) is a prodrug of tenofovir associated with 90% lower tenofovir plasma levels than tenofovir disoproxil fumarate (TDF), resulting in less renal and bone toxicity.</a:t>
            </a:r>
          </a:p>
          <a:p>
            <a:endParaRPr lang="en-US" alt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6A6E15-87F5-4F34-B149-DB0AE1EDF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47"/>
          <p:cNvSpPr>
            <a:spLocks noGrp="1"/>
          </p:cNvSpPr>
          <p:nvPr>
            <p:ph type="title"/>
          </p:nvPr>
        </p:nvSpPr>
        <p:spPr>
          <a:xfrm>
            <a:off x="643467" y="472033"/>
            <a:ext cx="10972800" cy="676275"/>
          </a:xfrm>
        </p:spPr>
        <p:txBody>
          <a:bodyPr/>
          <a:lstStyle/>
          <a:p>
            <a:pPr eaLnBrk="1" hangingPunct="1"/>
            <a:r>
              <a:rPr lang="en-US" altLang="en-US" dirty="0"/>
              <a:t>Study Design</a:t>
            </a:r>
          </a:p>
        </p:txBody>
      </p:sp>
      <p:sp>
        <p:nvSpPr>
          <p:cNvPr id="481301" name="Rectangle 2"/>
          <p:cNvSpPr>
            <a:spLocks noChangeArrowheads="1"/>
          </p:cNvSpPr>
          <p:nvPr/>
        </p:nvSpPr>
        <p:spPr bwMode="auto">
          <a:xfrm>
            <a:off x="-101597" y="1234437"/>
            <a:ext cx="123951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Multicenter, open-label, 96-week single arm</a:t>
            </a:r>
            <a:endParaRPr lang="de-DE" altLang="en-US" b="1" u="sng" dirty="0">
              <a:solidFill>
                <a:srgbClr val="000000"/>
              </a:solidFill>
              <a:latin typeface="Arial" panose="020B0604020202020204" pitchFamily="34" charset="0"/>
              <a:ea typeface="MS PGothic" pitchFamily="34" charset="-12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62736" y="1961421"/>
            <a:ext cx="11178541" cy="2570289"/>
            <a:chOff x="170155" y="2486104"/>
            <a:chExt cx="8383906" cy="2570285"/>
          </a:xfrm>
        </p:grpSpPr>
        <p:sp>
          <p:nvSpPr>
            <p:cNvPr id="38" name="AutoShape 6"/>
            <p:cNvSpPr>
              <a:spLocks noChangeArrowheads="1"/>
            </p:cNvSpPr>
            <p:nvPr/>
          </p:nvSpPr>
          <p:spPr bwMode="auto">
            <a:xfrm>
              <a:off x="170155" y="2486104"/>
              <a:ext cx="3332815" cy="1738939"/>
            </a:xfrm>
            <a:prstGeom prst="roundRect">
              <a:avLst>
                <a:gd name="adj" fmla="val 166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t"/>
            <a:lstStyle>
              <a:lvl1pPr algn="l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867" b="1" dirty="0">
                  <a:solidFill>
                    <a:prstClr val="white"/>
                  </a:solidFill>
                  <a:ea typeface="MS PGothic" pitchFamily="34" charset="-128"/>
                </a:rPr>
                <a:t>HIV-infected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867" b="1" dirty="0">
                  <a:solidFill>
                    <a:prstClr val="white"/>
                  </a:solidFill>
                  <a:ea typeface="MS PGothic" pitchFamily="34" charset="-128"/>
                </a:rPr>
                <a:t>Stable ART for ≥ 3 months</a:t>
              </a:r>
              <a:endParaRPr lang="en-US" altLang="en-US" sz="1867" b="1" dirty="0">
                <a:solidFill>
                  <a:prstClr val="black"/>
                </a:solidFill>
                <a:ea typeface="MS PGothic" pitchFamily="34" charset="-128"/>
              </a:endParaRPr>
            </a:p>
            <a:p>
              <a:pPr eaLnBrk="0" hangingPunct="0">
                <a:defRPr/>
              </a:pPr>
              <a:r>
                <a:rPr lang="en-US" altLang="en-US" sz="1867" b="1" dirty="0">
                  <a:solidFill>
                    <a:prstClr val="white"/>
                  </a:solidFill>
                  <a:ea typeface="MS PGothic" pitchFamily="34" charset="-128"/>
                </a:rPr>
                <a:t>Prior enrollment in </a:t>
              </a:r>
              <a:r>
                <a:rPr lang="en-US" altLang="en-US" sz="1867" b="1" dirty="0">
                  <a:solidFill>
                    <a:schemeClr val="bg1"/>
                  </a:solidFill>
                  <a:ea typeface="MS PGothic" pitchFamily="34" charset="-128"/>
                </a:rPr>
                <a:t>E/C/F/TAF study 292-1826 or </a:t>
              </a:r>
              <a:r>
                <a:rPr lang="en-US" altLang="en-US" sz="1867" b="1" dirty="0">
                  <a:solidFill>
                    <a:prstClr val="white"/>
                  </a:solidFill>
                  <a:ea typeface="MS PGothic" pitchFamily="34" charset="-128"/>
                </a:rPr>
                <a:t>currently on E/C/F/TAF (or FTC/TDF + 3rd agent)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7515491" y="4442938"/>
              <a:ext cx="1038570" cy="613451"/>
              <a:chOff x="7131002" y="4678048"/>
              <a:chExt cx="1038570" cy="613451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7611439" y="4983722"/>
                <a:ext cx="13854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sz="1400" b="1" dirty="0">
                  <a:solidFill>
                    <a:prstClr val="black"/>
                  </a:solidFill>
                  <a:ea typeface="MS PGothic" pitchFamily="34" charset="-128"/>
                </a:endParaRPr>
              </a:p>
            </p:txBody>
          </p:sp>
          <p:sp>
            <p:nvSpPr>
              <p:cNvPr id="31" name="TextBox 11"/>
              <p:cNvSpPr txBox="1">
                <a:spLocks noChangeArrowheads="1"/>
              </p:cNvSpPr>
              <p:nvPr/>
            </p:nvSpPr>
            <p:spPr bwMode="auto">
              <a:xfrm>
                <a:off x="7131002" y="4678048"/>
                <a:ext cx="1038570" cy="379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z="1867" b="1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32" name="Line 125"/>
          <p:cNvSpPr>
            <a:spLocks noChangeShapeType="1"/>
          </p:cNvSpPr>
          <p:nvPr/>
        </p:nvSpPr>
        <p:spPr bwMode="auto">
          <a:xfrm>
            <a:off x="4706493" y="2855229"/>
            <a:ext cx="1403993" cy="1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gray">
          <a:xfrm>
            <a:off x="6131862" y="2330796"/>
            <a:ext cx="5620869" cy="1066801"/>
          </a:xfrm>
          <a:prstGeom prst="roundRect">
            <a:avLst>
              <a:gd name="adj" fmla="val 16667"/>
            </a:avLst>
          </a:prstGeom>
          <a:solidFill>
            <a:srgbClr val="3DC1A2"/>
          </a:solidFill>
          <a:ln w="1905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Times" panose="02020603050405020304" pitchFamily="18" charset="0"/>
              <a:buNone/>
              <a:defRPr/>
            </a:pPr>
            <a:r>
              <a:rPr lang="en-US" altLang="en-US" b="1" kern="0" dirty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B/F/TAF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980084" y="3879149"/>
            <a:ext cx="1485993" cy="381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867" dirty="0">
                <a:solidFill>
                  <a:prstClr val="black"/>
                </a:solidFill>
              </a:rPr>
              <a:t>96 weeks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63463" y="2512622"/>
            <a:ext cx="1279572" cy="258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67" b="1" kern="0" dirty="0">
                <a:solidFill>
                  <a:prstClr val="black"/>
                </a:solidFill>
                <a:ea typeface="MS PGothic" pitchFamily="34" charset="-128"/>
                <a:cs typeface="Arial" panose="020B0604020202020204" pitchFamily="34" charset="0"/>
              </a:rPr>
              <a:t>N = 86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01651" y="1671639"/>
            <a:ext cx="12192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1759" y="4735688"/>
            <a:ext cx="10833656" cy="1643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67" b="1" dirty="0"/>
              <a:t>Primary endpoint:</a:t>
            </a:r>
          </a:p>
          <a:p>
            <a:pPr marL="380990" indent="-38099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67" dirty="0"/>
              <a:t>HIV RNA &lt; 50 copies/mL at Week 24 by FDA Snapshot algorithm</a:t>
            </a:r>
            <a:endParaRPr lang="en-US" sz="1867" strike="sngStrike" dirty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endParaRPr lang="en-US" sz="1867" b="1" dirty="0"/>
          </a:p>
          <a:p>
            <a:pPr algn="l">
              <a:lnSpc>
                <a:spcPct val="90000"/>
              </a:lnSpc>
            </a:pPr>
            <a:r>
              <a:rPr lang="en-US" sz="1867" b="1" dirty="0"/>
              <a:t>Secondary endpoints:</a:t>
            </a:r>
          </a:p>
          <a:p>
            <a:pPr marL="380990" indent="-38099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67" dirty="0"/>
              <a:t>HIV-1 RNA &lt; 50 copies/mL at Weeks 48, 72 and 96 </a:t>
            </a:r>
          </a:p>
          <a:p>
            <a:pPr marL="380990" indent="-38099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67" dirty="0"/>
              <a:t>Safety and tolerability of B/F/TAF through 96 weeks</a:t>
            </a:r>
          </a:p>
        </p:txBody>
      </p:sp>
      <p:cxnSp>
        <p:nvCxnSpPr>
          <p:cNvPr id="42" name="Straight Arrow Connector 41"/>
          <p:cNvCxnSpPr>
            <a:cxnSpLocks/>
          </p:cNvCxnSpPr>
          <p:nvPr/>
        </p:nvCxnSpPr>
        <p:spPr bwMode="auto">
          <a:xfrm>
            <a:off x="6243035" y="3700361"/>
            <a:ext cx="5509696" cy="0"/>
          </a:xfrm>
          <a:prstGeom prst="straightConnector1">
            <a:avLst/>
          </a:prstGeom>
          <a:ln w="38100" cap="sq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0871" y="3944029"/>
            <a:ext cx="7152471" cy="2585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67" dirty="0"/>
              <a:t>Study sites in Belgium, France, Italy, Spain and the United Kingdom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245694-669E-4142-A92C-65B181453A88}"/>
              </a:ext>
            </a:extLst>
          </p:cNvPr>
          <p:cNvSpPr txBox="1"/>
          <p:nvPr/>
        </p:nvSpPr>
        <p:spPr>
          <a:xfrm>
            <a:off x="8365906" y="3918077"/>
            <a:ext cx="1485993" cy="3810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867" dirty="0">
                <a:solidFill>
                  <a:prstClr val="black"/>
                </a:solidFill>
              </a:rPr>
              <a:t>48 weeks</a:t>
            </a: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8E380BA6-1A58-405C-A1AF-669D19606BB3}"/>
              </a:ext>
            </a:extLst>
          </p:cNvPr>
          <p:cNvSpPr/>
          <p:nvPr/>
        </p:nvSpPr>
        <p:spPr>
          <a:xfrm>
            <a:off x="8782010" y="3611154"/>
            <a:ext cx="218069" cy="213113"/>
          </a:xfrm>
          <a:prstGeom prst="diamond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174EAC3A-2472-44A1-A7B7-11944DBB42C4}"/>
              </a:ext>
            </a:extLst>
          </p:cNvPr>
          <p:cNvSpPr/>
          <p:nvPr/>
        </p:nvSpPr>
        <p:spPr>
          <a:xfrm>
            <a:off x="11503383" y="3588271"/>
            <a:ext cx="218069" cy="230671"/>
          </a:xfrm>
          <a:prstGeom prst="diamond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20" name="Diamond 19">
            <a:extLst>
              <a:ext uri="{FF2B5EF4-FFF2-40B4-BE49-F238E27FC236}">
                <a16:creationId xmlns:a16="http://schemas.microsoft.com/office/drawing/2014/main" id="{7533275C-EA39-4675-8A24-351F1F0B6897}"/>
              </a:ext>
            </a:extLst>
          </p:cNvPr>
          <p:cNvSpPr/>
          <p:nvPr/>
        </p:nvSpPr>
        <p:spPr>
          <a:xfrm>
            <a:off x="6174864" y="3597226"/>
            <a:ext cx="218069" cy="213113"/>
          </a:xfrm>
          <a:prstGeom prst="diamond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AFA5F-8973-4810-A1C8-BD7CF289431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6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09600" y="466725"/>
            <a:ext cx="10972800" cy="676275"/>
          </a:xfrm>
        </p:spPr>
        <p:txBody>
          <a:bodyPr/>
          <a:lstStyle/>
          <a:p>
            <a:pPr eaLnBrk="1" hangingPunct="1"/>
            <a:r>
              <a:rPr lang="en-US" altLang="en-US" dirty="0"/>
              <a:t>Key Inclusion Criteria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altLang="en-US" sz="2400" dirty="0"/>
              <a:t>Age ≥ 65 years at screening</a:t>
            </a:r>
          </a:p>
          <a:p>
            <a:pPr>
              <a:spcAft>
                <a:spcPts val="800"/>
              </a:spcAft>
            </a:pPr>
            <a:r>
              <a:rPr lang="en-US" altLang="en-US" sz="2400" dirty="0"/>
              <a:t>Currently receiving an antiretroviral regimen of E/C/F/TAF single tablet regimen (or FTC/TDF + 3rd agent if current or past participant in GS-US-292-1826) for ≥ 3 months*</a:t>
            </a:r>
          </a:p>
          <a:p>
            <a:pPr>
              <a:spcAft>
                <a:spcPts val="800"/>
              </a:spcAft>
            </a:pPr>
            <a:r>
              <a:rPr lang="en-US" altLang="en-US" sz="2400" dirty="0"/>
              <a:t>Documented plasma HIV-1 RNA &lt; 50 copies/mL on current regimen for the last 2 visits preceding the Screening Visit</a:t>
            </a:r>
          </a:p>
          <a:p>
            <a:pPr lvl="1">
              <a:lnSpc>
                <a:spcPct val="80000"/>
              </a:lnSpc>
              <a:spcAft>
                <a:spcPts val="800"/>
              </a:spcAft>
              <a:buClr>
                <a:srgbClr val="E2E2E2">
                  <a:lumMod val="75000"/>
                </a:srgbClr>
              </a:buClr>
            </a:pPr>
            <a:r>
              <a:rPr lang="en-GB" altLang="en-US" sz="2000" dirty="0">
                <a:solidFill>
                  <a:prstClr val="black"/>
                </a:solidFill>
              </a:rPr>
              <a:t>Transient detectable viremia or “blips” </a:t>
            </a:r>
            <a:r>
              <a:rPr lang="en-US" altLang="ja-JP" sz="2000" dirty="0"/>
              <a:t>(HIV-1 RNA ≥ 50 and &lt; 400 copies/mL) were acceptable</a:t>
            </a:r>
          </a:p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altLang="en-US" sz="2400" dirty="0"/>
              <a:t>Estimated GFR ≥ 30 mL/min </a:t>
            </a:r>
            <a:r>
              <a:rPr lang="en-GB" altLang="en-US" sz="2400" dirty="0"/>
              <a:t>(Cockcroft-Gault formula)</a:t>
            </a:r>
            <a:endParaRPr lang="en-US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798F6-1728-4392-A882-998AF44F470D}"/>
              </a:ext>
            </a:extLst>
          </p:cNvPr>
          <p:cNvSpPr txBox="1"/>
          <p:nvPr/>
        </p:nvSpPr>
        <p:spPr>
          <a:xfrm>
            <a:off x="513604" y="6237595"/>
            <a:ext cx="11330053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*Study GS-US-292-1826 was an international open label, randomized 48-week study of the efficacy and safety of switching from a TDF-based regimen to E/C/F/TAF in 167 participants 60 years and older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93C5A6-41A4-40A9-A7A4-4A583C60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8A58B-E979-448B-8FBD-B5A850D37B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8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Baseline Demographics and Disease Characteristics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580188"/>
              </p:ext>
            </p:extLst>
          </p:nvPr>
        </p:nvGraphicFramePr>
        <p:xfrm>
          <a:off x="947231" y="1440644"/>
          <a:ext cx="10297539" cy="439698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96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564" marR="121564" marT="45728" marB="4572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61735" marR="61735" marT="36587" marB="3658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Median age, years (range)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69 (65-80)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Female, % (n)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13% (11)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Race, % (n)*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White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99% (82)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97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Black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1% (1)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Ethnicity, Hispanic/Latinx, % (n)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14% (12)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weight (kg) (range)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78 (49-110)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estimated GFR</a:t>
                      </a:r>
                      <a:r>
                        <a:rPr kumimoji="0" lang="en-US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CG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, mL/min (range)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76 (40-130)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Mode of Infection, % (n)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115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MSM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46.5% (40)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115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Heterosexual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46.5% (40)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4405" name="Text Placeholder 9"/>
          <p:cNvSpPr txBox="1">
            <a:spLocks/>
          </p:cNvSpPr>
          <p:nvPr/>
        </p:nvSpPr>
        <p:spPr bwMode="auto">
          <a:xfrm>
            <a:off x="609600" y="153989"/>
            <a:ext cx="109728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en-US" sz="2667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7824" y="6345938"/>
            <a:ext cx="3284554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* 3 participants did not disclose race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D99F78-14B4-4298-9165-7D1105F7E6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Baseline Demographics and Disease Characteristics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72022"/>
              </p:ext>
            </p:extLst>
          </p:nvPr>
        </p:nvGraphicFramePr>
        <p:xfrm>
          <a:off x="824898" y="1516611"/>
          <a:ext cx="10427302" cy="347181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05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2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564" marR="121564" marT="45728" marB="45728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61735" marR="61735" marT="36587" marB="3658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HIV RNA &lt; 50 copies/mL at baseline, % (n)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98% (84)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Median CD4 count, cells/mm</a:t>
                      </a:r>
                      <a:r>
                        <a:rPr kumimoji="0" lang="en-US" sz="1600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(range)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676 (132-1385)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908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Baseline Regimen, % (n)*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1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EVG/COBI/FTC/TAF (E/C/F/TAF)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92% (79)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1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RPV/FTC/TDF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5% (4)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61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EFV/FTC/TDF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1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EVG/COBI/FTC/TDF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88545486"/>
                  </a:ext>
                </a:extLst>
              </a:tr>
              <a:tr h="35661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NVP+FTC/TDF</a:t>
                      </a:r>
                    </a:p>
                  </a:txBody>
                  <a:tcPr marL="121920" marR="121920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41599091"/>
                  </a:ext>
                </a:extLst>
              </a:tr>
            </a:tbl>
          </a:graphicData>
        </a:graphic>
      </p:graphicFrame>
      <p:sp>
        <p:nvSpPr>
          <p:cNvPr id="14405" name="Text Placeholder 9"/>
          <p:cNvSpPr txBox="1">
            <a:spLocks/>
          </p:cNvSpPr>
          <p:nvPr/>
        </p:nvSpPr>
        <p:spPr bwMode="auto">
          <a:xfrm>
            <a:off x="609600" y="160273"/>
            <a:ext cx="109728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en-US" sz="2667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3D4A1E-08F6-4B8F-8A55-44406D199BB2}"/>
              </a:ext>
            </a:extLst>
          </p:cNvPr>
          <p:cNvSpPr txBox="1"/>
          <p:nvPr/>
        </p:nvSpPr>
        <p:spPr>
          <a:xfrm>
            <a:off x="824897" y="6327328"/>
            <a:ext cx="10517019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* EVG-elvitegravir, COBI-cobicistat, FTC-emtricitabine, TAF-tenofovir alafenamide, RPV-</a:t>
            </a:r>
            <a:r>
              <a:rPr lang="en-US" sz="1600" dirty="0" err="1"/>
              <a:t>rilpivirine</a:t>
            </a:r>
            <a:r>
              <a:rPr lang="en-US" sz="1600" dirty="0"/>
              <a:t>, TDF-tenofovir disoproxil fumarate, NVP-nevirapine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7C9206-8E91-4951-95C3-464908C60C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Baseline Demographics and Disease Characteristics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75274"/>
              </p:ext>
            </p:extLst>
          </p:nvPr>
        </p:nvGraphicFramePr>
        <p:xfrm>
          <a:off x="1013326" y="1542921"/>
          <a:ext cx="10447127" cy="349212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06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564" marR="121564" marT="45728" marB="45728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61735" marR="61735" marT="36587" marB="3658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Number of chronic non-ARV medications at baseline, median (IQR)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3.0 (2, 5)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Baseline number of chronic medications by organ-system class, % (n)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Cardiovascular system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64% (55)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Gastrointestinal tract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63% (54)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Nervous system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44% (38)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Blood and blood forming organs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27% (23)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Musculoskeletal system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23% (20)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    Genitourinary system and sex hormones</a:t>
                      </a:r>
                    </a:p>
                  </a:txBody>
                  <a:tcPr marL="121564" marR="121564" marT="45728" marB="45728" anchor="ctr" horzOverflow="overflow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21% (18)</a:t>
                      </a:r>
                    </a:p>
                  </a:txBody>
                  <a:tcPr marL="121564" marR="121564" marT="45728" marB="4572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27046877"/>
                  </a:ext>
                </a:extLst>
              </a:tr>
            </a:tbl>
          </a:graphicData>
        </a:graphic>
      </p:graphicFrame>
      <p:sp>
        <p:nvSpPr>
          <p:cNvPr id="14405" name="Text Placeholder 9"/>
          <p:cNvSpPr txBox="1">
            <a:spLocks/>
          </p:cNvSpPr>
          <p:nvPr/>
        </p:nvSpPr>
        <p:spPr bwMode="auto">
          <a:xfrm>
            <a:off x="609600" y="160273"/>
            <a:ext cx="109728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501650" indent="-22860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7302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9588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1187450" indent="-182563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16446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1018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25590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016250" indent="-182563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en-US" sz="2667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773504-67C8-4D1F-8EC8-874A7EED96D5}"/>
              </a:ext>
            </a:extLst>
          </p:cNvPr>
          <p:cNvSpPr txBox="1"/>
          <p:nvPr/>
        </p:nvSpPr>
        <p:spPr>
          <a:xfrm>
            <a:off x="1013325" y="6521044"/>
            <a:ext cx="2087110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IQR-interquartile range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852146-2A43-40AC-8AEA-CAA42D8801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1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98406"/>
              </p:ext>
            </p:extLst>
          </p:nvPr>
        </p:nvGraphicFramePr>
        <p:xfrm>
          <a:off x="-82061" y="1402321"/>
          <a:ext cx="11664461" cy="56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Virologic Outcomes at Week 96 (Snapshot Analysis)</a:t>
            </a:r>
            <a:endParaRPr lang="en-US" dirty="0"/>
          </a:p>
        </p:txBody>
      </p:sp>
      <p:sp>
        <p:nvSpPr>
          <p:cNvPr id="182" name="TextBox 24"/>
          <p:cNvSpPr txBox="1">
            <a:spLocks noChangeArrowheads="1"/>
          </p:cNvSpPr>
          <p:nvPr/>
        </p:nvSpPr>
        <p:spPr bwMode="auto">
          <a:xfrm>
            <a:off x="3026837" y="4825397"/>
            <a:ext cx="771627" cy="3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133" b="1" dirty="0">
                <a:solidFill>
                  <a:prstClr val="black"/>
                </a:solidFill>
                <a:latin typeface="+mj-lt"/>
              </a:rPr>
              <a:t>N=64</a:t>
            </a:r>
          </a:p>
        </p:txBody>
      </p:sp>
      <p:sp>
        <p:nvSpPr>
          <p:cNvPr id="187" name="TextBox 24"/>
          <p:cNvSpPr txBox="1">
            <a:spLocks noChangeArrowheads="1"/>
          </p:cNvSpPr>
          <p:nvPr/>
        </p:nvSpPr>
        <p:spPr bwMode="auto">
          <a:xfrm>
            <a:off x="6406579" y="4834921"/>
            <a:ext cx="571797" cy="3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133" b="1" dirty="0">
                <a:solidFill>
                  <a:prstClr val="black"/>
                </a:solidFill>
                <a:latin typeface="+mj-lt"/>
              </a:rPr>
              <a:t>N=0</a:t>
            </a:r>
          </a:p>
        </p:txBody>
      </p:sp>
      <p:sp>
        <p:nvSpPr>
          <p:cNvPr id="192" name="TextBox 24"/>
          <p:cNvSpPr txBox="1">
            <a:spLocks noChangeArrowheads="1"/>
          </p:cNvSpPr>
          <p:nvPr/>
        </p:nvSpPr>
        <p:spPr bwMode="auto">
          <a:xfrm>
            <a:off x="9462011" y="4873022"/>
            <a:ext cx="919460" cy="3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133" b="1" dirty="0">
                <a:solidFill>
                  <a:prstClr val="black"/>
                </a:solidFill>
                <a:latin typeface="+mj-lt"/>
              </a:rPr>
              <a:t>N=22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7409" y="5473110"/>
            <a:ext cx="1077827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 participant had an HIV-1 RNA ≥ 50 c/mL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Median change in CD4 count was -3 cells/mm</a:t>
            </a:r>
            <a:r>
              <a:rPr lang="en-US" sz="2000" baseline="30000" dirty="0"/>
              <a:t>3</a:t>
            </a:r>
            <a:r>
              <a:rPr lang="en-US" sz="2000" dirty="0"/>
              <a:t> (IQR: -59, 91) at W96 (n=59)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Due to the COVID-19 pandemic, 11 participants did not have data in the W96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536D2-E7C5-4767-92C3-89A92994B1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0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137670"/>
              </p:ext>
            </p:extLst>
          </p:nvPr>
        </p:nvGraphicFramePr>
        <p:xfrm>
          <a:off x="332901" y="1402321"/>
          <a:ext cx="10972800" cy="56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Virologic Outcomes at Week 96 (M=E)</a:t>
            </a:r>
            <a:endParaRPr lang="en-US" dirty="0"/>
          </a:p>
        </p:txBody>
      </p:sp>
      <p:sp>
        <p:nvSpPr>
          <p:cNvPr id="182" name="TextBox 24"/>
          <p:cNvSpPr txBox="1">
            <a:spLocks noChangeArrowheads="1"/>
          </p:cNvSpPr>
          <p:nvPr/>
        </p:nvSpPr>
        <p:spPr bwMode="auto">
          <a:xfrm>
            <a:off x="3807475" y="4825397"/>
            <a:ext cx="771627" cy="3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133" b="1" dirty="0">
                <a:solidFill>
                  <a:prstClr val="black"/>
                </a:solidFill>
                <a:latin typeface="+mj-lt"/>
              </a:rPr>
              <a:t>N=68</a:t>
            </a:r>
          </a:p>
        </p:txBody>
      </p:sp>
      <p:sp>
        <p:nvSpPr>
          <p:cNvPr id="187" name="TextBox 24"/>
          <p:cNvSpPr txBox="1">
            <a:spLocks noChangeArrowheads="1"/>
          </p:cNvSpPr>
          <p:nvPr/>
        </p:nvSpPr>
        <p:spPr bwMode="auto">
          <a:xfrm>
            <a:off x="8593366" y="4825397"/>
            <a:ext cx="571797" cy="37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133" b="1" dirty="0">
                <a:solidFill>
                  <a:prstClr val="black"/>
                </a:solidFill>
                <a:latin typeface="+mj-lt"/>
              </a:rPr>
              <a:t>N=0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A299B4-8169-4D3D-980C-4C5BFD31B6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598DE81-AA7A-4EC3-BCFA-C8386D7C25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27425"/>
      </p:ext>
    </p:extLst>
  </p:cSld>
  <p:clrMapOvr>
    <a:masterClrMapping/>
  </p:clrMapOvr>
</p:sld>
</file>

<file path=ppt/theme/theme1.xml><?xml version="1.0" encoding="utf-8"?>
<a:theme xmlns:a="http://schemas.openxmlformats.org/drawingml/2006/main" name="10_blank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9A42705CB07C4984C06E305F64A203" ma:contentTypeVersion="2" ma:contentTypeDescription="Create a new document." ma:contentTypeScope="" ma:versionID="2b0cf74c9e61e601d5dc27d9046d47c5">
  <xsd:schema xmlns:xsd="http://www.w3.org/2001/XMLSchema" xmlns:xs="http://www.w3.org/2001/XMLSchema" xmlns:p="http://schemas.microsoft.com/office/2006/metadata/properties" xmlns:ns2="96db50c3-7111-4fec-9766-3ba0ddc9c852" targetNamespace="http://schemas.microsoft.com/office/2006/metadata/properties" ma:root="true" ma:fieldsID="b0e170ee8aa9243f33787c8f7f298e93" ns2:_="">
    <xsd:import namespace="96db50c3-7111-4fec-9766-3ba0ddc9c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b50c3-7111-4fec-9766-3ba0ddc9c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E232C4-0EC6-4503-88C2-50B522AFBBC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6db50c3-7111-4fec-9766-3ba0ddc9c852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570B8A1-622F-46A2-8F91-B47725C047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8B983A-F83E-48AB-9C2F-5BDE8162E8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db50c3-7111-4fec-9766-3ba0ddc9c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1968</Words>
  <Application>Microsoft Office PowerPoint</Application>
  <PresentationFormat>Breitbild</PresentationFormat>
  <Paragraphs>265</Paragraphs>
  <Slides>17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</vt:lpstr>
      <vt:lpstr>Wingdings</vt:lpstr>
      <vt:lpstr>10_blank</vt:lpstr>
      <vt:lpstr>Switching to bictegravir/emtricitabine/tenofovir alafenamide (B/F/TAF) in adults aged 65 years or older: Week 96 results from an international, phase 3b, open-label trial (GS-US-380-4449)</vt:lpstr>
      <vt:lpstr>Background</vt:lpstr>
      <vt:lpstr>Study Design</vt:lpstr>
      <vt:lpstr>Key Inclusion Criteria</vt:lpstr>
      <vt:lpstr>Baseline Demographics and Disease Characteristics</vt:lpstr>
      <vt:lpstr>Baseline Demographics and Disease Characteristics (cont)</vt:lpstr>
      <vt:lpstr>Baseline Demographics and Disease Characteristics (cont)</vt:lpstr>
      <vt:lpstr>Virologic Outcomes at Week 96 (Snapshot Analysis)</vt:lpstr>
      <vt:lpstr>Virologic Outcomes at Week 96 (M=E)</vt:lpstr>
      <vt:lpstr>Virologic Outcomes at Week 96 by FDA Snapshot</vt:lpstr>
      <vt:lpstr>Treatment-Emergent Adverse Events through Week 96</vt:lpstr>
      <vt:lpstr>Weight: Median Change from Baseline through Week 96</vt:lpstr>
      <vt:lpstr>Renal Biomarker Changes (%) at Week 96</vt:lpstr>
      <vt:lpstr>Estimated Glomerular Filtration Rate:  Median Changes from Baseline through Week 96</vt:lpstr>
      <vt:lpstr>Changes in Fasting Lipids at Week 96</vt:lpstr>
      <vt:lpstr>Conclusion</vt:lpstr>
      <vt:lpstr>Acknowledgments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Weinberg</dc:creator>
  <cp:lastModifiedBy>Bastian Grewe</cp:lastModifiedBy>
  <cp:revision>773</cp:revision>
  <cp:lastPrinted>2021-06-21T16:41:52Z</cp:lastPrinted>
  <dcterms:created xsi:type="dcterms:W3CDTF">2016-08-23T18:51:54Z</dcterms:created>
  <dcterms:modified xsi:type="dcterms:W3CDTF">2021-07-18T10:18:40Z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0x0101007A9A42705CB07C4984C06E305F64A203</vt:lpwstr>
  </property>
</Properties>
</file>