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2" r:id="rId1"/>
  </p:sldMasterIdLst>
  <p:notesMasterIdLst>
    <p:notesMasterId r:id="rId18"/>
  </p:notesMasterIdLst>
  <p:handoutMasterIdLst>
    <p:handoutMasterId r:id="rId19"/>
  </p:handoutMasterIdLst>
  <p:sldIdLst>
    <p:sldId id="457" r:id="rId2"/>
    <p:sldId id="524" r:id="rId3"/>
    <p:sldId id="501" r:id="rId4"/>
    <p:sldId id="519" r:id="rId5"/>
    <p:sldId id="475" r:id="rId6"/>
    <p:sldId id="521" r:id="rId7"/>
    <p:sldId id="528" r:id="rId8"/>
    <p:sldId id="513" r:id="rId9"/>
    <p:sldId id="522" r:id="rId10"/>
    <p:sldId id="503" r:id="rId11"/>
    <p:sldId id="525" r:id="rId12"/>
    <p:sldId id="529" r:id="rId13"/>
    <p:sldId id="530" r:id="rId14"/>
    <p:sldId id="531" r:id="rId15"/>
    <p:sldId id="532" r:id="rId16"/>
    <p:sldId id="506" r:id="rId17"/>
  </p:sldIdLst>
  <p:sldSz cx="12192000" cy="6858000"/>
  <p:notesSz cx="7010400" cy="92964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orient="horz" pos="3832" userDrawn="1">
          <p15:clr>
            <a:srgbClr val="A4A3A4"/>
          </p15:clr>
        </p15:guide>
        <p15:guide id="5" pos="1264" userDrawn="1">
          <p15:clr>
            <a:srgbClr val="A4A3A4"/>
          </p15:clr>
        </p15:guide>
        <p15:guide id="6" orient="horz" pos="2228" userDrawn="1">
          <p15:clr>
            <a:srgbClr val="A4A3A4"/>
          </p15:clr>
        </p15:guide>
        <p15:guide id="7" pos="4208" userDrawn="1">
          <p15:clr>
            <a:srgbClr val="A4A3A4"/>
          </p15:clr>
        </p15:guide>
        <p15:guide id="8" pos="3197" userDrawn="1">
          <p15:clr>
            <a:srgbClr val="A4A3A4"/>
          </p15:clr>
        </p15:guide>
        <p15:guide id="9" pos="6160" userDrawn="1">
          <p15:clr>
            <a:srgbClr val="A4A3A4"/>
          </p15:clr>
        </p15:guide>
        <p15:guide id="10" orient="horz" pos="11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28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Jennifer Chau DeMorin" initials="JCD" lastIdx="2" clrIdx="6"/>
  <p:cmAuthor id="1" name="Marx, Geoffrey" initials="MG" lastIdx="13" clrIdx="0"/>
  <p:cmAuthor id="8" name="YaPei Liu" initials="YL" lastIdx="23" clrIdx="7"/>
  <p:cmAuthor id="2" name="Erin Quirk" initials="EQ" lastIdx="3" clrIdx="1"/>
  <p:cmAuthor id="9" name="Edwin DeJesus, MD" initials="EDM" lastIdx="1" clrIdx="8"/>
  <p:cmAuthor id="3" name="Anna Kido" initials="AK" lastIdx="40" clrIdx="2"/>
  <p:cmAuthor id="10" name="Hal Martin" initials="HM" lastIdx="9" clrIdx="9"/>
  <p:cmAuthor id="4" name="Sean Collins" initials="SC" lastIdx="40" clrIdx="3"/>
  <p:cmAuthor id="11" name="Christian Callebaut" initials="CC" lastIdx="11" clrIdx="10">
    <p:extLst>
      <p:ext uri="{19B8F6BF-5375-455C-9EA6-DF929625EA0E}">
        <p15:presenceInfo xmlns:p15="http://schemas.microsoft.com/office/powerpoint/2012/main" userId="S::Christian.Callebaut@gilead.com::c6f4e1fa-ae47-46ef-91a5-1c01f98e686a" providerId="AD"/>
      </p:ext>
    </p:extLst>
  </p:cmAuthor>
  <p:cmAuthor id="5" name="Lijie Zhong" initials="LZ" lastIdx="9" clrIdx="4"/>
  <p:cmAuthor id="12" name="Sean Collins (Clinical Research - HIV)" initials="SC(R-H" lastIdx="9" clrIdx="11">
    <p:extLst>
      <p:ext uri="{19B8F6BF-5375-455C-9EA6-DF929625EA0E}">
        <p15:presenceInfo xmlns:p15="http://schemas.microsoft.com/office/powerpoint/2012/main" userId="S::Sean.Collins@gilead.com::9163f4e2-b9b4-4f9b-bd7d-d5fbc1d2b5c3" providerId="AD"/>
      </p:ext>
    </p:extLst>
  </p:cmAuthor>
  <p:cmAuthor id="6" name="schuck01" initials="skc" lastIdx="11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575"/>
    <a:srgbClr val="FF8585"/>
    <a:srgbClr val="FCD8CA"/>
    <a:srgbClr val="EBE7E0"/>
    <a:srgbClr val="FFECCD"/>
    <a:srgbClr val="00B0F0"/>
    <a:srgbClr val="EFEBE5"/>
    <a:srgbClr val="FF9393"/>
    <a:srgbClr val="AEE866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69951" autoAdjust="0"/>
  </p:normalViewPr>
  <p:slideViewPr>
    <p:cSldViewPr snapToGrid="0">
      <p:cViewPr varScale="1">
        <p:scale>
          <a:sx n="49" d="100"/>
          <a:sy n="49" d="100"/>
        </p:scale>
        <p:origin x="66" y="222"/>
      </p:cViewPr>
      <p:guideLst>
        <p:guide orient="horz" pos="3832"/>
        <p:guide pos="1264"/>
        <p:guide orient="horz" pos="2228"/>
        <p:guide pos="4208"/>
        <p:guide pos="3197"/>
        <p:guide pos="6160"/>
        <p:guide orient="horz" pos="11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napToGrid="0" showGuides="1">
      <p:cViewPr varScale="1">
        <p:scale>
          <a:sx n="75" d="100"/>
          <a:sy n="75" d="100"/>
        </p:scale>
        <p:origin x="-2712" y="-108"/>
      </p:cViewPr>
      <p:guideLst>
        <p:guide orient="horz" pos="2880"/>
        <p:guide pos="2160"/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Moldt" userId="3e52f666-475d-481c-bd9b-531f3e0cf59f" providerId="ADAL" clId="{C60B3575-049D-4F72-B744-C24EF9141A3A}"/>
    <pc:docChg chg="custSel modSld">
      <pc:chgData name="Brian Moldt" userId="3e52f666-475d-481c-bd9b-531f3e0cf59f" providerId="ADAL" clId="{C60B3575-049D-4F72-B744-C24EF9141A3A}" dt="2021-06-16T22:06:41.522" v="13"/>
      <pc:docMkLst>
        <pc:docMk/>
      </pc:docMkLst>
      <pc:sldChg chg="modSp">
        <pc:chgData name="Brian Moldt" userId="3e52f666-475d-481c-bd9b-531f3e0cf59f" providerId="ADAL" clId="{C60B3575-049D-4F72-B744-C24EF9141A3A}" dt="2021-06-16T22:06:10.911" v="12"/>
        <pc:sldMkLst>
          <pc:docMk/>
          <pc:sldMk cId="902796374" sldId="514"/>
        </pc:sldMkLst>
        <pc:spChg chg="mod">
          <ac:chgData name="Brian Moldt" userId="3e52f666-475d-481c-bd9b-531f3e0cf59f" providerId="ADAL" clId="{C60B3575-049D-4F72-B744-C24EF9141A3A}" dt="2021-06-16T21:59:59.884" v="7" actId="20577"/>
          <ac:spMkLst>
            <pc:docMk/>
            <pc:sldMk cId="902796374" sldId="514"/>
            <ac:spMk id="6" creationId="{17FD84B4-6B35-4D45-B23F-47F151BB1980}"/>
          </ac:spMkLst>
        </pc:spChg>
        <pc:graphicFrameChg chg="mod">
          <ac:chgData name="Brian Moldt" userId="3e52f666-475d-481c-bd9b-531f3e0cf59f" providerId="ADAL" clId="{C60B3575-049D-4F72-B744-C24EF9141A3A}" dt="2021-06-16T22:06:10.911" v="12"/>
          <ac:graphicFrameMkLst>
            <pc:docMk/>
            <pc:sldMk cId="902796374" sldId="514"/>
            <ac:graphicFrameMk id="5" creationId="{8E98990F-43E4-4B6B-9A60-0BCB22725C6D}"/>
          </ac:graphicFrameMkLst>
        </pc:graphicFrameChg>
      </pc:sldChg>
      <pc:sldChg chg="modSp">
        <pc:chgData name="Brian Moldt" userId="3e52f666-475d-481c-bd9b-531f3e0cf59f" providerId="ADAL" clId="{C60B3575-049D-4F72-B744-C24EF9141A3A}" dt="2021-06-16T22:06:41.522" v="13"/>
        <pc:sldMkLst>
          <pc:docMk/>
          <pc:sldMk cId="2829876230" sldId="516"/>
        </pc:sldMkLst>
        <pc:graphicFrameChg chg="mod">
          <ac:chgData name="Brian Moldt" userId="3e52f666-475d-481c-bd9b-531f3e0cf59f" providerId="ADAL" clId="{C60B3575-049D-4F72-B744-C24EF9141A3A}" dt="2021-06-16T22:06:41.522" v="13"/>
          <ac:graphicFrameMkLst>
            <pc:docMk/>
            <pc:sldMk cId="2829876230" sldId="516"/>
            <ac:graphicFrameMk id="5" creationId="{2F192356-0196-421F-B548-84BADA6B2027}"/>
          </ac:graphicFrameMkLst>
        </pc:graphicFrameChg>
      </pc:sldChg>
      <pc:sldChg chg="addSp delSp modSp">
        <pc:chgData name="Brian Moldt" userId="3e52f666-475d-481c-bd9b-531f3e0cf59f" providerId="ADAL" clId="{C60B3575-049D-4F72-B744-C24EF9141A3A}" dt="2021-06-16T21:30:31.613" v="3" actId="478"/>
        <pc:sldMkLst>
          <pc:docMk/>
          <pc:sldMk cId="1373642367" sldId="521"/>
        </pc:sldMkLst>
        <pc:spChg chg="add del mod">
          <ac:chgData name="Brian Moldt" userId="3e52f666-475d-481c-bd9b-531f3e0cf59f" providerId="ADAL" clId="{C60B3575-049D-4F72-B744-C24EF9141A3A}" dt="2021-06-16T21:30:31.613" v="3" actId="478"/>
          <ac:spMkLst>
            <pc:docMk/>
            <pc:sldMk cId="1373642367" sldId="521"/>
            <ac:spMk id="6" creationId="{691A7727-4777-4027-A561-1BDC281E0F1F}"/>
          </ac:spMkLst>
        </pc:spChg>
        <pc:cxnChg chg="add del mod">
          <ac:chgData name="Brian Moldt" userId="3e52f666-475d-481c-bd9b-531f3e0cf59f" providerId="ADAL" clId="{C60B3575-049D-4F72-B744-C24EF9141A3A}" dt="2021-06-16T21:30:19.608" v="1" actId="478"/>
          <ac:cxnSpMkLst>
            <pc:docMk/>
            <pc:sldMk cId="1373642367" sldId="521"/>
            <ac:cxnSpMk id="5" creationId="{55610A5C-3DE3-4377-8087-0DE354D52721}"/>
          </ac:cxnSpMkLst>
        </pc:cxnChg>
      </pc:sldChg>
    </pc:docChg>
  </pc:docChgLst>
  <pc:docChgLst>
    <pc:chgData name="Brian Moldt" userId="3e52f666-475d-481c-bd9b-531f3e0cf59f" providerId="ADAL" clId="{4ECCE584-4EAD-4867-803D-02BF372771B5}"/>
    <pc:docChg chg="addSld delSld modSld">
      <pc:chgData name="Brian Moldt" userId="3e52f666-475d-481c-bd9b-531f3e0cf59f" providerId="ADAL" clId="{4ECCE584-4EAD-4867-803D-02BF372771B5}" dt="2021-06-22T22:12:22.301" v="20" actId="6549"/>
      <pc:docMkLst>
        <pc:docMk/>
      </pc:docMkLst>
      <pc:sldChg chg="modSp del">
        <pc:chgData name="Brian Moldt" userId="3e52f666-475d-481c-bd9b-531f3e0cf59f" providerId="ADAL" clId="{4ECCE584-4EAD-4867-803D-02BF372771B5}" dt="2021-06-22T22:12:18.580" v="19" actId="2696"/>
        <pc:sldMkLst>
          <pc:docMk/>
          <pc:sldMk cId="4157496540" sldId="504"/>
        </pc:sldMkLst>
        <pc:spChg chg="mod">
          <ac:chgData name="Brian Moldt" userId="3e52f666-475d-481c-bd9b-531f3e0cf59f" providerId="ADAL" clId="{4ECCE584-4EAD-4867-803D-02BF372771B5}" dt="2021-06-22T21:59:10.006" v="17" actId="948"/>
          <ac:spMkLst>
            <pc:docMk/>
            <pc:sldMk cId="4157496540" sldId="504"/>
            <ac:spMk id="2" creationId="{808BA737-4556-496F-B34A-111E8A4C62FF}"/>
          </ac:spMkLst>
        </pc:spChg>
      </pc:sldChg>
      <pc:sldChg chg="del">
        <pc:chgData name="Brian Moldt" userId="3e52f666-475d-481c-bd9b-531f3e0cf59f" providerId="ADAL" clId="{4ECCE584-4EAD-4867-803D-02BF372771B5}" dt="2021-06-22T21:57:35.737" v="11" actId="2696"/>
        <pc:sldMkLst>
          <pc:docMk/>
          <pc:sldMk cId="902796374" sldId="514"/>
        </pc:sldMkLst>
      </pc:sldChg>
      <pc:sldChg chg="del">
        <pc:chgData name="Brian Moldt" userId="3e52f666-475d-481c-bd9b-531f3e0cf59f" providerId="ADAL" clId="{4ECCE584-4EAD-4867-803D-02BF372771B5}" dt="2021-06-22T21:57:34.988" v="10" actId="2696"/>
        <pc:sldMkLst>
          <pc:docMk/>
          <pc:sldMk cId="2829876230" sldId="516"/>
        </pc:sldMkLst>
      </pc:sldChg>
      <pc:sldChg chg="modSp del">
        <pc:chgData name="Brian Moldt" userId="3e52f666-475d-481c-bd9b-531f3e0cf59f" providerId="ADAL" clId="{4ECCE584-4EAD-4867-803D-02BF372771B5}" dt="2021-06-22T21:57:36.392" v="12" actId="2696"/>
        <pc:sldMkLst>
          <pc:docMk/>
          <pc:sldMk cId="4177540443" sldId="518"/>
        </pc:sldMkLst>
        <pc:spChg chg="mod">
          <ac:chgData name="Brian Moldt" userId="3e52f666-475d-481c-bd9b-531f3e0cf59f" providerId="ADAL" clId="{4ECCE584-4EAD-4867-803D-02BF372771B5}" dt="2021-06-16T23:15:57.845" v="2" actId="20577"/>
          <ac:spMkLst>
            <pc:docMk/>
            <pc:sldMk cId="4177540443" sldId="518"/>
            <ac:spMk id="6" creationId="{B1CD259F-FFC1-4332-B35E-3B1760B27F97}"/>
          </ac:spMkLst>
        </pc:spChg>
        <pc:spChg chg="mod">
          <ac:chgData name="Brian Moldt" userId="3e52f666-475d-481c-bd9b-531f3e0cf59f" providerId="ADAL" clId="{4ECCE584-4EAD-4867-803D-02BF372771B5}" dt="2021-06-16T23:16:11.031" v="8" actId="20577"/>
          <ac:spMkLst>
            <pc:docMk/>
            <pc:sldMk cId="4177540443" sldId="518"/>
            <ac:spMk id="7" creationId="{1143753E-71C2-4FC8-A031-2D8795BA4F1B}"/>
          </ac:spMkLst>
        </pc:spChg>
      </pc:sldChg>
      <pc:sldChg chg="add modNotesTx">
        <pc:chgData name="Brian Moldt" userId="3e52f666-475d-481c-bd9b-531f3e0cf59f" providerId="ADAL" clId="{4ECCE584-4EAD-4867-803D-02BF372771B5}" dt="2021-06-22T21:57:49.251" v="13" actId="6549"/>
        <pc:sldMkLst>
          <pc:docMk/>
          <pc:sldMk cId="1071411054" sldId="529"/>
        </pc:sldMkLst>
      </pc:sldChg>
      <pc:sldChg chg="add modNotesTx">
        <pc:chgData name="Brian Moldt" userId="3e52f666-475d-481c-bd9b-531f3e0cf59f" providerId="ADAL" clId="{4ECCE584-4EAD-4867-803D-02BF372771B5}" dt="2021-06-22T21:57:52.771" v="14" actId="6549"/>
        <pc:sldMkLst>
          <pc:docMk/>
          <pc:sldMk cId="3220638607" sldId="530"/>
        </pc:sldMkLst>
      </pc:sldChg>
      <pc:sldChg chg="add modNotesTx">
        <pc:chgData name="Brian Moldt" userId="3e52f666-475d-481c-bd9b-531f3e0cf59f" providerId="ADAL" clId="{4ECCE584-4EAD-4867-803D-02BF372771B5}" dt="2021-06-22T21:57:57.258" v="15" actId="6549"/>
        <pc:sldMkLst>
          <pc:docMk/>
          <pc:sldMk cId="1551016879" sldId="531"/>
        </pc:sldMkLst>
      </pc:sldChg>
      <pc:sldChg chg="add modNotesTx">
        <pc:chgData name="Brian Moldt" userId="3e52f666-475d-481c-bd9b-531f3e0cf59f" providerId="ADAL" clId="{4ECCE584-4EAD-4867-803D-02BF372771B5}" dt="2021-06-22T22:12:22.301" v="20" actId="6549"/>
        <pc:sldMkLst>
          <pc:docMk/>
          <pc:sldMk cId="3508177277" sldId="532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B004553-04C5-4BB3-AD4E-8B2EF3CDDAF9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6A881F-0910-47D3-BD01-4F68834EC3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6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B6F0DB-E055-41D0-9102-627A646E4242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9150" y="619125"/>
            <a:ext cx="5372100" cy="3022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7360" y="3873500"/>
            <a:ext cx="6075680" cy="495808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F4FBC3A-A12C-40F9-BB8D-BC30C79013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909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19150" y="619125"/>
            <a:ext cx="5372100" cy="30226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09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CORE_Efficacy_Safety_Feb-14_SLB.ppt</a:t>
            </a:r>
          </a:p>
        </p:txBody>
      </p:sp>
      <p:sp>
        <p:nvSpPr>
          <p:cNvPr id="11267" name="Rectangle 3"/>
          <p:cNvSpPr txBox="1">
            <a:spLocks noGrp="1" noChangeArrowheads="1"/>
          </p:cNvSpPr>
          <p:nvPr/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0E82A0-58AA-204B-8261-9ED6B86E768D}" type="datetime1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6/22/2021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68" name="Rectangle 6"/>
          <p:cNvSpPr txBox="1">
            <a:spLocks noGrp="1" noChangeArrowheads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Gilead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BE369E3-AAA3-6D46-902C-344F4387EA67}" type="slidenum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5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695325"/>
            <a:ext cx="6196012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9" name="Rectangle 3"/>
          <p:cNvSpPr>
            <a:spLocks noGrp="1"/>
          </p:cNvSpPr>
          <p:nvPr>
            <p:ph type="body" idx="1"/>
          </p:nvPr>
        </p:nvSpPr>
        <p:spPr bwMode="auto">
          <a:xfrm>
            <a:off x="933450" y="4416425"/>
            <a:ext cx="5143500" cy="41814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089" tIns="46546" rIns="93089" bIns="46546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altLang="en-US" sz="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61797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CORE_Efficacy_Safety_Feb-14_SLB.ppt</a:t>
            </a:r>
          </a:p>
        </p:txBody>
      </p:sp>
      <p:sp>
        <p:nvSpPr>
          <p:cNvPr id="11267" name="Rectangle 3"/>
          <p:cNvSpPr txBox="1">
            <a:spLocks noGrp="1" noChangeArrowheads="1"/>
          </p:cNvSpPr>
          <p:nvPr/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0E82A0-58AA-204B-8261-9ED6B86E768D}" type="datetime1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6/22/2021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68" name="Rectangle 6"/>
          <p:cNvSpPr txBox="1">
            <a:spLocks noGrp="1" noChangeArrowheads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Gilead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BE369E3-AAA3-6D46-902C-344F4387EA67}" type="slidenum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10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695325"/>
            <a:ext cx="6196012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9" name="Rectangle 3"/>
          <p:cNvSpPr>
            <a:spLocks noGrp="1"/>
          </p:cNvSpPr>
          <p:nvPr>
            <p:ph type="body" idx="1"/>
          </p:nvPr>
        </p:nvSpPr>
        <p:spPr bwMode="auto">
          <a:xfrm>
            <a:off x="933450" y="4416425"/>
            <a:ext cx="5143500" cy="41814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089" tIns="46546" rIns="93089" bIns="46546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altLang="en-US" sz="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952191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566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00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4FBC3A-A12C-40F9-BB8D-BC30C7901396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25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CORE_Efficacy_Safety_Feb-14_SLB.ppt</a:t>
            </a:r>
          </a:p>
        </p:txBody>
      </p:sp>
      <p:sp>
        <p:nvSpPr>
          <p:cNvPr id="11267" name="Rectangle 3"/>
          <p:cNvSpPr txBox="1">
            <a:spLocks noGrp="1" noChangeArrowheads="1"/>
          </p:cNvSpPr>
          <p:nvPr/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60E82A0-58AA-204B-8261-9ED6B86E768D}" type="datetime1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6/22/2021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68" name="Rectangle 6"/>
          <p:cNvSpPr txBox="1">
            <a:spLocks noGrp="1" noChangeArrowheads="1"/>
          </p:cNvSpPr>
          <p:nvPr/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100" dirty="0">
                <a:solidFill>
                  <a:srgbClr val="000000"/>
                </a:solidFill>
                <a:ea typeface="MS PGothic" charset="-128"/>
              </a:rPr>
              <a:t>Gilead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8" tIns="46548" rIns="93098" bIns="46548" anchor="b"/>
          <a:lstStyle>
            <a:lvl1pPr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66788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BE369E3-AAA3-6D46-902C-344F4387EA67}" type="slidenum">
              <a:rPr lang="en-US" altLang="en-US" sz="1100">
                <a:solidFill>
                  <a:srgbClr val="000000"/>
                </a:solidFill>
                <a:ea typeface="MS PGothic" charset="-128"/>
              </a:rPr>
              <a:pPr algn="r" eaLnBrk="1" hangingPunct="1">
                <a:spcBef>
                  <a:spcPct val="0"/>
                </a:spcBef>
              </a:pPr>
              <a:t>15</a:t>
            </a:fld>
            <a:endParaRPr lang="en-US" altLang="en-US" sz="1100" dirty="0">
              <a:solidFill>
                <a:srgbClr val="000000"/>
              </a:solidFill>
              <a:ea typeface="MS PGothic" charset="-128"/>
            </a:endParaRPr>
          </a:p>
        </p:txBody>
      </p:sp>
      <p:sp>
        <p:nvSpPr>
          <p:cNvPr id="112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1163" y="695325"/>
            <a:ext cx="6196012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91879" name="Rectangle 3"/>
          <p:cNvSpPr>
            <a:spLocks noGrp="1"/>
          </p:cNvSpPr>
          <p:nvPr>
            <p:ph type="body" idx="1"/>
          </p:nvPr>
        </p:nvSpPr>
        <p:spPr bwMode="auto">
          <a:xfrm>
            <a:off x="933450" y="4416425"/>
            <a:ext cx="5143500" cy="418147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3089" tIns="46546" rIns="93089" bIns="46546" numCol="1" anchor="t" anchorCtr="0" compatLnSpc="1">
            <a:prstTxWarp prst="textNoShape">
              <a:avLst/>
            </a:prstTxWarp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altLang="en-US" sz="9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6322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 rIns="0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01" y="1676400"/>
            <a:ext cx="10565728" cy="4419600"/>
          </a:xfrm>
        </p:spPr>
        <p:txBody>
          <a:bodyPr rIns="0"/>
          <a:lstStyle>
            <a:lvl1pPr>
              <a:spcBef>
                <a:spcPts val="600"/>
              </a:spcBef>
              <a:defRPr sz="22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 sz="1600"/>
            </a:lvl4pPr>
            <a:lvl5pPr>
              <a:spcBef>
                <a:spcPts val="600"/>
              </a:spcBef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315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1" y="167642"/>
            <a:ext cx="10565728" cy="787400"/>
          </a:xfrm>
          <a:noFill/>
        </p:spPr>
        <p:txBody>
          <a:bodyPr rIns="0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812802" y="6520934"/>
            <a:ext cx="10565726" cy="184666"/>
          </a:xfrm>
        </p:spPr>
        <p:txBody>
          <a:bodyPr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1378529" y="6340478"/>
            <a:ext cx="591800" cy="365125"/>
          </a:xfrm>
        </p:spPr>
        <p:txBody>
          <a:bodyPr lIns="0" tIns="0" rIns="0" bIns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baseline="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3816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" y="0"/>
            <a:ext cx="12221633" cy="6858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2160" b="1" baseline="-25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>
            <a:off x="-4233" y="3581402"/>
            <a:ext cx="12227984" cy="3278188"/>
          </a:xfrm>
          <a:prstGeom prst="rect">
            <a:avLst/>
          </a:prstGeom>
          <a:solidFill>
            <a:srgbClr val="DDDDDD"/>
          </a:solidFill>
          <a:ln w="0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fontAlgn="base">
              <a:spcBef>
                <a:spcPct val="0"/>
              </a:spcBef>
              <a:spcAft>
                <a:spcPct val="25000"/>
              </a:spcAft>
              <a:defRPr/>
            </a:pPr>
            <a:endParaRPr lang="en-GB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-4233" y="3429000"/>
            <a:ext cx="12227984" cy="0"/>
          </a:xfrm>
          <a:prstGeom prst="line">
            <a:avLst/>
          </a:prstGeom>
          <a:noFill/>
          <a:ln w="57150">
            <a:solidFill>
              <a:srgbClr val="B2B2B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-4233" y="3516313"/>
            <a:ext cx="12227984" cy="0"/>
          </a:xfrm>
          <a:prstGeom prst="line">
            <a:avLst/>
          </a:prstGeom>
          <a:noFill/>
          <a:ln w="57150">
            <a:solidFill>
              <a:srgbClr val="A5002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16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6559" y="457200"/>
            <a:ext cx="10566400" cy="2816352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619" y="4114800"/>
            <a:ext cx="10566400" cy="609600"/>
          </a:xfrm>
        </p:spPr>
        <p:txBody>
          <a:bodyPr/>
          <a:lstStyle>
            <a:lvl1pPr marL="0" indent="0" algn="ctr">
              <a:buNone/>
              <a:defRPr sz="1800" b="1"/>
            </a:lvl1pPr>
            <a:lvl2pPr marL="411480" indent="0" algn="ctr">
              <a:buNone/>
              <a:defRPr/>
            </a:lvl2pPr>
            <a:lvl3pPr marL="822960" indent="0" algn="ctr">
              <a:buNone/>
              <a:defRPr/>
            </a:lvl3pPr>
            <a:lvl4pPr marL="1234440" indent="0" algn="ctr">
              <a:buNone/>
              <a:defRPr/>
            </a:lvl4pPr>
            <a:lvl5pPr marL="1645920" indent="0" algn="ctr">
              <a:buNone/>
              <a:defRPr/>
            </a:lvl5pPr>
            <a:lvl6pPr marL="2057400" indent="0" algn="ctr">
              <a:buNone/>
              <a:defRPr/>
            </a:lvl6pPr>
            <a:lvl7pPr marL="2468880" indent="0" algn="ctr">
              <a:buNone/>
              <a:defRPr/>
            </a:lvl7pPr>
            <a:lvl8pPr marL="2880360" indent="0" algn="ctr">
              <a:buNone/>
              <a:defRPr/>
            </a:lvl8pPr>
            <a:lvl9pPr marL="329184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827619" y="5029200"/>
            <a:ext cx="10566400" cy="914400"/>
          </a:xfrm>
        </p:spPr>
        <p:txBody>
          <a:bodyPr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20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2801" y="165100"/>
            <a:ext cx="10566400" cy="787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2801" y="1676400"/>
            <a:ext cx="10566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87204" name="Line 4"/>
          <p:cNvSpPr>
            <a:spLocks noChangeShapeType="1"/>
          </p:cNvSpPr>
          <p:nvPr/>
        </p:nvSpPr>
        <p:spPr bwMode="auto">
          <a:xfrm>
            <a:off x="812801" y="1066800"/>
            <a:ext cx="10566400" cy="0"/>
          </a:xfrm>
          <a:prstGeom prst="line">
            <a:avLst/>
          </a:prstGeom>
          <a:noFill/>
          <a:ln w="53975">
            <a:solidFill>
              <a:srgbClr val="969696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1587225" name="Line 25"/>
          <p:cNvSpPr>
            <a:spLocks noChangeShapeType="1"/>
          </p:cNvSpPr>
          <p:nvPr/>
        </p:nvSpPr>
        <p:spPr bwMode="auto">
          <a:xfrm>
            <a:off x="812801" y="1143000"/>
            <a:ext cx="10566400" cy="0"/>
          </a:xfrm>
          <a:prstGeom prst="line">
            <a:avLst/>
          </a:prstGeom>
          <a:noFill/>
          <a:ln w="53975">
            <a:solidFill>
              <a:srgbClr val="A5002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25000"/>
              </a:spcAft>
              <a:buFontTx/>
              <a:buChar char="•"/>
              <a:defRPr/>
            </a:pPr>
            <a:endParaRPr lang="en-US" sz="3240" b="1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9313334" y="649288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 b="1" baseline="-25000">
                <a:solidFill>
                  <a:srgbClr val="000000">
                    <a:tint val="75000"/>
                  </a:srgb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4B6E519-2B19-4FD1-9DB5-C3407DF9395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6497638"/>
            <a:ext cx="9144000" cy="2585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b="1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14400" y="6407155"/>
            <a:ext cx="8229600" cy="366713"/>
          </a:xfrm>
          <a:prstGeom prst="rect">
            <a:avLst/>
          </a:prstGeom>
          <a:noFill/>
        </p:spPr>
        <p:txBody>
          <a:bodyPr anchor="b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08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4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20" b="1">
          <a:solidFill>
            <a:schemeClr val="tx1"/>
          </a:solidFill>
          <a:latin typeface="Arial" charset="0"/>
        </a:defRPr>
      </a:lvl5pPr>
      <a:lvl6pPr marL="41148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6pPr>
      <a:lvl7pPr marL="82296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7pPr>
      <a:lvl8pPr marL="123444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8pPr>
      <a:lvl9pPr marL="1645920" algn="l" rtl="0" eaLnBrk="1" fontAlgn="base" hangingPunct="1">
        <a:spcBef>
          <a:spcPct val="0"/>
        </a:spcBef>
        <a:spcAft>
          <a:spcPct val="0"/>
        </a:spcAft>
        <a:defRPr sz="2880" b="1">
          <a:solidFill>
            <a:schemeClr val="tx1"/>
          </a:solidFill>
          <a:latin typeface="Arial" charset="0"/>
        </a:defRPr>
      </a:lvl9pPr>
    </p:titleStyle>
    <p:bodyStyle>
      <a:lvl1pPr marL="308610" indent="-308610" algn="l" rtl="0" eaLnBrk="1" fontAlgn="base" hangingPunct="1">
        <a:spcBef>
          <a:spcPts val="600"/>
        </a:spcBef>
        <a:spcAft>
          <a:spcPct val="0"/>
        </a:spcAft>
        <a:buClr>
          <a:srgbClr val="990000"/>
        </a:buClr>
        <a:buFont typeface="Symbol" pitchFamily="18" charset="2"/>
        <a:buChar char="¨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668656" indent="-257176" algn="l" rtl="0" eaLnBrk="1" fontAlgn="base" hangingPunct="1">
        <a:spcBef>
          <a:spcPts val="6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28700" indent="-205740" algn="l" rtl="0" eaLnBrk="1" fontAlgn="base" hangingPunct="1">
        <a:spcBef>
          <a:spcPts val="6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440180" indent="-205740" algn="l" rtl="0" eaLnBrk="1" fontAlgn="base" hangingPunct="1">
        <a:spcBef>
          <a:spcPts val="6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851660" indent="-205740" algn="l" rtl="0" eaLnBrk="1" fontAlgn="base" hangingPunct="1">
        <a:spcBef>
          <a:spcPts val="6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26314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6pPr>
      <a:lvl7pPr marL="267462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7pPr>
      <a:lvl8pPr marL="308610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8pPr>
      <a:lvl9pPr marL="3497580" indent="-205740" algn="l" rtl="0" eaLnBrk="1" fontAlgn="base" hangingPunct="1">
        <a:spcBef>
          <a:spcPct val="20000"/>
        </a:spcBef>
        <a:spcAft>
          <a:spcPct val="0"/>
        </a:spcAft>
        <a:buChar char="»"/>
        <a:defRPr sz="144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1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10" Type="http://schemas.openxmlformats.org/officeDocument/2006/relationships/image" Target="../media/image5.emf"/><Relationship Id="rId4" Type="http://schemas.openxmlformats.org/officeDocument/2006/relationships/image" Target="../media/image2.emf"/><Relationship Id="rId9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680" y="457200"/>
            <a:ext cx="11060641" cy="281635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Evaluation of HIV-1 Reservoir Size and</a:t>
            </a:r>
            <a:br>
              <a:rPr lang="en-US" dirty="0"/>
            </a:br>
            <a:r>
              <a:rPr lang="en-US" dirty="0"/>
              <a:t>Broadly Neutralizing Antibody (</a:t>
            </a:r>
            <a:r>
              <a:rPr lang="en-US" dirty="0" err="1"/>
              <a:t>bNAb</a:t>
            </a:r>
            <a:r>
              <a:rPr lang="en-US" dirty="0"/>
              <a:t>) Susceptibility</a:t>
            </a:r>
            <a:br>
              <a:rPr lang="en-US" dirty="0"/>
            </a:br>
            <a:r>
              <a:rPr lang="en-US" dirty="0"/>
              <a:t>in Individuals who Initiated ART During Acute and Chronic Infection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2800" y="3880175"/>
            <a:ext cx="10566400" cy="1011044"/>
          </a:xfrm>
        </p:spPr>
        <p:txBody>
          <a:bodyPr anchor="ctr"/>
          <a:lstStyle/>
          <a:p>
            <a:r>
              <a:rPr lang="en-US" u="sng" dirty="0"/>
              <a:t>Brian Moldt</a:t>
            </a:r>
            <a:r>
              <a:rPr lang="en-US" dirty="0"/>
              <a:t>,</a:t>
            </a:r>
            <a:r>
              <a:rPr lang="en-US" baseline="30000" dirty="0"/>
              <a:t>1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Huldrych F. Günthard,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2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Kimberly A. Workowski,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3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Susan J. Little,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4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Joseph J. Eron,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5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Edgar T. Overton,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6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Clara Lehmann,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7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Casper Rokx,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8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Michael J. Kozal,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9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Rajesh T. Gandhi,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10</a:t>
            </a:r>
            <a:r>
              <a:rPr lang="en-US" dirty="0"/>
              <a:t> </a:t>
            </a:r>
            <a:br>
              <a:rPr lang="en-US" dirty="0"/>
            </a:br>
            <a:r>
              <a:rPr lang="en-US" sz="1800" dirty="0">
                <a:effectLst/>
                <a:ea typeface="Calibri" panose="020F0502020204030204" pitchFamily="34" charset="0"/>
              </a:rPr>
              <a:t>Hui Liu,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1</a:t>
            </a:r>
            <a:r>
              <a:rPr lang="en-US" dirty="0"/>
              <a:t>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Tariro</a:t>
            </a:r>
            <a:r>
              <a:rPr lang="en-US" sz="1800" dirty="0">
                <a:effectLst/>
                <a:ea typeface="Calibri" panose="020F0502020204030204" pitchFamily="34" charset="0"/>
              </a:rPr>
              <a:t> Makadzange,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1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Sean E. Collins,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1</a:t>
            </a:r>
            <a:r>
              <a:rPr lang="en-US" dirty="0"/>
              <a:t>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Romas</a:t>
            </a:r>
            <a:r>
              <a:rPr lang="en-US" sz="1800" dirty="0">
                <a:effectLst/>
                <a:ea typeface="Calibri" panose="020F0502020204030204" pitchFamily="34" charset="0"/>
              </a:rPr>
              <a:t> Geleziunas,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1</a:t>
            </a:r>
            <a:r>
              <a:rPr lang="en-US" dirty="0"/>
              <a:t> </a:t>
            </a:r>
            <a:r>
              <a:rPr lang="en-US" sz="1800" dirty="0">
                <a:effectLst/>
                <a:ea typeface="Calibri" panose="020F0502020204030204" pitchFamily="34" charset="0"/>
              </a:rPr>
              <a:t>Christian Callebaut</a:t>
            </a:r>
            <a:r>
              <a:rPr lang="en-US" sz="1800" baseline="30000" dirty="0">
                <a:effectLst/>
                <a:ea typeface="Calibri" panose="020F0502020204030204" pitchFamily="34" charset="0"/>
              </a:rPr>
              <a:t>1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A3835B1-A348-4331-A3A0-B398BC2685C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12800" y="5029200"/>
            <a:ext cx="10566400" cy="914400"/>
          </a:xfrm>
        </p:spPr>
        <p:txBody>
          <a:bodyPr/>
          <a:lstStyle/>
          <a:p>
            <a:r>
              <a:rPr lang="en-US" sz="1500" baseline="30000" dirty="0"/>
              <a:t>1</a:t>
            </a:r>
            <a:r>
              <a:rPr lang="en-US" sz="1500" dirty="0"/>
              <a:t>Gilead Sciences, Foster City, CA, USA; </a:t>
            </a:r>
            <a:r>
              <a:rPr lang="en-US" sz="1500" baseline="30000" dirty="0"/>
              <a:t>2</a:t>
            </a:r>
            <a:r>
              <a:rPr lang="en-US" sz="1500" dirty="0"/>
              <a:t>University Hospital Zurich, Zurich, Switzerland; </a:t>
            </a:r>
            <a:r>
              <a:rPr lang="en-US" sz="1500" baseline="30000" dirty="0"/>
              <a:t>3</a:t>
            </a:r>
            <a:r>
              <a:rPr lang="en-US" sz="1500" dirty="0"/>
              <a:t>Emory University, Atlanta, GA, USA; </a:t>
            </a:r>
            <a:r>
              <a:rPr lang="en-US" sz="1500" baseline="30000" dirty="0"/>
              <a:t>4</a:t>
            </a:r>
            <a:r>
              <a:rPr lang="en-US" sz="1500" dirty="0"/>
              <a:t>University of California, San Diego, San Diego, CA, USA; </a:t>
            </a:r>
            <a:r>
              <a:rPr lang="en-US" sz="1500" baseline="30000" dirty="0"/>
              <a:t>5</a:t>
            </a:r>
            <a:r>
              <a:rPr lang="en-US" sz="1500" dirty="0"/>
              <a:t>University of North Carolina at Chapel Hill School of Medicine, Chapel Hill, NC, USA; </a:t>
            </a:r>
            <a:r>
              <a:rPr lang="en-US" sz="1500" baseline="30000" dirty="0"/>
              <a:t>6</a:t>
            </a:r>
            <a:r>
              <a:rPr lang="en-US" sz="1500" dirty="0"/>
              <a:t>University of Alabama at Birmingham, Birmingham, AL; </a:t>
            </a:r>
            <a:r>
              <a:rPr lang="en-US" sz="1500" baseline="30000" dirty="0"/>
              <a:t>7</a:t>
            </a:r>
            <a:r>
              <a:rPr lang="en-US" sz="1500" dirty="0"/>
              <a:t>University Hospital of Cologne, Cologne, Germany; </a:t>
            </a:r>
            <a:r>
              <a:rPr lang="en-US" sz="1500" baseline="30000" dirty="0"/>
              <a:t>8</a:t>
            </a:r>
            <a:r>
              <a:rPr lang="en-US" sz="1500" dirty="0"/>
              <a:t>Erasmus University Medical Center, Rotterdam, Netherlands; </a:t>
            </a:r>
            <a:r>
              <a:rPr lang="en-US" sz="1500" baseline="30000" dirty="0"/>
              <a:t>9</a:t>
            </a:r>
            <a:r>
              <a:rPr lang="en-US" sz="1500" dirty="0"/>
              <a:t>Yale School of Medicine, New Haven, CT, USA;</a:t>
            </a:r>
            <a:r>
              <a:rPr lang="en-US" sz="1500" baseline="30000" dirty="0"/>
              <a:t>10</a:t>
            </a:r>
            <a:r>
              <a:rPr lang="en-US" sz="1500" dirty="0"/>
              <a:t>Massachusetts General Hospital and Harvard Medical School, Boston, MA, USA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B03830E7-C723-42D6-8FBB-F7ED941584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7864" y="6550223"/>
            <a:ext cx="323627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ea typeface="MS PGothic" pitchFamily="34" charset="-128"/>
                <a:cs typeface="Arial" pitchFamily="34" charset="0"/>
              </a:rPr>
              <a:t>IAS 2021, Abstract A-IAS2021-00994</a:t>
            </a:r>
          </a:p>
        </p:txBody>
      </p:sp>
    </p:spTree>
    <p:extLst>
      <p:ext uri="{BB962C8B-B14F-4D97-AF65-F5344CB8AC3E}">
        <p14:creationId xmlns:p14="http://schemas.microsoft.com/office/powerpoint/2010/main" val="977891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Viral Reservoir per Cohort by IPDA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0B923C-E4B0-481F-8F73-8095944BA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9829" y="2504662"/>
            <a:ext cx="3780500" cy="2699638"/>
          </a:xfrm>
        </p:spPr>
        <p:txBody>
          <a:bodyPr/>
          <a:lstStyle/>
          <a:p>
            <a:r>
              <a:rPr lang="en-US" sz="1600" dirty="0"/>
              <a:t>Smaller 5’ del, 3’del/</a:t>
            </a:r>
            <a:r>
              <a:rPr lang="en-US" sz="1600" dirty="0" err="1"/>
              <a:t>hyp</a:t>
            </a:r>
            <a:r>
              <a:rPr lang="en-US" sz="1600" dirty="0"/>
              <a:t>, and total HIV DNA were measured in </a:t>
            </a:r>
            <a:r>
              <a:rPr lang="en-US" sz="1600" dirty="0" err="1"/>
              <a:t>Fiebig</a:t>
            </a:r>
            <a:r>
              <a:rPr lang="en-US" sz="1600" dirty="0"/>
              <a:t> I-IV vs chronic cohorts</a:t>
            </a:r>
          </a:p>
          <a:p>
            <a:r>
              <a:rPr lang="en-US" sz="1600" dirty="0"/>
              <a:t>No significant difference was observed for intact HIV DNA between </a:t>
            </a:r>
            <a:r>
              <a:rPr lang="en-US" sz="1600" dirty="0" err="1"/>
              <a:t>Fiebig</a:t>
            </a:r>
            <a:r>
              <a:rPr lang="en-US" sz="1600" dirty="0"/>
              <a:t> I-IV vs chronic cohorts</a:t>
            </a:r>
          </a:p>
          <a:p>
            <a:r>
              <a:rPr lang="en-US" sz="1600" dirty="0"/>
              <a:t>No significant difference (except for 5’del) in reservoir size was observed for any measurements between late acute and chronic cohorts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D7095-DA0B-4969-B9D3-45A87E479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01DCB8F-B7EF-4B62-86C1-437F1AE4146F}"/>
              </a:ext>
            </a:extLst>
          </p:cNvPr>
          <p:cNvSpPr/>
          <p:nvPr/>
        </p:nvSpPr>
        <p:spPr bwMode="auto">
          <a:xfrm>
            <a:off x="823925" y="1286311"/>
            <a:ext cx="7235825" cy="5303520"/>
          </a:xfrm>
          <a:prstGeom prst="rect">
            <a:avLst/>
          </a:prstGeom>
          <a:solidFill>
            <a:srgbClr val="EFEBE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D1279FF-3091-4A59-BC45-4045C249785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6813916"/>
              </p:ext>
            </p:extLst>
          </p:nvPr>
        </p:nvGraphicFramePr>
        <p:xfrm>
          <a:off x="968375" y="1676185"/>
          <a:ext cx="7231063" cy="473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Prism 9" r:id="rId4" imgW="5778017" imgH="3789136" progId="Prism9.Document">
                  <p:embed/>
                </p:oleObj>
              </mc:Choice>
              <mc:Fallback>
                <p:oleObj name="Prism 9" r:id="rId4" imgW="5778017" imgH="3789136" progId="Prism9.Document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CD1279FF-3091-4A59-BC45-4045C24978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68375" y="1676185"/>
                        <a:ext cx="7231063" cy="4738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703307F-5F3A-44DE-8984-48FC7F738F59}"/>
              </a:ext>
            </a:extLst>
          </p:cNvPr>
          <p:cNvSpPr/>
          <p:nvPr/>
        </p:nvSpPr>
        <p:spPr bwMode="auto">
          <a:xfrm>
            <a:off x="1574716" y="1374162"/>
            <a:ext cx="2660904" cy="3383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600" b="1" dirty="0"/>
              <a:t>Intact</a:t>
            </a:r>
            <a:endParaRPr kumimoji="0" lang="en-US" sz="16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57F94D0-3DEF-4821-AED3-D4413BFF88DA}"/>
              </a:ext>
            </a:extLst>
          </p:cNvPr>
          <p:cNvSpPr/>
          <p:nvPr/>
        </p:nvSpPr>
        <p:spPr bwMode="auto">
          <a:xfrm>
            <a:off x="5130139" y="3845863"/>
            <a:ext cx="2660904" cy="3383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600" b="1" dirty="0"/>
              <a:t>Total</a:t>
            </a:r>
            <a:endParaRPr kumimoji="0" lang="en-US" sz="16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1C82FC-F3AE-48AE-BFA9-0EDD430B049F}"/>
              </a:ext>
            </a:extLst>
          </p:cNvPr>
          <p:cNvSpPr/>
          <p:nvPr/>
        </p:nvSpPr>
        <p:spPr bwMode="auto">
          <a:xfrm>
            <a:off x="5130139" y="1374162"/>
            <a:ext cx="2660904" cy="3383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600" b="1" dirty="0"/>
              <a:t>3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′</a:t>
            </a:r>
            <a:r>
              <a:rPr lang="en-US" sz="1600" b="1" dirty="0"/>
              <a:t> del/</a:t>
            </a:r>
            <a:r>
              <a:rPr lang="en-US" sz="1600" b="1" dirty="0" err="1"/>
              <a:t>hyp</a:t>
            </a:r>
            <a:endParaRPr kumimoji="0" lang="en-US" sz="16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B6C221-2DA3-4F23-8E1F-FFB4235143E3}"/>
              </a:ext>
            </a:extLst>
          </p:cNvPr>
          <p:cNvSpPr/>
          <p:nvPr/>
        </p:nvSpPr>
        <p:spPr bwMode="auto">
          <a:xfrm>
            <a:off x="1586839" y="3845863"/>
            <a:ext cx="2660904" cy="338328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600" b="1" dirty="0"/>
              <a:t>5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′</a:t>
            </a:r>
            <a:r>
              <a:rPr lang="en-US" sz="1600" b="1" dirty="0"/>
              <a:t> del</a:t>
            </a:r>
            <a:endParaRPr kumimoji="0" lang="en-US" sz="16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3FBEFE-46EB-4B69-B35F-0CAACE0A8A22}"/>
              </a:ext>
            </a:extLst>
          </p:cNvPr>
          <p:cNvSpPr txBox="1"/>
          <p:nvPr/>
        </p:nvSpPr>
        <p:spPr>
          <a:xfrm>
            <a:off x="1712669" y="6206661"/>
            <a:ext cx="548640" cy="365760"/>
          </a:xfrm>
          <a:prstGeom prst="rect">
            <a:avLst/>
          </a:prstGeom>
          <a:solidFill>
            <a:srgbClr val="96B4F8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900" b="1" dirty="0" err="1">
                <a:solidFill>
                  <a:schemeClr val="bg1"/>
                </a:solidFill>
              </a:rPr>
              <a:t>Fiebig</a:t>
            </a:r>
            <a:r>
              <a:rPr lang="en-US" sz="900" b="1" dirty="0">
                <a:solidFill>
                  <a:schemeClr val="bg1"/>
                </a:solidFill>
              </a:rPr>
              <a:t> </a:t>
            </a:r>
            <a:br>
              <a:rPr lang="en-US" sz="900" b="1" dirty="0">
                <a:solidFill>
                  <a:schemeClr val="bg1"/>
                </a:solidFill>
              </a:rPr>
            </a:br>
            <a:r>
              <a:rPr lang="en-US" sz="900" b="1" dirty="0">
                <a:solidFill>
                  <a:schemeClr val="bg1"/>
                </a:solidFill>
              </a:rPr>
              <a:t>I-II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EAA8EF3-4D5A-45E4-9552-1033F8F46256}"/>
              </a:ext>
            </a:extLst>
          </p:cNvPr>
          <p:cNvSpPr txBox="1"/>
          <p:nvPr/>
        </p:nvSpPr>
        <p:spPr>
          <a:xfrm>
            <a:off x="2319953" y="6206661"/>
            <a:ext cx="548640" cy="365760"/>
          </a:xfrm>
          <a:prstGeom prst="rect">
            <a:avLst/>
          </a:prstGeom>
          <a:solidFill>
            <a:srgbClr val="6793F5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900" b="1" dirty="0" err="1">
                <a:solidFill>
                  <a:schemeClr val="bg1"/>
                </a:solidFill>
              </a:rPr>
              <a:t>Fiebig</a:t>
            </a:r>
            <a:br>
              <a:rPr lang="en-US" sz="900" b="1" dirty="0">
                <a:solidFill>
                  <a:schemeClr val="bg1"/>
                </a:solidFill>
              </a:rPr>
            </a:br>
            <a:r>
              <a:rPr lang="en-US" sz="900" b="1" dirty="0">
                <a:solidFill>
                  <a:schemeClr val="bg1"/>
                </a:solidFill>
              </a:rPr>
              <a:t>III-IV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797A39-D38D-4AF1-B4F4-2EC64480559D}"/>
              </a:ext>
            </a:extLst>
          </p:cNvPr>
          <p:cNvSpPr txBox="1"/>
          <p:nvPr/>
        </p:nvSpPr>
        <p:spPr>
          <a:xfrm>
            <a:off x="2927237" y="6206661"/>
            <a:ext cx="548640" cy="365760"/>
          </a:xfrm>
          <a:prstGeom prst="rect">
            <a:avLst/>
          </a:prstGeom>
          <a:solidFill>
            <a:srgbClr val="4A5AF0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Late acute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09B46CE-B794-4E7A-8AAD-527C46CF93AA}"/>
              </a:ext>
            </a:extLst>
          </p:cNvPr>
          <p:cNvSpPr txBox="1"/>
          <p:nvPr/>
        </p:nvSpPr>
        <p:spPr>
          <a:xfrm>
            <a:off x="3534521" y="6206661"/>
            <a:ext cx="548640" cy="365760"/>
          </a:xfrm>
          <a:prstGeom prst="rect">
            <a:avLst/>
          </a:prstGeom>
          <a:solidFill>
            <a:srgbClr val="0B178B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900" b="1" dirty="0">
                <a:solidFill>
                  <a:schemeClr val="bg1"/>
                </a:solidFill>
              </a:rPr>
              <a:t>Chronic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60612C-CB89-4F5D-B58D-8010B35C5476}"/>
              </a:ext>
            </a:extLst>
          </p:cNvPr>
          <p:cNvSpPr/>
          <p:nvPr/>
        </p:nvSpPr>
        <p:spPr bwMode="auto">
          <a:xfrm>
            <a:off x="4750499" y="1694185"/>
            <a:ext cx="544285" cy="1899723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Content Placeholder 7">
            <a:extLst>
              <a:ext uri="{FF2B5EF4-FFF2-40B4-BE49-F238E27FC236}">
                <a16:creationId xmlns:a16="http://schemas.microsoft.com/office/drawing/2014/main" id="{B32567A9-EC1F-413D-BB1E-CC59D13B1AA5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-212443" y="2544891"/>
            <a:ext cx="2422456" cy="34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en-US" sz="1100" kern="0" dirty="0"/>
              <a:t>Virus/million CD4 T cells</a:t>
            </a:r>
          </a:p>
        </p:txBody>
      </p:sp>
      <p:sp>
        <p:nvSpPr>
          <p:cNvPr id="29" name="Content Placeholder 7">
            <a:extLst>
              <a:ext uri="{FF2B5EF4-FFF2-40B4-BE49-F238E27FC236}">
                <a16:creationId xmlns:a16="http://schemas.microsoft.com/office/drawing/2014/main" id="{9167A3B1-3E0A-4C94-A5FB-3A8EAFEC0355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-54193" y="5339979"/>
            <a:ext cx="2105956" cy="349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en-US" sz="1100" kern="0" dirty="0"/>
              <a:t>Virus/million CD4 T cells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D4895AA9-F9B5-4E61-9C9F-A4FB0DC10BDC}"/>
              </a:ext>
            </a:extLst>
          </p:cNvPr>
          <p:cNvGrpSpPr/>
          <p:nvPr/>
        </p:nvGrpSpPr>
        <p:grpSpPr>
          <a:xfrm>
            <a:off x="5266448" y="6206661"/>
            <a:ext cx="2370492" cy="365760"/>
            <a:chOff x="5266448" y="6241981"/>
            <a:chExt cx="2370492" cy="365760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CC1449C-3BD3-4480-AAF7-31F50486ED7E}"/>
                </a:ext>
              </a:extLst>
            </p:cNvPr>
            <p:cNvSpPr txBox="1"/>
            <p:nvPr/>
          </p:nvSpPr>
          <p:spPr>
            <a:xfrm>
              <a:off x="5266448" y="6241981"/>
              <a:ext cx="548640" cy="365760"/>
            </a:xfrm>
            <a:prstGeom prst="rect">
              <a:avLst/>
            </a:prstGeom>
            <a:solidFill>
              <a:srgbClr val="96B4F8"/>
            </a:solidFill>
          </p:spPr>
          <p:txBody>
            <a:bodyPr wrap="square" lIns="9144" rIns="9144" anchor="ctr">
              <a:noAutofit/>
            </a:bodyPr>
            <a:lstStyle/>
            <a:p>
              <a:pPr algn="ctr"/>
              <a:r>
                <a:rPr lang="en-US" sz="900" b="1" dirty="0" err="1">
                  <a:solidFill>
                    <a:schemeClr val="bg1"/>
                  </a:solidFill>
                </a:rPr>
                <a:t>Fiebig</a:t>
              </a:r>
              <a:r>
                <a:rPr lang="en-US" sz="900" b="1" dirty="0">
                  <a:solidFill>
                    <a:schemeClr val="bg1"/>
                  </a:solidFill>
                </a:rPr>
                <a:t> </a:t>
              </a:r>
              <a:br>
                <a:rPr lang="en-US" sz="900" b="1" dirty="0">
                  <a:solidFill>
                    <a:schemeClr val="bg1"/>
                  </a:solidFill>
                </a:rPr>
              </a:br>
              <a:r>
                <a:rPr lang="en-US" sz="900" b="1" dirty="0">
                  <a:solidFill>
                    <a:schemeClr val="bg1"/>
                  </a:solidFill>
                </a:rPr>
                <a:t>I-II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1D695BD-27DE-4DFD-B448-4E3BF0D7C95F}"/>
                </a:ext>
              </a:extLst>
            </p:cNvPr>
            <p:cNvSpPr txBox="1"/>
            <p:nvPr/>
          </p:nvSpPr>
          <p:spPr>
            <a:xfrm>
              <a:off x="5873732" y="6241981"/>
              <a:ext cx="548640" cy="365760"/>
            </a:xfrm>
            <a:prstGeom prst="rect">
              <a:avLst/>
            </a:prstGeom>
            <a:solidFill>
              <a:srgbClr val="6793F5"/>
            </a:solidFill>
          </p:spPr>
          <p:txBody>
            <a:bodyPr wrap="square" lIns="9144" rIns="9144" anchor="ctr">
              <a:noAutofit/>
            </a:bodyPr>
            <a:lstStyle/>
            <a:p>
              <a:pPr algn="ctr"/>
              <a:r>
                <a:rPr lang="en-US" sz="900" b="1" dirty="0" err="1">
                  <a:solidFill>
                    <a:schemeClr val="bg1"/>
                  </a:solidFill>
                </a:rPr>
                <a:t>Fiebig</a:t>
              </a:r>
              <a:br>
                <a:rPr lang="en-US" sz="900" b="1" dirty="0">
                  <a:solidFill>
                    <a:schemeClr val="bg1"/>
                  </a:solidFill>
                </a:rPr>
              </a:br>
              <a:r>
                <a:rPr lang="en-US" sz="900" b="1" dirty="0">
                  <a:solidFill>
                    <a:schemeClr val="bg1"/>
                  </a:solidFill>
                </a:rPr>
                <a:t>III-IV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DCE8094-B2D0-4AF7-8888-1799152C358B}"/>
                </a:ext>
              </a:extLst>
            </p:cNvPr>
            <p:cNvSpPr txBox="1"/>
            <p:nvPr/>
          </p:nvSpPr>
          <p:spPr>
            <a:xfrm>
              <a:off x="6481016" y="6241981"/>
              <a:ext cx="548640" cy="365760"/>
            </a:xfrm>
            <a:prstGeom prst="rect">
              <a:avLst/>
            </a:prstGeom>
            <a:solidFill>
              <a:srgbClr val="4A5AF0"/>
            </a:solidFill>
          </p:spPr>
          <p:txBody>
            <a:bodyPr wrap="square" lIns="9144" rIns="9144" anchor="ctr">
              <a:noAutofit/>
            </a:bodyPr>
            <a:lstStyle/>
            <a:p>
              <a:pPr algn="ctr"/>
              <a:r>
                <a:rPr lang="en-US" sz="900" b="1" dirty="0">
                  <a:solidFill>
                    <a:schemeClr val="bg1"/>
                  </a:solidFill>
                </a:rPr>
                <a:t>Late acute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75D7759-F502-4A9A-A2D8-311ED74396CF}"/>
                </a:ext>
              </a:extLst>
            </p:cNvPr>
            <p:cNvSpPr txBox="1"/>
            <p:nvPr/>
          </p:nvSpPr>
          <p:spPr>
            <a:xfrm>
              <a:off x="7088300" y="6241981"/>
              <a:ext cx="548640" cy="365760"/>
            </a:xfrm>
            <a:prstGeom prst="rect">
              <a:avLst/>
            </a:prstGeom>
            <a:solidFill>
              <a:srgbClr val="0B178B"/>
            </a:solidFill>
          </p:spPr>
          <p:txBody>
            <a:bodyPr wrap="square" lIns="9144" rIns="9144" anchor="ctr">
              <a:noAutofit/>
            </a:bodyPr>
            <a:lstStyle/>
            <a:p>
              <a:pPr algn="ctr"/>
              <a:r>
                <a:rPr lang="en-US" sz="900" b="1" dirty="0">
                  <a:solidFill>
                    <a:schemeClr val="bg1"/>
                  </a:solidFill>
                </a:rPr>
                <a:t>Chronic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9E116C1E-EF24-4F88-B8F8-F71E674778AF}"/>
              </a:ext>
            </a:extLst>
          </p:cNvPr>
          <p:cNvGrpSpPr>
            <a:grpSpLocks noChangeAspect="1"/>
          </p:cNvGrpSpPr>
          <p:nvPr/>
        </p:nvGrpSpPr>
        <p:grpSpPr>
          <a:xfrm>
            <a:off x="1586840" y="1712490"/>
            <a:ext cx="2242210" cy="548640"/>
            <a:chOff x="2858499" y="1644788"/>
            <a:chExt cx="2627145" cy="767683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CC19C736-831E-4F11-9F26-12C43F41F5FA}"/>
                </a:ext>
              </a:extLst>
            </p:cNvPr>
            <p:cNvSpPr/>
            <p:nvPr/>
          </p:nvSpPr>
          <p:spPr bwMode="auto">
            <a:xfrm>
              <a:off x="2858499" y="1644788"/>
              <a:ext cx="2627145" cy="767683"/>
            </a:xfrm>
            <a:prstGeom prst="rect">
              <a:avLst/>
            </a:prstGeom>
            <a:solidFill>
              <a:srgbClr val="EFEBE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FF1CF8CD-45E4-4269-95DA-0E6B159D01DC}"/>
                </a:ext>
              </a:extLst>
            </p:cNvPr>
            <p:cNvGrpSpPr/>
            <p:nvPr/>
          </p:nvGrpSpPr>
          <p:grpSpPr>
            <a:xfrm>
              <a:off x="3287802" y="1724756"/>
              <a:ext cx="2127620" cy="633142"/>
              <a:chOff x="204902" y="1334337"/>
              <a:chExt cx="2127620" cy="633142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B7CC4ADF-D73E-495F-9CE7-FB2681D85331}"/>
                  </a:ext>
                </a:extLst>
              </p:cNvPr>
              <p:cNvGrpSpPr/>
              <p:nvPr/>
            </p:nvGrpSpPr>
            <p:grpSpPr>
              <a:xfrm>
                <a:off x="204902" y="1334337"/>
                <a:ext cx="2127620" cy="215328"/>
                <a:chOff x="159182" y="1334337"/>
                <a:chExt cx="2127620" cy="215328"/>
              </a:xfrm>
            </p:grpSpPr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8D832DDC-832C-493E-85FE-DE33B0EE17C8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59182" y="1442001"/>
                  <a:ext cx="212762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1CCF307C-B9E4-4761-9113-7373CB088921}"/>
                    </a:ext>
                  </a:extLst>
                </p:cNvPr>
                <p:cNvSpPr txBox="1"/>
                <p:nvPr/>
              </p:nvSpPr>
              <p:spPr>
                <a:xfrm>
                  <a:off x="948672" y="1334337"/>
                  <a:ext cx="457200" cy="215328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1000" dirty="0"/>
                    <a:t>p=NS</a:t>
                  </a:r>
                </a:p>
              </p:txBody>
            </p:sp>
          </p:grpSp>
          <p:grpSp>
            <p:nvGrpSpPr>
              <p:cNvPr id="38" name="Group 37">
                <a:extLst>
                  <a:ext uri="{FF2B5EF4-FFF2-40B4-BE49-F238E27FC236}">
                    <a16:creationId xmlns:a16="http://schemas.microsoft.com/office/drawing/2014/main" id="{440399ED-496D-4E89-86CF-1C93CD4736F7}"/>
                  </a:ext>
                </a:extLst>
              </p:cNvPr>
              <p:cNvGrpSpPr/>
              <p:nvPr/>
            </p:nvGrpSpPr>
            <p:grpSpPr>
              <a:xfrm>
                <a:off x="915202" y="1543636"/>
                <a:ext cx="1417320" cy="215327"/>
                <a:chOff x="915202" y="1597188"/>
                <a:chExt cx="1417320" cy="215327"/>
              </a:xfrm>
            </p:grpSpPr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C716C61D-3F3B-4D63-BB83-B0973CADDD9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915202" y="1708307"/>
                  <a:ext cx="141732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45" name="TextBox 44">
                  <a:extLst>
                    <a:ext uri="{FF2B5EF4-FFF2-40B4-BE49-F238E27FC236}">
                      <a16:creationId xmlns:a16="http://schemas.microsoft.com/office/drawing/2014/main" id="{503F10A7-5E40-4188-A503-694AE924F7AB}"/>
                    </a:ext>
                  </a:extLst>
                </p:cNvPr>
                <p:cNvSpPr txBox="1"/>
                <p:nvPr/>
              </p:nvSpPr>
              <p:spPr>
                <a:xfrm>
                  <a:off x="1418122" y="1597188"/>
                  <a:ext cx="457200" cy="215327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1000" dirty="0"/>
                    <a:t>p=NS</a:t>
                  </a:r>
                </a:p>
              </p:txBody>
            </p:sp>
          </p:grpSp>
          <p:grpSp>
            <p:nvGrpSpPr>
              <p:cNvPr id="39" name="Group 38">
                <a:extLst>
                  <a:ext uri="{FF2B5EF4-FFF2-40B4-BE49-F238E27FC236}">
                    <a16:creationId xmlns:a16="http://schemas.microsoft.com/office/drawing/2014/main" id="{3A2584CE-63DE-4887-BFB2-37E60A707A0F}"/>
                  </a:ext>
                </a:extLst>
              </p:cNvPr>
              <p:cNvGrpSpPr/>
              <p:nvPr/>
            </p:nvGrpSpPr>
            <p:grpSpPr>
              <a:xfrm>
                <a:off x="1646722" y="1752152"/>
                <a:ext cx="685800" cy="215327"/>
                <a:chOff x="1063792" y="1599752"/>
                <a:chExt cx="685800" cy="215327"/>
              </a:xfrm>
            </p:grpSpPr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65681E9D-F2CA-4636-8174-FC78390AC056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63792" y="1708307"/>
                  <a:ext cx="6858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DFC5F509-4137-4E6B-AB97-6D3A5D98A78E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>
                  <a:off x="1178092" y="1599752"/>
                  <a:ext cx="452777" cy="215327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1000" dirty="0"/>
                    <a:t>p=NS</a:t>
                  </a:r>
                </a:p>
              </p:txBody>
            </p:sp>
          </p:grp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CD08D746-D60F-45E6-9162-32DDE884D772}"/>
              </a:ext>
            </a:extLst>
          </p:cNvPr>
          <p:cNvGrpSpPr>
            <a:grpSpLocks noChangeAspect="1"/>
          </p:cNvGrpSpPr>
          <p:nvPr/>
        </p:nvGrpSpPr>
        <p:grpSpPr>
          <a:xfrm>
            <a:off x="5188278" y="1721845"/>
            <a:ext cx="2186417" cy="548640"/>
            <a:chOff x="2858499" y="1644788"/>
            <a:chExt cx="2627145" cy="767683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1C26B012-307B-4D36-B104-6CB48FB8DFF8}"/>
                </a:ext>
              </a:extLst>
            </p:cNvPr>
            <p:cNvSpPr/>
            <p:nvPr/>
          </p:nvSpPr>
          <p:spPr bwMode="auto">
            <a:xfrm>
              <a:off x="2858499" y="1644788"/>
              <a:ext cx="2627145" cy="767683"/>
            </a:xfrm>
            <a:prstGeom prst="rect">
              <a:avLst/>
            </a:prstGeom>
            <a:solidFill>
              <a:srgbClr val="EFEBE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0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0FF98654-AAD3-43D6-A321-F76F28047934}"/>
                </a:ext>
              </a:extLst>
            </p:cNvPr>
            <p:cNvGrpSpPr/>
            <p:nvPr/>
          </p:nvGrpSpPr>
          <p:grpSpPr>
            <a:xfrm>
              <a:off x="3287802" y="1724757"/>
              <a:ext cx="2127620" cy="633141"/>
              <a:chOff x="204902" y="1334338"/>
              <a:chExt cx="2127620" cy="633141"/>
            </a:xfrm>
          </p:grpSpPr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736D5DED-1F72-4600-BAC1-2541881D8BA1}"/>
                  </a:ext>
                </a:extLst>
              </p:cNvPr>
              <p:cNvGrpSpPr/>
              <p:nvPr/>
            </p:nvGrpSpPr>
            <p:grpSpPr>
              <a:xfrm>
                <a:off x="204902" y="1334338"/>
                <a:ext cx="2127620" cy="215328"/>
                <a:chOff x="159182" y="1334338"/>
                <a:chExt cx="2127620" cy="215328"/>
              </a:xfrm>
            </p:grpSpPr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87FC077B-51AA-4B54-A264-BA9B56DCA8F1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59182" y="1442001"/>
                  <a:ext cx="212762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59" name="TextBox 58">
                  <a:extLst>
                    <a:ext uri="{FF2B5EF4-FFF2-40B4-BE49-F238E27FC236}">
                      <a16:creationId xmlns:a16="http://schemas.microsoft.com/office/drawing/2014/main" id="{A1651505-E977-45B5-90B4-756FBA3D4706}"/>
                    </a:ext>
                  </a:extLst>
                </p:cNvPr>
                <p:cNvSpPr txBox="1"/>
                <p:nvPr/>
              </p:nvSpPr>
              <p:spPr>
                <a:xfrm>
                  <a:off x="842196" y="1334338"/>
                  <a:ext cx="761594" cy="215328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1000" dirty="0"/>
                    <a:t>p=0.0382</a:t>
                  </a: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728E8CF4-AAB4-4D63-9D80-E158E3D16FCD}"/>
                  </a:ext>
                </a:extLst>
              </p:cNvPr>
              <p:cNvGrpSpPr/>
              <p:nvPr/>
            </p:nvGrpSpPr>
            <p:grpSpPr>
              <a:xfrm>
                <a:off x="915202" y="1552367"/>
                <a:ext cx="1417320" cy="215328"/>
                <a:chOff x="915202" y="1605919"/>
                <a:chExt cx="1417320" cy="215328"/>
              </a:xfrm>
            </p:grpSpPr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0451DD33-BCDC-4817-8F70-BF010BAECC30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15202" y="1704853"/>
                  <a:ext cx="141732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57" name="TextBox 56">
                  <a:extLst>
                    <a:ext uri="{FF2B5EF4-FFF2-40B4-BE49-F238E27FC236}">
                      <a16:creationId xmlns:a16="http://schemas.microsoft.com/office/drawing/2014/main" id="{2AD338CE-2A59-4C2F-B930-14C709F3E480}"/>
                    </a:ext>
                  </a:extLst>
                </p:cNvPr>
                <p:cNvSpPr txBox="1"/>
                <p:nvPr/>
              </p:nvSpPr>
              <p:spPr>
                <a:xfrm>
                  <a:off x="1282605" y="1605919"/>
                  <a:ext cx="774822" cy="215328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1000" dirty="0"/>
                    <a:t>p=0.0137</a:t>
                  </a:r>
                </a:p>
              </p:txBody>
            </p: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0F07EC7-BFFC-47BD-AFB0-3DEFAA6091A4}"/>
                  </a:ext>
                </a:extLst>
              </p:cNvPr>
              <p:cNvGrpSpPr/>
              <p:nvPr/>
            </p:nvGrpSpPr>
            <p:grpSpPr>
              <a:xfrm>
                <a:off x="1646722" y="1752152"/>
                <a:ext cx="685800" cy="215327"/>
                <a:chOff x="1063792" y="1599752"/>
                <a:chExt cx="685800" cy="215327"/>
              </a:xfrm>
            </p:grpSpPr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B53790C5-A5EE-44F0-A8FD-B7BE8DFBDC8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63792" y="1708307"/>
                  <a:ext cx="6858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A77E2D15-B5C2-4B3D-83AC-DFE21B2561C8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>
                  <a:off x="1178092" y="1599752"/>
                  <a:ext cx="452777" cy="215327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1000" dirty="0"/>
                    <a:t>p=NS</a:t>
                  </a:r>
                </a:p>
              </p:txBody>
            </p:sp>
          </p:grp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F852866-C9AA-4D19-B091-31F3BFE3B6A9}"/>
              </a:ext>
            </a:extLst>
          </p:cNvPr>
          <p:cNvGrpSpPr>
            <a:grpSpLocks noChangeAspect="1"/>
          </p:cNvGrpSpPr>
          <p:nvPr/>
        </p:nvGrpSpPr>
        <p:grpSpPr>
          <a:xfrm>
            <a:off x="5196167" y="4136925"/>
            <a:ext cx="2186417" cy="447510"/>
            <a:chOff x="2858499" y="1644788"/>
            <a:chExt cx="2627145" cy="767683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7B0DACD5-DCE2-4C21-A28E-80358771F9E7}"/>
                </a:ext>
              </a:extLst>
            </p:cNvPr>
            <p:cNvSpPr/>
            <p:nvPr/>
          </p:nvSpPr>
          <p:spPr bwMode="auto">
            <a:xfrm>
              <a:off x="2858499" y="1644788"/>
              <a:ext cx="2627145" cy="767683"/>
            </a:xfrm>
            <a:prstGeom prst="rect">
              <a:avLst/>
            </a:prstGeom>
            <a:solidFill>
              <a:srgbClr val="EFEBE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9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DF1D4663-6213-4114-8119-C010571471B3}"/>
                </a:ext>
              </a:extLst>
            </p:cNvPr>
            <p:cNvGrpSpPr/>
            <p:nvPr/>
          </p:nvGrpSpPr>
          <p:grpSpPr>
            <a:xfrm>
              <a:off x="3287802" y="1735524"/>
              <a:ext cx="2127620" cy="611607"/>
              <a:chOff x="204902" y="1345105"/>
              <a:chExt cx="2127620" cy="611607"/>
            </a:xfrm>
          </p:grpSpPr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A718DF8D-AE5F-4420-A92A-DAF7FFAFFD00}"/>
                  </a:ext>
                </a:extLst>
              </p:cNvPr>
              <p:cNvGrpSpPr/>
              <p:nvPr/>
            </p:nvGrpSpPr>
            <p:grpSpPr>
              <a:xfrm>
                <a:off x="204902" y="1345105"/>
                <a:ext cx="2127620" cy="193795"/>
                <a:chOff x="159182" y="1345105"/>
                <a:chExt cx="2127620" cy="193795"/>
              </a:xfrm>
            </p:grpSpPr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9B44EC11-2C21-40CE-A957-2F68C933C63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59182" y="1442001"/>
                  <a:ext cx="212762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71" name="TextBox 70">
                  <a:extLst>
                    <a:ext uri="{FF2B5EF4-FFF2-40B4-BE49-F238E27FC236}">
                      <a16:creationId xmlns:a16="http://schemas.microsoft.com/office/drawing/2014/main" id="{A50B39AF-8B6D-4848-9C2F-A0B6781C91AD}"/>
                    </a:ext>
                  </a:extLst>
                </p:cNvPr>
                <p:cNvSpPr txBox="1"/>
                <p:nvPr/>
              </p:nvSpPr>
              <p:spPr>
                <a:xfrm>
                  <a:off x="842196" y="1345105"/>
                  <a:ext cx="761595" cy="193795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900" dirty="0"/>
                    <a:t>p=0.0107</a:t>
                  </a:r>
                </a:p>
              </p:txBody>
            </p: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28AAD00E-BFE2-44EE-A707-F6BB2C089AFB}"/>
                  </a:ext>
                </a:extLst>
              </p:cNvPr>
              <p:cNvGrpSpPr/>
              <p:nvPr/>
            </p:nvGrpSpPr>
            <p:grpSpPr>
              <a:xfrm>
                <a:off x="915202" y="1563133"/>
                <a:ext cx="1417320" cy="193795"/>
                <a:chOff x="915202" y="1616685"/>
                <a:chExt cx="1417320" cy="193795"/>
              </a:xfrm>
            </p:grpSpPr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673B6AEF-C57E-46FE-BF0B-71651AD5E83C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15202" y="1704853"/>
                  <a:ext cx="141732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69" name="TextBox 68">
                  <a:extLst>
                    <a:ext uri="{FF2B5EF4-FFF2-40B4-BE49-F238E27FC236}">
                      <a16:creationId xmlns:a16="http://schemas.microsoft.com/office/drawing/2014/main" id="{6EA47DE9-BDBF-4E7D-B184-E822033C5FB3}"/>
                    </a:ext>
                  </a:extLst>
                </p:cNvPr>
                <p:cNvSpPr txBox="1"/>
                <p:nvPr/>
              </p:nvSpPr>
              <p:spPr>
                <a:xfrm>
                  <a:off x="1282605" y="1616685"/>
                  <a:ext cx="774822" cy="193795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900" dirty="0"/>
                    <a:t>p=0.0195</a:t>
                  </a:r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453F8E25-3096-430A-B769-800382B78054}"/>
                  </a:ext>
                </a:extLst>
              </p:cNvPr>
              <p:cNvGrpSpPr/>
              <p:nvPr/>
            </p:nvGrpSpPr>
            <p:grpSpPr>
              <a:xfrm>
                <a:off x="1646722" y="1762918"/>
                <a:ext cx="685800" cy="193794"/>
                <a:chOff x="1063792" y="1610518"/>
                <a:chExt cx="685800" cy="193794"/>
              </a:xfrm>
            </p:grpSpPr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46145A29-9222-4F80-AE72-C7850192C37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63792" y="1708307"/>
                  <a:ext cx="6858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67" name="TextBox 66">
                  <a:extLst>
                    <a:ext uri="{FF2B5EF4-FFF2-40B4-BE49-F238E27FC236}">
                      <a16:creationId xmlns:a16="http://schemas.microsoft.com/office/drawing/2014/main" id="{0124EE51-89CD-499B-A7BE-8C6FDABBC541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>
                  <a:off x="1178092" y="1610518"/>
                  <a:ext cx="452777" cy="193794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900" dirty="0"/>
                    <a:t>p=NS</a:t>
                  </a:r>
                </a:p>
              </p:txBody>
            </p:sp>
          </p:grp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32D3D9E5-A3EE-45F8-B5D7-6EA79F0CFB35}"/>
              </a:ext>
            </a:extLst>
          </p:cNvPr>
          <p:cNvGrpSpPr>
            <a:grpSpLocks noChangeAspect="1"/>
          </p:cNvGrpSpPr>
          <p:nvPr/>
        </p:nvGrpSpPr>
        <p:grpSpPr>
          <a:xfrm>
            <a:off x="1637660" y="4151580"/>
            <a:ext cx="2186417" cy="517739"/>
            <a:chOff x="2858499" y="1644788"/>
            <a:chExt cx="2627145" cy="767683"/>
          </a:xfrm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F193390B-3C37-457C-A47C-5A63795C6BD9}"/>
                </a:ext>
              </a:extLst>
            </p:cNvPr>
            <p:cNvSpPr/>
            <p:nvPr/>
          </p:nvSpPr>
          <p:spPr bwMode="auto">
            <a:xfrm>
              <a:off x="2858499" y="1644788"/>
              <a:ext cx="2627145" cy="767683"/>
            </a:xfrm>
            <a:prstGeom prst="rect">
              <a:avLst/>
            </a:prstGeom>
            <a:solidFill>
              <a:srgbClr val="EFEBE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9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6A3E2764-ABC6-4F3B-BE6D-D1FA7CA8FE22}"/>
                </a:ext>
              </a:extLst>
            </p:cNvPr>
            <p:cNvGrpSpPr/>
            <p:nvPr/>
          </p:nvGrpSpPr>
          <p:grpSpPr>
            <a:xfrm>
              <a:off x="3287802" y="1713628"/>
              <a:ext cx="2127620" cy="643811"/>
              <a:chOff x="204902" y="1323209"/>
              <a:chExt cx="2127620" cy="643811"/>
            </a:xfrm>
          </p:grpSpPr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6523CD17-E365-4F4F-B7E4-BB5355D775DA}"/>
                  </a:ext>
                </a:extLst>
              </p:cNvPr>
              <p:cNvGrpSpPr/>
              <p:nvPr/>
            </p:nvGrpSpPr>
            <p:grpSpPr>
              <a:xfrm>
                <a:off x="204902" y="1323209"/>
                <a:ext cx="2127620" cy="237588"/>
                <a:chOff x="159182" y="1323209"/>
                <a:chExt cx="2127620" cy="237588"/>
              </a:xfrm>
            </p:grpSpPr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F06701AB-D656-4DEF-9605-CB213AE076CA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59182" y="1442001"/>
                  <a:ext cx="212762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83" name="TextBox 82">
                  <a:extLst>
                    <a:ext uri="{FF2B5EF4-FFF2-40B4-BE49-F238E27FC236}">
                      <a16:creationId xmlns:a16="http://schemas.microsoft.com/office/drawing/2014/main" id="{A2EE1772-A058-4D72-A02E-945CD649054E}"/>
                    </a:ext>
                  </a:extLst>
                </p:cNvPr>
                <p:cNvSpPr txBox="1"/>
                <p:nvPr/>
              </p:nvSpPr>
              <p:spPr>
                <a:xfrm>
                  <a:off x="842196" y="1323209"/>
                  <a:ext cx="761595" cy="237588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900" dirty="0"/>
                    <a:t>p=0.0073</a:t>
                  </a:r>
                </a:p>
              </p:txBody>
            </p:sp>
          </p:grpSp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ADC9BBA7-44BF-431A-BB9A-C16463CCF69E}"/>
                  </a:ext>
                </a:extLst>
              </p:cNvPr>
              <p:cNvGrpSpPr/>
              <p:nvPr/>
            </p:nvGrpSpPr>
            <p:grpSpPr>
              <a:xfrm>
                <a:off x="915202" y="1535604"/>
                <a:ext cx="1417320" cy="205361"/>
                <a:chOff x="915202" y="1589156"/>
                <a:chExt cx="1417320" cy="205361"/>
              </a:xfrm>
            </p:grpSpPr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9C8CBE14-E48D-414A-82D3-DEFA474E9CE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915202" y="1704853"/>
                  <a:ext cx="141732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81" name="TextBox 80">
                  <a:extLst>
                    <a:ext uri="{FF2B5EF4-FFF2-40B4-BE49-F238E27FC236}">
                      <a16:creationId xmlns:a16="http://schemas.microsoft.com/office/drawing/2014/main" id="{44700D76-EE63-42D4-910C-BB40168780F7}"/>
                    </a:ext>
                  </a:extLst>
                </p:cNvPr>
                <p:cNvSpPr txBox="1"/>
                <p:nvPr/>
              </p:nvSpPr>
              <p:spPr>
                <a:xfrm>
                  <a:off x="1343813" y="1589156"/>
                  <a:ext cx="594299" cy="205361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900" dirty="0"/>
                    <a:t>p=0.0042</a:t>
                  </a:r>
                </a:p>
              </p:txBody>
            </p:sp>
          </p:grpSp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C60BEC03-5751-4DCC-BF61-722E111086F7}"/>
                  </a:ext>
                </a:extLst>
              </p:cNvPr>
              <p:cNvGrpSpPr/>
              <p:nvPr/>
            </p:nvGrpSpPr>
            <p:grpSpPr>
              <a:xfrm>
                <a:off x="1646722" y="1729432"/>
                <a:ext cx="685800" cy="237588"/>
                <a:chOff x="1063792" y="1577032"/>
                <a:chExt cx="685800" cy="237588"/>
              </a:xfrm>
            </p:grpSpPr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id="{D825A3F9-B5C5-4406-9A94-164482AEC17F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1063792" y="1708307"/>
                  <a:ext cx="6858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sp>
              <p:nvSpPr>
                <p:cNvPr id="79" name="TextBox 78">
                  <a:extLst>
                    <a:ext uri="{FF2B5EF4-FFF2-40B4-BE49-F238E27FC236}">
                      <a16:creationId xmlns:a16="http://schemas.microsoft.com/office/drawing/2014/main" id="{7FA7A50A-EB5E-403E-B100-8DE8EA461B4C}"/>
                    </a:ext>
                  </a:extLst>
                </p:cNvPr>
                <p:cNvSpPr txBox="1">
                  <a:spLocks noChangeAspect="1"/>
                </p:cNvSpPr>
                <p:nvPr/>
              </p:nvSpPr>
              <p:spPr>
                <a:xfrm>
                  <a:off x="1141843" y="1577032"/>
                  <a:ext cx="531062" cy="237588"/>
                </a:xfrm>
                <a:prstGeom prst="rect">
                  <a:avLst/>
                </a:prstGeom>
                <a:solidFill>
                  <a:srgbClr val="EFEBE5"/>
                </a:solidFill>
              </p:spPr>
              <p:txBody>
                <a:bodyPr wrap="square" lIns="0" tIns="0" rIns="0" bIns="0" rtlCol="0" anchor="ctr">
                  <a:spAutoFit/>
                </a:bodyPr>
                <a:lstStyle/>
                <a:p>
                  <a:pPr algn="ctr"/>
                  <a:r>
                    <a:rPr lang="en-US" sz="900" dirty="0"/>
                    <a:t>p=0428</a:t>
                  </a:r>
                </a:p>
              </p:txBody>
            </p:sp>
          </p:grpSp>
        </p:grpSp>
      </p:grpSp>
      <p:sp>
        <p:nvSpPr>
          <p:cNvPr id="84" name="Text Placeholder 4">
            <a:extLst>
              <a:ext uri="{FF2B5EF4-FFF2-40B4-BE49-F238E27FC236}">
                <a16:creationId xmlns:a16="http://schemas.microsoft.com/office/drawing/2014/main" id="{9EC8F4BF-D09B-4B69-91EA-B52E3EFE81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2137" y="6687901"/>
            <a:ext cx="10565726" cy="153888"/>
          </a:xfrm>
        </p:spPr>
        <p:txBody>
          <a:bodyPr/>
          <a:lstStyle/>
          <a:p>
            <a:r>
              <a:rPr lang="en-US" sz="1000" dirty="0"/>
              <a:t>Cohort comparison by two-sided Wilcoxon rank sum tests; </a:t>
            </a:r>
            <a:r>
              <a:rPr lang="en-US" sz="1000" dirty="0" err="1"/>
              <a:t>nd</a:t>
            </a:r>
            <a:r>
              <a:rPr lang="en-US" sz="1000" dirty="0"/>
              <a:t>, not detected</a:t>
            </a:r>
          </a:p>
        </p:txBody>
      </p:sp>
    </p:spTree>
    <p:extLst>
      <p:ext uri="{BB962C8B-B14F-4D97-AF65-F5344CB8AC3E}">
        <p14:creationId xmlns:p14="http://schemas.microsoft.com/office/powerpoint/2010/main" val="232706563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D61D0A-64E0-405A-A9D6-F3A9D292C01B}"/>
              </a:ext>
            </a:extLst>
          </p:cNvPr>
          <p:cNvSpPr/>
          <p:nvPr/>
        </p:nvSpPr>
        <p:spPr bwMode="auto">
          <a:xfrm>
            <a:off x="3223413" y="1791299"/>
            <a:ext cx="5890147" cy="3605840"/>
          </a:xfrm>
          <a:prstGeom prst="rect">
            <a:avLst/>
          </a:prstGeom>
          <a:solidFill>
            <a:srgbClr val="FFEC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6D0321C3-9BE4-45F0-BCCD-C889260A6A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543701"/>
              </p:ext>
            </p:extLst>
          </p:nvPr>
        </p:nvGraphicFramePr>
        <p:xfrm>
          <a:off x="3328988" y="1881771"/>
          <a:ext cx="6038850" cy="342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Prism 9" r:id="rId3" imgW="2584334" imgH="1466112" progId="Prism9.Document">
                  <p:embed/>
                </p:oleObj>
              </mc:Choice>
              <mc:Fallback>
                <p:oleObj name="Prism 9" r:id="rId3" imgW="2584334" imgH="1466112" progId="Prism9.Document">
                  <p:embed/>
                  <p:pic>
                    <p:nvPicPr>
                      <p:cNvPr id="29" name="Object 28">
                        <a:extLst>
                          <a:ext uri="{FF2B5EF4-FFF2-40B4-BE49-F238E27FC236}">
                            <a16:creationId xmlns:a16="http://schemas.microsoft.com/office/drawing/2014/main" id="{6D0321C3-9BE4-45F0-BCCD-C889260A6A3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8988" y="1881771"/>
                        <a:ext cx="6038850" cy="342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AE1EC81A-DF15-4895-B886-7C831077B821}"/>
              </a:ext>
            </a:extLst>
          </p:cNvPr>
          <p:cNvSpPr/>
          <p:nvPr/>
        </p:nvSpPr>
        <p:spPr bwMode="auto">
          <a:xfrm rot="16200000">
            <a:off x="3309905" y="3412542"/>
            <a:ext cx="633508" cy="307777"/>
          </a:xfrm>
          <a:prstGeom prst="rect">
            <a:avLst/>
          </a:prstGeom>
          <a:solidFill>
            <a:srgbClr val="FFEC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kumimoji="0" lang="en-US" sz="14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IUPM</a:t>
            </a:r>
            <a:endParaRPr kumimoji="0" lang="en-US" sz="1400" i="0" u="none" strike="noStrike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9B8B01-868B-44C5-AEED-6FC37024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Viral Reservoir per Cohort by QVOA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8D681-3024-4367-BB36-E81A3805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9CB120F-1328-4A8A-AE96-78971C9DAADA}"/>
              </a:ext>
            </a:extLst>
          </p:cNvPr>
          <p:cNvSpPr txBox="1">
            <a:spLocks/>
          </p:cNvSpPr>
          <p:nvPr/>
        </p:nvSpPr>
        <p:spPr>
          <a:xfrm>
            <a:off x="535022" y="5821776"/>
            <a:ext cx="10214042" cy="699155"/>
          </a:xfrm>
          <a:prstGeom prst="rect">
            <a:avLst/>
          </a:prstGeom>
        </p:spPr>
        <p:txBody>
          <a:bodyPr/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No significant difference in outgrowth virus was observed between any of the cohorts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CC1F74-FBDB-43AF-BEE1-432E5782DA55}"/>
              </a:ext>
            </a:extLst>
          </p:cNvPr>
          <p:cNvSpPr/>
          <p:nvPr/>
        </p:nvSpPr>
        <p:spPr bwMode="auto">
          <a:xfrm>
            <a:off x="5627432" y="1400444"/>
            <a:ext cx="1535502" cy="34806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BDFE0D-21FD-43D5-B460-D1804A6F9CFA}"/>
              </a:ext>
            </a:extLst>
          </p:cNvPr>
          <p:cNvSpPr txBox="1"/>
          <p:nvPr/>
        </p:nvSpPr>
        <p:spPr>
          <a:xfrm>
            <a:off x="4490804" y="4893605"/>
            <a:ext cx="850806" cy="489038"/>
          </a:xfrm>
          <a:prstGeom prst="rect">
            <a:avLst/>
          </a:prstGeom>
          <a:solidFill>
            <a:srgbClr val="96B4F8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 err="1">
                <a:solidFill>
                  <a:schemeClr val="bg1"/>
                </a:solidFill>
              </a:rPr>
              <a:t>Fiebig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I-II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C1702D-E142-4773-BE25-FE31E1880C9D}"/>
              </a:ext>
            </a:extLst>
          </p:cNvPr>
          <p:cNvSpPr txBox="1"/>
          <p:nvPr/>
        </p:nvSpPr>
        <p:spPr>
          <a:xfrm>
            <a:off x="5488927" y="4894743"/>
            <a:ext cx="861010" cy="489038"/>
          </a:xfrm>
          <a:prstGeom prst="rect">
            <a:avLst/>
          </a:prstGeom>
          <a:solidFill>
            <a:srgbClr val="6793F5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 err="1">
                <a:solidFill>
                  <a:schemeClr val="bg1"/>
                </a:solidFill>
              </a:rPr>
              <a:t>Fiebig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III-IV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4E0D22-EC29-428C-81E4-21A8196EC478}"/>
              </a:ext>
            </a:extLst>
          </p:cNvPr>
          <p:cNvSpPr txBox="1"/>
          <p:nvPr/>
        </p:nvSpPr>
        <p:spPr>
          <a:xfrm>
            <a:off x="6497254" y="4893605"/>
            <a:ext cx="861010" cy="489038"/>
          </a:xfrm>
          <a:prstGeom prst="rect">
            <a:avLst/>
          </a:prstGeom>
          <a:solidFill>
            <a:srgbClr val="4A5AF0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Late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acute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3A1C32-323D-4B5C-B134-E1FA70B24938}"/>
              </a:ext>
            </a:extLst>
          </p:cNvPr>
          <p:cNvSpPr txBox="1"/>
          <p:nvPr/>
        </p:nvSpPr>
        <p:spPr>
          <a:xfrm>
            <a:off x="7505582" y="4893605"/>
            <a:ext cx="861010" cy="489038"/>
          </a:xfrm>
          <a:prstGeom prst="rect">
            <a:avLst/>
          </a:prstGeom>
          <a:solidFill>
            <a:srgbClr val="0B178B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Chronic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DAFEE8-AE99-45D8-B188-C1CB404CA4E4}"/>
              </a:ext>
            </a:extLst>
          </p:cNvPr>
          <p:cNvSpPr/>
          <p:nvPr/>
        </p:nvSpPr>
        <p:spPr bwMode="auto">
          <a:xfrm>
            <a:off x="4622077" y="1817984"/>
            <a:ext cx="3455719" cy="867340"/>
          </a:xfrm>
          <a:prstGeom prst="rect">
            <a:avLst/>
          </a:prstGeom>
          <a:solidFill>
            <a:srgbClr val="FFEC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235D638-B378-4660-A5D7-50FB54C0D81C}"/>
              </a:ext>
            </a:extLst>
          </p:cNvPr>
          <p:cNvGrpSpPr/>
          <p:nvPr/>
        </p:nvGrpSpPr>
        <p:grpSpPr>
          <a:xfrm>
            <a:off x="4867402" y="1918287"/>
            <a:ext cx="3058774" cy="722659"/>
            <a:chOff x="4867402" y="1918287"/>
            <a:chExt cx="3058774" cy="722659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25706721-B025-4786-948B-7E07E8EC3C0C}"/>
                </a:ext>
              </a:extLst>
            </p:cNvPr>
            <p:cNvGrpSpPr/>
            <p:nvPr/>
          </p:nvGrpSpPr>
          <p:grpSpPr>
            <a:xfrm>
              <a:off x="4867402" y="1918287"/>
              <a:ext cx="3055562" cy="207786"/>
              <a:chOff x="4866751" y="1930946"/>
              <a:chExt cx="3055562" cy="207786"/>
            </a:xfrm>
          </p:grpSpPr>
          <p:sp>
            <p:nvSpPr>
              <p:cNvPr id="23" name="Right Bracket 22">
                <a:extLst>
                  <a:ext uri="{FF2B5EF4-FFF2-40B4-BE49-F238E27FC236}">
                    <a16:creationId xmlns:a16="http://schemas.microsoft.com/office/drawing/2014/main" id="{5D24714F-242E-460C-A6DF-F0A0632F8E0A}"/>
                  </a:ext>
                </a:extLst>
              </p:cNvPr>
              <p:cNvSpPr/>
              <p:nvPr/>
            </p:nvSpPr>
            <p:spPr bwMode="auto">
              <a:xfrm rot="16200000">
                <a:off x="6325952" y="542371"/>
                <a:ext cx="137160" cy="3055562"/>
              </a:xfrm>
              <a:prstGeom prst="rightBracket">
                <a:avLst>
                  <a:gd name="adj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2500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3600" b="1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1B15F18-26A4-4B96-83A8-A05AB2F6FB2B}"/>
                  </a:ext>
                </a:extLst>
              </p:cNvPr>
              <p:cNvSpPr txBox="1"/>
              <p:nvPr/>
            </p:nvSpPr>
            <p:spPr>
              <a:xfrm>
                <a:off x="6203192" y="1930946"/>
                <a:ext cx="382681" cy="169277"/>
              </a:xfrm>
              <a:prstGeom prst="rect">
                <a:avLst/>
              </a:prstGeom>
              <a:solidFill>
                <a:srgbClr val="FFECCD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100" dirty="0"/>
                  <a:t>p=NS</a:t>
                </a:r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25623A9-FA26-457B-A875-89ED15EB7D1E}"/>
                </a:ext>
              </a:extLst>
            </p:cNvPr>
            <p:cNvGrpSpPr/>
            <p:nvPr/>
          </p:nvGrpSpPr>
          <p:grpSpPr>
            <a:xfrm>
              <a:off x="5900682" y="2142381"/>
              <a:ext cx="2022282" cy="234139"/>
              <a:chOff x="5900031" y="2185786"/>
              <a:chExt cx="2022282" cy="234139"/>
            </a:xfrm>
          </p:grpSpPr>
          <p:sp>
            <p:nvSpPr>
              <p:cNvPr id="25" name="Right Bracket 24">
                <a:extLst>
                  <a:ext uri="{FF2B5EF4-FFF2-40B4-BE49-F238E27FC236}">
                    <a16:creationId xmlns:a16="http://schemas.microsoft.com/office/drawing/2014/main" id="{CA5DADA4-A0C1-456A-AB90-6405DF3D3344}"/>
                  </a:ext>
                </a:extLst>
              </p:cNvPr>
              <p:cNvSpPr/>
              <p:nvPr/>
            </p:nvSpPr>
            <p:spPr bwMode="auto">
              <a:xfrm rot="16200000">
                <a:off x="6842592" y="1340204"/>
                <a:ext cx="137160" cy="2022282"/>
              </a:xfrm>
              <a:prstGeom prst="rightBracket">
                <a:avLst>
                  <a:gd name="adj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2500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3600" b="1" i="0" u="none" strike="noStrike" cap="none" normalizeH="0" baseline="-2500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47D3C0B-88AA-461F-84CF-19E8900E0AD4}"/>
                  </a:ext>
                </a:extLst>
              </p:cNvPr>
              <p:cNvSpPr txBox="1"/>
              <p:nvPr/>
            </p:nvSpPr>
            <p:spPr>
              <a:xfrm>
                <a:off x="6713664" y="2185786"/>
                <a:ext cx="395017" cy="169277"/>
              </a:xfrm>
              <a:prstGeom prst="rect">
                <a:avLst/>
              </a:prstGeom>
              <a:solidFill>
                <a:srgbClr val="FFECCD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100" dirty="0"/>
                  <a:t>p=NS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760A2C0-6C22-4B21-8B53-A32EF8D509E7}"/>
                </a:ext>
              </a:extLst>
            </p:cNvPr>
            <p:cNvGrpSpPr/>
            <p:nvPr/>
          </p:nvGrpSpPr>
          <p:grpSpPr>
            <a:xfrm>
              <a:off x="6948431" y="2420142"/>
              <a:ext cx="977745" cy="220804"/>
              <a:chOff x="6958342" y="2431104"/>
              <a:chExt cx="977745" cy="220804"/>
            </a:xfrm>
          </p:grpSpPr>
          <p:sp>
            <p:nvSpPr>
              <p:cNvPr id="27" name="Right Bracket 26">
                <a:extLst>
                  <a:ext uri="{FF2B5EF4-FFF2-40B4-BE49-F238E27FC236}">
                    <a16:creationId xmlns:a16="http://schemas.microsoft.com/office/drawing/2014/main" id="{9C890B88-C86B-4A04-BEAC-7E92D965F711}"/>
                  </a:ext>
                </a:extLst>
              </p:cNvPr>
              <p:cNvSpPr/>
              <p:nvPr/>
            </p:nvSpPr>
            <p:spPr bwMode="auto">
              <a:xfrm rot="16200000">
                <a:off x="7378635" y="2094455"/>
                <a:ext cx="137160" cy="977745"/>
              </a:xfrm>
              <a:prstGeom prst="rightBracket">
                <a:avLst>
                  <a:gd name="adj" fmla="val 0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25000"/>
                  </a:spcAft>
                  <a:buClrTx/>
                  <a:buSzTx/>
                  <a:buFontTx/>
                  <a:buChar char="•"/>
                  <a:tabLst/>
                </a:pPr>
                <a:endParaRPr kumimoji="0" lang="en-US" sz="3600" b="1" i="0" u="none" strike="noStrike" cap="none" normalizeH="0" baseline="-2500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3D7BFF7-491E-482D-908F-A68A41BB70CB}"/>
                  </a:ext>
                </a:extLst>
              </p:cNvPr>
              <p:cNvSpPr txBox="1"/>
              <p:nvPr/>
            </p:nvSpPr>
            <p:spPr>
              <a:xfrm>
                <a:off x="7220272" y="2431104"/>
                <a:ext cx="453887" cy="169277"/>
              </a:xfrm>
              <a:prstGeom prst="rect">
                <a:avLst/>
              </a:prstGeom>
              <a:solidFill>
                <a:srgbClr val="FFECCD"/>
              </a:solidFill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100" dirty="0"/>
                  <a:t>p=NS</a:t>
                </a:r>
              </a:p>
            </p:txBody>
          </p:sp>
        </p:grpSp>
      </p:grpSp>
      <p:sp>
        <p:nvSpPr>
          <p:cNvPr id="30" name="Text Placeholder 4">
            <a:extLst>
              <a:ext uri="{FF2B5EF4-FFF2-40B4-BE49-F238E27FC236}">
                <a16:creationId xmlns:a16="http://schemas.microsoft.com/office/drawing/2014/main" id="{44C2E6E1-E058-4B1F-9217-F0CEA72FFA4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2137" y="6687901"/>
            <a:ext cx="10565726" cy="153888"/>
          </a:xfrm>
        </p:spPr>
        <p:txBody>
          <a:bodyPr/>
          <a:lstStyle/>
          <a:p>
            <a:r>
              <a:rPr lang="en-US" sz="1000" dirty="0"/>
              <a:t>Cohort comparison by two-sided Wilcoxon rank sum tests; </a:t>
            </a:r>
            <a:r>
              <a:rPr lang="en-US" sz="1000" dirty="0" err="1"/>
              <a:t>nd</a:t>
            </a:r>
            <a:r>
              <a:rPr lang="en-US" sz="1000" dirty="0"/>
              <a:t>, not detected</a:t>
            </a:r>
          </a:p>
        </p:txBody>
      </p:sp>
    </p:spTree>
    <p:extLst>
      <p:ext uri="{BB962C8B-B14F-4D97-AF65-F5344CB8AC3E}">
        <p14:creationId xmlns:p14="http://schemas.microsoft.com/office/powerpoint/2010/main" val="3133931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2F192356-0196-421F-B548-84BADA6B202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98663" y="1443038"/>
          <a:ext cx="8756650" cy="3930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Prism 8" r:id="rId4" imgW="3489715" imgH="1565950" progId="Prism8.Document">
                  <p:embed/>
                </p:oleObj>
              </mc:Choice>
              <mc:Fallback>
                <p:oleObj name="Prism 8" r:id="rId4" imgW="3489715" imgH="1565950" progId="Prism8.Document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2F192356-0196-421F-B548-84BADA6B202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98663" y="1443038"/>
                        <a:ext cx="8756650" cy="3930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C0B3BEAE-E81B-4E9A-B7C1-07482F6D3F09}"/>
              </a:ext>
            </a:extLst>
          </p:cNvPr>
          <p:cNvSpPr/>
          <p:nvPr/>
        </p:nvSpPr>
        <p:spPr bwMode="auto">
          <a:xfrm>
            <a:off x="2040626" y="1324099"/>
            <a:ext cx="4510023" cy="36933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algn="ctr" defTabSz="1625478">
              <a:buSzPct val="120000"/>
              <a:defRPr/>
            </a:pPr>
            <a:r>
              <a:rPr lang="en-US" b="1" kern="0" dirty="0"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PBMC Virus</a:t>
            </a:r>
            <a:endParaRPr lang="en-US" kern="0" dirty="0">
              <a:latin typeface="Arial" panose="020B0604020202020204" pitchFamily="34" charset="0"/>
              <a:ea typeface="MS Mincho" pitchFamily="49" charset="-128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CB2F68-6C32-40F6-8CA2-621E2336A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0" y="170817"/>
            <a:ext cx="10565728" cy="787400"/>
          </a:xfrm>
        </p:spPr>
        <p:txBody>
          <a:bodyPr/>
          <a:lstStyle/>
          <a:p>
            <a:r>
              <a:rPr lang="en-US" dirty="0"/>
              <a:t>Reservoir Diversity </a:t>
            </a:r>
            <a:r>
              <a:rPr lang="en-US" altLang="en-US" dirty="0"/>
              <a:t>per Cohort by Average Pairwise Distance Analysis of HIV Envelope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CB0E40D-2DD6-4132-95CC-ECE2888F5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5610891"/>
            <a:ext cx="10565728" cy="787400"/>
          </a:xfrm>
        </p:spPr>
        <p:txBody>
          <a:bodyPr/>
          <a:lstStyle/>
          <a:p>
            <a:r>
              <a:rPr lang="en-US" sz="1800" dirty="0"/>
              <a:t>Smaller reservoir diversity was observed in participants who initiated ART during acute (</a:t>
            </a:r>
            <a:r>
              <a:rPr lang="en-US" sz="1800" dirty="0" err="1"/>
              <a:t>Fiebig</a:t>
            </a:r>
            <a:r>
              <a:rPr lang="en-US" sz="1800" dirty="0"/>
              <a:t> I-II, </a:t>
            </a:r>
            <a:r>
              <a:rPr lang="en-US" sz="1800" dirty="0" err="1"/>
              <a:t>Fiebig</a:t>
            </a:r>
            <a:r>
              <a:rPr lang="en-US" sz="1800" dirty="0"/>
              <a:t> III-IV and Late acute) than in chronic infection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D09CAB-90C8-4F09-944D-FAE4ABE68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85AF5FB-6168-4AC9-9960-66E042D7DDAA}"/>
              </a:ext>
            </a:extLst>
          </p:cNvPr>
          <p:cNvSpPr/>
          <p:nvPr/>
        </p:nvSpPr>
        <p:spPr bwMode="auto">
          <a:xfrm>
            <a:off x="6550649" y="1324099"/>
            <a:ext cx="4354435" cy="36933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algn="ctr" defTabSz="1625478">
              <a:buSzPct val="120000"/>
              <a:defRPr/>
            </a:pPr>
            <a:r>
              <a:rPr lang="en-US" b="1" kern="0" dirty="0"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Outgrowth Virus</a:t>
            </a:r>
            <a:endParaRPr lang="en-US" kern="0" dirty="0">
              <a:latin typeface="Arial" panose="020B0604020202020204" pitchFamily="34" charset="0"/>
              <a:ea typeface="MS Mincho" pitchFamily="49" charset="-128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3A8501-F40A-45F2-AC70-00986D855F24}"/>
              </a:ext>
            </a:extLst>
          </p:cNvPr>
          <p:cNvSpPr/>
          <p:nvPr/>
        </p:nvSpPr>
        <p:spPr bwMode="auto">
          <a:xfrm rot="16200000">
            <a:off x="714106" y="3274262"/>
            <a:ext cx="2837615" cy="3077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algn="ctr" defTabSz="1625478">
              <a:buSzPct val="120000"/>
              <a:defRPr/>
            </a:pPr>
            <a:r>
              <a:rPr lang="en-US" sz="1400" kern="0" dirty="0"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Average pairwise distance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B01691-CF0C-4AA0-93AF-01F1A8E9B6B4}"/>
              </a:ext>
            </a:extLst>
          </p:cNvPr>
          <p:cNvSpPr txBox="1"/>
          <p:nvPr/>
        </p:nvSpPr>
        <p:spPr>
          <a:xfrm>
            <a:off x="3008210" y="4895657"/>
            <a:ext cx="640080" cy="597494"/>
          </a:xfrm>
          <a:prstGeom prst="rect">
            <a:avLst/>
          </a:prstGeom>
          <a:solidFill>
            <a:srgbClr val="96B4F8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 err="1">
                <a:solidFill>
                  <a:schemeClr val="bg1"/>
                </a:solidFill>
              </a:rPr>
              <a:t>Fiebig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I-II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n=7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98A1B1-E19A-4687-815F-6C3FD3BC4F7C}"/>
              </a:ext>
            </a:extLst>
          </p:cNvPr>
          <p:cNvSpPr txBox="1"/>
          <p:nvPr/>
        </p:nvSpPr>
        <p:spPr>
          <a:xfrm>
            <a:off x="3711532" y="4895657"/>
            <a:ext cx="640080" cy="597494"/>
          </a:xfrm>
          <a:prstGeom prst="rect">
            <a:avLst/>
          </a:prstGeom>
          <a:solidFill>
            <a:srgbClr val="6793F5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 err="1">
                <a:solidFill>
                  <a:schemeClr val="bg1"/>
                </a:solidFill>
              </a:rPr>
              <a:t>Fiebig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III-IV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n=9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F77F07B-713C-4E36-B314-4560F8BD8941}"/>
              </a:ext>
            </a:extLst>
          </p:cNvPr>
          <p:cNvSpPr txBox="1"/>
          <p:nvPr/>
        </p:nvSpPr>
        <p:spPr>
          <a:xfrm>
            <a:off x="4414854" y="4895657"/>
            <a:ext cx="640080" cy="597494"/>
          </a:xfrm>
          <a:prstGeom prst="rect">
            <a:avLst/>
          </a:prstGeom>
          <a:solidFill>
            <a:srgbClr val="4A5AF0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Late acute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n=8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657AB1-0E34-43E2-BEEF-A08587AF502A}"/>
              </a:ext>
            </a:extLst>
          </p:cNvPr>
          <p:cNvSpPr txBox="1"/>
          <p:nvPr/>
        </p:nvSpPr>
        <p:spPr>
          <a:xfrm>
            <a:off x="5118175" y="4895657"/>
            <a:ext cx="640080" cy="597494"/>
          </a:xfrm>
          <a:prstGeom prst="rect">
            <a:avLst/>
          </a:prstGeom>
          <a:solidFill>
            <a:srgbClr val="0B178B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Chronic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n=16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A891FED-2B2C-4225-B442-175EB22EA450}"/>
              </a:ext>
            </a:extLst>
          </p:cNvPr>
          <p:cNvSpPr txBox="1"/>
          <p:nvPr/>
        </p:nvSpPr>
        <p:spPr>
          <a:xfrm>
            <a:off x="7400128" y="4895657"/>
            <a:ext cx="640080" cy="583419"/>
          </a:xfrm>
          <a:prstGeom prst="rect">
            <a:avLst/>
          </a:prstGeom>
          <a:solidFill>
            <a:srgbClr val="96B4F8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 err="1">
                <a:solidFill>
                  <a:schemeClr val="bg1"/>
                </a:solidFill>
              </a:rPr>
              <a:t>Fiebig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I-II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n=7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F01CF317-3F46-4168-BC54-65D2D4ADD655}"/>
              </a:ext>
            </a:extLst>
          </p:cNvPr>
          <p:cNvSpPr txBox="1"/>
          <p:nvPr/>
        </p:nvSpPr>
        <p:spPr>
          <a:xfrm>
            <a:off x="8087787" y="4895657"/>
            <a:ext cx="640080" cy="583419"/>
          </a:xfrm>
          <a:prstGeom prst="rect">
            <a:avLst/>
          </a:prstGeom>
          <a:solidFill>
            <a:srgbClr val="6793F5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 err="1">
                <a:solidFill>
                  <a:schemeClr val="bg1"/>
                </a:solidFill>
              </a:rPr>
              <a:t>Fiebig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III-IV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n=7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783EF6-D3C6-4C33-A1C3-15E68E6CB577}"/>
              </a:ext>
            </a:extLst>
          </p:cNvPr>
          <p:cNvSpPr txBox="1"/>
          <p:nvPr/>
        </p:nvSpPr>
        <p:spPr>
          <a:xfrm>
            <a:off x="8783606" y="4895657"/>
            <a:ext cx="640080" cy="583419"/>
          </a:xfrm>
          <a:prstGeom prst="rect">
            <a:avLst/>
          </a:prstGeom>
          <a:solidFill>
            <a:srgbClr val="4A5AF0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Late acute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n=7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06532B-CE47-4E94-BCCB-C19EE579C50B}"/>
              </a:ext>
            </a:extLst>
          </p:cNvPr>
          <p:cNvSpPr txBox="1"/>
          <p:nvPr/>
        </p:nvSpPr>
        <p:spPr>
          <a:xfrm>
            <a:off x="9491157" y="4895657"/>
            <a:ext cx="640080" cy="583419"/>
          </a:xfrm>
          <a:prstGeom prst="rect">
            <a:avLst/>
          </a:prstGeom>
          <a:solidFill>
            <a:srgbClr val="0B178B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Chronic</a:t>
            </a:r>
          </a:p>
          <a:p>
            <a:pPr algn="ctr"/>
            <a:r>
              <a:rPr lang="en-US" sz="1200" b="1" dirty="0">
                <a:solidFill>
                  <a:schemeClr val="bg1"/>
                </a:solidFill>
              </a:rPr>
              <a:t>n=13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A54C6D5-2EAA-4127-8F2F-DFAA22C8F1FC}"/>
              </a:ext>
            </a:extLst>
          </p:cNvPr>
          <p:cNvGrpSpPr/>
          <p:nvPr/>
        </p:nvGrpSpPr>
        <p:grpSpPr>
          <a:xfrm>
            <a:off x="3382432" y="1788727"/>
            <a:ext cx="2032989" cy="184666"/>
            <a:chOff x="159182" y="1349668"/>
            <a:chExt cx="2127620" cy="184666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514BE89-9130-4390-B0AD-207A0AFDEAB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59182" y="1442001"/>
              <a:ext cx="212762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FC030999-6B83-49A8-AA6D-A97940BC9D6E}"/>
                </a:ext>
              </a:extLst>
            </p:cNvPr>
            <p:cNvSpPr txBox="1"/>
            <p:nvPr/>
          </p:nvSpPr>
          <p:spPr>
            <a:xfrm>
              <a:off x="867688" y="1349668"/>
              <a:ext cx="710608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200" dirty="0"/>
                <a:t>p=0.0002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A0828EB1-E000-4A1C-914D-D29644C1728F}"/>
              </a:ext>
            </a:extLst>
          </p:cNvPr>
          <p:cNvGrpSpPr/>
          <p:nvPr/>
        </p:nvGrpSpPr>
        <p:grpSpPr>
          <a:xfrm>
            <a:off x="3998102" y="2001482"/>
            <a:ext cx="1417320" cy="184666"/>
            <a:chOff x="915202" y="1615975"/>
            <a:chExt cx="1417320" cy="184666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092CF5EF-CFE8-4BD3-AA0E-0A60ECDDC29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15202" y="1708307"/>
              <a:ext cx="141732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BCA1A46-CB77-4336-81B8-757E936BA298}"/>
                </a:ext>
              </a:extLst>
            </p:cNvPr>
            <p:cNvSpPr txBox="1"/>
            <p:nvPr/>
          </p:nvSpPr>
          <p:spPr>
            <a:xfrm>
              <a:off x="1312616" y="1615975"/>
              <a:ext cx="622492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200" dirty="0"/>
                <a:t>p=0.009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BA8E0AF2-776B-42F7-9A87-5AEA536DBDA4}"/>
              </a:ext>
            </a:extLst>
          </p:cNvPr>
          <p:cNvGrpSpPr/>
          <p:nvPr/>
        </p:nvGrpSpPr>
        <p:grpSpPr>
          <a:xfrm>
            <a:off x="4706916" y="2207434"/>
            <a:ext cx="734002" cy="184666"/>
            <a:chOff x="1041086" y="1615975"/>
            <a:chExt cx="734002" cy="184666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AC9215A6-7D0D-4F40-9775-463AF268032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41086" y="1708307"/>
              <a:ext cx="73400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73CFE46-3905-4A35-B770-60368706BE86}"/>
                </a:ext>
              </a:extLst>
            </p:cNvPr>
            <p:cNvSpPr txBox="1"/>
            <p:nvPr/>
          </p:nvSpPr>
          <p:spPr>
            <a:xfrm>
              <a:off x="1096841" y="1615975"/>
              <a:ext cx="622492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200" dirty="0"/>
                <a:t>p=0.001</a:t>
              </a:r>
            </a:p>
          </p:txBody>
        </p:sp>
      </p:grp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D3CE3A85-8AD8-46F6-8AC0-86BEE172CC18}"/>
              </a:ext>
            </a:extLst>
          </p:cNvPr>
          <p:cNvCxnSpPr>
            <a:cxnSpLocks/>
          </p:cNvCxnSpPr>
          <p:nvPr/>
        </p:nvCxnSpPr>
        <p:spPr bwMode="auto">
          <a:xfrm flipV="1">
            <a:off x="7718616" y="1880167"/>
            <a:ext cx="203299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C4D5A5C3-4D4C-406B-8C22-1752C7D19ADA}"/>
              </a:ext>
            </a:extLst>
          </p:cNvPr>
          <p:cNvSpPr txBox="1"/>
          <p:nvPr/>
        </p:nvSpPr>
        <p:spPr>
          <a:xfrm>
            <a:off x="8395610" y="1788727"/>
            <a:ext cx="679002" cy="18288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200" dirty="0"/>
              <a:t>p=0.002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7098146-5920-445A-AE60-85C9F95F96F0}"/>
              </a:ext>
            </a:extLst>
          </p:cNvPr>
          <p:cNvGrpSpPr/>
          <p:nvPr/>
        </p:nvGrpSpPr>
        <p:grpSpPr>
          <a:xfrm>
            <a:off x="8275513" y="2000589"/>
            <a:ext cx="1476093" cy="184666"/>
            <a:chOff x="915202" y="1615975"/>
            <a:chExt cx="1417320" cy="184666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FEE9C66-8287-4E32-96E8-6B20698AB5D5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15202" y="1708307"/>
              <a:ext cx="141732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D948CBE2-7AA7-4475-A030-EAA87874CB00}"/>
                </a:ext>
              </a:extLst>
            </p:cNvPr>
            <p:cNvSpPr txBox="1"/>
            <p:nvPr/>
          </p:nvSpPr>
          <p:spPr>
            <a:xfrm>
              <a:off x="1349542" y="1615975"/>
              <a:ext cx="548640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200" dirty="0"/>
                <a:t>p=0.01</a:t>
              </a: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C714FA61-872F-4EBE-8117-4C870ECFB2BA}"/>
              </a:ext>
            </a:extLst>
          </p:cNvPr>
          <p:cNvGrpSpPr/>
          <p:nvPr/>
        </p:nvGrpSpPr>
        <p:grpSpPr>
          <a:xfrm>
            <a:off x="9037367" y="2206541"/>
            <a:ext cx="714239" cy="184666"/>
            <a:chOff x="1063792" y="1615975"/>
            <a:chExt cx="685800" cy="184666"/>
          </a:xfrm>
        </p:grpSpPr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03191536-DF9F-4A79-BA72-79D2B75DC880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1063792" y="1708307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2CDA6DC-DE5F-435C-86F0-8AEA44A64AA5}"/>
                </a:ext>
              </a:extLst>
            </p:cNvPr>
            <p:cNvSpPr txBox="1"/>
            <p:nvPr/>
          </p:nvSpPr>
          <p:spPr>
            <a:xfrm>
              <a:off x="1178092" y="1615975"/>
              <a:ext cx="457200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200" dirty="0"/>
                <a:t>p=NS</a:t>
              </a:r>
            </a:p>
          </p:txBody>
        </p:sp>
      </p:grpSp>
      <p:sp>
        <p:nvSpPr>
          <p:cNvPr id="60" name="Rectangle 59">
            <a:extLst>
              <a:ext uri="{FF2B5EF4-FFF2-40B4-BE49-F238E27FC236}">
                <a16:creationId xmlns:a16="http://schemas.microsoft.com/office/drawing/2014/main" id="{0977D0F8-CA23-4CA6-BF63-8CF8A15603D9}"/>
              </a:ext>
            </a:extLst>
          </p:cNvPr>
          <p:cNvSpPr/>
          <p:nvPr/>
        </p:nvSpPr>
        <p:spPr bwMode="auto">
          <a:xfrm>
            <a:off x="9901478" y="1693429"/>
            <a:ext cx="45719" cy="29460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6764882A-00BD-41DC-9E43-CC96C09FB428}"/>
              </a:ext>
            </a:extLst>
          </p:cNvPr>
          <p:cNvSpPr/>
          <p:nvPr/>
        </p:nvSpPr>
        <p:spPr bwMode="auto">
          <a:xfrm>
            <a:off x="9756955" y="1783913"/>
            <a:ext cx="138760" cy="294601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46C76D6A-7746-4F1C-8877-8BB6B17350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2136" y="6534012"/>
            <a:ext cx="11015763" cy="307777"/>
          </a:xfrm>
        </p:spPr>
        <p:txBody>
          <a:bodyPr/>
          <a:lstStyle/>
          <a:p>
            <a:r>
              <a:rPr lang="en-US" sz="1000" dirty="0"/>
              <a:t>Cohort comparison by two-sided Wilcoxon rank sum tests; Envelope sequencing done by Illumina </a:t>
            </a:r>
            <a:r>
              <a:rPr lang="en-US" sz="1000" dirty="0" err="1"/>
              <a:t>MiSeq</a:t>
            </a:r>
            <a:r>
              <a:rPr lang="en-US" sz="1000" dirty="0"/>
              <a:t> next-generation sequencing (</a:t>
            </a:r>
            <a:r>
              <a:rPr lang="en-US" sz="1000" dirty="0" err="1"/>
              <a:t>proviral</a:t>
            </a:r>
            <a:r>
              <a:rPr lang="en-US" sz="1000" dirty="0"/>
              <a:t> DNA/PBMCs and RNA from QVOA outgrowth virus; HIV </a:t>
            </a:r>
            <a:r>
              <a:rPr lang="en-US" sz="1000" dirty="0" err="1"/>
              <a:t>proviral</a:t>
            </a:r>
            <a:r>
              <a:rPr lang="en-US" sz="1000" dirty="0"/>
              <a:t> DNA diversity in PBMCs assessed with sliding window (envelope gene); Outgrowth viruses diversity assessed on full-length envelope for participants with 2-54 outgrowth viruses</a:t>
            </a:r>
          </a:p>
        </p:txBody>
      </p:sp>
    </p:spTree>
    <p:extLst>
      <p:ext uri="{BB962C8B-B14F-4D97-AF65-F5344CB8AC3E}">
        <p14:creationId xmlns:p14="http://schemas.microsoft.com/office/powerpoint/2010/main" val="10714110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8E98990F-43E4-4B6B-9A60-0BCB22725C6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77875" y="1509713"/>
          <a:ext cx="9613900" cy="325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Prism 8" r:id="rId4" imgW="8885268" imgH="3008007" progId="Prism8.Document">
                  <p:embed/>
                </p:oleObj>
              </mc:Choice>
              <mc:Fallback>
                <p:oleObj name="Prism 8" r:id="rId4" imgW="8885268" imgH="3008007" progId="Prism8.Document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8E98990F-43E4-4B6B-9A60-0BCB22725C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7875" y="1509713"/>
                        <a:ext cx="9613900" cy="3254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498D7527-BD0C-4C4D-BF57-6D7AD3F1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008" y="167642"/>
            <a:ext cx="11605097" cy="787400"/>
          </a:xfrm>
        </p:spPr>
        <p:txBody>
          <a:bodyPr/>
          <a:lstStyle/>
          <a:p>
            <a:r>
              <a:rPr lang="en-US" dirty="0"/>
              <a:t>Reservoir Virus Susceptibility to </a:t>
            </a:r>
            <a:r>
              <a:rPr lang="en-US" dirty="0" err="1"/>
              <a:t>bNAbs</a:t>
            </a:r>
            <a:r>
              <a:rPr lang="en-US" dirty="0"/>
              <a:t>: PGT121, EVM and 10-1074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040FE-6E91-4DE9-8DC1-F2B5FABDAC6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0503" y="6668448"/>
            <a:ext cx="10565726" cy="153888"/>
          </a:xfrm>
        </p:spPr>
        <p:txBody>
          <a:bodyPr/>
          <a:lstStyle/>
          <a:p>
            <a:r>
              <a:rPr lang="en-US" sz="1000" dirty="0"/>
              <a:t>Viral sensitivity to PGT121, EVM (</a:t>
            </a:r>
            <a:r>
              <a:rPr lang="en-US" sz="1000" dirty="0" err="1"/>
              <a:t>elipovimab</a:t>
            </a:r>
            <a:r>
              <a:rPr lang="en-US" sz="1000" dirty="0"/>
              <a:t>) and 10-1074 based on the presence of N332 glycan and D325 residue in the HIV envelope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BF347-59DF-4FA3-B13D-8BBBC84C7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7FD84B4-6B35-4D45-B23F-47F151BB1980}"/>
              </a:ext>
            </a:extLst>
          </p:cNvPr>
          <p:cNvSpPr txBox="1">
            <a:spLocks/>
          </p:cNvSpPr>
          <p:nvPr/>
        </p:nvSpPr>
        <p:spPr>
          <a:xfrm>
            <a:off x="559512" y="5344545"/>
            <a:ext cx="11094224" cy="902660"/>
          </a:xfrm>
          <a:prstGeom prst="rect">
            <a:avLst/>
          </a:prstGeom>
        </p:spPr>
        <p:txBody>
          <a:bodyPr/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 err="1"/>
              <a:t>bNAb</a:t>
            </a:r>
            <a:r>
              <a:rPr lang="en-US" sz="1800" kern="0" dirty="0"/>
              <a:t> susceptibility for PBMC viruses was generally higher in participants who initiated ART during acute (</a:t>
            </a:r>
            <a:r>
              <a:rPr lang="en-US" sz="1800" dirty="0" err="1"/>
              <a:t>Fiebig</a:t>
            </a:r>
            <a:r>
              <a:rPr lang="en-US" sz="1800" dirty="0"/>
              <a:t> I-II, III-IV and Late acute)</a:t>
            </a:r>
            <a:r>
              <a:rPr lang="en-US" sz="1800" kern="0" dirty="0"/>
              <a:t> than in chronic infection</a:t>
            </a:r>
          </a:p>
          <a:p>
            <a:r>
              <a:rPr lang="en-US" sz="1800" kern="0" dirty="0"/>
              <a:t>No apparent pattern was observed for outgrowth virus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07C3A34-D5A9-4EA8-9976-B6C00311E72F}"/>
              </a:ext>
            </a:extLst>
          </p:cNvPr>
          <p:cNvSpPr/>
          <p:nvPr/>
        </p:nvSpPr>
        <p:spPr bwMode="auto">
          <a:xfrm rot="16200000">
            <a:off x="-374435" y="2983545"/>
            <a:ext cx="2175670" cy="30777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algn="ctr" defTabSz="1625478">
              <a:buSzPct val="120000"/>
              <a:defRPr/>
            </a:pPr>
            <a:r>
              <a:rPr lang="en-US" sz="1400" kern="0" dirty="0"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Participants, 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5383E70-FD01-4213-9395-02D1667C2E17}"/>
              </a:ext>
            </a:extLst>
          </p:cNvPr>
          <p:cNvGrpSpPr/>
          <p:nvPr/>
        </p:nvGrpSpPr>
        <p:grpSpPr>
          <a:xfrm>
            <a:off x="10684730" y="2598980"/>
            <a:ext cx="1285599" cy="491487"/>
            <a:chOff x="10253663" y="2340464"/>
            <a:chExt cx="1285599" cy="491487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CE796185-0695-4BA4-B0FC-48E4B81762BE}"/>
                </a:ext>
              </a:extLst>
            </p:cNvPr>
            <p:cNvSpPr txBox="1"/>
            <p:nvPr/>
          </p:nvSpPr>
          <p:spPr>
            <a:xfrm>
              <a:off x="10442897" y="2340464"/>
              <a:ext cx="10963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l"/>
              <a:r>
                <a:rPr lang="en-US" sz="1200" dirty="0"/>
                <a:t>Sensitive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C829D0F7-63F8-4584-A6F5-F566AF962989}"/>
                </a:ext>
              </a:extLst>
            </p:cNvPr>
            <p:cNvSpPr txBox="1"/>
            <p:nvPr/>
          </p:nvSpPr>
          <p:spPr>
            <a:xfrm>
              <a:off x="10442897" y="2554952"/>
              <a:ext cx="10963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l"/>
              <a:r>
                <a:rPr lang="en-US" sz="1200" dirty="0"/>
                <a:t>Resistant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87C3E1D-721E-4D00-AD97-9ABA753D3E5B}"/>
                </a:ext>
              </a:extLst>
            </p:cNvPr>
            <p:cNvSpPr/>
            <p:nvPr/>
          </p:nvSpPr>
          <p:spPr bwMode="auto">
            <a:xfrm>
              <a:off x="10253663" y="2410919"/>
              <a:ext cx="189234" cy="132681"/>
            </a:xfrm>
            <a:prstGeom prst="rect">
              <a:avLst/>
            </a:prstGeom>
            <a:solidFill>
              <a:srgbClr val="92D05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26B26650-36DC-4695-95AB-D5360449EB34}"/>
                </a:ext>
              </a:extLst>
            </p:cNvPr>
            <p:cNvSpPr/>
            <p:nvPr/>
          </p:nvSpPr>
          <p:spPr bwMode="auto">
            <a:xfrm>
              <a:off x="10253663" y="2631652"/>
              <a:ext cx="189234" cy="132681"/>
            </a:xfrm>
            <a:prstGeom prst="rect">
              <a:avLst/>
            </a:prstGeom>
            <a:solidFill>
              <a:srgbClr val="FF8585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A49B0B3F-025F-44A7-A13B-9654CD304902}"/>
              </a:ext>
            </a:extLst>
          </p:cNvPr>
          <p:cNvSpPr/>
          <p:nvPr/>
        </p:nvSpPr>
        <p:spPr bwMode="auto">
          <a:xfrm>
            <a:off x="1374225" y="1651800"/>
            <a:ext cx="3737611" cy="32004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algn="ctr" defTabSz="1625478">
              <a:buSzPct val="120000"/>
              <a:defRPr/>
            </a:pPr>
            <a:r>
              <a:rPr lang="en-US" b="1" kern="0" dirty="0"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PBMC Virus</a:t>
            </a:r>
            <a:endParaRPr lang="en-US" kern="0" dirty="0">
              <a:latin typeface="Arial" panose="020B0604020202020204" pitchFamily="34" charset="0"/>
              <a:ea typeface="MS Mincho" pitchFamily="49" charset="-128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26D969D-C9EE-4178-84D9-B936C15D3A95}"/>
              </a:ext>
            </a:extLst>
          </p:cNvPr>
          <p:cNvSpPr/>
          <p:nvPr/>
        </p:nvSpPr>
        <p:spPr bwMode="auto">
          <a:xfrm>
            <a:off x="6506757" y="1627155"/>
            <a:ext cx="3739896" cy="36933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algn="ctr" defTabSz="1625478">
              <a:buSzPct val="120000"/>
              <a:defRPr/>
            </a:pPr>
            <a:r>
              <a:rPr lang="en-US" b="1" kern="0" dirty="0"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Outgrowth Virus</a:t>
            </a:r>
            <a:endParaRPr lang="en-US" kern="0" dirty="0">
              <a:latin typeface="Arial" panose="020B0604020202020204" pitchFamily="34" charset="0"/>
              <a:ea typeface="MS Mincho" pitchFamily="49" charset="-128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95757E-4960-4B53-AB2E-6596FC8BAF94}"/>
              </a:ext>
            </a:extLst>
          </p:cNvPr>
          <p:cNvSpPr txBox="1"/>
          <p:nvPr/>
        </p:nvSpPr>
        <p:spPr>
          <a:xfrm>
            <a:off x="1475121" y="4509012"/>
            <a:ext cx="731520" cy="675911"/>
          </a:xfrm>
          <a:prstGeom prst="rect">
            <a:avLst/>
          </a:prstGeom>
          <a:solidFill>
            <a:srgbClr val="96B4F8"/>
          </a:solidFill>
        </p:spPr>
        <p:txBody>
          <a:bodyPr wrap="square" lIns="9144" tIns="45720" rIns="9144" bIns="45720" anchor="ctr">
            <a:no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</a:rPr>
              <a:t>Fiebig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I-II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n=7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F1E8E6-2639-4FAD-B74A-FF4AC9196E30}"/>
              </a:ext>
            </a:extLst>
          </p:cNvPr>
          <p:cNvSpPr txBox="1"/>
          <p:nvPr/>
        </p:nvSpPr>
        <p:spPr>
          <a:xfrm>
            <a:off x="2416382" y="4507762"/>
            <a:ext cx="731520" cy="675911"/>
          </a:xfrm>
          <a:prstGeom prst="rect">
            <a:avLst/>
          </a:prstGeom>
          <a:solidFill>
            <a:srgbClr val="6793F5"/>
          </a:solidFill>
        </p:spPr>
        <p:txBody>
          <a:bodyPr wrap="square" lIns="9144" tIns="45720" rIns="9144" bIns="45720" anchor="ctr">
            <a:no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</a:rPr>
              <a:t>Fiebig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III-IV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n=9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B37F624-1E9A-47FB-B624-CD52AAF8503A}"/>
              </a:ext>
            </a:extLst>
          </p:cNvPr>
          <p:cNvSpPr txBox="1"/>
          <p:nvPr/>
        </p:nvSpPr>
        <p:spPr>
          <a:xfrm>
            <a:off x="3357643" y="4507762"/>
            <a:ext cx="731520" cy="675911"/>
          </a:xfrm>
          <a:prstGeom prst="rect">
            <a:avLst/>
          </a:prstGeom>
          <a:solidFill>
            <a:srgbClr val="4A5AF0"/>
          </a:solidFill>
        </p:spPr>
        <p:txBody>
          <a:bodyPr wrap="square" lIns="9144" tIns="45720" rIns="9144" bIns="45720" anchor="ctr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Late acute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n=8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B77686-51CA-40B7-B499-EF60741838AB}"/>
              </a:ext>
            </a:extLst>
          </p:cNvPr>
          <p:cNvSpPr txBox="1"/>
          <p:nvPr/>
        </p:nvSpPr>
        <p:spPr>
          <a:xfrm>
            <a:off x="4298904" y="4509419"/>
            <a:ext cx="731520" cy="675911"/>
          </a:xfrm>
          <a:prstGeom prst="rect">
            <a:avLst/>
          </a:prstGeom>
          <a:solidFill>
            <a:srgbClr val="0B178B"/>
          </a:solidFill>
        </p:spPr>
        <p:txBody>
          <a:bodyPr wrap="square" lIns="9144" tIns="45720" rIns="9144" bIns="45720" anchor="ctr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Chronic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n=16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69AF005-9B9D-4D42-AEDB-8506BC4BB358}"/>
              </a:ext>
            </a:extLst>
          </p:cNvPr>
          <p:cNvSpPr txBox="1"/>
          <p:nvPr/>
        </p:nvSpPr>
        <p:spPr>
          <a:xfrm>
            <a:off x="6479048" y="4509012"/>
            <a:ext cx="731520" cy="675911"/>
          </a:xfrm>
          <a:prstGeom prst="rect">
            <a:avLst/>
          </a:prstGeom>
          <a:solidFill>
            <a:srgbClr val="96B4F8"/>
          </a:solidFill>
        </p:spPr>
        <p:txBody>
          <a:bodyPr wrap="square" lIns="9144" tIns="45720" rIns="9144" bIns="45720" anchor="ctr">
            <a:no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</a:rPr>
              <a:t>Fiebig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I-II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n=10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A1F0CA6-EA4A-4748-BE28-421F93D97C27}"/>
              </a:ext>
            </a:extLst>
          </p:cNvPr>
          <p:cNvSpPr txBox="1"/>
          <p:nvPr/>
        </p:nvSpPr>
        <p:spPr>
          <a:xfrm>
            <a:off x="7423388" y="4507762"/>
            <a:ext cx="731520" cy="675911"/>
          </a:xfrm>
          <a:prstGeom prst="rect">
            <a:avLst/>
          </a:prstGeom>
          <a:solidFill>
            <a:srgbClr val="6793F5"/>
          </a:solidFill>
        </p:spPr>
        <p:txBody>
          <a:bodyPr wrap="square" lIns="9144" tIns="45720" rIns="9144" bIns="45720" anchor="ctr">
            <a:noAutofit/>
          </a:bodyPr>
          <a:lstStyle/>
          <a:p>
            <a:pPr algn="ctr"/>
            <a:r>
              <a:rPr lang="en-US" sz="1400" b="1" dirty="0" err="1">
                <a:solidFill>
                  <a:schemeClr val="bg1"/>
                </a:solidFill>
              </a:rPr>
              <a:t>Fiebig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>
                <a:solidFill>
                  <a:schemeClr val="bg1"/>
                </a:solidFill>
              </a:rPr>
              <a:t>III-IV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n=11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72FCFC5-3E5B-45AD-B948-1861C29F37CA}"/>
              </a:ext>
            </a:extLst>
          </p:cNvPr>
          <p:cNvSpPr txBox="1"/>
          <p:nvPr/>
        </p:nvSpPr>
        <p:spPr>
          <a:xfrm>
            <a:off x="8367728" y="4507762"/>
            <a:ext cx="731520" cy="675911"/>
          </a:xfrm>
          <a:prstGeom prst="rect">
            <a:avLst/>
          </a:prstGeom>
          <a:solidFill>
            <a:srgbClr val="4A5AF0"/>
          </a:solidFill>
        </p:spPr>
        <p:txBody>
          <a:bodyPr wrap="square" lIns="9144" tIns="45720" rIns="9144" bIns="45720" anchor="ctr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Late acute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n=7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953B0EC-00F2-48C7-A350-525AD3766143}"/>
              </a:ext>
            </a:extLst>
          </p:cNvPr>
          <p:cNvSpPr txBox="1"/>
          <p:nvPr/>
        </p:nvSpPr>
        <p:spPr>
          <a:xfrm>
            <a:off x="9312067" y="4509419"/>
            <a:ext cx="731520" cy="675911"/>
          </a:xfrm>
          <a:prstGeom prst="rect">
            <a:avLst/>
          </a:prstGeom>
          <a:solidFill>
            <a:srgbClr val="0B178B"/>
          </a:solidFill>
        </p:spPr>
        <p:txBody>
          <a:bodyPr wrap="square" lIns="9144" tIns="45720" rIns="9144" bIns="45720" anchor="ctr">
            <a:no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</a:rPr>
              <a:t>Chronic</a:t>
            </a:r>
          </a:p>
          <a:p>
            <a:pPr algn="ctr"/>
            <a:r>
              <a:rPr lang="en-US" sz="1400" b="1" dirty="0">
                <a:solidFill>
                  <a:schemeClr val="bg1"/>
                </a:solidFill>
              </a:rPr>
              <a:t>n=13</a:t>
            </a:r>
          </a:p>
        </p:txBody>
      </p:sp>
    </p:spTree>
    <p:extLst>
      <p:ext uri="{BB962C8B-B14F-4D97-AF65-F5344CB8AC3E}">
        <p14:creationId xmlns:p14="http://schemas.microsoft.com/office/powerpoint/2010/main" val="32206386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1CD259F-FFC1-4332-B35E-3B1760B27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799" y="167642"/>
            <a:ext cx="11226801" cy="787400"/>
          </a:xfrm>
        </p:spPr>
        <p:txBody>
          <a:bodyPr/>
          <a:lstStyle/>
          <a:p>
            <a:r>
              <a:rPr lang="en-US" sz="2600" dirty="0" err="1"/>
              <a:t>bNAb</a:t>
            </a:r>
            <a:r>
              <a:rPr lang="en-US" sz="2600" dirty="0"/>
              <a:t> Susceptibility for PBMC virus and Outgrowth Virus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143753E-71C2-4FC8-A031-2D8795BA4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067" y="4693725"/>
            <a:ext cx="11437856" cy="1216058"/>
          </a:xfrm>
        </p:spPr>
        <p:txBody>
          <a:bodyPr/>
          <a:lstStyle/>
          <a:p>
            <a:r>
              <a:rPr lang="en-US" sz="1800" dirty="0" err="1"/>
              <a:t>bNAb</a:t>
            </a:r>
            <a:r>
              <a:rPr lang="en-US" sz="1800" dirty="0"/>
              <a:t> susceptibility was generally in agreement between PBMC virus and outgrowth virus for participants that initiated ART during acute infection (</a:t>
            </a:r>
            <a:r>
              <a:rPr lang="en-US" sz="1800" dirty="0" err="1"/>
              <a:t>Fiebig</a:t>
            </a:r>
            <a:r>
              <a:rPr lang="en-US" sz="1800" dirty="0"/>
              <a:t> I-II, III-IV and Late acute) </a:t>
            </a:r>
          </a:p>
          <a:p>
            <a:r>
              <a:rPr lang="en-US" sz="1800" dirty="0"/>
              <a:t>Five individuals that initiated ART during chronic infection (Chronic) had a discrepancy as the PBMC virus was resistant and the outgrowth virus was sensitive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2E92D5-B1E5-41E2-8162-355CB6132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aphicFrame>
        <p:nvGraphicFramePr>
          <p:cNvPr id="5" name="Table 10">
            <a:extLst>
              <a:ext uri="{FF2B5EF4-FFF2-40B4-BE49-F238E27FC236}">
                <a16:creationId xmlns:a16="http://schemas.microsoft.com/office/drawing/2014/main" id="{961FDECF-3FE2-45A6-88A6-A1E2A5B692FB}"/>
              </a:ext>
            </a:extLst>
          </p:cNvPr>
          <p:cNvGraphicFramePr>
            <a:graphicFrameLocks noGrp="1"/>
          </p:cNvGraphicFramePr>
          <p:nvPr/>
        </p:nvGraphicFramePr>
        <p:xfrm>
          <a:off x="1221084" y="1770935"/>
          <a:ext cx="10149840" cy="230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7360">
                  <a:extLst>
                    <a:ext uri="{9D8B030D-6E8A-4147-A177-3AD203B41FA5}">
                      <a16:colId xmlns:a16="http://schemas.microsoft.com/office/drawing/2014/main" val="420305186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659857188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5787046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77736999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3989351714"/>
                    </a:ext>
                  </a:extLst>
                </a:gridCol>
              </a:tblGrid>
              <a:tr h="167310">
                <a:tc rowSpan="2">
                  <a:txBody>
                    <a:bodyPr/>
                    <a:lstStyle/>
                    <a:p>
                      <a:pPr algn="ctr"/>
                      <a:endParaRPr lang="en-US" sz="1400" b="0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Number of participants with </a:t>
                      </a:r>
                      <a:r>
                        <a:rPr lang="en-US" sz="1400" b="1" dirty="0" err="1"/>
                        <a:t>bNAb</a:t>
                      </a:r>
                      <a:r>
                        <a:rPr lang="en-US" sz="1400" b="1" dirty="0"/>
                        <a:t> sensitive/resistant PBMC virus and outgrowth virus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8572159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PBMC virus: S</a:t>
                      </a:r>
                    </a:p>
                    <a:p>
                      <a:pPr algn="ctr"/>
                      <a:r>
                        <a:rPr lang="en-US" sz="1400" b="1" dirty="0"/>
                        <a:t>Outgrowth virus: 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PBMC virus: R</a:t>
                      </a:r>
                    </a:p>
                    <a:p>
                      <a:pPr algn="ctr"/>
                      <a:r>
                        <a:rPr lang="en-US" sz="1400" b="1" dirty="0"/>
                        <a:t>Outgrowth virus: 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757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PBMC virus: S</a:t>
                      </a:r>
                    </a:p>
                    <a:p>
                      <a:pPr algn="ctr"/>
                      <a:r>
                        <a:rPr lang="en-US" sz="1400" b="1" dirty="0"/>
                        <a:t>Outgrowth virus: R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37000">
                          <a:schemeClr val="accent6">
                            <a:lumMod val="60000"/>
                            <a:lumOff val="40000"/>
                          </a:schemeClr>
                        </a:gs>
                        <a:gs pos="56000">
                          <a:srgbClr val="FF7575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PBMC virus: R</a:t>
                      </a:r>
                    </a:p>
                    <a:p>
                      <a:pPr algn="ctr"/>
                      <a:r>
                        <a:rPr lang="en-US" sz="1400" b="1" dirty="0"/>
                        <a:t>Outgrowth virus: S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52000">
                          <a:schemeClr val="accent6">
                            <a:lumMod val="60000"/>
                            <a:lumOff val="40000"/>
                          </a:schemeClr>
                        </a:gs>
                        <a:gs pos="47000">
                          <a:srgbClr val="FF7575"/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2102002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chemeClr val="bg1"/>
                          </a:solidFill>
                        </a:rPr>
                        <a:t>Fiebig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 I-II, n=5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B4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253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 err="1">
                          <a:solidFill>
                            <a:schemeClr val="bg1"/>
                          </a:solidFill>
                        </a:rPr>
                        <a:t>Fiebig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 III-IV, n=8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793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2721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Late acute, n=5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5A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214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solidFill>
                            <a:schemeClr val="bg1"/>
                          </a:solidFill>
                        </a:rPr>
                        <a:t>Chronic, n=13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178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/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71041"/>
                  </a:ext>
                </a:extLst>
              </a:tr>
            </a:tbl>
          </a:graphicData>
        </a:graphic>
      </p:graphicFrame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E0938DEF-56E9-4558-8C79-0D0E4AC3EDF1}"/>
              </a:ext>
            </a:extLst>
          </p:cNvPr>
          <p:cNvSpPr txBox="1">
            <a:spLocks/>
          </p:cNvSpPr>
          <p:nvPr/>
        </p:nvSpPr>
        <p:spPr bwMode="auto">
          <a:xfrm>
            <a:off x="352067" y="6628803"/>
            <a:ext cx="1056572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000" kern="0" dirty="0"/>
              <a:t>Only participants with data from both PBMC virus and from outgrowth virus included in analysis</a:t>
            </a:r>
          </a:p>
        </p:txBody>
      </p:sp>
    </p:spTree>
    <p:extLst>
      <p:ext uri="{BB962C8B-B14F-4D97-AF65-F5344CB8AC3E}">
        <p14:creationId xmlns:p14="http://schemas.microsoft.com/office/powerpoint/2010/main" val="15510168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Conclusions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08BA737-4556-496F-B34A-111E8A4C6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2000" dirty="0"/>
              <a:t>Participants who initiated ART during </a:t>
            </a:r>
            <a:r>
              <a:rPr lang="en-US" sz="2000" dirty="0" err="1"/>
              <a:t>Fiebig</a:t>
            </a:r>
            <a:r>
              <a:rPr lang="en-US" sz="2000" dirty="0"/>
              <a:t> I-II and </a:t>
            </a:r>
            <a:r>
              <a:rPr lang="en-US" sz="2000" dirty="0" err="1"/>
              <a:t>Fiebig</a:t>
            </a:r>
            <a:r>
              <a:rPr lang="en-US" sz="2000" dirty="0"/>
              <a:t> III-IV compared to participants who initiated ART during chronic infection had: 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Lower levels of total HIV DNA (no difference in intact HIV DNA or outgrowth virus)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Lower viral diversity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Higher susceptibility to </a:t>
            </a:r>
            <a:r>
              <a:rPr lang="en-US" sz="1800" dirty="0" err="1"/>
              <a:t>bNAbs</a:t>
            </a:r>
            <a:endParaRPr lang="en-US" sz="1800" dirty="0"/>
          </a:p>
          <a:p>
            <a:pPr lvl="1">
              <a:spcBef>
                <a:spcPts val="1200"/>
              </a:spcBef>
              <a:spcAft>
                <a:spcPts val="600"/>
              </a:spcAft>
            </a:pPr>
            <a:endParaRPr lang="en-US" sz="1800" dirty="0"/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000" dirty="0"/>
              <a:t>Individuals initiating ART during </a:t>
            </a:r>
            <a:r>
              <a:rPr lang="en-US" sz="2000" dirty="0" err="1"/>
              <a:t>Fiebig</a:t>
            </a:r>
            <a:r>
              <a:rPr lang="en-US" sz="2000" dirty="0"/>
              <a:t> I-IV would be an optimal target population for proof-of-concept HIV cure trials due to smaller, less diverse HIV reservoirs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A3D33-2E86-4C86-A17B-DD9DA7C8354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D7095-DA0B-4969-B9D3-45A87E479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17727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FC6E5-7458-413B-A40F-1A6CC1528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9C626C2-99FF-48FA-B7AC-EFA3F9AF11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2800" y="1437960"/>
            <a:ext cx="10565728" cy="44196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</a:rPr>
              <a:t>We are grateful to all the individuals who participated in this trial, their partners and families</a:t>
            </a:r>
          </a:p>
          <a:p>
            <a:pPr marL="0" indent="0">
              <a:buNone/>
            </a:pPr>
            <a:endParaRPr lang="en-US" sz="20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en-US" sz="2000" b="1" kern="1200" dirty="0">
                <a:solidFill>
                  <a:srgbClr val="0070C0"/>
                </a:solidFill>
              </a:rPr>
              <a:t>The investigators and their study teams</a:t>
            </a:r>
          </a:p>
          <a:p>
            <a:pPr marL="0" indent="0">
              <a:buNone/>
            </a:pPr>
            <a:r>
              <a:rPr lang="en-US" sz="2000" b="1" dirty="0">
                <a:ea typeface="Calibri" panose="020F0502020204030204" pitchFamily="34" charset="0"/>
              </a:rPr>
              <a:t>Huldrych F. Günthard,</a:t>
            </a:r>
            <a:r>
              <a:rPr lang="en-US" sz="2000" b="1" dirty="0"/>
              <a:t> </a:t>
            </a:r>
            <a:r>
              <a:rPr lang="en-US" sz="2000" b="1" dirty="0">
                <a:ea typeface="Calibri" panose="020F0502020204030204" pitchFamily="34" charset="0"/>
              </a:rPr>
              <a:t>Kimberly A. </a:t>
            </a:r>
            <a:r>
              <a:rPr lang="en-US" sz="2000" b="1" dirty="0" err="1">
                <a:ea typeface="Calibri" panose="020F0502020204030204" pitchFamily="34" charset="0"/>
              </a:rPr>
              <a:t>Workowski</a:t>
            </a:r>
            <a:r>
              <a:rPr lang="en-US" sz="2000" b="1" dirty="0">
                <a:ea typeface="Calibri" panose="020F0502020204030204" pitchFamily="34" charset="0"/>
              </a:rPr>
              <a:t>,</a:t>
            </a:r>
            <a:r>
              <a:rPr lang="en-US" sz="2000" b="1" dirty="0"/>
              <a:t> </a:t>
            </a:r>
            <a:r>
              <a:rPr lang="en-US" sz="2000" b="1" dirty="0">
                <a:ea typeface="Calibri" panose="020F0502020204030204" pitchFamily="34" charset="0"/>
              </a:rPr>
              <a:t>Susan J. Little,</a:t>
            </a:r>
            <a:r>
              <a:rPr lang="en-US" sz="2000" b="1" dirty="0"/>
              <a:t> </a:t>
            </a:r>
            <a:r>
              <a:rPr lang="en-US" sz="2000" b="1" dirty="0">
                <a:ea typeface="Calibri" panose="020F0502020204030204" pitchFamily="34" charset="0"/>
              </a:rPr>
              <a:t>Joseph J. Eron,</a:t>
            </a:r>
            <a:r>
              <a:rPr lang="en-US" sz="2000" b="1" dirty="0"/>
              <a:t> </a:t>
            </a:r>
          </a:p>
          <a:p>
            <a:pPr marL="0" indent="0">
              <a:buNone/>
            </a:pPr>
            <a:r>
              <a:rPr lang="en-US" sz="2000" b="1" dirty="0">
                <a:ea typeface="Calibri" panose="020F0502020204030204" pitchFamily="34" charset="0"/>
              </a:rPr>
              <a:t>Edgar T. Overton,</a:t>
            </a:r>
            <a:r>
              <a:rPr lang="en-US" sz="2000" b="1" dirty="0"/>
              <a:t> </a:t>
            </a:r>
            <a:r>
              <a:rPr lang="en-US" sz="2000" b="1" dirty="0">
                <a:ea typeface="Calibri" panose="020F0502020204030204" pitchFamily="34" charset="0"/>
              </a:rPr>
              <a:t>Clara Lehmann,</a:t>
            </a:r>
            <a:r>
              <a:rPr lang="en-US" sz="2000" b="1" dirty="0"/>
              <a:t> </a:t>
            </a:r>
            <a:r>
              <a:rPr lang="en-US" sz="2000" b="1" dirty="0">
                <a:ea typeface="Calibri" panose="020F0502020204030204" pitchFamily="34" charset="0"/>
              </a:rPr>
              <a:t>Casper Rokx,</a:t>
            </a:r>
            <a:r>
              <a:rPr lang="en-US" sz="2000" b="1" dirty="0"/>
              <a:t> </a:t>
            </a:r>
            <a:r>
              <a:rPr lang="en-US" sz="2000" b="1" dirty="0">
                <a:ea typeface="Calibri" panose="020F0502020204030204" pitchFamily="34" charset="0"/>
              </a:rPr>
              <a:t>Michael J. Kozal,</a:t>
            </a:r>
            <a:r>
              <a:rPr lang="en-US" sz="2000" b="1" dirty="0"/>
              <a:t> </a:t>
            </a:r>
            <a:r>
              <a:rPr lang="en-US" sz="2000" b="1" dirty="0">
                <a:ea typeface="Calibri" panose="020F0502020204030204" pitchFamily="34" charset="0"/>
              </a:rPr>
              <a:t>Rajesh T. Gandhi </a:t>
            </a:r>
          </a:p>
          <a:p>
            <a:pPr marL="0" indent="0">
              <a:buNone/>
            </a:pPr>
            <a:endParaRPr lang="en-US" altLang="en-US" sz="2000" b="1" kern="1200" dirty="0"/>
          </a:p>
          <a:p>
            <a:pPr marL="0" indent="0">
              <a:buNone/>
            </a:pPr>
            <a:r>
              <a:rPr lang="en-US" sz="2000" b="1" dirty="0" err="1"/>
              <a:t>Accelevir</a:t>
            </a:r>
            <a:r>
              <a:rPr lang="en-US" sz="2000" b="1" dirty="0"/>
              <a:t> Diagnostics for reservoir analyses</a:t>
            </a:r>
          </a:p>
          <a:p>
            <a:pPr marL="0" indent="0">
              <a:buNone/>
            </a:pPr>
            <a:r>
              <a:rPr lang="en-US" sz="2000" b="1" dirty="0"/>
              <a:t>Seq-IT for sequence analyses</a:t>
            </a:r>
            <a:endParaRPr lang="en-US" altLang="en-US" sz="2000" b="1" kern="1200" dirty="0"/>
          </a:p>
          <a:p>
            <a:pPr marL="0" indent="0">
              <a:buNone/>
            </a:pPr>
            <a:endParaRPr lang="en-US" sz="2000" b="1" kern="12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0070C0"/>
                </a:solidFill>
              </a:rPr>
              <a:t>These studies were funded by Gilead Sciences, Inc.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CF24C9-3432-47C5-A7F6-BD6103E8D02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A8DC99-3BE3-4C01-9649-D172D40EDA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E16F37-D63B-443C-96C0-C234F1098F7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8882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B7755-66F0-4D1B-A15A-D68918CEF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9C997F-EEFE-4380-B9F5-3D6FC68DA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Brian Moldt is an employee and stockholder of Gilead Sciences, Inc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D3E05E0-EB7C-467C-9B2B-6C254B11DF7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AF1EC8-995C-4D11-8DD6-3317C2FE3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380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Persistence of the viral reservoir is the main barrier to curing HIV </a:t>
            </a:r>
          </a:p>
          <a:p>
            <a:endParaRPr lang="en-US" dirty="0"/>
          </a:p>
          <a:p>
            <a:r>
              <a:rPr lang="en-US" dirty="0"/>
              <a:t>Starting ART during acute HIV infection can limit the reservoir’s size and diversity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In depth characterization of the reservoir in individuals who initiate ART during acute infection will be critical for clinical trial design and cure strategies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5D37B3-F750-471D-B6DC-D0730B183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659C74-4F12-419C-9052-02080F033C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16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BE263-C9E2-44E5-8690-37CBC84DA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Design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D878666-448D-4DCB-A498-599248F8CAD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*</a:t>
            </a:r>
            <a:r>
              <a:rPr lang="en-US" dirty="0" err="1"/>
              <a:t>Fiebig</a:t>
            </a:r>
            <a:r>
              <a:rPr lang="en-US" dirty="0"/>
              <a:t> et al. AIDS, 2003.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7308E-A39B-42C3-AD7F-68FDC87D3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7DCB59F-2A97-4369-9D8F-4B5768E61F78}"/>
              </a:ext>
            </a:extLst>
          </p:cNvPr>
          <p:cNvSpPr/>
          <p:nvPr/>
        </p:nvSpPr>
        <p:spPr>
          <a:xfrm>
            <a:off x="808083" y="1426692"/>
            <a:ext cx="37802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>
              <a:buNone/>
            </a:pPr>
            <a:r>
              <a:rPr lang="en-US" sz="1600" b="1" dirty="0"/>
              <a:t>Single visit, noninterventional study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180148A-E10F-4958-8ED3-DF44F2CC027F}"/>
              </a:ext>
            </a:extLst>
          </p:cNvPr>
          <p:cNvGrpSpPr/>
          <p:nvPr/>
        </p:nvGrpSpPr>
        <p:grpSpPr>
          <a:xfrm>
            <a:off x="1033344" y="2089817"/>
            <a:ext cx="10345184" cy="4160735"/>
            <a:chOff x="1660389" y="2097757"/>
            <a:chExt cx="10345184" cy="4160735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1AE57E6-1E4F-4E10-BDBE-18690158D964}"/>
                </a:ext>
              </a:extLst>
            </p:cNvPr>
            <p:cNvSpPr txBox="1"/>
            <p:nvPr/>
          </p:nvSpPr>
          <p:spPr>
            <a:xfrm>
              <a:off x="5158530" y="4195998"/>
              <a:ext cx="6847043" cy="1005840"/>
            </a:xfrm>
            <a:prstGeom prst="rect">
              <a:avLst/>
            </a:prstGeom>
            <a:gradFill flip="none" rotWithShape="1">
              <a:gsLst>
                <a:gs pos="5056">
                  <a:srgbClr val="FFECCD"/>
                </a:gs>
                <a:gs pos="34000">
                  <a:srgbClr val="EBE7E0"/>
                </a:gs>
                <a:gs pos="95506">
                  <a:srgbClr val="FCD8CA">
                    <a:alpha val="0"/>
                  </a:srgbClr>
                </a:gs>
                <a:gs pos="63000">
                  <a:srgbClr val="FCD8CA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lIns="182880" tIns="0" rIns="182880" bIns="91440" rtlCol="0" anchor="ctr">
              <a:noAutofit/>
            </a:bodyPr>
            <a:lstStyle/>
            <a:p>
              <a:pPr marL="285744" indent="-285744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Reservoir size assays</a:t>
              </a:r>
            </a:p>
            <a:p>
              <a:pPr marL="285744" indent="-285744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sz="2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Sequence of provirus and outgrowth virus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E2692F4-F165-4223-95CA-61AA22C49EA5}"/>
                </a:ext>
              </a:extLst>
            </p:cNvPr>
            <p:cNvSpPr txBox="1"/>
            <p:nvPr/>
          </p:nvSpPr>
          <p:spPr>
            <a:xfrm>
              <a:off x="1660389" y="5427497"/>
              <a:ext cx="1827760" cy="8309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wrap="square" lIns="91438" tIns="45719" rIns="91438" bIns="45719" rtlCol="0">
              <a:spAutoFit/>
            </a:bodyPr>
            <a:lstStyle/>
            <a:p>
              <a:pPr algn="ctr"/>
              <a:r>
                <a:rPr lang="en-US" sz="16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Leukapheresis</a:t>
              </a: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/</a:t>
              </a:r>
              <a:b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Large volume blood draw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8DFDDF9-8573-4D98-B70B-7737AA3A8864}"/>
                </a:ext>
              </a:extLst>
            </p:cNvPr>
            <p:cNvSpPr txBox="1"/>
            <p:nvPr/>
          </p:nvSpPr>
          <p:spPr>
            <a:xfrm>
              <a:off x="3331010" y="5457807"/>
              <a:ext cx="1410960" cy="584773"/>
            </a:xfrm>
            <a:prstGeom prst="rect">
              <a:avLst/>
            </a:prstGeom>
            <a:noFill/>
          </p:spPr>
          <p:txBody>
            <a:bodyPr wrap="none" lIns="91438" tIns="45719" rIns="91438" bIns="45719" rtlCol="0">
              <a:spAutoFit/>
            </a:bodyPr>
            <a:lstStyle/>
            <a:p>
              <a:pPr algn="ctr"/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PBMCs/</a:t>
              </a:r>
            </a:p>
            <a:p>
              <a:pPr algn="ctr"/>
              <a:r>
                <a:rPr lang="en-US" sz="1600" b="1" dirty="0">
                  <a:latin typeface="Arial" panose="020B0604020202020204" pitchFamily="34" charset="0"/>
                  <a:cs typeface="Arial" panose="020B0604020202020204" pitchFamily="34" charset="0"/>
                </a:rPr>
                <a:t>CD4+ T cells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6DBAC2E-C56D-472B-AD66-BBFC4D0227B3}"/>
                </a:ext>
              </a:extLst>
            </p:cNvPr>
            <p:cNvGrpSpPr/>
            <p:nvPr/>
          </p:nvGrpSpPr>
          <p:grpSpPr>
            <a:xfrm>
              <a:off x="2319293" y="4023545"/>
              <a:ext cx="595155" cy="1360134"/>
              <a:chOff x="2146646" y="3522521"/>
              <a:chExt cx="525606" cy="1904986"/>
            </a:xfrm>
          </p:grpSpPr>
          <p:grpSp>
            <p:nvGrpSpPr>
              <p:cNvPr id="20" name="Group 67">
                <a:extLst>
                  <a:ext uri="{FF2B5EF4-FFF2-40B4-BE49-F238E27FC236}">
                    <a16:creationId xmlns:a16="http://schemas.microsoft.com/office/drawing/2014/main" id="{0C96CF5A-7310-4C86-8691-D6AB32EB938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146646" y="3522521"/>
                <a:ext cx="525606" cy="1904986"/>
                <a:chOff x="1065928" y="2625614"/>
                <a:chExt cx="152870" cy="554847"/>
              </a:xfrm>
            </p:grpSpPr>
            <p:sp>
              <p:nvSpPr>
                <p:cNvPr id="32" name="Freeform 270">
                  <a:extLst>
                    <a:ext uri="{FF2B5EF4-FFF2-40B4-BE49-F238E27FC236}">
                      <a16:creationId xmlns:a16="http://schemas.microsoft.com/office/drawing/2014/main" id="{55A1E165-34E0-4B50-A017-9B3326F75AE2}"/>
                    </a:ext>
                  </a:extLst>
                </p:cNvPr>
                <p:cNvSpPr/>
                <p:nvPr/>
              </p:nvSpPr>
              <p:spPr>
                <a:xfrm>
                  <a:off x="1065928" y="2625614"/>
                  <a:ext cx="152870" cy="554847"/>
                </a:xfrm>
                <a:custGeom>
                  <a:avLst/>
                  <a:gdLst>
                    <a:gd name="connsiteX0" fmla="*/ 76435 w 152870"/>
                    <a:gd name="connsiteY0" fmla="*/ 0 h 554874"/>
                    <a:gd name="connsiteX1" fmla="*/ 152870 w 152870"/>
                    <a:gd name="connsiteY1" fmla="*/ 22860 h 554874"/>
                    <a:gd name="connsiteX2" fmla="*/ 151456 w 152870"/>
                    <a:gd name="connsiteY2" fmla="*/ 24955 h 554874"/>
                    <a:gd name="connsiteX3" fmla="*/ 152870 w 152870"/>
                    <a:gd name="connsiteY3" fmla="*/ 24955 h 554874"/>
                    <a:gd name="connsiteX4" fmla="*/ 152870 w 152870"/>
                    <a:gd name="connsiteY4" fmla="*/ 478439 h 554874"/>
                    <a:gd name="connsiteX5" fmla="*/ 76435 w 152870"/>
                    <a:gd name="connsiteY5" fmla="*/ 554874 h 554874"/>
                    <a:gd name="connsiteX6" fmla="*/ 0 w 152870"/>
                    <a:gd name="connsiteY6" fmla="*/ 478439 h 554874"/>
                    <a:gd name="connsiteX7" fmla="*/ 0 w 152870"/>
                    <a:gd name="connsiteY7" fmla="*/ 24955 h 554874"/>
                    <a:gd name="connsiteX8" fmla="*/ 1414 w 152870"/>
                    <a:gd name="connsiteY8" fmla="*/ 24955 h 554874"/>
                    <a:gd name="connsiteX9" fmla="*/ 0 w 152870"/>
                    <a:gd name="connsiteY9" fmla="*/ 22860 h 554874"/>
                    <a:gd name="connsiteX10" fmla="*/ 76435 w 152870"/>
                    <a:gd name="connsiteY10" fmla="*/ 0 h 55487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152870" h="554874">
                      <a:moveTo>
                        <a:pt x="76435" y="0"/>
                      </a:moveTo>
                      <a:cubicBezTo>
                        <a:pt x="118649" y="0"/>
                        <a:pt x="152870" y="10235"/>
                        <a:pt x="152870" y="22860"/>
                      </a:cubicBezTo>
                      <a:lnTo>
                        <a:pt x="151456" y="24955"/>
                      </a:lnTo>
                      <a:lnTo>
                        <a:pt x="152870" y="24955"/>
                      </a:lnTo>
                      <a:lnTo>
                        <a:pt x="152870" y="478439"/>
                      </a:lnTo>
                      <a:cubicBezTo>
                        <a:pt x="152870" y="520653"/>
                        <a:pt x="118649" y="554874"/>
                        <a:pt x="76435" y="554874"/>
                      </a:cubicBezTo>
                      <a:cubicBezTo>
                        <a:pt x="34221" y="554874"/>
                        <a:pt x="0" y="520653"/>
                        <a:pt x="0" y="478439"/>
                      </a:cubicBezTo>
                      <a:lnTo>
                        <a:pt x="0" y="24955"/>
                      </a:lnTo>
                      <a:lnTo>
                        <a:pt x="1414" y="24955"/>
                      </a:lnTo>
                      <a:lnTo>
                        <a:pt x="0" y="22860"/>
                      </a:lnTo>
                      <a:cubicBezTo>
                        <a:pt x="0" y="10235"/>
                        <a:pt x="34221" y="0"/>
                        <a:pt x="76435" y="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127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kern="0">
                    <a:solidFill>
                      <a:srgbClr val="FFFFFF"/>
                    </a:solidFill>
                    <a:latin typeface="Arial" panose="020B0604020202020204"/>
                    <a:ea typeface=""/>
                    <a:cs typeface=""/>
                  </a:endParaRPr>
                </a:p>
              </p:txBody>
            </p:sp>
            <p:sp>
              <p:nvSpPr>
                <p:cNvPr id="35" name="Round Same Side Corner Rectangle 271">
                  <a:extLst>
                    <a:ext uri="{FF2B5EF4-FFF2-40B4-BE49-F238E27FC236}">
                      <a16:creationId xmlns:a16="http://schemas.microsoft.com/office/drawing/2014/main" id="{FFE995EF-D07F-41B9-994A-82C86DD7405A}"/>
                    </a:ext>
                  </a:extLst>
                </p:cNvPr>
                <p:cNvSpPr/>
                <p:nvPr/>
              </p:nvSpPr>
              <p:spPr>
                <a:xfrm>
                  <a:off x="1077348" y="3050270"/>
                  <a:ext cx="130029" cy="116869"/>
                </a:xfrm>
                <a:prstGeom prst="round2SameRect">
                  <a:avLst>
                    <a:gd name="adj1" fmla="val 0"/>
                    <a:gd name="adj2" fmla="val 50000"/>
                  </a:avLst>
                </a:prstGeom>
                <a:solidFill>
                  <a:srgbClr val="A53C31"/>
                </a:solidFill>
                <a:ln w="25400" cap="flat" cmpd="sng" algn="ctr">
                  <a:noFill/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kern="0">
                    <a:solidFill>
                      <a:srgbClr val="FFFFFF"/>
                    </a:solidFill>
                    <a:latin typeface="Arial" panose="020B0604020202020204"/>
                    <a:ea typeface=""/>
                    <a:cs typeface=""/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8431CC44-F218-4B59-8B9F-4586942F8DDB}"/>
                    </a:ext>
                  </a:extLst>
                </p:cNvPr>
                <p:cNvSpPr/>
                <p:nvPr/>
              </p:nvSpPr>
              <p:spPr>
                <a:xfrm>
                  <a:off x="1065928" y="2625614"/>
                  <a:ext cx="152870" cy="45849"/>
                </a:xfrm>
                <a:prstGeom prst="ellipse">
                  <a:avLst/>
                </a:prstGeom>
                <a:noFill/>
                <a:ln w="12700" cap="flat" cmpd="sng" algn="ctr">
                  <a:solidFill>
                    <a:schemeClr val="tx1">
                      <a:lumMod val="50000"/>
                      <a:lumOff val="50000"/>
                    </a:schemeClr>
                  </a:solidFill>
                  <a:prstDash val="solid"/>
                </a:ln>
                <a:effectLst/>
              </p:spPr>
              <p:txBody>
                <a:bodyPr anchor="ctr"/>
                <a:lstStyle/>
                <a:p>
                  <a:pPr algn="ctr">
                    <a:defRPr/>
                  </a:pPr>
                  <a:endParaRPr lang="en-US" kern="0">
                    <a:solidFill>
                      <a:srgbClr val="FFFFFF"/>
                    </a:solidFill>
                    <a:latin typeface="Arial" panose="020B0604020202020204"/>
                    <a:ea typeface=""/>
                    <a:cs typeface=""/>
                  </a:endParaRPr>
                </a:p>
              </p:txBody>
            </p:sp>
          </p:grpSp>
          <p:sp>
            <p:nvSpPr>
              <p:cNvPr id="21" name="Can 273">
                <a:extLst>
                  <a:ext uri="{FF2B5EF4-FFF2-40B4-BE49-F238E27FC236}">
                    <a16:creationId xmlns:a16="http://schemas.microsoft.com/office/drawing/2014/main" id="{42D3EDBE-9668-49A7-B0F0-F1E743C516D3}"/>
                  </a:ext>
                </a:extLst>
              </p:cNvPr>
              <p:cNvSpPr/>
              <p:nvPr/>
            </p:nvSpPr>
            <p:spPr>
              <a:xfrm>
                <a:off x="2185912" y="4674243"/>
                <a:ext cx="447073" cy="550203"/>
              </a:xfrm>
              <a:prstGeom prst="can">
                <a:avLst>
                  <a:gd name="adj" fmla="val 27562"/>
                </a:avLst>
              </a:prstGeom>
              <a:solidFill>
                <a:srgbClr val="A53C3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Can 274">
                <a:extLst>
                  <a:ext uri="{FF2B5EF4-FFF2-40B4-BE49-F238E27FC236}">
                    <a16:creationId xmlns:a16="http://schemas.microsoft.com/office/drawing/2014/main" id="{59A49FEF-5F37-4D79-AC5B-1890701B880C}"/>
                  </a:ext>
                </a:extLst>
              </p:cNvPr>
              <p:cNvSpPr/>
              <p:nvPr/>
            </p:nvSpPr>
            <p:spPr>
              <a:xfrm>
                <a:off x="2185912" y="4611880"/>
                <a:ext cx="447073" cy="187349"/>
              </a:xfrm>
              <a:prstGeom prst="can">
                <a:avLst>
                  <a:gd name="adj" fmla="val 50000"/>
                </a:avLst>
              </a:prstGeom>
              <a:solidFill>
                <a:srgbClr val="8BCBE7">
                  <a:alpha val="67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Can 14338">
                <a:extLst>
                  <a:ext uri="{FF2B5EF4-FFF2-40B4-BE49-F238E27FC236}">
                    <a16:creationId xmlns:a16="http://schemas.microsoft.com/office/drawing/2014/main" id="{6BE3BE99-6F85-45F1-A6AB-564346451321}"/>
                  </a:ext>
                </a:extLst>
              </p:cNvPr>
              <p:cNvSpPr/>
              <p:nvPr/>
            </p:nvSpPr>
            <p:spPr>
              <a:xfrm>
                <a:off x="2185912" y="3923825"/>
                <a:ext cx="447073" cy="781730"/>
              </a:xfrm>
              <a:prstGeom prst="can">
                <a:avLst>
                  <a:gd name="adj" fmla="val 20933"/>
                </a:avLst>
              </a:prstGeom>
              <a:solidFill>
                <a:srgbClr val="FFC000">
                  <a:alpha val="5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8" name="Straight Connector 8">
              <a:extLst>
                <a:ext uri="{FF2B5EF4-FFF2-40B4-BE49-F238E27FC236}">
                  <a16:creationId xmlns:a16="http://schemas.microsoft.com/office/drawing/2014/main" id="{2C9F3EF6-5BEC-4EF7-8412-354698EDEB0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05466" y="2822153"/>
              <a:ext cx="921337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AC6E9098-B32C-49E7-A6F9-C244120696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78053" y="2104565"/>
              <a:ext cx="1657360" cy="145416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algn="ctr">
              <a:noFill/>
              <a:round/>
              <a:headEnd/>
              <a:tailEnd/>
            </a:ln>
          </p:spPr>
          <p:txBody>
            <a:bodyPr lIns="91438" tIns="45719" rIns="91438" bIns="45719" anchor="ctr"/>
            <a:lstStyle/>
            <a:p>
              <a:pPr algn="ctr" defTabSz="1625478">
                <a:defRPr/>
              </a:pPr>
              <a:r>
                <a:rPr lang="en-US" altLang="en-US" sz="1600" b="1" kern="0" dirty="0">
                  <a:latin typeface="Arial" panose="020B0604020202020204" pitchFamily="34" charset="0"/>
                  <a:cs typeface="Arial" panose="020B0604020202020204" pitchFamily="34" charset="0"/>
                </a:rPr>
                <a:t>HIV+ ART initiated during acute/chronic </a:t>
              </a:r>
              <a:r>
                <a:rPr lang="en-US" altLang="en-US" sz="1600" b="1" kern="0" dirty="0">
                  <a:cs typeface="Arial" panose="020B0604020202020204" pitchFamily="34" charset="0"/>
                </a:rPr>
                <a:t>i</a:t>
              </a:r>
              <a:r>
                <a:rPr lang="en-US" altLang="en-US" sz="1600" b="1" kern="0" dirty="0">
                  <a:latin typeface="Arial" panose="020B0604020202020204" pitchFamily="34" charset="0"/>
                  <a:cs typeface="Arial" panose="020B0604020202020204" pitchFamily="34" charset="0"/>
                </a:rPr>
                <a:t>nfection</a:t>
              </a:r>
            </a:p>
            <a:p>
              <a:pPr algn="ctr" defTabSz="1625478">
                <a:defRPr/>
              </a:pPr>
              <a:r>
                <a:rPr lang="en-US" altLang="en-US" sz="1600" kern="0" dirty="0">
                  <a:latin typeface="Arial" panose="020B0604020202020204" pitchFamily="34" charset="0"/>
                  <a:cs typeface="Arial" panose="020B0604020202020204" pitchFamily="34" charset="0"/>
                </a:rPr>
                <a:t>n=15/cohort</a:t>
              </a:r>
            </a:p>
          </p:txBody>
        </p:sp>
        <p:sp>
          <p:nvSpPr>
            <p:cNvPr id="42" name="Freeform 66">
              <a:extLst>
                <a:ext uri="{FF2B5EF4-FFF2-40B4-BE49-F238E27FC236}">
                  <a16:creationId xmlns:a16="http://schemas.microsoft.com/office/drawing/2014/main" id="{030F8F05-304A-4D81-8728-A495C0C8926E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60866" y="2549197"/>
              <a:ext cx="718092" cy="186222"/>
            </a:xfrm>
            <a:custGeom>
              <a:avLst/>
              <a:gdLst>
                <a:gd name="connsiteX0" fmla="*/ 0 w 1268522"/>
                <a:gd name="connsiteY0" fmla="*/ 0 h 199270"/>
                <a:gd name="connsiteX1" fmla="*/ 1268522 w 1268522"/>
                <a:gd name="connsiteY1" fmla="*/ 0 h 199270"/>
                <a:gd name="connsiteX2" fmla="*/ 1268522 w 1268522"/>
                <a:gd name="connsiteY2" fmla="*/ 199270 h 199270"/>
                <a:gd name="connsiteX3" fmla="*/ 0 w 1268522"/>
                <a:gd name="connsiteY3" fmla="*/ 199270 h 199270"/>
                <a:gd name="connsiteX4" fmla="*/ 0 w 1268522"/>
                <a:gd name="connsiteY4" fmla="*/ 0 h 199270"/>
                <a:gd name="connsiteX0" fmla="*/ 1268522 w 1359962"/>
                <a:gd name="connsiteY0" fmla="*/ 0 h 199270"/>
                <a:gd name="connsiteX1" fmla="*/ 1268522 w 1359962"/>
                <a:gd name="connsiteY1" fmla="*/ 199270 h 199270"/>
                <a:gd name="connsiteX2" fmla="*/ 0 w 1359962"/>
                <a:gd name="connsiteY2" fmla="*/ 199270 h 199270"/>
                <a:gd name="connsiteX3" fmla="*/ 0 w 1359962"/>
                <a:gd name="connsiteY3" fmla="*/ 0 h 199270"/>
                <a:gd name="connsiteX4" fmla="*/ 1359962 w 1359962"/>
                <a:gd name="connsiteY4" fmla="*/ 91440 h 199270"/>
                <a:gd name="connsiteX0" fmla="*/ 1268522 w 1268522"/>
                <a:gd name="connsiteY0" fmla="*/ 0 h 199270"/>
                <a:gd name="connsiteX1" fmla="*/ 1268522 w 1268522"/>
                <a:gd name="connsiteY1" fmla="*/ 199270 h 199270"/>
                <a:gd name="connsiteX2" fmla="*/ 0 w 1268522"/>
                <a:gd name="connsiteY2" fmla="*/ 199270 h 199270"/>
                <a:gd name="connsiteX3" fmla="*/ 0 w 1268522"/>
                <a:gd name="connsiteY3" fmla="*/ 0 h 19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8522" h="199270">
                  <a:moveTo>
                    <a:pt x="1268522" y="0"/>
                  </a:moveTo>
                  <a:lnTo>
                    <a:pt x="1268522" y="199270"/>
                  </a:lnTo>
                  <a:lnTo>
                    <a:pt x="0" y="199270"/>
                  </a:lnTo>
                  <a:lnTo>
                    <a:pt x="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38" tIns="45719" rIns="91438" bIns="45719"/>
            <a:lstStyle/>
            <a:p>
              <a:pPr>
                <a:lnSpc>
                  <a:spcPct val="90000"/>
                </a:lnSpc>
                <a:defRPr/>
              </a:pPr>
              <a:endParaRPr lang="en-US" sz="15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 66">
              <a:extLst>
                <a:ext uri="{FF2B5EF4-FFF2-40B4-BE49-F238E27FC236}">
                  <a16:creationId xmlns:a16="http://schemas.microsoft.com/office/drawing/2014/main" id="{3DEE7A6D-3843-45B3-95E4-F71AFCF27A56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3356486" y="2913607"/>
              <a:ext cx="718094" cy="177460"/>
            </a:xfrm>
            <a:custGeom>
              <a:avLst/>
              <a:gdLst>
                <a:gd name="connsiteX0" fmla="*/ 0 w 1268522"/>
                <a:gd name="connsiteY0" fmla="*/ 0 h 199270"/>
                <a:gd name="connsiteX1" fmla="*/ 1268522 w 1268522"/>
                <a:gd name="connsiteY1" fmla="*/ 0 h 199270"/>
                <a:gd name="connsiteX2" fmla="*/ 1268522 w 1268522"/>
                <a:gd name="connsiteY2" fmla="*/ 199270 h 199270"/>
                <a:gd name="connsiteX3" fmla="*/ 0 w 1268522"/>
                <a:gd name="connsiteY3" fmla="*/ 199270 h 199270"/>
                <a:gd name="connsiteX4" fmla="*/ 0 w 1268522"/>
                <a:gd name="connsiteY4" fmla="*/ 0 h 199270"/>
                <a:gd name="connsiteX0" fmla="*/ 1268522 w 1359962"/>
                <a:gd name="connsiteY0" fmla="*/ 0 h 199270"/>
                <a:gd name="connsiteX1" fmla="*/ 1268522 w 1359962"/>
                <a:gd name="connsiteY1" fmla="*/ 199270 h 199270"/>
                <a:gd name="connsiteX2" fmla="*/ 0 w 1359962"/>
                <a:gd name="connsiteY2" fmla="*/ 199270 h 199270"/>
                <a:gd name="connsiteX3" fmla="*/ 0 w 1359962"/>
                <a:gd name="connsiteY3" fmla="*/ 0 h 199270"/>
                <a:gd name="connsiteX4" fmla="*/ 1359962 w 1359962"/>
                <a:gd name="connsiteY4" fmla="*/ 91440 h 199270"/>
                <a:gd name="connsiteX0" fmla="*/ 1268522 w 1268522"/>
                <a:gd name="connsiteY0" fmla="*/ 0 h 199270"/>
                <a:gd name="connsiteX1" fmla="*/ 1268522 w 1268522"/>
                <a:gd name="connsiteY1" fmla="*/ 199270 h 199270"/>
                <a:gd name="connsiteX2" fmla="*/ 0 w 1268522"/>
                <a:gd name="connsiteY2" fmla="*/ 199270 h 199270"/>
                <a:gd name="connsiteX3" fmla="*/ 0 w 1268522"/>
                <a:gd name="connsiteY3" fmla="*/ 0 h 1992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8522" h="199270">
                  <a:moveTo>
                    <a:pt x="1268522" y="0"/>
                  </a:moveTo>
                  <a:lnTo>
                    <a:pt x="1268522" y="199270"/>
                  </a:lnTo>
                  <a:lnTo>
                    <a:pt x="0" y="199270"/>
                  </a:lnTo>
                  <a:lnTo>
                    <a:pt x="0" y="0"/>
                  </a:ln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91438" tIns="45719" rIns="91438" bIns="45719"/>
            <a:lstStyle/>
            <a:p>
              <a:pPr>
                <a:lnSpc>
                  <a:spcPct val="90000"/>
                </a:lnSpc>
                <a:defRPr/>
              </a:pPr>
              <a:endParaRPr lang="en-US" sz="1500" kern="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5" name="Straight Arrow Connector 44">
              <a:extLst>
                <a:ext uri="{FF2B5EF4-FFF2-40B4-BE49-F238E27FC236}">
                  <a16:creationId xmlns:a16="http://schemas.microsoft.com/office/drawing/2014/main" id="{E0023584-65EC-4CE6-858B-1EE7A6347B0D}"/>
                </a:ext>
              </a:extLst>
            </p:cNvPr>
            <p:cNvCxnSpPr>
              <a:cxnSpLocks/>
            </p:cNvCxnSpPr>
            <p:nvPr/>
          </p:nvCxnSpPr>
          <p:spPr>
            <a:xfrm>
              <a:off x="2609826" y="3557234"/>
              <a:ext cx="0" cy="36576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9F50A384-A012-4491-9C69-218C3F7B1FAD}"/>
                </a:ext>
              </a:extLst>
            </p:cNvPr>
            <p:cNvCxnSpPr>
              <a:cxnSpLocks/>
            </p:cNvCxnSpPr>
            <p:nvPr/>
          </p:nvCxnSpPr>
          <p:spPr>
            <a:xfrm>
              <a:off x="3122089" y="4732560"/>
              <a:ext cx="1828800" cy="67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26EB1893-969D-47B7-B626-D1C245F1B99D}"/>
                </a:ext>
              </a:extLst>
            </p:cNvPr>
            <p:cNvGrpSpPr/>
            <p:nvPr/>
          </p:nvGrpSpPr>
          <p:grpSpPr>
            <a:xfrm>
              <a:off x="3472422" y="4430154"/>
              <a:ext cx="1000975" cy="703302"/>
              <a:chOff x="6265714" y="4052793"/>
              <a:chExt cx="1197847" cy="841625"/>
            </a:xfrm>
          </p:grpSpPr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459FCEEB-00C5-42CA-9422-5440F6EFF4CF}"/>
                  </a:ext>
                </a:extLst>
              </p:cNvPr>
              <p:cNvGrpSpPr/>
              <p:nvPr/>
            </p:nvGrpSpPr>
            <p:grpSpPr>
              <a:xfrm flipH="1">
                <a:off x="6559648" y="4087315"/>
                <a:ext cx="469474" cy="441442"/>
                <a:chOff x="801731" y="2554629"/>
                <a:chExt cx="2475195" cy="2327403"/>
              </a:xfrm>
            </p:grpSpPr>
            <p:sp>
              <p:nvSpPr>
                <p:cNvPr id="61" name="Oval 50">
                  <a:extLst>
                    <a:ext uri="{FF2B5EF4-FFF2-40B4-BE49-F238E27FC236}">
                      <a16:creationId xmlns:a16="http://schemas.microsoft.com/office/drawing/2014/main" id="{5A833839-C839-447B-BFC3-A80E08381D5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801731" y="2554629"/>
                  <a:ext cx="2475195" cy="232740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EF6FF"/>
                    </a:gs>
                    <a:gs pos="100000">
                      <a:srgbClr val="728AAD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3200" b="1" kern="0">
                    <a:solidFill>
                      <a:srgbClr val="000000"/>
                    </a:solidFill>
                    <a:latin typeface="Arial"/>
                    <a:cs typeface="Arial" charset="0"/>
                  </a:endParaRPr>
                </a:p>
              </p:txBody>
            </p:sp>
            <p:sp>
              <p:nvSpPr>
                <p:cNvPr id="62" name="Oval 70">
                  <a:extLst>
                    <a:ext uri="{FF2B5EF4-FFF2-40B4-BE49-F238E27FC236}">
                      <a16:creationId xmlns:a16="http://schemas.microsoft.com/office/drawing/2014/main" id="{A509F5B1-19A9-41C7-8D1C-BD8BFFC61D5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0894" y="3145307"/>
                  <a:ext cx="1660838" cy="151248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27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3700" baseline="0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E7DB59B3-D7BB-4AF5-8884-228C623C22A6}"/>
                  </a:ext>
                </a:extLst>
              </p:cNvPr>
              <p:cNvGrpSpPr/>
              <p:nvPr/>
            </p:nvGrpSpPr>
            <p:grpSpPr>
              <a:xfrm flipH="1">
                <a:off x="6265714" y="4276553"/>
                <a:ext cx="469474" cy="441442"/>
                <a:chOff x="801731" y="2276593"/>
                <a:chExt cx="2475195" cy="2327403"/>
              </a:xfrm>
            </p:grpSpPr>
            <p:sp>
              <p:nvSpPr>
                <p:cNvPr id="59" name="Oval 50">
                  <a:extLst>
                    <a:ext uri="{FF2B5EF4-FFF2-40B4-BE49-F238E27FC236}">
                      <a16:creationId xmlns:a16="http://schemas.microsoft.com/office/drawing/2014/main" id="{F39315BA-38E2-4A27-9C89-B2718D0FDCA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801731" y="2276593"/>
                  <a:ext cx="2475195" cy="232740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EF6FF"/>
                    </a:gs>
                    <a:gs pos="100000">
                      <a:srgbClr val="728AAD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3200" b="1" kern="0">
                    <a:solidFill>
                      <a:srgbClr val="000000"/>
                    </a:solidFill>
                    <a:latin typeface="Arial"/>
                    <a:cs typeface="Arial" charset="0"/>
                  </a:endParaRPr>
                </a:p>
              </p:txBody>
            </p:sp>
            <p:sp>
              <p:nvSpPr>
                <p:cNvPr id="60" name="Oval 70">
                  <a:extLst>
                    <a:ext uri="{FF2B5EF4-FFF2-40B4-BE49-F238E27FC236}">
                      <a16:creationId xmlns:a16="http://schemas.microsoft.com/office/drawing/2014/main" id="{04E7F8F0-9606-496D-88AB-8A471434FC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0895" y="2867274"/>
                  <a:ext cx="1660839" cy="1512481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27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3700" baseline="0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0ED6A908-3918-49E5-9397-FF88301E13D8}"/>
                  </a:ext>
                </a:extLst>
              </p:cNvPr>
              <p:cNvGrpSpPr/>
              <p:nvPr/>
            </p:nvGrpSpPr>
            <p:grpSpPr>
              <a:xfrm flipH="1">
                <a:off x="6636573" y="4452976"/>
                <a:ext cx="469474" cy="441442"/>
                <a:chOff x="801731" y="1651012"/>
                <a:chExt cx="2475195" cy="2327403"/>
              </a:xfrm>
            </p:grpSpPr>
            <p:sp>
              <p:nvSpPr>
                <p:cNvPr id="57" name="Oval 50">
                  <a:extLst>
                    <a:ext uri="{FF2B5EF4-FFF2-40B4-BE49-F238E27FC236}">
                      <a16:creationId xmlns:a16="http://schemas.microsoft.com/office/drawing/2014/main" id="{9321C1ED-CDC3-449A-B01F-113061B373E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801731" y="1651012"/>
                  <a:ext cx="2475195" cy="232740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EF6FF"/>
                    </a:gs>
                    <a:gs pos="100000">
                      <a:srgbClr val="728AAD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3200" b="1" kern="0">
                    <a:solidFill>
                      <a:srgbClr val="000000"/>
                    </a:solidFill>
                    <a:latin typeface="Arial"/>
                    <a:cs typeface="Arial" charset="0"/>
                  </a:endParaRPr>
                </a:p>
              </p:txBody>
            </p:sp>
            <p:sp>
              <p:nvSpPr>
                <p:cNvPr id="58" name="Oval 70">
                  <a:extLst>
                    <a:ext uri="{FF2B5EF4-FFF2-40B4-BE49-F238E27FC236}">
                      <a16:creationId xmlns:a16="http://schemas.microsoft.com/office/drawing/2014/main" id="{BD8E7C86-0BC0-4180-A01E-139EC23CC3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0895" y="2172179"/>
                  <a:ext cx="1660839" cy="1512487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27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3700" baseline="0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F63A0BC9-2C8D-4955-A152-A6349C0E5C5C}"/>
                  </a:ext>
                </a:extLst>
              </p:cNvPr>
              <p:cNvGrpSpPr/>
              <p:nvPr/>
            </p:nvGrpSpPr>
            <p:grpSpPr>
              <a:xfrm flipH="1">
                <a:off x="6994087" y="4052793"/>
                <a:ext cx="469474" cy="441442"/>
                <a:chOff x="801731" y="2554629"/>
                <a:chExt cx="2475195" cy="2327403"/>
              </a:xfrm>
            </p:grpSpPr>
            <p:sp>
              <p:nvSpPr>
                <p:cNvPr id="55" name="Oval 50">
                  <a:extLst>
                    <a:ext uri="{FF2B5EF4-FFF2-40B4-BE49-F238E27FC236}">
                      <a16:creationId xmlns:a16="http://schemas.microsoft.com/office/drawing/2014/main" id="{18864214-A0BA-41FE-BAD3-5B3A6D509A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801731" y="2554629"/>
                  <a:ext cx="2475195" cy="232740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EF6FF"/>
                    </a:gs>
                    <a:gs pos="100000">
                      <a:srgbClr val="728AAD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3200" b="1" kern="0">
                    <a:solidFill>
                      <a:srgbClr val="000000"/>
                    </a:solidFill>
                    <a:latin typeface="Arial"/>
                    <a:cs typeface="Arial" charset="0"/>
                  </a:endParaRPr>
                </a:p>
              </p:txBody>
            </p:sp>
            <p:sp>
              <p:nvSpPr>
                <p:cNvPr id="56" name="Oval 70">
                  <a:extLst>
                    <a:ext uri="{FF2B5EF4-FFF2-40B4-BE49-F238E27FC236}">
                      <a16:creationId xmlns:a16="http://schemas.microsoft.com/office/drawing/2014/main" id="{0F098A62-02B6-4F9A-B8CF-98C6440C2F8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0894" y="3145307"/>
                  <a:ext cx="1660838" cy="1512482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27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3700" baseline="0" dirty="0">
                    <a:solidFill>
                      <a:srgbClr val="000000"/>
                    </a:solidFill>
                  </a:endParaRPr>
                </a:p>
              </p:txBody>
            </p:sp>
          </p:grp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97E36954-CA50-43F5-9E8D-C0D71E76E6FB}"/>
                  </a:ext>
                </a:extLst>
              </p:cNvPr>
              <p:cNvGrpSpPr/>
              <p:nvPr/>
            </p:nvGrpSpPr>
            <p:grpSpPr>
              <a:xfrm flipH="1">
                <a:off x="6904261" y="4316631"/>
                <a:ext cx="469474" cy="441442"/>
                <a:chOff x="801731" y="2276593"/>
                <a:chExt cx="2475195" cy="2327403"/>
              </a:xfrm>
            </p:grpSpPr>
            <p:sp>
              <p:nvSpPr>
                <p:cNvPr id="53" name="Oval 50">
                  <a:extLst>
                    <a:ext uri="{FF2B5EF4-FFF2-40B4-BE49-F238E27FC236}">
                      <a16:creationId xmlns:a16="http://schemas.microsoft.com/office/drawing/2014/main" id="{7E0E03C3-C410-4B4E-AD72-D8D2A5F35A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flipH="1">
                  <a:off x="801731" y="2276593"/>
                  <a:ext cx="2475195" cy="2327403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CEF6FF"/>
                    </a:gs>
                    <a:gs pos="100000">
                      <a:srgbClr val="728AAD"/>
                    </a:gs>
                  </a:gsLst>
                  <a:path path="circle">
                    <a:fillToRect r="100000" b="100000"/>
                  </a:path>
                  <a:tileRect l="-100000" t="-100000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 sz="3200" b="1" kern="0">
                    <a:solidFill>
                      <a:srgbClr val="000000"/>
                    </a:solidFill>
                    <a:latin typeface="Arial"/>
                    <a:cs typeface="Arial" charset="0"/>
                  </a:endParaRPr>
                </a:p>
              </p:txBody>
            </p:sp>
            <p:sp>
              <p:nvSpPr>
                <p:cNvPr id="54" name="Oval 70">
                  <a:extLst>
                    <a:ext uri="{FF2B5EF4-FFF2-40B4-BE49-F238E27FC236}">
                      <a16:creationId xmlns:a16="http://schemas.microsoft.com/office/drawing/2014/main" id="{DF8EAAA7-E1D1-44F9-A58E-C2FF80F58FA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040895" y="2867274"/>
                  <a:ext cx="1660839" cy="1512481"/>
                </a:xfrm>
                <a:prstGeom prst="ellipse">
                  <a:avLst/>
                </a:prstGeom>
                <a:solidFill>
                  <a:schemeClr val="accent2">
                    <a:lumMod val="40000"/>
                    <a:lumOff val="60000"/>
                    <a:alpha val="27000"/>
                  </a:scheme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>
                  <a:lvl1pPr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3600" b="1" baseline="-25000"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>
                    <a:defRPr/>
                  </a:pPr>
                  <a:endParaRPr lang="en-US" altLang="en-US" sz="3700" baseline="0" dirty="0">
                    <a:solidFill>
                      <a:srgbClr val="000000"/>
                    </a:solidFill>
                  </a:endParaRPr>
                </a:p>
              </p:txBody>
            </p:sp>
          </p:grp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58D81D0-49ED-4914-962D-4C0A2FB60F63}"/>
                </a:ext>
              </a:extLst>
            </p:cNvPr>
            <p:cNvSpPr/>
            <p:nvPr/>
          </p:nvSpPr>
          <p:spPr bwMode="auto">
            <a:xfrm>
              <a:off x="3738982" y="2460633"/>
              <a:ext cx="8046720" cy="338552"/>
            </a:xfrm>
            <a:prstGeom prst="rect">
              <a:avLst/>
            </a:prstGeom>
            <a:solidFill>
              <a:srgbClr val="6793F5"/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38" tIns="45719" rIns="91438" bIns="45719" anchor="ctr">
              <a:spAutoFit/>
            </a:bodyPr>
            <a:lstStyle/>
            <a:p>
              <a:pPr defTabSz="1625478">
                <a:buClr>
                  <a:srgbClr val="990000"/>
                </a:buClr>
                <a:buSzPct val="120000"/>
                <a:defRPr/>
              </a:pPr>
              <a:r>
                <a:rPr lang="en-US" sz="1600" b="1" kern="0" dirty="0">
                  <a:solidFill>
                    <a:prstClr val="white"/>
                  </a:solidFill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2. Initiated ART during </a:t>
              </a:r>
              <a:r>
                <a:rPr lang="en-US" sz="1600" b="1" kern="0" dirty="0" err="1">
                  <a:solidFill>
                    <a:prstClr val="white"/>
                  </a:solidFill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Fiebig</a:t>
              </a:r>
              <a:r>
                <a:rPr lang="en-US" sz="1600" b="1" kern="0" dirty="0">
                  <a:solidFill>
                    <a:prstClr val="white"/>
                  </a:solidFill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 III-IV*</a:t>
              </a:r>
            </a:p>
          </p:txBody>
        </p:sp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B19620B-6182-4CAC-8C82-0942C751CAD0}"/>
                </a:ext>
              </a:extLst>
            </p:cNvPr>
            <p:cNvSpPr/>
            <p:nvPr/>
          </p:nvSpPr>
          <p:spPr bwMode="auto">
            <a:xfrm>
              <a:off x="3738982" y="2823509"/>
              <a:ext cx="8046720" cy="338552"/>
            </a:xfrm>
            <a:prstGeom prst="rect">
              <a:avLst/>
            </a:prstGeom>
            <a:solidFill>
              <a:srgbClr val="4A5AF0"/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38" tIns="45719" rIns="91438" bIns="45719" anchor="ctr">
              <a:spAutoFit/>
            </a:bodyPr>
            <a:lstStyle/>
            <a:p>
              <a:pPr defTabSz="1625478">
                <a:buClr>
                  <a:srgbClr val="990000"/>
                </a:buClr>
                <a:buSzPct val="120000"/>
                <a:defRPr/>
              </a:pPr>
              <a:r>
                <a:rPr lang="en-US" sz="1600" b="1" kern="0" dirty="0">
                  <a:solidFill>
                    <a:prstClr val="white"/>
                  </a:solidFill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3. Initiated ART after seroconversion but 3 months within HIV‒ test: “Late acute”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84354710-D42E-42FF-8AC3-C415519A2FDE}"/>
                </a:ext>
              </a:extLst>
            </p:cNvPr>
            <p:cNvSpPr/>
            <p:nvPr/>
          </p:nvSpPr>
          <p:spPr bwMode="auto">
            <a:xfrm>
              <a:off x="3738982" y="3186385"/>
              <a:ext cx="8046720" cy="338552"/>
            </a:xfrm>
            <a:prstGeom prst="rect">
              <a:avLst/>
            </a:prstGeom>
            <a:solidFill>
              <a:srgbClr val="0B178B"/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38" tIns="45719" rIns="91438" bIns="45719" anchor="ctr">
              <a:spAutoFit/>
            </a:bodyPr>
            <a:lstStyle/>
            <a:p>
              <a:pPr defTabSz="1625478">
                <a:buClr>
                  <a:srgbClr val="990000"/>
                </a:buClr>
                <a:buSzPct val="120000"/>
                <a:defRPr/>
              </a:pPr>
              <a:r>
                <a:rPr lang="en-US" sz="1600" b="1" kern="0" dirty="0">
                  <a:solidFill>
                    <a:prstClr val="white"/>
                  </a:solidFill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4. Initiated ART &gt;6 months after estimated date of infection: “Chronic”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04ACA8FD-5822-4CD5-B2D4-146FCDE9777E}"/>
                </a:ext>
              </a:extLst>
            </p:cNvPr>
            <p:cNvSpPr/>
            <p:nvPr/>
          </p:nvSpPr>
          <p:spPr bwMode="auto">
            <a:xfrm>
              <a:off x="3738982" y="2097757"/>
              <a:ext cx="8046720" cy="338552"/>
            </a:xfrm>
            <a:prstGeom prst="rect">
              <a:avLst/>
            </a:prstGeom>
            <a:solidFill>
              <a:srgbClr val="96B4F8"/>
            </a:solidFill>
            <a:ln w="9525" cap="flat" cmpd="sng" algn="ctr">
              <a:noFill/>
              <a:prstDash val="solid"/>
            </a:ln>
            <a:effectLst/>
          </p:spPr>
          <p:txBody>
            <a:bodyPr wrap="square" lIns="91438" tIns="45719" rIns="91438" bIns="45719" anchor="ctr">
              <a:spAutoFit/>
            </a:bodyPr>
            <a:lstStyle/>
            <a:p>
              <a:pPr defTabSz="1625478">
                <a:buSzPct val="120000"/>
                <a:defRPr/>
              </a:pPr>
              <a:r>
                <a:rPr lang="en-US" sz="1600" b="1" kern="0" dirty="0">
                  <a:solidFill>
                    <a:srgbClr val="FFFFFF"/>
                  </a:solidFill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1. Initiated ART during </a:t>
              </a:r>
              <a:r>
                <a:rPr lang="en-US" sz="1600" b="1" kern="0" dirty="0" err="1">
                  <a:solidFill>
                    <a:srgbClr val="FFFFFF"/>
                  </a:solidFill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Fiebig</a:t>
              </a:r>
              <a:r>
                <a:rPr lang="en-US" sz="1600" b="1" kern="0" dirty="0">
                  <a:solidFill>
                    <a:srgbClr val="FFFFFF"/>
                  </a:solidFill>
                  <a:latin typeface="Arial" panose="020B0604020202020204" pitchFamily="34" charset="0"/>
                  <a:ea typeface="MS Mincho" pitchFamily="49" charset="-128"/>
                  <a:cs typeface="Arial" panose="020B0604020202020204" pitchFamily="34" charset="0"/>
                </a:rPr>
                <a:t> I-II*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9449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Baseline Characteristics</a:t>
            </a:r>
            <a:endParaRPr lang="en-US" altLang="en-US" sz="28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6B65598-12A6-4B62-A162-CD28B06E63C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8200" y="6291001"/>
            <a:ext cx="10565726" cy="169277"/>
          </a:xfrm>
        </p:spPr>
        <p:txBody>
          <a:bodyPr/>
          <a:lstStyle/>
          <a:p>
            <a:r>
              <a:rPr lang="en-US" sz="1100" dirty="0"/>
              <a:t>All data median (Q1, Q3) unless otherwise specified.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DD7095-DA0B-4969-B9D3-45A87E479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D5F9E-BC76-487B-A2BC-019AD28A14BF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5C3ED4-EFCC-408F-BC90-C9E9B40CF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387501"/>
              </p:ext>
            </p:extLst>
          </p:nvPr>
        </p:nvGraphicFramePr>
        <p:xfrm>
          <a:off x="838200" y="1268218"/>
          <a:ext cx="10515600" cy="4915770"/>
        </p:xfrm>
        <a:graphic>
          <a:graphicData uri="http://schemas.openxmlformats.org/drawingml/2006/table">
            <a:tbl>
              <a:tblPr firstRow="1" firstCol="1" bandRow="1"/>
              <a:tblGrid>
                <a:gridCol w="3931920">
                  <a:extLst>
                    <a:ext uri="{9D8B030D-6E8A-4147-A177-3AD203B41FA5}">
                      <a16:colId xmlns:a16="http://schemas.microsoft.com/office/drawing/2014/main" val="168185450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75052991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41531987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880475645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337100934"/>
                    </a:ext>
                  </a:extLst>
                </a:gridCol>
              </a:tblGrid>
              <a:tr h="609152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 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Fiebig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I-II</a:t>
                      </a:r>
                      <a:endParaRPr lang="en-US" sz="1400" b="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n=16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6B4F8"/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Fiebig</a:t>
                      </a: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 III-IV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n=17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793F5"/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Late acute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n=14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A5AF0"/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Chronic</a:t>
                      </a:r>
                      <a:b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</a:b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n=17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1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181506"/>
                  </a:ext>
                </a:extLst>
              </a:tr>
              <a:tr h="42999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Age, years</a:t>
                      </a:r>
                      <a:endParaRPr lang="en-US" sz="140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43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33, 49)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(32, 50)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44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(30, 60)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(30, 41)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2477113"/>
                  </a:ext>
                </a:extLst>
              </a:tr>
              <a:tr h="42999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Male, n (%)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(100)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(100)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en-US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(79)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(94)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79793"/>
                  </a:ext>
                </a:extLst>
              </a:tr>
              <a:tr h="436708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Weight, Kg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80.5</a:t>
                      </a:r>
                    </a:p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70.3, 85.2)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84.5</a:t>
                      </a:r>
                    </a:p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73.7, 96.2)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81.3</a:t>
                      </a:r>
                    </a:p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en-US" sz="1000" b="0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73.6, 98.1)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lvl="0" algn="ctr" fontAlgn="t">
                        <a:lnSpc>
                          <a:spcPct val="85000"/>
                        </a:lnSpc>
                      </a:pP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89.1</a:t>
                      </a:r>
                    </a:p>
                    <a:p>
                      <a:pPr lvl="0" algn="ctr" fontAlgn="t">
                        <a:lnSpc>
                          <a:spcPct val="85000"/>
                        </a:lnSpc>
                      </a:pP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79.2, 97.0)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260656"/>
                  </a:ext>
                </a:extLst>
              </a:tr>
              <a:tr h="42999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Years from HIV diagnosis to Day 1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4.1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1.4, 7.8)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5.0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3.1, 7.1)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3.0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2.0, 5.5)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5.7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10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3.3, 9.7)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751889"/>
                  </a:ext>
                </a:extLst>
              </a:tr>
              <a:tr h="42999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Days from HIV diagnosis to HIV treatment start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4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(2, 8)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12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(7, 14)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33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(19, 56)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137</a:t>
                      </a: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(70, 586)</a:t>
                      </a:r>
                      <a:endParaRPr lang="en-US" sz="14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26303"/>
                  </a:ext>
                </a:extLst>
              </a:tr>
              <a:tr h="42999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Years on ART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4.1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(1.3, 7.8)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5.0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(3.0, 7.0)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2.9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(2.0, 5.2)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5.1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(2.9, 6.6)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492251"/>
                  </a:ext>
                </a:extLst>
              </a:tr>
              <a:tr h="42999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Pre-ART HIV-1 RNA, log</a:t>
                      </a:r>
                      <a:r>
                        <a:rPr lang="en-US" sz="1400" baseline="-25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10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copies/mL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5.95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1000" b="0" dirty="0">
                          <a:effectLst/>
                          <a:latin typeface="+mn-lt"/>
                          <a:ea typeface="TimesNewRoman"/>
                        </a:rPr>
                        <a:t>5.40, 6.73)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5.88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1000" b="0" dirty="0">
                          <a:effectLst/>
                          <a:latin typeface="+mn-lt"/>
                          <a:ea typeface="TimesNewRoman"/>
                        </a:rPr>
                        <a:t>5.47, 6.69)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5.43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1000" b="0" dirty="0">
                          <a:effectLst/>
                          <a:latin typeface="+mn-lt"/>
                          <a:ea typeface="TimesNewRoman"/>
                        </a:rPr>
                        <a:t>4.67, 6.33)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4.44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</a:t>
                      </a:r>
                      <a:r>
                        <a:rPr lang="en-US" sz="1000" b="0" dirty="0">
                          <a:effectLst/>
                          <a:latin typeface="+mn-lt"/>
                          <a:ea typeface="TimesNewRoman"/>
                        </a:rPr>
                        <a:t>4.10, 4.75)</a:t>
                      </a:r>
                      <a:endParaRPr lang="en-US" sz="1000" b="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821212"/>
                  </a:ext>
                </a:extLst>
              </a:tr>
              <a:tr h="42999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n-lt"/>
                          <a:ea typeface="Calibri" panose="020F0502020204030204" pitchFamily="34" charset="0"/>
                        </a:rPr>
                        <a:t>Pre-ART CD4+ cell count, cells/</a:t>
                      </a:r>
                      <a:r>
                        <a:rPr lang="en-US" sz="1400" err="1">
                          <a:effectLst/>
                          <a:latin typeface="+mn-lt"/>
                          <a:ea typeface="Calibri" panose="020F0502020204030204" pitchFamily="34" charset="0"/>
                        </a:rPr>
                        <a:t>μL</a:t>
                      </a:r>
                      <a:endParaRPr lang="en-US" sz="14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363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(285, 499)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298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(234, 430)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570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(399, 815)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456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(381, 622)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58321"/>
                  </a:ext>
                </a:extLst>
              </a:tr>
              <a:tr h="42999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NewRoman"/>
                        </a:rPr>
                        <a:t>CD4+ cell count at screening, cells/</a:t>
                      </a:r>
                      <a:r>
                        <a:rPr lang="en-US" sz="1400" dirty="0" err="1">
                          <a:effectLst/>
                          <a:latin typeface="+mn-lt"/>
                          <a:ea typeface="TimesNewRoman"/>
                        </a:rPr>
                        <a:t>μL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784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(636, 1109)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716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(675, 848)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913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(860, 1134)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TimesNewRoman"/>
                        </a:rPr>
                        <a:t>824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TimesNewRoman"/>
                        </a:rPr>
                        <a:t>(688, 968)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0138973"/>
                  </a:ext>
                </a:extLst>
              </a:tr>
              <a:tr h="429990"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Plasma HIV-1 RNA at Day 1, log</a:t>
                      </a:r>
                      <a:r>
                        <a:rPr lang="en-US" sz="1400" baseline="-25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10</a:t>
                      </a:r>
                      <a:r>
                        <a:rPr lang="en-US" sz="14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 copies/mL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1.28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(1.28, 1.28)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1.28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(1.28, 1.28)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1.28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(1.28, 1.28)</a:t>
                      </a: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4114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8229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2344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164592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05740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246888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288036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3291840" algn="l" defTabSz="822960" rtl="0" eaLnBrk="1" latinLnBrk="0" hangingPunct="1">
                        <a:defRPr sz="1620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1.28</a:t>
                      </a:r>
                      <a:endParaRPr lang="en-US" sz="1000" b="1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 marL="0" marR="0" algn="ctr">
                        <a:lnSpc>
                          <a:spcPct val="8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  <a:ea typeface="Calibri" panose="020F0502020204030204" pitchFamily="34" charset="0"/>
                        </a:rPr>
                        <a:t>(1.28, 1.28)</a:t>
                      </a:r>
                      <a:endParaRPr lang="en-US" sz="14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 marT="27432" marB="2743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627552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5F3D33E9-9538-463F-8501-C576B7247C2A}"/>
              </a:ext>
            </a:extLst>
          </p:cNvPr>
          <p:cNvCxnSpPr/>
          <p:nvPr/>
        </p:nvCxnSpPr>
        <p:spPr bwMode="auto">
          <a:xfrm>
            <a:off x="9869864" y="167642"/>
            <a:ext cx="914400" cy="914400"/>
          </a:xfrm>
          <a:prstGeom prst="straightConnector1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9685346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4EC980F-299B-4E0E-8191-C6DBA8F488F6}"/>
              </a:ext>
            </a:extLst>
          </p:cNvPr>
          <p:cNvSpPr/>
          <p:nvPr/>
        </p:nvSpPr>
        <p:spPr bwMode="auto">
          <a:xfrm>
            <a:off x="7376386" y="1858508"/>
            <a:ext cx="731520" cy="265176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701D56D-963C-4065-945E-4047D62CC4A4}"/>
              </a:ext>
            </a:extLst>
          </p:cNvPr>
          <p:cNvSpPr/>
          <p:nvPr/>
        </p:nvSpPr>
        <p:spPr bwMode="auto">
          <a:xfrm>
            <a:off x="4765033" y="1858508"/>
            <a:ext cx="731520" cy="26517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A92037E-028D-4AB6-AA6C-4213B3D0AD8A}"/>
              </a:ext>
            </a:extLst>
          </p:cNvPr>
          <p:cNvSpPr/>
          <p:nvPr/>
        </p:nvSpPr>
        <p:spPr bwMode="auto">
          <a:xfrm>
            <a:off x="5635484" y="1858508"/>
            <a:ext cx="731520" cy="26517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803926F-DF38-4E5D-8D69-3A0AF0E30486}"/>
              </a:ext>
            </a:extLst>
          </p:cNvPr>
          <p:cNvSpPr/>
          <p:nvPr/>
        </p:nvSpPr>
        <p:spPr bwMode="auto">
          <a:xfrm>
            <a:off x="6505935" y="1858508"/>
            <a:ext cx="731520" cy="265176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4FA34D9-3682-41C2-9FD2-FD6CB0FF4039}"/>
              </a:ext>
            </a:extLst>
          </p:cNvPr>
          <p:cNvSpPr/>
          <p:nvPr/>
        </p:nvSpPr>
        <p:spPr bwMode="auto">
          <a:xfrm>
            <a:off x="3894582" y="1858508"/>
            <a:ext cx="731520" cy="2651760"/>
          </a:xfrm>
          <a:prstGeom prst="rect">
            <a:avLst/>
          </a:prstGeom>
          <a:solidFill>
            <a:srgbClr val="FFD99B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5ACC84B-CF37-4987-826D-D1C28924A3DD}"/>
              </a:ext>
            </a:extLst>
          </p:cNvPr>
          <p:cNvSpPr/>
          <p:nvPr/>
        </p:nvSpPr>
        <p:spPr bwMode="auto">
          <a:xfrm>
            <a:off x="8246835" y="1858508"/>
            <a:ext cx="731520" cy="2651760"/>
          </a:xfrm>
          <a:prstGeom prst="rect">
            <a:avLst/>
          </a:prstGeom>
          <a:solidFill>
            <a:srgbClr val="FCD8CA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0980CC31-1E64-4CC3-8E74-59083845E06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07897"/>
              </p:ext>
            </p:extLst>
          </p:nvPr>
        </p:nvGraphicFramePr>
        <p:xfrm>
          <a:off x="2887663" y="1522008"/>
          <a:ext cx="6934200" cy="315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rism 8" r:id="rId3" imgW="4775039" imgH="2175691" progId="Prism8.Document">
                  <p:embed/>
                </p:oleObj>
              </mc:Choice>
              <mc:Fallback>
                <p:oleObj name="Prism 8" r:id="rId3" imgW="4775039" imgH="2175691" progId="Prism8.Document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0980CC31-1E64-4CC3-8E74-59083845E0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7663" y="1522008"/>
                        <a:ext cx="6934200" cy="3159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Content Placeholder 7">
            <a:extLst>
              <a:ext uri="{FF2B5EF4-FFF2-40B4-BE49-F238E27FC236}">
                <a16:creationId xmlns:a16="http://schemas.microsoft.com/office/drawing/2014/main" id="{87A2A9A6-7F30-40CF-A7D0-6DD3BE74AEDD}"/>
              </a:ext>
            </a:extLst>
          </p:cNvPr>
          <p:cNvSpPr txBox="1">
            <a:spLocks/>
          </p:cNvSpPr>
          <p:nvPr/>
        </p:nvSpPr>
        <p:spPr bwMode="auto">
          <a:xfrm rot="16200000">
            <a:off x="1492692" y="3015272"/>
            <a:ext cx="2715671" cy="27432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en-US" sz="1400" kern="0" dirty="0"/>
              <a:t>Virus/million CD4 T cells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4E3E0D9-DF0C-44ED-A2E7-03AB84303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Viral Reservoir for All Participants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8916C6-1A82-407D-BB55-40BBBDEF5D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09486" y="6664836"/>
            <a:ext cx="10565726" cy="153888"/>
          </a:xfrm>
        </p:spPr>
        <p:txBody>
          <a:bodyPr/>
          <a:lstStyle/>
          <a:p>
            <a:r>
              <a:rPr lang="en-US" sz="1000" dirty="0"/>
              <a:t>QVOA, Quantitative Viral Outgrowth Assay; IPDA, Intact </a:t>
            </a:r>
            <a:r>
              <a:rPr lang="en-US" sz="1000" dirty="0" err="1"/>
              <a:t>Proviral</a:t>
            </a:r>
            <a:r>
              <a:rPr lang="en-US" sz="1000" dirty="0"/>
              <a:t> DNA assay; THDA, Total HIV DNA assay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34D1C-72C5-4907-A31B-C0C6C2A72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848685A-51B4-4D63-9F8F-928E59CBC90A}"/>
              </a:ext>
            </a:extLst>
          </p:cNvPr>
          <p:cNvSpPr/>
          <p:nvPr/>
        </p:nvSpPr>
        <p:spPr bwMode="auto">
          <a:xfrm>
            <a:off x="8246831" y="1387830"/>
            <a:ext cx="731524" cy="307777"/>
          </a:xfrm>
          <a:prstGeom prst="rect">
            <a:avLst/>
          </a:prstGeom>
          <a:solidFill>
            <a:srgbClr val="FCD8C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400" b="1" dirty="0"/>
              <a:t>THDA</a:t>
            </a:r>
            <a:endParaRPr kumimoji="0" lang="en-US" sz="14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7EE6A49-0233-44AC-85DD-28D3FA646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975" y="1404558"/>
            <a:ext cx="2743200" cy="274320"/>
          </a:xfrm>
        </p:spPr>
        <p:txBody>
          <a:bodyPr anchor="ctr"/>
          <a:lstStyle/>
          <a:p>
            <a:pPr marL="0" indent="0" algn="r">
              <a:buNone/>
            </a:pPr>
            <a:r>
              <a:rPr lang="en-US" sz="1400" dirty="0"/>
              <a:t>Reservoir evaluated by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5B0C47-7BC3-40D0-9E77-F75600CCAC12}"/>
              </a:ext>
            </a:extLst>
          </p:cNvPr>
          <p:cNvSpPr/>
          <p:nvPr/>
        </p:nvSpPr>
        <p:spPr bwMode="auto">
          <a:xfrm>
            <a:off x="3785175" y="4561588"/>
            <a:ext cx="950334" cy="461665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200" b="1" dirty="0"/>
              <a:t>Outgrowth virus</a:t>
            </a:r>
            <a:endParaRPr kumimoji="0" 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D151A8A-A99A-4AA3-95CB-8303373F5A6E}"/>
              </a:ext>
            </a:extLst>
          </p:cNvPr>
          <p:cNvGrpSpPr/>
          <p:nvPr/>
        </p:nvGrpSpPr>
        <p:grpSpPr>
          <a:xfrm>
            <a:off x="4759133" y="4889835"/>
            <a:ext cx="3325173" cy="310498"/>
            <a:chOff x="4759133" y="5890051"/>
            <a:chExt cx="3325173" cy="310498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1EEC17A4-0981-4D9E-B39A-7711CBD47704}"/>
                </a:ext>
              </a:extLst>
            </p:cNvPr>
            <p:cNvCxnSpPr/>
            <p:nvPr/>
          </p:nvCxnSpPr>
          <p:spPr bwMode="auto">
            <a:xfrm>
              <a:off x="4759133" y="5890051"/>
              <a:ext cx="3325173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D0248423-2236-41B3-9AC1-54DCEE6002A6}"/>
                </a:ext>
              </a:extLst>
            </p:cNvPr>
            <p:cNvSpPr/>
            <p:nvPr/>
          </p:nvSpPr>
          <p:spPr bwMode="auto">
            <a:xfrm>
              <a:off x="4759134" y="5923550"/>
              <a:ext cx="3325172" cy="276999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r>
                <a:rPr lang="en-US" sz="1200" b="1" dirty="0"/>
                <a:t>HIV DNA</a:t>
              </a:r>
              <a:endParaRPr kumimoji="0" lang="en-US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CAA7AEC6-D81A-46AA-A2F2-49CB515C111F}"/>
              </a:ext>
            </a:extLst>
          </p:cNvPr>
          <p:cNvSpPr/>
          <p:nvPr/>
        </p:nvSpPr>
        <p:spPr bwMode="auto">
          <a:xfrm>
            <a:off x="8137426" y="4561588"/>
            <a:ext cx="950334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200" b="1" dirty="0"/>
              <a:t>Total</a:t>
            </a:r>
            <a:endParaRPr kumimoji="0" 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ABD2CFB-A3DF-405B-B7D4-AA5E4137C63F}"/>
              </a:ext>
            </a:extLst>
          </p:cNvPr>
          <p:cNvSpPr/>
          <p:nvPr/>
        </p:nvSpPr>
        <p:spPr bwMode="auto">
          <a:xfrm>
            <a:off x="4765033" y="4561588"/>
            <a:ext cx="731520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200" b="1" dirty="0"/>
              <a:t>Intact</a:t>
            </a:r>
            <a:endParaRPr kumimoji="0" 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026E2FB-D907-44FB-B883-1B51385EC96C}"/>
              </a:ext>
            </a:extLst>
          </p:cNvPr>
          <p:cNvSpPr/>
          <p:nvPr/>
        </p:nvSpPr>
        <p:spPr bwMode="auto">
          <a:xfrm>
            <a:off x="7376385" y="4561588"/>
            <a:ext cx="731520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200" b="1" dirty="0"/>
              <a:t>Total</a:t>
            </a:r>
            <a:endParaRPr kumimoji="0" 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7C33E43-ED98-47FE-96D5-30B5546C1A46}"/>
              </a:ext>
            </a:extLst>
          </p:cNvPr>
          <p:cNvSpPr/>
          <p:nvPr/>
        </p:nvSpPr>
        <p:spPr bwMode="auto">
          <a:xfrm>
            <a:off x="5626411" y="4561588"/>
            <a:ext cx="731520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200" b="1" dirty="0"/>
              <a:t>3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′</a:t>
            </a:r>
            <a:r>
              <a:rPr lang="en-US" sz="1200" b="1" dirty="0"/>
              <a:t> del/</a:t>
            </a:r>
            <a:r>
              <a:rPr lang="en-US" sz="1200" b="1" dirty="0" err="1"/>
              <a:t>hyp</a:t>
            </a:r>
            <a:endParaRPr kumimoji="0" 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07317C-5BE3-49E2-8A1A-369FAD9FBA90}"/>
              </a:ext>
            </a:extLst>
          </p:cNvPr>
          <p:cNvSpPr/>
          <p:nvPr/>
        </p:nvSpPr>
        <p:spPr bwMode="auto">
          <a:xfrm>
            <a:off x="6509107" y="4561588"/>
            <a:ext cx="731520" cy="2769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200" b="1" dirty="0"/>
              <a:t>5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′</a:t>
            </a:r>
            <a:r>
              <a:rPr lang="en-US" sz="1200" b="1" dirty="0"/>
              <a:t> del</a:t>
            </a:r>
            <a:endParaRPr kumimoji="0" 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2231300-225A-43DB-B601-3A4734D2DCC6}"/>
              </a:ext>
            </a:extLst>
          </p:cNvPr>
          <p:cNvSpPr/>
          <p:nvPr/>
        </p:nvSpPr>
        <p:spPr bwMode="auto">
          <a:xfrm>
            <a:off x="4759132" y="1387830"/>
            <a:ext cx="3348773" cy="307777"/>
          </a:xfrm>
          <a:prstGeom prst="rect">
            <a:avLst/>
          </a:prstGeom>
          <a:solidFill>
            <a:srgbClr val="EBE7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400" b="1" dirty="0"/>
              <a:t>IPDA</a:t>
            </a:r>
            <a:endParaRPr kumimoji="0" lang="en-US" sz="14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7E1EBA4-047C-4B4C-80B3-EE15DFDF1F42}"/>
              </a:ext>
            </a:extLst>
          </p:cNvPr>
          <p:cNvSpPr/>
          <p:nvPr/>
        </p:nvSpPr>
        <p:spPr bwMode="auto">
          <a:xfrm>
            <a:off x="3894581" y="1387830"/>
            <a:ext cx="731521" cy="307777"/>
          </a:xfrm>
          <a:prstGeom prst="rect">
            <a:avLst/>
          </a:prstGeom>
          <a:solidFill>
            <a:srgbClr val="FFEC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400" b="1" dirty="0"/>
              <a:t>QVOA</a:t>
            </a:r>
            <a:endParaRPr kumimoji="0" lang="en-US" sz="14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2" name="Content Placeholder 1">
            <a:extLst>
              <a:ext uri="{FF2B5EF4-FFF2-40B4-BE49-F238E27FC236}">
                <a16:creationId xmlns:a16="http://schemas.microsoft.com/office/drawing/2014/main" id="{8661CE42-DA48-4120-8755-37E2971F50F5}"/>
              </a:ext>
            </a:extLst>
          </p:cNvPr>
          <p:cNvSpPr txBox="1">
            <a:spLocks/>
          </p:cNvSpPr>
          <p:nvPr/>
        </p:nvSpPr>
        <p:spPr>
          <a:xfrm>
            <a:off x="447472" y="5345127"/>
            <a:ext cx="11245175" cy="588743"/>
          </a:xfrm>
          <a:prstGeom prst="rect">
            <a:avLst/>
          </a:prstGeom>
        </p:spPr>
        <p:txBody>
          <a:bodyPr/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Viral reservoir size was recovered in ascending frequency by outgrowth virus &lt; intact HIV DNA &lt; 5′ deleted HIV DNA &lt; 3′ deleted and/or hypermutated HIV DNA &lt; total HIV DNA from THDA &lt; total HIV DNA from IPDA</a:t>
            </a:r>
          </a:p>
        </p:txBody>
      </p:sp>
    </p:spTree>
    <p:extLst>
      <p:ext uri="{BB962C8B-B14F-4D97-AF65-F5344CB8AC3E}">
        <p14:creationId xmlns:p14="http://schemas.microsoft.com/office/powerpoint/2010/main" val="1373642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340013-1263-4F2A-8F24-1FD1C8B1F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Viral Reservoir for All Participants per </a:t>
            </a:r>
            <a:r>
              <a:rPr lang="en-US" dirty="0" err="1"/>
              <a:t>Fiebig</a:t>
            </a:r>
            <a:r>
              <a:rPr lang="en-US" dirty="0"/>
              <a:t> I-II, </a:t>
            </a:r>
            <a:r>
              <a:rPr lang="en-US" dirty="0" err="1"/>
              <a:t>Fiebig</a:t>
            </a:r>
            <a:r>
              <a:rPr lang="en-US" dirty="0"/>
              <a:t> III-IV, Late Acute, and Chronic cohorts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49EBB5-2142-4F70-AD27-7D501B23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F76BB507-9A65-4747-B710-8F9DB8A28DC7}"/>
              </a:ext>
            </a:extLst>
          </p:cNvPr>
          <p:cNvGrpSpPr/>
          <p:nvPr/>
        </p:nvGrpSpPr>
        <p:grpSpPr>
          <a:xfrm>
            <a:off x="5495790" y="4087515"/>
            <a:ext cx="3291897" cy="1904611"/>
            <a:chOff x="2133140" y="1873250"/>
            <a:chExt cx="2813510" cy="1669117"/>
          </a:xfrm>
        </p:grpSpPr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E46DD2D0-6AF7-43C0-8FC7-D29E92495B6D}"/>
                </a:ext>
              </a:extLst>
            </p:cNvPr>
            <p:cNvSpPr/>
            <p:nvPr/>
          </p:nvSpPr>
          <p:spPr bwMode="auto">
            <a:xfrm>
              <a:off x="2133140" y="1873250"/>
              <a:ext cx="403746" cy="1669117"/>
            </a:xfrm>
            <a:prstGeom prst="rect">
              <a:avLst/>
            </a:prstGeom>
            <a:solidFill>
              <a:srgbClr val="FFD99B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1DE702D6-166E-46CD-8DFB-B115F7160425}"/>
                </a:ext>
              </a:extLst>
            </p:cNvPr>
            <p:cNvSpPr/>
            <p:nvPr/>
          </p:nvSpPr>
          <p:spPr bwMode="auto">
            <a:xfrm>
              <a:off x="4542904" y="1873250"/>
              <a:ext cx="403746" cy="1669117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50196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6" name="Rectangle 155">
              <a:extLst>
                <a:ext uri="{FF2B5EF4-FFF2-40B4-BE49-F238E27FC236}">
                  <a16:creationId xmlns:a16="http://schemas.microsoft.com/office/drawing/2014/main" id="{263F0BED-E65A-44C7-B17A-4274D5081CA3}"/>
                </a:ext>
              </a:extLst>
            </p:cNvPr>
            <p:cNvSpPr/>
            <p:nvPr/>
          </p:nvSpPr>
          <p:spPr bwMode="auto">
            <a:xfrm>
              <a:off x="2615093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01A745CA-5DD8-4C21-A66F-8C355B4095E0}"/>
                </a:ext>
              </a:extLst>
            </p:cNvPr>
            <p:cNvSpPr/>
            <p:nvPr/>
          </p:nvSpPr>
          <p:spPr bwMode="auto">
            <a:xfrm>
              <a:off x="3097046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0FBF81D7-4385-4252-84FF-A842CD2C11F3}"/>
                </a:ext>
              </a:extLst>
            </p:cNvPr>
            <p:cNvSpPr/>
            <p:nvPr/>
          </p:nvSpPr>
          <p:spPr bwMode="auto">
            <a:xfrm>
              <a:off x="3578999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ECACB49E-6B0F-4688-877A-9E7F10FE5946}"/>
                </a:ext>
              </a:extLst>
            </p:cNvPr>
            <p:cNvSpPr/>
            <p:nvPr/>
          </p:nvSpPr>
          <p:spPr bwMode="auto">
            <a:xfrm>
              <a:off x="4060952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47" name="Rectangle 146">
            <a:extLst>
              <a:ext uri="{FF2B5EF4-FFF2-40B4-BE49-F238E27FC236}">
                <a16:creationId xmlns:a16="http://schemas.microsoft.com/office/drawing/2014/main" id="{C0B2AB56-09BA-4591-90CB-0F47F51A3A6E}"/>
              </a:ext>
            </a:extLst>
          </p:cNvPr>
          <p:cNvSpPr/>
          <p:nvPr/>
        </p:nvSpPr>
        <p:spPr bwMode="auto">
          <a:xfrm>
            <a:off x="6062796" y="6369565"/>
            <a:ext cx="2160663" cy="151366"/>
          </a:xfrm>
          <a:prstGeom prst="rect">
            <a:avLst/>
          </a:prstGeom>
          <a:solidFill>
            <a:srgbClr val="EBE7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IPDA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82C080EC-4B32-4183-896D-93EC6C530994}"/>
              </a:ext>
            </a:extLst>
          </p:cNvPr>
          <p:cNvSpPr/>
          <p:nvPr/>
        </p:nvSpPr>
        <p:spPr bwMode="auto">
          <a:xfrm>
            <a:off x="8316941" y="6051396"/>
            <a:ext cx="470746" cy="469535"/>
          </a:xfrm>
          <a:prstGeom prst="rect">
            <a:avLst/>
          </a:prstGeom>
          <a:solidFill>
            <a:srgbClr val="FCD8C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THDA</a:t>
            </a:r>
            <a:endParaRPr kumimoji="0" lang="en-US" sz="11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102C68A-BE45-4E62-891E-70B40BC68133}"/>
              </a:ext>
            </a:extLst>
          </p:cNvPr>
          <p:cNvSpPr/>
          <p:nvPr/>
        </p:nvSpPr>
        <p:spPr bwMode="auto">
          <a:xfrm>
            <a:off x="6060020" y="6051396"/>
            <a:ext cx="470746" cy="2921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Intact</a:t>
            </a:r>
            <a:endParaRPr kumimoji="0" lang="en-US" sz="11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2062AA64-78FE-42D1-961A-A6895498A524}"/>
              </a:ext>
            </a:extLst>
          </p:cNvPr>
          <p:cNvSpPr/>
          <p:nvPr/>
        </p:nvSpPr>
        <p:spPr bwMode="auto">
          <a:xfrm>
            <a:off x="7752712" y="6051396"/>
            <a:ext cx="470746" cy="2921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Total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D513D89B-7ECB-4863-835F-F262173BE11A}"/>
              </a:ext>
            </a:extLst>
          </p:cNvPr>
          <p:cNvSpPr/>
          <p:nvPr/>
        </p:nvSpPr>
        <p:spPr bwMode="auto">
          <a:xfrm>
            <a:off x="7188481" y="6051396"/>
            <a:ext cx="470746" cy="2921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5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′</a:t>
            </a:r>
            <a:r>
              <a:rPr lang="en-US" sz="1100" b="1" dirty="0"/>
              <a:t> del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48331673-54B4-4D13-AFF1-7AC4CD9C0BC7}"/>
              </a:ext>
            </a:extLst>
          </p:cNvPr>
          <p:cNvSpPr/>
          <p:nvPr/>
        </p:nvSpPr>
        <p:spPr bwMode="auto">
          <a:xfrm>
            <a:off x="5495790" y="6051396"/>
            <a:ext cx="470746" cy="468138"/>
          </a:xfrm>
          <a:prstGeom prst="rect">
            <a:avLst/>
          </a:prstGeom>
          <a:solidFill>
            <a:srgbClr val="FFEC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QVOA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9C7A6F15-6421-4F04-A37C-FBF8A43B7E4A}"/>
              </a:ext>
            </a:extLst>
          </p:cNvPr>
          <p:cNvGrpSpPr/>
          <p:nvPr/>
        </p:nvGrpSpPr>
        <p:grpSpPr>
          <a:xfrm>
            <a:off x="1168487" y="4087515"/>
            <a:ext cx="3291897" cy="1904611"/>
            <a:chOff x="2133140" y="1873250"/>
            <a:chExt cx="2813510" cy="1669117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C53E023E-CB4F-49A9-8BF3-7AE11D519B4C}"/>
                </a:ext>
              </a:extLst>
            </p:cNvPr>
            <p:cNvSpPr/>
            <p:nvPr/>
          </p:nvSpPr>
          <p:spPr bwMode="auto">
            <a:xfrm>
              <a:off x="2133140" y="1873250"/>
              <a:ext cx="403746" cy="1669117"/>
            </a:xfrm>
            <a:prstGeom prst="rect">
              <a:avLst/>
            </a:prstGeom>
            <a:solidFill>
              <a:srgbClr val="FFD99B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1129C8A8-1EF0-426C-85EF-9851184BBEF3}"/>
                </a:ext>
              </a:extLst>
            </p:cNvPr>
            <p:cNvSpPr/>
            <p:nvPr/>
          </p:nvSpPr>
          <p:spPr bwMode="auto">
            <a:xfrm>
              <a:off x="4542904" y="1873250"/>
              <a:ext cx="403746" cy="1669117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50196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793994FB-AA6D-4241-B2C1-50DE51102569}"/>
                </a:ext>
              </a:extLst>
            </p:cNvPr>
            <p:cNvSpPr/>
            <p:nvPr/>
          </p:nvSpPr>
          <p:spPr bwMode="auto">
            <a:xfrm>
              <a:off x="2615093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3" name="Rectangle 122">
              <a:extLst>
                <a:ext uri="{FF2B5EF4-FFF2-40B4-BE49-F238E27FC236}">
                  <a16:creationId xmlns:a16="http://schemas.microsoft.com/office/drawing/2014/main" id="{7C5DF1CE-30D3-45E4-9170-D621560A6E1C}"/>
                </a:ext>
              </a:extLst>
            </p:cNvPr>
            <p:cNvSpPr/>
            <p:nvPr/>
          </p:nvSpPr>
          <p:spPr bwMode="auto">
            <a:xfrm>
              <a:off x="3097046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C3804B90-CE60-4C3D-A7C3-EC5114F3B2CE}"/>
                </a:ext>
              </a:extLst>
            </p:cNvPr>
            <p:cNvSpPr/>
            <p:nvPr/>
          </p:nvSpPr>
          <p:spPr bwMode="auto">
            <a:xfrm>
              <a:off x="3578999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389E3E28-1D74-4E92-8D08-8496746CF4A2}"/>
                </a:ext>
              </a:extLst>
            </p:cNvPr>
            <p:cNvSpPr/>
            <p:nvPr/>
          </p:nvSpPr>
          <p:spPr bwMode="auto">
            <a:xfrm>
              <a:off x="4060952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13" name="Rectangle 112">
            <a:extLst>
              <a:ext uri="{FF2B5EF4-FFF2-40B4-BE49-F238E27FC236}">
                <a16:creationId xmlns:a16="http://schemas.microsoft.com/office/drawing/2014/main" id="{4155E022-0918-4453-8479-D672D87D55A9}"/>
              </a:ext>
            </a:extLst>
          </p:cNvPr>
          <p:cNvSpPr/>
          <p:nvPr/>
        </p:nvSpPr>
        <p:spPr bwMode="auto">
          <a:xfrm>
            <a:off x="1735493" y="6369565"/>
            <a:ext cx="2160663" cy="151366"/>
          </a:xfrm>
          <a:prstGeom prst="rect">
            <a:avLst/>
          </a:prstGeom>
          <a:solidFill>
            <a:srgbClr val="EBE7E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IPDA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3A03CED-D161-4CD1-B5A6-AB2F1B1775D3}"/>
              </a:ext>
            </a:extLst>
          </p:cNvPr>
          <p:cNvSpPr/>
          <p:nvPr/>
        </p:nvSpPr>
        <p:spPr bwMode="auto">
          <a:xfrm>
            <a:off x="3989638" y="6051396"/>
            <a:ext cx="470746" cy="469535"/>
          </a:xfrm>
          <a:prstGeom prst="rect">
            <a:avLst/>
          </a:prstGeom>
          <a:solidFill>
            <a:srgbClr val="FCD8C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THDA</a:t>
            </a:r>
            <a:endParaRPr kumimoji="0" lang="en-US" sz="11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53C0019-CFC6-4B1A-A7AA-ED013867A908}"/>
              </a:ext>
            </a:extLst>
          </p:cNvPr>
          <p:cNvSpPr/>
          <p:nvPr/>
        </p:nvSpPr>
        <p:spPr bwMode="auto">
          <a:xfrm>
            <a:off x="1732717" y="6051396"/>
            <a:ext cx="470746" cy="2921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Intact</a:t>
            </a:r>
            <a:endParaRPr kumimoji="0" lang="en-US" sz="11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E54B076C-2729-4B60-BC91-5A58A89E89ED}"/>
              </a:ext>
            </a:extLst>
          </p:cNvPr>
          <p:cNvSpPr/>
          <p:nvPr/>
        </p:nvSpPr>
        <p:spPr bwMode="auto">
          <a:xfrm>
            <a:off x="3425409" y="6051396"/>
            <a:ext cx="470746" cy="2921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Total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B96E7843-6D42-460F-B721-BB00D38FBBD9}"/>
              </a:ext>
            </a:extLst>
          </p:cNvPr>
          <p:cNvSpPr/>
          <p:nvPr/>
        </p:nvSpPr>
        <p:spPr bwMode="auto">
          <a:xfrm>
            <a:off x="2294172" y="6051396"/>
            <a:ext cx="470746" cy="2921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buClrTx/>
              <a:buSzTx/>
              <a:tabLst/>
            </a:pPr>
            <a:r>
              <a:rPr lang="en-US" sz="1100" b="1" dirty="0"/>
              <a:t>3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′</a:t>
            </a:r>
            <a:r>
              <a:rPr lang="en-US" sz="1100" b="1" dirty="0"/>
              <a:t> del</a:t>
            </a:r>
            <a:br>
              <a:rPr lang="en-US" sz="1100" b="1" dirty="0"/>
            </a:br>
            <a:r>
              <a:rPr lang="en-US" sz="1100" b="1" dirty="0"/>
              <a:t>/</a:t>
            </a:r>
            <a:r>
              <a:rPr lang="en-US" sz="1100" b="1" dirty="0" err="1"/>
              <a:t>hyp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12054041-2852-4EDF-85CC-2BC167495A62}"/>
              </a:ext>
            </a:extLst>
          </p:cNvPr>
          <p:cNvSpPr/>
          <p:nvPr/>
        </p:nvSpPr>
        <p:spPr bwMode="auto">
          <a:xfrm>
            <a:off x="2861178" y="6051396"/>
            <a:ext cx="470746" cy="2921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5</a:t>
            </a:r>
            <a:r>
              <a:rPr lang="en-US" sz="1100" b="1" dirty="0">
                <a:cs typeface="Arial" panose="020B0604020202020204" pitchFamily="34" charset="0"/>
              </a:rPr>
              <a:t>′</a:t>
            </a:r>
            <a:r>
              <a:rPr lang="en-US" sz="1100" b="1" dirty="0"/>
              <a:t> del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488FAC98-618B-42C1-A626-C360CC885E78}"/>
              </a:ext>
            </a:extLst>
          </p:cNvPr>
          <p:cNvSpPr/>
          <p:nvPr/>
        </p:nvSpPr>
        <p:spPr bwMode="auto">
          <a:xfrm>
            <a:off x="1168487" y="6051396"/>
            <a:ext cx="470746" cy="468138"/>
          </a:xfrm>
          <a:prstGeom prst="rect">
            <a:avLst/>
          </a:prstGeom>
          <a:solidFill>
            <a:srgbClr val="FFECCD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100" b="1" dirty="0"/>
              <a:t>QVOA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93" name="Object 92">
            <a:extLst>
              <a:ext uri="{FF2B5EF4-FFF2-40B4-BE49-F238E27FC236}">
                <a16:creationId xmlns:a16="http://schemas.microsoft.com/office/drawing/2014/main" id="{DA587746-5A59-4F3D-844C-9A9ACA4FC8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952417"/>
              </p:ext>
            </p:extLst>
          </p:nvPr>
        </p:nvGraphicFramePr>
        <p:xfrm>
          <a:off x="488974" y="3692176"/>
          <a:ext cx="4335233" cy="2563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Prism 8" r:id="rId3" imgW="6083052" imgH="3695901" progId="Prism8.Document">
                  <p:embed/>
                </p:oleObj>
              </mc:Choice>
              <mc:Fallback>
                <p:oleObj name="Prism 8" r:id="rId3" imgW="6083052" imgH="3695901" progId="Prism8.Document">
                  <p:embed/>
                  <p:pic>
                    <p:nvPicPr>
                      <p:cNvPr id="93" name="Object 92">
                        <a:extLst>
                          <a:ext uri="{FF2B5EF4-FFF2-40B4-BE49-F238E27FC236}">
                            <a16:creationId xmlns:a16="http://schemas.microsoft.com/office/drawing/2014/main" id="{DA587746-5A59-4F3D-844C-9A9ACA4FC83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8974" y="3692176"/>
                        <a:ext cx="4335233" cy="2563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>
            <a:extLst>
              <a:ext uri="{FF2B5EF4-FFF2-40B4-BE49-F238E27FC236}">
                <a16:creationId xmlns:a16="http://schemas.microsoft.com/office/drawing/2014/main" id="{02D74F56-E33F-4DE6-8909-985F25832C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718345"/>
              </p:ext>
            </p:extLst>
          </p:nvPr>
        </p:nvGraphicFramePr>
        <p:xfrm>
          <a:off x="4813209" y="3692176"/>
          <a:ext cx="4333376" cy="25632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Prism 8" r:id="rId5" imgW="6083052" imgH="3695901" progId="Prism8.Document">
                  <p:embed/>
                </p:oleObj>
              </mc:Choice>
              <mc:Fallback>
                <p:oleObj name="Prism 8" r:id="rId5" imgW="6083052" imgH="3695901" progId="Prism8.Document">
                  <p:embed/>
                  <p:pic>
                    <p:nvPicPr>
                      <p:cNvPr id="94" name="Object 93">
                        <a:extLst>
                          <a:ext uri="{FF2B5EF4-FFF2-40B4-BE49-F238E27FC236}">
                            <a16:creationId xmlns:a16="http://schemas.microsoft.com/office/drawing/2014/main" id="{02D74F56-E33F-4DE6-8909-985F25832CF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813209" y="3692176"/>
                        <a:ext cx="4333376" cy="25632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" name="Rectangle 125">
            <a:extLst>
              <a:ext uri="{FF2B5EF4-FFF2-40B4-BE49-F238E27FC236}">
                <a16:creationId xmlns:a16="http://schemas.microsoft.com/office/drawing/2014/main" id="{5D3339CC-14D7-40C6-86FF-C79E48D896C2}"/>
              </a:ext>
            </a:extLst>
          </p:cNvPr>
          <p:cNvSpPr/>
          <p:nvPr/>
        </p:nvSpPr>
        <p:spPr bwMode="auto">
          <a:xfrm>
            <a:off x="1167708" y="3721802"/>
            <a:ext cx="3292676" cy="320040"/>
          </a:xfrm>
          <a:prstGeom prst="rect">
            <a:avLst/>
          </a:prstGeom>
          <a:solidFill>
            <a:srgbClr val="4A5AF0"/>
          </a:solidFill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marL="0" marR="0" lvl="0" indent="0" algn="ctr" defTabSz="8229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+mn-cs"/>
              </a:rPr>
              <a:t>Late acute</a:t>
            </a:r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9EA1C585-9A2B-4EC2-B6EB-4DA62179261F}"/>
              </a:ext>
            </a:extLst>
          </p:cNvPr>
          <p:cNvSpPr/>
          <p:nvPr/>
        </p:nvSpPr>
        <p:spPr bwMode="auto">
          <a:xfrm>
            <a:off x="5490294" y="3721802"/>
            <a:ext cx="3291897" cy="320040"/>
          </a:xfrm>
          <a:prstGeom prst="rect">
            <a:avLst/>
          </a:prstGeom>
          <a:solidFill>
            <a:srgbClr val="0B178B"/>
          </a:solidFill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bg1"/>
                </a:solidFill>
                <a:effectLst/>
                <a:latin typeface="+mn-lt"/>
                <a:ea typeface="Calibri" panose="020F0502020204030204" pitchFamily="34" charset="0"/>
              </a:rPr>
              <a:t>Chronic</a:t>
            </a: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B5FB525C-B873-41D5-AFE4-29CA696C45C9}"/>
              </a:ext>
            </a:extLst>
          </p:cNvPr>
          <p:cNvSpPr txBox="1"/>
          <p:nvPr/>
        </p:nvSpPr>
        <p:spPr>
          <a:xfrm rot="16200000">
            <a:off x="-875036" y="4715776"/>
            <a:ext cx="2399943" cy="32409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1200" dirty="0"/>
              <a:t>Virus per million CD4 T cells</a:t>
            </a:r>
          </a:p>
        </p:txBody>
      </p:sp>
      <p:grpSp>
        <p:nvGrpSpPr>
          <p:cNvPr id="128" name="Group 127">
            <a:extLst>
              <a:ext uri="{FF2B5EF4-FFF2-40B4-BE49-F238E27FC236}">
                <a16:creationId xmlns:a16="http://schemas.microsoft.com/office/drawing/2014/main" id="{32849920-320C-44EC-8216-055A9E0A05B0}"/>
              </a:ext>
            </a:extLst>
          </p:cNvPr>
          <p:cNvGrpSpPr/>
          <p:nvPr/>
        </p:nvGrpSpPr>
        <p:grpSpPr>
          <a:xfrm>
            <a:off x="5493881" y="1688706"/>
            <a:ext cx="3294123" cy="1896987"/>
            <a:chOff x="2133140" y="1873250"/>
            <a:chExt cx="2813510" cy="1669117"/>
          </a:xfrm>
        </p:grpSpPr>
        <p:sp>
          <p:nvSpPr>
            <p:cNvPr id="137" name="Rectangle 136">
              <a:extLst>
                <a:ext uri="{FF2B5EF4-FFF2-40B4-BE49-F238E27FC236}">
                  <a16:creationId xmlns:a16="http://schemas.microsoft.com/office/drawing/2014/main" id="{6D5C6D1D-3D85-4D4B-9698-312A97CF8A2C}"/>
                </a:ext>
              </a:extLst>
            </p:cNvPr>
            <p:cNvSpPr/>
            <p:nvPr/>
          </p:nvSpPr>
          <p:spPr bwMode="auto">
            <a:xfrm>
              <a:off x="2133140" y="1873250"/>
              <a:ext cx="403746" cy="1669117"/>
            </a:xfrm>
            <a:prstGeom prst="rect">
              <a:avLst/>
            </a:prstGeom>
            <a:solidFill>
              <a:srgbClr val="FFD99B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8" name="Rectangle 137">
              <a:extLst>
                <a:ext uri="{FF2B5EF4-FFF2-40B4-BE49-F238E27FC236}">
                  <a16:creationId xmlns:a16="http://schemas.microsoft.com/office/drawing/2014/main" id="{701EB306-0BE1-4084-BDAD-3B9450A09F46}"/>
                </a:ext>
              </a:extLst>
            </p:cNvPr>
            <p:cNvSpPr/>
            <p:nvPr/>
          </p:nvSpPr>
          <p:spPr bwMode="auto">
            <a:xfrm>
              <a:off x="4542904" y="1873250"/>
              <a:ext cx="403746" cy="1669117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50196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39" name="Rectangle 138">
              <a:extLst>
                <a:ext uri="{FF2B5EF4-FFF2-40B4-BE49-F238E27FC236}">
                  <a16:creationId xmlns:a16="http://schemas.microsoft.com/office/drawing/2014/main" id="{4AAC1507-6BB7-471C-9396-699FB2AA2116}"/>
                </a:ext>
              </a:extLst>
            </p:cNvPr>
            <p:cNvSpPr/>
            <p:nvPr/>
          </p:nvSpPr>
          <p:spPr bwMode="auto">
            <a:xfrm>
              <a:off x="2615093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0" name="Rectangle 139">
              <a:extLst>
                <a:ext uri="{FF2B5EF4-FFF2-40B4-BE49-F238E27FC236}">
                  <a16:creationId xmlns:a16="http://schemas.microsoft.com/office/drawing/2014/main" id="{FDF14CA1-F533-4229-82D1-A4B8F363D4AD}"/>
                </a:ext>
              </a:extLst>
            </p:cNvPr>
            <p:cNvSpPr/>
            <p:nvPr/>
          </p:nvSpPr>
          <p:spPr bwMode="auto">
            <a:xfrm>
              <a:off x="3097046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812A5D1A-B547-47C8-BB4F-0CE1BAF972DA}"/>
                </a:ext>
              </a:extLst>
            </p:cNvPr>
            <p:cNvSpPr/>
            <p:nvPr/>
          </p:nvSpPr>
          <p:spPr bwMode="auto">
            <a:xfrm>
              <a:off x="3578999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D5EA3752-C9AE-4FD7-88D5-A7BB74101D58}"/>
                </a:ext>
              </a:extLst>
            </p:cNvPr>
            <p:cNvSpPr/>
            <p:nvPr/>
          </p:nvSpPr>
          <p:spPr bwMode="auto">
            <a:xfrm>
              <a:off x="4060952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7F40313-2E69-4E68-99A1-E97F8274D044}"/>
              </a:ext>
            </a:extLst>
          </p:cNvPr>
          <p:cNvGrpSpPr/>
          <p:nvPr/>
        </p:nvGrpSpPr>
        <p:grpSpPr>
          <a:xfrm>
            <a:off x="1169152" y="1688706"/>
            <a:ext cx="3294123" cy="1896987"/>
            <a:chOff x="2133140" y="1873250"/>
            <a:chExt cx="2813510" cy="1669117"/>
          </a:xfrm>
        </p:grpSpPr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CDCF4B89-871C-4969-91EC-7165DDF574C3}"/>
                </a:ext>
              </a:extLst>
            </p:cNvPr>
            <p:cNvSpPr/>
            <p:nvPr/>
          </p:nvSpPr>
          <p:spPr bwMode="auto">
            <a:xfrm>
              <a:off x="2133140" y="1873250"/>
              <a:ext cx="403746" cy="1669117"/>
            </a:xfrm>
            <a:prstGeom prst="rect">
              <a:avLst/>
            </a:prstGeom>
            <a:solidFill>
              <a:srgbClr val="FFD99B">
                <a:alpha val="5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6" name="Rectangle 95">
              <a:extLst>
                <a:ext uri="{FF2B5EF4-FFF2-40B4-BE49-F238E27FC236}">
                  <a16:creationId xmlns:a16="http://schemas.microsoft.com/office/drawing/2014/main" id="{B9598662-B8E1-408C-BEC7-6BCD89E4EF16}"/>
                </a:ext>
              </a:extLst>
            </p:cNvPr>
            <p:cNvSpPr/>
            <p:nvPr/>
          </p:nvSpPr>
          <p:spPr bwMode="auto">
            <a:xfrm>
              <a:off x="4542904" y="1873250"/>
              <a:ext cx="403746" cy="1669117"/>
            </a:xfrm>
            <a:prstGeom prst="rect">
              <a:avLst/>
            </a:prstGeom>
            <a:solidFill>
              <a:schemeClr val="accent5">
                <a:lumMod val="40000"/>
                <a:lumOff val="60000"/>
                <a:alpha val="50196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20F08B2B-BEA3-4E88-A501-FC3C2DB072CC}"/>
                </a:ext>
              </a:extLst>
            </p:cNvPr>
            <p:cNvSpPr/>
            <p:nvPr/>
          </p:nvSpPr>
          <p:spPr bwMode="auto">
            <a:xfrm>
              <a:off x="2615093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BF2FE95A-FE5A-47A7-A5A5-29A61434277B}"/>
                </a:ext>
              </a:extLst>
            </p:cNvPr>
            <p:cNvSpPr/>
            <p:nvPr/>
          </p:nvSpPr>
          <p:spPr bwMode="auto">
            <a:xfrm>
              <a:off x="3097046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EE994B27-B0CD-4435-8809-EAE2BE99FBDF}"/>
                </a:ext>
              </a:extLst>
            </p:cNvPr>
            <p:cNvSpPr/>
            <p:nvPr/>
          </p:nvSpPr>
          <p:spPr bwMode="auto">
            <a:xfrm>
              <a:off x="3578999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1F2322CA-0A3B-454D-84FF-839C8471F688}"/>
                </a:ext>
              </a:extLst>
            </p:cNvPr>
            <p:cNvSpPr/>
            <p:nvPr/>
          </p:nvSpPr>
          <p:spPr bwMode="auto">
            <a:xfrm>
              <a:off x="4060952" y="1873250"/>
              <a:ext cx="403746" cy="166911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aphicFrame>
        <p:nvGraphicFramePr>
          <p:cNvPr id="91" name="Object 90">
            <a:extLst>
              <a:ext uri="{FF2B5EF4-FFF2-40B4-BE49-F238E27FC236}">
                <a16:creationId xmlns:a16="http://schemas.microsoft.com/office/drawing/2014/main" id="{B79D98F9-3203-48E2-B014-43BB7EBE610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9778064"/>
              </p:ext>
            </p:extLst>
          </p:nvPr>
        </p:nvGraphicFramePr>
        <p:xfrm>
          <a:off x="486672" y="1287637"/>
          <a:ext cx="4319577" cy="256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Prism 8" r:id="rId7" imgW="6063245" imgH="3695901" progId="Prism8.Document">
                  <p:embed/>
                </p:oleObj>
              </mc:Choice>
              <mc:Fallback>
                <p:oleObj name="Prism 8" r:id="rId7" imgW="6063245" imgH="3695901" progId="Prism8.Document">
                  <p:embed/>
                  <p:pic>
                    <p:nvPicPr>
                      <p:cNvPr id="91" name="Object 90">
                        <a:extLst>
                          <a:ext uri="{FF2B5EF4-FFF2-40B4-BE49-F238E27FC236}">
                            <a16:creationId xmlns:a16="http://schemas.microsoft.com/office/drawing/2014/main" id="{B79D98F9-3203-48E2-B014-43BB7EBE61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6672" y="1287637"/>
                        <a:ext cx="4319577" cy="256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>
            <a:extLst>
              <a:ext uri="{FF2B5EF4-FFF2-40B4-BE49-F238E27FC236}">
                <a16:creationId xmlns:a16="http://schemas.microsoft.com/office/drawing/2014/main" id="{1480C08E-6500-4DAE-B0BA-BD50A9B3527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591010"/>
              </p:ext>
            </p:extLst>
          </p:nvPr>
        </p:nvGraphicFramePr>
        <p:xfrm>
          <a:off x="4815856" y="1287637"/>
          <a:ext cx="4330730" cy="256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Prism 8" r:id="rId9" imgW="6083052" imgH="3695901" progId="Prism8.Document">
                  <p:embed/>
                </p:oleObj>
              </mc:Choice>
              <mc:Fallback>
                <p:oleObj name="Prism 8" r:id="rId9" imgW="6083052" imgH="3695901" progId="Prism8.Document">
                  <p:embed/>
                  <p:pic>
                    <p:nvPicPr>
                      <p:cNvPr id="92" name="Object 91">
                        <a:extLst>
                          <a:ext uri="{FF2B5EF4-FFF2-40B4-BE49-F238E27FC236}">
                            <a16:creationId xmlns:a16="http://schemas.microsoft.com/office/drawing/2014/main" id="{1480C08E-6500-4DAE-B0BA-BD50A9B352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815856" y="1287637"/>
                        <a:ext cx="4330730" cy="256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TextBox 68">
            <a:extLst>
              <a:ext uri="{FF2B5EF4-FFF2-40B4-BE49-F238E27FC236}">
                <a16:creationId xmlns:a16="http://schemas.microsoft.com/office/drawing/2014/main" id="{FA1E649A-B5CB-4073-B1A7-85D60B054483}"/>
              </a:ext>
            </a:extLst>
          </p:cNvPr>
          <p:cNvSpPr txBox="1"/>
          <p:nvPr/>
        </p:nvSpPr>
        <p:spPr>
          <a:xfrm rot="16200000">
            <a:off x="-847543" y="2320526"/>
            <a:ext cx="2390336" cy="32431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l"/>
            <a:r>
              <a:rPr lang="en-US" sz="1200" dirty="0"/>
              <a:t>Virus per million CD4 T cells</a:t>
            </a:r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9CE5C5B3-1613-467F-84C4-3A7570CB6052}"/>
              </a:ext>
            </a:extLst>
          </p:cNvPr>
          <p:cNvSpPr/>
          <p:nvPr/>
        </p:nvSpPr>
        <p:spPr bwMode="auto">
          <a:xfrm>
            <a:off x="1168373" y="1323028"/>
            <a:ext cx="3294903" cy="320040"/>
          </a:xfrm>
          <a:prstGeom prst="rect">
            <a:avLst/>
          </a:prstGeom>
          <a:solidFill>
            <a:srgbClr val="96B4F8"/>
          </a:solidFill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algn="ctr" defTabSz="1625478">
              <a:buSzPct val="120000"/>
              <a:defRPr/>
            </a:pPr>
            <a:r>
              <a:rPr lang="en-US" sz="1400" b="1" kern="0" dirty="0" err="1">
                <a:solidFill>
                  <a:srgbClr val="FFFFFF"/>
                </a:solidFill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Fiebig</a:t>
            </a:r>
            <a:r>
              <a:rPr lang="en-US" sz="1400" b="1" kern="0" dirty="0">
                <a:solidFill>
                  <a:srgbClr val="FFFFFF"/>
                </a:solidFill>
                <a:latin typeface="Arial" panose="020B0604020202020204" pitchFamily="34" charset="0"/>
                <a:ea typeface="MS Mincho" pitchFamily="49" charset="-128"/>
                <a:cs typeface="Arial" panose="020B0604020202020204" pitchFamily="34" charset="0"/>
              </a:rPr>
              <a:t> I-II</a:t>
            </a:r>
            <a:endParaRPr lang="en-US" sz="1400" kern="0" dirty="0">
              <a:solidFill>
                <a:srgbClr val="FFFFFF"/>
              </a:solidFill>
              <a:latin typeface="Arial" panose="020B0604020202020204" pitchFamily="34" charset="0"/>
              <a:ea typeface="MS Mincho" pitchFamily="49" charset="-128"/>
              <a:cs typeface="Arial" panose="020B0604020202020204" pitchFamily="34" charset="0"/>
            </a:endParaRPr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DCA597F1-B5AB-4819-898A-5CED344681EB}"/>
              </a:ext>
            </a:extLst>
          </p:cNvPr>
          <p:cNvSpPr/>
          <p:nvPr/>
        </p:nvSpPr>
        <p:spPr bwMode="auto">
          <a:xfrm>
            <a:off x="5493881" y="1323029"/>
            <a:ext cx="3294123" cy="320040"/>
          </a:xfrm>
          <a:prstGeom prst="rect">
            <a:avLst/>
          </a:prstGeom>
          <a:solidFill>
            <a:srgbClr val="6793F5"/>
          </a:solidFill>
          <a:ln w="9525" cap="flat" cmpd="sng" algn="ctr">
            <a:noFill/>
            <a:prstDash val="solid"/>
          </a:ln>
          <a:effectLst/>
        </p:spPr>
        <p:txBody>
          <a:bodyPr wrap="square" lIns="91438" tIns="45719" rIns="91438" bIns="45719" anchor="ctr">
            <a:spAutoFit/>
          </a:bodyPr>
          <a:lstStyle/>
          <a:p>
            <a:pPr marL="0" marR="0" lvl="0" indent="0" algn="ctr" defTabSz="8229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+mn-cs"/>
              </a:rPr>
              <a:t>Fiebig</a:t>
            </a: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Calibri" panose="020F0502020204030204" pitchFamily="34" charset="0"/>
                <a:cs typeface="+mn-cs"/>
              </a:rPr>
              <a:t> III-IV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MS Mincho" pitchFamily="49" charset="-128"/>
              <a:cs typeface="Arial" panose="020B0604020202020204" pitchFamily="34" charset="0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3498F3E2-C36F-4781-BE34-4C2D1AF70DBE}"/>
              </a:ext>
            </a:extLst>
          </p:cNvPr>
          <p:cNvSpPr/>
          <p:nvPr/>
        </p:nvSpPr>
        <p:spPr bwMode="auto">
          <a:xfrm>
            <a:off x="6624250" y="6048323"/>
            <a:ext cx="470746" cy="29215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buClrTx/>
              <a:buSzTx/>
              <a:tabLst/>
            </a:pPr>
            <a:r>
              <a:rPr lang="en-US" sz="1100" b="1" dirty="0"/>
              <a:t>3</a:t>
            </a: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′</a:t>
            </a:r>
            <a:r>
              <a:rPr lang="en-US" sz="1100" b="1" dirty="0"/>
              <a:t> del</a:t>
            </a:r>
            <a:br>
              <a:rPr lang="en-US" sz="1100" b="1" dirty="0"/>
            </a:br>
            <a:r>
              <a:rPr lang="en-US" sz="1100" b="1" dirty="0"/>
              <a:t>/</a:t>
            </a:r>
            <a:r>
              <a:rPr lang="en-US" sz="1100" b="1" dirty="0" err="1"/>
              <a:t>hyp</a:t>
            </a:r>
            <a:endParaRPr kumimoji="0" lang="en-US" sz="1100" b="1" i="0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7" name="Content Placeholder 1">
            <a:extLst>
              <a:ext uri="{FF2B5EF4-FFF2-40B4-BE49-F238E27FC236}">
                <a16:creationId xmlns:a16="http://schemas.microsoft.com/office/drawing/2014/main" id="{9A2F9CE6-0716-43E1-996F-098EBD96BE21}"/>
              </a:ext>
            </a:extLst>
          </p:cNvPr>
          <p:cNvSpPr txBox="1">
            <a:spLocks/>
          </p:cNvSpPr>
          <p:nvPr/>
        </p:nvSpPr>
        <p:spPr>
          <a:xfrm>
            <a:off x="8898926" y="2105826"/>
            <a:ext cx="3246922" cy="3971969"/>
          </a:xfrm>
          <a:prstGeom prst="rect">
            <a:avLst/>
          </a:prstGeom>
        </p:spPr>
        <p:txBody>
          <a:bodyPr/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Viral reservoir size assessments were recovered in the same ascending frequency regardless of time of ART initiation</a:t>
            </a:r>
          </a:p>
          <a:p>
            <a:endParaRPr lang="en-US" sz="1600" kern="0" dirty="0"/>
          </a:p>
          <a:p>
            <a:r>
              <a:rPr lang="en-US" sz="1600" kern="0" dirty="0"/>
              <a:t>Viral reservoir size was recovered in ascending frequency by outgrowth virus &lt; intact HIV DNA &lt; 5′ deleted HIV DNA &lt; 3′ deleted and/or hypermutated HIV DNA &lt; total HIV DNA from THDA &lt; total HIV DNA from IPDA</a:t>
            </a:r>
          </a:p>
          <a:p>
            <a:pPr marL="0" indent="0">
              <a:buFont typeface="Symbol" pitchFamily="18" charset="2"/>
              <a:buNone/>
            </a:pP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8544871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CCD33E5B-381D-432A-B006-1F6ACD38F16B}"/>
              </a:ext>
            </a:extLst>
          </p:cNvPr>
          <p:cNvSpPr txBox="1">
            <a:spLocks/>
          </p:cNvSpPr>
          <p:nvPr/>
        </p:nvSpPr>
        <p:spPr bwMode="auto">
          <a:xfrm>
            <a:off x="122137" y="6687901"/>
            <a:ext cx="10565726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None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000" dirty="0"/>
              <a:t>Associations assessed by Spearman’s correlations </a:t>
            </a:r>
            <a:endParaRPr lang="en-US" sz="9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473EE7-F8B6-4B20-A2CE-88288626F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2802" y="167642"/>
            <a:ext cx="10565726" cy="787400"/>
          </a:xfrm>
        </p:spPr>
        <p:txBody>
          <a:bodyPr/>
          <a:lstStyle/>
          <a:p>
            <a:r>
              <a:rPr lang="en-US" dirty="0"/>
              <a:t>Association between Different Reservoir Assessments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83CED-BF88-4B1E-9D6A-F063D4652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F2C3E511-8A7C-4DCD-9466-5BA25C9C44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591519"/>
              </p:ext>
            </p:extLst>
          </p:nvPr>
        </p:nvGraphicFramePr>
        <p:xfrm>
          <a:off x="1514475" y="1367952"/>
          <a:ext cx="9161463" cy="4967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Prism 8" r:id="rId3" imgW="6564914" imgH="3556881" progId="Prism8.Document">
                  <p:embed/>
                </p:oleObj>
              </mc:Choice>
              <mc:Fallback>
                <p:oleObj name="Prism 8" r:id="rId3" imgW="6564914" imgH="3556881" progId="Prism8.Document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F2C3E511-8A7C-4DCD-9466-5BA25C9C44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4475" y="1367952"/>
                        <a:ext cx="9161463" cy="4967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>
            <a:extLst>
              <a:ext uri="{FF2B5EF4-FFF2-40B4-BE49-F238E27FC236}">
                <a16:creationId xmlns:a16="http://schemas.microsoft.com/office/drawing/2014/main" id="{00E62230-DC8A-4F1A-B143-D5D029700781}"/>
              </a:ext>
            </a:extLst>
          </p:cNvPr>
          <p:cNvSpPr/>
          <p:nvPr/>
        </p:nvSpPr>
        <p:spPr bwMode="auto">
          <a:xfrm>
            <a:off x="2121767" y="1326831"/>
            <a:ext cx="2468880" cy="30777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400" b="1" dirty="0"/>
              <a:t>Intact vs Total </a:t>
            </a:r>
            <a:r>
              <a:rPr lang="en-US" sz="1000" b="1" dirty="0"/>
              <a:t>(IPDA)</a:t>
            </a:r>
            <a:endParaRPr kumimoji="0" lang="en-US" sz="10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860551-75CD-421B-8E73-17B2B06CB4EB}"/>
              </a:ext>
            </a:extLst>
          </p:cNvPr>
          <p:cNvSpPr/>
          <p:nvPr/>
        </p:nvSpPr>
        <p:spPr bwMode="auto">
          <a:xfrm>
            <a:off x="5063490" y="1326832"/>
            <a:ext cx="2468880" cy="307777"/>
          </a:xfrm>
          <a:prstGeom prst="rect">
            <a:avLst/>
          </a:prstGeom>
          <a:gradFill>
            <a:gsLst>
              <a:gs pos="45000">
                <a:srgbClr val="FCD8CA"/>
              </a:gs>
              <a:gs pos="34000">
                <a:srgbClr val="EBE7E0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400" b="1" dirty="0"/>
              <a:t>Intact vs Total </a:t>
            </a:r>
            <a:r>
              <a:rPr lang="en-US" sz="1000" b="1" dirty="0"/>
              <a:t>(THDA)</a:t>
            </a:r>
            <a:endParaRPr kumimoji="0" lang="en-US" sz="10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AAA90E-8C8A-4D6C-8A86-E39BCCAE54C8}"/>
              </a:ext>
            </a:extLst>
          </p:cNvPr>
          <p:cNvSpPr/>
          <p:nvPr/>
        </p:nvSpPr>
        <p:spPr bwMode="auto">
          <a:xfrm>
            <a:off x="8005214" y="1326832"/>
            <a:ext cx="2468880" cy="307777"/>
          </a:xfrm>
          <a:prstGeom prst="rect">
            <a:avLst/>
          </a:prstGeom>
          <a:gradFill flip="none" rotWithShape="1">
            <a:gsLst>
              <a:gs pos="45000">
                <a:srgbClr val="FFECCD"/>
              </a:gs>
              <a:gs pos="34000">
                <a:srgbClr val="EBE7E0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400" b="1" dirty="0"/>
              <a:t>Intact vs QVOA</a:t>
            </a:r>
            <a:endParaRPr kumimoji="0" lang="en-US" sz="14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17E816C-D9B0-41AE-AFEE-4D106FF6E794}"/>
              </a:ext>
            </a:extLst>
          </p:cNvPr>
          <p:cNvSpPr/>
          <p:nvPr/>
        </p:nvSpPr>
        <p:spPr bwMode="auto">
          <a:xfrm>
            <a:off x="5063490" y="3756365"/>
            <a:ext cx="2468880" cy="307777"/>
          </a:xfrm>
          <a:prstGeom prst="rect">
            <a:avLst/>
          </a:prstGeom>
          <a:gradFill>
            <a:gsLst>
              <a:gs pos="54000">
                <a:srgbClr val="FFECCD"/>
              </a:gs>
              <a:gs pos="48000">
                <a:srgbClr val="EBE7E0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400" b="1" dirty="0"/>
              <a:t>Total </a:t>
            </a:r>
            <a:r>
              <a:rPr lang="en-US" sz="1000" b="1" dirty="0"/>
              <a:t>(IPDA)</a:t>
            </a:r>
            <a:r>
              <a:rPr lang="en-US" sz="1400" b="1" dirty="0"/>
              <a:t> vs QVOA</a:t>
            </a:r>
            <a:endParaRPr kumimoji="0" lang="en-US" sz="14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BE935B8-71B5-4845-8620-19FBC43DC8B8}"/>
              </a:ext>
            </a:extLst>
          </p:cNvPr>
          <p:cNvSpPr/>
          <p:nvPr/>
        </p:nvSpPr>
        <p:spPr bwMode="auto">
          <a:xfrm>
            <a:off x="8005214" y="3756364"/>
            <a:ext cx="2468880" cy="307777"/>
          </a:xfrm>
          <a:prstGeom prst="rect">
            <a:avLst/>
          </a:prstGeom>
          <a:gradFill flip="none" rotWithShape="1">
            <a:gsLst>
              <a:gs pos="61000">
                <a:srgbClr val="FFECCD"/>
              </a:gs>
              <a:gs pos="46000">
                <a:srgbClr val="FCD8CA"/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400" b="1" dirty="0"/>
              <a:t>Total </a:t>
            </a:r>
            <a:r>
              <a:rPr lang="en-US" sz="1000" b="1" dirty="0"/>
              <a:t>(THDA)</a:t>
            </a:r>
            <a:r>
              <a:rPr lang="en-US" sz="1400" b="1" dirty="0"/>
              <a:t> vs QVOA</a:t>
            </a:r>
            <a:endParaRPr kumimoji="0" lang="en-US" sz="14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8F1BA6-A92F-4099-880B-FD6C36046567}"/>
              </a:ext>
            </a:extLst>
          </p:cNvPr>
          <p:cNvSpPr/>
          <p:nvPr/>
        </p:nvSpPr>
        <p:spPr bwMode="auto">
          <a:xfrm>
            <a:off x="2121766" y="3765476"/>
            <a:ext cx="2468880" cy="307777"/>
          </a:xfrm>
          <a:prstGeom prst="rect">
            <a:avLst/>
          </a:prstGeom>
          <a:gradFill>
            <a:gsLst>
              <a:gs pos="45000">
                <a:srgbClr val="FCD8CA"/>
              </a:gs>
              <a:gs pos="34000">
                <a:srgbClr val="EBE7E0"/>
              </a:gs>
            </a:gsLst>
            <a:lin ang="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lang="en-US" sz="1400" b="1" dirty="0"/>
              <a:t>Total </a:t>
            </a:r>
            <a:r>
              <a:rPr lang="en-US" sz="1000" b="1" dirty="0"/>
              <a:t>(IPDA) </a:t>
            </a:r>
            <a:r>
              <a:rPr lang="en-US" sz="1400" b="1" dirty="0"/>
              <a:t>vs Total </a:t>
            </a:r>
            <a:r>
              <a:rPr lang="en-US" sz="1000" b="1" dirty="0"/>
              <a:t>(THDA)</a:t>
            </a:r>
            <a:endParaRPr kumimoji="0" lang="en-US" sz="10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Content Placeholder 1">
            <a:extLst>
              <a:ext uri="{FF2B5EF4-FFF2-40B4-BE49-F238E27FC236}">
                <a16:creationId xmlns:a16="http://schemas.microsoft.com/office/drawing/2014/main" id="{DA511004-5C54-48C5-AC3B-E6C2C7DD3FC1}"/>
              </a:ext>
            </a:extLst>
          </p:cNvPr>
          <p:cNvSpPr txBox="1">
            <a:spLocks/>
          </p:cNvSpPr>
          <p:nvPr/>
        </p:nvSpPr>
        <p:spPr>
          <a:xfrm>
            <a:off x="330740" y="6230345"/>
            <a:ext cx="11861260" cy="588743"/>
          </a:xfrm>
          <a:prstGeom prst="rect">
            <a:avLst/>
          </a:prstGeom>
        </p:spPr>
        <p:txBody>
          <a:bodyPr/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/>
              <a:t>Intact HIV DNA, total HIV DNA from IPDA, total HIV DNA from THDA, and QVOA all demonstrated a significant association</a:t>
            </a:r>
          </a:p>
        </p:txBody>
      </p:sp>
    </p:spTree>
    <p:extLst>
      <p:ext uri="{BB962C8B-B14F-4D97-AF65-F5344CB8AC3E}">
        <p14:creationId xmlns:p14="http://schemas.microsoft.com/office/powerpoint/2010/main" val="281889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2D61D0A-64E0-405A-A9D6-F3A9D292C01B}"/>
              </a:ext>
            </a:extLst>
          </p:cNvPr>
          <p:cNvSpPr/>
          <p:nvPr/>
        </p:nvSpPr>
        <p:spPr bwMode="auto">
          <a:xfrm>
            <a:off x="3223413" y="1791299"/>
            <a:ext cx="5890147" cy="3605840"/>
          </a:xfrm>
          <a:prstGeom prst="rect">
            <a:avLst/>
          </a:prstGeom>
          <a:solidFill>
            <a:srgbClr val="FCD8C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endParaRPr kumimoji="0" lang="en-US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3DF6749-B5A8-4E9E-B7EE-10E2026B324A}"/>
              </a:ext>
            </a:extLst>
          </p:cNvPr>
          <p:cNvSpPr/>
          <p:nvPr/>
        </p:nvSpPr>
        <p:spPr bwMode="auto">
          <a:xfrm rot="16200000">
            <a:off x="2204668" y="3391808"/>
            <a:ext cx="2865464" cy="523220"/>
          </a:xfrm>
          <a:prstGeom prst="rect">
            <a:avLst/>
          </a:prstGeom>
          <a:solidFill>
            <a:srgbClr val="FCD8C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R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25000"/>
              </a:spcAft>
              <a:buClrTx/>
              <a:buSzTx/>
              <a:tabLst/>
            </a:pPr>
            <a:r>
              <a:rPr kumimoji="0" lang="en-US" sz="14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Total HIV DNA from THDA,</a:t>
            </a:r>
            <a:br>
              <a:rPr kumimoji="0" lang="en-US" sz="14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r>
              <a:rPr kumimoji="0" lang="en-US" sz="14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per million CD4 T cells</a:t>
            </a:r>
            <a:endParaRPr kumimoji="0" lang="en-US" sz="1400" i="0" u="none" strike="noStrike" cap="none" normalizeH="0" baseline="3000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9B8B01-868B-44C5-AEED-6FC37024D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Viral Reservoir per Cohort by Total HIV DNA Assay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F8D681-3024-4367-BB36-E81A3805F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E16F37-D63B-443C-96C0-C234F1098F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9CB120F-1328-4A8A-AE96-78971C9DAADA}"/>
              </a:ext>
            </a:extLst>
          </p:cNvPr>
          <p:cNvSpPr txBox="1">
            <a:spLocks/>
          </p:cNvSpPr>
          <p:nvPr/>
        </p:nvSpPr>
        <p:spPr>
          <a:xfrm>
            <a:off x="1401383" y="5821776"/>
            <a:ext cx="10482983" cy="699155"/>
          </a:xfrm>
          <a:prstGeom prst="rect">
            <a:avLst/>
          </a:prstGeom>
        </p:spPr>
        <p:txBody>
          <a:bodyPr/>
          <a:lstStyle>
            <a:lvl1pPr marL="308610" indent="-30861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Font typeface="Symbol" pitchFamily="18" charset="2"/>
              <a:buChar char="¨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8656" indent="-257176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2870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4018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851660" indent="-205740" algn="l" rtl="0" eaLnBrk="1" fontAlgn="base" hangingPunct="1">
              <a:spcBef>
                <a:spcPts val="6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+mn-lt"/>
              </a:defRPr>
            </a:lvl5pPr>
            <a:lvl6pPr marL="226314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6pPr>
            <a:lvl7pPr marL="267462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7pPr>
            <a:lvl8pPr marL="308610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8pPr>
            <a:lvl9pPr marL="3497580" indent="-20574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144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kern="0" dirty="0"/>
              <a:t>Smaller total HIV DNA was measured in</a:t>
            </a:r>
            <a:r>
              <a:rPr lang="en-US" sz="1800" dirty="0"/>
              <a:t> </a:t>
            </a:r>
            <a:r>
              <a:rPr lang="en-US" sz="1800" dirty="0" err="1"/>
              <a:t>Fiebig</a:t>
            </a:r>
            <a:r>
              <a:rPr lang="en-US" sz="1800" dirty="0"/>
              <a:t> I-IV vs chronic cohorts </a:t>
            </a:r>
            <a:endParaRPr lang="en-US" sz="1800" kern="0" dirty="0"/>
          </a:p>
          <a:p>
            <a:r>
              <a:rPr lang="en-US" sz="1800" kern="0" dirty="0"/>
              <a:t>No difference in total HIV DNA was observed between late acute and chronic cohorts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1BDFE0D-21FD-43D5-B460-D1804A6F9CFA}"/>
              </a:ext>
            </a:extLst>
          </p:cNvPr>
          <p:cNvSpPr txBox="1"/>
          <p:nvPr/>
        </p:nvSpPr>
        <p:spPr>
          <a:xfrm>
            <a:off x="4747979" y="4894174"/>
            <a:ext cx="850806" cy="489038"/>
          </a:xfrm>
          <a:prstGeom prst="rect">
            <a:avLst/>
          </a:prstGeom>
          <a:solidFill>
            <a:srgbClr val="96B4F8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 err="1">
                <a:solidFill>
                  <a:schemeClr val="bg1"/>
                </a:solidFill>
              </a:rPr>
              <a:t>Fiebig</a:t>
            </a:r>
            <a:r>
              <a:rPr lang="en-US" sz="1200" b="1" dirty="0">
                <a:solidFill>
                  <a:schemeClr val="bg1"/>
                </a:solidFill>
              </a:rPr>
              <a:t>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I-II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C1702D-E142-4773-BE25-FE31E1880C9D}"/>
              </a:ext>
            </a:extLst>
          </p:cNvPr>
          <p:cNvSpPr txBox="1"/>
          <p:nvPr/>
        </p:nvSpPr>
        <p:spPr>
          <a:xfrm>
            <a:off x="5711177" y="4894174"/>
            <a:ext cx="861010" cy="489038"/>
          </a:xfrm>
          <a:prstGeom prst="rect">
            <a:avLst/>
          </a:prstGeom>
          <a:solidFill>
            <a:srgbClr val="6793F5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 err="1">
                <a:solidFill>
                  <a:schemeClr val="bg1"/>
                </a:solidFill>
              </a:rPr>
              <a:t>Fiebig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III-IV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4E0D22-EC29-428C-81E4-21A8196EC478}"/>
              </a:ext>
            </a:extLst>
          </p:cNvPr>
          <p:cNvSpPr txBox="1"/>
          <p:nvPr/>
        </p:nvSpPr>
        <p:spPr>
          <a:xfrm>
            <a:off x="6684579" y="4894174"/>
            <a:ext cx="861010" cy="489038"/>
          </a:xfrm>
          <a:prstGeom prst="rect">
            <a:avLst/>
          </a:prstGeom>
          <a:solidFill>
            <a:srgbClr val="4A5AF0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Late </a:t>
            </a:r>
            <a:br>
              <a:rPr lang="en-US" sz="12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acute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83A1C32-323D-4B5C-B134-E1FA70B24938}"/>
              </a:ext>
            </a:extLst>
          </p:cNvPr>
          <p:cNvSpPr txBox="1"/>
          <p:nvPr/>
        </p:nvSpPr>
        <p:spPr>
          <a:xfrm>
            <a:off x="7657982" y="4894174"/>
            <a:ext cx="861010" cy="489038"/>
          </a:xfrm>
          <a:prstGeom prst="rect">
            <a:avLst/>
          </a:prstGeom>
          <a:solidFill>
            <a:srgbClr val="0B178B"/>
          </a:solidFill>
        </p:spPr>
        <p:txBody>
          <a:bodyPr wrap="square" lIns="9144" rIns="9144" anchor="ctr">
            <a:noAutofit/>
          </a:bodyPr>
          <a:lstStyle/>
          <a:p>
            <a:pPr algn="ctr"/>
            <a:r>
              <a:rPr lang="en-US" sz="1200" b="1" dirty="0">
                <a:solidFill>
                  <a:schemeClr val="bg1"/>
                </a:solidFill>
              </a:rPr>
              <a:t>Chronic</a:t>
            </a:r>
          </a:p>
        </p:txBody>
      </p:sp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77D9E6B1-31A2-4D4E-B0BC-92AF6A047F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511176"/>
              </p:ext>
            </p:extLst>
          </p:nvPr>
        </p:nvGraphicFramePr>
        <p:xfrm>
          <a:off x="3582988" y="2041441"/>
          <a:ext cx="5846762" cy="321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Prism 9" r:id="rId3" imgW="2841831" imgH="1563685" progId="Prism9.Document">
                  <p:embed/>
                </p:oleObj>
              </mc:Choice>
              <mc:Fallback>
                <p:oleObj name="Prism 9" r:id="rId3" imgW="2841831" imgH="1563685" progId="Prism9.Document">
                  <p:embed/>
                  <p:pic>
                    <p:nvPicPr>
                      <p:cNvPr id="22" name="Object 21">
                        <a:extLst>
                          <a:ext uri="{FF2B5EF4-FFF2-40B4-BE49-F238E27FC236}">
                            <a16:creationId xmlns:a16="http://schemas.microsoft.com/office/drawing/2014/main" id="{77D9E6B1-31A2-4D4E-B0BC-92AF6A047F1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82988" y="2041441"/>
                        <a:ext cx="5846762" cy="3216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>
            <a:extLst>
              <a:ext uri="{FF2B5EF4-FFF2-40B4-BE49-F238E27FC236}">
                <a16:creationId xmlns:a16="http://schemas.microsoft.com/office/drawing/2014/main" id="{11FF7446-680B-4646-8F13-E7465F2A0EF3}"/>
              </a:ext>
            </a:extLst>
          </p:cNvPr>
          <p:cNvGrpSpPr/>
          <p:nvPr/>
        </p:nvGrpSpPr>
        <p:grpSpPr>
          <a:xfrm>
            <a:off x="5137595" y="1400444"/>
            <a:ext cx="3009326" cy="1561282"/>
            <a:chOff x="5137595" y="1400444"/>
            <a:chExt cx="3009326" cy="156128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2CC1F74-FBDB-43AF-BEE1-432E5782DA55}"/>
                </a:ext>
              </a:extLst>
            </p:cNvPr>
            <p:cNvSpPr/>
            <p:nvPr/>
          </p:nvSpPr>
          <p:spPr bwMode="auto">
            <a:xfrm>
              <a:off x="5627432" y="1400444"/>
              <a:ext cx="1535502" cy="348069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8D99A39-B389-4597-819C-3C0F355A64C7}"/>
                </a:ext>
              </a:extLst>
            </p:cNvPr>
            <p:cNvSpPr/>
            <p:nvPr/>
          </p:nvSpPr>
          <p:spPr bwMode="auto">
            <a:xfrm>
              <a:off x="5137595" y="2101212"/>
              <a:ext cx="3009326" cy="787327"/>
            </a:xfrm>
            <a:prstGeom prst="rect">
              <a:avLst/>
            </a:prstGeom>
            <a:solidFill>
              <a:srgbClr val="FCD8CA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tabLst/>
              </a:pPr>
              <a:endParaRPr kumimoji="0" lang="en-US" sz="120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ight Bracket 9">
              <a:extLst>
                <a:ext uri="{FF2B5EF4-FFF2-40B4-BE49-F238E27FC236}">
                  <a16:creationId xmlns:a16="http://schemas.microsoft.com/office/drawing/2014/main" id="{13DBB424-7A3E-47A7-9489-F2D7C07C98BC}"/>
                </a:ext>
              </a:extLst>
            </p:cNvPr>
            <p:cNvSpPr/>
            <p:nvPr/>
          </p:nvSpPr>
          <p:spPr bwMode="auto">
            <a:xfrm rot="16200000">
              <a:off x="6564322" y="844965"/>
              <a:ext cx="155873" cy="2892456"/>
            </a:xfrm>
            <a:prstGeom prst="rightBracket">
              <a:avLst>
                <a:gd name="adj" fmla="val 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6C11CE0-5483-4D89-AD6F-8177EA42205C}"/>
                </a:ext>
              </a:extLst>
            </p:cNvPr>
            <p:cNvSpPr txBox="1"/>
            <p:nvPr/>
          </p:nvSpPr>
          <p:spPr>
            <a:xfrm>
              <a:off x="6322218" y="2128614"/>
              <a:ext cx="640080" cy="169277"/>
            </a:xfrm>
            <a:prstGeom prst="rect">
              <a:avLst/>
            </a:prstGeom>
            <a:solidFill>
              <a:srgbClr val="FCD8CA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100" dirty="0"/>
                <a:t>p=0.0214</a:t>
              </a:r>
            </a:p>
          </p:txBody>
        </p:sp>
        <p:sp>
          <p:nvSpPr>
            <p:cNvPr id="24" name="Right Bracket 23">
              <a:extLst>
                <a:ext uri="{FF2B5EF4-FFF2-40B4-BE49-F238E27FC236}">
                  <a16:creationId xmlns:a16="http://schemas.microsoft.com/office/drawing/2014/main" id="{067A03B4-86FC-4FBB-8836-707F62CDD1E3}"/>
                </a:ext>
              </a:extLst>
            </p:cNvPr>
            <p:cNvSpPr/>
            <p:nvPr/>
          </p:nvSpPr>
          <p:spPr bwMode="auto">
            <a:xfrm rot="16200000">
              <a:off x="7053385" y="1630537"/>
              <a:ext cx="155873" cy="1914333"/>
            </a:xfrm>
            <a:prstGeom prst="rightBracket">
              <a:avLst>
                <a:gd name="adj" fmla="val 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1B9D8BC-5258-437A-AB41-8ED65F98320A}"/>
                </a:ext>
              </a:extLst>
            </p:cNvPr>
            <p:cNvSpPr txBox="1"/>
            <p:nvPr/>
          </p:nvSpPr>
          <p:spPr>
            <a:xfrm>
              <a:off x="6802043" y="2431637"/>
              <a:ext cx="658555" cy="169277"/>
            </a:xfrm>
            <a:prstGeom prst="rect">
              <a:avLst/>
            </a:prstGeom>
            <a:solidFill>
              <a:srgbClr val="FCD8CA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100" dirty="0"/>
                <a:t>p=0.0329</a:t>
              </a:r>
            </a:p>
          </p:txBody>
        </p:sp>
        <p:sp>
          <p:nvSpPr>
            <p:cNvPr id="27" name="Right Bracket 26">
              <a:extLst>
                <a:ext uri="{FF2B5EF4-FFF2-40B4-BE49-F238E27FC236}">
                  <a16:creationId xmlns:a16="http://schemas.microsoft.com/office/drawing/2014/main" id="{25CBE0F0-AC6D-4EAD-A24A-B81D220B3367}"/>
                </a:ext>
              </a:extLst>
            </p:cNvPr>
            <p:cNvSpPr/>
            <p:nvPr/>
          </p:nvSpPr>
          <p:spPr bwMode="auto">
            <a:xfrm rot="16200000">
              <a:off x="7547989" y="2421225"/>
              <a:ext cx="155448" cy="925553"/>
            </a:xfrm>
            <a:prstGeom prst="rightBracket">
              <a:avLst>
                <a:gd name="adj" fmla="val 0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25000"/>
                </a:spcAft>
                <a:buClrTx/>
                <a:buSzTx/>
                <a:buFontTx/>
                <a:buChar char="•"/>
                <a:tabLst/>
              </a:pPr>
              <a:endParaRPr kumimoji="0" lang="en-US" sz="3600" b="1" i="0" u="none" strike="noStrike" cap="none" normalizeH="0" baseline="-2500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70932537-F5EC-4640-9B82-5BF9E98B8478}"/>
                </a:ext>
              </a:extLst>
            </p:cNvPr>
            <p:cNvSpPr txBox="1"/>
            <p:nvPr/>
          </p:nvSpPr>
          <p:spPr>
            <a:xfrm>
              <a:off x="7423864" y="2721638"/>
              <a:ext cx="457200" cy="169277"/>
            </a:xfrm>
            <a:prstGeom prst="rect">
              <a:avLst/>
            </a:prstGeom>
            <a:solidFill>
              <a:srgbClr val="FCD8CA"/>
            </a:solidFill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100" dirty="0"/>
                <a:t>p=NS</a:t>
              </a:r>
            </a:p>
          </p:txBody>
        </p:sp>
      </p:grp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5EAFCFEF-DEFE-41BE-9C36-C1C5E8829E0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2137" y="6687901"/>
            <a:ext cx="10565726" cy="153888"/>
          </a:xfrm>
        </p:spPr>
        <p:txBody>
          <a:bodyPr/>
          <a:lstStyle/>
          <a:p>
            <a:r>
              <a:rPr lang="en-US" sz="1000" dirty="0"/>
              <a:t>Cohort comparison by two-sided Wilcoxon rank sum tests; </a:t>
            </a:r>
            <a:r>
              <a:rPr lang="en-US" sz="1000" dirty="0" err="1"/>
              <a:t>nd</a:t>
            </a:r>
            <a:r>
              <a:rPr lang="en-US" sz="1000" dirty="0"/>
              <a:t>, not detected</a:t>
            </a:r>
          </a:p>
        </p:txBody>
      </p:sp>
    </p:spTree>
    <p:extLst>
      <p:ext uri="{BB962C8B-B14F-4D97-AF65-F5344CB8AC3E}">
        <p14:creationId xmlns:p14="http://schemas.microsoft.com/office/powerpoint/2010/main" val="13711692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1_IAS 2019">
  <a:themeElements>
    <a:clrScheme name="Custom 12">
      <a:dk1>
        <a:srgbClr val="000000"/>
      </a:dk1>
      <a:lt1>
        <a:srgbClr val="FFFFFF"/>
      </a:lt1>
      <a:dk2>
        <a:srgbClr val="CEC3B1"/>
      </a:dk2>
      <a:lt2>
        <a:srgbClr val="D5E8FA"/>
      </a:lt2>
      <a:accent1>
        <a:srgbClr val="149EBE"/>
      </a:accent1>
      <a:accent2>
        <a:srgbClr val="FFA004"/>
      </a:accent2>
      <a:accent3>
        <a:srgbClr val="154695"/>
      </a:accent3>
      <a:accent4>
        <a:srgbClr val="871793"/>
      </a:accent4>
      <a:accent5>
        <a:srgbClr val="DC460B"/>
      </a:accent5>
      <a:accent6>
        <a:srgbClr val="75BE1C"/>
      </a:accent6>
      <a:hlink>
        <a:srgbClr val="56C7AA"/>
      </a:hlink>
      <a:folHlink>
        <a:srgbClr val="59A8D1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R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tabLst/>
          <a:defRPr kumimoji="0" sz="1200" i="0" u="none" strike="noStrike" cap="none" normalizeH="0" dirty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25000"/>
          </a:spcAft>
          <a:buClrTx/>
          <a:buSzTx/>
          <a:buFontTx/>
          <a:buChar char="•"/>
          <a:tabLst/>
          <a:defRPr kumimoji="0" lang="en-US" sz="36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>
        <a:noFill/>
      </a:spPr>
      <a:bodyPr wrap="none" rtlCol="0" anchor="ctr">
        <a:spAutoFit/>
      </a:bodyPr>
      <a:lstStyle>
        <a:defPPr algn="l">
          <a:defRPr sz="1200" dirty="0"/>
        </a:defPPr>
      </a:lstStyle>
    </a:tx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ppt/theme/theme3.xml><?xml version="1.0" encoding="utf-8"?>
<a:theme xmlns:a="http://schemas.openxmlformats.org/drawingml/2006/main" name="Office Theme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CB5EA"/>
      </a:accent3>
      <a:accent4>
        <a:srgbClr val="FBB040"/>
      </a:accent4>
      <a:accent5>
        <a:srgbClr val="6338A2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R127 G127 B127">
      <a:srgbClr val="7F7F7F"/>
    </a:custClr>
    <a:custClr name="R0 G196 B42">
      <a:srgbClr val="00C42A"/>
    </a:custClr>
    <a:custClr name="R0 G22 B66">
      <a:srgbClr val="002774"/>
    </a:custClr>
    <a:custClr name="R41 G96 B4">
      <a:srgbClr val="296004"/>
    </a:custClr>
    <a:custClr name="R0 G192 B60">
      <a:srgbClr val="00C0A0"/>
    </a:custClr>
    <a:custClr name="R202 G32 B85">
      <a:srgbClr val="C23C82"/>
    </a:custClr>
    <a:custClr name="R9 G114 B201">
      <a:srgbClr val="0972C9"/>
    </a:custClr>
    <a:custClr name="R6 G158 B35">
      <a:srgbClr val="069E23"/>
    </a:custClr>
    <a:custClr name="R160 G50 B250">
      <a:srgbClr val="A032F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31530</TotalTime>
  <Words>1948</Words>
  <Application>Microsoft Office PowerPoint</Application>
  <PresentationFormat>Widescreen</PresentationFormat>
  <Paragraphs>362</Paragraphs>
  <Slides>16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Symbol</vt:lpstr>
      <vt:lpstr>1_IAS 2019</vt:lpstr>
      <vt:lpstr>Prism 8</vt:lpstr>
      <vt:lpstr>Prism 9</vt:lpstr>
      <vt:lpstr>GraphPad Prism 8 Project</vt:lpstr>
      <vt:lpstr>Evaluation of HIV-1 Reservoir Size and Broadly Neutralizing Antibody (bNAb) Susceptibility in Individuals who Initiated ART During Acute and Chronic Infection</vt:lpstr>
      <vt:lpstr>Disclosures</vt:lpstr>
      <vt:lpstr>Introduction</vt:lpstr>
      <vt:lpstr>Study Design</vt:lpstr>
      <vt:lpstr>Baseline Characteristics</vt:lpstr>
      <vt:lpstr>Viral Reservoir for All Participants</vt:lpstr>
      <vt:lpstr>Viral Reservoir for All Participants per Fiebig I-II, Fiebig III-IV, Late Acute, and Chronic cohorts</vt:lpstr>
      <vt:lpstr>Association between Different Reservoir Assessments</vt:lpstr>
      <vt:lpstr>Viral Reservoir per Cohort by Total HIV DNA Assay</vt:lpstr>
      <vt:lpstr>Viral Reservoir per Cohort by IPDA</vt:lpstr>
      <vt:lpstr>Viral Reservoir per Cohort by QVOA</vt:lpstr>
      <vt:lpstr>Reservoir Diversity per Cohort by Average Pairwise Distance Analysis of HIV Envelope</vt:lpstr>
      <vt:lpstr>Reservoir Virus Susceptibility to bNAbs: PGT121, EVM and 10-1074</vt:lpstr>
      <vt:lpstr>bNAb Susceptibility for PBMC virus and Outgrowth Virus</vt:lpstr>
      <vt:lpstr>Conclusions</vt:lpstr>
      <vt:lpstr>Acknowledgments</vt:lpstr>
    </vt:vector>
  </TitlesOfParts>
  <Company>Gilead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Gilead HIV Template Title Slide Layout</dc:title>
  <dc:creator>lee</dc:creator>
  <cp:lastModifiedBy>Brian Moldt</cp:lastModifiedBy>
  <cp:revision>817</cp:revision>
  <cp:lastPrinted>2016-10-19T20:47:55Z</cp:lastPrinted>
  <dcterms:created xsi:type="dcterms:W3CDTF">2015-08-06T14:38:44Z</dcterms:created>
  <dcterms:modified xsi:type="dcterms:W3CDTF">2021-06-22T22:12:28Z</dcterms:modified>
</cp:coreProperties>
</file>