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2240"/>
    <a:srgbClr val="8CCDCD"/>
    <a:srgbClr val="E0001B"/>
    <a:srgbClr val="462D82"/>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130955-6D29-4AF3-90DE-6E396A88DFD9}" v="2" dt="2021-06-25T00:10:09.1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253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MacDonald-Ly (Contractor)" userId="f4822056-352c-46ec-99b0-71e6ff302810" providerId="ADAL" clId="{AE130955-6D29-4AF3-90DE-6E396A88DFD9}"/>
    <pc:docChg chg="modSld">
      <pc:chgData name="Andrew MacDonald-Ly (Contractor)" userId="f4822056-352c-46ec-99b0-71e6ff302810" providerId="ADAL" clId="{AE130955-6D29-4AF3-90DE-6E396A88DFD9}" dt="2021-06-25T00:10:09.176" v="1" actId="1076"/>
      <pc:docMkLst>
        <pc:docMk/>
      </pc:docMkLst>
      <pc:sldChg chg="modSp">
        <pc:chgData name="Andrew MacDonald-Ly (Contractor)" userId="f4822056-352c-46ec-99b0-71e6ff302810" providerId="ADAL" clId="{AE130955-6D29-4AF3-90DE-6E396A88DFD9}" dt="2021-06-25T00:10:09.176" v="1" actId="1076"/>
        <pc:sldMkLst>
          <pc:docMk/>
          <pc:sldMk cId="1125118062" sldId="256"/>
        </pc:sldMkLst>
        <pc:spChg chg="mod">
          <ac:chgData name="Andrew MacDonald-Ly (Contractor)" userId="f4822056-352c-46ec-99b0-71e6ff302810" providerId="ADAL" clId="{AE130955-6D29-4AF3-90DE-6E396A88DFD9}" dt="2021-06-25T00:10:09.176" v="1" actId="1076"/>
          <ac:spMkLst>
            <pc:docMk/>
            <pc:sldMk cId="1125118062" sldId="256"/>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p>
        </p:txBody>
      </p:sp>
      <p:sp>
        <p:nvSpPr>
          <p:cNvPr id="4" name="Date Placeholder 3"/>
          <p:cNvSpPr>
            <a:spLocks noGrp="1"/>
          </p:cNvSpPr>
          <p:nvPr>
            <p:ph type="dt" sz="half" idx="10"/>
          </p:nvPr>
        </p:nvSpPr>
        <p:spPr/>
        <p:txBody>
          <a:bodyPr/>
          <a:lstStyle/>
          <a:p>
            <a:fld id="{F5144DE8-AE3D-40A8-90B8-FB90AC599C3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169625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44DE8-AE3D-40A8-90B8-FB90AC599C3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1490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44DE8-AE3D-40A8-90B8-FB90AC599C3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149270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144DE8-AE3D-40A8-90B8-FB90AC599C3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368841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144DE8-AE3D-40A8-90B8-FB90AC599C3D}" type="datetimeFigureOut">
              <a:rPr lang="en-GB" smtClean="0"/>
              <a:t>16/07/2021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280198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81421"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326826" y="11394520"/>
            <a:ext cx="12866966" cy="271585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144DE8-AE3D-40A8-90B8-FB90AC599C3D}" type="datetimeFigureOut">
              <a:rPr lang="en-GB" smtClean="0"/>
              <a:t>16/07/2021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47366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144DE8-AE3D-40A8-90B8-FB90AC599C3D}" type="datetimeFigureOut">
              <a:rPr lang="en-GB" smtClean="0"/>
              <a:t>16/07/2021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81087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144DE8-AE3D-40A8-90B8-FB90AC599C3D}" type="datetimeFigureOut">
              <a:rPr lang="en-GB" smtClean="0"/>
              <a:t>16/07/2021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12170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44DE8-AE3D-40A8-90B8-FB90AC599C3D}" type="datetimeFigureOut">
              <a:rPr lang="en-GB" smtClean="0"/>
              <a:t>16/07/2021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3187236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F5144DE8-AE3D-40A8-90B8-FB90AC599C3D}" type="datetimeFigureOut">
              <a:rPr lang="en-GB" smtClean="0"/>
              <a:t>16/07/2021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427587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Edit Master text styles</a:t>
            </a:r>
          </a:p>
        </p:txBody>
      </p:sp>
      <p:sp>
        <p:nvSpPr>
          <p:cNvPr id="5" name="Date Placeholder 4"/>
          <p:cNvSpPr>
            <a:spLocks noGrp="1"/>
          </p:cNvSpPr>
          <p:nvPr>
            <p:ph type="dt" sz="half" idx="10"/>
          </p:nvPr>
        </p:nvSpPr>
        <p:spPr/>
        <p:txBody>
          <a:bodyPr/>
          <a:lstStyle/>
          <a:p>
            <a:fld id="{F5144DE8-AE3D-40A8-90B8-FB90AC599C3D}" type="datetimeFigureOut">
              <a:rPr lang="en-GB" smtClean="0"/>
              <a:t>16/07/2021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6EC4D90-E909-4F87-A3D0-77D3250A7A1C}" type="slidenum">
              <a:rPr lang="en-GB" smtClean="0"/>
              <a:t>‹#›</a:t>
            </a:fld>
            <a:endParaRPr lang="en-GB"/>
          </a:p>
        </p:txBody>
      </p:sp>
    </p:spTree>
    <p:extLst>
      <p:ext uri="{BB962C8B-B14F-4D97-AF65-F5344CB8AC3E}">
        <p14:creationId xmlns:p14="http://schemas.microsoft.com/office/powerpoint/2010/main" val="283749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F5144DE8-AE3D-40A8-90B8-FB90AC599C3D}" type="datetimeFigureOut">
              <a:rPr lang="en-GB" smtClean="0"/>
              <a:t>16/07/2021</a:t>
            </a:fld>
            <a:endParaRPr lang="en-GB"/>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86EC4D90-E909-4F87-A3D0-77D3250A7A1C}" type="slidenum">
              <a:rPr lang="en-GB" smtClean="0"/>
              <a:t>‹#›</a:t>
            </a:fld>
            <a:endParaRPr lang="en-GB"/>
          </a:p>
        </p:txBody>
      </p:sp>
    </p:spTree>
    <p:extLst>
      <p:ext uri="{BB962C8B-B14F-4D97-AF65-F5344CB8AC3E}">
        <p14:creationId xmlns:p14="http://schemas.microsoft.com/office/powerpoint/2010/main" val="365403718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github.com/feigao1/samplesize_RA" TargetMode="External"/><Relationship Id="rId5" Type="http://schemas.openxmlformats.org/officeDocument/2006/relationships/hyperlink" Target="https://arxiv.org/abs/2011.00725" TargetMode="Externa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 y="0"/>
            <a:ext cx="30275213" cy="3840480"/>
          </a:xfrm>
          <a:prstGeom prst="rect">
            <a:avLst/>
          </a:prstGeom>
          <a:solidFill>
            <a:srgbClr val="8CCD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00">
              <a:highlight>
                <a:srgbClr val="8CCDCD"/>
              </a:highlight>
            </a:endParaRPr>
          </a:p>
        </p:txBody>
      </p:sp>
      <p:sp>
        <p:nvSpPr>
          <p:cNvPr id="6" name="Text Box 4"/>
          <p:cNvSpPr txBox="1">
            <a:spLocks noChangeAspect="1" noChangeArrowheads="1"/>
          </p:cNvSpPr>
          <p:nvPr/>
        </p:nvSpPr>
        <p:spPr bwMode="auto">
          <a:xfrm>
            <a:off x="859536" y="4465523"/>
            <a:ext cx="6400800" cy="956017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3600" b="1">
                <a:solidFill>
                  <a:srgbClr val="E0001B"/>
                </a:solidFill>
                <a:latin typeface="Verdana" panose="020B0604030504040204" pitchFamily="34" charset="0"/>
                <a:ea typeface="Verdana" panose="020B0604030504040204" pitchFamily="34" charset="0"/>
              </a:rPr>
              <a:t>Background</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Clinical trials of new PrEP agents are challenging because it is not ethical to include a placebo-only group.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Innovative ways to evaluate new PrEP modalities are needed without impractically large sample sizes required for non-inferiority trials.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HIV recent infection testing algorithms (RITAs) such as the limiting antigen avidity assay (LAg) plus viral load (VL; Figure 1) could be used to derive a “counterfactual” incidence estimate using specimens from untreated, HIV-positive people identified during screening, to which on-PrEP incidence can be compared (Figure 2).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The feasibility of this approach is partly dependent on the sample sizes needed to ensure adequate power, which is impacted by RITA performance, the number of recent infections identified, the expected efficacy of the intervention, and other factors.</a:t>
            </a:r>
          </a:p>
        </p:txBody>
      </p:sp>
      <p:sp>
        <p:nvSpPr>
          <p:cNvPr id="7" name="Text Box 5"/>
          <p:cNvSpPr txBox="1">
            <a:spLocks noChangeArrowheads="1"/>
          </p:cNvSpPr>
          <p:nvPr/>
        </p:nvSpPr>
        <p:spPr bwMode="auto">
          <a:xfrm>
            <a:off x="1870230" y="302573"/>
            <a:ext cx="27938232" cy="974762"/>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4400" cap="all">
                <a:solidFill>
                  <a:schemeClr val="bg1"/>
                </a:solidFill>
                <a:latin typeface="Verdana" panose="020B0604030504040204" pitchFamily="34" charset="0"/>
                <a:ea typeface="Verdana" panose="020B0604030504040204" pitchFamily="34" charset="0"/>
              </a:rPr>
              <a:t>HIV recent infection test-based incidence as a counterfactual for new PrEP trials</a:t>
            </a:r>
          </a:p>
        </p:txBody>
      </p:sp>
      <p:cxnSp>
        <p:nvCxnSpPr>
          <p:cNvPr id="1035" name="AutoShape 11"/>
          <p:cNvCxnSpPr>
            <a:cxnSpLocks noChangeShapeType="1"/>
          </p:cNvCxnSpPr>
          <p:nvPr/>
        </p:nvCxnSpPr>
        <p:spPr bwMode="auto">
          <a:xfrm>
            <a:off x="9130613" y="42198582"/>
            <a:ext cx="13383585" cy="0"/>
          </a:xfrm>
          <a:prstGeom prst="straightConnector1">
            <a:avLst/>
          </a:prstGeom>
          <a:noFill/>
          <a:ln w="76200">
            <a:solidFill>
              <a:srgbClr val="EF402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68686"/>
                  </a:outerShdw>
                </a:effectLst>
              </a14:hiddenEffects>
            </a:ext>
          </a:extLst>
        </p:spPr>
      </p:cxnSp>
      <p:sp>
        <p:nvSpPr>
          <p:cNvPr id="2" name="Rectangle 1"/>
          <p:cNvSpPr/>
          <p:nvPr/>
        </p:nvSpPr>
        <p:spPr>
          <a:xfrm>
            <a:off x="-2" y="41451981"/>
            <a:ext cx="30275213" cy="1414942"/>
          </a:xfrm>
          <a:prstGeom prst="rect">
            <a:avLst/>
          </a:prstGeom>
          <a:solidFill>
            <a:srgbClr val="8CCDCD"/>
          </a:solidFill>
          <a:ln>
            <a:solidFill>
              <a:srgbClr val="8CCD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3"/>
          </a:p>
        </p:txBody>
      </p:sp>
      <p:sp>
        <p:nvSpPr>
          <p:cNvPr id="14" name="TextBox 13"/>
          <p:cNvSpPr txBox="1"/>
          <p:nvPr/>
        </p:nvSpPr>
        <p:spPr>
          <a:xfrm>
            <a:off x="438004" y="42015702"/>
            <a:ext cx="11538544" cy="397032"/>
          </a:xfrm>
          <a:prstGeom prst="rect">
            <a:avLst/>
          </a:prstGeom>
          <a:noFill/>
        </p:spPr>
        <p:txBody>
          <a:bodyPr wrap="square" rtlCol="0">
            <a:spAutoFit/>
          </a:bodyPr>
          <a:lstStyle/>
          <a:p>
            <a:r>
              <a:rPr lang="en-GB" sz="1980" b="1">
                <a:solidFill>
                  <a:schemeClr val="bg1"/>
                </a:solidFill>
                <a:latin typeface="Century Gothic" panose="020B0502020202020204" pitchFamily="34" charset="0"/>
              </a:rPr>
              <a:t>PRESENTED AT IAS 2021 – the 11th IAS Conference on HIV Science</a:t>
            </a:r>
            <a:r>
              <a:rPr lang="es-ES" sz="1980" b="1">
                <a:solidFill>
                  <a:schemeClr val="bg1"/>
                </a:solidFill>
                <a:latin typeface="Century Gothic" panose="020B0502020202020204" pitchFamily="34" charset="0"/>
              </a:rPr>
              <a:t>|18-21 JULY 2021</a:t>
            </a:r>
            <a:endParaRPr lang="en-GB" sz="1980" b="1">
              <a:solidFill>
                <a:schemeClr val="bg1"/>
              </a:solidFill>
              <a:latin typeface="Century Gothic" panose="020B0502020202020204" pitchFamily="34" charset="0"/>
            </a:endParaRPr>
          </a:p>
        </p:txBody>
      </p:sp>
      <p:sp>
        <p:nvSpPr>
          <p:cNvPr id="11" name="Text Box 3"/>
          <p:cNvSpPr txBox="1">
            <a:spLocks noChangeAspect="1" noChangeArrowheads="1"/>
          </p:cNvSpPr>
          <p:nvPr/>
        </p:nvSpPr>
        <p:spPr bwMode="auto">
          <a:xfrm>
            <a:off x="8272735" y="4465522"/>
            <a:ext cx="6400800" cy="9562081"/>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3600" b="1">
                <a:solidFill>
                  <a:srgbClr val="E0001B"/>
                </a:solidFill>
                <a:latin typeface="Verdana" panose="020B0604030504040204" pitchFamily="34" charset="0"/>
                <a:ea typeface="Verdana" panose="020B0604030504040204" pitchFamily="34" charset="0"/>
              </a:rPr>
              <a:t>Methods</a:t>
            </a:r>
          </a:p>
          <a:p>
            <a:pPr defTabSz="371736" eaLnBrk="0" fontAlgn="base" hangingPunct="0">
              <a:spcBef>
                <a:spcPct val="0"/>
              </a:spcBef>
              <a:spcAft>
                <a:spcPct val="0"/>
              </a:spcAft>
            </a:pPr>
            <a:r>
              <a:rPr lang="en-US" altLang="en-US" sz="2400">
                <a:solidFill>
                  <a:srgbClr val="000000"/>
                </a:solidFill>
                <a:latin typeface="Verdana" panose="020B0604030504040204" pitchFamily="34" charset="0"/>
                <a:ea typeface="Verdana" panose="020B0604030504040204" pitchFamily="34" charset="0"/>
              </a:rPr>
              <a:t>Sample sizes (number of persons screened) required to support detection of an 80% reduction in incidence (null hypothesis: 50% reduction) were calculated based on a test statistic of log incidence ratio</a:t>
            </a:r>
            <a:r>
              <a:rPr lang="en-US" altLang="en-US" sz="2400" baseline="30000">
                <a:solidFill>
                  <a:srgbClr val="000000"/>
                </a:solidFill>
                <a:latin typeface="Verdana" panose="020B0604030504040204" pitchFamily="34" charset="0"/>
                <a:ea typeface="Verdana" panose="020B0604030504040204" pitchFamily="34" charset="0"/>
              </a:rPr>
              <a:t>1</a:t>
            </a:r>
            <a:r>
              <a:rPr lang="en-US" altLang="en-US" sz="2400">
                <a:solidFill>
                  <a:srgbClr val="000000"/>
                </a:solidFill>
                <a:latin typeface="Verdana" panose="020B0604030504040204" pitchFamily="34" charset="0"/>
                <a:ea typeface="Verdana" panose="020B0604030504040204" pitchFamily="34" charset="0"/>
              </a:rPr>
              <a:t> in different populations, and assuming: </a:t>
            </a:r>
          </a:p>
          <a:p>
            <a:pPr marL="342900" indent="-342900" defTabSz="371736" eaLnBrk="0" fontAlgn="base" hangingPunct="0">
              <a:spcBef>
                <a:spcPct val="0"/>
              </a:spcBef>
              <a:spcAft>
                <a:spcPct val="0"/>
              </a:spcAft>
              <a:buFont typeface="Arial" panose="020B0604020202020204" pitchFamily="34" charset="0"/>
              <a:buChar char="•"/>
            </a:pPr>
            <a:r>
              <a:rPr lang="en-US" sz="2400">
                <a:latin typeface="Verdana" panose="020B0604030504040204" pitchFamily="34" charset="0"/>
                <a:ea typeface="Verdana" panose="020B0604030504040204" pitchFamily="34" charset="0"/>
                <a:cs typeface="Verdana" panose="020B0604030504040204" pitchFamily="34" charset="0"/>
              </a:rPr>
              <a:t>a single active intervention arm</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4th generation Ab/Ag testing to identify HIV-positives</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90% enrollment, 90% recency testing success, two years of follow-up on PrEP</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significance level 0.05 and power 0.8.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Subtype-specific mean durations of recent infection and false recent ratios (FRR) for the LAg + VL RITA were derived from CEPHIA</a:t>
            </a:r>
            <a:r>
              <a:rPr lang="en-US" altLang="en-US" sz="2400" baseline="30000">
                <a:solidFill>
                  <a:srgbClr val="000000"/>
                </a:solidFill>
                <a:latin typeface="Verdana" panose="020B0604030504040204" pitchFamily="34" charset="0"/>
                <a:ea typeface="Verdana" panose="020B0604030504040204" pitchFamily="34" charset="0"/>
              </a:rPr>
              <a:t>2</a:t>
            </a:r>
            <a:r>
              <a:rPr lang="en-US" altLang="en-US" sz="2400">
                <a:solidFill>
                  <a:srgbClr val="000000"/>
                </a:solidFill>
                <a:latin typeface="Verdana" panose="020B0604030504040204" pitchFamily="34" charset="0"/>
                <a:ea typeface="Verdana" panose="020B0604030504040204" pitchFamily="34" charset="0"/>
              </a:rPr>
              <a:t> (Table 1)</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7.4% and 14.5% relative standard error on the MDRI for subtype C and subtype B, respectively</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25% relative standard error on FRR</a:t>
            </a:r>
          </a:p>
        </p:txBody>
      </p:sp>
      <p:sp>
        <p:nvSpPr>
          <p:cNvPr id="12" name="Text Box 4"/>
          <p:cNvSpPr txBox="1">
            <a:spLocks noChangeAspect="1" noChangeArrowheads="1"/>
          </p:cNvSpPr>
          <p:nvPr/>
        </p:nvSpPr>
        <p:spPr bwMode="auto">
          <a:xfrm>
            <a:off x="15685934" y="4465522"/>
            <a:ext cx="6400800" cy="9310347"/>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3600" b="1">
                <a:solidFill>
                  <a:srgbClr val="E0001B"/>
                </a:solidFill>
                <a:latin typeface="Verdana" panose="020B0604030504040204" pitchFamily="34" charset="0"/>
                <a:ea typeface="Verdana" panose="020B0604030504040204" pitchFamily="34" charset="0"/>
              </a:rPr>
              <a:t>Results and Discussion</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Sample sizes are dependent on several variables (see Table 2)</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Required sample sizes for four key populations were modeled (Table 3)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These sample sizes are smaller than or comparable to the number of participants in recent phase 3 PrEP trials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Sample sizes increase to unfeasible levels with low MDRI/high FRR (Figure 3A) or low incidence/high prevalence (Figure 3B)</a:t>
            </a:r>
            <a:endParaRPr lang="en-US" altLang="en-US" sz="2400">
              <a:latin typeface="Verdana" panose="020B0604030504040204" pitchFamily="34" charset="0"/>
              <a:ea typeface="Verdana" panose="020B060403050404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291883" y="41370700"/>
            <a:ext cx="3983330" cy="1687036"/>
          </a:xfrm>
          <a:prstGeom prst="rect">
            <a:avLst/>
          </a:prstGeom>
        </p:spPr>
      </p:pic>
      <p:sp>
        <p:nvSpPr>
          <p:cNvPr id="4" name="Rectangle 3">
            <a:extLst>
              <a:ext uri="{FF2B5EF4-FFF2-40B4-BE49-F238E27FC236}">
                <a16:creationId xmlns:a16="http://schemas.microsoft.com/office/drawing/2014/main" id="{F71A36A8-BA72-0647-B7FA-5DC3F9629371}"/>
              </a:ext>
            </a:extLst>
          </p:cNvPr>
          <p:cNvSpPr/>
          <p:nvPr/>
        </p:nvSpPr>
        <p:spPr>
          <a:xfrm>
            <a:off x="1870229" y="1304322"/>
            <a:ext cx="27938231" cy="2246769"/>
          </a:xfrm>
          <a:prstGeom prst="rect">
            <a:avLst/>
          </a:prstGeom>
        </p:spPr>
        <p:txBody>
          <a:bodyPr wrap="square">
            <a:spAutoFit/>
          </a:bodyPr>
          <a:lstStyle/>
          <a:p>
            <a:pPr defTabSz="371736" eaLnBrk="0" fontAlgn="base" hangingPunct="0">
              <a:spcBef>
                <a:spcPct val="0"/>
              </a:spcBef>
              <a:spcAft>
                <a:spcPct val="0"/>
              </a:spcAft>
            </a:pPr>
            <a:r>
              <a:rPr lang="en-US" altLang="en-US" sz="2800">
                <a:solidFill>
                  <a:schemeClr val="bg1"/>
                </a:solidFill>
                <a:latin typeface="Verdana" panose="020B0604030504040204" pitchFamily="34" charset="0"/>
                <a:ea typeface="Verdana" panose="020B0604030504040204" pitchFamily="34" charset="0"/>
              </a:rPr>
              <a:t>Neil Parkin</a:t>
            </a:r>
            <a:r>
              <a:rPr lang="en-US" altLang="en-US" sz="2800" baseline="30000">
                <a:solidFill>
                  <a:schemeClr val="bg1"/>
                </a:solidFill>
                <a:latin typeface="Verdana" panose="020B0604030504040204" pitchFamily="34" charset="0"/>
                <a:ea typeface="Verdana" panose="020B0604030504040204" pitchFamily="34" charset="0"/>
              </a:rPr>
              <a:t>1</a:t>
            </a:r>
            <a:r>
              <a:rPr lang="en-US" altLang="en-US" sz="2800">
                <a:solidFill>
                  <a:schemeClr val="bg1"/>
                </a:solidFill>
                <a:latin typeface="Verdana" panose="020B0604030504040204" pitchFamily="34" charset="0"/>
                <a:ea typeface="Verdana" panose="020B0604030504040204" pitchFamily="34" charset="0"/>
              </a:rPr>
              <a:t>, Fei Gao</a:t>
            </a:r>
            <a:r>
              <a:rPr lang="en-US" altLang="en-US" sz="2800" baseline="30000">
                <a:solidFill>
                  <a:schemeClr val="bg1"/>
                </a:solidFill>
                <a:latin typeface="Verdana" panose="020B0604030504040204" pitchFamily="34" charset="0"/>
                <a:ea typeface="Verdana" panose="020B0604030504040204" pitchFamily="34" charset="0"/>
              </a:rPr>
              <a:t>2</a:t>
            </a:r>
            <a:r>
              <a:rPr lang="en-US" altLang="en-US" sz="2800">
                <a:solidFill>
                  <a:schemeClr val="bg1"/>
                </a:solidFill>
                <a:latin typeface="Verdana" panose="020B0604030504040204" pitchFamily="34" charset="0"/>
                <a:ea typeface="Verdana" panose="020B0604030504040204" pitchFamily="34" charset="0"/>
              </a:rPr>
              <a:t>, Eduard Grebe</a:t>
            </a:r>
            <a:r>
              <a:rPr lang="en-US" altLang="en-US" sz="2800" baseline="30000">
                <a:solidFill>
                  <a:schemeClr val="bg1"/>
                </a:solidFill>
                <a:latin typeface="Verdana" panose="020B0604030504040204" pitchFamily="34" charset="0"/>
                <a:ea typeface="Verdana" panose="020B0604030504040204" pitchFamily="34" charset="0"/>
              </a:rPr>
              <a:t>3,4</a:t>
            </a:r>
            <a:r>
              <a:rPr lang="en-US" altLang="en-US" sz="2800">
                <a:solidFill>
                  <a:schemeClr val="bg1"/>
                </a:solidFill>
                <a:latin typeface="Verdana" panose="020B0604030504040204" pitchFamily="34" charset="0"/>
                <a:ea typeface="Verdana" panose="020B0604030504040204" pitchFamily="34" charset="0"/>
              </a:rPr>
              <a:t>, Amy Cutrell</a:t>
            </a:r>
            <a:r>
              <a:rPr lang="en-US" altLang="en-US" sz="2800" baseline="30000">
                <a:solidFill>
                  <a:schemeClr val="bg1"/>
                </a:solidFill>
                <a:latin typeface="Verdana" panose="020B0604030504040204" pitchFamily="34" charset="0"/>
                <a:ea typeface="Verdana" panose="020B0604030504040204" pitchFamily="34" charset="0"/>
              </a:rPr>
              <a:t>5</a:t>
            </a:r>
            <a:r>
              <a:rPr lang="en-US" altLang="en-US" sz="2800">
                <a:solidFill>
                  <a:schemeClr val="bg1"/>
                </a:solidFill>
                <a:latin typeface="Verdana" panose="020B0604030504040204" pitchFamily="34" charset="0"/>
                <a:ea typeface="Verdana" panose="020B0604030504040204" pitchFamily="34" charset="0"/>
              </a:rPr>
              <a:t>, </a:t>
            </a:r>
            <a:r>
              <a:rPr lang="en-US" altLang="en-US" sz="2800" err="1">
                <a:solidFill>
                  <a:schemeClr val="bg1"/>
                </a:solidFill>
                <a:latin typeface="Verdana" panose="020B0604030504040204" pitchFamily="34" charset="0"/>
                <a:ea typeface="Verdana" panose="020B0604030504040204" pitchFamily="34" charset="0"/>
              </a:rPr>
              <a:t>Moupali</a:t>
            </a:r>
            <a:r>
              <a:rPr lang="en-US" altLang="en-US" sz="2800">
                <a:solidFill>
                  <a:schemeClr val="bg1"/>
                </a:solidFill>
                <a:latin typeface="Verdana" panose="020B0604030504040204" pitchFamily="34" charset="0"/>
                <a:ea typeface="Verdana" panose="020B0604030504040204" pitchFamily="34" charset="0"/>
              </a:rPr>
              <a:t> Das</a:t>
            </a:r>
            <a:r>
              <a:rPr lang="en-US" altLang="en-US" sz="2800" baseline="30000">
                <a:solidFill>
                  <a:schemeClr val="bg1"/>
                </a:solidFill>
                <a:latin typeface="Verdana" panose="020B0604030504040204" pitchFamily="34" charset="0"/>
                <a:ea typeface="Verdana" panose="020B0604030504040204" pitchFamily="34" charset="0"/>
              </a:rPr>
              <a:t>6</a:t>
            </a:r>
            <a:r>
              <a:rPr lang="en-US" altLang="en-US" sz="2800">
                <a:solidFill>
                  <a:schemeClr val="bg1"/>
                </a:solidFill>
                <a:latin typeface="Verdana" panose="020B0604030504040204" pitchFamily="34" charset="0"/>
                <a:ea typeface="Verdana" panose="020B0604030504040204" pitchFamily="34" charset="0"/>
              </a:rPr>
              <a:t>, Deborah Donnell</a:t>
            </a:r>
            <a:r>
              <a:rPr lang="en-US" altLang="en-US" sz="2800" baseline="30000">
                <a:solidFill>
                  <a:schemeClr val="bg1"/>
                </a:solidFill>
                <a:latin typeface="Verdana" panose="020B0604030504040204" pitchFamily="34" charset="0"/>
                <a:ea typeface="Verdana" panose="020B0604030504040204" pitchFamily="34" charset="0"/>
              </a:rPr>
              <a:t>2</a:t>
            </a:r>
            <a:r>
              <a:rPr lang="en-US" altLang="en-US" sz="2800">
                <a:solidFill>
                  <a:schemeClr val="bg1"/>
                </a:solidFill>
                <a:latin typeface="Verdana" panose="020B0604030504040204" pitchFamily="34" charset="0"/>
                <a:ea typeface="Verdana" panose="020B0604030504040204" pitchFamily="34" charset="0"/>
              </a:rPr>
              <a:t>, David Glidden</a:t>
            </a:r>
            <a:r>
              <a:rPr lang="en-US" altLang="en-US" sz="2800" baseline="30000">
                <a:solidFill>
                  <a:schemeClr val="bg1"/>
                </a:solidFill>
                <a:latin typeface="Verdana" panose="020B0604030504040204" pitchFamily="34" charset="0"/>
                <a:ea typeface="Verdana" panose="020B0604030504040204" pitchFamily="34" charset="0"/>
              </a:rPr>
              <a:t>4</a:t>
            </a:r>
            <a:r>
              <a:rPr lang="en-US" altLang="en-US" sz="2800">
                <a:solidFill>
                  <a:schemeClr val="bg1"/>
                </a:solidFill>
                <a:latin typeface="Verdana" panose="020B0604030504040204" pitchFamily="34" charset="0"/>
                <a:ea typeface="Verdana" panose="020B0604030504040204" pitchFamily="34" charset="0"/>
              </a:rPr>
              <a:t>, James P. Hughes</a:t>
            </a:r>
            <a:r>
              <a:rPr lang="en-US" altLang="en-US" sz="2800" baseline="30000">
                <a:solidFill>
                  <a:schemeClr val="bg1"/>
                </a:solidFill>
                <a:latin typeface="Verdana" panose="020B0604030504040204" pitchFamily="34" charset="0"/>
                <a:ea typeface="Verdana" panose="020B0604030504040204" pitchFamily="34" charset="0"/>
              </a:rPr>
              <a:t>7</a:t>
            </a:r>
            <a:r>
              <a:rPr lang="en-US" altLang="en-US" sz="2800">
                <a:solidFill>
                  <a:schemeClr val="bg1"/>
                </a:solidFill>
                <a:latin typeface="Verdana" panose="020B0604030504040204" pitchFamily="34" charset="0"/>
                <a:ea typeface="Verdana" panose="020B0604030504040204" pitchFamily="34" charset="0"/>
              </a:rPr>
              <a:t>, </a:t>
            </a:r>
            <a:r>
              <a:rPr lang="en-US" altLang="en-US" sz="2800" err="1">
                <a:solidFill>
                  <a:schemeClr val="bg1"/>
                </a:solidFill>
                <a:latin typeface="Verdana" panose="020B0604030504040204" pitchFamily="34" charset="0"/>
                <a:ea typeface="Verdana" panose="020B0604030504040204" pitchFamily="34" charset="0"/>
              </a:rPr>
              <a:t>Charu</a:t>
            </a:r>
            <a:r>
              <a:rPr lang="en-US" altLang="en-US" sz="2800">
                <a:solidFill>
                  <a:schemeClr val="bg1"/>
                </a:solidFill>
                <a:latin typeface="Verdana" panose="020B0604030504040204" pitchFamily="34" charset="0"/>
                <a:ea typeface="Verdana" panose="020B0604030504040204" pitchFamily="34" charset="0"/>
              </a:rPr>
              <a:t> Mullick</a:t>
            </a:r>
            <a:r>
              <a:rPr lang="en-US" altLang="en-US" sz="2800" baseline="30000">
                <a:solidFill>
                  <a:schemeClr val="bg1"/>
                </a:solidFill>
                <a:latin typeface="Verdana" panose="020B0604030504040204" pitchFamily="34" charset="0"/>
                <a:ea typeface="Verdana" panose="020B0604030504040204" pitchFamily="34" charset="0"/>
              </a:rPr>
              <a:t>8</a:t>
            </a:r>
            <a:r>
              <a:rPr lang="en-US" altLang="en-US" sz="2800">
                <a:solidFill>
                  <a:schemeClr val="bg1"/>
                </a:solidFill>
                <a:latin typeface="Verdana" panose="020B0604030504040204" pitchFamily="34" charset="0"/>
                <a:ea typeface="Verdana" panose="020B0604030504040204" pitchFamily="34" charset="0"/>
              </a:rPr>
              <a:t>, Jeffrey Murray</a:t>
            </a:r>
            <a:r>
              <a:rPr lang="en-US" altLang="en-US" sz="2800" baseline="30000">
                <a:solidFill>
                  <a:schemeClr val="bg1"/>
                </a:solidFill>
                <a:latin typeface="Verdana" panose="020B0604030504040204" pitchFamily="34" charset="0"/>
                <a:ea typeface="Verdana" panose="020B0604030504040204" pitchFamily="34" charset="0"/>
              </a:rPr>
              <a:t>8</a:t>
            </a:r>
            <a:r>
              <a:rPr lang="en-US" altLang="en-US" sz="2800">
                <a:solidFill>
                  <a:schemeClr val="bg1"/>
                </a:solidFill>
                <a:latin typeface="Verdana" panose="020B0604030504040204" pitchFamily="34" charset="0"/>
                <a:ea typeface="Verdana" panose="020B0604030504040204" pitchFamily="34" charset="0"/>
              </a:rPr>
              <a:t>, Michael Robertson</a:t>
            </a:r>
            <a:r>
              <a:rPr lang="en-US" altLang="en-US" sz="2800" baseline="30000">
                <a:solidFill>
                  <a:schemeClr val="bg1"/>
                </a:solidFill>
                <a:latin typeface="Verdana" panose="020B0604030504040204" pitchFamily="34" charset="0"/>
                <a:ea typeface="Verdana" panose="020B0604030504040204" pitchFamily="34" charset="0"/>
              </a:rPr>
              <a:t>9</a:t>
            </a:r>
            <a:r>
              <a:rPr lang="en-US" altLang="en-US" sz="2800">
                <a:solidFill>
                  <a:schemeClr val="bg1"/>
                </a:solidFill>
                <a:latin typeface="Verdana" panose="020B0604030504040204" pitchFamily="34" charset="0"/>
                <a:ea typeface="Verdana" panose="020B0604030504040204" pitchFamily="34" charset="0"/>
              </a:rPr>
              <a:t>, Tamar Tchelidze</a:t>
            </a:r>
            <a:r>
              <a:rPr lang="en-US" altLang="en-US" sz="2800" baseline="30000">
                <a:solidFill>
                  <a:schemeClr val="bg1"/>
                </a:solidFill>
                <a:latin typeface="Verdana" panose="020B0604030504040204" pitchFamily="34" charset="0"/>
                <a:ea typeface="Verdana" panose="020B0604030504040204" pitchFamily="34" charset="0"/>
              </a:rPr>
              <a:t>10</a:t>
            </a:r>
            <a:r>
              <a:rPr lang="en-US" altLang="en-US" sz="2800">
                <a:solidFill>
                  <a:schemeClr val="bg1"/>
                </a:solidFill>
                <a:latin typeface="Verdana" panose="020B0604030504040204" pitchFamily="34" charset="0"/>
                <a:ea typeface="Verdana" panose="020B0604030504040204" pitchFamily="34" charset="0"/>
              </a:rPr>
              <a:t>, and Veronica Miller</a:t>
            </a:r>
            <a:r>
              <a:rPr lang="en-US" altLang="en-US" sz="2800" baseline="30000">
                <a:solidFill>
                  <a:schemeClr val="bg1"/>
                </a:solidFill>
                <a:latin typeface="Verdana" panose="020B0604030504040204" pitchFamily="34" charset="0"/>
                <a:ea typeface="Verdana" panose="020B0604030504040204" pitchFamily="34" charset="0"/>
              </a:rPr>
              <a:t>10</a:t>
            </a:r>
            <a:r>
              <a:rPr lang="en-US" altLang="en-US" sz="2800">
                <a:solidFill>
                  <a:schemeClr val="bg1"/>
                </a:solidFill>
                <a:latin typeface="Verdana" panose="020B0604030504040204" pitchFamily="34" charset="0"/>
                <a:ea typeface="Verdana" panose="020B0604030504040204" pitchFamily="34" charset="0"/>
              </a:rPr>
              <a:t> for the Forum for Collaborative Research Recency Assay Working Group</a:t>
            </a:r>
          </a:p>
          <a:p>
            <a:pPr defTabSz="371736" eaLnBrk="0" fontAlgn="base" hangingPunct="0">
              <a:spcBef>
                <a:spcPct val="0"/>
              </a:spcBef>
              <a:spcAft>
                <a:spcPct val="0"/>
              </a:spcAft>
            </a:pPr>
            <a:r>
              <a:rPr lang="en-US" sz="2800" baseline="30000">
                <a:solidFill>
                  <a:schemeClr val="bg1"/>
                </a:solidFill>
              </a:rPr>
              <a:t>1</a:t>
            </a:r>
            <a:r>
              <a:rPr lang="en-US" sz="2800">
                <a:solidFill>
                  <a:schemeClr val="bg1"/>
                </a:solidFill>
              </a:rPr>
              <a:t> Data First Consulting, Sebastopol, CA; </a:t>
            </a:r>
            <a:r>
              <a:rPr lang="en-US" sz="2800" baseline="30000">
                <a:solidFill>
                  <a:schemeClr val="bg1"/>
                </a:solidFill>
              </a:rPr>
              <a:t>2</a:t>
            </a:r>
            <a:r>
              <a:rPr lang="en-US" sz="2800">
                <a:solidFill>
                  <a:schemeClr val="bg1"/>
                </a:solidFill>
              </a:rPr>
              <a:t> Fred Hutchinson Cancer Research Center, Seattle, WA; </a:t>
            </a:r>
            <a:r>
              <a:rPr lang="en-US" sz="2800" baseline="30000">
                <a:solidFill>
                  <a:schemeClr val="bg1"/>
                </a:solidFill>
              </a:rPr>
              <a:t>3</a:t>
            </a:r>
            <a:r>
              <a:rPr lang="en-US" sz="2800">
                <a:solidFill>
                  <a:schemeClr val="bg1"/>
                </a:solidFill>
              </a:rPr>
              <a:t> </a:t>
            </a:r>
            <a:r>
              <a:rPr lang="en-US" sz="2800" err="1">
                <a:solidFill>
                  <a:schemeClr val="bg1"/>
                </a:solidFill>
              </a:rPr>
              <a:t>Vitalant</a:t>
            </a:r>
            <a:r>
              <a:rPr lang="en-US" sz="2800">
                <a:solidFill>
                  <a:schemeClr val="bg1"/>
                </a:solidFill>
              </a:rPr>
              <a:t> Research Institute, San Francisco, CA; </a:t>
            </a:r>
            <a:r>
              <a:rPr lang="en-US" sz="2800" baseline="30000">
                <a:solidFill>
                  <a:schemeClr val="bg1"/>
                </a:solidFill>
              </a:rPr>
              <a:t>4</a:t>
            </a:r>
            <a:r>
              <a:rPr lang="en-US" sz="2800">
                <a:solidFill>
                  <a:schemeClr val="bg1"/>
                </a:solidFill>
              </a:rPr>
              <a:t> University of California San Francisco, San Francisco, CA; </a:t>
            </a:r>
            <a:r>
              <a:rPr lang="en-US" sz="2800" baseline="30000">
                <a:solidFill>
                  <a:schemeClr val="bg1"/>
                </a:solidFill>
              </a:rPr>
              <a:t>5</a:t>
            </a:r>
            <a:r>
              <a:rPr lang="en-US" sz="2800">
                <a:solidFill>
                  <a:schemeClr val="bg1"/>
                </a:solidFill>
              </a:rPr>
              <a:t> </a:t>
            </a:r>
            <a:r>
              <a:rPr lang="en-US" sz="2800" err="1">
                <a:solidFill>
                  <a:schemeClr val="bg1"/>
                </a:solidFill>
              </a:rPr>
              <a:t>ViiV</a:t>
            </a:r>
            <a:r>
              <a:rPr lang="en-US" sz="2800">
                <a:solidFill>
                  <a:schemeClr val="bg1"/>
                </a:solidFill>
              </a:rPr>
              <a:t> Healthcare, Research Triangle Park, NC, USA; </a:t>
            </a:r>
            <a:r>
              <a:rPr lang="en-US" sz="2800" baseline="30000">
                <a:solidFill>
                  <a:schemeClr val="bg1"/>
                </a:solidFill>
              </a:rPr>
              <a:t>6</a:t>
            </a:r>
            <a:r>
              <a:rPr lang="en-US" sz="2800">
                <a:solidFill>
                  <a:schemeClr val="bg1"/>
                </a:solidFill>
              </a:rPr>
              <a:t> Gilead Sciences, Foster City, CA; </a:t>
            </a:r>
            <a:r>
              <a:rPr lang="en-US" sz="2800" baseline="30000">
                <a:solidFill>
                  <a:schemeClr val="bg1"/>
                </a:solidFill>
              </a:rPr>
              <a:t>7</a:t>
            </a:r>
            <a:r>
              <a:rPr lang="en-US" sz="2800">
                <a:solidFill>
                  <a:schemeClr val="bg1"/>
                </a:solidFill>
              </a:rPr>
              <a:t> University of Washington, Seattle, WA; </a:t>
            </a:r>
            <a:r>
              <a:rPr lang="en-US" sz="2800" baseline="30000">
                <a:solidFill>
                  <a:schemeClr val="bg1"/>
                </a:solidFill>
              </a:rPr>
              <a:t>8</a:t>
            </a:r>
            <a:r>
              <a:rPr lang="en-US" sz="2800">
                <a:solidFill>
                  <a:schemeClr val="bg1"/>
                </a:solidFill>
              </a:rPr>
              <a:t> US Food and Drug Administration, Silver Spring, MD; </a:t>
            </a:r>
            <a:r>
              <a:rPr lang="en-US" sz="2800" baseline="30000">
                <a:solidFill>
                  <a:schemeClr val="bg1"/>
                </a:solidFill>
              </a:rPr>
              <a:t>9</a:t>
            </a:r>
            <a:r>
              <a:rPr lang="en-US" sz="2800">
                <a:solidFill>
                  <a:schemeClr val="bg1"/>
                </a:solidFill>
              </a:rPr>
              <a:t> Merck &amp; Co., Inc., Kenilworth, NJ, USA; </a:t>
            </a:r>
            <a:r>
              <a:rPr lang="en-US" sz="2800" baseline="30000">
                <a:solidFill>
                  <a:schemeClr val="bg1"/>
                </a:solidFill>
              </a:rPr>
              <a:t>10</a:t>
            </a:r>
            <a:r>
              <a:rPr lang="en-US" sz="2800">
                <a:solidFill>
                  <a:schemeClr val="bg1"/>
                </a:solidFill>
              </a:rPr>
              <a:t> Forum for Collaborative Research, Washington, DC</a:t>
            </a:r>
          </a:p>
        </p:txBody>
      </p:sp>
      <p:sp>
        <p:nvSpPr>
          <p:cNvPr id="13" name="Text Box 4">
            <a:extLst>
              <a:ext uri="{FF2B5EF4-FFF2-40B4-BE49-F238E27FC236}">
                <a16:creationId xmlns:a16="http://schemas.microsoft.com/office/drawing/2014/main" id="{0C7D9624-C290-0B4E-B956-3E94D8587C0E}"/>
              </a:ext>
            </a:extLst>
          </p:cNvPr>
          <p:cNvSpPr txBox="1">
            <a:spLocks noChangeAspect="1" noChangeArrowheads="1"/>
          </p:cNvSpPr>
          <p:nvPr/>
        </p:nvSpPr>
        <p:spPr bwMode="auto">
          <a:xfrm>
            <a:off x="23099132" y="4465523"/>
            <a:ext cx="6400800" cy="931034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3600" b="1">
                <a:solidFill>
                  <a:srgbClr val="E0001B"/>
                </a:solidFill>
                <a:latin typeface="Verdana" panose="020B0604030504040204" pitchFamily="34" charset="0"/>
                <a:ea typeface="Verdana" panose="020B0604030504040204" pitchFamily="34" charset="0"/>
              </a:rPr>
              <a:t>Conclusions</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Counterfactual incidence estimate based on recent infection testing can facilitate next-generation PrEP trials, at least in high incidence populations for which RITAs have been calibrated, and where the efficacy of the intervention is expected to be very high.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Sample sizes may not be feasible in populations with lower incidence, where the FRR is higher (e.g. subtype D), or if PrEP efficacy is expected to be lower. </a:t>
            </a:r>
          </a:p>
          <a:p>
            <a:pPr marL="342900" indent="-342900" defTabSz="371736" eaLnBrk="0" fontAlgn="base" hangingPunct="0">
              <a:spcBef>
                <a:spcPct val="0"/>
              </a:spcBef>
              <a:spcAft>
                <a:spcPct val="0"/>
              </a:spcAft>
              <a:buFont typeface="Arial" panose="020B0604020202020204" pitchFamily="34" charset="0"/>
              <a:buChar char="•"/>
            </a:pPr>
            <a:r>
              <a:rPr lang="en-US" altLang="en-US" sz="2400">
                <a:solidFill>
                  <a:srgbClr val="000000"/>
                </a:solidFill>
                <a:latin typeface="Verdana" panose="020B0604030504040204" pitchFamily="34" charset="0"/>
                <a:ea typeface="Verdana" panose="020B0604030504040204" pitchFamily="34" charset="0"/>
              </a:rPr>
              <a:t>Despite these limitations, generation of a counterfactual incidence estimate based on recency assays appears to be feasible, offers high statistical power, and is nearly contemporaneous with the on-PrEP population.</a:t>
            </a:r>
            <a:endParaRPr lang="en-US" altLang="en-US" sz="2400">
              <a:latin typeface="Verdana" panose="020B0604030504040204" pitchFamily="34" charset="0"/>
              <a:ea typeface="Verdana" panose="020B0604030504040204" pitchFamily="34" charset="0"/>
            </a:endParaRPr>
          </a:p>
        </p:txBody>
      </p:sp>
      <p:sp>
        <p:nvSpPr>
          <p:cNvPr id="15" name="Text Box 4">
            <a:extLst>
              <a:ext uri="{FF2B5EF4-FFF2-40B4-BE49-F238E27FC236}">
                <a16:creationId xmlns:a16="http://schemas.microsoft.com/office/drawing/2014/main" id="{9B093B0B-517A-8249-8F5E-1BD609D2DE13}"/>
              </a:ext>
            </a:extLst>
          </p:cNvPr>
          <p:cNvSpPr txBox="1">
            <a:spLocks noChangeAspect="1" noChangeArrowheads="1"/>
          </p:cNvSpPr>
          <p:nvPr/>
        </p:nvSpPr>
        <p:spPr bwMode="auto">
          <a:xfrm>
            <a:off x="521167" y="37793226"/>
            <a:ext cx="28859355" cy="3599535"/>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3200" b="1">
                <a:solidFill>
                  <a:srgbClr val="E0001B"/>
                </a:solidFill>
                <a:latin typeface="Verdana" panose="020B0604030504040204" pitchFamily="34" charset="0"/>
                <a:ea typeface="Verdana" panose="020B0604030504040204" pitchFamily="34" charset="0"/>
              </a:rPr>
              <a:t>Acknowledgements</a:t>
            </a:r>
          </a:p>
          <a:p>
            <a:pPr defTabSz="371736" eaLnBrk="0" fontAlgn="base" hangingPunct="0">
              <a:spcBef>
                <a:spcPct val="0"/>
              </a:spcBef>
              <a:spcAft>
                <a:spcPct val="0"/>
              </a:spcAft>
            </a:pPr>
            <a:r>
              <a:rPr lang="en-US" altLang="en-US" sz="2000">
                <a:solidFill>
                  <a:srgbClr val="000000"/>
                </a:solidFill>
                <a:latin typeface="Verdana" panose="020B0604030504040204" pitchFamily="34" charset="0"/>
                <a:ea typeface="Verdana" panose="020B0604030504040204" pitchFamily="34" charset="0"/>
              </a:rPr>
              <a:t>We thank Tamar </a:t>
            </a:r>
            <a:r>
              <a:rPr lang="en-US" altLang="en-US" sz="2000" err="1">
                <a:solidFill>
                  <a:srgbClr val="000000"/>
                </a:solidFill>
                <a:latin typeface="Verdana" panose="020B0604030504040204" pitchFamily="34" charset="0"/>
                <a:ea typeface="Verdana" panose="020B0604030504040204" pitchFamily="34" charset="0"/>
              </a:rPr>
              <a:t>Tchelidze</a:t>
            </a:r>
            <a:r>
              <a:rPr lang="en-US" altLang="en-US" sz="2000">
                <a:solidFill>
                  <a:srgbClr val="000000"/>
                </a:solidFill>
                <a:latin typeface="Verdana" panose="020B0604030504040204" pitchFamily="34" charset="0"/>
                <a:ea typeface="Verdana" panose="020B0604030504040204" pitchFamily="34" charset="0"/>
              </a:rPr>
              <a:t> and Joseph Lau (Forum for Collaborative Research) for their organizational support of the Recency Assay Working Group.</a:t>
            </a:r>
          </a:p>
          <a:p>
            <a:pPr defTabSz="371736" eaLnBrk="0" fontAlgn="base" hangingPunct="0">
              <a:spcBef>
                <a:spcPct val="0"/>
              </a:spcBef>
              <a:spcAft>
                <a:spcPct val="0"/>
              </a:spcAft>
            </a:pPr>
            <a:r>
              <a:rPr lang="en-US" altLang="en-US" sz="2000" u="sng">
                <a:solidFill>
                  <a:srgbClr val="000000"/>
                </a:solidFill>
                <a:latin typeface="Verdana" panose="020B0604030504040204" pitchFamily="34" charset="0"/>
                <a:ea typeface="Verdana" panose="020B0604030504040204" pitchFamily="34" charset="0"/>
              </a:rPr>
              <a:t>Funding</a:t>
            </a:r>
            <a:r>
              <a:rPr lang="en-US" altLang="en-US" sz="2000">
                <a:solidFill>
                  <a:srgbClr val="000000"/>
                </a:solidFill>
                <a:latin typeface="Verdana" panose="020B0604030504040204" pitchFamily="34" charset="0"/>
                <a:ea typeface="Verdana" panose="020B0604030504040204" pitchFamily="34" charset="0"/>
              </a:rPr>
              <a:t>: The Forum for Collaborative Research received project funding from the Bill and Melinda Gates Foundation (award number: INV-010392/OPP1199945), and is also supported by AbbVie, Gilead, Merck, Janssen, Monogram Biosciences, </a:t>
            </a:r>
            <a:r>
              <a:rPr lang="en-US" altLang="en-US" sz="2000" err="1">
                <a:solidFill>
                  <a:srgbClr val="000000"/>
                </a:solidFill>
                <a:latin typeface="Verdana" panose="020B0604030504040204" pitchFamily="34" charset="0"/>
                <a:ea typeface="Verdana" panose="020B0604030504040204" pitchFamily="34" charset="0"/>
              </a:rPr>
              <a:t>ViiV</a:t>
            </a:r>
            <a:r>
              <a:rPr lang="en-US" altLang="en-US" sz="2000">
                <a:solidFill>
                  <a:srgbClr val="000000"/>
                </a:solidFill>
                <a:latin typeface="Verdana" panose="020B0604030504040204" pitchFamily="34" charset="0"/>
                <a:ea typeface="Verdana" panose="020B0604030504040204" pitchFamily="34" charset="0"/>
              </a:rPr>
              <a:t> Healthcare, Abbott Diagnostics, and Quest Diagnostics. Deborah Donnell, Fei Gao, and James Hughes received funding support from NIH grant number UM1AI068635.</a:t>
            </a:r>
          </a:p>
          <a:p>
            <a:pPr defTabSz="371736" eaLnBrk="0" fontAlgn="base" hangingPunct="0">
              <a:spcBef>
                <a:spcPct val="0"/>
              </a:spcBef>
              <a:spcAft>
                <a:spcPct val="0"/>
              </a:spcAft>
            </a:pPr>
            <a:r>
              <a:rPr lang="en-US" altLang="en-US" sz="2000">
                <a:solidFill>
                  <a:srgbClr val="000000"/>
                </a:solidFill>
                <a:latin typeface="Verdana" panose="020B0604030504040204" pitchFamily="34" charset="0"/>
                <a:ea typeface="Verdana" panose="020B0604030504040204" pitchFamily="34" charset="0"/>
              </a:rPr>
              <a:t>The Forum for Collaborative Research </a:t>
            </a:r>
            <a:r>
              <a:rPr lang="en-US" altLang="en-US" sz="2000" u="sng">
                <a:solidFill>
                  <a:srgbClr val="000000"/>
                </a:solidFill>
                <a:latin typeface="Verdana" panose="020B0604030504040204" pitchFamily="34" charset="0"/>
                <a:ea typeface="Verdana" panose="020B0604030504040204" pitchFamily="34" charset="0"/>
              </a:rPr>
              <a:t>Recency Assay Working Group </a:t>
            </a:r>
            <a:r>
              <a:rPr lang="en-US" altLang="en-US" sz="2000">
                <a:solidFill>
                  <a:srgbClr val="000000"/>
                </a:solidFill>
                <a:latin typeface="Verdana" panose="020B0604030504040204" pitchFamily="34" charset="0"/>
                <a:ea typeface="Verdana" panose="020B0604030504040204" pitchFamily="34" charset="0"/>
              </a:rPr>
              <a:t>has the following members in addition to all co-authors: Yen Pottinger (Columbia University); Regine Lehnert (Federal Institute for Drugs and Medical Device); Timothy </a:t>
            </a:r>
            <a:r>
              <a:rPr lang="en-US" altLang="en-US" sz="2000" err="1">
                <a:solidFill>
                  <a:srgbClr val="000000"/>
                </a:solidFill>
                <a:latin typeface="Verdana" panose="020B0604030504040204" pitchFamily="34" charset="0"/>
                <a:ea typeface="Verdana" panose="020B0604030504040204" pitchFamily="34" charset="0"/>
              </a:rPr>
              <a:t>Mastro</a:t>
            </a:r>
            <a:r>
              <a:rPr lang="en-US" altLang="en-US" sz="2000">
                <a:solidFill>
                  <a:srgbClr val="000000"/>
                </a:solidFill>
                <a:latin typeface="Verdana" panose="020B0604030504040204" pitchFamily="34" charset="0"/>
                <a:ea typeface="Verdana" panose="020B0604030504040204" pitchFamily="34" charset="0"/>
              </a:rPr>
              <a:t> (FHI360); Beatriz </a:t>
            </a:r>
            <a:r>
              <a:rPr lang="en-US" altLang="en-US" sz="2000" err="1">
                <a:solidFill>
                  <a:srgbClr val="000000"/>
                </a:solidFill>
                <a:latin typeface="Verdana" panose="020B0604030504040204" pitchFamily="34" charset="0"/>
                <a:ea typeface="Verdana" panose="020B0604030504040204" pitchFamily="34" charset="0"/>
              </a:rPr>
              <a:t>Grinsztejn</a:t>
            </a:r>
            <a:r>
              <a:rPr lang="en-US" altLang="en-US" sz="2000">
                <a:solidFill>
                  <a:srgbClr val="000000"/>
                </a:solidFill>
                <a:latin typeface="Verdana" panose="020B0604030504040204" pitchFamily="34" charset="0"/>
                <a:ea typeface="Verdana" panose="020B0604030504040204" pitchFamily="34" charset="0"/>
              </a:rPr>
              <a:t> (FIOCRUZ); Joseph Lau, </a:t>
            </a:r>
            <a:r>
              <a:rPr lang="en-US" altLang="en-US" sz="2000" err="1">
                <a:solidFill>
                  <a:srgbClr val="000000"/>
                </a:solidFill>
                <a:latin typeface="Verdana" panose="020B0604030504040204" pitchFamily="34" charset="0"/>
                <a:ea typeface="Verdana" panose="020B0604030504040204" pitchFamily="34" charset="0"/>
              </a:rPr>
              <a:t>Tinkhani</a:t>
            </a:r>
            <a:r>
              <a:rPr lang="en-US" altLang="en-US" sz="2000">
                <a:solidFill>
                  <a:srgbClr val="000000"/>
                </a:solidFill>
                <a:latin typeface="Verdana" panose="020B0604030504040204" pitchFamily="34" charset="0"/>
                <a:ea typeface="Verdana" panose="020B0604030504040204" pitchFamily="34" charset="0"/>
              </a:rPr>
              <a:t> </a:t>
            </a:r>
            <a:r>
              <a:rPr lang="en-US" altLang="en-US" sz="2000" err="1">
                <a:solidFill>
                  <a:srgbClr val="000000"/>
                </a:solidFill>
                <a:latin typeface="Verdana" panose="020B0604030504040204" pitchFamily="34" charset="0"/>
                <a:ea typeface="Verdana" panose="020B0604030504040204" pitchFamily="34" charset="0"/>
              </a:rPr>
              <a:t>Mbichila</a:t>
            </a:r>
            <a:r>
              <a:rPr lang="en-US" altLang="en-US" sz="2000">
                <a:solidFill>
                  <a:srgbClr val="000000"/>
                </a:solidFill>
                <a:latin typeface="Verdana" panose="020B0604030504040204" pitchFamily="34" charset="0"/>
                <a:ea typeface="Verdana" panose="020B0604030504040204" pitchFamily="34" charset="0"/>
              </a:rPr>
              <a:t>, Eunice </a:t>
            </a:r>
            <a:r>
              <a:rPr lang="en-US" altLang="en-US" sz="2000" err="1">
                <a:solidFill>
                  <a:srgbClr val="000000"/>
                </a:solidFill>
                <a:latin typeface="Verdana" panose="020B0604030504040204" pitchFamily="34" charset="0"/>
                <a:ea typeface="Verdana" panose="020B0604030504040204" pitchFamily="34" charset="0"/>
              </a:rPr>
              <a:t>Ndzerem</a:t>
            </a:r>
            <a:r>
              <a:rPr lang="en-US" altLang="en-US" sz="2000">
                <a:solidFill>
                  <a:srgbClr val="000000"/>
                </a:solidFill>
                <a:latin typeface="Verdana" panose="020B0604030504040204" pitchFamily="34" charset="0"/>
                <a:ea typeface="Verdana" panose="020B0604030504040204" pitchFamily="34" charset="0"/>
              </a:rPr>
              <a:t>-Shang, and Tamar </a:t>
            </a:r>
            <a:r>
              <a:rPr lang="en-US" altLang="en-US" sz="2000" err="1">
                <a:solidFill>
                  <a:srgbClr val="000000"/>
                </a:solidFill>
                <a:latin typeface="Verdana" panose="020B0604030504040204" pitchFamily="34" charset="0"/>
                <a:ea typeface="Verdana" panose="020B0604030504040204" pitchFamily="34" charset="0"/>
              </a:rPr>
              <a:t>Tchelidze</a:t>
            </a:r>
            <a:r>
              <a:rPr lang="en-US" altLang="en-US" sz="2000">
                <a:solidFill>
                  <a:srgbClr val="000000"/>
                </a:solidFill>
                <a:latin typeface="Verdana" panose="020B0604030504040204" pitchFamily="34" charset="0"/>
                <a:ea typeface="Verdana" panose="020B0604030504040204" pitchFamily="34" charset="0"/>
              </a:rPr>
              <a:t> (Forum for Collaborative Research); Jared </a:t>
            </a:r>
            <a:r>
              <a:rPr lang="en-US" altLang="en-US" sz="2000" err="1">
                <a:solidFill>
                  <a:srgbClr val="000000"/>
                </a:solidFill>
                <a:latin typeface="Verdana" panose="020B0604030504040204" pitchFamily="34" charset="0"/>
                <a:ea typeface="Verdana" panose="020B0604030504040204" pitchFamily="34" charset="0"/>
              </a:rPr>
              <a:t>Baeten</a:t>
            </a:r>
            <a:r>
              <a:rPr lang="en-US" altLang="en-US" sz="2000">
                <a:solidFill>
                  <a:srgbClr val="000000"/>
                </a:solidFill>
                <a:latin typeface="Verdana" panose="020B0604030504040204" pitchFamily="34" charset="0"/>
                <a:ea typeface="Verdana" panose="020B0604030504040204" pitchFamily="34" charset="0"/>
              </a:rPr>
              <a:t>, Christoph Carter, Stephanie Cox, </a:t>
            </a:r>
            <a:r>
              <a:rPr lang="en-US" altLang="en-US" sz="2000" err="1">
                <a:solidFill>
                  <a:srgbClr val="000000"/>
                </a:solidFill>
                <a:latin typeface="Verdana" panose="020B0604030504040204" pitchFamily="34" charset="0"/>
                <a:ea typeface="Verdana" panose="020B0604030504040204" pitchFamily="34" charset="0"/>
              </a:rPr>
              <a:t>Ramin</a:t>
            </a:r>
            <a:r>
              <a:rPr lang="en-US" altLang="en-US" sz="2000">
                <a:solidFill>
                  <a:srgbClr val="000000"/>
                </a:solidFill>
                <a:latin typeface="Verdana" panose="020B0604030504040204" pitchFamily="34" charset="0"/>
                <a:ea typeface="Verdana" panose="020B0604030504040204" pitchFamily="34" charset="0"/>
              </a:rPr>
              <a:t> Ebrahimi, Alex </a:t>
            </a:r>
            <a:r>
              <a:rPr lang="en-US" altLang="en-US" sz="2000" err="1">
                <a:solidFill>
                  <a:srgbClr val="000000"/>
                </a:solidFill>
                <a:latin typeface="Verdana" panose="020B0604030504040204" pitchFamily="34" charset="0"/>
                <a:ea typeface="Verdana" panose="020B0604030504040204" pitchFamily="34" charset="0"/>
              </a:rPr>
              <a:t>Kintu</a:t>
            </a:r>
            <a:r>
              <a:rPr lang="en-US" altLang="en-US" sz="2000">
                <a:solidFill>
                  <a:srgbClr val="000000"/>
                </a:solidFill>
                <a:latin typeface="Verdana" panose="020B0604030504040204" pitchFamily="34" charset="0"/>
                <a:ea typeface="Verdana" panose="020B0604030504040204" pitchFamily="34" charset="0"/>
              </a:rPr>
              <a:t>, James Rooney, and </a:t>
            </a:r>
            <a:r>
              <a:rPr lang="en-US" altLang="en-US" sz="2000" err="1">
                <a:solidFill>
                  <a:srgbClr val="000000"/>
                </a:solidFill>
                <a:latin typeface="Verdana" panose="020B0604030504040204" pitchFamily="34" charset="0"/>
                <a:ea typeface="Verdana" panose="020B0604030504040204" pitchFamily="34" charset="0"/>
              </a:rPr>
              <a:t>Yongwu</a:t>
            </a:r>
            <a:r>
              <a:rPr lang="en-US" altLang="en-US" sz="2000">
                <a:solidFill>
                  <a:srgbClr val="000000"/>
                </a:solidFill>
                <a:latin typeface="Verdana" panose="020B0604030504040204" pitchFamily="34" charset="0"/>
                <a:ea typeface="Verdana" panose="020B0604030504040204" pitchFamily="34" charset="0"/>
              </a:rPr>
              <a:t> Shao (Gilead Sciences); Jessica E. </a:t>
            </a:r>
            <a:r>
              <a:rPr lang="en-US" altLang="en-US" sz="2000" err="1">
                <a:solidFill>
                  <a:srgbClr val="000000"/>
                </a:solidFill>
                <a:latin typeface="Verdana" panose="020B0604030504040204" pitchFamily="34" charset="0"/>
                <a:ea typeface="Verdana" panose="020B0604030504040204" pitchFamily="34" charset="0"/>
              </a:rPr>
              <a:t>Justman</a:t>
            </a:r>
            <a:r>
              <a:rPr lang="en-US" altLang="en-US" sz="2000">
                <a:solidFill>
                  <a:srgbClr val="000000"/>
                </a:solidFill>
                <a:latin typeface="Verdana" panose="020B0604030504040204" pitchFamily="34" charset="0"/>
                <a:ea typeface="Verdana" panose="020B0604030504040204" pitchFamily="34" charset="0"/>
              </a:rPr>
              <a:t> (ICAP at Columbia; Mailman School of Public Health); </a:t>
            </a:r>
            <a:r>
              <a:rPr lang="en-US" altLang="en-US" sz="2000" err="1">
                <a:solidFill>
                  <a:srgbClr val="000000"/>
                </a:solidFill>
                <a:latin typeface="Verdana" panose="020B0604030504040204" pitchFamily="34" charset="0"/>
                <a:ea typeface="Verdana" panose="020B0604030504040204" pitchFamily="34" charset="0"/>
              </a:rPr>
              <a:t>Zeda</a:t>
            </a:r>
            <a:r>
              <a:rPr lang="en-US" altLang="en-US" sz="2000">
                <a:solidFill>
                  <a:srgbClr val="000000"/>
                </a:solidFill>
                <a:latin typeface="Verdana" panose="020B0604030504040204" pitchFamily="34" charset="0"/>
                <a:ea typeface="Verdana" panose="020B0604030504040204" pitchFamily="34" charset="0"/>
              </a:rPr>
              <a:t> Rosenberg (International Partnership for Microbicides); Oliver </a:t>
            </a:r>
            <a:r>
              <a:rPr lang="en-US" altLang="en-US" sz="2000" err="1">
                <a:solidFill>
                  <a:srgbClr val="000000"/>
                </a:solidFill>
                <a:latin typeface="Verdana" panose="020B0604030504040204" pitchFamily="34" charset="0"/>
                <a:ea typeface="Verdana" panose="020B0604030504040204" pitchFamily="34" charset="0"/>
              </a:rPr>
              <a:t>Laeyendecker</a:t>
            </a:r>
            <a:r>
              <a:rPr lang="en-US" altLang="en-US" sz="2000">
                <a:solidFill>
                  <a:srgbClr val="000000"/>
                </a:solidFill>
                <a:latin typeface="Verdana" panose="020B0604030504040204" pitchFamily="34" charset="0"/>
                <a:ea typeface="Verdana" panose="020B0604030504040204" pitchFamily="34" charset="0"/>
              </a:rPr>
              <a:t> and Susan H. Eshelman (Johns Hopkins School of Medicine); Frances Cowan (Liverpool School of Tropical Medicine ); Brian Rice (London School of Hygiene &amp; Tropical Medicine); Joe Ma (Maxim Biomedical); Elizabeth Russell and Kathleen Squires (Merck); Ronald Mink (</a:t>
            </a:r>
            <a:r>
              <a:rPr lang="en-US" altLang="en-US" sz="2000" err="1">
                <a:solidFill>
                  <a:srgbClr val="000000"/>
                </a:solidFill>
                <a:latin typeface="Verdana" panose="020B0604030504040204" pitchFamily="34" charset="0"/>
                <a:ea typeface="Verdana" panose="020B0604030504040204" pitchFamily="34" charset="0"/>
              </a:rPr>
              <a:t>Sedia</a:t>
            </a:r>
            <a:r>
              <a:rPr lang="en-US" altLang="en-US" sz="2000">
                <a:solidFill>
                  <a:srgbClr val="000000"/>
                </a:solidFill>
                <a:latin typeface="Verdana" panose="020B0604030504040204" pitchFamily="34" charset="0"/>
                <a:ea typeface="Verdana" panose="020B0604030504040204" pitchFamily="34" charset="0"/>
              </a:rPr>
              <a:t> Biosciences); Alex </a:t>
            </a:r>
            <a:r>
              <a:rPr lang="en-US" altLang="en-US" sz="2000" err="1">
                <a:solidFill>
                  <a:srgbClr val="000000"/>
                </a:solidFill>
                <a:latin typeface="Verdana" panose="020B0604030504040204" pitchFamily="34" charset="0"/>
                <a:ea typeface="Verdana" panose="020B0604030504040204" pitchFamily="34" charset="0"/>
              </a:rPr>
              <a:t>Welte</a:t>
            </a:r>
            <a:r>
              <a:rPr lang="en-US" altLang="en-US" sz="2000">
                <a:solidFill>
                  <a:srgbClr val="000000"/>
                </a:solidFill>
                <a:latin typeface="Verdana" panose="020B0604030504040204" pitchFamily="34" charset="0"/>
                <a:ea typeface="Verdana" panose="020B0604030504040204" pitchFamily="34" charset="0"/>
              </a:rPr>
              <a:t> (Stellenbosch University); Kimberly Struble and Wen Zeng (U.S. Food and Drug Administration); David Dunn (University College London); Peter J. Dailey and Sandra McCoy (University of California; Berkeley); George Rutherford and Susie Welty (University of California; San Francisco); Bharat Parekh and Dawn K. Smith (US Centers for Disease Control); </a:t>
            </a:r>
            <a:r>
              <a:rPr lang="en-US" altLang="en-US" sz="2000" err="1">
                <a:solidFill>
                  <a:srgbClr val="000000"/>
                </a:solidFill>
                <a:latin typeface="Verdana" panose="020B0604030504040204" pitchFamily="34" charset="0"/>
                <a:ea typeface="Verdana" panose="020B0604030504040204" pitchFamily="34" charset="0"/>
              </a:rPr>
              <a:t>Lusine</a:t>
            </a:r>
            <a:r>
              <a:rPr lang="en-US" altLang="en-US" sz="2000">
                <a:solidFill>
                  <a:srgbClr val="000000"/>
                </a:solidFill>
                <a:latin typeface="Verdana" panose="020B0604030504040204" pitchFamily="34" charset="0"/>
                <a:ea typeface="Verdana" panose="020B0604030504040204" pitchFamily="34" charset="0"/>
              </a:rPr>
              <a:t> Ghazaryan (USAID); Vani </a:t>
            </a:r>
            <a:r>
              <a:rPr lang="en-US" altLang="en-US" sz="2000" err="1">
                <a:solidFill>
                  <a:srgbClr val="000000"/>
                </a:solidFill>
                <a:latin typeface="Verdana" panose="020B0604030504040204" pitchFamily="34" charset="0"/>
                <a:ea typeface="Verdana" panose="020B0604030504040204" pitchFamily="34" charset="0"/>
              </a:rPr>
              <a:t>Vannappagari</a:t>
            </a:r>
            <a:r>
              <a:rPr lang="en-US" altLang="en-US" sz="2000">
                <a:solidFill>
                  <a:srgbClr val="000000"/>
                </a:solidFill>
                <a:latin typeface="Verdana" panose="020B0604030504040204" pitchFamily="34" charset="0"/>
                <a:ea typeface="Verdana" panose="020B0604030504040204" pitchFamily="34" charset="0"/>
              </a:rPr>
              <a:t> (</a:t>
            </a:r>
            <a:r>
              <a:rPr lang="en-US" altLang="en-US" sz="2000" err="1">
                <a:solidFill>
                  <a:srgbClr val="000000"/>
                </a:solidFill>
                <a:latin typeface="Verdana" panose="020B0604030504040204" pitchFamily="34" charset="0"/>
                <a:ea typeface="Verdana" panose="020B0604030504040204" pitchFamily="34" charset="0"/>
              </a:rPr>
              <a:t>ViiV</a:t>
            </a:r>
            <a:r>
              <a:rPr lang="en-US" altLang="en-US" sz="2000">
                <a:solidFill>
                  <a:srgbClr val="000000"/>
                </a:solidFill>
                <a:latin typeface="Verdana" panose="020B0604030504040204" pitchFamily="34" charset="0"/>
                <a:ea typeface="Verdana" panose="020B0604030504040204" pitchFamily="34" charset="0"/>
              </a:rPr>
              <a:t> Healthcare ); Michael P. Busch (</a:t>
            </a:r>
            <a:r>
              <a:rPr lang="en-US" altLang="en-US" sz="2000" err="1">
                <a:solidFill>
                  <a:srgbClr val="000000"/>
                </a:solidFill>
                <a:latin typeface="Verdana" panose="020B0604030504040204" pitchFamily="34" charset="0"/>
                <a:ea typeface="Verdana" panose="020B0604030504040204" pitchFamily="34" charset="0"/>
              </a:rPr>
              <a:t>Vitalant</a:t>
            </a:r>
            <a:r>
              <a:rPr lang="en-US" altLang="en-US" sz="2000">
                <a:solidFill>
                  <a:srgbClr val="000000"/>
                </a:solidFill>
                <a:latin typeface="Verdana" panose="020B0604030504040204" pitchFamily="34" charset="0"/>
                <a:ea typeface="Verdana" panose="020B0604030504040204" pitchFamily="34" charset="0"/>
              </a:rPr>
              <a:t> Research Institute); Sally Hodder (West Virginia Clinical and Translational Science Institute).</a:t>
            </a:r>
          </a:p>
          <a:p>
            <a:pPr defTabSz="371736" eaLnBrk="0" fontAlgn="base" hangingPunct="0">
              <a:spcBef>
                <a:spcPct val="0"/>
              </a:spcBef>
              <a:spcAft>
                <a:spcPct val="0"/>
              </a:spcAft>
            </a:pPr>
            <a:endParaRPr lang="en-US" altLang="en-US" sz="2000">
              <a:solidFill>
                <a:srgbClr val="000000"/>
              </a:solidFill>
              <a:latin typeface="Verdana" panose="020B0604030504040204" pitchFamily="34" charset="0"/>
              <a:ea typeface="Verdana" panose="020B0604030504040204" pitchFamily="34" charset="0"/>
            </a:endParaRPr>
          </a:p>
        </p:txBody>
      </p:sp>
      <p:graphicFrame>
        <p:nvGraphicFramePr>
          <p:cNvPr id="8" name="Table 7">
            <a:extLst>
              <a:ext uri="{FF2B5EF4-FFF2-40B4-BE49-F238E27FC236}">
                <a16:creationId xmlns:a16="http://schemas.microsoft.com/office/drawing/2014/main" id="{313516B9-0E8E-9046-A9F0-F9C10722FA6C}"/>
              </a:ext>
            </a:extLst>
          </p:cNvPr>
          <p:cNvGraphicFramePr>
            <a:graphicFrameLocks noGrp="1"/>
          </p:cNvGraphicFramePr>
          <p:nvPr>
            <p:extLst>
              <p:ext uri="{D42A27DB-BD31-4B8C-83A1-F6EECF244321}">
                <p14:modId xmlns:p14="http://schemas.microsoft.com/office/powerpoint/2010/main" val="870707018"/>
              </p:ext>
            </p:extLst>
          </p:nvPr>
        </p:nvGraphicFramePr>
        <p:xfrm>
          <a:off x="20453578" y="14962241"/>
          <a:ext cx="8138708" cy="5123155"/>
        </p:xfrm>
        <a:graphic>
          <a:graphicData uri="http://schemas.openxmlformats.org/drawingml/2006/table">
            <a:tbl>
              <a:tblPr firstRow="1" bandRow="1">
                <a:tableStyleId>{69012ECD-51FC-41F1-AA8D-1B2483CD663E}</a:tableStyleId>
              </a:tblPr>
              <a:tblGrid>
                <a:gridCol w="1569064">
                  <a:extLst>
                    <a:ext uri="{9D8B030D-6E8A-4147-A177-3AD203B41FA5}">
                      <a16:colId xmlns:a16="http://schemas.microsoft.com/office/drawing/2014/main" val="812608374"/>
                    </a:ext>
                  </a:extLst>
                </a:gridCol>
                <a:gridCol w="1005034">
                  <a:extLst>
                    <a:ext uri="{9D8B030D-6E8A-4147-A177-3AD203B41FA5}">
                      <a16:colId xmlns:a16="http://schemas.microsoft.com/office/drawing/2014/main" val="1851731508"/>
                    </a:ext>
                  </a:extLst>
                </a:gridCol>
                <a:gridCol w="2782305">
                  <a:extLst>
                    <a:ext uri="{9D8B030D-6E8A-4147-A177-3AD203B41FA5}">
                      <a16:colId xmlns:a16="http://schemas.microsoft.com/office/drawing/2014/main" val="104245930"/>
                    </a:ext>
                  </a:extLst>
                </a:gridCol>
                <a:gridCol w="2782305">
                  <a:extLst>
                    <a:ext uri="{9D8B030D-6E8A-4147-A177-3AD203B41FA5}">
                      <a16:colId xmlns:a16="http://schemas.microsoft.com/office/drawing/2014/main" val="291701739"/>
                    </a:ext>
                  </a:extLst>
                </a:gridCol>
              </a:tblGrid>
              <a:tr h="908615">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Subtype</a:t>
                      </a:r>
                    </a:p>
                  </a:txBody>
                  <a:tcPr marL="68580" marR="68580"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VL &gt;</a:t>
                      </a:r>
                    </a:p>
                  </a:txBody>
                  <a:tcPr marL="68580" marR="68580"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50000"/>
                        </a:lnSpc>
                        <a:spcBef>
                          <a:spcPts val="0"/>
                        </a:spcBef>
                        <a:spcAft>
                          <a:spcPts val="600"/>
                        </a:spcAft>
                      </a:pPr>
                      <a:r>
                        <a:rPr lang="en-US" sz="2000" err="1">
                          <a:effectLst/>
                          <a:latin typeface="Verdana" panose="020B0604030504040204" pitchFamily="34" charset="0"/>
                          <a:ea typeface="Verdana" panose="020B0604030504040204" pitchFamily="34" charset="0"/>
                          <a:cs typeface="Verdana" panose="020B0604030504040204" pitchFamily="34" charset="0"/>
                        </a:rPr>
                        <a:t>MDRI</a:t>
                      </a:r>
                      <a:r>
                        <a:rPr lang="en-US" sz="2000" baseline="30000" err="1">
                          <a:effectLst/>
                          <a:latin typeface="Verdana" panose="020B0604030504040204" pitchFamily="34" charset="0"/>
                          <a:ea typeface="Verdana" panose="020B0604030504040204" pitchFamily="34" charset="0"/>
                          <a:cs typeface="Verdana" panose="020B0604030504040204" pitchFamily="34" charset="0"/>
                        </a:rPr>
                        <a:t>a</a:t>
                      </a:r>
                      <a:r>
                        <a:rPr lang="en-US" sz="2000">
                          <a:effectLst/>
                          <a:latin typeface="Verdana" panose="020B0604030504040204" pitchFamily="34" charset="0"/>
                          <a:ea typeface="Verdana" panose="020B0604030504040204" pitchFamily="34" charset="0"/>
                          <a:cs typeface="Verdana" panose="020B0604030504040204" pitchFamily="34" charset="0"/>
                        </a:rPr>
                        <a:t> (days) (95% CI)</a:t>
                      </a:r>
                    </a:p>
                  </a:txBody>
                  <a:tcPr marL="68580" marR="68580"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Untreated FRR (%) (95% CI)</a:t>
                      </a:r>
                    </a:p>
                  </a:txBody>
                  <a:tcPr marL="68580" marR="68580"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extLst>
                  <a:ext uri="{0D108BD9-81ED-4DB2-BD59-A6C34878D82A}">
                    <a16:rowId xmlns:a16="http://schemas.microsoft.com/office/drawing/2014/main" val="3624598814"/>
                  </a:ext>
                </a:extLst>
              </a:tr>
              <a:tr h="421454">
                <a:tc rowSpan="2">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All</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75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202 (180 - 224)</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1.7% (0.4 - 4.9)</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78143935"/>
                  </a:ext>
                </a:extLst>
              </a:tr>
              <a:tr h="421454">
                <a:tc vMerge="1">
                  <a:txBody>
                    <a:bodyPr/>
                    <a:lstStyle/>
                    <a:p>
                      <a:endParaRPr lang="en-US"/>
                    </a:p>
                  </a:txBody>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1000</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171 (152 - 191)</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1.1% (0.1 - 4)</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8123548"/>
                  </a:ext>
                </a:extLst>
              </a:tr>
              <a:tr h="421454">
                <a:tc rowSpan="2">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A</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75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212 (158 - 274)</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2.6% (0.1 - 13.8)</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83123118"/>
                  </a:ext>
                </a:extLst>
              </a:tr>
              <a:tr h="421454">
                <a:tc vMerge="1">
                  <a:txBody>
                    <a:bodyPr/>
                    <a:lstStyle/>
                    <a:p>
                      <a:endParaRPr lang="en-US"/>
                    </a:p>
                  </a:txBody>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1000</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186 (137 - 245)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2.6% (0.1 - 13.8)</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3843148"/>
                  </a:ext>
                </a:extLst>
              </a:tr>
              <a:tr h="421454">
                <a:tc rowSpan="2">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B</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75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189 (145 - 239)</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1.8% (0.1 - 9.6)</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4830075"/>
                  </a:ext>
                </a:extLst>
              </a:tr>
              <a:tr h="421454">
                <a:tc vMerge="1">
                  <a:txBody>
                    <a:bodyPr/>
                    <a:lstStyle/>
                    <a:p>
                      <a:endParaRPr lang="en-US"/>
                    </a:p>
                  </a:txBody>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1000</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176 (132 - 226)</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0% (0 - 6.4)</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35424572"/>
                  </a:ext>
                </a:extLst>
              </a:tr>
              <a:tr h="421454">
                <a:tc rowSpan="2">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C</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75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194 (169 - 222)</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 (0 - 7.6)</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6262118"/>
                  </a:ext>
                </a:extLst>
              </a:tr>
              <a:tr h="421454">
                <a:tc vMerge="1">
                  <a:txBody>
                    <a:bodyPr/>
                    <a:lstStyle/>
                    <a:p>
                      <a:endParaRPr lang="en-US"/>
                    </a:p>
                  </a:txBody>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1000</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162 (141 - 185)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 (0 - 7.6)</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22900234"/>
                  </a:ext>
                </a:extLst>
              </a:tr>
              <a:tr h="421454">
                <a:tc rowSpan="2">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D</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75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262 (168 - 375)</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NA</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9318571"/>
                  </a:ext>
                </a:extLst>
              </a:tr>
              <a:tr h="421454">
                <a:tc vMerge="1">
                  <a:txBody>
                    <a:bodyPr/>
                    <a:lstStyle/>
                    <a:p>
                      <a:endParaRPr lang="en-US"/>
                    </a:p>
                  </a:txBody>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1000</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209 (126 - 307)</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5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NA</a:t>
                      </a:r>
                    </a:p>
                  </a:txBody>
                  <a:tcPr marL="68580" marR="68580"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7276322"/>
                  </a:ext>
                </a:extLst>
              </a:tr>
            </a:tbl>
          </a:graphicData>
        </a:graphic>
      </p:graphicFrame>
      <p:sp>
        <p:nvSpPr>
          <p:cNvPr id="9" name="Rectangle 1">
            <a:extLst>
              <a:ext uri="{FF2B5EF4-FFF2-40B4-BE49-F238E27FC236}">
                <a16:creationId xmlns:a16="http://schemas.microsoft.com/office/drawing/2014/main" id="{8D1A247F-F19D-8546-A819-6E55A48410A5}"/>
              </a:ext>
            </a:extLst>
          </p:cNvPr>
          <p:cNvSpPr>
            <a:spLocks noChangeArrowheads="1"/>
          </p:cNvSpPr>
          <p:nvPr/>
        </p:nvSpPr>
        <p:spPr bwMode="auto">
          <a:xfrm>
            <a:off x="20324559" y="14177786"/>
            <a:ext cx="8267727" cy="830997"/>
          </a:xfrm>
          <a:prstGeom prst="rect">
            <a:avLst/>
          </a:prstGeom>
        </p:spPr>
        <p:txBody>
          <a:bodyPr wrap="square">
            <a:spAutoFit/>
          </a:bodyPr>
          <a:lstStyle/>
          <a:p>
            <a:pPr>
              <a:spcBef>
                <a:spcPts val="1800"/>
              </a:spcBef>
              <a:spcAft>
                <a:spcPts val="600"/>
              </a:spcAft>
            </a:pPr>
            <a:r>
              <a:rPr lang="en-US" alt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Table 1. MDRI and FRR for LAg (</a:t>
            </a:r>
            <a:r>
              <a:rPr lang="en-US" altLang="en-US" sz="2400" b="1" kern="0" err="1">
                <a:solidFill>
                  <a:srgbClr val="E0001B"/>
                </a:solidFill>
                <a:latin typeface="Verdana" panose="020B0604030504040204" pitchFamily="34" charset="0"/>
                <a:ea typeface="Verdana" panose="020B0604030504040204" pitchFamily="34" charset="0"/>
                <a:cs typeface="Verdana" panose="020B0604030504040204" pitchFamily="34" charset="0"/>
              </a:rPr>
              <a:t>Sedia</a:t>
            </a:r>
            <a:r>
              <a:rPr lang="en-US" alt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 and viral load-based RITA</a:t>
            </a:r>
          </a:p>
        </p:txBody>
      </p:sp>
      <p:sp>
        <p:nvSpPr>
          <p:cNvPr id="20" name="Rectangle 19">
            <a:extLst>
              <a:ext uri="{FF2B5EF4-FFF2-40B4-BE49-F238E27FC236}">
                <a16:creationId xmlns:a16="http://schemas.microsoft.com/office/drawing/2014/main" id="{58F5559E-D7ED-3646-996E-5AFFD0C7DAF1}"/>
              </a:ext>
            </a:extLst>
          </p:cNvPr>
          <p:cNvSpPr/>
          <p:nvPr/>
        </p:nvSpPr>
        <p:spPr>
          <a:xfrm>
            <a:off x="20378760" y="20274190"/>
            <a:ext cx="8213526" cy="2308324"/>
          </a:xfrm>
          <a:prstGeom prst="rect">
            <a:avLst/>
          </a:prstGeom>
        </p:spPr>
        <p:txBody>
          <a:bodyPr wrap="square">
            <a:spAutoFit/>
          </a:bodyPr>
          <a:lstStyle/>
          <a:p>
            <a:pPr>
              <a:spcAft>
                <a:spcPts val="600"/>
              </a:spcAft>
            </a:pPr>
            <a:r>
              <a:rPr lang="en-US" baseline="30000">
                <a:latin typeface="Verdana" panose="020B0604030504040204" pitchFamily="34" charset="0"/>
                <a:ea typeface="Verdana" panose="020B0604030504040204" pitchFamily="34" charset="0"/>
                <a:cs typeface="Verdana" panose="020B0604030504040204" pitchFamily="34" charset="0"/>
              </a:rPr>
              <a:t>a</a:t>
            </a:r>
            <a:r>
              <a:rPr lang="en-US">
                <a:latin typeface="Verdana" panose="020B0604030504040204" pitchFamily="34" charset="0"/>
                <a:ea typeface="Verdana" panose="020B0604030504040204" pitchFamily="34" charset="0"/>
                <a:cs typeface="Verdana" panose="020B0604030504040204" pitchFamily="34" charset="0"/>
              </a:rPr>
              <a:t> MDRI based on T=2 years, HIV infection detection using a hypothetical test with a sensitivity of 1 copy/</a:t>
            </a:r>
            <a:r>
              <a:rPr lang="en-US" err="1">
                <a:latin typeface="Verdana" panose="020B0604030504040204" pitchFamily="34" charset="0"/>
                <a:ea typeface="Verdana" panose="020B0604030504040204" pitchFamily="34" charset="0"/>
                <a:cs typeface="Verdana" panose="020B0604030504040204" pitchFamily="34" charset="0"/>
              </a:rPr>
              <a:t>mL.</a:t>
            </a:r>
            <a:r>
              <a:rPr lang="en-US">
                <a:latin typeface="Verdana" panose="020B0604030504040204" pitchFamily="34" charset="0"/>
                <a:ea typeface="Verdana" panose="020B0604030504040204" pitchFamily="34" charset="0"/>
                <a:cs typeface="Verdana" panose="020B0604030504040204" pitchFamily="34" charset="0"/>
              </a:rPr>
              <a:t> When using 4th generation Ag/Ab tests, the MDRI should be shortened by 11 days. FRR shown is for untreated patients. FRR for treated patients is 0% for all subtypes (95% CI 0-2.8%). A weighted FRR based on the estimated proportion of patients on ART should be used. S/CO: signal to cut-off ratio. NA: not available, ≤10 individuals infected with subtype D for ≥2 years.</a:t>
            </a:r>
          </a:p>
        </p:txBody>
      </p:sp>
      <p:sp>
        <p:nvSpPr>
          <p:cNvPr id="21" name="Rectangle 20">
            <a:extLst>
              <a:ext uri="{FF2B5EF4-FFF2-40B4-BE49-F238E27FC236}">
                <a16:creationId xmlns:a16="http://schemas.microsoft.com/office/drawing/2014/main" id="{B5EA57AE-F7D4-104E-B68A-ADD688E9DC6F}"/>
              </a:ext>
            </a:extLst>
          </p:cNvPr>
          <p:cNvSpPr/>
          <p:nvPr/>
        </p:nvSpPr>
        <p:spPr>
          <a:xfrm>
            <a:off x="838952" y="23439305"/>
            <a:ext cx="8890575" cy="830997"/>
          </a:xfrm>
          <a:prstGeom prst="rect">
            <a:avLst/>
          </a:prstGeom>
        </p:spPr>
        <p:txBody>
          <a:bodyPr wrap="square">
            <a:spAutoFit/>
          </a:bodyPr>
          <a:lstStyle/>
          <a:p>
            <a:pPr>
              <a:spcBef>
                <a:spcPts val="1800"/>
              </a:spcBef>
              <a:spcAft>
                <a:spcPts val="600"/>
              </a:spcAft>
            </a:pPr>
            <a:r>
              <a:rPr 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Table 2. Key variables that determine required sample sizes </a:t>
            </a:r>
          </a:p>
        </p:txBody>
      </p:sp>
      <p:graphicFrame>
        <p:nvGraphicFramePr>
          <p:cNvPr id="22" name="Table 21">
            <a:extLst>
              <a:ext uri="{FF2B5EF4-FFF2-40B4-BE49-F238E27FC236}">
                <a16:creationId xmlns:a16="http://schemas.microsoft.com/office/drawing/2014/main" id="{56581638-8CD2-3948-AFFF-4E4EE62CAAD6}"/>
              </a:ext>
            </a:extLst>
          </p:cNvPr>
          <p:cNvGraphicFramePr>
            <a:graphicFrameLocks noGrp="1"/>
          </p:cNvGraphicFramePr>
          <p:nvPr>
            <p:extLst>
              <p:ext uri="{D42A27DB-BD31-4B8C-83A1-F6EECF244321}">
                <p14:modId xmlns:p14="http://schemas.microsoft.com/office/powerpoint/2010/main" val="2387184732"/>
              </p:ext>
            </p:extLst>
          </p:nvPr>
        </p:nvGraphicFramePr>
        <p:xfrm>
          <a:off x="838952" y="24254866"/>
          <a:ext cx="8853172" cy="11958582"/>
        </p:xfrm>
        <a:graphic>
          <a:graphicData uri="http://schemas.openxmlformats.org/drawingml/2006/table">
            <a:tbl>
              <a:tblPr firstRow="1" bandRow="1">
                <a:tableStyleId>{69012ECD-51FC-41F1-AA8D-1B2483CD663E}</a:tableStyleId>
              </a:tblPr>
              <a:tblGrid>
                <a:gridCol w="2074856">
                  <a:extLst>
                    <a:ext uri="{9D8B030D-6E8A-4147-A177-3AD203B41FA5}">
                      <a16:colId xmlns:a16="http://schemas.microsoft.com/office/drawing/2014/main" val="3623596384"/>
                    </a:ext>
                  </a:extLst>
                </a:gridCol>
                <a:gridCol w="3335513">
                  <a:extLst>
                    <a:ext uri="{9D8B030D-6E8A-4147-A177-3AD203B41FA5}">
                      <a16:colId xmlns:a16="http://schemas.microsoft.com/office/drawing/2014/main" val="1931433837"/>
                    </a:ext>
                  </a:extLst>
                </a:gridCol>
                <a:gridCol w="3442803">
                  <a:extLst>
                    <a:ext uri="{9D8B030D-6E8A-4147-A177-3AD203B41FA5}">
                      <a16:colId xmlns:a16="http://schemas.microsoft.com/office/drawing/2014/main" val="2296772543"/>
                    </a:ext>
                  </a:extLst>
                </a:gridCol>
              </a:tblGrid>
              <a:tr h="437142">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Variable</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Rationale</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Comments</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extLst>
                  <a:ext uri="{0D108BD9-81ED-4DB2-BD59-A6C34878D82A}">
                    <a16:rowId xmlns:a16="http://schemas.microsoft.com/office/drawing/2014/main" val="216253384"/>
                  </a:ext>
                </a:extLst>
              </a:tr>
              <a:tr h="2322277">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Desired level of precision</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Higher precision requires larger sample sizes which will allow greater opportunity to observe events (i.e. recency assay positive infections and new infections on PrEP)</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The level of precision that is required to support the determination of a statistically significant difference in the two incidence estimates can be determined based on accepted levels of type-1 error and power.</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0045661"/>
                  </a:ext>
                </a:extLst>
              </a:tr>
              <a:tr h="2612561">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Expected prevalence and incidence</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For maximum precision and smallest possible sample size, the proportion of HIV-positive cases that meet the recency assay/algorithm criterion should be as high as possible, and the background of cases of long-standing infection as low as possible</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High prevalence leads to a reduction in the number of individuals at risk for HIV acquisition, which is a component of the denominator in the incidence rate calculation</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60350293"/>
                  </a:ext>
                </a:extLst>
              </a:tr>
              <a:tr h="2612561">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Expected efficacy of the intervention</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An intervention that is expected to have a very large effect, such as ≥90% reduction in incidence compared to the counterfactual estimate, will require less precision in order to reach statistical significance of the reduction</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Minimum acceptable effect of the intervention under the null hypothesis, i.e., the intervention effect we would like to rule out, also impacts the sample size.</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9236112"/>
                  </a:ext>
                </a:extLst>
              </a:tr>
              <a:tr h="1451423">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Assay calibration (MDRI and FRR)</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Longer MDRI and lower FRR will permit the accurate detection of more recent infections compared to shorter MDRI or higher FRR</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Calibration parameters are specific to the assay or RITA and the target population (e.g. based on subtype prevalence)</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92118249"/>
                  </a:ext>
                </a:extLst>
              </a:tr>
              <a:tr h="1451423">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Trial design (e.g. number of different treatments being evaluated)</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Evaluation of more than one intervention, or inclusion of an active control arm, will significantly impact required sample sizes</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nSpc>
                          <a:spcPct val="100000"/>
                        </a:lnSpc>
                        <a:spcBef>
                          <a:spcPts val="0"/>
                        </a:spcBef>
                        <a:spcAft>
                          <a:spcPts val="600"/>
                        </a:spcAft>
                      </a:pPr>
                      <a:r>
                        <a:rPr lang="en-US" sz="1800">
                          <a:effectLst/>
                          <a:latin typeface="Verdana" panose="020B0604030504040204" pitchFamily="34" charset="0"/>
                          <a:ea typeface="Verdana" panose="020B0604030504040204" pitchFamily="34" charset="0"/>
                          <a:cs typeface="Verdana" panose="020B0604030504040204" pitchFamily="34" charset="0"/>
                        </a:rPr>
                        <a:t> </a:t>
                      </a:r>
                    </a:p>
                  </a:txBody>
                  <a:tcPr marL="68580" marR="68580" marT="0" marB="0">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67568"/>
                  </a:ext>
                </a:extLst>
              </a:tr>
            </a:tbl>
          </a:graphicData>
        </a:graphic>
      </p:graphicFrame>
      <p:sp>
        <p:nvSpPr>
          <p:cNvPr id="23" name="Rectangle 22">
            <a:extLst>
              <a:ext uri="{FF2B5EF4-FFF2-40B4-BE49-F238E27FC236}">
                <a16:creationId xmlns:a16="http://schemas.microsoft.com/office/drawing/2014/main" id="{A6C60EF0-32C5-AF46-9BB7-DF3C36E578BD}"/>
              </a:ext>
            </a:extLst>
          </p:cNvPr>
          <p:cNvSpPr/>
          <p:nvPr/>
        </p:nvSpPr>
        <p:spPr>
          <a:xfrm>
            <a:off x="10531930" y="23439305"/>
            <a:ext cx="9901656" cy="830997"/>
          </a:xfrm>
          <a:prstGeom prst="rect">
            <a:avLst/>
          </a:prstGeom>
        </p:spPr>
        <p:txBody>
          <a:bodyPr wrap="square">
            <a:spAutoFit/>
          </a:bodyPr>
          <a:lstStyle/>
          <a:p>
            <a:pPr>
              <a:spcBef>
                <a:spcPts val="1800"/>
              </a:spcBef>
              <a:spcAft>
                <a:spcPts val="600"/>
              </a:spcAft>
            </a:pPr>
            <a:r>
              <a:rPr 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Table 3. Sample sizes required for clinical trials using RITA-based counterfactual incidence estimates</a:t>
            </a:r>
          </a:p>
        </p:txBody>
      </p:sp>
      <p:graphicFrame>
        <p:nvGraphicFramePr>
          <p:cNvPr id="24" name="Table 23">
            <a:extLst>
              <a:ext uri="{FF2B5EF4-FFF2-40B4-BE49-F238E27FC236}">
                <a16:creationId xmlns:a16="http://schemas.microsoft.com/office/drawing/2014/main" id="{DBEB920A-0565-D24F-A1E7-F5BA58920231}"/>
              </a:ext>
            </a:extLst>
          </p:cNvPr>
          <p:cNvGraphicFramePr>
            <a:graphicFrameLocks noGrp="1"/>
          </p:cNvGraphicFramePr>
          <p:nvPr>
            <p:extLst>
              <p:ext uri="{D42A27DB-BD31-4B8C-83A1-F6EECF244321}">
                <p14:modId xmlns:p14="http://schemas.microsoft.com/office/powerpoint/2010/main" val="2493168449"/>
              </p:ext>
            </p:extLst>
          </p:nvPr>
        </p:nvGraphicFramePr>
        <p:xfrm>
          <a:off x="10531929" y="24286500"/>
          <a:ext cx="9921649" cy="6905561"/>
        </p:xfrm>
        <a:graphic>
          <a:graphicData uri="http://schemas.openxmlformats.org/drawingml/2006/table">
            <a:tbl>
              <a:tblPr firstRow="1" bandRow="1">
                <a:tableStyleId>{69012ECD-51FC-41F1-AA8D-1B2483CD663E}</a:tableStyleId>
              </a:tblPr>
              <a:tblGrid>
                <a:gridCol w="1829554">
                  <a:extLst>
                    <a:ext uri="{9D8B030D-6E8A-4147-A177-3AD203B41FA5}">
                      <a16:colId xmlns:a16="http://schemas.microsoft.com/office/drawing/2014/main" val="2518336457"/>
                    </a:ext>
                  </a:extLst>
                </a:gridCol>
                <a:gridCol w="1958532">
                  <a:extLst>
                    <a:ext uri="{9D8B030D-6E8A-4147-A177-3AD203B41FA5}">
                      <a16:colId xmlns:a16="http://schemas.microsoft.com/office/drawing/2014/main" val="1663281146"/>
                    </a:ext>
                  </a:extLst>
                </a:gridCol>
                <a:gridCol w="2089499">
                  <a:extLst>
                    <a:ext uri="{9D8B030D-6E8A-4147-A177-3AD203B41FA5}">
                      <a16:colId xmlns:a16="http://schemas.microsoft.com/office/drawing/2014/main" val="4239988722"/>
                    </a:ext>
                  </a:extLst>
                </a:gridCol>
                <a:gridCol w="2152998">
                  <a:extLst>
                    <a:ext uri="{9D8B030D-6E8A-4147-A177-3AD203B41FA5}">
                      <a16:colId xmlns:a16="http://schemas.microsoft.com/office/drawing/2014/main" val="4160685680"/>
                    </a:ext>
                  </a:extLst>
                </a:gridCol>
                <a:gridCol w="1891066">
                  <a:extLst>
                    <a:ext uri="{9D8B030D-6E8A-4147-A177-3AD203B41FA5}">
                      <a16:colId xmlns:a16="http://schemas.microsoft.com/office/drawing/2014/main" val="3630480012"/>
                    </a:ext>
                  </a:extLst>
                </a:gridCol>
              </a:tblGrid>
              <a:tr h="338821">
                <a:tc>
                  <a:txBody>
                    <a:bodyPr/>
                    <a:lstStyle/>
                    <a:p>
                      <a:pPr>
                        <a:lnSpc>
                          <a:spcPct val="100000"/>
                        </a:lnSpc>
                      </a:pPr>
                      <a:endParaRPr lang="en-US" sz="2000">
                        <a:effectLst/>
                        <a:latin typeface="Verdana" panose="020B0604030504040204" pitchFamily="34" charset="0"/>
                        <a:ea typeface="Verdana" panose="020B0604030504040204" pitchFamily="34" charset="0"/>
                        <a:cs typeface="Verdana" panose="020B0604030504040204" pitchFamily="34" charset="0"/>
                      </a:endParaRPr>
                    </a:p>
                  </a:txBody>
                  <a:tcPr marL="65314" marR="65314"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0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Scenario 1</a:t>
                      </a:r>
                    </a:p>
                  </a:txBody>
                  <a:tcPr marL="65314" marR="65314"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0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Scenario 2</a:t>
                      </a:r>
                    </a:p>
                  </a:txBody>
                  <a:tcPr marL="65314" marR="65314"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0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Scenario 3</a:t>
                      </a:r>
                    </a:p>
                  </a:txBody>
                  <a:tcPr marL="65314" marR="65314"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tc>
                  <a:txBody>
                    <a:bodyPr/>
                    <a:lstStyle/>
                    <a:p>
                      <a:pPr marL="0" marR="0" indent="0" algn="ctr">
                        <a:lnSpc>
                          <a:spcPct val="100000"/>
                        </a:lnSpc>
                        <a:spcBef>
                          <a:spcPts val="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Scenario 4</a:t>
                      </a:r>
                    </a:p>
                  </a:txBody>
                  <a:tcPr marL="65314" marR="65314" marT="0" marB="0" anchor="b">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solidFill>
                      <a:srgbClr val="8CCDCD"/>
                    </a:solidFill>
                  </a:tcPr>
                </a:tc>
                <a:extLst>
                  <a:ext uri="{0D108BD9-81ED-4DB2-BD59-A6C34878D82A}">
                    <a16:rowId xmlns:a16="http://schemas.microsoft.com/office/drawing/2014/main" val="1123818472"/>
                  </a:ext>
                </a:extLst>
              </a:tr>
              <a:tr h="1313348">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Location(s)</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KwaZulu-Natal, South Africa</a:t>
                      </a:r>
                      <a:r>
                        <a:rPr lang="en-US" sz="2000" baseline="30000">
                          <a:effectLst/>
                          <a:latin typeface="Verdana" panose="020B0604030504040204" pitchFamily="34" charset="0"/>
                          <a:ea typeface="Verdana" panose="020B0604030504040204" pitchFamily="34" charset="0"/>
                          <a:cs typeface="Verdana" panose="020B0604030504040204" pitchFamily="34" charset="0"/>
                        </a:rPr>
                        <a:t>3</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Mpumalanga province, South Africa</a:t>
                      </a:r>
                      <a:r>
                        <a:rPr lang="en-US" sz="2000" baseline="30000">
                          <a:effectLst/>
                          <a:latin typeface="Verdana" panose="020B0604030504040204" pitchFamily="34" charset="0"/>
                          <a:ea typeface="Verdana" panose="020B0604030504040204" pitchFamily="34" charset="0"/>
                          <a:cs typeface="Verdana" panose="020B0604030504040204" pitchFamily="34" charset="0"/>
                        </a:rPr>
                        <a:t>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South Africa, eSwatini, Kenya, and Zambia</a:t>
                      </a:r>
                      <a:r>
                        <a:rPr lang="en-US" sz="2000" baseline="30000">
                          <a:effectLst/>
                          <a:latin typeface="Verdana" panose="020B0604030504040204" pitchFamily="34" charset="0"/>
                          <a:ea typeface="Verdana" panose="020B0604030504040204" pitchFamily="34" charset="0"/>
                          <a:cs typeface="Verdana" panose="020B0604030504040204" pitchFamily="34" charset="0"/>
                        </a:rPr>
                        <a:t>5</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Peru</a:t>
                      </a:r>
                      <a:r>
                        <a:rPr lang="en-US" sz="2000" baseline="30000">
                          <a:effectLst/>
                          <a:latin typeface="Verdana" panose="020B0604030504040204" pitchFamily="34" charset="0"/>
                          <a:ea typeface="Verdana" panose="020B0604030504040204" pitchFamily="34" charset="0"/>
                          <a:cs typeface="Verdana" panose="020B0604030504040204" pitchFamily="34" charset="0"/>
                        </a:rPr>
                        <a:t>6</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9222224"/>
                  </a:ext>
                </a:extLst>
              </a:tr>
              <a:tr h="656674">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Population</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AGYW 14-17 years old</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MSM &gt; 18 years old</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AGYW 16-35 years old</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MSM&gt; 18 years old</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5596155"/>
                  </a:ext>
                </a:extLst>
              </a:tr>
              <a:tr h="656674">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Survey period</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2004-2007</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2012-2015</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2016-2018</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2016-2018</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6242070"/>
                  </a:ext>
                </a:extLst>
              </a:tr>
              <a:tr h="656674">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Incidence (annual)</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4.7%</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12.5%</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3.8%</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6.1%</a:t>
                      </a:r>
                      <a:r>
                        <a:rPr lang="en-US" sz="2000" baseline="30000">
                          <a:effectLst/>
                          <a:latin typeface="Verdana" panose="020B0604030504040204" pitchFamily="34" charset="0"/>
                          <a:ea typeface="Verdana" panose="020B0604030504040204" pitchFamily="34" charset="0"/>
                          <a:cs typeface="Verdana" panose="020B0604030504040204" pitchFamily="34" charset="0"/>
                        </a:rPr>
                        <a:t> b</a:t>
                      </a:r>
                      <a:endParaRPr lang="en-US" sz="2000">
                        <a:effectLst/>
                        <a:latin typeface="Verdana" panose="020B0604030504040204" pitchFamily="34" charset="0"/>
                        <a:ea typeface="Verdana" panose="020B0604030504040204" pitchFamily="34" charset="0"/>
                        <a:cs typeface="Verdana" panose="020B0604030504040204" pitchFamily="34" charset="0"/>
                      </a:endParaRP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11301"/>
                  </a:ext>
                </a:extLst>
              </a:tr>
              <a:tr h="328337">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Prevalence</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27.6%</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32.4%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12.1%</a:t>
                      </a:r>
                      <a:r>
                        <a:rPr lang="en-US" sz="2000" baseline="30000">
                          <a:effectLst/>
                          <a:latin typeface="Verdana" panose="020B0604030504040204" pitchFamily="34" charset="0"/>
                          <a:ea typeface="Verdana" panose="020B0604030504040204" pitchFamily="34" charset="0"/>
                          <a:cs typeface="Verdana" panose="020B0604030504040204" pitchFamily="34" charset="0"/>
                        </a:rPr>
                        <a:t> a</a:t>
                      </a:r>
                      <a:endParaRPr lang="en-US" sz="2000">
                        <a:effectLst/>
                        <a:latin typeface="Verdana" panose="020B0604030504040204" pitchFamily="34" charset="0"/>
                        <a:ea typeface="Verdana" panose="020B0604030504040204" pitchFamily="34" charset="0"/>
                        <a:cs typeface="Verdana" panose="020B0604030504040204" pitchFamily="34" charset="0"/>
                      </a:endParaRP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29.0%</a:t>
                      </a:r>
                      <a:r>
                        <a:rPr lang="en-US" sz="2000" baseline="30000">
                          <a:effectLst/>
                          <a:latin typeface="Verdana" panose="020B0604030504040204" pitchFamily="34" charset="0"/>
                          <a:ea typeface="Verdana" panose="020B0604030504040204" pitchFamily="34" charset="0"/>
                          <a:cs typeface="Verdana" panose="020B0604030504040204" pitchFamily="34" charset="0"/>
                        </a:rPr>
                        <a:t> b</a:t>
                      </a:r>
                      <a:endParaRPr lang="en-US" sz="2000">
                        <a:effectLst/>
                        <a:latin typeface="Verdana" panose="020B0604030504040204" pitchFamily="34" charset="0"/>
                        <a:ea typeface="Verdana" panose="020B0604030504040204" pitchFamily="34" charset="0"/>
                        <a:cs typeface="Verdana" panose="020B0604030504040204" pitchFamily="34" charset="0"/>
                      </a:endParaRP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41963562"/>
                  </a:ext>
                </a:extLst>
              </a:tr>
              <a:tr h="328337">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Subtype</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C</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C</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C</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B</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93627800"/>
                  </a:ext>
                </a:extLst>
              </a:tr>
              <a:tr h="656674">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MDRI (days)</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151</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151</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151</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165</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79990080"/>
                  </a:ext>
                </a:extLst>
              </a:tr>
              <a:tr h="328337">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FRR</a:t>
                      </a:r>
                      <a:r>
                        <a:rPr lang="en-US" sz="2000" baseline="30000">
                          <a:effectLst/>
                          <a:latin typeface="Verdana" panose="020B0604030504040204" pitchFamily="34" charset="0"/>
                          <a:ea typeface="Verdana" panose="020B0604030504040204" pitchFamily="34" charset="0"/>
                          <a:cs typeface="Verdana" panose="020B0604030504040204" pitchFamily="34" charset="0"/>
                        </a:rPr>
                        <a:t> c</a:t>
                      </a:r>
                      <a:endParaRPr lang="en-US" sz="2000">
                        <a:effectLst/>
                        <a:latin typeface="Verdana" panose="020B0604030504040204" pitchFamily="34" charset="0"/>
                        <a:ea typeface="Verdana" panose="020B0604030504040204" pitchFamily="34" charset="0"/>
                        <a:cs typeface="Verdana" panose="020B0604030504040204" pitchFamily="34" charset="0"/>
                      </a:endParaRP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0%</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9557605"/>
                  </a:ext>
                </a:extLst>
              </a:tr>
              <a:tr h="656674">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Number on PrEP</a:t>
                      </a:r>
                      <a:r>
                        <a:rPr lang="en-US" sz="2000" baseline="30000">
                          <a:effectLst/>
                          <a:latin typeface="Verdana" panose="020B0604030504040204" pitchFamily="34" charset="0"/>
                          <a:ea typeface="Verdana" panose="020B0604030504040204" pitchFamily="34" charset="0"/>
                          <a:cs typeface="Verdana" panose="020B0604030504040204" pitchFamily="34" charset="0"/>
                        </a:rPr>
                        <a:t> d</a:t>
                      </a:r>
                      <a:endParaRPr lang="en-US" sz="2000">
                        <a:effectLst/>
                        <a:latin typeface="Verdana" panose="020B0604030504040204" pitchFamily="34" charset="0"/>
                        <a:ea typeface="Verdana" panose="020B0604030504040204" pitchFamily="34" charset="0"/>
                        <a:cs typeface="Verdana" panose="020B0604030504040204" pitchFamily="34" charset="0"/>
                      </a:endParaRP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1,369</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454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1,469</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904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0030552"/>
                  </a:ext>
                </a:extLst>
              </a:tr>
              <a:tr h="985011">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Total number to be screened</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2,101</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747</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1,857</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a:lnSpc>
                          <a:spcPct val="100000"/>
                        </a:lnSpc>
                        <a:spcBef>
                          <a:spcPts val="600"/>
                        </a:spcBef>
                        <a:spcAft>
                          <a:spcPts val="600"/>
                        </a:spcAft>
                      </a:pPr>
                      <a:r>
                        <a:rPr lang="en-US" sz="2000">
                          <a:effectLst/>
                          <a:latin typeface="Verdana" panose="020B0604030504040204" pitchFamily="34" charset="0"/>
                          <a:ea typeface="Verdana" panose="020B0604030504040204" pitchFamily="34" charset="0"/>
                          <a:cs typeface="Verdana" panose="020B0604030504040204" pitchFamily="34" charset="0"/>
                        </a:rPr>
                        <a:t>1,414</a:t>
                      </a:r>
                    </a:p>
                  </a:txBody>
                  <a:tcPr marL="65314" marR="65314" marT="0" marB="0" anchor="ctr">
                    <a:lnL w="12700" cap="flat" cmpd="sng" algn="ctr">
                      <a:solidFill>
                        <a:srgbClr val="8CCDCD"/>
                      </a:solidFill>
                      <a:prstDash val="solid"/>
                      <a:round/>
                      <a:headEnd type="none" w="med" len="med"/>
                      <a:tailEnd type="none" w="med" len="med"/>
                    </a:lnL>
                    <a:lnR w="12700" cap="flat" cmpd="sng" algn="ctr">
                      <a:solidFill>
                        <a:srgbClr val="8CCDCD"/>
                      </a:solidFill>
                      <a:prstDash val="solid"/>
                      <a:round/>
                      <a:headEnd type="none" w="med" len="med"/>
                      <a:tailEnd type="none" w="med" len="med"/>
                    </a:lnR>
                    <a:lnT w="12700" cap="flat" cmpd="sng" algn="ctr">
                      <a:solidFill>
                        <a:srgbClr val="8CCDCD"/>
                      </a:solidFill>
                      <a:prstDash val="solid"/>
                      <a:round/>
                      <a:headEnd type="none" w="med" len="med"/>
                      <a:tailEnd type="none" w="med" len="med"/>
                    </a:lnT>
                    <a:lnB w="12700" cap="flat" cmpd="sng" algn="ctr">
                      <a:solidFill>
                        <a:srgbClr val="8CCDC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62866158"/>
                  </a:ext>
                </a:extLst>
              </a:tr>
            </a:tbl>
          </a:graphicData>
        </a:graphic>
      </p:graphicFrame>
      <p:sp>
        <p:nvSpPr>
          <p:cNvPr id="28" name="Rectangle 27">
            <a:extLst>
              <a:ext uri="{FF2B5EF4-FFF2-40B4-BE49-F238E27FC236}">
                <a16:creationId xmlns:a16="http://schemas.microsoft.com/office/drawing/2014/main" id="{25C69BF8-762E-AE4A-BFC9-A2C901C3AC63}"/>
              </a:ext>
            </a:extLst>
          </p:cNvPr>
          <p:cNvSpPr/>
          <p:nvPr/>
        </p:nvSpPr>
        <p:spPr>
          <a:xfrm>
            <a:off x="10531929" y="31192064"/>
            <a:ext cx="9846831" cy="3801041"/>
          </a:xfrm>
          <a:prstGeom prst="rect">
            <a:avLst/>
          </a:prstGeom>
        </p:spPr>
        <p:txBody>
          <a:bodyPr wrap="square">
            <a:spAutoFit/>
          </a:bodyPr>
          <a:lstStyle/>
          <a:p>
            <a:pPr>
              <a:spcAft>
                <a:spcPts val="600"/>
              </a:spcAft>
            </a:pPr>
            <a:r>
              <a:rPr lang="en-US" baseline="30000">
                <a:latin typeface="Verdana" panose="020B0604030504040204" pitchFamily="34" charset="0"/>
                <a:ea typeface="Verdana" panose="020B0604030504040204" pitchFamily="34" charset="0"/>
                <a:cs typeface="Verdana" panose="020B0604030504040204" pitchFamily="34" charset="0"/>
              </a:rPr>
              <a:t>a</a:t>
            </a:r>
            <a:r>
              <a:rPr lang="en-US">
                <a:latin typeface="Verdana" panose="020B0604030504040204" pitchFamily="34" charset="0"/>
                <a:ea typeface="Verdana" panose="020B0604030504040204" pitchFamily="34" charset="0"/>
                <a:cs typeface="Verdana" panose="020B0604030504040204" pitchFamily="34" charset="0"/>
              </a:rPr>
              <a:t> prevalence based on number of HIV positive individuals identified during screening for the ECHO trial</a:t>
            </a:r>
            <a:r>
              <a:rPr lang="en-US" baseline="30000">
                <a:latin typeface="Verdana" panose="020B0604030504040204" pitchFamily="34" charset="0"/>
                <a:ea typeface="Verdana" panose="020B0604030504040204" pitchFamily="34" charset="0"/>
                <a:cs typeface="Verdana" panose="020B0604030504040204" pitchFamily="34" charset="0"/>
              </a:rPr>
              <a:t>5</a:t>
            </a:r>
          </a:p>
          <a:p>
            <a:pPr>
              <a:spcAft>
                <a:spcPts val="600"/>
              </a:spcAft>
            </a:pPr>
            <a:r>
              <a:rPr lang="en-US" baseline="30000">
                <a:latin typeface="Verdana" panose="020B0604030504040204" pitchFamily="34" charset="0"/>
                <a:ea typeface="Verdana" panose="020B0604030504040204" pitchFamily="34" charset="0"/>
                <a:cs typeface="Verdana" panose="020B0604030504040204" pitchFamily="34" charset="0"/>
              </a:rPr>
              <a:t>b</a:t>
            </a:r>
            <a:r>
              <a:rPr lang="en-US">
                <a:latin typeface="Verdana" panose="020B0604030504040204" pitchFamily="34" charset="0"/>
                <a:ea typeface="Verdana" panose="020B0604030504040204" pitchFamily="34" charset="0"/>
                <a:cs typeface="Verdana" panose="020B0604030504040204" pitchFamily="34" charset="0"/>
              </a:rPr>
              <a:t> incidence from placebo group from the AMP study in Lima</a:t>
            </a:r>
            <a:r>
              <a:rPr lang="en-US" baseline="30000">
                <a:latin typeface="Verdana" panose="020B0604030504040204" pitchFamily="34" charset="0"/>
                <a:ea typeface="Verdana" panose="020B0604030504040204" pitchFamily="34" charset="0"/>
                <a:cs typeface="Verdana" panose="020B0604030504040204" pitchFamily="34" charset="0"/>
              </a:rPr>
              <a:t>6</a:t>
            </a:r>
            <a:r>
              <a:rPr lang="en-US">
                <a:latin typeface="Verdana" panose="020B0604030504040204" pitchFamily="34" charset="0"/>
                <a:ea typeface="Verdana" panose="020B0604030504040204" pitchFamily="34" charset="0"/>
                <a:cs typeface="Verdana" panose="020B0604030504040204" pitchFamily="34" charset="0"/>
              </a:rPr>
              <a:t>; prevalence from surveillance study of HIV positive MSM and transwomen; Ministry of Health of Peru, </a:t>
            </a:r>
            <a:r>
              <a:rPr lang="en-US" err="1">
                <a:latin typeface="Verdana" panose="020B0604030504040204" pitchFamily="34" charset="0"/>
                <a:ea typeface="Verdana" panose="020B0604030504040204" pitchFamily="34" charset="0"/>
                <a:cs typeface="Verdana" panose="020B0604030504040204" pitchFamily="34" charset="0"/>
              </a:rPr>
              <a:t>Coordinadora</a:t>
            </a:r>
            <a:r>
              <a:rPr lang="en-US">
                <a:latin typeface="Verdana" panose="020B0604030504040204" pitchFamily="34" charset="0"/>
                <a:ea typeface="Verdana" panose="020B0604030504040204" pitchFamily="34" charset="0"/>
                <a:cs typeface="Verdana" panose="020B0604030504040204" pitchFamily="34" charset="0"/>
              </a:rPr>
              <a:t> </a:t>
            </a:r>
            <a:r>
              <a:rPr lang="en-US" err="1">
                <a:latin typeface="Verdana" panose="020B0604030504040204" pitchFamily="34" charset="0"/>
                <a:ea typeface="Verdana" panose="020B0604030504040204" pitchFamily="34" charset="0"/>
                <a:cs typeface="Verdana" panose="020B0604030504040204" pitchFamily="34" charset="0"/>
              </a:rPr>
              <a:t>Multisectorial</a:t>
            </a:r>
            <a:r>
              <a:rPr lang="en-US">
                <a:latin typeface="Verdana" panose="020B0604030504040204" pitchFamily="34" charset="0"/>
                <a:ea typeface="Verdana" panose="020B0604030504040204" pitchFamily="34" charset="0"/>
                <a:cs typeface="Verdana" panose="020B0604030504040204" pitchFamily="34" charset="0"/>
              </a:rPr>
              <a:t> </a:t>
            </a:r>
            <a:r>
              <a:rPr lang="en-US" err="1">
                <a:latin typeface="Verdana" panose="020B0604030504040204" pitchFamily="34" charset="0"/>
                <a:ea typeface="Verdana" panose="020B0604030504040204" pitchFamily="34" charset="0"/>
                <a:cs typeface="Verdana" panose="020B0604030504040204" pitchFamily="34" charset="0"/>
              </a:rPr>
              <a:t>Multisectorial</a:t>
            </a:r>
            <a:r>
              <a:rPr lang="en-US">
                <a:latin typeface="Verdana" panose="020B0604030504040204" pitchFamily="34" charset="0"/>
                <a:ea typeface="Verdana" panose="020B0604030504040204" pitchFamily="34" charset="0"/>
                <a:cs typeface="Verdana" panose="020B0604030504040204" pitchFamily="34" charset="0"/>
              </a:rPr>
              <a:t> </a:t>
            </a:r>
            <a:r>
              <a:rPr lang="en-US" err="1">
                <a:latin typeface="Verdana" panose="020B0604030504040204" pitchFamily="34" charset="0"/>
                <a:ea typeface="Verdana" panose="020B0604030504040204" pitchFamily="34" charset="0"/>
                <a:cs typeface="Verdana" panose="020B0604030504040204" pitchFamily="34" charset="0"/>
              </a:rPr>
              <a:t>en</a:t>
            </a:r>
            <a:r>
              <a:rPr lang="en-US">
                <a:latin typeface="Verdana" panose="020B0604030504040204" pitchFamily="34" charset="0"/>
                <a:ea typeface="Verdana" panose="020B0604030504040204" pitchFamily="34" charset="0"/>
                <a:cs typeface="Verdana" panose="020B0604030504040204" pitchFamily="34" charset="0"/>
              </a:rPr>
              <a:t> </a:t>
            </a:r>
            <a:r>
              <a:rPr lang="en-US" err="1">
                <a:latin typeface="Verdana" panose="020B0604030504040204" pitchFamily="34" charset="0"/>
                <a:ea typeface="Verdana" panose="020B0604030504040204" pitchFamily="34" charset="0"/>
                <a:cs typeface="Verdana" panose="020B0604030504040204" pitchFamily="34" charset="0"/>
              </a:rPr>
              <a:t>Salud</a:t>
            </a:r>
            <a:r>
              <a:rPr lang="en-US">
                <a:latin typeface="Verdana" panose="020B0604030504040204" pitchFamily="34" charset="0"/>
                <a:ea typeface="Verdana" panose="020B0604030504040204" pitchFamily="34" charset="0"/>
                <a:cs typeface="Verdana" panose="020B0604030504040204" pitchFamily="34" charset="0"/>
              </a:rPr>
              <a:t> (CONAMUSA) and Jorge Sanchez, personal communication</a:t>
            </a:r>
          </a:p>
          <a:p>
            <a:pPr>
              <a:spcAft>
                <a:spcPts val="600"/>
              </a:spcAft>
            </a:pPr>
            <a:r>
              <a:rPr lang="en-US" baseline="30000">
                <a:latin typeface="Verdana" panose="020B0604030504040204" pitchFamily="34" charset="0"/>
                <a:ea typeface="Verdana" panose="020B0604030504040204" pitchFamily="34" charset="0"/>
                <a:cs typeface="Verdana" panose="020B0604030504040204" pitchFamily="34" charset="0"/>
              </a:rPr>
              <a:t>c</a:t>
            </a:r>
            <a:r>
              <a:rPr lang="en-US">
                <a:latin typeface="Verdana" panose="020B0604030504040204" pitchFamily="34" charset="0"/>
                <a:ea typeface="Verdana" panose="020B0604030504040204" pitchFamily="34" charset="0"/>
                <a:cs typeface="Verdana" panose="020B0604030504040204" pitchFamily="34" charset="0"/>
              </a:rPr>
              <a:t> FRR derived from ART naïve patient population. If the proportion of people infected with HIV and on ART can be estimated, a weighted FRR (assuming no false recent results in treated patients) should be used instead.</a:t>
            </a:r>
          </a:p>
          <a:p>
            <a:pPr>
              <a:spcAft>
                <a:spcPts val="600"/>
              </a:spcAft>
            </a:pPr>
            <a:r>
              <a:rPr lang="en-US" baseline="30000">
                <a:latin typeface="Verdana" panose="020B0604030504040204" pitchFamily="34" charset="0"/>
                <a:ea typeface="Verdana" panose="020B0604030504040204" pitchFamily="34" charset="0"/>
                <a:cs typeface="Verdana" panose="020B0604030504040204" pitchFamily="34" charset="0"/>
              </a:rPr>
              <a:t>d</a:t>
            </a:r>
            <a:r>
              <a:rPr lang="en-US">
                <a:latin typeface="Verdana" panose="020B0604030504040204" pitchFamily="34" charset="0"/>
                <a:ea typeface="Verdana" panose="020B0604030504040204" pitchFamily="34" charset="0"/>
                <a:cs typeface="Verdana" panose="020B0604030504040204" pitchFamily="34" charset="0"/>
              </a:rPr>
              <a:t> The number enrolled into the PrEP intervention arm</a:t>
            </a:r>
          </a:p>
          <a:p>
            <a:pPr>
              <a:spcAft>
                <a:spcPts val="600"/>
              </a:spcAft>
            </a:pPr>
            <a:r>
              <a:rPr lang="en-US">
                <a:latin typeface="Verdana" panose="020B0604030504040204" pitchFamily="34" charset="0"/>
                <a:ea typeface="Verdana" panose="020B0604030504040204" pitchFamily="34" charset="0"/>
                <a:cs typeface="Verdana" panose="020B0604030504040204" pitchFamily="34" charset="0"/>
              </a:rPr>
              <a:t>AGYW: Adolescent girls and young women. MSM: men having sex with men.</a:t>
            </a:r>
          </a:p>
          <a:p>
            <a:pPr>
              <a:spcAft>
                <a:spcPts val="600"/>
              </a:spcAft>
            </a:pPr>
            <a:endParaRPr lang="en-US">
              <a:latin typeface="Verdana" panose="020B0604030504040204" pitchFamily="34" charset="0"/>
              <a:ea typeface="Verdana" panose="020B0604030504040204" pitchFamily="34" charset="0"/>
              <a:cs typeface="Verdana" panose="020B0604030504040204" pitchFamily="34" charset="0"/>
            </a:endParaRPr>
          </a:p>
        </p:txBody>
      </p:sp>
      <p:grpSp>
        <p:nvGrpSpPr>
          <p:cNvPr id="1026" name="Group 1025">
            <a:extLst>
              <a:ext uri="{FF2B5EF4-FFF2-40B4-BE49-F238E27FC236}">
                <a16:creationId xmlns:a16="http://schemas.microsoft.com/office/drawing/2014/main" id="{F541C87A-D63D-4844-9C6F-91DAA382BEC8}"/>
              </a:ext>
            </a:extLst>
          </p:cNvPr>
          <p:cNvGrpSpPr/>
          <p:nvPr/>
        </p:nvGrpSpPr>
        <p:grpSpPr>
          <a:xfrm>
            <a:off x="1139347" y="15149068"/>
            <a:ext cx="8190555" cy="7099177"/>
            <a:chOff x="1139347" y="15149068"/>
            <a:chExt cx="8190555" cy="7099177"/>
          </a:xfrm>
        </p:grpSpPr>
        <p:sp>
          <p:nvSpPr>
            <p:cNvPr id="57" name="TextBox 56">
              <a:extLst>
                <a:ext uri="{FF2B5EF4-FFF2-40B4-BE49-F238E27FC236}">
                  <a16:creationId xmlns:a16="http://schemas.microsoft.com/office/drawing/2014/main" id="{1206F66D-A8DD-4F4E-95DF-8DA0D29B0AF1}"/>
                </a:ext>
              </a:extLst>
            </p:cNvPr>
            <p:cNvSpPr txBox="1"/>
            <p:nvPr/>
          </p:nvSpPr>
          <p:spPr>
            <a:xfrm>
              <a:off x="1139347" y="15545941"/>
              <a:ext cx="1436612" cy="369332"/>
            </a:xfrm>
            <a:prstGeom prst="rect">
              <a:avLst/>
            </a:prstGeom>
            <a:noFill/>
          </p:spPr>
          <p:txBody>
            <a:bodyPr wrap="none" rtlCol="0">
              <a:spAutoFit/>
            </a:bodyPr>
            <a:lstStyle/>
            <a:p>
              <a:pPr algn="ctr"/>
              <a:r>
                <a:rPr lang="en-US">
                  <a:solidFill>
                    <a:prstClr val="black"/>
                  </a:solidFill>
                  <a:latin typeface="Verdana" panose="020B0604030504040204" pitchFamily="34" charset="0"/>
                  <a:ea typeface="Verdana" panose="020B0604030504040204" pitchFamily="34" charset="0"/>
                  <a:cs typeface="Verdana" panose="020B0604030504040204" pitchFamily="34" charset="0"/>
                </a:rPr>
                <a:t>Specimens</a:t>
              </a:r>
            </a:p>
          </p:txBody>
        </p:sp>
        <p:sp>
          <p:nvSpPr>
            <p:cNvPr id="58" name="TextBox 57">
              <a:extLst>
                <a:ext uri="{FF2B5EF4-FFF2-40B4-BE49-F238E27FC236}">
                  <a16:creationId xmlns:a16="http://schemas.microsoft.com/office/drawing/2014/main" id="{94481D3A-CDF0-3C4D-AF15-212A9FF34683}"/>
                </a:ext>
              </a:extLst>
            </p:cNvPr>
            <p:cNvSpPr txBox="1"/>
            <p:nvPr/>
          </p:nvSpPr>
          <p:spPr>
            <a:xfrm>
              <a:off x="4154574" y="16675405"/>
              <a:ext cx="883575" cy="369332"/>
            </a:xfrm>
            <a:prstGeom prst="rect">
              <a:avLst/>
            </a:prstGeom>
            <a:noFill/>
            <a:ln>
              <a:solidFill>
                <a:schemeClr val="tx1"/>
              </a:solidFill>
            </a:ln>
          </p:spPr>
          <p:txBody>
            <a:bodyPr wrap="none" rtlCol="0">
              <a:spAutoFit/>
            </a:bodyPr>
            <a:lstStyle/>
            <a:p>
              <a:pPr algn="ctr"/>
              <a:r>
                <a:rPr lang="en-US">
                  <a:solidFill>
                    <a:prstClr val="black"/>
                  </a:solidFill>
                  <a:latin typeface="Verdana" panose="020B0604030504040204" pitchFamily="34" charset="0"/>
                  <a:ea typeface="Verdana" panose="020B0604030504040204" pitchFamily="34" charset="0"/>
                  <a:cs typeface="Verdana" panose="020B0604030504040204" pitchFamily="34" charset="0"/>
                </a:rPr>
                <a:t>HIV+ </a:t>
              </a:r>
            </a:p>
          </p:txBody>
        </p:sp>
        <p:sp>
          <p:nvSpPr>
            <p:cNvPr id="59" name="TextBox 58">
              <a:extLst>
                <a:ext uri="{FF2B5EF4-FFF2-40B4-BE49-F238E27FC236}">
                  <a16:creationId xmlns:a16="http://schemas.microsoft.com/office/drawing/2014/main" id="{B8A731CD-FE98-A542-AF9E-AEFBEB5BC0BC}"/>
                </a:ext>
              </a:extLst>
            </p:cNvPr>
            <p:cNvSpPr txBox="1"/>
            <p:nvPr/>
          </p:nvSpPr>
          <p:spPr>
            <a:xfrm>
              <a:off x="7105615" y="15487320"/>
              <a:ext cx="792974" cy="369332"/>
            </a:xfrm>
            <a:prstGeom prst="rect">
              <a:avLst/>
            </a:prstGeom>
            <a:noFill/>
          </p:spPr>
          <p:txBody>
            <a:bodyPr wrap="none" rtlCol="0">
              <a:spAutoFit/>
            </a:bodyPr>
            <a:lstStyle/>
            <a:p>
              <a:r>
                <a:rPr lang="en-US">
                  <a:solidFill>
                    <a:prstClr val="black"/>
                  </a:solidFill>
                  <a:latin typeface="Verdana" panose="020B0604030504040204" pitchFamily="34" charset="0"/>
                  <a:ea typeface="Verdana" panose="020B0604030504040204" pitchFamily="34" charset="0"/>
                  <a:cs typeface="Verdana" panose="020B0604030504040204" pitchFamily="34" charset="0"/>
                </a:rPr>
                <a:t>HIV- </a:t>
              </a:r>
            </a:p>
          </p:txBody>
        </p:sp>
        <p:sp>
          <p:nvSpPr>
            <p:cNvPr id="60" name="TextBox 59">
              <a:extLst>
                <a:ext uri="{FF2B5EF4-FFF2-40B4-BE49-F238E27FC236}">
                  <a16:creationId xmlns:a16="http://schemas.microsoft.com/office/drawing/2014/main" id="{DA4C492F-9732-3B47-B97C-E94C3CD0D62A}"/>
                </a:ext>
              </a:extLst>
            </p:cNvPr>
            <p:cNvSpPr txBox="1"/>
            <p:nvPr/>
          </p:nvSpPr>
          <p:spPr>
            <a:xfrm>
              <a:off x="3885763" y="19086115"/>
              <a:ext cx="1426994" cy="369332"/>
            </a:xfrm>
            <a:prstGeom prst="rect">
              <a:avLst/>
            </a:prstGeom>
            <a:noFill/>
            <a:ln>
              <a:solidFill>
                <a:schemeClr val="tx1"/>
              </a:solidFill>
            </a:ln>
          </p:spPr>
          <p:txBody>
            <a:bodyPr wrap="none" rtlCol="0">
              <a:spAutoFit/>
            </a:bodyPr>
            <a:lstStyle/>
            <a:p>
              <a:pPr algn="ctr"/>
              <a:r>
                <a:rPr lang="en-US" err="1">
                  <a:solidFill>
                    <a:prstClr val="black"/>
                  </a:solidFill>
                  <a:latin typeface="Verdana" panose="020B0604030504040204" pitchFamily="34" charset="0"/>
                  <a:ea typeface="Verdana" panose="020B0604030504040204" pitchFamily="34" charset="0"/>
                  <a:cs typeface="Verdana" panose="020B0604030504040204" pitchFamily="34" charset="0"/>
                </a:rPr>
                <a:t>LAg</a:t>
              </a:r>
              <a:r>
                <a:rPr lang="en-US">
                  <a:solidFill>
                    <a:prstClr val="black"/>
                  </a:solidFill>
                  <a:latin typeface="Verdana" panose="020B0604030504040204" pitchFamily="34" charset="0"/>
                  <a:ea typeface="Verdana" panose="020B0604030504040204" pitchFamily="34" charset="0"/>
                  <a:cs typeface="Verdana" panose="020B0604030504040204" pitchFamily="34" charset="0"/>
                </a:rPr>
                <a:t> recent</a:t>
              </a:r>
            </a:p>
          </p:txBody>
        </p:sp>
        <p:sp>
          <p:nvSpPr>
            <p:cNvPr id="61" name="TextBox 60">
              <a:extLst>
                <a:ext uri="{FF2B5EF4-FFF2-40B4-BE49-F238E27FC236}">
                  <a16:creationId xmlns:a16="http://schemas.microsoft.com/office/drawing/2014/main" id="{8BE1C73C-313E-A34D-8707-2AD863D34095}"/>
                </a:ext>
              </a:extLst>
            </p:cNvPr>
            <p:cNvSpPr txBox="1"/>
            <p:nvPr/>
          </p:nvSpPr>
          <p:spPr>
            <a:xfrm>
              <a:off x="7097902" y="17878969"/>
              <a:ext cx="1962397" cy="369332"/>
            </a:xfrm>
            <a:prstGeom prst="rect">
              <a:avLst/>
            </a:prstGeom>
            <a:noFill/>
          </p:spPr>
          <p:txBody>
            <a:bodyPr wrap="none" rtlCol="0">
              <a:spAutoFit/>
            </a:bodyPr>
            <a:lstStyle/>
            <a:p>
              <a:r>
                <a:rPr lang="en-US" err="1">
                  <a:solidFill>
                    <a:prstClr val="black"/>
                  </a:solidFill>
                  <a:latin typeface="Verdana" panose="020B0604030504040204" pitchFamily="34" charset="0"/>
                  <a:ea typeface="Verdana" panose="020B0604030504040204" pitchFamily="34" charset="0"/>
                  <a:cs typeface="Verdana" panose="020B0604030504040204" pitchFamily="34" charset="0"/>
                </a:rPr>
                <a:t>LAg</a:t>
              </a:r>
              <a:r>
                <a:rPr lang="en-US">
                  <a:solidFill>
                    <a:prstClr val="black"/>
                  </a:solidFill>
                  <a:latin typeface="Verdana" panose="020B0604030504040204" pitchFamily="34" charset="0"/>
                  <a:ea typeface="Verdana" panose="020B0604030504040204" pitchFamily="34" charset="0"/>
                  <a:cs typeface="Verdana" panose="020B0604030504040204" pitchFamily="34" charset="0"/>
                </a:rPr>
                <a:t> non-recent</a:t>
              </a:r>
            </a:p>
          </p:txBody>
        </p:sp>
        <p:sp>
          <p:nvSpPr>
            <p:cNvPr id="62" name="TextBox 61">
              <a:extLst>
                <a:ext uri="{FF2B5EF4-FFF2-40B4-BE49-F238E27FC236}">
                  <a16:creationId xmlns:a16="http://schemas.microsoft.com/office/drawing/2014/main" id="{8C660D18-A057-D24C-BA11-E72E5885723D}"/>
                </a:ext>
              </a:extLst>
            </p:cNvPr>
            <p:cNvSpPr txBox="1"/>
            <p:nvPr/>
          </p:nvSpPr>
          <p:spPr>
            <a:xfrm>
              <a:off x="3714932" y="21578771"/>
              <a:ext cx="1737976" cy="369332"/>
            </a:xfrm>
            <a:prstGeom prst="rect">
              <a:avLst/>
            </a:prstGeom>
            <a:solidFill>
              <a:schemeClr val="accent2">
                <a:lumMod val="20000"/>
                <a:lumOff val="80000"/>
              </a:schemeClr>
            </a:solidFill>
            <a:ln w="12700" cmpd="sng">
              <a:solidFill>
                <a:schemeClr val="tx1"/>
              </a:solidFill>
            </a:ln>
          </p:spPr>
          <p:txBody>
            <a:bodyPr wrap="none" rtlCol="0">
              <a:spAutoFit/>
            </a:bodyPr>
            <a:lstStyle/>
            <a:p>
              <a:pPr algn="ctr"/>
              <a:r>
                <a:rPr lang="en-US" b="1">
                  <a:solidFill>
                    <a:prstClr val="black"/>
                  </a:solidFill>
                  <a:latin typeface="Verdana" panose="020B0604030504040204" pitchFamily="34" charset="0"/>
                  <a:ea typeface="Verdana" panose="020B0604030504040204" pitchFamily="34" charset="0"/>
                  <a:cs typeface="Verdana" panose="020B0604030504040204" pitchFamily="34" charset="0"/>
                </a:rPr>
                <a:t>RITA recent</a:t>
              </a:r>
            </a:p>
          </p:txBody>
        </p:sp>
        <p:sp>
          <p:nvSpPr>
            <p:cNvPr id="63" name="TextBox 62">
              <a:extLst>
                <a:ext uri="{FF2B5EF4-FFF2-40B4-BE49-F238E27FC236}">
                  <a16:creationId xmlns:a16="http://schemas.microsoft.com/office/drawing/2014/main" id="{7EFCED83-A224-A84B-8B87-C296C9DA2AB3}"/>
                </a:ext>
              </a:extLst>
            </p:cNvPr>
            <p:cNvSpPr txBox="1"/>
            <p:nvPr/>
          </p:nvSpPr>
          <p:spPr>
            <a:xfrm>
              <a:off x="7097902" y="20329707"/>
              <a:ext cx="2050561" cy="369332"/>
            </a:xfrm>
            <a:prstGeom prst="rect">
              <a:avLst/>
            </a:prstGeom>
            <a:noFill/>
          </p:spPr>
          <p:txBody>
            <a:bodyPr wrap="none" rtlCol="0">
              <a:spAutoFit/>
            </a:bodyPr>
            <a:lstStyle/>
            <a:p>
              <a:r>
                <a:rPr lang="en-US" err="1">
                  <a:solidFill>
                    <a:prstClr val="black"/>
                  </a:solidFill>
                  <a:latin typeface="Verdana" panose="020B0604030504040204" pitchFamily="34" charset="0"/>
                  <a:ea typeface="Verdana" panose="020B0604030504040204" pitchFamily="34" charset="0"/>
                  <a:cs typeface="Verdana" panose="020B0604030504040204" pitchFamily="34" charset="0"/>
                </a:rPr>
                <a:t>LAg</a:t>
              </a:r>
              <a:r>
                <a:rPr lang="en-US">
                  <a:solidFill>
                    <a:prstClr val="black"/>
                  </a:solidFill>
                  <a:latin typeface="Verdana" panose="020B0604030504040204" pitchFamily="34" charset="0"/>
                  <a:ea typeface="Verdana" panose="020B0604030504040204" pitchFamily="34" charset="0"/>
                  <a:cs typeface="Verdana" panose="020B0604030504040204" pitchFamily="34" charset="0"/>
                </a:rPr>
                <a:t> false recent</a:t>
              </a:r>
            </a:p>
          </p:txBody>
        </p:sp>
        <p:sp>
          <p:nvSpPr>
            <p:cNvPr id="64" name="Diamond 63">
              <a:extLst>
                <a:ext uri="{FF2B5EF4-FFF2-40B4-BE49-F238E27FC236}">
                  <a16:creationId xmlns:a16="http://schemas.microsoft.com/office/drawing/2014/main" id="{D73239C4-14EA-AF4F-A8D1-B5432600A684}"/>
                </a:ext>
              </a:extLst>
            </p:cNvPr>
            <p:cNvSpPr/>
            <p:nvPr/>
          </p:nvSpPr>
          <p:spPr>
            <a:xfrm>
              <a:off x="3260896" y="15149068"/>
              <a:ext cx="2670931" cy="1175616"/>
            </a:xfrm>
            <a:prstGeom prst="diamond">
              <a:avLst/>
            </a:prstGeom>
            <a:noFill/>
            <a:ln w="38100">
              <a:solidFill>
                <a:srgbClr val="8CCDCD"/>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solidFill>
                    <a:prstClr val="black"/>
                  </a:solidFill>
                  <a:latin typeface="Verdana" panose="020B0604030504040204" pitchFamily="34" charset="0"/>
                  <a:ea typeface="Verdana" panose="020B0604030504040204" pitchFamily="34" charset="0"/>
                  <a:cs typeface="Verdana" panose="020B0604030504040204" pitchFamily="34" charset="0"/>
                </a:rPr>
                <a:t>HIV test(s)</a:t>
              </a:r>
            </a:p>
          </p:txBody>
        </p:sp>
        <p:cxnSp>
          <p:nvCxnSpPr>
            <p:cNvPr id="65" name="Straight Arrow Connector 64">
              <a:extLst>
                <a:ext uri="{FF2B5EF4-FFF2-40B4-BE49-F238E27FC236}">
                  <a16:creationId xmlns:a16="http://schemas.microsoft.com/office/drawing/2014/main" id="{DA904C55-0C7F-8A48-9164-C35D4F58EE8D}"/>
                </a:ext>
              </a:extLst>
            </p:cNvPr>
            <p:cNvCxnSpPr/>
            <p:nvPr/>
          </p:nvCxnSpPr>
          <p:spPr>
            <a:xfrm flipH="1">
              <a:off x="4596360" y="16324684"/>
              <a:ext cx="2" cy="332059"/>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66" name="Diamond 65">
              <a:extLst>
                <a:ext uri="{FF2B5EF4-FFF2-40B4-BE49-F238E27FC236}">
                  <a16:creationId xmlns:a16="http://schemas.microsoft.com/office/drawing/2014/main" id="{44052CDD-AEB4-374F-8FD9-6439B3DD340C}"/>
                </a:ext>
              </a:extLst>
            </p:cNvPr>
            <p:cNvSpPr/>
            <p:nvPr/>
          </p:nvSpPr>
          <p:spPr>
            <a:xfrm>
              <a:off x="3250837" y="17521279"/>
              <a:ext cx="2691050" cy="1175616"/>
            </a:xfrm>
            <a:prstGeom prst="diamond">
              <a:avLst/>
            </a:prstGeom>
            <a:noFill/>
            <a:ln w="38100">
              <a:solidFill>
                <a:srgbClr val="8CCDCD"/>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err="1">
                  <a:solidFill>
                    <a:prstClr val="black"/>
                  </a:solidFill>
                  <a:latin typeface="Verdana" panose="020B0604030504040204" pitchFamily="34" charset="0"/>
                  <a:ea typeface="Verdana" panose="020B0604030504040204" pitchFamily="34" charset="0"/>
                  <a:cs typeface="Verdana" panose="020B0604030504040204" pitchFamily="34" charset="0"/>
                </a:rPr>
                <a:t>LAg</a:t>
              </a:r>
              <a:r>
                <a:rPr lang="en-US">
                  <a:solidFill>
                    <a:prstClr val="black"/>
                  </a:solidFill>
                  <a:latin typeface="Verdana" panose="020B0604030504040204" pitchFamily="34" charset="0"/>
                  <a:ea typeface="Verdana" panose="020B0604030504040204" pitchFamily="34" charset="0"/>
                  <a:cs typeface="Verdana" panose="020B0604030504040204" pitchFamily="34" charset="0"/>
                </a:rPr>
                <a:t> test</a:t>
              </a:r>
            </a:p>
          </p:txBody>
        </p:sp>
        <p:cxnSp>
          <p:nvCxnSpPr>
            <p:cNvPr id="67" name="Straight Arrow Connector 66">
              <a:extLst>
                <a:ext uri="{FF2B5EF4-FFF2-40B4-BE49-F238E27FC236}">
                  <a16:creationId xmlns:a16="http://schemas.microsoft.com/office/drawing/2014/main" id="{B1FC1A31-CF93-D140-8A13-0B03327DC9DA}"/>
                </a:ext>
              </a:extLst>
            </p:cNvPr>
            <p:cNvCxnSpPr/>
            <p:nvPr/>
          </p:nvCxnSpPr>
          <p:spPr>
            <a:xfrm>
              <a:off x="4596360" y="18696896"/>
              <a:ext cx="0" cy="401220"/>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68" name="Diamond 67">
              <a:extLst>
                <a:ext uri="{FF2B5EF4-FFF2-40B4-BE49-F238E27FC236}">
                  <a16:creationId xmlns:a16="http://schemas.microsoft.com/office/drawing/2014/main" id="{F62C60B4-CB66-6948-8D55-553D0A7132B7}"/>
                </a:ext>
              </a:extLst>
            </p:cNvPr>
            <p:cNvSpPr/>
            <p:nvPr/>
          </p:nvSpPr>
          <p:spPr>
            <a:xfrm>
              <a:off x="3250837" y="19988654"/>
              <a:ext cx="2691050" cy="1175616"/>
            </a:xfrm>
            <a:prstGeom prst="diamond">
              <a:avLst/>
            </a:prstGeom>
            <a:noFill/>
            <a:ln w="38100">
              <a:solidFill>
                <a:srgbClr val="8CCDCD"/>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solidFill>
                    <a:prstClr val="black"/>
                  </a:solidFill>
                  <a:latin typeface="Verdana" panose="020B0604030504040204" pitchFamily="34" charset="0"/>
                  <a:ea typeface="Verdana" panose="020B0604030504040204" pitchFamily="34" charset="0"/>
                  <a:cs typeface="Verdana" panose="020B0604030504040204" pitchFamily="34" charset="0"/>
                </a:rPr>
                <a:t>VL test</a:t>
              </a:r>
            </a:p>
          </p:txBody>
        </p:sp>
        <p:cxnSp>
          <p:nvCxnSpPr>
            <p:cNvPr id="69" name="Straight Arrow Connector 68">
              <a:extLst>
                <a:ext uri="{FF2B5EF4-FFF2-40B4-BE49-F238E27FC236}">
                  <a16:creationId xmlns:a16="http://schemas.microsoft.com/office/drawing/2014/main" id="{8C292A2D-7CFD-504E-9164-7F414A6F9D89}"/>
                </a:ext>
              </a:extLst>
            </p:cNvPr>
            <p:cNvCxnSpPr/>
            <p:nvPr/>
          </p:nvCxnSpPr>
          <p:spPr>
            <a:xfrm flipH="1">
              <a:off x="4596360" y="21164272"/>
              <a:ext cx="2" cy="414501"/>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70" name="TextBox 69">
              <a:extLst>
                <a:ext uri="{FF2B5EF4-FFF2-40B4-BE49-F238E27FC236}">
                  <a16:creationId xmlns:a16="http://schemas.microsoft.com/office/drawing/2014/main" id="{D032ED03-84A7-FD49-85CB-C503071C1484}"/>
                </a:ext>
              </a:extLst>
            </p:cNvPr>
            <p:cNvSpPr txBox="1"/>
            <p:nvPr/>
          </p:nvSpPr>
          <p:spPr>
            <a:xfrm>
              <a:off x="2646240" y="21159081"/>
              <a:ext cx="1909497" cy="369332"/>
            </a:xfrm>
            <a:prstGeom prst="rect">
              <a:avLst/>
            </a:prstGeom>
            <a:noFill/>
          </p:spPr>
          <p:txBody>
            <a:bodyPr wrap="none" rtlCol="0">
              <a:spAutoFit/>
            </a:bodyPr>
            <a:lstStyle/>
            <a:p>
              <a:pPr algn="r"/>
              <a:r>
                <a:rPr lang="en-US" i="1">
                  <a:solidFill>
                    <a:prstClr val="black"/>
                  </a:solidFill>
                  <a:latin typeface="Verdana" panose="020B0604030504040204" pitchFamily="34" charset="0"/>
                  <a:ea typeface="Verdana" panose="020B0604030504040204" pitchFamily="34" charset="0"/>
                  <a:cs typeface="Verdana" panose="020B0604030504040204" pitchFamily="34" charset="0"/>
                </a:rPr>
                <a:t>VL &gt; threshold</a:t>
              </a:r>
            </a:p>
          </p:txBody>
        </p:sp>
        <p:sp>
          <p:nvSpPr>
            <p:cNvPr id="71" name="TextBox 70">
              <a:extLst>
                <a:ext uri="{FF2B5EF4-FFF2-40B4-BE49-F238E27FC236}">
                  <a16:creationId xmlns:a16="http://schemas.microsoft.com/office/drawing/2014/main" id="{CC64F374-9D51-194A-9D9F-78FEB07EB99D}"/>
                </a:ext>
              </a:extLst>
            </p:cNvPr>
            <p:cNvSpPr txBox="1"/>
            <p:nvPr/>
          </p:nvSpPr>
          <p:spPr>
            <a:xfrm>
              <a:off x="5723130" y="18160219"/>
              <a:ext cx="1418978" cy="369332"/>
            </a:xfrm>
            <a:prstGeom prst="rect">
              <a:avLst/>
            </a:prstGeom>
            <a:noFill/>
          </p:spPr>
          <p:txBody>
            <a:bodyPr wrap="none" rtlCol="0">
              <a:spAutoFit/>
            </a:bodyPr>
            <a:lstStyle/>
            <a:p>
              <a:r>
                <a:rPr lang="en-US" i="1" err="1">
                  <a:solidFill>
                    <a:prstClr val="black"/>
                  </a:solidFill>
                  <a:latin typeface="Verdana" panose="020B0604030504040204" pitchFamily="34" charset="0"/>
                  <a:ea typeface="Verdana" panose="020B0604030504040204" pitchFamily="34" charset="0"/>
                  <a:cs typeface="Verdana" panose="020B0604030504040204" pitchFamily="34" charset="0"/>
                </a:rPr>
                <a:t>ODn</a:t>
              </a:r>
              <a:r>
                <a:rPr lang="en-US" i="1">
                  <a:solidFill>
                    <a:prstClr val="black"/>
                  </a:solidFill>
                  <a:latin typeface="Verdana" panose="020B0604030504040204" pitchFamily="34" charset="0"/>
                  <a:ea typeface="Verdana" panose="020B0604030504040204" pitchFamily="34" charset="0"/>
                  <a:cs typeface="Verdana" panose="020B0604030504040204" pitchFamily="34" charset="0"/>
                </a:rPr>
                <a:t> &gt; 1.5</a:t>
              </a:r>
            </a:p>
          </p:txBody>
        </p:sp>
        <p:sp>
          <p:nvSpPr>
            <p:cNvPr id="72" name="TextBox 71">
              <a:extLst>
                <a:ext uri="{FF2B5EF4-FFF2-40B4-BE49-F238E27FC236}">
                  <a16:creationId xmlns:a16="http://schemas.microsoft.com/office/drawing/2014/main" id="{561A1B4C-3EF6-C241-864C-33BD26F7B549}"/>
                </a:ext>
              </a:extLst>
            </p:cNvPr>
            <p:cNvSpPr txBox="1"/>
            <p:nvPr/>
          </p:nvSpPr>
          <p:spPr>
            <a:xfrm>
              <a:off x="3155419" y="18674106"/>
              <a:ext cx="1418979" cy="369332"/>
            </a:xfrm>
            <a:prstGeom prst="rect">
              <a:avLst/>
            </a:prstGeom>
            <a:noFill/>
          </p:spPr>
          <p:txBody>
            <a:bodyPr wrap="none" rtlCol="0">
              <a:spAutoFit/>
            </a:bodyPr>
            <a:lstStyle/>
            <a:p>
              <a:pPr algn="r"/>
              <a:r>
                <a:rPr lang="en-US" i="1" err="1">
                  <a:solidFill>
                    <a:prstClr val="black"/>
                  </a:solidFill>
                  <a:latin typeface="Verdana" panose="020B0604030504040204" pitchFamily="34" charset="0"/>
                  <a:ea typeface="Verdana" panose="020B0604030504040204" pitchFamily="34" charset="0"/>
                  <a:cs typeface="Verdana" panose="020B0604030504040204" pitchFamily="34" charset="0"/>
                </a:rPr>
                <a:t>ODn</a:t>
              </a:r>
              <a:r>
                <a:rPr lang="en-US" i="1">
                  <a:solidFill>
                    <a:prstClr val="black"/>
                  </a:solidFill>
                  <a:latin typeface="Verdana" panose="020B0604030504040204" pitchFamily="34" charset="0"/>
                  <a:ea typeface="Verdana" panose="020B0604030504040204" pitchFamily="34" charset="0"/>
                  <a:cs typeface="Verdana" panose="020B0604030504040204" pitchFamily="34" charset="0"/>
                </a:rPr>
                <a:t> &lt; 1.5</a:t>
              </a:r>
            </a:p>
          </p:txBody>
        </p:sp>
        <p:sp>
          <p:nvSpPr>
            <p:cNvPr id="73" name="TextBox 72">
              <a:extLst>
                <a:ext uri="{FF2B5EF4-FFF2-40B4-BE49-F238E27FC236}">
                  <a16:creationId xmlns:a16="http://schemas.microsoft.com/office/drawing/2014/main" id="{E5970A4D-CF50-8740-B24F-D804078FAA17}"/>
                </a:ext>
              </a:extLst>
            </p:cNvPr>
            <p:cNvSpPr txBox="1"/>
            <p:nvPr/>
          </p:nvSpPr>
          <p:spPr>
            <a:xfrm>
              <a:off x="5686086" y="20579263"/>
              <a:ext cx="1601323" cy="646331"/>
            </a:xfrm>
            <a:prstGeom prst="rect">
              <a:avLst/>
            </a:prstGeom>
            <a:noFill/>
          </p:spPr>
          <p:txBody>
            <a:bodyPr wrap="square" rtlCol="0">
              <a:spAutoFit/>
            </a:bodyPr>
            <a:lstStyle/>
            <a:p>
              <a:pPr algn="ctr"/>
              <a:r>
                <a:rPr lang="en-US" i="1">
                  <a:solidFill>
                    <a:prstClr val="black"/>
                  </a:solidFill>
                  <a:latin typeface="Verdana" panose="020B0604030504040204" pitchFamily="34" charset="0"/>
                  <a:ea typeface="Verdana" panose="020B0604030504040204" pitchFamily="34" charset="0"/>
                  <a:cs typeface="Verdana" panose="020B0604030504040204" pitchFamily="34" charset="0"/>
                </a:rPr>
                <a:t>VL </a:t>
              </a:r>
            </a:p>
            <a:p>
              <a:pPr algn="ctr"/>
              <a:r>
                <a:rPr lang="en-US" i="1">
                  <a:solidFill>
                    <a:prstClr val="black"/>
                  </a:solidFill>
                  <a:latin typeface="Verdana" panose="020B0604030504040204" pitchFamily="34" charset="0"/>
                  <a:ea typeface="Verdana" panose="020B0604030504040204" pitchFamily="34" charset="0"/>
                  <a:cs typeface="Verdana" panose="020B0604030504040204" pitchFamily="34" charset="0"/>
                </a:rPr>
                <a:t>&lt; threshold</a:t>
              </a:r>
            </a:p>
          </p:txBody>
        </p:sp>
        <p:cxnSp>
          <p:nvCxnSpPr>
            <p:cNvPr id="74" name="Straight Arrow Connector 73">
              <a:extLst>
                <a:ext uri="{FF2B5EF4-FFF2-40B4-BE49-F238E27FC236}">
                  <a16:creationId xmlns:a16="http://schemas.microsoft.com/office/drawing/2014/main" id="{283A9BA7-CB3F-1C4E-BB93-1AEC23E8C063}"/>
                </a:ext>
              </a:extLst>
            </p:cNvPr>
            <p:cNvCxnSpPr/>
            <p:nvPr/>
          </p:nvCxnSpPr>
          <p:spPr>
            <a:xfrm>
              <a:off x="4587713" y="17116776"/>
              <a:ext cx="0" cy="401220"/>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5" name="Straight Arrow Connector 74">
              <a:extLst>
                <a:ext uri="{FF2B5EF4-FFF2-40B4-BE49-F238E27FC236}">
                  <a16:creationId xmlns:a16="http://schemas.microsoft.com/office/drawing/2014/main" id="{936744BB-45F9-6945-AAB8-C07EF379CA74}"/>
                </a:ext>
              </a:extLst>
            </p:cNvPr>
            <p:cNvCxnSpPr/>
            <p:nvPr/>
          </p:nvCxnSpPr>
          <p:spPr>
            <a:xfrm>
              <a:off x="4587713" y="19600415"/>
              <a:ext cx="0" cy="401220"/>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a:extLst>
                <a:ext uri="{FF2B5EF4-FFF2-40B4-BE49-F238E27FC236}">
                  <a16:creationId xmlns:a16="http://schemas.microsoft.com/office/drawing/2014/main" id="{B929971B-C7B5-2649-AF35-C04A59EAAFF6}"/>
                </a:ext>
              </a:extLst>
            </p:cNvPr>
            <p:cNvCxnSpPr/>
            <p:nvPr/>
          </p:nvCxnSpPr>
          <p:spPr>
            <a:xfrm>
              <a:off x="5038149" y="16898982"/>
              <a:ext cx="1173787" cy="2872"/>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a:extLst>
                <a:ext uri="{FF2B5EF4-FFF2-40B4-BE49-F238E27FC236}">
                  <a16:creationId xmlns:a16="http://schemas.microsoft.com/office/drawing/2014/main" id="{DA734AB3-5EF3-9346-BBC7-9DCB56C69E75}"/>
                </a:ext>
              </a:extLst>
            </p:cNvPr>
            <p:cNvCxnSpPr/>
            <p:nvPr/>
          </p:nvCxnSpPr>
          <p:spPr>
            <a:xfrm>
              <a:off x="5467055" y="21785842"/>
              <a:ext cx="1173787" cy="2872"/>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78" name="TextBox 77">
              <a:extLst>
                <a:ext uri="{FF2B5EF4-FFF2-40B4-BE49-F238E27FC236}">
                  <a16:creationId xmlns:a16="http://schemas.microsoft.com/office/drawing/2014/main" id="{D80098E9-F321-2140-89ED-50C2D10F1489}"/>
                </a:ext>
              </a:extLst>
            </p:cNvPr>
            <p:cNvSpPr txBox="1"/>
            <p:nvPr/>
          </p:nvSpPr>
          <p:spPr>
            <a:xfrm>
              <a:off x="6293173" y="16722296"/>
              <a:ext cx="3036729" cy="369332"/>
            </a:xfrm>
            <a:prstGeom prst="rect">
              <a:avLst/>
            </a:prstGeom>
            <a:noFill/>
          </p:spPr>
          <p:txBody>
            <a:bodyPr wrap="none" rtlCol="0">
              <a:spAutoFit/>
            </a:bodyPr>
            <a:lstStyle/>
            <a:p>
              <a:r>
                <a:rPr lang="en-US">
                  <a:solidFill>
                    <a:prstClr val="black"/>
                  </a:solidFill>
                  <a:latin typeface="Verdana" panose="020B0604030504040204" pitchFamily="34" charset="0"/>
                  <a:ea typeface="Verdana" panose="020B0604030504040204" pitchFamily="34" charset="0"/>
                  <a:cs typeface="Verdana" panose="020B0604030504040204" pitchFamily="34" charset="0"/>
                </a:rPr>
                <a:t>HIV prevalence estimate</a:t>
              </a:r>
            </a:p>
          </p:txBody>
        </p:sp>
        <p:sp>
          <p:nvSpPr>
            <p:cNvPr id="79" name="TextBox 78">
              <a:extLst>
                <a:ext uri="{FF2B5EF4-FFF2-40B4-BE49-F238E27FC236}">
                  <a16:creationId xmlns:a16="http://schemas.microsoft.com/office/drawing/2014/main" id="{1B16CEF4-04A9-C54B-A015-DC988F51C9E9}"/>
                </a:ext>
              </a:extLst>
            </p:cNvPr>
            <p:cNvSpPr txBox="1"/>
            <p:nvPr/>
          </p:nvSpPr>
          <p:spPr>
            <a:xfrm>
              <a:off x="6620172" y="21601914"/>
              <a:ext cx="2263044" cy="646331"/>
            </a:xfrm>
            <a:prstGeom prst="rect">
              <a:avLst/>
            </a:prstGeom>
            <a:noFill/>
          </p:spPr>
          <p:txBody>
            <a:bodyPr wrap="square" rtlCol="0">
              <a:spAutoFit/>
            </a:bodyPr>
            <a:lstStyle/>
            <a:p>
              <a:r>
                <a:rPr lang="en-US">
                  <a:solidFill>
                    <a:prstClr val="black"/>
                  </a:solidFill>
                  <a:latin typeface="Verdana" panose="020B0604030504040204" pitchFamily="34" charset="0"/>
                  <a:ea typeface="Verdana" panose="020B0604030504040204" pitchFamily="34" charset="0"/>
                  <a:cs typeface="Verdana" panose="020B0604030504040204" pitchFamily="34" charset="0"/>
                </a:rPr>
                <a:t>HIV incidence estimate</a:t>
              </a:r>
            </a:p>
          </p:txBody>
        </p:sp>
        <p:cxnSp>
          <p:nvCxnSpPr>
            <p:cNvPr id="81" name="Straight Arrow Connector 80">
              <a:extLst>
                <a:ext uri="{FF2B5EF4-FFF2-40B4-BE49-F238E27FC236}">
                  <a16:creationId xmlns:a16="http://schemas.microsoft.com/office/drawing/2014/main" id="{982DA480-A008-0445-B58D-B7C4466EB334}"/>
                </a:ext>
              </a:extLst>
            </p:cNvPr>
            <p:cNvCxnSpPr/>
            <p:nvPr/>
          </p:nvCxnSpPr>
          <p:spPr>
            <a:xfrm>
              <a:off x="5931828" y="15736876"/>
              <a:ext cx="1173787" cy="2872"/>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82" name="Straight Arrow Connector 81">
              <a:extLst>
                <a:ext uri="{FF2B5EF4-FFF2-40B4-BE49-F238E27FC236}">
                  <a16:creationId xmlns:a16="http://schemas.microsoft.com/office/drawing/2014/main" id="{35166C11-5E65-BB40-B994-F51201E5E9E4}"/>
                </a:ext>
              </a:extLst>
            </p:cNvPr>
            <p:cNvCxnSpPr/>
            <p:nvPr/>
          </p:nvCxnSpPr>
          <p:spPr>
            <a:xfrm>
              <a:off x="5931828" y="18111475"/>
              <a:ext cx="1173787" cy="2872"/>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83" name="Straight Arrow Connector 82">
              <a:extLst>
                <a:ext uri="{FF2B5EF4-FFF2-40B4-BE49-F238E27FC236}">
                  <a16:creationId xmlns:a16="http://schemas.microsoft.com/office/drawing/2014/main" id="{AE457DE7-9C35-0142-A40B-3B23083D3DA1}"/>
                </a:ext>
              </a:extLst>
            </p:cNvPr>
            <p:cNvCxnSpPr/>
            <p:nvPr/>
          </p:nvCxnSpPr>
          <p:spPr>
            <a:xfrm>
              <a:off x="5931828" y="20581556"/>
              <a:ext cx="1173787" cy="2872"/>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grpSp>
      <p:sp>
        <p:nvSpPr>
          <p:cNvPr id="85" name="Rectangle 84">
            <a:extLst>
              <a:ext uri="{FF2B5EF4-FFF2-40B4-BE49-F238E27FC236}">
                <a16:creationId xmlns:a16="http://schemas.microsoft.com/office/drawing/2014/main" id="{BC837C52-9EDD-D541-A3D8-6B5B205D4926}"/>
              </a:ext>
            </a:extLst>
          </p:cNvPr>
          <p:cNvSpPr/>
          <p:nvPr/>
        </p:nvSpPr>
        <p:spPr>
          <a:xfrm>
            <a:off x="1089930" y="14177786"/>
            <a:ext cx="8239972" cy="461665"/>
          </a:xfrm>
          <a:prstGeom prst="rect">
            <a:avLst/>
          </a:prstGeom>
        </p:spPr>
        <p:txBody>
          <a:bodyPr wrap="square">
            <a:spAutoFit/>
          </a:bodyPr>
          <a:lstStyle/>
          <a:p>
            <a:pPr>
              <a:spcBef>
                <a:spcPts val="1800"/>
              </a:spcBef>
              <a:spcAft>
                <a:spcPts val="600"/>
              </a:spcAft>
            </a:pPr>
            <a:r>
              <a:rPr 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Figure 1. A Recent Infection Testing Algorithm</a:t>
            </a:r>
          </a:p>
        </p:txBody>
      </p:sp>
      <p:sp>
        <p:nvSpPr>
          <p:cNvPr id="87" name="Rectangle 86">
            <a:extLst>
              <a:ext uri="{FF2B5EF4-FFF2-40B4-BE49-F238E27FC236}">
                <a16:creationId xmlns:a16="http://schemas.microsoft.com/office/drawing/2014/main" id="{0A90AECA-1F92-5B40-85AD-9C3F6E5445FC}"/>
              </a:ext>
            </a:extLst>
          </p:cNvPr>
          <p:cNvSpPr/>
          <p:nvPr/>
        </p:nvSpPr>
        <p:spPr>
          <a:xfrm>
            <a:off x="21022894" y="23391150"/>
            <a:ext cx="8192173" cy="830997"/>
          </a:xfrm>
          <a:prstGeom prst="rect">
            <a:avLst/>
          </a:prstGeom>
        </p:spPr>
        <p:txBody>
          <a:bodyPr wrap="square">
            <a:spAutoFit/>
          </a:bodyPr>
          <a:lstStyle/>
          <a:p>
            <a:pPr>
              <a:spcBef>
                <a:spcPts val="1800"/>
              </a:spcBef>
              <a:spcAft>
                <a:spcPts val="600"/>
              </a:spcAft>
            </a:pPr>
            <a:r>
              <a:rPr 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Figure 3. Impact of incidence, prevalence, MDRI and FRR on required sample sizes. </a:t>
            </a:r>
          </a:p>
        </p:txBody>
      </p:sp>
      <p:sp>
        <p:nvSpPr>
          <p:cNvPr id="91" name="TextBox 90">
            <a:extLst>
              <a:ext uri="{FF2B5EF4-FFF2-40B4-BE49-F238E27FC236}">
                <a16:creationId xmlns:a16="http://schemas.microsoft.com/office/drawing/2014/main" id="{C9390913-AECC-DC4B-8E5A-EEC44327C351}"/>
              </a:ext>
            </a:extLst>
          </p:cNvPr>
          <p:cNvSpPr txBox="1"/>
          <p:nvPr/>
        </p:nvSpPr>
        <p:spPr>
          <a:xfrm>
            <a:off x="21287616" y="24600076"/>
            <a:ext cx="581719" cy="584775"/>
          </a:xfrm>
          <a:prstGeom prst="rect">
            <a:avLst/>
          </a:prstGeom>
          <a:noFill/>
        </p:spPr>
        <p:txBody>
          <a:bodyPr wrap="square" rtlCol="0">
            <a:spAutoFit/>
          </a:bodyPr>
          <a:lstStyle/>
          <a:p>
            <a:r>
              <a:rPr lang="en-US" sz="3200" b="1">
                <a:latin typeface="Verdana" panose="020B0604030504040204" pitchFamily="34" charset="0"/>
                <a:ea typeface="Verdana" panose="020B0604030504040204" pitchFamily="34" charset="0"/>
                <a:cs typeface="Verdana" panose="020B0604030504040204" pitchFamily="34" charset="0"/>
              </a:rPr>
              <a:t>A</a:t>
            </a:r>
          </a:p>
        </p:txBody>
      </p:sp>
      <p:sp>
        <p:nvSpPr>
          <p:cNvPr id="92" name="TextBox 91">
            <a:extLst>
              <a:ext uri="{FF2B5EF4-FFF2-40B4-BE49-F238E27FC236}">
                <a16:creationId xmlns:a16="http://schemas.microsoft.com/office/drawing/2014/main" id="{9B6969F9-65F7-B04D-B169-7F7605954357}"/>
              </a:ext>
            </a:extLst>
          </p:cNvPr>
          <p:cNvSpPr txBox="1"/>
          <p:nvPr/>
        </p:nvSpPr>
        <p:spPr>
          <a:xfrm>
            <a:off x="21287616" y="29522678"/>
            <a:ext cx="581719" cy="584775"/>
          </a:xfrm>
          <a:prstGeom prst="rect">
            <a:avLst/>
          </a:prstGeom>
          <a:noFill/>
        </p:spPr>
        <p:txBody>
          <a:bodyPr wrap="square" rtlCol="0">
            <a:spAutoFit/>
          </a:bodyPr>
          <a:lstStyle/>
          <a:p>
            <a:r>
              <a:rPr lang="en-US" sz="3200" b="1">
                <a:latin typeface="Verdana" panose="020B0604030504040204" pitchFamily="34" charset="0"/>
                <a:ea typeface="Verdana" panose="020B0604030504040204" pitchFamily="34" charset="0"/>
                <a:cs typeface="Verdana" panose="020B0604030504040204" pitchFamily="34" charset="0"/>
              </a:rPr>
              <a:t>B</a:t>
            </a:r>
          </a:p>
        </p:txBody>
      </p:sp>
      <p:pic>
        <p:nvPicPr>
          <p:cNvPr id="95" name="Picture 94">
            <a:extLst>
              <a:ext uri="{FF2B5EF4-FFF2-40B4-BE49-F238E27FC236}">
                <a16:creationId xmlns:a16="http://schemas.microsoft.com/office/drawing/2014/main" id="{4CE1E943-EC34-744F-ABAB-2AC0CF815589}"/>
              </a:ext>
            </a:extLst>
          </p:cNvPr>
          <p:cNvPicPr>
            <a:picLocks noChangeAspect="1"/>
          </p:cNvPicPr>
          <p:nvPr/>
        </p:nvPicPr>
        <p:blipFill>
          <a:blip r:embed="rId3"/>
          <a:stretch>
            <a:fillRect/>
          </a:stretch>
        </p:blipFill>
        <p:spPr>
          <a:xfrm>
            <a:off x="21412969" y="24145977"/>
            <a:ext cx="7401535" cy="5224614"/>
          </a:xfrm>
          <a:prstGeom prst="rect">
            <a:avLst/>
          </a:prstGeom>
        </p:spPr>
      </p:pic>
      <p:pic>
        <p:nvPicPr>
          <p:cNvPr id="96" name="Picture 95">
            <a:extLst>
              <a:ext uri="{FF2B5EF4-FFF2-40B4-BE49-F238E27FC236}">
                <a16:creationId xmlns:a16="http://schemas.microsoft.com/office/drawing/2014/main" id="{C783480D-70EE-C84A-AF7F-4A4ABE08AFA0}"/>
              </a:ext>
            </a:extLst>
          </p:cNvPr>
          <p:cNvPicPr>
            <a:picLocks noChangeAspect="1"/>
          </p:cNvPicPr>
          <p:nvPr/>
        </p:nvPicPr>
        <p:blipFill>
          <a:blip r:embed="rId4"/>
          <a:stretch>
            <a:fillRect/>
          </a:stretch>
        </p:blipFill>
        <p:spPr>
          <a:xfrm>
            <a:off x="21530081" y="28863564"/>
            <a:ext cx="7401535" cy="5224614"/>
          </a:xfrm>
          <a:prstGeom prst="rect">
            <a:avLst/>
          </a:prstGeom>
        </p:spPr>
      </p:pic>
      <p:sp>
        <p:nvSpPr>
          <p:cNvPr id="97" name="Text Box 5">
            <a:extLst>
              <a:ext uri="{FF2B5EF4-FFF2-40B4-BE49-F238E27FC236}">
                <a16:creationId xmlns:a16="http://schemas.microsoft.com/office/drawing/2014/main" id="{52EBC303-4C6D-5C4F-83EA-81F596A6AB63}"/>
              </a:ext>
            </a:extLst>
          </p:cNvPr>
          <p:cNvSpPr txBox="1">
            <a:spLocks noChangeArrowheads="1"/>
          </p:cNvSpPr>
          <p:nvPr/>
        </p:nvSpPr>
        <p:spPr bwMode="auto">
          <a:xfrm>
            <a:off x="-382638" y="302573"/>
            <a:ext cx="2443177" cy="715856"/>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ctr" defTabSz="371736" eaLnBrk="0" fontAlgn="base" hangingPunct="0">
              <a:spcBef>
                <a:spcPct val="0"/>
              </a:spcBef>
              <a:spcAft>
                <a:spcPct val="0"/>
              </a:spcAft>
            </a:pPr>
            <a:r>
              <a:rPr lang="en-US" altLang="en-US" sz="4400">
                <a:solidFill>
                  <a:schemeClr val="bg1"/>
                </a:solidFill>
                <a:latin typeface="Verdana" panose="020B0604030504040204" pitchFamily="34" charset="0"/>
                <a:ea typeface="Verdana" panose="020B0604030504040204" pitchFamily="34" charset="0"/>
              </a:rPr>
              <a:t>2322</a:t>
            </a:r>
          </a:p>
        </p:txBody>
      </p:sp>
      <p:sp>
        <p:nvSpPr>
          <p:cNvPr id="129" name="Rounded Rectangle 128">
            <a:extLst>
              <a:ext uri="{FF2B5EF4-FFF2-40B4-BE49-F238E27FC236}">
                <a16:creationId xmlns:a16="http://schemas.microsoft.com/office/drawing/2014/main" id="{A805B1A9-2382-7742-B0D0-303F6EE62D46}"/>
              </a:ext>
            </a:extLst>
          </p:cNvPr>
          <p:cNvSpPr/>
          <p:nvPr/>
        </p:nvSpPr>
        <p:spPr>
          <a:xfrm>
            <a:off x="14603162" y="15203526"/>
            <a:ext cx="2137015" cy="1068507"/>
          </a:xfrm>
          <a:prstGeom prst="roundRect">
            <a:avLst/>
          </a:prstGeom>
          <a:noFill/>
          <a:ln w="28575">
            <a:solidFill>
              <a:srgbClr val="8CCDC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Eligible Target Population</a:t>
            </a:r>
          </a:p>
        </p:txBody>
      </p:sp>
      <p:cxnSp>
        <p:nvCxnSpPr>
          <p:cNvPr id="130" name="Straight Connector 129">
            <a:extLst>
              <a:ext uri="{FF2B5EF4-FFF2-40B4-BE49-F238E27FC236}">
                <a16:creationId xmlns:a16="http://schemas.microsoft.com/office/drawing/2014/main" id="{F64B75DA-BE5A-9B42-8F7D-4CAE6150D21C}"/>
              </a:ext>
            </a:extLst>
          </p:cNvPr>
          <p:cNvCxnSpPr>
            <a:cxnSpLocks/>
          </p:cNvCxnSpPr>
          <p:nvPr/>
        </p:nvCxnSpPr>
        <p:spPr>
          <a:xfrm>
            <a:off x="15660045" y="16272033"/>
            <a:ext cx="0" cy="955779"/>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31" name="TextBox 130">
            <a:extLst>
              <a:ext uri="{FF2B5EF4-FFF2-40B4-BE49-F238E27FC236}">
                <a16:creationId xmlns:a16="http://schemas.microsoft.com/office/drawing/2014/main" id="{15D74667-EC2E-AA41-B3EA-9F75F7512947}"/>
              </a:ext>
            </a:extLst>
          </p:cNvPr>
          <p:cNvSpPr txBox="1"/>
          <p:nvPr/>
        </p:nvSpPr>
        <p:spPr>
          <a:xfrm>
            <a:off x="14476352" y="16500579"/>
            <a:ext cx="2361812" cy="431577"/>
          </a:xfrm>
          <a:prstGeom prst="rect">
            <a:avLst/>
          </a:prstGeom>
          <a:solidFill>
            <a:schemeClr val="bg1"/>
          </a:solidFill>
          <a:effectLst/>
        </p:spPr>
        <p:txBody>
          <a:bodyPr wrap="square" rtlCol="0">
            <a:spAutoFit/>
          </a:bodyPr>
          <a:lstStyle/>
          <a:p>
            <a:r>
              <a:rPr lang="en-US">
                <a:latin typeface="Verdana" panose="020B0604030504040204" pitchFamily="34" charset="0"/>
                <a:ea typeface="Verdana" panose="020B0604030504040204" pitchFamily="34" charset="0"/>
                <a:cs typeface="Verdana" panose="020B0604030504040204" pitchFamily="34" charset="0"/>
              </a:rPr>
              <a:t>HIV screening</a:t>
            </a:r>
          </a:p>
        </p:txBody>
      </p:sp>
      <p:sp>
        <p:nvSpPr>
          <p:cNvPr id="132" name="Rounded Rectangle 131">
            <a:extLst>
              <a:ext uri="{FF2B5EF4-FFF2-40B4-BE49-F238E27FC236}">
                <a16:creationId xmlns:a16="http://schemas.microsoft.com/office/drawing/2014/main" id="{12D6BFC9-B49C-DD4D-AFBF-D37BD7C11E53}"/>
              </a:ext>
            </a:extLst>
          </p:cNvPr>
          <p:cNvSpPr/>
          <p:nvPr/>
        </p:nvSpPr>
        <p:spPr>
          <a:xfrm>
            <a:off x="16732798" y="17718665"/>
            <a:ext cx="2287391" cy="1068507"/>
          </a:xfrm>
          <a:prstGeom prst="roundRect">
            <a:avLst/>
          </a:prstGeom>
          <a:noFill/>
          <a:ln w="28575">
            <a:solidFill>
              <a:srgbClr val="8CCDC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HIV negative: at risk population</a:t>
            </a:r>
          </a:p>
        </p:txBody>
      </p:sp>
      <p:sp>
        <p:nvSpPr>
          <p:cNvPr id="133" name="Rounded Rectangle 132">
            <a:extLst>
              <a:ext uri="{FF2B5EF4-FFF2-40B4-BE49-F238E27FC236}">
                <a16:creationId xmlns:a16="http://schemas.microsoft.com/office/drawing/2014/main" id="{63DD5984-5BA4-0040-8FA8-84FAFF57D68A}"/>
              </a:ext>
            </a:extLst>
          </p:cNvPr>
          <p:cNvSpPr/>
          <p:nvPr/>
        </p:nvSpPr>
        <p:spPr>
          <a:xfrm>
            <a:off x="16732796" y="20079002"/>
            <a:ext cx="2282970" cy="1068507"/>
          </a:xfrm>
          <a:prstGeom prst="roundRect">
            <a:avLst/>
          </a:prstGeom>
          <a:noFill/>
          <a:ln w="28575">
            <a:solidFill>
              <a:srgbClr val="8CCDC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HIV testing at regular intervals</a:t>
            </a:r>
          </a:p>
        </p:txBody>
      </p:sp>
      <p:sp>
        <p:nvSpPr>
          <p:cNvPr id="134" name="Rounded Rectangle 133">
            <a:extLst>
              <a:ext uri="{FF2B5EF4-FFF2-40B4-BE49-F238E27FC236}">
                <a16:creationId xmlns:a16="http://schemas.microsoft.com/office/drawing/2014/main" id="{1EB5D0FB-77DA-8140-8158-5E65A0F62640}"/>
              </a:ext>
            </a:extLst>
          </p:cNvPr>
          <p:cNvSpPr/>
          <p:nvPr/>
        </p:nvSpPr>
        <p:spPr>
          <a:xfrm>
            <a:off x="16732798" y="21659362"/>
            <a:ext cx="2300436" cy="1068507"/>
          </a:xfrm>
          <a:prstGeom prst="roundRect">
            <a:avLst/>
          </a:prstGeom>
          <a:noFill/>
          <a:ln w="28575">
            <a:solidFill>
              <a:srgbClr val="8CCDC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Observe incidence on PrEP</a:t>
            </a:r>
          </a:p>
        </p:txBody>
      </p:sp>
      <p:cxnSp>
        <p:nvCxnSpPr>
          <p:cNvPr id="135" name="Straight Connector 134">
            <a:extLst>
              <a:ext uri="{FF2B5EF4-FFF2-40B4-BE49-F238E27FC236}">
                <a16:creationId xmlns:a16="http://schemas.microsoft.com/office/drawing/2014/main" id="{1DA5D6F2-054F-3147-859C-C1F62A354A6C}"/>
              </a:ext>
            </a:extLst>
          </p:cNvPr>
          <p:cNvCxnSpPr>
            <a:cxnSpLocks/>
          </p:cNvCxnSpPr>
          <p:nvPr/>
        </p:nvCxnSpPr>
        <p:spPr>
          <a:xfrm>
            <a:off x="17801305" y="18787172"/>
            <a:ext cx="4418" cy="1249864"/>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D528129D-C800-0C4A-AA80-57ADB0058E77}"/>
              </a:ext>
            </a:extLst>
          </p:cNvPr>
          <p:cNvCxnSpPr>
            <a:cxnSpLocks/>
          </p:cNvCxnSpPr>
          <p:nvPr/>
        </p:nvCxnSpPr>
        <p:spPr>
          <a:xfrm>
            <a:off x="17801305" y="21188501"/>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644820BB-2648-8F4B-9D12-C27F4CAF3BB9}"/>
              </a:ext>
            </a:extLst>
          </p:cNvPr>
          <p:cNvCxnSpPr>
            <a:cxnSpLocks/>
          </p:cNvCxnSpPr>
          <p:nvPr/>
        </p:nvCxnSpPr>
        <p:spPr>
          <a:xfrm>
            <a:off x="17805723" y="17227812"/>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8" name="Rounded Rectangle 137">
            <a:extLst>
              <a:ext uri="{FF2B5EF4-FFF2-40B4-BE49-F238E27FC236}">
                <a16:creationId xmlns:a16="http://schemas.microsoft.com/office/drawing/2014/main" id="{9758B4B0-1006-F040-924C-021CF6C81CA7}"/>
              </a:ext>
            </a:extLst>
          </p:cNvPr>
          <p:cNvSpPr/>
          <p:nvPr/>
        </p:nvSpPr>
        <p:spPr>
          <a:xfrm>
            <a:off x="12499839" y="17714818"/>
            <a:ext cx="2137015" cy="1068507"/>
          </a:xfrm>
          <a:prstGeom prst="roundRect">
            <a:avLst/>
          </a:prstGeom>
          <a:noFill/>
          <a:ln w="28575">
            <a:solidFill>
              <a:srgbClr val="8CCDCD"/>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HIV positive: excluded from trial</a:t>
            </a:r>
          </a:p>
        </p:txBody>
      </p:sp>
      <p:sp>
        <p:nvSpPr>
          <p:cNvPr id="139" name="Rounded Rectangle 138">
            <a:extLst>
              <a:ext uri="{FF2B5EF4-FFF2-40B4-BE49-F238E27FC236}">
                <a16:creationId xmlns:a16="http://schemas.microsoft.com/office/drawing/2014/main" id="{D935A4F7-6FA7-414A-A958-091AD104B24D}"/>
              </a:ext>
            </a:extLst>
          </p:cNvPr>
          <p:cNvSpPr/>
          <p:nvPr/>
        </p:nvSpPr>
        <p:spPr>
          <a:xfrm>
            <a:off x="13745924" y="20079002"/>
            <a:ext cx="2137015" cy="1068507"/>
          </a:xfrm>
          <a:prstGeom prst="roundRect">
            <a:avLst/>
          </a:prstGeom>
          <a:noFill/>
          <a:ln w="28575">
            <a:solidFill>
              <a:srgbClr val="8CCDCD"/>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“Recent” infections</a:t>
            </a:r>
          </a:p>
        </p:txBody>
      </p:sp>
      <p:sp>
        <p:nvSpPr>
          <p:cNvPr id="140" name="Rounded Rectangle 139">
            <a:extLst>
              <a:ext uri="{FF2B5EF4-FFF2-40B4-BE49-F238E27FC236}">
                <a16:creationId xmlns:a16="http://schemas.microsoft.com/office/drawing/2014/main" id="{32694844-6ECF-514A-B393-6AEDD59A0B3B}"/>
              </a:ext>
            </a:extLst>
          </p:cNvPr>
          <p:cNvSpPr/>
          <p:nvPr/>
        </p:nvSpPr>
        <p:spPr>
          <a:xfrm>
            <a:off x="13576530" y="21659362"/>
            <a:ext cx="2966499" cy="1068507"/>
          </a:xfrm>
          <a:prstGeom prst="roundRect">
            <a:avLst/>
          </a:prstGeom>
          <a:noFill/>
          <a:ln w="28575">
            <a:solidFill>
              <a:srgbClr val="8CCDCD"/>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Calculate incidence without PrEP (offer standard of care)</a:t>
            </a:r>
          </a:p>
        </p:txBody>
      </p:sp>
      <p:cxnSp>
        <p:nvCxnSpPr>
          <p:cNvPr id="141" name="Straight Connector 140">
            <a:extLst>
              <a:ext uri="{FF2B5EF4-FFF2-40B4-BE49-F238E27FC236}">
                <a16:creationId xmlns:a16="http://schemas.microsoft.com/office/drawing/2014/main" id="{DBA57E2C-3572-B84C-A0EB-857FA91BE5DF}"/>
              </a:ext>
            </a:extLst>
          </p:cNvPr>
          <p:cNvCxnSpPr>
            <a:cxnSpLocks/>
          </p:cNvCxnSpPr>
          <p:nvPr/>
        </p:nvCxnSpPr>
        <p:spPr>
          <a:xfrm>
            <a:off x="12387361" y="19589146"/>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8D65E74A-B17C-B64F-94C5-91CE22C6BBB5}"/>
              </a:ext>
            </a:extLst>
          </p:cNvPr>
          <p:cNvCxnSpPr>
            <a:cxnSpLocks/>
          </p:cNvCxnSpPr>
          <p:nvPr/>
        </p:nvCxnSpPr>
        <p:spPr>
          <a:xfrm>
            <a:off x="14810013" y="21188501"/>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3" name="TextBox 142">
            <a:extLst>
              <a:ext uri="{FF2B5EF4-FFF2-40B4-BE49-F238E27FC236}">
                <a16:creationId xmlns:a16="http://schemas.microsoft.com/office/drawing/2014/main" id="{E62EE197-1409-274B-95D2-33DD2FAF9264}"/>
              </a:ext>
            </a:extLst>
          </p:cNvPr>
          <p:cNvSpPr txBox="1"/>
          <p:nvPr/>
        </p:nvSpPr>
        <p:spPr>
          <a:xfrm>
            <a:off x="14916172" y="21228096"/>
            <a:ext cx="1674983" cy="431577"/>
          </a:xfrm>
          <a:prstGeom prst="rect">
            <a:avLst/>
          </a:prstGeom>
          <a:noFill/>
          <a:effectLst/>
        </p:spPr>
        <p:txBody>
          <a:bodyPr wrap="none" rtlCol="0">
            <a:spAutoFit/>
          </a:bodyPr>
          <a:lstStyle/>
          <a:p>
            <a:r>
              <a:rPr lang="en-US">
                <a:latin typeface="Verdana" panose="020B0604030504040204" pitchFamily="34" charset="0"/>
                <a:ea typeface="Verdana" panose="020B0604030504040204" pitchFamily="34" charset="0"/>
                <a:cs typeface="Verdana" panose="020B0604030504040204" pitchFamily="34" charset="0"/>
              </a:rPr>
              <a:t>MDRI, FRR</a:t>
            </a:r>
          </a:p>
        </p:txBody>
      </p:sp>
      <p:cxnSp>
        <p:nvCxnSpPr>
          <p:cNvPr id="144" name="Straight Connector 143">
            <a:extLst>
              <a:ext uri="{FF2B5EF4-FFF2-40B4-BE49-F238E27FC236}">
                <a16:creationId xmlns:a16="http://schemas.microsoft.com/office/drawing/2014/main" id="{E9997E45-521E-9040-A4A7-2F6B46DBF54C}"/>
              </a:ext>
            </a:extLst>
          </p:cNvPr>
          <p:cNvCxnSpPr>
            <a:cxnSpLocks/>
          </p:cNvCxnSpPr>
          <p:nvPr/>
        </p:nvCxnSpPr>
        <p:spPr>
          <a:xfrm>
            <a:off x="13568346" y="17227812"/>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2BED31A2-951D-EC41-9045-A0C802206318}"/>
              </a:ext>
            </a:extLst>
          </p:cNvPr>
          <p:cNvCxnSpPr>
            <a:cxnSpLocks/>
          </p:cNvCxnSpPr>
          <p:nvPr/>
        </p:nvCxnSpPr>
        <p:spPr>
          <a:xfrm flipH="1">
            <a:off x="13561115" y="17246927"/>
            <a:ext cx="425927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46" name="Rounded Rectangle 145">
            <a:extLst>
              <a:ext uri="{FF2B5EF4-FFF2-40B4-BE49-F238E27FC236}">
                <a16:creationId xmlns:a16="http://schemas.microsoft.com/office/drawing/2014/main" id="{3B39C0B3-E167-DC44-B7C1-D435544C4C7C}"/>
              </a:ext>
            </a:extLst>
          </p:cNvPr>
          <p:cNvSpPr/>
          <p:nvPr/>
        </p:nvSpPr>
        <p:spPr>
          <a:xfrm>
            <a:off x="11318810" y="20061741"/>
            <a:ext cx="2137015" cy="1068507"/>
          </a:xfrm>
          <a:prstGeom prst="roundRect">
            <a:avLst/>
          </a:prstGeom>
          <a:noFill/>
          <a:ln w="28575">
            <a:solidFill>
              <a:srgbClr val="8CCDCD"/>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“Non-Recent” infections</a:t>
            </a:r>
          </a:p>
        </p:txBody>
      </p:sp>
      <p:sp>
        <p:nvSpPr>
          <p:cNvPr id="147" name="Rounded Rectangle 146">
            <a:extLst>
              <a:ext uri="{FF2B5EF4-FFF2-40B4-BE49-F238E27FC236}">
                <a16:creationId xmlns:a16="http://schemas.microsoft.com/office/drawing/2014/main" id="{5A419753-F29E-534C-8056-39F06B67A1EF}"/>
              </a:ext>
            </a:extLst>
          </p:cNvPr>
          <p:cNvSpPr/>
          <p:nvPr/>
        </p:nvSpPr>
        <p:spPr>
          <a:xfrm>
            <a:off x="10676945" y="21659362"/>
            <a:ext cx="2778881" cy="1068507"/>
          </a:xfrm>
          <a:prstGeom prst="roundRect">
            <a:avLst/>
          </a:prstGeom>
          <a:noFill/>
          <a:ln w="28575">
            <a:solidFill>
              <a:srgbClr val="8CCDCD"/>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r>
              <a:rPr lang="en-US">
                <a:solidFill>
                  <a:schemeClr val="tx1"/>
                </a:solidFill>
                <a:latin typeface="Verdana" panose="020B0604030504040204" pitchFamily="34" charset="0"/>
                <a:ea typeface="Verdana" panose="020B0604030504040204" pitchFamily="34" charset="0"/>
                <a:cs typeface="Verdana" panose="020B0604030504040204" pitchFamily="34" charset="0"/>
              </a:rPr>
              <a:t>Exclude from study (offer standard of care)</a:t>
            </a:r>
          </a:p>
        </p:txBody>
      </p:sp>
      <p:cxnSp>
        <p:nvCxnSpPr>
          <p:cNvPr id="148" name="Straight Connector 147">
            <a:extLst>
              <a:ext uri="{FF2B5EF4-FFF2-40B4-BE49-F238E27FC236}">
                <a16:creationId xmlns:a16="http://schemas.microsoft.com/office/drawing/2014/main" id="{7E692831-5EDE-A949-B9AA-777E60F7FBD4}"/>
              </a:ext>
            </a:extLst>
          </p:cNvPr>
          <p:cNvCxnSpPr>
            <a:cxnSpLocks/>
          </p:cNvCxnSpPr>
          <p:nvPr/>
        </p:nvCxnSpPr>
        <p:spPr>
          <a:xfrm>
            <a:off x="12382899" y="21188501"/>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4B4BC68C-F084-564D-8618-F26033693F6D}"/>
              </a:ext>
            </a:extLst>
          </p:cNvPr>
          <p:cNvCxnSpPr>
            <a:cxnSpLocks/>
          </p:cNvCxnSpPr>
          <p:nvPr/>
        </p:nvCxnSpPr>
        <p:spPr>
          <a:xfrm flipH="1">
            <a:off x="12382899" y="19620811"/>
            <a:ext cx="242711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F9A27AC4-95D1-2742-81DA-7DF21B7B8F53}"/>
              </a:ext>
            </a:extLst>
          </p:cNvPr>
          <p:cNvCxnSpPr>
            <a:cxnSpLocks/>
          </p:cNvCxnSpPr>
          <p:nvPr/>
        </p:nvCxnSpPr>
        <p:spPr>
          <a:xfrm>
            <a:off x="14810013" y="19589146"/>
            <a:ext cx="0" cy="459318"/>
          </a:xfrm>
          <a:prstGeom prst="line">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7F602DE9-15DD-6F4A-B261-D454492CBCF0}"/>
              </a:ext>
            </a:extLst>
          </p:cNvPr>
          <p:cNvCxnSpPr>
            <a:cxnSpLocks/>
            <a:stCxn id="138" idx="2"/>
          </p:cNvCxnSpPr>
          <p:nvPr/>
        </p:nvCxnSpPr>
        <p:spPr>
          <a:xfrm>
            <a:off x="13568346" y="18783326"/>
            <a:ext cx="7004" cy="83917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2" name="TextBox 151">
            <a:extLst>
              <a:ext uri="{FF2B5EF4-FFF2-40B4-BE49-F238E27FC236}">
                <a16:creationId xmlns:a16="http://schemas.microsoft.com/office/drawing/2014/main" id="{63587416-A447-464F-9315-9061C7A6A71F}"/>
              </a:ext>
            </a:extLst>
          </p:cNvPr>
          <p:cNvSpPr txBox="1"/>
          <p:nvPr/>
        </p:nvSpPr>
        <p:spPr>
          <a:xfrm>
            <a:off x="11259680" y="18982077"/>
            <a:ext cx="4688902" cy="431577"/>
          </a:xfrm>
          <a:prstGeom prst="rect">
            <a:avLst/>
          </a:prstGeom>
          <a:solidFill>
            <a:schemeClr val="bg1"/>
          </a:solidFill>
          <a:effectLst/>
        </p:spPr>
        <p:txBody>
          <a:bodyPr wrap="none" rtlCol="0">
            <a:spAutoFit/>
          </a:bodyPr>
          <a:lstStyle/>
          <a:p>
            <a:pPr algn="ctr"/>
            <a:r>
              <a:rPr lang="en-US">
                <a:latin typeface="Verdana" panose="020B0604030504040204" pitchFamily="34" charset="0"/>
                <a:ea typeface="Verdana" panose="020B0604030504040204" pitchFamily="34" charset="0"/>
                <a:cs typeface="Verdana" panose="020B0604030504040204" pitchFamily="34" charset="0"/>
              </a:rPr>
              <a:t>HIV recent infection + VL testing</a:t>
            </a:r>
          </a:p>
        </p:txBody>
      </p:sp>
      <p:sp>
        <p:nvSpPr>
          <p:cNvPr id="153" name="TextBox 152">
            <a:extLst>
              <a:ext uri="{FF2B5EF4-FFF2-40B4-BE49-F238E27FC236}">
                <a16:creationId xmlns:a16="http://schemas.microsoft.com/office/drawing/2014/main" id="{0FA7B1F4-BAF4-9D40-BC53-AD5F44FD39CF}"/>
              </a:ext>
            </a:extLst>
          </p:cNvPr>
          <p:cNvSpPr txBox="1"/>
          <p:nvPr/>
        </p:nvSpPr>
        <p:spPr>
          <a:xfrm>
            <a:off x="16766439" y="19148559"/>
            <a:ext cx="2118923" cy="431577"/>
          </a:xfrm>
          <a:prstGeom prst="rect">
            <a:avLst/>
          </a:prstGeom>
          <a:solidFill>
            <a:schemeClr val="bg1"/>
          </a:solidFill>
          <a:effectLst/>
        </p:spPr>
        <p:txBody>
          <a:bodyPr wrap="none" rtlCol="0">
            <a:spAutoFit/>
          </a:bodyPr>
          <a:lstStyle/>
          <a:p>
            <a:pPr algn="ctr"/>
            <a:r>
              <a:rPr lang="en-US">
                <a:latin typeface="Verdana" panose="020B0604030504040204" pitchFamily="34" charset="0"/>
                <a:ea typeface="Verdana" panose="020B0604030504040204" pitchFamily="34" charset="0"/>
                <a:cs typeface="Verdana" panose="020B0604030504040204" pitchFamily="34" charset="0"/>
              </a:rPr>
              <a:t>Enroll on PrEP</a:t>
            </a:r>
          </a:p>
        </p:txBody>
      </p:sp>
      <p:sp>
        <p:nvSpPr>
          <p:cNvPr id="154" name="Rectangle 153">
            <a:extLst>
              <a:ext uri="{FF2B5EF4-FFF2-40B4-BE49-F238E27FC236}">
                <a16:creationId xmlns:a16="http://schemas.microsoft.com/office/drawing/2014/main" id="{F684F436-06C8-2D41-B2F8-4DED237F37C0}"/>
              </a:ext>
            </a:extLst>
          </p:cNvPr>
          <p:cNvSpPr/>
          <p:nvPr/>
        </p:nvSpPr>
        <p:spPr>
          <a:xfrm>
            <a:off x="11562061" y="14177786"/>
            <a:ext cx="7319457" cy="830997"/>
          </a:xfrm>
          <a:prstGeom prst="rect">
            <a:avLst/>
          </a:prstGeom>
        </p:spPr>
        <p:txBody>
          <a:bodyPr wrap="square">
            <a:spAutoFit/>
          </a:bodyPr>
          <a:lstStyle/>
          <a:p>
            <a:pPr>
              <a:spcBef>
                <a:spcPts val="1800"/>
              </a:spcBef>
              <a:spcAft>
                <a:spcPts val="600"/>
              </a:spcAft>
            </a:pPr>
            <a:r>
              <a:rPr lang="en-US" sz="2400" b="1" kern="0">
                <a:solidFill>
                  <a:srgbClr val="E0001B"/>
                </a:solidFill>
                <a:latin typeface="Verdana" panose="020B0604030504040204" pitchFamily="34" charset="0"/>
                <a:ea typeface="Verdana" panose="020B0604030504040204" pitchFamily="34" charset="0"/>
                <a:cs typeface="Verdana" panose="020B0604030504040204" pitchFamily="34" charset="0"/>
              </a:rPr>
              <a:t>Figure 2. Recent infection testing to estimate counterfactual incidence </a:t>
            </a:r>
          </a:p>
        </p:txBody>
      </p:sp>
      <p:sp>
        <p:nvSpPr>
          <p:cNvPr id="157" name="Text Box 4">
            <a:extLst>
              <a:ext uri="{FF2B5EF4-FFF2-40B4-BE49-F238E27FC236}">
                <a16:creationId xmlns:a16="http://schemas.microsoft.com/office/drawing/2014/main" id="{584CF3D8-8304-AD40-B001-24B3CF07E908}"/>
              </a:ext>
            </a:extLst>
          </p:cNvPr>
          <p:cNvSpPr txBox="1">
            <a:spLocks noChangeAspect="1" noChangeArrowheads="1"/>
          </p:cNvSpPr>
          <p:nvPr/>
        </p:nvSpPr>
        <p:spPr bwMode="auto">
          <a:xfrm>
            <a:off x="521167" y="36360666"/>
            <a:ext cx="17881133" cy="1384405"/>
          </a:xfrm>
          <a:prstGeom prst="rect">
            <a:avLst/>
          </a:prstGeom>
          <a:noFill/>
          <a:ln>
            <a:noFill/>
          </a:ln>
          <a:effectLst/>
          <a:extLst>
            <a:ext uri="{909E8E84-426E-40DD-AFC4-6F175D3DCCD1}">
              <a14:hiddenFill xmlns:a14="http://schemas.microsoft.com/office/drawing/2010/main">
                <a:solidFill>
                  <a:srgbClr val="F57B6B"/>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defTabSz="371736" eaLnBrk="0" fontAlgn="base" hangingPunct="0">
              <a:spcBef>
                <a:spcPct val="0"/>
              </a:spcBef>
              <a:spcAft>
                <a:spcPct val="0"/>
              </a:spcAft>
            </a:pPr>
            <a:r>
              <a:rPr lang="en-US" altLang="en-US" sz="3200" b="1">
                <a:solidFill>
                  <a:srgbClr val="E0001B"/>
                </a:solidFill>
                <a:latin typeface="Verdana" panose="020B0604030504040204" pitchFamily="34" charset="0"/>
                <a:ea typeface="Verdana" panose="020B0604030504040204" pitchFamily="34" charset="0"/>
                <a:cs typeface="Verdana" panose="020B0604030504040204" pitchFamily="34" charset="0"/>
              </a:rPr>
              <a:t>References</a:t>
            </a:r>
          </a:p>
          <a:p>
            <a:pPr defTabSz="371736" eaLnBrk="0" fontAlgn="base" hangingPunct="0">
              <a:spcBef>
                <a:spcPct val="0"/>
              </a:spcBef>
              <a:spcAft>
                <a:spcPct val="0"/>
              </a:spcAft>
            </a:pPr>
            <a:r>
              <a:rPr lang="en-US">
                <a:latin typeface="Verdana" panose="020B0604030504040204" pitchFamily="34" charset="0"/>
                <a:ea typeface="Verdana" panose="020B0604030504040204" pitchFamily="34" charset="0"/>
                <a:cs typeface="Verdana" panose="020B0604030504040204" pitchFamily="34" charset="0"/>
              </a:rPr>
              <a:t>1. Gao F, Glidden DV, Hughes JP, Donnell D. 2020. </a:t>
            </a:r>
            <a:r>
              <a:rPr lang="en-US">
                <a:latin typeface="Verdana" panose="020B0604030504040204" pitchFamily="34" charset="0"/>
                <a:ea typeface="Verdana" panose="020B0604030504040204" pitchFamily="34" charset="0"/>
                <a:cs typeface="Verdana" panose="020B0604030504040204" pitchFamily="34" charset="0"/>
                <a:hlinkClick r:id="rId5"/>
              </a:rPr>
              <a:t>https://arxiv.org/abs/2011.00725</a:t>
            </a:r>
            <a:r>
              <a:rPr lang="en-US">
                <a:latin typeface="Verdana" panose="020B0604030504040204" pitchFamily="34" charset="0"/>
                <a:ea typeface="Verdana" panose="020B0604030504040204" pitchFamily="34" charset="0"/>
                <a:cs typeface="Verdana" panose="020B0604030504040204" pitchFamily="34" charset="0"/>
              </a:rPr>
              <a:t>; </a:t>
            </a:r>
            <a:r>
              <a:rPr lang="en-US">
                <a:latin typeface="Verdana" panose="020B0604030504040204" pitchFamily="34" charset="0"/>
                <a:ea typeface="Verdana" panose="020B0604030504040204" pitchFamily="34" charset="0"/>
                <a:cs typeface="Verdana" panose="020B0604030504040204" pitchFamily="34" charset="0"/>
                <a:hlinkClick r:id="rId6"/>
              </a:rPr>
              <a:t>https://github.com/feigao1/samplesize_RA</a:t>
            </a:r>
            <a:r>
              <a:rPr lang="en-US">
                <a:latin typeface="Verdana" panose="020B0604030504040204" pitchFamily="34" charset="0"/>
                <a:ea typeface="Verdana" panose="020B0604030504040204" pitchFamily="34" charset="0"/>
                <a:cs typeface="Verdana" panose="020B0604030504040204" pitchFamily="34" charset="0"/>
              </a:rPr>
              <a:t> </a:t>
            </a:r>
          </a:p>
          <a:p>
            <a:pPr defTabSz="371736" eaLnBrk="0" fontAlgn="base" hangingPunct="0">
              <a:spcBef>
                <a:spcPct val="0"/>
              </a:spcBef>
              <a:spcAft>
                <a:spcPct val="0"/>
              </a:spcAft>
            </a:pPr>
            <a:r>
              <a:rPr lang="en-US">
                <a:latin typeface="Verdana" panose="020B0604030504040204" pitchFamily="34" charset="0"/>
                <a:ea typeface="Verdana" panose="020B0604030504040204" pitchFamily="34" charset="0"/>
                <a:cs typeface="Verdana" panose="020B0604030504040204" pitchFamily="34" charset="0"/>
              </a:rPr>
              <a:t>2. </a:t>
            </a:r>
            <a:r>
              <a:rPr lang="en-US" err="1">
                <a:latin typeface="Verdana" panose="020B0604030504040204" pitchFamily="34" charset="0"/>
                <a:ea typeface="Verdana" panose="020B0604030504040204" pitchFamily="34" charset="0"/>
                <a:cs typeface="Verdana" panose="020B0604030504040204" pitchFamily="34" charset="0"/>
              </a:rPr>
              <a:t>Sempa</a:t>
            </a:r>
            <a:r>
              <a:rPr lang="en-US">
                <a:latin typeface="Verdana" panose="020B0604030504040204" pitchFamily="34" charset="0"/>
                <a:ea typeface="Verdana" panose="020B0604030504040204" pitchFamily="34" charset="0"/>
                <a:cs typeface="Verdana" panose="020B0604030504040204" pitchFamily="34" charset="0"/>
              </a:rPr>
              <a:t> JB, </a:t>
            </a:r>
            <a:r>
              <a:rPr lang="en-US" err="1">
                <a:latin typeface="Verdana" panose="020B0604030504040204" pitchFamily="34" charset="0"/>
                <a:ea typeface="Verdana" panose="020B0604030504040204" pitchFamily="34" charset="0"/>
                <a:cs typeface="Verdana" panose="020B0604030504040204" pitchFamily="34" charset="0"/>
              </a:rPr>
              <a:t>Welte</a:t>
            </a:r>
            <a:r>
              <a:rPr lang="en-US">
                <a:latin typeface="Verdana" panose="020B0604030504040204" pitchFamily="34" charset="0"/>
                <a:ea typeface="Verdana" panose="020B0604030504040204" pitchFamily="34" charset="0"/>
                <a:cs typeface="Verdana" panose="020B0604030504040204" pitchFamily="34" charset="0"/>
              </a:rPr>
              <a:t> A, Busch MP, Hall J, Hampton D, </a:t>
            </a:r>
            <a:r>
              <a:rPr lang="en-US" err="1">
                <a:latin typeface="Verdana" panose="020B0604030504040204" pitchFamily="34" charset="0"/>
                <a:ea typeface="Verdana" panose="020B0604030504040204" pitchFamily="34" charset="0"/>
                <a:cs typeface="Verdana" panose="020B0604030504040204" pitchFamily="34" charset="0"/>
              </a:rPr>
              <a:t>Facente</a:t>
            </a:r>
            <a:r>
              <a:rPr lang="en-US">
                <a:latin typeface="Verdana" panose="020B0604030504040204" pitchFamily="34" charset="0"/>
                <a:ea typeface="Verdana" panose="020B0604030504040204" pitchFamily="34" charset="0"/>
                <a:cs typeface="Verdana" panose="020B0604030504040204" pitchFamily="34" charset="0"/>
              </a:rPr>
              <a:t> SN, et al. </a:t>
            </a:r>
            <a:r>
              <a:rPr lang="en-US" err="1">
                <a:latin typeface="Verdana" panose="020B0604030504040204" pitchFamily="34" charset="0"/>
                <a:ea typeface="Verdana" panose="020B0604030504040204" pitchFamily="34" charset="0"/>
                <a:cs typeface="Verdana" panose="020B0604030504040204" pitchFamily="34" charset="0"/>
              </a:rPr>
              <a:t>PLoS</a:t>
            </a:r>
            <a:r>
              <a:rPr lang="en-US">
                <a:latin typeface="Verdana" panose="020B0604030504040204" pitchFamily="34" charset="0"/>
                <a:ea typeface="Verdana" panose="020B0604030504040204" pitchFamily="34" charset="0"/>
                <a:cs typeface="Verdana" panose="020B0604030504040204" pitchFamily="34" charset="0"/>
              </a:rPr>
              <a:t> One. 2019;14(7):e0220345. </a:t>
            </a:r>
          </a:p>
          <a:p>
            <a:pPr defTabSz="371736" eaLnBrk="0" fontAlgn="base" hangingPunct="0">
              <a:spcBef>
                <a:spcPct val="0"/>
              </a:spcBef>
              <a:spcAft>
                <a:spcPct val="0"/>
              </a:spcAft>
            </a:pPr>
            <a:r>
              <a:rPr lang="en-US">
                <a:latin typeface="Verdana" panose="020B0604030504040204" pitchFamily="34" charset="0"/>
                <a:ea typeface="Verdana" panose="020B0604030504040204" pitchFamily="34" charset="0"/>
                <a:cs typeface="Verdana" panose="020B0604030504040204" pitchFamily="34" charset="0"/>
              </a:rPr>
              <a:t>3. </a:t>
            </a:r>
            <a:r>
              <a:rPr lang="en-US" err="1">
                <a:latin typeface="Verdana" panose="020B0604030504040204" pitchFamily="34" charset="0"/>
                <a:ea typeface="Verdana" panose="020B0604030504040204" pitchFamily="34" charset="0"/>
                <a:cs typeface="Verdana" panose="020B0604030504040204" pitchFamily="34" charset="0"/>
              </a:rPr>
              <a:t>Abdool</a:t>
            </a:r>
            <a:r>
              <a:rPr lang="en-US">
                <a:latin typeface="Verdana" panose="020B0604030504040204" pitchFamily="34" charset="0"/>
                <a:ea typeface="Verdana" panose="020B0604030504040204" pitchFamily="34" charset="0"/>
                <a:cs typeface="Verdana" panose="020B0604030504040204" pitchFamily="34" charset="0"/>
              </a:rPr>
              <a:t> Karim Q, </a:t>
            </a:r>
            <a:r>
              <a:rPr lang="en-US" err="1">
                <a:latin typeface="Verdana" panose="020B0604030504040204" pitchFamily="34" charset="0"/>
                <a:ea typeface="Verdana" panose="020B0604030504040204" pitchFamily="34" charset="0"/>
                <a:cs typeface="Verdana" panose="020B0604030504040204" pitchFamily="34" charset="0"/>
              </a:rPr>
              <a:t>Kharsany</a:t>
            </a:r>
            <a:r>
              <a:rPr lang="en-US">
                <a:latin typeface="Verdana" panose="020B0604030504040204" pitchFamily="34" charset="0"/>
                <a:ea typeface="Verdana" panose="020B0604030504040204" pitchFamily="34" charset="0"/>
                <a:cs typeface="Verdana" panose="020B0604030504040204" pitchFamily="34" charset="0"/>
              </a:rPr>
              <a:t> AB, Frohlich JA, Werner L, </a:t>
            </a:r>
            <a:r>
              <a:rPr lang="en-US" err="1">
                <a:latin typeface="Verdana" panose="020B0604030504040204" pitchFamily="34" charset="0"/>
                <a:ea typeface="Verdana" panose="020B0604030504040204" pitchFamily="34" charset="0"/>
                <a:cs typeface="Verdana" panose="020B0604030504040204" pitchFamily="34" charset="0"/>
              </a:rPr>
              <a:t>Mlotshwa</a:t>
            </a:r>
            <a:r>
              <a:rPr lang="en-US">
                <a:latin typeface="Verdana" panose="020B0604030504040204" pitchFamily="34" charset="0"/>
                <a:ea typeface="Verdana" panose="020B0604030504040204" pitchFamily="34" charset="0"/>
                <a:cs typeface="Verdana" panose="020B0604030504040204" pitchFamily="34" charset="0"/>
              </a:rPr>
              <a:t> M, </a:t>
            </a:r>
            <a:r>
              <a:rPr lang="en-US" err="1">
                <a:latin typeface="Verdana" panose="020B0604030504040204" pitchFamily="34" charset="0"/>
                <a:ea typeface="Verdana" panose="020B0604030504040204" pitchFamily="34" charset="0"/>
                <a:cs typeface="Verdana" panose="020B0604030504040204" pitchFamily="34" charset="0"/>
              </a:rPr>
              <a:t>Madlala</a:t>
            </a:r>
            <a:r>
              <a:rPr lang="en-US">
                <a:latin typeface="Verdana" panose="020B0604030504040204" pitchFamily="34" charset="0"/>
                <a:ea typeface="Verdana" panose="020B0604030504040204" pitchFamily="34" charset="0"/>
                <a:cs typeface="Verdana" panose="020B0604030504040204" pitchFamily="34" charset="0"/>
              </a:rPr>
              <a:t> BT, et al. AIDS </a:t>
            </a:r>
            <a:r>
              <a:rPr lang="en-US" err="1">
                <a:latin typeface="Verdana" panose="020B0604030504040204" pitchFamily="34" charset="0"/>
                <a:ea typeface="Verdana" panose="020B0604030504040204" pitchFamily="34" charset="0"/>
                <a:cs typeface="Verdana" panose="020B0604030504040204" pitchFamily="34" charset="0"/>
              </a:rPr>
              <a:t>Behav</a:t>
            </a:r>
            <a:r>
              <a:rPr lang="en-US">
                <a:latin typeface="Verdana" panose="020B0604030504040204" pitchFamily="34" charset="0"/>
                <a:ea typeface="Verdana" panose="020B0604030504040204" pitchFamily="34" charset="0"/>
                <a:cs typeface="Verdana" panose="020B0604030504040204" pitchFamily="34" charset="0"/>
              </a:rPr>
              <a:t>. 2012;16(7):1870-6.</a:t>
            </a:r>
          </a:p>
        </p:txBody>
      </p:sp>
      <p:cxnSp>
        <p:nvCxnSpPr>
          <p:cNvPr id="158" name="Straight Arrow Connector 157">
            <a:extLst>
              <a:ext uri="{FF2B5EF4-FFF2-40B4-BE49-F238E27FC236}">
                <a16:creationId xmlns:a16="http://schemas.microsoft.com/office/drawing/2014/main" id="{10C770C1-9E06-F040-A4A9-1541035EA0FD}"/>
              </a:ext>
            </a:extLst>
          </p:cNvPr>
          <p:cNvCxnSpPr>
            <a:cxnSpLocks/>
            <a:stCxn id="57" idx="3"/>
          </p:cNvCxnSpPr>
          <p:nvPr/>
        </p:nvCxnSpPr>
        <p:spPr>
          <a:xfrm>
            <a:off x="2575959" y="15730607"/>
            <a:ext cx="657174" cy="7172"/>
          </a:xfrm>
          <a:prstGeom prst="straightConnector1">
            <a:avLst/>
          </a:prstGeom>
          <a:ln w="57150">
            <a:solidFill>
              <a:schemeClr val="accent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1028" name="Rectangle 1027">
            <a:extLst>
              <a:ext uri="{FF2B5EF4-FFF2-40B4-BE49-F238E27FC236}">
                <a16:creationId xmlns:a16="http://schemas.microsoft.com/office/drawing/2014/main" id="{9A67FAF4-5B53-FA4E-9509-BA902A0E1135}"/>
              </a:ext>
            </a:extLst>
          </p:cNvPr>
          <p:cNvSpPr/>
          <p:nvPr/>
        </p:nvSpPr>
        <p:spPr>
          <a:xfrm>
            <a:off x="15681960" y="36810676"/>
            <a:ext cx="14000851" cy="923330"/>
          </a:xfrm>
          <a:prstGeom prst="rect">
            <a:avLst/>
          </a:prstGeom>
        </p:spPr>
        <p:txBody>
          <a:bodyPr wrap="square">
            <a:spAutoFit/>
          </a:bodyPr>
          <a:lstStyle/>
          <a:p>
            <a:pPr defTabSz="371736" eaLnBrk="0" fontAlgn="base" hangingPunct="0">
              <a:spcBef>
                <a:spcPct val="0"/>
              </a:spcBef>
              <a:spcAft>
                <a:spcPct val="0"/>
              </a:spcAft>
            </a:pPr>
            <a:r>
              <a:rPr lang="en-US">
                <a:latin typeface="Verdana" panose="020B0604030504040204" pitchFamily="34" charset="0"/>
                <a:ea typeface="Verdana" panose="020B0604030504040204" pitchFamily="34" charset="0"/>
                <a:cs typeface="Verdana" panose="020B0604030504040204" pitchFamily="34" charset="0"/>
              </a:rPr>
              <a:t>4.	Lane T, </a:t>
            </a:r>
            <a:r>
              <a:rPr lang="en-US" err="1">
                <a:latin typeface="Verdana" panose="020B0604030504040204" pitchFamily="34" charset="0"/>
                <a:ea typeface="Verdana" panose="020B0604030504040204" pitchFamily="34" charset="0"/>
                <a:cs typeface="Verdana" panose="020B0604030504040204" pitchFamily="34" charset="0"/>
              </a:rPr>
              <a:t>Osmand</a:t>
            </a:r>
            <a:r>
              <a:rPr lang="en-US">
                <a:latin typeface="Verdana" panose="020B0604030504040204" pitchFamily="34" charset="0"/>
                <a:ea typeface="Verdana" panose="020B0604030504040204" pitchFamily="34" charset="0"/>
                <a:cs typeface="Verdana" panose="020B0604030504040204" pitchFamily="34" charset="0"/>
              </a:rPr>
              <a:t> T, Marr A, Struthers H, McIntyre JA, Shade SB. J </a:t>
            </a:r>
            <a:r>
              <a:rPr lang="en-US" err="1">
                <a:latin typeface="Verdana" panose="020B0604030504040204" pitchFamily="34" charset="0"/>
                <a:ea typeface="Verdana" panose="020B0604030504040204" pitchFamily="34" charset="0"/>
                <a:cs typeface="Verdana" panose="020B0604030504040204" pitchFamily="34" charset="0"/>
              </a:rPr>
              <a:t>Acquir</a:t>
            </a:r>
            <a:r>
              <a:rPr lang="en-US">
                <a:latin typeface="Verdana" panose="020B0604030504040204" pitchFamily="34" charset="0"/>
                <a:ea typeface="Verdana" panose="020B0604030504040204" pitchFamily="34" charset="0"/>
                <a:cs typeface="Verdana" panose="020B0604030504040204" pitchFamily="34" charset="0"/>
              </a:rPr>
              <a:t> Immune </a:t>
            </a:r>
            <a:r>
              <a:rPr lang="en-US" err="1">
                <a:latin typeface="Verdana" panose="020B0604030504040204" pitchFamily="34" charset="0"/>
                <a:ea typeface="Verdana" panose="020B0604030504040204" pitchFamily="34" charset="0"/>
                <a:cs typeface="Verdana" panose="020B0604030504040204" pitchFamily="34" charset="0"/>
              </a:rPr>
              <a:t>Defic</a:t>
            </a:r>
            <a:r>
              <a:rPr lang="en-US">
                <a:latin typeface="Verdana" panose="020B0604030504040204" pitchFamily="34" charset="0"/>
                <a:ea typeface="Verdana" panose="020B0604030504040204" pitchFamily="34" charset="0"/>
                <a:cs typeface="Verdana" panose="020B0604030504040204" pitchFamily="34" charset="0"/>
              </a:rPr>
              <a:t> </a:t>
            </a:r>
            <a:r>
              <a:rPr lang="en-US" err="1">
                <a:latin typeface="Verdana" panose="020B0604030504040204" pitchFamily="34" charset="0"/>
                <a:ea typeface="Verdana" panose="020B0604030504040204" pitchFamily="34" charset="0"/>
                <a:cs typeface="Verdana" panose="020B0604030504040204" pitchFamily="34" charset="0"/>
              </a:rPr>
              <a:t>Syndr</a:t>
            </a:r>
            <a:r>
              <a:rPr lang="en-US">
                <a:latin typeface="Verdana" panose="020B0604030504040204" pitchFamily="34" charset="0"/>
                <a:ea typeface="Verdana" panose="020B0604030504040204" pitchFamily="34" charset="0"/>
                <a:cs typeface="Verdana" panose="020B0604030504040204" pitchFamily="34" charset="0"/>
              </a:rPr>
              <a:t>. 2016;73(5):609-11.</a:t>
            </a:r>
          </a:p>
          <a:p>
            <a:pPr defTabSz="371736" eaLnBrk="0" fontAlgn="base" hangingPunct="0">
              <a:spcBef>
                <a:spcPct val="0"/>
              </a:spcBef>
              <a:spcAft>
                <a:spcPct val="0"/>
              </a:spcAft>
            </a:pPr>
            <a:r>
              <a:rPr lang="en-US">
                <a:latin typeface="Verdana" panose="020B0604030504040204" pitchFamily="34" charset="0"/>
                <a:ea typeface="Verdana" panose="020B0604030504040204" pitchFamily="34" charset="0"/>
                <a:cs typeface="Verdana" panose="020B0604030504040204" pitchFamily="34" charset="0"/>
              </a:rPr>
              <a:t>5. Evidence for Contraceptive Options and HIV Outcomes (ECHO) Trial Consortium. Lancet. 2019;394(10195):303-13.</a:t>
            </a:r>
          </a:p>
          <a:p>
            <a:pPr defTabSz="371736" eaLnBrk="0" fontAlgn="base" hangingPunct="0">
              <a:spcBef>
                <a:spcPct val="0"/>
              </a:spcBef>
              <a:spcAft>
                <a:spcPct val="0"/>
              </a:spcAft>
            </a:pPr>
            <a:r>
              <a:rPr lang="en-US">
                <a:latin typeface="Verdana" panose="020B0604030504040204" pitchFamily="34" charset="0"/>
                <a:ea typeface="Verdana" panose="020B0604030504040204" pitchFamily="34" charset="0"/>
                <a:cs typeface="Verdana" panose="020B0604030504040204" pitchFamily="34" charset="0"/>
              </a:rPr>
              <a:t>6. Corey L, Gilbert PB, </a:t>
            </a:r>
            <a:r>
              <a:rPr lang="en-US" err="1">
                <a:latin typeface="Verdana" panose="020B0604030504040204" pitchFamily="34" charset="0"/>
                <a:ea typeface="Verdana" panose="020B0604030504040204" pitchFamily="34" charset="0"/>
                <a:cs typeface="Verdana" panose="020B0604030504040204" pitchFamily="34" charset="0"/>
              </a:rPr>
              <a:t>Juraska</a:t>
            </a:r>
            <a:r>
              <a:rPr lang="en-US">
                <a:latin typeface="Verdana" panose="020B0604030504040204" pitchFamily="34" charset="0"/>
                <a:ea typeface="Verdana" panose="020B0604030504040204" pitchFamily="34" charset="0"/>
                <a:cs typeface="Verdana" panose="020B0604030504040204" pitchFamily="34" charset="0"/>
              </a:rPr>
              <a:t> M, </a:t>
            </a:r>
            <a:r>
              <a:rPr lang="en-US" err="1">
                <a:latin typeface="Verdana" panose="020B0604030504040204" pitchFamily="34" charset="0"/>
                <a:ea typeface="Verdana" panose="020B0604030504040204" pitchFamily="34" charset="0"/>
                <a:cs typeface="Verdana" panose="020B0604030504040204" pitchFamily="34" charset="0"/>
              </a:rPr>
              <a:t>Montefiori</a:t>
            </a:r>
            <a:r>
              <a:rPr lang="en-US">
                <a:latin typeface="Verdana" panose="020B0604030504040204" pitchFamily="34" charset="0"/>
                <a:ea typeface="Verdana" panose="020B0604030504040204" pitchFamily="34" charset="0"/>
                <a:cs typeface="Verdana" panose="020B0604030504040204" pitchFamily="34" charset="0"/>
              </a:rPr>
              <a:t> DC, Morris L, Karuna ST, et al. N </a:t>
            </a:r>
            <a:r>
              <a:rPr lang="en-US" err="1">
                <a:latin typeface="Verdana" panose="020B0604030504040204" pitchFamily="34" charset="0"/>
                <a:ea typeface="Verdana" panose="020B0604030504040204" pitchFamily="34" charset="0"/>
                <a:cs typeface="Verdana" panose="020B0604030504040204" pitchFamily="34" charset="0"/>
              </a:rPr>
              <a:t>Engl</a:t>
            </a:r>
            <a:r>
              <a:rPr lang="en-US">
                <a:latin typeface="Verdana" panose="020B0604030504040204" pitchFamily="34" charset="0"/>
                <a:ea typeface="Verdana" panose="020B0604030504040204" pitchFamily="34" charset="0"/>
                <a:cs typeface="Verdana" panose="020B0604030504040204" pitchFamily="34" charset="0"/>
              </a:rPr>
              <a:t> J Med. 2021;384(11):1003-14.</a:t>
            </a:r>
          </a:p>
        </p:txBody>
      </p:sp>
    </p:spTree>
    <p:extLst>
      <p:ext uri="{BB962C8B-B14F-4D97-AF65-F5344CB8AC3E}">
        <p14:creationId xmlns:p14="http://schemas.microsoft.com/office/powerpoint/2010/main" val="11251180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858058EDE73B4BB27DA0E7FC2F155C" ma:contentTypeVersion="10" ma:contentTypeDescription="Create a new document." ma:contentTypeScope="" ma:versionID="f4cae54e4e17f8cab20fdda23c37338a">
  <xsd:schema xmlns:xsd="http://www.w3.org/2001/XMLSchema" xmlns:xs="http://www.w3.org/2001/XMLSchema" xmlns:p="http://schemas.microsoft.com/office/2006/metadata/properties" xmlns:ns2="f185e45a-dcbc-410f-b295-d1d68008fbe5" xmlns:ns3="30d5ae29-99ca-447a-b852-6d00a7ffe8ac" targetNamespace="http://schemas.microsoft.com/office/2006/metadata/properties" ma:root="true" ma:fieldsID="9db456465e45ea7a944bad24b3567124" ns2:_="" ns3:_="">
    <xsd:import namespace="f185e45a-dcbc-410f-b295-d1d68008fbe5"/>
    <xsd:import namespace="30d5ae29-99ca-447a-b852-6d00a7ffe8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85e45a-dcbc-410f-b295-d1d68008fb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0d5ae29-99ca-447a-b852-6d00a7ffe8a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1FF4EE-0604-4B4B-8D57-33263B6517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85e45a-dcbc-410f-b295-d1d68008fbe5"/>
    <ds:schemaRef ds:uri="30d5ae29-99ca-447a-b852-6d00a7ffe8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E166E1-0D67-4765-A799-0B5EA73CC50B}">
  <ds:schemaRefs>
    <ds:schemaRef ds:uri="http://schemas.microsoft.com/sharepoint/v3/contenttype/forms"/>
  </ds:schemaRefs>
</ds:datastoreItem>
</file>

<file path=customXml/itemProps3.xml><?xml version="1.0" encoding="utf-8"?>
<ds:datastoreItem xmlns:ds="http://schemas.openxmlformats.org/officeDocument/2006/customXml" ds:itemID="{1F1D12BB-4AF4-4E80-9852-C3A6CFD1CA4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2184</Words>
  <Application>Microsoft Office PowerPoint</Application>
  <PresentationFormat>Custom</PresentationFormat>
  <Paragraphs>194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Mona Dolan</dc:creator>
  <cp:lastModifiedBy>Lindsey Smith</cp:lastModifiedBy>
  <cp:revision>1</cp:revision>
  <dcterms:created xsi:type="dcterms:W3CDTF">2016-06-23T11:49:10Z</dcterms:created>
  <dcterms:modified xsi:type="dcterms:W3CDTF">2021-07-16T18:14:48Z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0x01010064858058EDE73B4BB27DA0E7FC2F155C</vt:lpwstr>
  </property>
</Properties>
</file>