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64" r:id="rId8"/>
    <p:sldId id="269" r:id="rId9"/>
    <p:sldId id="260" r:id="rId10"/>
    <p:sldId id="266" r:id="rId11"/>
    <p:sldId id="262" r:id="rId12"/>
    <p:sldId id="263" r:id="rId13"/>
  </p:sldIdLst>
  <p:sldSz cx="12192000" cy="6858000"/>
  <p:notesSz cx="7010400" cy="92964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942E049-A11F-4AF4-A52C-7B61D2244D02}">
          <p14:sldIdLst>
            <p14:sldId id="256"/>
            <p14:sldId id="257"/>
            <p14:sldId id="258"/>
            <p14:sldId id="264"/>
            <p14:sldId id="269"/>
            <p14:sldId id="260"/>
            <p14:sldId id="266"/>
            <p14:sldId id="262"/>
            <p14:sldId id="263"/>
          </p14:sldIdLst>
        </p14:section>
        <p14:section name="Default Section" id="{FF55F70E-57B0-4079-B5F0-28527AF5C11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  <p15:guide id="3" orient="horz" pos="3864" userDrawn="1">
          <p15:clr>
            <a:srgbClr val="A4A3A4"/>
          </p15:clr>
        </p15:guide>
        <p15:guide id="4" orient="horz" pos="4224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84" userDrawn="1">
          <p15:clr>
            <a:srgbClr val="A4A3A4"/>
          </p15:clr>
        </p15:guide>
        <p15:guide id="8" pos="7296" userDrawn="1">
          <p15:clr>
            <a:srgbClr val="A4A3A4"/>
          </p15:clr>
        </p15:guide>
        <p15:guide id="9" orient="horz" pos="3264" userDrawn="1">
          <p15:clr>
            <a:srgbClr val="A4A3A4"/>
          </p15:clr>
        </p15:guide>
        <p15:guide id="10" orient="horz" pos="3887" userDrawn="1">
          <p15:clr>
            <a:srgbClr val="A4A3A4"/>
          </p15:clr>
        </p15:guide>
        <p15:guide id="11" pos="387" userDrawn="1">
          <p15:clr>
            <a:srgbClr val="A4A3A4"/>
          </p15:clr>
        </p15:guide>
        <p15:guide id="12" orient="horz" pos="2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00C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4FC478-059B-4D27-856C-964E72CD431E}" v="2" dt="2021-06-22T21:00:52.793"/>
  </p1510:revLst>
</p1510:revInfo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 autoAdjust="0"/>
    <p:restoredTop sz="62607" autoAdjust="0"/>
  </p:normalViewPr>
  <p:slideViewPr>
    <p:cSldViewPr snapToGrid="0">
      <p:cViewPr varScale="1">
        <p:scale>
          <a:sx n="69" d="100"/>
          <a:sy n="69" d="100"/>
        </p:scale>
        <p:origin x="1818" y="60"/>
      </p:cViewPr>
      <p:guideLst>
        <p:guide orient="horz" pos="2160"/>
        <p:guide orient="horz" pos="960"/>
        <p:guide orient="horz" pos="3864"/>
        <p:guide orient="horz" pos="4224"/>
        <p:guide orient="horz" pos="288"/>
        <p:guide pos="3840"/>
        <p:guide pos="384"/>
        <p:guide pos="7296"/>
        <p:guide orient="horz" pos="3264"/>
        <p:guide orient="horz" pos="3887"/>
        <p:guide pos="387"/>
        <p:guide orient="horz" pos="2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Gruber" userId="af15cee9-9cdb-46ef-a848-1bac0a089421" providerId="ADAL" clId="{4FE5D404-374B-491A-A0D7-3374341355A1}"/>
    <pc:docChg chg="custSel modSld">
      <pc:chgData name="Joshua Gruber" userId="af15cee9-9cdb-46ef-a848-1bac0a089421" providerId="ADAL" clId="{4FE5D404-374B-491A-A0D7-3374341355A1}" dt="2021-06-22T21:10:05.725" v="348" actId="20577"/>
      <pc:docMkLst>
        <pc:docMk/>
      </pc:docMkLst>
      <pc:sldChg chg="modNotesTx">
        <pc:chgData name="Joshua Gruber" userId="af15cee9-9cdb-46ef-a848-1bac0a089421" providerId="ADAL" clId="{4FE5D404-374B-491A-A0D7-3374341355A1}" dt="2021-06-22T21:03:41.770" v="164" actId="6549"/>
        <pc:sldMkLst>
          <pc:docMk/>
          <pc:sldMk cId="2297872272" sldId="257"/>
        </pc:sldMkLst>
      </pc:sldChg>
      <pc:sldChg chg="modNotesTx">
        <pc:chgData name="Joshua Gruber" userId="af15cee9-9cdb-46ef-a848-1bac0a089421" providerId="ADAL" clId="{4FE5D404-374B-491A-A0D7-3374341355A1}" dt="2021-06-22T21:06:29.242" v="227" actId="20577"/>
        <pc:sldMkLst>
          <pc:docMk/>
          <pc:sldMk cId="1009524510" sldId="258"/>
        </pc:sldMkLst>
      </pc:sldChg>
      <pc:sldChg chg="modNotesTx">
        <pc:chgData name="Joshua Gruber" userId="af15cee9-9cdb-46ef-a848-1bac0a089421" providerId="ADAL" clId="{4FE5D404-374B-491A-A0D7-3374341355A1}" dt="2021-06-22T21:09:16.745" v="240" actId="20577"/>
        <pc:sldMkLst>
          <pc:docMk/>
          <pc:sldMk cId="2944798602" sldId="260"/>
        </pc:sldMkLst>
      </pc:sldChg>
      <pc:sldChg chg="modSp modNotesTx">
        <pc:chgData name="Joshua Gruber" userId="af15cee9-9cdb-46ef-a848-1bac0a089421" providerId="ADAL" clId="{4FE5D404-374B-491A-A0D7-3374341355A1}" dt="2021-06-22T21:08:17.442" v="229" actId="20577"/>
        <pc:sldMkLst>
          <pc:docMk/>
          <pc:sldMk cId="1552894226" sldId="264"/>
        </pc:sldMkLst>
        <pc:spChg chg="mod">
          <ac:chgData name="Joshua Gruber" userId="af15cee9-9cdb-46ef-a848-1bac0a089421" providerId="ADAL" clId="{4FE5D404-374B-491A-A0D7-3374341355A1}" dt="2021-06-22T21:06:52.950" v="228" actId="6549"/>
          <ac:spMkLst>
            <pc:docMk/>
            <pc:sldMk cId="1552894226" sldId="264"/>
            <ac:spMk id="3" creationId="{EECBCFE3-735C-437B-A194-E448EDD7FFEF}"/>
          </ac:spMkLst>
        </pc:spChg>
      </pc:sldChg>
      <pc:sldChg chg="modNotesTx">
        <pc:chgData name="Joshua Gruber" userId="af15cee9-9cdb-46ef-a848-1bac0a089421" providerId="ADAL" clId="{4FE5D404-374B-491A-A0D7-3374341355A1}" dt="2021-06-22T21:10:05.725" v="348" actId="20577"/>
        <pc:sldMkLst>
          <pc:docMk/>
          <pc:sldMk cId="2196898976" sldId="266"/>
        </pc:sldMkLst>
      </pc:sldChg>
      <pc:sldChg chg="modNotesTx">
        <pc:chgData name="Joshua Gruber" userId="af15cee9-9cdb-46ef-a848-1bac0a089421" providerId="ADAL" clId="{4FE5D404-374B-491A-A0D7-3374341355A1}" dt="2021-06-22T21:08:43.180" v="237" actId="20577"/>
        <pc:sldMkLst>
          <pc:docMk/>
          <pc:sldMk cId="2509705746" sldId="2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7/18/2021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6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7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6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50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047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70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016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03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4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193251" y="6537326"/>
            <a:ext cx="812800" cy="16827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52200" y="6537326"/>
            <a:ext cx="330200" cy="168275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18849" y="0"/>
            <a:ext cx="103145" cy="617220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5693" y="2514600"/>
            <a:ext cx="8749108" cy="9144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ECDDA-2752-476A-A464-175967F783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Comparing Adherence to HIV Pre-exposure Prophylaxis (Prep) Among New, Male Prep Users Initiating F/TAF vs. F/TDF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9482A5-AEBE-4667-B3F5-CCBADD9E6C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Naomi C. Sacks</a:t>
            </a:r>
            <a:r>
              <a:rPr lang="en-US" baseline="30000" dirty="0"/>
              <a:t>1</a:t>
            </a:r>
            <a:r>
              <a:rPr lang="en-US" dirty="0"/>
              <a:t>, Bridget Healey</a:t>
            </a:r>
            <a:r>
              <a:rPr lang="en-US" baseline="30000" dirty="0"/>
              <a:t>1</a:t>
            </a:r>
            <a:r>
              <a:rPr lang="en-US" dirty="0"/>
              <a:t>, Maria Pyra</a:t>
            </a:r>
            <a:r>
              <a:rPr lang="en-US" baseline="30000" dirty="0"/>
              <a:t>2</a:t>
            </a:r>
            <a:r>
              <a:rPr lang="en-US" dirty="0"/>
              <a:t>, </a:t>
            </a:r>
            <a:r>
              <a:rPr lang="en-US" b="1" dirty="0"/>
              <a:t>Laura Rusie</a:t>
            </a:r>
            <a:r>
              <a:rPr lang="en-US" b="1" baseline="30000" dirty="0"/>
              <a:t>2</a:t>
            </a:r>
            <a:r>
              <a:rPr lang="en-US" dirty="0"/>
              <a:t>, Dylan J. Mezzio</a:t>
            </a:r>
            <a:r>
              <a:rPr lang="en-US" baseline="30000" dirty="0"/>
              <a:t>3</a:t>
            </a:r>
            <a:r>
              <a:rPr lang="en-US" dirty="0"/>
              <a:t>, Joshua Gruber</a:t>
            </a:r>
            <a:r>
              <a:rPr lang="en-US" baseline="30000" dirty="0"/>
              <a:t>3</a:t>
            </a:r>
          </a:p>
          <a:p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B96612D-CC32-4D66-AD12-0A63320DC8CA}"/>
              </a:ext>
            </a:extLst>
          </p:cNvPr>
          <p:cNvSpPr/>
          <p:nvPr/>
        </p:nvSpPr>
        <p:spPr>
          <a:xfrm>
            <a:off x="1538620" y="5584195"/>
            <a:ext cx="94532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aseline="30000" dirty="0"/>
              <a:t>1</a:t>
            </a:r>
            <a:r>
              <a:rPr lang="en-US" sz="1100" dirty="0"/>
              <a:t> Precision HEOR, Boston, MA, USA; </a:t>
            </a:r>
            <a:r>
              <a:rPr lang="en-US" sz="1100" baseline="30000" dirty="0"/>
              <a:t>2</a:t>
            </a:r>
            <a:r>
              <a:rPr lang="en-US" sz="1100" dirty="0"/>
              <a:t> Howard Brown Health, Chicago, IL, USA; </a:t>
            </a:r>
            <a:r>
              <a:rPr lang="en-US" sz="1100" baseline="30000" dirty="0"/>
              <a:t>3 </a:t>
            </a:r>
            <a:r>
              <a:rPr lang="en-US" sz="1100" dirty="0"/>
              <a:t>Gilead Sciences, Foster City, CA, USA</a:t>
            </a:r>
          </a:p>
        </p:txBody>
      </p:sp>
    </p:spTree>
    <p:extLst>
      <p:ext uri="{BB962C8B-B14F-4D97-AF65-F5344CB8AC3E}">
        <p14:creationId xmlns:p14="http://schemas.microsoft.com/office/powerpoint/2010/main" val="140318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 and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CFE3-735C-437B-A194-E448EDD7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1784074"/>
            <a:ext cx="10972800" cy="1012135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Objective:</a:t>
            </a:r>
          </a:p>
          <a:p>
            <a:r>
              <a:rPr lang="en-US" dirty="0"/>
              <a:t> Describe real-world use patterns and HIV seroconversion for F/TAF and F/TDF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A29C0-DC9B-473A-AF45-1F3E35BA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51EFF66-A81E-40AE-B7B6-420140030A75}"/>
              </a:ext>
            </a:extLst>
          </p:cNvPr>
          <p:cNvSpPr txBox="1">
            <a:spLocks/>
          </p:cNvSpPr>
          <p:nvPr/>
        </p:nvSpPr>
        <p:spPr>
          <a:xfrm>
            <a:off x="444500" y="3620536"/>
            <a:ext cx="10972800" cy="25271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Background</a:t>
            </a:r>
            <a:r>
              <a:rPr lang="en-US" sz="2400" dirty="0"/>
              <a:t>:</a:t>
            </a:r>
            <a:endParaRPr lang="en-US" dirty="0"/>
          </a:p>
          <a:p>
            <a:r>
              <a:rPr lang="en-US" dirty="0"/>
              <a:t>Pre-exposure prophylaxis (</a:t>
            </a:r>
            <a:r>
              <a:rPr lang="en-US" dirty="0" err="1"/>
              <a:t>PrEP</a:t>
            </a:r>
            <a:r>
              <a:rPr lang="en-US" dirty="0"/>
              <a:t>) is effective at preventing HIV</a:t>
            </a:r>
          </a:p>
          <a:p>
            <a:r>
              <a:rPr lang="en-US" dirty="0"/>
              <a:t>Two approved and highly effective </a:t>
            </a:r>
            <a:r>
              <a:rPr lang="en-US" dirty="0" err="1"/>
              <a:t>PrEP</a:t>
            </a:r>
            <a:r>
              <a:rPr lang="en-US" dirty="0"/>
              <a:t> regimens:</a:t>
            </a:r>
          </a:p>
          <a:p>
            <a:pPr lvl="1"/>
            <a:r>
              <a:rPr lang="en-US" dirty="0"/>
              <a:t>Emtricitabine/tenofovir disoproxil fumarate (F/TDF) </a:t>
            </a:r>
          </a:p>
          <a:p>
            <a:pPr lvl="1"/>
            <a:r>
              <a:rPr lang="en-US" dirty="0"/>
              <a:t>Emtricitabine/tenofovir alafenamide (F/TAF)</a:t>
            </a:r>
          </a:p>
          <a:p>
            <a:r>
              <a:rPr lang="en-US" dirty="0"/>
              <a:t>Limited, contemporaneous real-world data on adherence and HIV seroconversion comparing F/TAF to F/TDF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87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CFE3-735C-437B-A194-E448EDD7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86756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Retrospective analysis of </a:t>
            </a:r>
            <a:r>
              <a:rPr lang="en-US" dirty="0" err="1"/>
              <a:t>PurpleLab</a:t>
            </a:r>
            <a:r>
              <a:rPr lang="en-US" dirty="0"/>
              <a:t> unadjudicated claims data</a:t>
            </a:r>
          </a:p>
          <a:p>
            <a:pPr lvl="2">
              <a:lnSpc>
                <a:spcPct val="100000"/>
              </a:lnSpc>
            </a:pPr>
            <a:r>
              <a:rPr lang="en-US" dirty="0"/>
              <a:t>Medical and pharmacy claims (all U.S. payer types)</a:t>
            </a:r>
            <a:endParaRPr lang="en-US" sz="1600" dirty="0"/>
          </a:p>
          <a:p>
            <a:r>
              <a:rPr lang="en-US" dirty="0"/>
              <a:t>Eligible </a:t>
            </a:r>
            <a:r>
              <a:rPr lang="en-US" dirty="0" err="1"/>
              <a:t>PrEP</a:t>
            </a:r>
            <a:r>
              <a:rPr lang="en-US" dirty="0"/>
              <a:t> users:</a:t>
            </a:r>
          </a:p>
          <a:p>
            <a:pPr lvl="2"/>
            <a:r>
              <a:rPr lang="en-US" dirty="0"/>
              <a:t>Male, Adult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en-US" dirty="0"/>
              <a:t>18 years)</a:t>
            </a:r>
          </a:p>
          <a:p>
            <a:pPr lvl="2"/>
            <a:r>
              <a:rPr lang="en-US" dirty="0"/>
              <a:t>Newly Initiated F/TDF or F/TAF</a:t>
            </a:r>
          </a:p>
          <a:p>
            <a:pPr lvl="3"/>
            <a:r>
              <a:rPr lang="en-US" dirty="0"/>
              <a:t>Index period: OCT 01,2019 through JAN 31, 2020 </a:t>
            </a:r>
          </a:p>
          <a:p>
            <a:pPr lvl="3"/>
            <a:r>
              <a:rPr lang="en-US" dirty="0"/>
              <a:t>No history of </a:t>
            </a:r>
            <a:r>
              <a:rPr lang="en-US" dirty="0" err="1"/>
              <a:t>PrEP</a:t>
            </a:r>
            <a:r>
              <a:rPr lang="en-US" dirty="0"/>
              <a:t> medication use prior to index (from OCT 01, 2015)</a:t>
            </a:r>
          </a:p>
          <a:p>
            <a:pPr lvl="2"/>
            <a:r>
              <a:rPr lang="en-US" dirty="0"/>
              <a:t>Existing enrollment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≥</a:t>
            </a:r>
            <a:r>
              <a:rPr lang="en-US" dirty="0"/>
              <a:t>1 medical claim 30day prior to index)</a:t>
            </a:r>
          </a:p>
          <a:p>
            <a:r>
              <a:rPr lang="en-US" dirty="0"/>
              <a:t>Exclusions:</a:t>
            </a:r>
          </a:p>
          <a:p>
            <a:pPr lvl="2"/>
            <a:r>
              <a:rPr lang="en-US" dirty="0"/>
              <a:t>Evidence of Dx or Tx for HIV or HBV (-12 months to +30 day of index)</a:t>
            </a:r>
          </a:p>
          <a:p>
            <a:pPr lvl="2"/>
            <a:r>
              <a:rPr lang="en-US" dirty="0"/>
              <a:t>Evidence of PEP in prior 30days</a:t>
            </a:r>
          </a:p>
          <a:p>
            <a:r>
              <a:rPr lang="en-US" dirty="0"/>
              <a:t>Included users followed for minimum of 240 day</a:t>
            </a:r>
          </a:p>
          <a:p>
            <a:pPr lvl="2"/>
            <a:r>
              <a:rPr lang="en-US" dirty="0"/>
              <a:t>Outcome measures reported at 180, 210 and 240 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46115-B46D-480A-941A-7A5782F5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8684B6-4234-4CA9-B076-309EC2D49F7D}"/>
              </a:ext>
            </a:extLst>
          </p:cNvPr>
          <p:cNvSpPr txBox="1"/>
          <p:nvPr/>
        </p:nvSpPr>
        <p:spPr>
          <a:xfrm>
            <a:off x="129092" y="6621463"/>
            <a:ext cx="11123108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</a:t>
            </a:r>
            <a:r>
              <a:rPr lang="en-US" sz="1400" dirty="0" err="1"/>
              <a:t>PrEP</a:t>
            </a:r>
            <a:r>
              <a:rPr lang="en-US" sz="1400" dirty="0"/>
              <a:t>: Pre-exposure prophylaxis; HBV: Hepatitis B; Dx: medical diagnosis; Tx: treatment; PEP: post-exposure prophylaxis</a:t>
            </a:r>
          </a:p>
        </p:txBody>
      </p:sp>
    </p:spTree>
    <p:extLst>
      <p:ext uri="{BB962C8B-B14F-4D97-AF65-F5344CB8AC3E}">
        <p14:creationId xmlns:p14="http://schemas.microsoft.com/office/powerpoint/2010/main" val="100952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Outcomes and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CFE3-735C-437B-A194-E448EDD7F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Outcomes:</a:t>
            </a:r>
          </a:p>
          <a:p>
            <a:r>
              <a:rPr lang="en-US" dirty="0"/>
              <a:t>Proportion of days covered (PDC)</a:t>
            </a:r>
          </a:p>
          <a:p>
            <a:pPr lvl="1"/>
            <a:r>
              <a:rPr lang="en-US" dirty="0"/>
              <a:t>Total number of days of </a:t>
            </a:r>
            <a:r>
              <a:rPr lang="en-US" dirty="0" err="1"/>
              <a:t>PrEP</a:t>
            </a:r>
            <a:r>
              <a:rPr lang="en-US" dirty="0"/>
              <a:t> supply/calendar days observed </a:t>
            </a:r>
          </a:p>
          <a:p>
            <a:r>
              <a:rPr lang="en-US" dirty="0"/>
              <a:t>Prescription Adherence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 PDC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≥ 0.8</a:t>
            </a:r>
          </a:p>
          <a:p>
            <a:r>
              <a:rPr lang="en-US" dirty="0"/>
              <a:t>HIV Seroconversion:  </a:t>
            </a:r>
          </a:p>
          <a:p>
            <a:pPr lvl="1"/>
            <a:r>
              <a:rPr lang="en-US" dirty="0"/>
              <a:t>Medical claim for HIV Dx or </a:t>
            </a:r>
          </a:p>
          <a:p>
            <a:pPr lvl="1"/>
            <a:r>
              <a:rPr lang="en-US" dirty="0"/>
              <a:t>Evidence of ART Rx for Tx (added 3</a:t>
            </a:r>
            <a:r>
              <a:rPr lang="en-US" baseline="30000" dirty="0"/>
              <a:t>rd</a:t>
            </a:r>
            <a:r>
              <a:rPr lang="en-US" dirty="0"/>
              <a:t> agent or full regimen)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Analysis:</a:t>
            </a:r>
          </a:p>
          <a:p>
            <a:pPr lvl="1"/>
            <a:r>
              <a:rPr lang="en-US" dirty="0"/>
              <a:t>Differences in proportions/means: Chi-square and t-tests</a:t>
            </a:r>
          </a:p>
          <a:p>
            <a:pPr lvl="1"/>
            <a:r>
              <a:rPr lang="en-US" dirty="0"/>
              <a:t>Multivariable regression (logistic and proportional hazards)</a:t>
            </a:r>
          </a:p>
          <a:p>
            <a:pPr lvl="2"/>
            <a:r>
              <a:rPr lang="en-US" sz="1500" dirty="0"/>
              <a:t>Controlling</a:t>
            </a:r>
            <a:r>
              <a:rPr lang="en-US" sz="1800" dirty="0"/>
              <a:t> </a:t>
            </a:r>
            <a:r>
              <a:rPr lang="en-US" sz="1500" dirty="0"/>
              <a:t>for</a:t>
            </a:r>
            <a:r>
              <a:rPr lang="en-US" sz="1800" dirty="0"/>
              <a:t>: </a:t>
            </a:r>
            <a:r>
              <a:rPr lang="en-US" dirty="0"/>
              <a:t>age group, geography and type of insurance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1367E-5504-429B-8A47-21EE9E51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337093-93E7-407E-87C6-538119C933AA}"/>
              </a:ext>
            </a:extLst>
          </p:cNvPr>
          <p:cNvSpPr txBox="1"/>
          <p:nvPr/>
        </p:nvSpPr>
        <p:spPr>
          <a:xfrm>
            <a:off x="470049" y="6608651"/>
            <a:ext cx="11112351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</a:t>
            </a:r>
            <a:r>
              <a:rPr lang="en-US" sz="1400" dirty="0" err="1"/>
              <a:t>PrEP</a:t>
            </a:r>
            <a:r>
              <a:rPr lang="en-US" sz="1400" dirty="0"/>
              <a:t>: Pre-exposure prophylaxis; Dx: medical diagnosis; ART: anti-retroviral treatment; Rx: prescription claim; Tx: treatment</a:t>
            </a:r>
          </a:p>
        </p:txBody>
      </p:sp>
    </p:spTree>
    <p:extLst>
      <p:ext uri="{BB962C8B-B14F-4D97-AF65-F5344CB8AC3E}">
        <p14:creationId xmlns:p14="http://schemas.microsoft.com/office/powerpoint/2010/main" val="1552894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Results: Sample and Cohorts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882C19E-E936-4C9D-B590-E93E8A2AA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75619"/>
              </p:ext>
            </p:extLst>
          </p:nvPr>
        </p:nvGraphicFramePr>
        <p:xfrm>
          <a:off x="729574" y="1532237"/>
          <a:ext cx="10553835" cy="4003593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081411">
                  <a:extLst>
                    <a:ext uri="{9D8B030D-6E8A-4147-A177-3AD203B41FA5}">
                      <a16:colId xmlns:a16="http://schemas.microsoft.com/office/drawing/2014/main" val="2869199495"/>
                    </a:ext>
                  </a:extLst>
                </a:gridCol>
                <a:gridCol w="752174">
                  <a:extLst>
                    <a:ext uri="{9D8B030D-6E8A-4147-A177-3AD203B41FA5}">
                      <a16:colId xmlns:a16="http://schemas.microsoft.com/office/drawing/2014/main" val="390543998"/>
                    </a:ext>
                  </a:extLst>
                </a:gridCol>
                <a:gridCol w="720250">
                  <a:extLst>
                    <a:ext uri="{9D8B030D-6E8A-4147-A177-3AD203B41FA5}">
                      <a16:colId xmlns:a16="http://schemas.microsoft.com/office/drawing/2014/main" val="1497967015"/>
                    </a:ext>
                  </a:extLst>
                </a:gridCol>
              </a:tblGrid>
              <a:tr h="3639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Attrition table for identifying patients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 (1/28/2021)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8398" marR="48398" marT="22337" marB="22337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F/TAF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8398" marR="48398" marT="22337" marB="22337" anchor="ctr"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</a:rPr>
                        <a:t>F/TDF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8398" marR="48398" marT="22337" marB="22337"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134036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algn="l"/>
                      <a:r>
                        <a:rPr lang="en-US" sz="1050" dirty="0">
                          <a:effectLst/>
                        </a:rPr>
                        <a:t>Patient’s first observable filled </a:t>
                      </a:r>
                      <a:r>
                        <a:rPr lang="en-US" sz="1050" dirty="0" err="1">
                          <a:effectLst/>
                        </a:rPr>
                        <a:t>PrEP</a:t>
                      </a:r>
                      <a:r>
                        <a:rPr lang="en-US" sz="1050" dirty="0">
                          <a:effectLst/>
                        </a:rPr>
                        <a:t> Rx with F/TAF or F/TDF ever occurs between October 1, 2019 and January 31, 2020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7,919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14,158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3900463377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182880" algn="l"/>
                      <a:r>
                        <a:rPr lang="en-US" sz="1050" dirty="0">
                          <a:effectLst/>
                        </a:rPr>
                        <a:t>Age 18 or older at index Rx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7,885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13,912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4293372050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365760" algn="l"/>
                      <a:r>
                        <a:rPr lang="en-US" sz="1050" dirty="0">
                          <a:effectLst/>
                        </a:rPr>
                        <a:t>No indication of HIV or no indication of HBV treatment any time before index or up to 30 days after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4,869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9,962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2828878323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548640" algn="l"/>
                      <a:r>
                        <a:rPr lang="en-US" sz="1050" dirty="0">
                          <a:effectLst/>
                        </a:rPr>
                        <a:t>Patient is male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4,615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8,193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2534904898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731520" algn="l"/>
                      <a:r>
                        <a:rPr lang="en-US" sz="1050" dirty="0">
                          <a:effectLst/>
                        </a:rPr>
                        <a:t>Patient DOES NOT have HIV Dx in 365 days prior or 30 days after index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4,561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8,153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3169812120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914400" algn="l"/>
                      <a:r>
                        <a:rPr lang="en-US" sz="1050" dirty="0">
                          <a:effectLst/>
                        </a:rPr>
                        <a:t>Patient DOES NOT have HBV Dx in 365 days prior or 30 days after index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4,559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8,140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2111614534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1097280" algn="l"/>
                      <a:r>
                        <a:rPr lang="en-US" sz="1050" dirty="0">
                          <a:effectLst/>
                        </a:rPr>
                        <a:t>Patient DOES NOT have HIV comorbid Dx in 365 days prior or 30 days after index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4,557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8,133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488246379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1280160" algn="l"/>
                      <a:r>
                        <a:rPr lang="en-US" sz="1050" dirty="0">
                          <a:effectLst/>
                        </a:rPr>
                        <a:t>Patient DOES NOT have PEP Dx in 30 days prior to index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4,552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>
                          <a:effectLst/>
                        </a:rPr>
                        <a:t>8,122</a:t>
                      </a:r>
                      <a:endParaRPr lang="en-US" sz="105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1171433474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1463040" algn="l"/>
                      <a:r>
                        <a:rPr lang="en-US" sz="1050" dirty="0">
                          <a:effectLst/>
                        </a:rPr>
                        <a:t>Patient has at least 30 days supply on index prescription, or 30-day continuous supply with no gaps larger than 14 days to start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4,546</a:t>
                      </a:r>
                      <a:endParaRPr lang="en-US" sz="1050" b="1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8,066</a:t>
                      </a:r>
                      <a:endParaRPr lang="en-US" sz="1050" b="1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2745811738"/>
                  </a:ext>
                </a:extLst>
              </a:tr>
              <a:tr h="363963">
                <a:tc>
                  <a:txBody>
                    <a:bodyPr/>
                    <a:lstStyle/>
                    <a:p>
                      <a:pPr marL="1645920" algn="l"/>
                      <a:r>
                        <a:rPr lang="en-US" sz="1050" dirty="0">
                          <a:effectLst/>
                        </a:rPr>
                        <a:t>At least 1 medical claim in 30 days prior to index</a:t>
                      </a:r>
                      <a:endParaRPr lang="en-US" sz="1050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1,107</a:t>
                      </a:r>
                      <a:endParaRPr lang="en-US" sz="1050" b="1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effectLst/>
                        </a:rPr>
                        <a:t>1,935</a:t>
                      </a:r>
                      <a:endParaRPr lang="en-US" sz="1050" b="1" dirty="0">
                        <a:effectLst/>
                        <a:latin typeface="+mn-lt"/>
                      </a:endParaRPr>
                    </a:p>
                  </a:txBody>
                  <a:tcPr marL="48398" marR="48398" marT="22337" marB="22337" anchor="ctr"/>
                </a:tc>
                <a:extLst>
                  <a:ext uri="{0D108BD9-81ED-4DB2-BD59-A6C34878D82A}">
                    <a16:rowId xmlns:a16="http://schemas.microsoft.com/office/drawing/2014/main" val="8266043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EFCC76-6F28-4BC0-AA30-4CF3EE0E45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88125"/>
              </p:ext>
            </p:extLst>
          </p:nvPr>
        </p:nvGraphicFramePr>
        <p:xfrm>
          <a:off x="1032164" y="5610107"/>
          <a:ext cx="10127672" cy="62992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899079">
                  <a:extLst>
                    <a:ext uri="{9D8B030D-6E8A-4147-A177-3AD203B41FA5}">
                      <a16:colId xmlns:a16="http://schemas.microsoft.com/office/drawing/2014/main" val="1124651874"/>
                    </a:ext>
                  </a:extLst>
                </a:gridCol>
                <a:gridCol w="2718487">
                  <a:extLst>
                    <a:ext uri="{9D8B030D-6E8A-4147-A177-3AD203B41FA5}">
                      <a16:colId xmlns:a16="http://schemas.microsoft.com/office/drawing/2014/main" val="3121821879"/>
                    </a:ext>
                  </a:extLst>
                </a:gridCol>
                <a:gridCol w="2510106">
                  <a:extLst>
                    <a:ext uri="{9D8B030D-6E8A-4147-A177-3AD203B41FA5}">
                      <a16:colId xmlns:a16="http://schemas.microsoft.com/office/drawing/2014/main" val="27868661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PrEP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Cohorts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F/TAF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F/TDF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3091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Analytic Sample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1,107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1,935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23915873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A64C73F-ED01-467F-BEFF-3E9197AE61C1}"/>
              </a:ext>
            </a:extLst>
          </p:cNvPr>
          <p:cNvSpPr txBox="1"/>
          <p:nvPr/>
        </p:nvSpPr>
        <p:spPr>
          <a:xfrm>
            <a:off x="319442" y="6565620"/>
            <a:ext cx="11112351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</a:t>
            </a:r>
            <a:r>
              <a:rPr lang="en-US" sz="1400" dirty="0" err="1"/>
              <a:t>PrEP</a:t>
            </a:r>
            <a:r>
              <a:rPr lang="en-US" sz="1400" dirty="0"/>
              <a:t>: Pre-exposure prophylaxis; Dx: medical diagnosis; ART: anti-retroviral treatment; Rx: prescription claim</a:t>
            </a:r>
          </a:p>
        </p:txBody>
      </p:sp>
    </p:spTree>
    <p:extLst>
      <p:ext uri="{BB962C8B-B14F-4D97-AF65-F5344CB8AC3E}">
        <p14:creationId xmlns:p14="http://schemas.microsoft.com/office/powerpoint/2010/main" val="250970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Results: Cohort Comparison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7F9F7FF-5311-4BB2-A139-F2C3FF0D72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678844"/>
              </p:ext>
            </p:extLst>
          </p:nvPr>
        </p:nvGraphicFramePr>
        <p:xfrm>
          <a:off x="5956371" y="1690688"/>
          <a:ext cx="5103182" cy="466344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227580">
                  <a:extLst>
                    <a:ext uri="{9D8B030D-6E8A-4147-A177-3AD203B41FA5}">
                      <a16:colId xmlns:a16="http://schemas.microsoft.com/office/drawing/2014/main" val="2730903050"/>
                    </a:ext>
                  </a:extLst>
                </a:gridCol>
                <a:gridCol w="1437801">
                  <a:extLst>
                    <a:ext uri="{9D8B030D-6E8A-4147-A177-3AD203B41FA5}">
                      <a16:colId xmlns:a16="http://schemas.microsoft.com/office/drawing/2014/main" val="492042104"/>
                    </a:ext>
                  </a:extLst>
                </a:gridCol>
                <a:gridCol w="1437801">
                  <a:extLst>
                    <a:ext uri="{9D8B030D-6E8A-4147-A177-3AD203B41FA5}">
                      <a16:colId xmlns:a16="http://schemas.microsoft.com/office/drawing/2014/main" val="709547095"/>
                    </a:ext>
                  </a:extLst>
                </a:gridCol>
              </a:tblGrid>
              <a:tr h="176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Demographic categories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F/TAF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F/TDF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7179281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Patient count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1,107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1,935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0643768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mean ± SD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38.4 ±12.64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35.4 ±12.31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7379622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Median (IQR)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 (18)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32 (16)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7917821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18-24;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114 (10%)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342 (18%)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2798891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25-44;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679 (61%)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1167 (60%)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77737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45-64;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273 (25%)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369 (19%)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66528803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Age: 65+;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 (4%)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57 (3%)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5080310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Region: Northeast;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254 (23%)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582 (30%)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511127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Region: Midwest;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129 (12%)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303 (16%)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22775205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Region: South;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365 (33%)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540 (28%)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598808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Region: West;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359 (32%)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510 (26%)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20097940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Medicare only;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23 (2%)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54 (3%)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7488748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Medicaid only;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46 (4%)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127 (7%)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8074928"/>
                  </a:ext>
                </a:extLst>
              </a:tr>
              <a:tr h="2141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Commercial only;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880 (79%)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1455 (75%)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1599478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Other only;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 (3%)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 (2%)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3391846"/>
                  </a:ext>
                </a:extLst>
              </a:tr>
              <a:tr h="17623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Unknown;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92 (8%)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195 (10%)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66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Payer: Dual coverage; n (%)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 (3%)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61 (3%)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07879018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91D10E-464F-4F65-8879-BD9F5EA71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424" y="1825625"/>
            <a:ext cx="510318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Index Characteristics</a:t>
            </a:r>
          </a:p>
          <a:p>
            <a:r>
              <a:rPr lang="en-US" dirty="0"/>
              <a:t>F/TDF users:</a:t>
            </a:r>
          </a:p>
          <a:p>
            <a:pPr lvl="1"/>
            <a:r>
              <a:rPr lang="en-US" dirty="0"/>
              <a:t>Skew younger</a:t>
            </a:r>
          </a:p>
          <a:p>
            <a:pPr lvl="1"/>
            <a:r>
              <a:rPr lang="en-US" dirty="0"/>
              <a:t>More likely from NE; less likely from MW</a:t>
            </a:r>
          </a:p>
          <a:p>
            <a:pPr lvl="1"/>
            <a:r>
              <a:rPr lang="en-US" dirty="0"/>
              <a:t>Potential differences in insurance coverage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Post-Index Characteristics</a:t>
            </a:r>
          </a:p>
          <a:p>
            <a:r>
              <a:rPr lang="en-US" dirty="0"/>
              <a:t>No differences in likelihood of Dx and Rx claims</a:t>
            </a:r>
          </a:p>
          <a:p>
            <a:pPr lvl="1"/>
            <a:r>
              <a:rPr lang="en-US" dirty="0"/>
              <a:t>HIV screening claim more likely with F/TAF</a:t>
            </a:r>
          </a:p>
          <a:p>
            <a:pPr lvl="1"/>
            <a:r>
              <a:rPr lang="en-US" dirty="0"/>
              <a:t>Non-</a:t>
            </a:r>
            <a:r>
              <a:rPr lang="en-US" dirty="0" err="1"/>
              <a:t>PrEP</a:t>
            </a:r>
            <a:r>
              <a:rPr lang="en-US" dirty="0"/>
              <a:t> Rx more likely in F/TDF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33FFB9-97E1-4C3C-8533-950E2AD4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3134E-D538-4A34-9104-1CE450FDE8BB}"/>
              </a:ext>
            </a:extLst>
          </p:cNvPr>
          <p:cNvSpPr txBox="1"/>
          <p:nvPr/>
        </p:nvSpPr>
        <p:spPr>
          <a:xfrm>
            <a:off x="129092" y="6621463"/>
            <a:ext cx="11123108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</a:t>
            </a:r>
            <a:r>
              <a:rPr lang="en-US" sz="1400" dirty="0" err="1"/>
              <a:t>PrEP</a:t>
            </a:r>
            <a:r>
              <a:rPr lang="en-US" sz="1400" dirty="0"/>
              <a:t>: Pre-exposure prophylaxis; Dx: medical diagnosis; Rx: prescription claim</a:t>
            </a:r>
          </a:p>
        </p:txBody>
      </p:sp>
    </p:spTree>
    <p:extLst>
      <p:ext uri="{BB962C8B-B14F-4D97-AF65-F5344CB8AC3E}">
        <p14:creationId xmlns:p14="http://schemas.microsoft.com/office/powerpoint/2010/main" val="2944798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Results: Mean PDC and Adherence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F78CE6A-F110-494D-998D-9336D19B73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891910"/>
              </p:ext>
            </p:extLst>
          </p:nvPr>
        </p:nvGraphicFramePr>
        <p:xfrm>
          <a:off x="614363" y="2960270"/>
          <a:ext cx="4817075" cy="186745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273185">
                  <a:extLst>
                    <a:ext uri="{9D8B030D-6E8A-4147-A177-3AD203B41FA5}">
                      <a16:colId xmlns:a16="http://schemas.microsoft.com/office/drawing/2014/main" val="1567684378"/>
                    </a:ext>
                  </a:extLst>
                </a:gridCol>
                <a:gridCol w="1273185">
                  <a:extLst>
                    <a:ext uri="{9D8B030D-6E8A-4147-A177-3AD203B41FA5}">
                      <a16:colId xmlns:a16="http://schemas.microsoft.com/office/drawing/2014/main" val="780067854"/>
                    </a:ext>
                  </a:extLst>
                </a:gridCol>
                <a:gridCol w="1273185">
                  <a:extLst>
                    <a:ext uri="{9D8B030D-6E8A-4147-A177-3AD203B41FA5}">
                      <a16:colId xmlns:a16="http://schemas.microsoft.com/office/drawing/2014/main" val="934720515"/>
                    </a:ext>
                  </a:extLst>
                </a:gridCol>
                <a:gridCol w="997520">
                  <a:extLst>
                    <a:ext uri="{9D8B030D-6E8A-4147-A177-3AD203B41FA5}">
                      <a16:colId xmlns:a16="http://schemas.microsoft.com/office/drawing/2014/main" val="153500170"/>
                    </a:ext>
                  </a:extLst>
                </a:gridCol>
              </a:tblGrid>
              <a:tr h="6939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Follow up period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F/TAF</a:t>
                      </a:r>
                      <a:endParaRPr lang="en-US" sz="1200" b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F/TDF</a:t>
                      </a:r>
                      <a:endParaRPr lang="en-US" sz="1200" b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Chi-Square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294063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180 days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&lt;0.0001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393196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210 days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&lt;0.0001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732313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240 days</a:t>
                      </a:r>
                      <a:endParaRPr lang="en-US" sz="1600" b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&lt;0.0001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70353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0A608D8-58A6-4D39-A997-B413F4E23F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030729"/>
              </p:ext>
            </p:extLst>
          </p:nvPr>
        </p:nvGraphicFramePr>
        <p:xfrm>
          <a:off x="6096000" y="2960269"/>
          <a:ext cx="5029200" cy="1867451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29251">
                  <a:extLst>
                    <a:ext uri="{9D8B030D-6E8A-4147-A177-3AD203B41FA5}">
                      <a16:colId xmlns:a16="http://schemas.microsoft.com/office/drawing/2014/main" val="1567684378"/>
                    </a:ext>
                  </a:extLst>
                </a:gridCol>
                <a:gridCol w="1329251">
                  <a:extLst>
                    <a:ext uri="{9D8B030D-6E8A-4147-A177-3AD203B41FA5}">
                      <a16:colId xmlns:a16="http://schemas.microsoft.com/office/drawing/2014/main" val="780067854"/>
                    </a:ext>
                  </a:extLst>
                </a:gridCol>
                <a:gridCol w="1329251">
                  <a:extLst>
                    <a:ext uri="{9D8B030D-6E8A-4147-A177-3AD203B41FA5}">
                      <a16:colId xmlns:a16="http://schemas.microsoft.com/office/drawing/2014/main" val="934720515"/>
                    </a:ext>
                  </a:extLst>
                </a:gridCol>
                <a:gridCol w="1041447">
                  <a:extLst>
                    <a:ext uri="{9D8B030D-6E8A-4147-A177-3AD203B41FA5}">
                      <a16:colId xmlns:a16="http://schemas.microsoft.com/office/drawing/2014/main" val="153500170"/>
                    </a:ext>
                  </a:extLst>
                </a:gridCol>
              </a:tblGrid>
              <a:tr h="6939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Follow up period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F/TAF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PDC ≥ .80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F/TDF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PDC ≥ .80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Chi-Square </a:t>
                      </a:r>
                    </a:p>
                    <a:p>
                      <a:pPr algn="ctr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p-value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294063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180 days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525 (47%)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643 (33%)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&lt;0.0001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11393196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210 days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482 (44%)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589 (30%)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>
                          <a:effectLst/>
                        </a:rPr>
                        <a:t>&lt;0.0001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3732313"/>
                  </a:ext>
                </a:extLst>
              </a:tr>
              <a:tr h="3911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240 days</a:t>
                      </a:r>
                      <a:endParaRPr lang="en-US" sz="1600" b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400 (36%)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444 (23%)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&lt;0.0001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703535"/>
                  </a:ext>
                </a:extLst>
              </a:tr>
            </a:tbl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7A67D4-04CE-47B1-9F93-5610C7E0B317}"/>
              </a:ext>
            </a:extLst>
          </p:cNvPr>
          <p:cNvSpPr txBox="1">
            <a:spLocks/>
          </p:cNvSpPr>
          <p:nvPr/>
        </p:nvSpPr>
        <p:spPr>
          <a:xfrm>
            <a:off x="731508" y="1563848"/>
            <a:ext cx="10685792" cy="635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000" dirty="0"/>
              <a:t>F/TAF users had higher measures of </a:t>
            </a:r>
            <a:r>
              <a:rPr lang="en-US" sz="2000" dirty="0" err="1"/>
              <a:t>PrEP</a:t>
            </a:r>
            <a:r>
              <a:rPr lang="en-US" sz="2000" dirty="0"/>
              <a:t> prescription adherence at 180, 210 and 240 days - compared to F/TDF users</a:t>
            </a:r>
          </a:p>
          <a:p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14B158-EB0F-42C5-BC97-67FC24C43343}"/>
              </a:ext>
            </a:extLst>
          </p:cNvPr>
          <p:cNvSpPr/>
          <p:nvPr/>
        </p:nvSpPr>
        <p:spPr>
          <a:xfrm>
            <a:off x="567996" y="5406679"/>
            <a:ext cx="105572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</a:rPr>
              <a:t>In multivariable analyses: At 180 days, F/TAF users had 1.67 higher odds (95% CI: 1.43, 1.95) of adherence relative to F/TDF - after controlling for age, region and type of insurance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8DFB4D-2D4A-4DD3-AA9E-55017D1E624C}"/>
              </a:ext>
            </a:extLst>
          </p:cNvPr>
          <p:cNvSpPr/>
          <p:nvPr/>
        </p:nvSpPr>
        <p:spPr>
          <a:xfrm>
            <a:off x="1386717" y="2429675"/>
            <a:ext cx="2480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">
              <a:defRPr/>
            </a:pPr>
            <a:r>
              <a:rPr lang="en-US" b="1" dirty="0"/>
              <a:t>Mean PDC by Cohort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C095DF-6AC0-4EAA-B2BD-CEB96A93D379}"/>
              </a:ext>
            </a:extLst>
          </p:cNvPr>
          <p:cNvSpPr/>
          <p:nvPr/>
        </p:nvSpPr>
        <p:spPr>
          <a:xfrm>
            <a:off x="6855456" y="2262945"/>
            <a:ext cx="3301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">
              <a:defRPr/>
            </a:pPr>
            <a:r>
              <a:rPr lang="en-US" b="1" dirty="0"/>
              <a:t>Difference in proportion of </a:t>
            </a:r>
          </a:p>
          <a:p>
            <a:pPr lvl="0" algn="ctr" fontAlgn="b">
              <a:defRPr/>
            </a:pPr>
            <a:r>
              <a:rPr lang="en-US" b="1" dirty="0" err="1"/>
              <a:t>PrEP</a:t>
            </a:r>
            <a:r>
              <a:rPr lang="en-US" b="1" dirty="0"/>
              <a:t> users with PDC ≥ 0.80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D6A7F1-2D19-432A-8BEA-5AAA9142F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7041C5-CA8E-422B-BA82-3A082083C614}"/>
              </a:ext>
            </a:extLst>
          </p:cNvPr>
          <p:cNvSpPr txBox="1"/>
          <p:nvPr/>
        </p:nvSpPr>
        <p:spPr>
          <a:xfrm>
            <a:off x="129092" y="6621463"/>
            <a:ext cx="11123108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</a:t>
            </a:r>
            <a:r>
              <a:rPr lang="en-US" sz="1400" dirty="0" err="1"/>
              <a:t>PrEP</a:t>
            </a:r>
            <a:r>
              <a:rPr lang="en-US" sz="1400" dirty="0"/>
              <a:t>: Pre-exposure prophylaxis; PDC: proportion of days covered</a:t>
            </a:r>
          </a:p>
        </p:txBody>
      </p:sp>
    </p:spTree>
    <p:extLst>
      <p:ext uri="{BB962C8B-B14F-4D97-AF65-F5344CB8AC3E}">
        <p14:creationId xmlns:p14="http://schemas.microsoft.com/office/powerpoint/2010/main" val="219689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Results: Seroconversion</a:t>
            </a:r>
            <a:endParaRPr lang="en-US" dirty="0">
              <a:highlight>
                <a:srgbClr val="FFFF00"/>
              </a:highlight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B02EFB-F5EC-448B-BD8D-DDC045C40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924340"/>
              </p:ext>
            </p:extLst>
          </p:nvPr>
        </p:nvGraphicFramePr>
        <p:xfrm>
          <a:off x="6653465" y="4958788"/>
          <a:ext cx="5161540" cy="130270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1657100">
                  <a:extLst>
                    <a:ext uri="{9D8B030D-6E8A-4147-A177-3AD203B41FA5}">
                      <a16:colId xmlns:a16="http://schemas.microsoft.com/office/drawing/2014/main" val="828388407"/>
                    </a:ext>
                  </a:extLst>
                </a:gridCol>
                <a:gridCol w="764751">
                  <a:extLst>
                    <a:ext uri="{9D8B030D-6E8A-4147-A177-3AD203B41FA5}">
                      <a16:colId xmlns:a16="http://schemas.microsoft.com/office/drawing/2014/main" val="4032769358"/>
                    </a:ext>
                  </a:extLst>
                </a:gridCol>
                <a:gridCol w="694326">
                  <a:extLst>
                    <a:ext uri="{9D8B030D-6E8A-4147-A177-3AD203B41FA5}">
                      <a16:colId xmlns:a16="http://schemas.microsoft.com/office/drawing/2014/main" val="2509074238"/>
                    </a:ext>
                  </a:extLst>
                </a:gridCol>
                <a:gridCol w="645595">
                  <a:extLst>
                    <a:ext uri="{9D8B030D-6E8A-4147-A177-3AD203B41FA5}">
                      <a16:colId xmlns:a16="http://schemas.microsoft.com/office/drawing/2014/main" val="688745940"/>
                    </a:ext>
                  </a:extLst>
                </a:gridCol>
                <a:gridCol w="1399768">
                  <a:extLst>
                    <a:ext uri="{9D8B030D-6E8A-4147-A177-3AD203B41FA5}">
                      <a16:colId xmlns:a16="http://schemas.microsoft.com/office/drawing/2014/main" val="1554025155"/>
                    </a:ext>
                  </a:extLst>
                </a:gridCol>
              </a:tblGrid>
              <a:tr h="500084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Incidence per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100 patient years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8703" marT="8703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IRR  (95% CI) </a:t>
                      </a:r>
                    </a:p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(F/TAF)/(F/TDF)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8703" marT="8703" marB="0" anchor="ctr"/>
                </a:tc>
                <a:extLst>
                  <a:ext uri="{0D108BD9-81ED-4DB2-BD59-A6C34878D82A}">
                    <a16:rowId xmlns:a16="http://schemas.microsoft.com/office/drawing/2014/main" val="4195739035"/>
                  </a:ext>
                </a:extLst>
              </a:tr>
              <a:tr h="357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Seroconversion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F/TAF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42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F/TDF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IRR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95% CI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5854016"/>
                  </a:ext>
                </a:extLst>
              </a:tr>
              <a:tr h="445202"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u="none" strike="noStrike" kern="100" baseline="0" dirty="0">
                          <a:effectLst/>
                        </a:rPr>
                        <a:t>All Available Observation Time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R="8703" marT="8703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1.95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0.807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(0.485,1.713)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59" marR="9459" marT="9459" marB="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9107817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2F7606E-FED7-4352-BC63-3BC63851E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654C1773-2C1D-4819-8F0E-2DE248E7CCCC}"/>
              </a:ext>
            </a:extLst>
          </p:cNvPr>
          <p:cNvGrpSpPr/>
          <p:nvPr/>
        </p:nvGrpSpPr>
        <p:grpSpPr>
          <a:xfrm>
            <a:off x="6741750" y="1477217"/>
            <a:ext cx="4875341" cy="3053062"/>
            <a:chOff x="6741750" y="1568658"/>
            <a:chExt cx="4875341" cy="3053062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CDDC7E0-678F-450F-9345-44C8DCC26633}"/>
                </a:ext>
              </a:extLst>
            </p:cNvPr>
            <p:cNvGrpSpPr/>
            <p:nvPr/>
          </p:nvGrpSpPr>
          <p:grpSpPr>
            <a:xfrm>
              <a:off x="8153398" y="2365376"/>
              <a:ext cx="3203281" cy="2028826"/>
              <a:chOff x="7586662" y="2352676"/>
              <a:chExt cx="3203281" cy="202882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3D32BED-E853-4329-AD9D-96F0EFCA7089}"/>
                  </a:ext>
                </a:extLst>
              </p:cNvPr>
              <p:cNvSpPr/>
              <p:nvPr/>
            </p:nvSpPr>
            <p:spPr>
              <a:xfrm>
                <a:off x="7586662" y="2476502"/>
                <a:ext cx="566737" cy="1904999"/>
              </a:xfrm>
              <a:prstGeom prst="rect">
                <a:avLst/>
              </a:prstGeom>
              <a:solidFill>
                <a:srgbClr val="7F7F7F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6911CDD-9300-429D-A4F5-5D3D23351E54}"/>
                  </a:ext>
                </a:extLst>
              </p:cNvPr>
              <p:cNvSpPr/>
              <p:nvPr/>
            </p:nvSpPr>
            <p:spPr>
              <a:xfrm>
                <a:off x="8904934" y="2352676"/>
                <a:ext cx="566737" cy="2028826"/>
              </a:xfrm>
              <a:prstGeom prst="rect">
                <a:avLst/>
              </a:prstGeom>
              <a:solidFill>
                <a:srgbClr val="7F7F7F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6EDFB69-AFE4-487F-AC57-8C07D5822E1D}"/>
                  </a:ext>
                </a:extLst>
              </p:cNvPr>
              <p:cNvSpPr/>
              <p:nvPr/>
            </p:nvSpPr>
            <p:spPr>
              <a:xfrm>
                <a:off x="10223206" y="2352676"/>
                <a:ext cx="566737" cy="2028826"/>
              </a:xfrm>
              <a:prstGeom prst="rect">
                <a:avLst/>
              </a:prstGeom>
              <a:solidFill>
                <a:srgbClr val="7F7F7F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D51E9CA-92A9-4482-98A5-6C030096A49E}"/>
                </a:ext>
              </a:extLst>
            </p:cNvPr>
            <p:cNvGrpSpPr/>
            <p:nvPr/>
          </p:nvGrpSpPr>
          <p:grpSpPr>
            <a:xfrm>
              <a:off x="7586661" y="2665413"/>
              <a:ext cx="3203281" cy="1728789"/>
              <a:chOff x="8153399" y="2652713"/>
              <a:chExt cx="3203281" cy="1728789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111CA1F-4B88-4B0A-AF82-EA8310F5B111}"/>
                  </a:ext>
                </a:extLst>
              </p:cNvPr>
              <p:cNvSpPr/>
              <p:nvPr/>
            </p:nvSpPr>
            <p:spPr>
              <a:xfrm>
                <a:off x="8153399" y="2871788"/>
                <a:ext cx="566737" cy="1509713"/>
              </a:xfrm>
              <a:prstGeom prst="rect">
                <a:avLst/>
              </a:prstGeom>
              <a:solidFill>
                <a:srgbClr val="00C42A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BDE933A-36F6-49BE-A53D-E89D816E51F3}"/>
                  </a:ext>
                </a:extLst>
              </p:cNvPr>
              <p:cNvSpPr/>
              <p:nvPr/>
            </p:nvSpPr>
            <p:spPr>
              <a:xfrm>
                <a:off x="9471671" y="2771776"/>
                <a:ext cx="566737" cy="1609726"/>
              </a:xfrm>
              <a:prstGeom prst="rect">
                <a:avLst/>
              </a:prstGeom>
              <a:solidFill>
                <a:srgbClr val="00C42A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6CDA71A8-F4DC-4524-8FE8-E35E4392B633}"/>
                  </a:ext>
                </a:extLst>
              </p:cNvPr>
              <p:cNvSpPr/>
              <p:nvPr/>
            </p:nvSpPr>
            <p:spPr>
              <a:xfrm>
                <a:off x="10789943" y="2652713"/>
                <a:ext cx="566737" cy="1728789"/>
              </a:xfrm>
              <a:prstGeom prst="rect">
                <a:avLst/>
              </a:prstGeom>
              <a:solidFill>
                <a:srgbClr val="00C42A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F8238AC-D834-4730-83BC-1DF8AF08BC07}"/>
                </a:ext>
              </a:extLst>
            </p:cNvPr>
            <p:cNvSpPr txBox="1"/>
            <p:nvPr/>
          </p:nvSpPr>
          <p:spPr>
            <a:xfrm>
              <a:off x="7670455" y="2677589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1.26%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59F12DB-F43E-40C5-B4A6-53B604855CAA}"/>
                </a:ext>
              </a:extLst>
            </p:cNvPr>
            <p:cNvSpPr txBox="1"/>
            <p:nvPr/>
          </p:nvSpPr>
          <p:spPr>
            <a:xfrm>
              <a:off x="8237192" y="2289201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1.60%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FBCE714-0689-46E5-A31D-EBBA2E0941E0}"/>
                </a:ext>
              </a:extLst>
            </p:cNvPr>
            <p:cNvSpPr txBox="1"/>
            <p:nvPr/>
          </p:nvSpPr>
          <p:spPr>
            <a:xfrm>
              <a:off x="9555464" y="2155961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1.71%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C67FFE3-5C47-414A-B914-A82E39D55222}"/>
                </a:ext>
              </a:extLst>
            </p:cNvPr>
            <p:cNvSpPr txBox="1"/>
            <p:nvPr/>
          </p:nvSpPr>
          <p:spPr>
            <a:xfrm>
              <a:off x="10306999" y="2473240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1.45%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6235A44-82E7-4A2E-8AFE-CAA17E50F46C}"/>
                </a:ext>
              </a:extLst>
            </p:cNvPr>
            <p:cNvSpPr txBox="1"/>
            <p:nvPr/>
          </p:nvSpPr>
          <p:spPr>
            <a:xfrm>
              <a:off x="10873736" y="2155961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1.71%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90A2E80-8D92-417D-8E2A-62B007FB8769}"/>
                </a:ext>
              </a:extLst>
            </p:cNvPr>
            <p:cNvSpPr/>
            <p:nvPr/>
          </p:nvSpPr>
          <p:spPr>
            <a:xfrm>
              <a:off x="7266220" y="1568658"/>
              <a:ext cx="4350871" cy="2400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960" b="1" i="0" u="none" strike="noStrike" kern="1200" spc="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en-US" b="1" dirty="0"/>
                <a:t>Percent of people with HIV seroconversion stratified by </a:t>
              </a:r>
              <a:r>
                <a:rPr lang="en-US" b="1" dirty="0" err="1"/>
                <a:t>PrEP</a:t>
              </a:r>
              <a:r>
                <a:rPr lang="en-US" b="1" dirty="0"/>
                <a:t> treatment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FC05B34-96F0-4D37-97F2-0FFD3D58A172}"/>
                </a:ext>
              </a:extLst>
            </p:cNvPr>
            <p:cNvSpPr/>
            <p:nvPr/>
          </p:nvSpPr>
          <p:spPr>
            <a:xfrm rot="16200000">
              <a:off x="5655363" y="3212951"/>
              <a:ext cx="2412840" cy="24006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960" b="1" i="0" u="none" strike="noStrike" kern="1200" spc="0" baseline="0">
                  <a:solidFill>
                    <a:prstClr val="black"/>
                  </a:solidFill>
                  <a:latin typeface="+mn-lt"/>
                  <a:ea typeface="+mn-ea"/>
                  <a:cs typeface="+mn-cs"/>
                </a:defRPr>
              </a:pPr>
              <a:r>
                <a:rPr lang="en-US" dirty="0"/>
                <a:t>Percent of people with incidence case</a:t>
              </a:r>
            </a:p>
          </p:txBody>
        </p: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20E8A513-2BF9-43BC-BDCC-1F47A15278D5}"/>
                </a:ext>
              </a:extLst>
            </p:cNvPr>
            <p:cNvGrpSpPr/>
            <p:nvPr/>
          </p:nvGrpSpPr>
          <p:grpSpPr>
            <a:xfrm>
              <a:off x="7010727" y="2155619"/>
              <a:ext cx="383120" cy="2320344"/>
              <a:chOff x="7010727" y="2155619"/>
              <a:chExt cx="383120" cy="2320344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CA87D75-A732-43DD-A495-8C20857A00A6}"/>
                  </a:ext>
                </a:extLst>
              </p:cNvPr>
              <p:cNvSpPr txBox="1"/>
              <p:nvPr/>
            </p:nvSpPr>
            <p:spPr>
              <a:xfrm>
                <a:off x="7010729" y="2397946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1.60%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883739D8-10FB-48EB-9842-C291F29B20A7}"/>
                  </a:ext>
                </a:extLst>
              </p:cNvPr>
              <p:cNvSpPr txBox="1"/>
              <p:nvPr/>
            </p:nvSpPr>
            <p:spPr>
              <a:xfrm>
                <a:off x="7010729" y="2155619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1.80%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AE156723-94ED-4A23-ABD7-FAE4E55560D4}"/>
                  </a:ext>
                </a:extLst>
              </p:cNvPr>
              <p:cNvSpPr txBox="1"/>
              <p:nvPr/>
            </p:nvSpPr>
            <p:spPr>
              <a:xfrm>
                <a:off x="7010729" y="2640240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1.40%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48A8F74-C296-4B98-A5E6-7588F335B645}"/>
                  </a:ext>
                </a:extLst>
              </p:cNvPr>
              <p:cNvSpPr txBox="1"/>
              <p:nvPr/>
            </p:nvSpPr>
            <p:spPr>
              <a:xfrm>
                <a:off x="7010728" y="2881652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1.20%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86F00698-AE17-4994-84AE-35774AF01ABB}"/>
                  </a:ext>
                </a:extLst>
              </p:cNvPr>
              <p:cNvSpPr txBox="1"/>
              <p:nvPr/>
            </p:nvSpPr>
            <p:spPr>
              <a:xfrm>
                <a:off x="7010729" y="3123064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1.00%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5240CE-3A43-4E1C-9C2E-156E783D8EC6}"/>
                  </a:ext>
                </a:extLst>
              </p:cNvPr>
              <p:cNvSpPr txBox="1"/>
              <p:nvPr/>
            </p:nvSpPr>
            <p:spPr>
              <a:xfrm>
                <a:off x="7010727" y="3364476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0.80%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70E3FA8-04DB-4852-873B-42970BC178B0}"/>
                  </a:ext>
                </a:extLst>
              </p:cNvPr>
              <p:cNvSpPr txBox="1"/>
              <p:nvPr/>
            </p:nvSpPr>
            <p:spPr>
              <a:xfrm>
                <a:off x="7010729" y="3605888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0.60%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906B3EC0-8CEB-41DE-B94B-59E634237079}"/>
                  </a:ext>
                </a:extLst>
              </p:cNvPr>
              <p:cNvSpPr txBox="1"/>
              <p:nvPr/>
            </p:nvSpPr>
            <p:spPr>
              <a:xfrm>
                <a:off x="7010729" y="3845594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0.40%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0AFD5BA-B9C2-4772-BE63-56BE262299E3}"/>
                  </a:ext>
                </a:extLst>
              </p:cNvPr>
              <p:cNvSpPr txBox="1"/>
              <p:nvPr/>
            </p:nvSpPr>
            <p:spPr>
              <a:xfrm>
                <a:off x="7010729" y="4085863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1.20%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8789485-432C-4DFF-B412-A4436DF2D066}"/>
                  </a:ext>
                </a:extLst>
              </p:cNvPr>
              <p:cNvSpPr txBox="1"/>
              <p:nvPr/>
            </p:nvSpPr>
            <p:spPr>
              <a:xfrm>
                <a:off x="7010729" y="4330539"/>
                <a:ext cx="383118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050" dirty="0"/>
                  <a:t>0.00%</a:t>
                </a:r>
              </a:p>
            </p:txBody>
          </p:sp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E47F51D-016B-4CF8-9ECF-392A1F394284}"/>
                </a:ext>
              </a:extLst>
            </p:cNvPr>
            <p:cNvCxnSpPr/>
            <p:nvPr/>
          </p:nvCxnSpPr>
          <p:spPr>
            <a:xfrm>
              <a:off x="7498103" y="2224342"/>
              <a:ext cx="0" cy="2207703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4FD5FB4-C259-4DE1-9DDA-815A0CF32BA0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2228331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279105F-B21E-4EDD-9911-118289480F73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2470139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D8D4350-C622-4442-95FD-FF33E760B8BA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2712952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65BEBD7-CDA4-4DFE-9B64-BAF518D75D18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2954364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327B7CC-A74B-4EC6-9381-877005B1DA84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3195776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2C0ED1D9-18CC-4885-9237-76BFC5565BCE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3432995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88E3EC27-5575-4957-A5F8-900B0BD221F1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3675882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65F09AB7-7FD8-4762-B21C-AB5B677071E8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3911626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9ED5E802-73FF-42D0-BB83-67E5C51242F6}"/>
                </a:ext>
              </a:extLst>
            </p:cNvPr>
            <p:cNvCxnSpPr>
              <a:cxnSpLocks/>
            </p:cNvCxnSpPr>
            <p:nvPr/>
          </p:nvCxnSpPr>
          <p:spPr>
            <a:xfrm>
              <a:off x="7453313" y="4154514"/>
              <a:ext cx="44790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80F87C32-1BB6-429A-AFBB-E50C70EEA866}"/>
                </a:ext>
              </a:extLst>
            </p:cNvPr>
            <p:cNvCxnSpPr/>
            <p:nvPr/>
          </p:nvCxnSpPr>
          <p:spPr>
            <a:xfrm flipH="1">
              <a:off x="7443787" y="4391027"/>
              <a:ext cx="3995737" cy="0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EAF10104-75BE-4A68-AC8F-86912748CF18}"/>
                </a:ext>
              </a:extLst>
            </p:cNvPr>
            <p:cNvCxnSpPr>
              <a:cxnSpLocks/>
            </p:cNvCxnSpPr>
            <p:nvPr/>
          </p:nvCxnSpPr>
          <p:spPr>
            <a:xfrm>
              <a:off x="8810625" y="4386263"/>
              <a:ext cx="0" cy="50544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7F82705B-514E-4FFF-9847-406395B667FE}"/>
                </a:ext>
              </a:extLst>
            </p:cNvPr>
            <p:cNvCxnSpPr>
              <a:cxnSpLocks/>
            </p:cNvCxnSpPr>
            <p:nvPr/>
          </p:nvCxnSpPr>
          <p:spPr>
            <a:xfrm>
              <a:off x="10128250" y="4386263"/>
              <a:ext cx="0" cy="50544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1AC7D8F-7598-4C29-8B12-54D57E7D1EAB}"/>
                </a:ext>
              </a:extLst>
            </p:cNvPr>
            <p:cNvCxnSpPr>
              <a:cxnSpLocks/>
            </p:cNvCxnSpPr>
            <p:nvPr/>
          </p:nvCxnSpPr>
          <p:spPr>
            <a:xfrm>
              <a:off x="11439524" y="4386263"/>
              <a:ext cx="0" cy="50544"/>
            </a:xfrm>
            <a:prstGeom prst="line">
              <a:avLst/>
            </a:prstGeom>
            <a:ln w="9525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0A44D03B-B89B-4969-83D7-5C93885FF7AD}"/>
                </a:ext>
              </a:extLst>
            </p:cNvPr>
            <p:cNvSpPr txBox="1"/>
            <p:nvPr/>
          </p:nvSpPr>
          <p:spPr>
            <a:xfrm>
              <a:off x="8988727" y="2592155"/>
              <a:ext cx="399148" cy="15234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/>
                <a:t>1.36%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0257A98A-ADCC-4FD0-8D81-5761BDF416B3}"/>
                </a:ext>
              </a:extLst>
            </p:cNvPr>
            <p:cNvSpPr txBox="1"/>
            <p:nvPr/>
          </p:nvSpPr>
          <p:spPr>
            <a:xfrm>
              <a:off x="7879286" y="4476296"/>
              <a:ext cx="548227" cy="1454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180 days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0F8AD98-EE09-491A-9F14-A8B48E47DB31}"/>
                </a:ext>
              </a:extLst>
            </p:cNvPr>
            <p:cNvSpPr txBox="1"/>
            <p:nvPr/>
          </p:nvSpPr>
          <p:spPr>
            <a:xfrm>
              <a:off x="9215992" y="4476296"/>
              <a:ext cx="511358" cy="1454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210days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6FB8556B-1D1C-4CC6-9DFB-C9D227527CFE}"/>
                </a:ext>
              </a:extLst>
            </p:cNvPr>
            <p:cNvSpPr txBox="1"/>
            <p:nvPr/>
          </p:nvSpPr>
          <p:spPr>
            <a:xfrm>
              <a:off x="10529350" y="4476296"/>
              <a:ext cx="511358" cy="145424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050" dirty="0"/>
                <a:t>240days</a:t>
              </a: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0D53CC01-429E-4DAE-92B2-93B9245238D0}"/>
                </a:ext>
              </a:extLst>
            </p:cNvPr>
            <p:cNvGrpSpPr/>
            <p:nvPr/>
          </p:nvGrpSpPr>
          <p:grpSpPr>
            <a:xfrm>
              <a:off x="8943514" y="1890023"/>
              <a:ext cx="1136664" cy="149393"/>
              <a:chOff x="8943514" y="1890023"/>
              <a:chExt cx="1136664" cy="14939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C14A0BB-41E0-4BC0-9522-D695F1588BC4}"/>
                  </a:ext>
                </a:extLst>
              </p:cNvPr>
              <p:cNvSpPr txBox="1"/>
              <p:nvPr/>
            </p:nvSpPr>
            <p:spPr>
              <a:xfrm>
                <a:off x="9700266" y="1890023"/>
                <a:ext cx="379912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050" dirty="0"/>
                  <a:t>F/TDF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6D26B55-95C2-4D38-8DF2-1679B13CA717}"/>
                  </a:ext>
                </a:extLst>
              </p:cNvPr>
              <p:cNvSpPr txBox="1"/>
              <p:nvPr/>
            </p:nvSpPr>
            <p:spPr>
              <a:xfrm>
                <a:off x="9058446" y="1893992"/>
                <a:ext cx="371897" cy="1454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1050" dirty="0"/>
                  <a:t>F/TAF</a:t>
                </a: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C6B05363-95FC-4278-BD68-BDD1AC0D53BD}"/>
                  </a:ext>
                </a:extLst>
              </p:cNvPr>
              <p:cNvSpPr/>
              <p:nvPr/>
            </p:nvSpPr>
            <p:spPr>
              <a:xfrm>
                <a:off x="8943514" y="1924784"/>
                <a:ext cx="71892" cy="71892"/>
              </a:xfrm>
              <a:prstGeom prst="rect">
                <a:avLst/>
              </a:prstGeom>
              <a:solidFill>
                <a:srgbClr val="00C42A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44DF026A-AA54-422F-A7BA-6C1D8E8154DE}"/>
                  </a:ext>
                </a:extLst>
              </p:cNvPr>
              <p:cNvSpPr/>
              <p:nvPr/>
            </p:nvSpPr>
            <p:spPr>
              <a:xfrm>
                <a:off x="9590726" y="1924784"/>
                <a:ext cx="71892" cy="71892"/>
              </a:xfrm>
              <a:prstGeom prst="rect">
                <a:avLst/>
              </a:prstGeom>
              <a:solidFill>
                <a:srgbClr val="7F7F7F"/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dirty="0"/>
              </a:p>
            </p:txBody>
          </p:sp>
        </p:grpSp>
      </p:grpSp>
      <p:sp>
        <p:nvSpPr>
          <p:cNvPr id="89" name="Content Placeholder 2">
            <a:extLst>
              <a:ext uri="{FF2B5EF4-FFF2-40B4-BE49-F238E27FC236}">
                <a16:creationId xmlns:a16="http://schemas.microsoft.com/office/drawing/2014/main" id="{CBA2A83E-2B7D-4F7D-9645-8A9FF0337878}"/>
              </a:ext>
            </a:extLst>
          </p:cNvPr>
          <p:cNvSpPr txBox="1">
            <a:spLocks/>
          </p:cNvSpPr>
          <p:nvPr/>
        </p:nvSpPr>
        <p:spPr>
          <a:xfrm>
            <a:off x="562902" y="2343702"/>
            <a:ext cx="5745865" cy="3208129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228600" indent="-228600">
              <a:lnSpc>
                <a:spcPct val="10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/>
            </a:lvl1pPr>
            <a:lvl2pPr marL="502920" lvl="1" indent="-228600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</a:lvl2pPr>
            <a:lvl3pPr marL="731520" lvl="2" indent="-182880">
              <a:lnSpc>
                <a:spcPct val="10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/>
            </a:lvl3pPr>
            <a:lvl4pPr marL="960120" lvl="3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/>
            </a:lvl4pPr>
            <a:lvl5pPr marL="1188720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/>
            </a:lvl5pPr>
            <a:lvl6pPr marL="1417320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/>
            </a:lvl6pPr>
            <a:lvl7pPr marL="1645920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/>
            </a:lvl7pPr>
            <a:lvl8pPr marL="1874520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/>
            </a:lvl8pPr>
            <a:lvl9pPr marL="2103120" indent="-182880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/>
            </a:lvl9pPr>
          </a:lstStyle>
          <a:p>
            <a:r>
              <a:rPr lang="en-US" dirty="0"/>
              <a:t>F/TAF users were numerically less likely to seroconvert at all time points (cumulative incidence)</a:t>
            </a:r>
          </a:p>
          <a:p>
            <a:pPr lvl="1"/>
            <a:endParaRPr lang="en-US" dirty="0"/>
          </a:p>
          <a:p>
            <a:r>
              <a:rPr lang="en-US" dirty="0"/>
              <a:t>F/TAF user had lower rates of seroconversion when including all available observation time (up to 360 days)</a:t>
            </a:r>
          </a:p>
          <a:p>
            <a:pPr lvl="1"/>
            <a:endParaRPr lang="en-US" dirty="0"/>
          </a:p>
          <a:p>
            <a:r>
              <a:rPr lang="en-US" dirty="0"/>
              <a:t>Reduced seroconversion proportions and rates among F/TAF users were not statistically different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49B2A64-39D3-476E-AF4C-04ABA80F01FE}"/>
              </a:ext>
            </a:extLst>
          </p:cNvPr>
          <p:cNvSpPr txBox="1"/>
          <p:nvPr/>
        </p:nvSpPr>
        <p:spPr>
          <a:xfrm>
            <a:off x="129092" y="6621463"/>
            <a:ext cx="11123108" cy="1938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Abbreviations: IRR: incidence rate ratio; CI: confidence interval</a:t>
            </a:r>
          </a:p>
        </p:txBody>
      </p:sp>
    </p:spTree>
    <p:extLst>
      <p:ext uri="{BB962C8B-B14F-4D97-AF65-F5344CB8AC3E}">
        <p14:creationId xmlns:p14="http://schemas.microsoft.com/office/powerpoint/2010/main" val="3359226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056B0-9BAF-4404-B06F-5C84AB53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and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BCFE3-735C-437B-A194-E448EDD7F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3999"/>
            <a:ext cx="10972800" cy="5181601"/>
          </a:xfrm>
        </p:spPr>
        <p:txBody>
          <a:bodyPr>
            <a:normAutofit/>
          </a:bodyPr>
          <a:lstStyle/>
          <a:p>
            <a:r>
              <a:rPr lang="en-US" dirty="0"/>
              <a:t>Limitations</a:t>
            </a:r>
          </a:p>
          <a:p>
            <a:pPr lvl="1"/>
            <a:r>
              <a:rPr lang="en-US" dirty="0"/>
              <a:t>Real world, unadjudicated claims data.</a:t>
            </a:r>
          </a:p>
          <a:p>
            <a:pPr lvl="1"/>
            <a:r>
              <a:rPr lang="en-US" dirty="0"/>
              <a:t>Limited power: follow-up time, sample.</a:t>
            </a:r>
          </a:p>
          <a:p>
            <a:endParaRPr lang="en-US" sz="900" dirty="0"/>
          </a:p>
          <a:p>
            <a:r>
              <a:rPr lang="en-US" dirty="0"/>
              <a:t>Conclusions</a:t>
            </a:r>
          </a:p>
          <a:p>
            <a:pPr lvl="1"/>
            <a:r>
              <a:rPr lang="en-US" dirty="0"/>
              <a:t>These are the first data comparing F/TAF to F/TDF over concurrent time periods.</a:t>
            </a:r>
          </a:p>
          <a:p>
            <a:pPr lvl="1"/>
            <a:r>
              <a:rPr lang="en-US" dirty="0"/>
              <a:t>These data suggest that people who may benefit from </a:t>
            </a:r>
            <a:r>
              <a:rPr lang="en-US" dirty="0" err="1"/>
              <a:t>PrEP</a:t>
            </a:r>
            <a:r>
              <a:rPr lang="en-US" dirty="0"/>
              <a:t> were more adherent to F/TAF when compared to F/TDF over the same time period.</a:t>
            </a:r>
          </a:p>
          <a:p>
            <a:pPr lvl="2"/>
            <a:r>
              <a:rPr lang="en-US" sz="1800" dirty="0"/>
              <a:t>At 6-months, adjusted odds of prescription adherence to </a:t>
            </a:r>
            <a:r>
              <a:rPr lang="en-US" sz="1800" dirty="0" err="1"/>
              <a:t>PrEP</a:t>
            </a:r>
            <a:r>
              <a:rPr lang="en-US" sz="1800" dirty="0"/>
              <a:t> was 1.7 times greater among F/TAF users, compared to F/TDF users. </a:t>
            </a:r>
          </a:p>
          <a:p>
            <a:pPr lvl="2"/>
            <a:r>
              <a:rPr lang="en-US" sz="1800" dirty="0"/>
              <a:t>Reductions are consistent across all time points (PDC and adherence).</a:t>
            </a:r>
          </a:p>
          <a:p>
            <a:pPr lvl="1"/>
            <a:r>
              <a:rPr lang="en-US" dirty="0"/>
              <a:t>F/TAF showed a numerically lower rate of seroconversion at all time points compared to F/TDF but was not powered for statistical significance.</a:t>
            </a:r>
          </a:p>
          <a:p>
            <a:pPr lvl="1"/>
            <a:r>
              <a:rPr lang="en-US" dirty="0"/>
              <a:t>Results suggest additional work is needed to understand reasons for differences in prescription adherence and its relationship to HIV seroconversion.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75333B-DB96-4F9D-936C-4AAF79723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115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Gilead HIV TemplateV7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9E47E04937F24F99366D681DF55CBE" ma:contentTypeVersion="12" ma:contentTypeDescription="Create a new document." ma:contentTypeScope="" ma:versionID="d68ea06a82c9d6effa7502fe192a8488">
  <xsd:schema xmlns:xsd="http://www.w3.org/2001/XMLSchema" xmlns:xs="http://www.w3.org/2001/XMLSchema" xmlns:p="http://schemas.microsoft.com/office/2006/metadata/properties" xmlns:ns3="50efc4d8-fa75-43ea-8f10-b438d2ee9328" xmlns:ns4="3d1eea9a-5428-4500-898e-cc24b14325e6" targetNamespace="http://schemas.microsoft.com/office/2006/metadata/properties" ma:root="true" ma:fieldsID="553d6d1657b943a41409aa5e164221be" ns3:_="" ns4:_="">
    <xsd:import namespace="50efc4d8-fa75-43ea-8f10-b438d2ee9328"/>
    <xsd:import namespace="3d1eea9a-5428-4500-898e-cc24b14325e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efc4d8-fa75-43ea-8f10-b438d2ee93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1eea9a-5428-4500-898e-cc24b14325e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2C01C2-75CC-47B8-86D0-021DD6E653C6}">
  <ds:schemaRefs>
    <ds:schemaRef ds:uri="50efc4d8-fa75-43ea-8f10-b438d2ee932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3d1eea9a-5428-4500-898e-cc24b14325e6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58A51BD-C4E1-42B3-A112-37F6E8ECD3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18C5A2-6351-41F3-9A86-CD78ADD82B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efc4d8-fa75-43ea-8f10-b438d2ee9328"/>
    <ds:schemaRef ds:uri="3d1eea9a-5428-4500-898e-cc24b14325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Gilead HIV TemplateV6</Template>
  <TotalTime>0</TotalTime>
  <Words>1470</Words>
  <Application>Microsoft Office PowerPoint</Application>
  <PresentationFormat>Breitbild</PresentationFormat>
  <Paragraphs>272</Paragraphs>
  <Slides>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Gilead HIV TemplateV7</vt:lpstr>
      <vt:lpstr>Comparing Adherence to HIV Pre-exposure Prophylaxis (Prep) Among New, Male Prep Users Initiating F/TAF vs. F/TDF</vt:lpstr>
      <vt:lpstr>Objective and Background</vt:lpstr>
      <vt:lpstr>Methods: Study Design</vt:lpstr>
      <vt:lpstr>Methods: Outcomes and Analysis</vt:lpstr>
      <vt:lpstr>Results: Sample and Cohorts</vt:lpstr>
      <vt:lpstr>Results: Cohort Comparison</vt:lpstr>
      <vt:lpstr>Results: Mean PDC and Adherence</vt:lpstr>
      <vt:lpstr>Results: Seroconversion</vt:lpstr>
      <vt:lpstr>Limitations and 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Jill Schubert</dc:creator>
  <cp:lastModifiedBy>Bastian Grewe</cp:lastModifiedBy>
  <cp:revision>47</cp:revision>
  <cp:lastPrinted>2014-10-01T17:23:48Z</cp:lastPrinted>
  <dcterms:created xsi:type="dcterms:W3CDTF">2019-03-21T15:19:32Z</dcterms:created>
  <dcterms:modified xsi:type="dcterms:W3CDTF">2021-07-18T10:20:18Z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0x010100439E47E04937F24F99366D681DF55CBE</vt:lpwstr>
  </property>
</Properties>
</file>